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01763" y="76200"/>
            <a:ext cx="7742237" cy="7620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FF0000"/>
                </a:solidFill>
                <a:latin typeface="Cambria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Click to edit Master subtitle style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3038"/>
            <a:ext cx="1173163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1524000" y="685800"/>
            <a:ext cx="7086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: Database Management Systems</a:t>
            </a:r>
          </a:p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Topics covered: KEYS, FUNCTIONAL DEPENDENCY CONCEPT, VALIDITY OF FDs, EQUIVALENCE OF FD sets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98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2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38580-090E-47D5-892A-D09C4FE5AA3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2300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131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44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Example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85800" y="2990850"/>
          <a:ext cx="3124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b="1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en-IN" sz="3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22" name="TextBox 8"/>
          <p:cNvSpPr txBox="1">
            <a:spLocks noChangeArrowheads="1"/>
          </p:cNvSpPr>
          <p:nvPr/>
        </p:nvSpPr>
        <p:spPr bwMode="auto">
          <a:xfrm>
            <a:off x="4191000" y="2457450"/>
            <a:ext cx="46482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If A-&gt; B then ??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	For, t1 [A] = t2[A]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	   t1[B] = t2[B]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‘t’ stands for tuples, 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‘t1’ show 1</a:t>
            </a:r>
            <a:r>
              <a:rPr lang="en-IN" sz="2800" baseline="30000">
                <a:latin typeface="Cambria" pitchFamily="18" charset="0"/>
                <a:ea typeface="Cambria" pitchFamily="18" charset="0"/>
                <a:cs typeface="Times New Roman" pitchFamily="18" charset="0"/>
              </a:rPr>
              <a:t>st</a:t>
            </a:r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 row of table,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‘t2’ show 2</a:t>
            </a:r>
            <a:r>
              <a:rPr lang="en-IN" sz="2800" baseline="30000">
                <a:latin typeface="Cambria" pitchFamily="18" charset="0"/>
                <a:ea typeface="Cambria" pitchFamily="18" charset="0"/>
                <a:cs typeface="Times New Roman" pitchFamily="18" charset="0"/>
              </a:rPr>
              <a:t>nd</a:t>
            </a:r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 row of table &amp; so on.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Here,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A is called as determinant</a:t>
            </a:r>
          </a:p>
          <a:p>
            <a:r>
              <a:rPr lang="en-IN" sz="2800">
                <a:latin typeface="Cambria" pitchFamily="18" charset="0"/>
                <a:ea typeface="Cambria" pitchFamily="18" charset="0"/>
                <a:cs typeface="Times New Roman" pitchFamily="18" charset="0"/>
              </a:rPr>
              <a:t>B is called as dependant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3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E084E-8673-4E59-AB30-2E73EFA393E2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332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447800" y="2209800"/>
          <a:ext cx="6400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8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EXAMPLE TABLE: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5486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itchFamily="18" charset="0"/>
                <a:ea typeface="+mj-ea"/>
                <a:cs typeface="Times New Roman" pitchFamily="18" charset="0"/>
              </a:rPr>
              <a:t>If I say, A -&gt; B, What it means????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46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4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6AC76D-C909-4631-8104-0ACB09D98EE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434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789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one value in A column, the value corresponding in B column is constant.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whenever A has value ‘a’, B will always have  value‘2’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the above said condition exists, then we can declare, A-&gt;B as a F.D.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Now when value of A column is anything else that doesn’t repeat itself in the column then B column can have any other value (doesn’t have to be constant)</a:t>
            </a:r>
          </a:p>
        </p:txBody>
      </p:sp>
      <p:sp>
        <p:nvSpPr>
          <p:cNvPr id="14350" name="Title 1"/>
          <p:cNvSpPr txBox="1">
            <a:spLocks/>
          </p:cNvSpPr>
          <p:nvPr/>
        </p:nvSpPr>
        <p:spPr bwMode="auto">
          <a:xfrm>
            <a:off x="457200" y="121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IN" sz="36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If I say, A -&gt; B, What it means????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5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C4D21-8BCE-4131-AD3A-0A49A9C2363B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537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0" y="1371600"/>
            <a:ext cx="480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Which is a valid FD &amp; </a:t>
            </a:r>
          </a:p>
          <a:p>
            <a:pPr>
              <a:defRPr/>
            </a:pPr>
            <a:r>
              <a:rPr lang="en-IN" sz="2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which is not?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" y="266700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 -&gt; BC 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 -&gt; C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 -&gt; DE</a:t>
            </a:r>
          </a:p>
          <a:p>
            <a:pPr>
              <a:spcBef>
                <a:spcPct val="20000"/>
              </a:spcBef>
              <a:buFontTx/>
              <a:buAutoNum type="arabicPeriod"/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BC -&gt; A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A-&gt;BC VALID means: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any constant value of column ‘A’,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Both the value-pairs of column ‘BC’ remains constant.</a:t>
            </a:r>
            <a:endParaRPr lang="en-IN" sz="2200" kern="0" dirty="0">
              <a:latin typeface="Cambria" pitchFamily="18" charset="0"/>
              <a:ea typeface="Cambria" pitchFamily="18" charset="0"/>
              <a:cs typeface="+mn-c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34000" y="1524000"/>
          <a:ext cx="34290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94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6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F8C4F-5626-4700-BC15-B7C7FE92918D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639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How to solve it fast? </a:t>
            </a:r>
            <a:b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sz="32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[SHORTCUT]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865438"/>
            <a:ext cx="8458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 -&gt;B  on R 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all values of the dependency’s LHS (A)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Values of A column is unique then dependency will hold irrespective of the RHS values (B).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200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Else, if all values of RHS (B) are same then also dependency will hold good irrespective of LHS values (A).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18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7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62927-35FB-4961-943F-FD637BD252B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7420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838200" y="2632075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47" name="TextBox 7"/>
          <p:cNvSpPr txBox="1">
            <a:spLocks noChangeArrowheads="1"/>
          </p:cNvSpPr>
          <p:nvPr/>
        </p:nvSpPr>
        <p:spPr bwMode="auto">
          <a:xfrm>
            <a:off x="4876800" y="23622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Show by shortcut which ones hold true?</a:t>
            </a:r>
          </a:p>
          <a:p>
            <a:pPr marL="342900" indent="-342900">
              <a:buFontTx/>
              <a:buAutoNum type="arabicPeriod"/>
            </a:pPr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XY -&gt; Z &amp;&amp; XZ -&gt; Y</a:t>
            </a:r>
          </a:p>
          <a:p>
            <a:pPr marL="342900" indent="-342900">
              <a:buFontTx/>
              <a:buAutoNum type="arabicPeriod"/>
            </a:pPr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YZ -&gt; X &amp;&amp; Y -&gt; Z</a:t>
            </a:r>
          </a:p>
          <a:p>
            <a:pPr marL="342900" indent="-342900">
              <a:buFontTx/>
              <a:buAutoNum type="arabicPeriod"/>
            </a:pPr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YZ -&gt; X &amp;&amp; X -&gt; Z</a:t>
            </a:r>
          </a:p>
          <a:p>
            <a:pPr marL="342900" indent="-342900">
              <a:buFontTx/>
              <a:buAutoNum type="arabicPeriod"/>
            </a:pPr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XZ -&gt; Y &amp;&amp; Y -&gt; Z</a:t>
            </a:r>
          </a:p>
          <a:p>
            <a:pPr marL="342900" indent="-342900">
              <a:buFontTx/>
              <a:buAutoNum type="arabicPeriod"/>
            </a:pPr>
            <a:endParaRPr lang="en-IN" sz="2400" b="1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342900" indent="-342900"/>
            <a:endParaRPr lang="en-IN" sz="2400" b="1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17448" name="TextBox 8"/>
          <p:cNvSpPr txBox="1">
            <a:spLocks noChangeArrowheads="1"/>
          </p:cNvSpPr>
          <p:nvPr/>
        </p:nvSpPr>
        <p:spPr bwMode="auto">
          <a:xfrm>
            <a:off x="609600" y="2022475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>
                <a:latin typeface="Cambria" pitchFamily="18" charset="0"/>
                <a:ea typeface="Cambria" pitchFamily="18" charset="0"/>
                <a:cs typeface="Times New Roman" pitchFamily="18" charset="0"/>
              </a:rPr>
              <a:t>Q.1.</a:t>
            </a: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42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8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584CD8-0161-414E-B4F5-70DDC34EFB8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844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-228600" y="1066800"/>
            <a:ext cx="967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4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Attribute Closure/Closure of attribute set(s)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057400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The closure of attribute set ‘A’ can be defined as a set of attributes that can be functionally determined from ‘A’ and is denoted by (A)+ or A+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R(ABC) : 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FD SET GIVEN AS, {A -&gt; B , B-&gt; C }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AB [As A-&gt;B]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= ABC [As B-&gt;C]</a:t>
            </a:r>
          </a:p>
          <a:p>
            <a:pPr algn="just"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So, A+ = ABC = R </a:t>
            </a: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66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9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A25E75-BDD5-4746-A3A5-A1FD8A6F6156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946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458913"/>
            <a:ext cx="8458200" cy="5170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Q. R(ABCDEF) :    FIND – D+ , DE+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A-&gt;B,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C-&gt;DE,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AC-&gt;F,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D-&gt; AF, </a:t>
            </a:r>
          </a:p>
          <a:p>
            <a:pPr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 -&gt;CF </a:t>
            </a:r>
          </a:p>
          <a:p>
            <a:pPr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/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D+ = DAF = ADF [As, D-&gt; AF]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ABDF [As, A-&gt;B]</a:t>
            </a:r>
          </a:p>
          <a:p>
            <a:pPr marL="342900" indent="-342900"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2. DE+ = DEAF = ADEF [As, D-&gt; AF]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ABDEF [As, A-&gt;B]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ABCDEF [As, E -&gt;CF ] </a:t>
            </a:r>
          </a:p>
          <a:p>
            <a:pPr marL="342900" indent="-342900" algn="just">
              <a:defRPr/>
            </a:pPr>
            <a:r>
              <a:rPr lang="en-IN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= R</a:t>
            </a:r>
          </a:p>
          <a:p>
            <a:pPr marL="342900" indent="-342900" algn="just">
              <a:defRPr/>
            </a:pPr>
            <a:endParaRPr lang="en-IN" sz="22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14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60D68-C4C0-454C-8286-CBC50243D713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151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2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Armstrong’s Axioms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905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Axiom is a statement that is taken to be true and serve as a premise or starting point for further arguments.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Armstrong’s axiom hold on every relational database can be used to generate closure set.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Primary rules: (RAT rules)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Reflexivity : If Y is a subset of X then, X -&gt; Y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Augmentation : If, X -&gt; Y then, XZ -&gt; YZ</a:t>
            </a:r>
          </a:p>
          <a:p>
            <a:pPr lvl="1">
              <a:spcBef>
                <a:spcPct val="20000"/>
              </a:spcBef>
              <a:defRPr/>
            </a:pPr>
            <a:r>
              <a:rPr lang="en-IN" sz="22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Transitivity : If X -&gt; Y &amp; Y -&gt; Z , then, X -&gt;Z</a:t>
            </a: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38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2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31DC8-2118-45D4-82D5-50E193FD4CC9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22540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IN" sz="36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Secondary Rules: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2332038"/>
            <a:ext cx="9067800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-Union : If, X-&gt; Y &amp; X-&gt; Z, then, X-&gt; YZ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-Decomposition: If X-&gt; YZ then, X -&gt; Y and X-&gt; 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-Pseudo transitivity: If, X-&gt; Y  &amp;&amp; WY -&gt; Z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then WX -&gt; Z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-Composition: If X-&gt;Y &amp;&amp; Z-&gt; W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then XZ -&gt; YW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2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CF45C-544F-42A1-B3CF-B4837EC345D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57200" y="1482725"/>
            <a:ext cx="7924800" cy="2678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200" b="1" u="sng">
                <a:solidFill>
                  <a:srgbClr val="222222"/>
                </a:solidFill>
                <a:latin typeface="Cambria" pitchFamily="18" charset="0"/>
              </a:rPr>
              <a:t>CONCEPT OF KEYS</a:t>
            </a:r>
          </a:p>
          <a:p>
            <a:pPr algn="ctr"/>
            <a:endParaRPr lang="en-US" sz="3200" b="1" u="sng">
              <a:solidFill>
                <a:srgbClr val="222222"/>
              </a:solidFill>
              <a:latin typeface="Cambria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600" b="1">
                <a:solidFill>
                  <a:srgbClr val="222222"/>
                </a:solidFill>
                <a:latin typeface="Cambria" pitchFamily="18" charset="0"/>
              </a:rPr>
              <a:t>What are Keys?</a:t>
            </a:r>
            <a:endParaRPr lang="en-US" sz="2600" b="1">
              <a:latin typeface="Cambria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600" b="1">
                <a:solidFill>
                  <a:srgbClr val="222222"/>
                </a:solidFill>
                <a:latin typeface="Cambria" pitchFamily="18" charset="0"/>
              </a:rPr>
              <a:t>Why we need a Key?</a:t>
            </a:r>
            <a:endParaRPr lang="en-US" sz="2600" b="1">
              <a:latin typeface="Cambria" pitchFamily="18" charset="0"/>
            </a:endParaRPr>
          </a:p>
          <a:p>
            <a:pPr algn="ctr"/>
            <a:endParaRPr lang="en-US" sz="2600" b="1" u="sng">
              <a:solidFill>
                <a:srgbClr val="222222"/>
              </a:solidFill>
              <a:latin typeface="Cambria" pitchFamily="18" charset="0"/>
            </a:endParaRPr>
          </a:p>
          <a:p>
            <a:pPr algn="ctr"/>
            <a:r>
              <a:rPr lang="en-US" sz="2600" b="1" u="sng">
                <a:solidFill>
                  <a:srgbClr val="222222"/>
                </a:solidFill>
                <a:latin typeface="Cambria" pitchFamily="18" charset="0"/>
              </a:rPr>
              <a:t>Take a sample Table...</a:t>
            </a:r>
            <a:endParaRPr lang="en-US" sz="2600" u="sng">
              <a:latin typeface="Cambria" pitchFamily="18" charset="0"/>
            </a:endParaRP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/>
          <a:srcRect l="27525" t="43750" r="21523" b="11458"/>
          <a:stretch>
            <a:fillRect/>
          </a:stretch>
        </p:blipFill>
        <p:spPr bwMode="auto">
          <a:xfrm>
            <a:off x="1066800" y="3505200"/>
            <a:ext cx="6629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61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3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801F0-A271-471F-939B-D37A3DCEAA2C}" type="slidenum">
              <a:rPr lang="en-US" altLang="en-US" smtClean="0">
                <a:latin typeface="Cambria" pitchFamily="18" charset="0"/>
              </a:rPr>
              <a:pPr/>
              <a:t>20</a:t>
            </a:fld>
            <a:endParaRPr lang="en-US" altLang="en-US">
              <a:latin typeface="Cambria" pitchFamily="18" charset="0"/>
            </a:endParaRPr>
          </a:p>
        </p:txBody>
      </p:sp>
      <p:pic>
        <p:nvPicPr>
          <p:cNvPr id="2356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12192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200" b="1" u="sng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Equivalence of functional dependency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4384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a relation R(ACDEH) :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F: A-&gt;C			G: A-&gt; CD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AC-&gt; D		E-&gt; AH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E-&gt; AD</a:t>
            </a:r>
          </a:p>
          <a:p>
            <a:pPr>
              <a:spcBef>
                <a:spcPct val="20000"/>
              </a:spcBef>
              <a:defRPr/>
            </a:pPr>
            <a:r>
              <a:rPr lang="en-IN" sz="28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E-&gt; H</a:t>
            </a:r>
          </a:p>
          <a:p>
            <a:pPr>
              <a:spcBef>
                <a:spcPct val="20000"/>
              </a:spcBef>
              <a:defRPr/>
            </a:pPr>
            <a:endParaRPr lang="en-IN" sz="28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86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4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D4B6D-75F4-47CE-A8FB-B1081AE6BBA9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2458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493838"/>
            <a:ext cx="82296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SOLUTION: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1. check the LHS of each set of given FDs, they are different.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FD Set, F : LHS has A , AC, E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For FD Set G : LHS has A , E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 they were same i.e. In an unilateral platform we can check for the uniformity!!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But that cannot happen here, So starting from STEP 2.</a:t>
            </a:r>
          </a:p>
        </p:txBody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0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5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F85CE-B0C4-457B-B650-D7E0541FCB11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2561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65238"/>
            <a:ext cx="8229600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2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2.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Find the closure of the LHS elements of each FD Set, using the FDs of the other FD Set.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From FD Set F: (Using the FD set of G)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ACD [ As A -&gt;CD]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(AC)+ = ACD [As A -&gt;CD]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(E)+ = AEH [As E-&gt; AH]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ACDEH [ As A-&gt;CD]</a:t>
            </a:r>
          </a:p>
          <a:p>
            <a:pPr>
              <a:spcBef>
                <a:spcPct val="20000"/>
              </a:spcBef>
              <a:defRPr/>
            </a:pPr>
            <a:endParaRPr lang="en-IN" sz="22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means, all FDs that are belonging to FD Set G can serve as all the FDs that belong to F. </a:t>
            </a:r>
          </a:p>
          <a:p>
            <a:pPr>
              <a:spcBef>
                <a:spcPct val="20000"/>
              </a:spcBef>
              <a:defRPr/>
            </a:pPr>
            <a:r>
              <a:rPr lang="en-IN" sz="22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we can conclude, F is a proper subset of G.</a:t>
            </a:r>
            <a:endParaRPr lang="en-IN" sz="22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4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198BE-7BF6-4CC7-AE5D-503129E4CA35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2663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646238"/>
            <a:ext cx="8229600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2. (Contd.)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From FD Set G: (Using the FD set of F)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A+ = ACD [ As A -&gt;C &amp; AC-&gt;D]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(E)+ = EADH [As E-&gt;AD &amp; E-&gt;H ]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		= ACDEH [ As A-&gt;C]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This means, all FDs that are belonging to FD Set F can serve as all the FDs that belong to G.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So, we can conclude, G is a proper subset of F.</a:t>
            </a:r>
          </a:p>
          <a:p>
            <a:pPr>
              <a:spcBef>
                <a:spcPct val="20000"/>
              </a:spcBef>
              <a:defRPr/>
            </a:pPr>
            <a:endParaRPr lang="en-IN" sz="2400" b="1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82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28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2D64FF-0070-407E-B43B-5A33A9F1823D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286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493838"/>
            <a:ext cx="8077200" cy="544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IN" sz="2400" b="1" u="sng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Step 3.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 Combining the results in step 2.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F is a proper subset of G &amp;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G is a proper subset of F</a:t>
            </a:r>
            <a:r>
              <a:rPr lang="en-IN" sz="2400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en-IN" sz="2400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IN" sz="2400" ker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We can conclude, F = G </a:t>
            </a:r>
          </a:p>
          <a:p>
            <a:pPr>
              <a:spcBef>
                <a:spcPct val="20000"/>
              </a:spcBef>
              <a:defRPr/>
            </a:pPr>
            <a:r>
              <a:rPr lang="en-IN" sz="2400" b="1" kern="0">
                <a:latin typeface="Cambria" pitchFamily="18" charset="0"/>
                <a:ea typeface="Cambria" pitchFamily="18" charset="0"/>
                <a:cs typeface="Times New Roman" pitchFamily="18" charset="0"/>
              </a:rPr>
              <a:t>That means, F &amp; G – FD Sets are equivalent on relation R</a:t>
            </a:r>
          </a:p>
          <a:p>
            <a:pPr>
              <a:spcBef>
                <a:spcPct val="20000"/>
              </a:spcBef>
              <a:defRPr/>
            </a:pPr>
            <a:endParaRPr lang="en-IN" sz="2400" kern="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228600" y="427038"/>
            <a:ext cx="8915400" cy="58975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SUPER KEY: </a:t>
            </a: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Understand with example 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Example say, (Enrollment No. , Student Name) or ( Student Name, Phone No.) or (Student Name, Address)</a:t>
            </a:r>
          </a:p>
          <a:p>
            <a:pPr>
              <a:buNone/>
            </a:pPr>
            <a:endParaRPr lang="en-IN" sz="28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IN" sz="28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CANDIDATE KEY: </a:t>
            </a: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Understand with example – 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-Minimised version of super key so that the properties of a key remains same 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 No proper subset of a candidate key is a super key further.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Example say, (Enrollment No.) </a:t>
            </a:r>
            <a:endParaRPr lang="en-IN" sz="28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IN" sz="28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PRIMARY KEY: </a:t>
            </a: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Understand with example 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-Any one of the candidate keys chosen by DBA as explained.</a:t>
            </a:r>
          </a:p>
          <a:p>
            <a:pPr>
              <a:buNone/>
            </a:pPr>
            <a:r>
              <a:rPr lang="en-IN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Example say, (Enrollment No.)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A6498-79A9-4736-AC40-B5E3CC7B4D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0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5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5091E-7A51-4CD1-AA89-801526B1BCA3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13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Rectangle 1"/>
          <p:cNvSpPr>
            <a:spLocks noChangeArrowheads="1"/>
          </p:cNvSpPr>
          <p:nvPr/>
        </p:nvSpPr>
        <p:spPr bwMode="auto">
          <a:xfrm>
            <a:off x="304800" y="1981200"/>
            <a:ext cx="83820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 u="sng" dirty="0">
                <a:solidFill>
                  <a:srgbClr val="222222"/>
                </a:solidFill>
                <a:latin typeface="Cambria" pitchFamily="18" charset="0"/>
              </a:rPr>
              <a:t>KEY: </a:t>
            </a:r>
            <a:r>
              <a:rPr lang="en-US" sz="3200" b="1" dirty="0">
                <a:solidFill>
                  <a:srgbClr val="222222"/>
                </a:solidFill>
                <a:latin typeface="Cambria" pitchFamily="18" charset="0"/>
              </a:rPr>
              <a:t>Unique identifier of a tuple in a table.</a:t>
            </a:r>
          </a:p>
          <a:p>
            <a:endParaRPr lang="en-US" sz="2200" b="1" u="sng" dirty="0">
              <a:solidFill>
                <a:srgbClr val="222222"/>
              </a:solidFill>
              <a:latin typeface="Cambria" pitchFamily="18" charset="0"/>
            </a:endParaRPr>
          </a:p>
          <a:p>
            <a:r>
              <a:rPr lang="en-US" sz="2800" b="1" u="sng" dirty="0">
                <a:solidFill>
                  <a:srgbClr val="222222"/>
                </a:solidFill>
                <a:latin typeface="Cambria" pitchFamily="18" charset="0"/>
              </a:rPr>
              <a:t>Various Keys in Database Management System</a:t>
            </a:r>
            <a:endParaRPr lang="en-US" sz="2800" dirty="0">
              <a:latin typeface="Cambria" pitchFamily="18" charset="0"/>
            </a:endParaRPr>
          </a:p>
          <a:p>
            <a:r>
              <a:rPr lang="en-US" sz="2200" dirty="0">
                <a:solidFill>
                  <a:srgbClr val="222222"/>
                </a:solidFill>
                <a:latin typeface="Cambria" pitchFamily="18" charset="0"/>
              </a:rPr>
              <a:t>DBMS has following 7 to 8 types of Keys each have their different functionality:</a:t>
            </a:r>
          </a:p>
          <a:p>
            <a:endParaRPr lang="en-US" sz="2200" dirty="0">
              <a:latin typeface="Cambria" pitchFamily="18" charset="0"/>
            </a:endParaRPr>
          </a:p>
          <a:p>
            <a:r>
              <a:rPr lang="en-US" sz="2800" b="1" u="sng" dirty="0">
                <a:solidFill>
                  <a:srgbClr val="222222"/>
                </a:solidFill>
                <a:latin typeface="Cambria" pitchFamily="18" charset="0"/>
              </a:rPr>
              <a:t>Super Key -</a:t>
            </a:r>
            <a:r>
              <a:rPr lang="en-US" sz="2800" b="1" dirty="0">
                <a:solidFill>
                  <a:srgbClr val="222222"/>
                </a:solidFill>
                <a:latin typeface="Cambria" pitchFamily="18" charset="0"/>
              </a:rPr>
              <a:t> </a:t>
            </a:r>
            <a:r>
              <a:rPr lang="en-US" sz="2200" dirty="0">
                <a:solidFill>
                  <a:srgbClr val="222222"/>
                </a:solidFill>
                <a:latin typeface="Cambria" pitchFamily="18" charset="0"/>
              </a:rPr>
              <a:t>A superkey is a group of single or multiple keys which identifies rows in a table. A Super key may have additional attributes that are not needed for unique identification.</a:t>
            </a:r>
            <a:endParaRPr lang="en-US" sz="2200" dirty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54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6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390EC-5D5B-43BC-9147-ACABDC56075E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15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"/>
          <p:cNvSpPr>
            <a:spLocks noChangeArrowheads="1"/>
          </p:cNvSpPr>
          <p:nvPr/>
        </p:nvSpPr>
        <p:spPr bwMode="auto">
          <a:xfrm>
            <a:off x="152400" y="1905000"/>
            <a:ext cx="8991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b="1" u="sng">
                <a:solidFill>
                  <a:srgbClr val="222222"/>
                </a:solidFill>
                <a:latin typeface="Cambria" pitchFamily="18" charset="0"/>
              </a:rPr>
              <a:t>Candidate Key -</a:t>
            </a:r>
            <a:r>
              <a:rPr lang="en-US" sz="2800" b="1">
                <a:solidFill>
                  <a:srgbClr val="222222"/>
                </a:solidFill>
                <a:latin typeface="Cambria" pitchFamily="18" charset="0"/>
              </a:rPr>
              <a:t>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CANDIDATE KEY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 is a set of attributes that uniquely identify tuples in a table. Candidate Key is a super key with no repeated attributes. Every table must have at least a single candidate key. A table can have multiple candidate keys but only a single primary key.</a:t>
            </a:r>
          </a:p>
          <a:p>
            <a:endParaRPr lang="en-US" sz="2200">
              <a:latin typeface="Cambria" pitchFamily="18" charset="0"/>
            </a:endParaRPr>
          </a:p>
          <a:p>
            <a:endParaRPr lang="en-US" sz="2200">
              <a:latin typeface="Cambria" pitchFamily="18" charset="0"/>
            </a:endParaRPr>
          </a:p>
          <a:p>
            <a:r>
              <a:rPr lang="en-US" sz="2200" b="1" u="sng">
                <a:solidFill>
                  <a:srgbClr val="222222"/>
                </a:solidFill>
                <a:latin typeface="Cambria" pitchFamily="18" charset="0"/>
              </a:rPr>
              <a:t>Properties of Candidate key:</a:t>
            </a:r>
            <a:endParaRPr lang="en-US" sz="2200"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It must contain unique values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Candidate key may have multiple attributes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Must not contain null values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It should contain minimum fields to ensure uniqueness</a:t>
            </a:r>
            <a:endParaRPr lang="en-US" sz="2200">
              <a:latin typeface="Cambria" pitchFamily="18" charset="0"/>
            </a:endParaRPr>
          </a:p>
          <a:p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Uniquely identify each record in a table</a:t>
            </a:r>
            <a:r>
              <a:rPr lang="en-US" sz="2200">
                <a:latin typeface="Cambria" pitchFamily="18" charset="0"/>
              </a:rPr>
              <a:t> 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75A98-B153-4F54-A91C-97DA092384C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179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1"/>
          <p:cNvSpPr>
            <a:spLocks noChangeArrowheads="1"/>
          </p:cNvSpPr>
          <p:nvPr/>
        </p:nvSpPr>
        <p:spPr bwMode="auto">
          <a:xfrm>
            <a:off x="457200" y="1676400"/>
            <a:ext cx="8077200" cy="5021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tIns="126960" bIns="0" anchor="ctr">
            <a:spAutoFit/>
          </a:bodyPr>
          <a:lstStyle/>
          <a:p>
            <a:r>
              <a:rPr lang="en-US" sz="3200" b="1" u="sng">
                <a:solidFill>
                  <a:srgbClr val="222222"/>
                </a:solidFill>
                <a:latin typeface="Cambria" pitchFamily="18" charset="0"/>
              </a:rPr>
              <a:t>Primary Key -</a:t>
            </a:r>
            <a:r>
              <a:rPr lang="en-US" sz="3200" b="1">
                <a:solidFill>
                  <a:srgbClr val="222222"/>
                </a:solidFill>
                <a:latin typeface="Cambria" pitchFamily="18" charset="0"/>
              </a:rPr>
              <a:t>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PRIMARY KEY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 is a column or group of columns in a table that uniquely identify every row in that table. The Primary Key can't be a duplicate meaning the same value can't appear more than once in the table. A table cannot have more than one primary key.</a:t>
            </a:r>
          </a:p>
          <a:p>
            <a:pPr>
              <a:buFontTx/>
              <a:buChar char="•"/>
            </a:pPr>
            <a:endParaRPr lang="en-US" sz="2200">
              <a:solidFill>
                <a:srgbClr val="222222"/>
              </a:solidFill>
              <a:latin typeface="Cambria" pitchFamily="18" charset="0"/>
            </a:endParaRPr>
          </a:p>
          <a:p>
            <a:pPr>
              <a:buFontTx/>
              <a:buChar char="•"/>
            </a:pPr>
            <a:endParaRPr lang="en-US" sz="2200" b="1">
              <a:solidFill>
                <a:srgbClr val="4F81BD"/>
              </a:solidFill>
              <a:latin typeface="Cambria" pitchFamily="18" charset="0"/>
            </a:endParaRPr>
          </a:p>
          <a:p>
            <a:r>
              <a:rPr lang="en-US" sz="2200" b="1" u="sng">
                <a:solidFill>
                  <a:srgbClr val="222222"/>
                </a:solidFill>
                <a:latin typeface="Cambria" pitchFamily="18" charset="0"/>
              </a:rPr>
              <a:t>Rules for defining Primary key:</a:t>
            </a:r>
            <a:endParaRPr lang="en-US" sz="2200" b="1">
              <a:solidFill>
                <a:srgbClr val="4F81BD"/>
              </a:solidFill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Two rows can't have the same primary key value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It must for every row to have a primary key value.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The primary key field cannot be null.</a:t>
            </a:r>
          </a:p>
          <a:p>
            <a:pPr>
              <a:buFontTx/>
              <a:buChar char="•"/>
            </a:pP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The value in a primary key column can never be modified or updated if any foreign key refers to that primary key.</a:t>
            </a:r>
            <a:endParaRPr lang="en-US" sz="2200">
              <a:latin typeface="Cambria" pitchFamily="18" charset="0"/>
            </a:endParaRPr>
          </a:p>
          <a:p>
            <a:endParaRPr lang="en-US" sz="2200">
              <a:latin typeface="Cambria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2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8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70C12-8358-4CDB-AE65-F94BFEA25E1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820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"/>
          <p:cNvSpPr>
            <a:spLocks noChangeArrowheads="1"/>
          </p:cNvSpPr>
          <p:nvPr/>
        </p:nvSpPr>
        <p:spPr bwMode="auto">
          <a:xfrm>
            <a:off x="228600" y="1371600"/>
            <a:ext cx="8229600" cy="5016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200"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en-US" sz="2800" b="1" u="sng">
                <a:solidFill>
                  <a:srgbClr val="222222"/>
                </a:solidFill>
                <a:latin typeface="Cambria" pitchFamily="18" charset="0"/>
              </a:rPr>
              <a:t>Alternate Key -</a:t>
            </a:r>
            <a:r>
              <a:rPr lang="en-US" sz="2800">
                <a:solidFill>
                  <a:srgbClr val="222222"/>
                </a:solidFill>
                <a:latin typeface="Cambria" pitchFamily="18" charset="0"/>
              </a:rPr>
              <a:t>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ALTERNATE KEYS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 is a column or group of columns in a table that uniquely identify every row in that table. A table can have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multiple choices for a primary key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 but only one can be set as the primary key. All the keys which are not primary key are called an Alternate Key.</a:t>
            </a:r>
          </a:p>
          <a:p>
            <a:endParaRPr lang="en-US" sz="2200"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en-US" sz="2800" b="1" u="sng">
                <a:solidFill>
                  <a:srgbClr val="222222"/>
                </a:solidFill>
                <a:latin typeface="Cambria" pitchFamily="18" charset="0"/>
              </a:rPr>
              <a:t>Foreign Key -</a:t>
            </a:r>
            <a:r>
              <a:rPr lang="en-US" sz="2800">
                <a:solidFill>
                  <a:srgbClr val="222222"/>
                </a:solidFill>
                <a:latin typeface="Cambria" pitchFamily="18" charset="0"/>
              </a:rPr>
              <a:t>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FOREIGN KEY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 is a column that creates a relationship between two tables. </a:t>
            </a:r>
            <a:r>
              <a:rPr lang="en-US" sz="2200" b="1">
                <a:solidFill>
                  <a:srgbClr val="222222"/>
                </a:solidFill>
                <a:latin typeface="Cambria" pitchFamily="18" charset="0"/>
              </a:rPr>
              <a:t>The purpose of foreign keys is to maintain data integrity and allow navigation between two different instances of an entity.</a:t>
            </a:r>
            <a:r>
              <a:rPr lang="en-US" sz="2200">
                <a:solidFill>
                  <a:srgbClr val="222222"/>
                </a:solidFill>
                <a:latin typeface="Cambria" pitchFamily="18" charset="0"/>
              </a:rPr>
              <a:t> It acts as a cross-reference between two tables as it references the primary key of another table.</a:t>
            </a:r>
            <a:endParaRPr lang="en-US" sz="2200">
              <a:latin typeface="Cambria" pitchFamily="18" charset="0"/>
            </a:endParaRPr>
          </a:p>
          <a:p>
            <a:endParaRPr lang="en-US" sz="2200">
              <a:latin typeface="Cambria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26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9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6BC35-9CE6-4836-8E67-7CB3D234FE5D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22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7"/>
          <p:cNvPicPr>
            <a:picLocks noChangeAspect="1" noChangeArrowheads="1"/>
          </p:cNvPicPr>
          <p:nvPr/>
        </p:nvPicPr>
        <p:blipFill>
          <a:blip r:embed="rId3"/>
          <a:srcRect l="11734" t="10574" r="33710" b="6017"/>
          <a:stretch>
            <a:fillRect/>
          </a:stretch>
        </p:blipFill>
        <p:spPr bwMode="auto">
          <a:xfrm>
            <a:off x="685800" y="13716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50" name="TextBox 7"/>
          <p:cNvSpPr txBox="1">
            <a:spLocks noChangeArrowheads="1"/>
          </p:cNvSpPr>
          <p:nvPr/>
        </p:nvSpPr>
        <p:spPr bwMode="auto">
          <a:xfrm>
            <a:off x="579438" y="1905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  <a:p>
            <a:pPr algn="ctr"/>
            <a:endParaRPr lang="en-US" sz="2200" b="1">
              <a:latin typeface="Cambria" pitchFamily="18" charset="0"/>
            </a:endParaRPr>
          </a:p>
        </p:txBody>
      </p:sp>
      <p:sp>
        <p:nvSpPr>
          <p:cNvPr id="10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80490-89DE-40A1-BC77-CDC1885D956D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025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1295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en-IN" sz="3000" b="1" kern="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What is a Functional Dependency (FD)?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514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Dependency of one or more attributes of a relation on one or more attributes of the same relation.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Not about any calculation or computation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About logical dependency for searching of values inside tables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Not exactly mathematical functions alike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If, a         b then from attribute a we can search for / find the value of b , but b is not to be computed from </a:t>
            </a:r>
            <a:r>
              <a:rPr lang="en-IN" sz="2200" kern="0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a’s</a:t>
            </a:r>
            <a:r>
              <a:rPr lang="en-IN" sz="2200" kern="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value.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4400" y="47228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1144</Words>
  <Application>Microsoft Office PowerPoint</Application>
  <PresentationFormat>On-screen Show (4:3)</PresentationFormat>
  <Paragraphs>440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UNIVERSITY OF ENGINEERING &amp; MANAGEMENT, KOLKATA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&amp; MANAGEMENT, KOLKATA</dc:title>
  <dc:creator>UEM</dc:creator>
  <cp:lastModifiedBy>Unknown User</cp:lastModifiedBy>
  <cp:revision>4</cp:revision>
  <dcterms:created xsi:type="dcterms:W3CDTF">2006-08-16T00:00:00Z</dcterms:created>
  <dcterms:modified xsi:type="dcterms:W3CDTF">2021-03-06T09:20:44Z</dcterms:modified>
</cp:coreProperties>
</file>