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898" r:id="rId2"/>
    <p:sldId id="608" r:id="rId3"/>
    <p:sldId id="873" r:id="rId4"/>
    <p:sldId id="874" r:id="rId5"/>
    <p:sldId id="875" r:id="rId6"/>
    <p:sldId id="876" r:id="rId7"/>
    <p:sldId id="877" r:id="rId8"/>
    <p:sldId id="878" r:id="rId9"/>
    <p:sldId id="879" r:id="rId10"/>
    <p:sldId id="880" r:id="rId11"/>
    <p:sldId id="897" r:id="rId12"/>
  </p:sldIdLst>
  <p:sldSz cx="12069763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17365D"/>
    <a:srgbClr val="F79646"/>
    <a:srgbClr val="D6A904"/>
    <a:srgbClr val="003399"/>
    <a:srgbClr val="222268"/>
    <a:srgbClr val="C75F09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9821" autoAdjust="0"/>
  </p:normalViewPr>
  <p:slideViewPr>
    <p:cSldViewPr>
      <p:cViewPr>
        <p:scale>
          <a:sx n="77" d="100"/>
          <a:sy n="77" d="100"/>
        </p:scale>
        <p:origin x="-468" y="-6"/>
      </p:cViewPr>
      <p:guideLst>
        <p:guide orient="horz" pos="2160"/>
        <p:guide pos="38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93D522B-1DA3-4698-8934-DB15BE9F09AD}" type="datetimeFigureOut">
              <a:rPr lang="en-US"/>
              <a:pPr>
                <a:defRPr/>
              </a:pPr>
              <a:t>08-Mar-21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13CD2E-CCD7-40B9-B420-0532C4392A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Sandip Mandal             WhatsApp - 8449007365               Email - sandip.mandal@uem.edu.in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13CD2E-CCD7-40B9-B420-0532C4392A2B}" type="slidenum">
              <a:rPr lang="en-IN" altLang="en-US" smtClean="0"/>
              <a:pPr>
                <a:defRPr/>
              </a:pPr>
              <a:t>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084EC73F-0A31-494D-B5D4-CE862DDF31CF}" type="slidenum">
              <a:rPr lang="en-US" altLang="en-US" smtClean="0">
                <a:ea typeface="ＭＳ Ｐゴシック" pitchFamily="34" charset="-128"/>
              </a:rPr>
              <a:pPr defTabSz="911322"/>
              <a:t>3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63942578-45E9-4F00-B758-51E0C21FD6C8}" type="slidenum">
              <a:rPr lang="en-US" altLang="en-US" smtClean="0">
                <a:ea typeface="ＭＳ Ｐゴシック" pitchFamily="34" charset="-128"/>
              </a:rPr>
              <a:pPr defTabSz="911322"/>
              <a:t>4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6E8AE3C1-BE21-4507-B6D7-1AC1EEEEB40C}" type="slidenum">
              <a:rPr lang="en-US" altLang="en-US" smtClean="0">
                <a:ea typeface="ＭＳ Ｐゴシック" pitchFamily="34" charset="-128"/>
              </a:rPr>
              <a:pPr defTabSz="911322"/>
              <a:t>5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3959B852-1B1E-4C0F-8895-9BFE0B154A32}" type="slidenum">
              <a:rPr lang="en-US" altLang="en-US" smtClean="0">
                <a:ea typeface="ＭＳ Ｐゴシック" pitchFamily="34" charset="-128"/>
              </a:rPr>
              <a:pPr defTabSz="911322"/>
              <a:t>6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6E43BB54-F7CA-4B7F-B4D4-E07FA13AA681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93F82552-927A-4439-85B3-5B2384E42C95}" type="slidenum">
              <a:rPr lang="en-US" altLang="en-US" smtClean="0">
                <a:ea typeface="ＭＳ Ｐゴシック" pitchFamily="34" charset="-128"/>
              </a:rPr>
              <a:pPr defTabSz="911322"/>
              <a:t>8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32" y="2130428"/>
            <a:ext cx="102592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465" y="3886200"/>
            <a:ext cx="8448834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044B-C5E1-439C-BAED-2255E0F07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79072-4CD9-4185-B1AD-323A207CA0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578" y="274641"/>
            <a:ext cx="271569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488" y="274641"/>
            <a:ext cx="794592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369AF-CB7E-4E74-A371-18184F65C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5E143-D998-4CC1-B2CC-197D418EE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28" y="4406903"/>
            <a:ext cx="102592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428" y="2906713"/>
            <a:ext cx="1025929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D0D3-2F2F-441C-A4C2-7AAD4B201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488" y="1600203"/>
            <a:ext cx="533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5463" y="1600203"/>
            <a:ext cx="533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F8F78-FD33-4B31-97CF-5551EFC06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489" y="1535113"/>
            <a:ext cx="53329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489" y="2174875"/>
            <a:ext cx="53329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1273" y="1535113"/>
            <a:ext cx="5335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1273" y="2174875"/>
            <a:ext cx="5335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C8859-FC70-4BB0-AE42-8FD27ABD6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E12F-001F-4AEE-9B8E-525CC2BAE4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248CA-2848-43CF-90E6-C2E1464A63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3050"/>
            <a:ext cx="39708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942" y="273053"/>
            <a:ext cx="674733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89" y="1435103"/>
            <a:ext cx="39708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45631-2CEF-45D4-BB84-CE7085714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759" y="4800600"/>
            <a:ext cx="7241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5759" y="612775"/>
            <a:ext cx="72418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5759" y="5367338"/>
            <a:ext cx="7241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960AC-025D-45BC-B683-B31DC1DEE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488" y="274638"/>
            <a:ext cx="10862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3488" y="1600203"/>
            <a:ext cx="108627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3488" y="6245225"/>
            <a:ext cx="28162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3836" y="6245225"/>
            <a:ext cx="382209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Sandip Mandal          WhatsApp - 84494007365              sandip.mandal@uem.edu.in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9997" y="6245225"/>
            <a:ext cx="28162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CCA1D89-19CA-43D3-83D6-2A6F46FAD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850279" y="304800"/>
            <a:ext cx="10219484" cy="762000"/>
          </a:xfrm>
        </p:spPr>
        <p:txBody>
          <a:bodyPr/>
          <a:lstStyle/>
          <a:p>
            <a:pPr algn="l"/>
            <a:r>
              <a:rPr lang="en-US" altLang="en-US" sz="2200" b="1" dirty="0" smtClean="0">
                <a:solidFill>
                  <a:srgbClr val="FF0000"/>
                </a:solidFill>
                <a:latin typeface="Cambria" pitchFamily="18" charset="0"/>
              </a:rPr>
              <a:t>   UNIVERSITY OF ENGINEERING &amp; MANAGEMENT, KOLKATA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7482681" y="3962400"/>
            <a:ext cx="4419600" cy="1752600"/>
          </a:xfrm>
        </p:spPr>
        <p:txBody>
          <a:bodyPr/>
          <a:lstStyle/>
          <a:p>
            <a:pPr algn="l"/>
            <a:r>
              <a:rPr lang="en-US" altLang="en-US" sz="2000" dirty="0" smtClean="0"/>
              <a:t>Dr. </a:t>
            </a:r>
            <a:r>
              <a:rPr lang="en-US" altLang="en-US" sz="2000" dirty="0" err="1" smtClean="0"/>
              <a:t>Sandip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Mandal</a:t>
            </a:r>
            <a:endParaRPr lang="en-US" altLang="en-US" sz="2000" dirty="0" smtClean="0"/>
          </a:p>
          <a:p>
            <a:pPr algn="l"/>
            <a:r>
              <a:rPr lang="en-US" altLang="en-US" sz="2000" dirty="0" smtClean="0"/>
              <a:t>Dept. of CSE, UEM Kolkata</a:t>
            </a:r>
          </a:p>
          <a:p>
            <a:pPr algn="l"/>
            <a:r>
              <a:rPr lang="en-US" altLang="en-US" sz="2000" dirty="0" err="1" smtClean="0"/>
              <a:t>WhatsApp</a:t>
            </a:r>
            <a:r>
              <a:rPr lang="en-US" altLang="en-US" sz="2000" dirty="0" smtClean="0"/>
              <a:t> : +91-8449007365</a:t>
            </a:r>
          </a:p>
          <a:p>
            <a:pPr algn="l"/>
            <a:r>
              <a:rPr lang="en-US" altLang="en-US" sz="2000" dirty="0" smtClean="0"/>
              <a:t>Email : sandip.mandal@uem.edu.in</a:t>
            </a:r>
          </a:p>
        </p:txBody>
      </p:sp>
      <p:pic>
        <p:nvPicPr>
          <p:cNvPr id="2052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633538"/>
            <a:ext cx="7121158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744" y="173041"/>
            <a:ext cx="1548535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2011627" y="1074741"/>
            <a:ext cx="935406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Course Name 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: Database Management System </a:t>
            </a:r>
            <a:endParaRPr lang="en-US" b="1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 l="37254" t="26190" r="31621" b="46539"/>
          <a:stretch>
            <a:fillRect/>
          </a:stretch>
        </p:blipFill>
        <p:spPr bwMode="auto">
          <a:xfrm>
            <a:off x="548481" y="1219200"/>
            <a:ext cx="11233681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06" name="TextBox 11"/>
          <p:cNvSpPr txBox="1">
            <a:spLocks noChangeArrowheads="1"/>
          </p:cNvSpPr>
          <p:nvPr/>
        </p:nvSpPr>
        <p:spPr bwMode="auto">
          <a:xfrm>
            <a:off x="3748881" y="1676400"/>
            <a:ext cx="3868192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IN" altLang="en-US" sz="4400" b="1" dirty="0">
                <a:latin typeface="Cambria" pitchFamily="18" charset="0"/>
              </a:rPr>
              <a:t>Thank You</a:t>
            </a:r>
          </a:p>
        </p:txBody>
      </p:sp>
      <p:pic>
        <p:nvPicPr>
          <p:cNvPr id="4108" name="Picture 8" descr="handshake-graphic-vector-127508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3681" y="2362200"/>
            <a:ext cx="321860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7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82" name="TextBox 7"/>
          <p:cNvSpPr txBox="1">
            <a:spLocks noChangeArrowheads="1"/>
          </p:cNvSpPr>
          <p:nvPr/>
        </p:nvSpPr>
        <p:spPr bwMode="auto">
          <a:xfrm>
            <a:off x="764838" y="1905003"/>
            <a:ext cx="1056104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2282" y="2590803"/>
            <a:ext cx="11277600" cy="1470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2: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Generalization and Aggregation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2281" y="1143000"/>
            <a:ext cx="1086278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Generalization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081881" y="2057400"/>
            <a:ext cx="10177576" cy="1612900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000099"/>
                </a:solidFill>
                <a:ea typeface="ＭＳ Ｐゴシック" pitchFamily="34" charset="-128"/>
              </a:rPr>
              <a:t>A bottom-up design process</a:t>
            </a:r>
            <a:r>
              <a:rPr lang="en-US" altLang="en-US" sz="1800" dirty="0" smtClean="0">
                <a:ea typeface="ＭＳ Ｐゴシック" pitchFamily="34" charset="-128"/>
              </a:rPr>
              <a:t> – combine a number of entity sets that share the same features into a higher-level entity set.</a:t>
            </a:r>
          </a:p>
          <a:p>
            <a:pPr eaLnBrk="1" hangingPunct="1"/>
            <a:r>
              <a:rPr lang="en-US" altLang="en-US" sz="1800" b="1" dirty="0" smtClean="0">
                <a:ea typeface="ＭＳ Ｐゴシック" pitchFamily="34" charset="-128"/>
              </a:rPr>
              <a:t>Specialization and generalization are simple inversions of each other; they are represented in an E-R diagram in the same way.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The terms specialization and generalization are used interchangeably.</a:t>
            </a:r>
          </a:p>
        </p:txBody>
      </p:sp>
      <p:pic>
        <p:nvPicPr>
          <p:cNvPr id="71684" name="Picture 5" descr="Image result for specialization in db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8222" y="3733800"/>
            <a:ext cx="5571788" cy="266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881" y="1524000"/>
            <a:ext cx="10661624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 Constraints on a Specialization/Generalization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386681" y="2438400"/>
            <a:ext cx="9611805" cy="3536949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000099"/>
                </a:solidFill>
                <a:ea typeface="ＭＳ Ｐゴシック" pitchFamily="34" charset="-128"/>
              </a:rPr>
              <a:t>Completeness constraint</a:t>
            </a:r>
            <a:r>
              <a:rPr lang="en-US" altLang="en-US" sz="1800" dirty="0" smtClean="0">
                <a:ea typeface="ＭＳ Ｐゴシック" pitchFamily="34" charset="-128"/>
              </a:rPr>
              <a:t> -- specifies whether or not an entity in the higher-level entity set must belong to at least one of the lower-level entity sets within a generalization.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000099"/>
                </a:solidFill>
                <a:ea typeface="ＭＳ Ｐゴシック" pitchFamily="34" charset="-128"/>
              </a:rPr>
              <a:t>total</a:t>
            </a:r>
            <a:r>
              <a:rPr lang="en-US" altLang="en-US" sz="1800" dirty="0" smtClean="0">
                <a:ea typeface="ＭＳ Ｐゴシック" pitchFamily="34" charset="-128"/>
              </a:rPr>
              <a:t>: an entity must belong to one of the lower-level entity sets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000099"/>
                </a:solidFill>
                <a:ea typeface="ＭＳ Ｐゴシック" pitchFamily="34" charset="-128"/>
              </a:rPr>
              <a:t>partial</a:t>
            </a:r>
            <a:r>
              <a:rPr lang="en-US" altLang="en-US" sz="1800" dirty="0" smtClean="0">
                <a:ea typeface="ＭＳ Ｐゴシック" pitchFamily="34" charset="-128"/>
              </a:rPr>
              <a:t>: an entity need not belong to one of the lower-level entity sets</a:t>
            </a:r>
          </a:p>
          <a:p>
            <a:pPr eaLnBrk="1" hangingPunct="1"/>
            <a:r>
              <a:rPr lang="en-US" altLang="en-US" sz="1600" dirty="0" smtClean="0">
                <a:ea typeface="ＭＳ Ｐゴシック" pitchFamily="34" charset="-128"/>
              </a:rPr>
              <a:t>Partial generalization is the default.  We can specify total generalization in an ER diagram by adding the keyword </a:t>
            </a:r>
            <a:r>
              <a:rPr lang="en-US" altLang="en-US" sz="1600" b="1" dirty="0" smtClean="0">
                <a:ea typeface="ＭＳ Ｐゴシック" pitchFamily="34" charset="-128"/>
              </a:rPr>
              <a:t>total</a:t>
            </a:r>
            <a:r>
              <a:rPr lang="en-US" altLang="en-US" sz="1600" dirty="0" smtClean="0">
                <a:ea typeface="ＭＳ Ｐゴシック" pitchFamily="34" charset="-128"/>
              </a:rPr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pPr eaLnBrk="1" hangingPunct="1"/>
            <a:r>
              <a:rPr lang="en-US" altLang="en-US" sz="1600" dirty="0" smtClean="0">
                <a:ea typeface="ＭＳ Ｐゴシック" pitchFamily="34" charset="-128"/>
              </a:rPr>
              <a:t>The </a:t>
            </a:r>
            <a:r>
              <a:rPr lang="en-US" altLang="en-US" sz="1600" i="1" dirty="0" smtClean="0">
                <a:ea typeface="ＭＳ Ｐゴシック" pitchFamily="34" charset="-128"/>
              </a:rPr>
              <a:t>student</a:t>
            </a:r>
            <a:r>
              <a:rPr lang="en-US" altLang="en-US" sz="1600" dirty="0" smtClean="0">
                <a:ea typeface="ＭＳ Ｐゴシック" pitchFamily="34" charset="-128"/>
              </a:rPr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pPr eaLnBrk="1" hangingPunct="1"/>
            <a:endParaRPr lang="en-US" altLang="en-US" sz="16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18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1800" dirty="0" smtClean="0">
              <a:ea typeface="ＭＳ Ｐゴシック" pitchFamily="34" charset="-128"/>
            </a:endParaRPr>
          </a:p>
          <a:p>
            <a:pPr lvl="1" eaLnBrk="1" hangingPunct="1"/>
            <a:endParaRPr lang="en-US" altLang="en-US" sz="1800" dirty="0" smtClean="0">
              <a:ea typeface="ＭＳ Ｐゴシック" pitchFamily="34" charset="-128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1447800"/>
            <a:ext cx="8878401" cy="6223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853281" y="2590800"/>
            <a:ext cx="1036197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>
              <a:spcBef>
                <a:spcPct val="50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Consider the ternary relationship </a:t>
            </a:r>
            <a:r>
              <a:rPr kumimoji="1" lang="en-US" altLang="en-US" sz="1800" i="1" dirty="0" err="1"/>
              <a:t>proj_guide</a:t>
            </a:r>
            <a:r>
              <a:rPr kumimoji="1" lang="en-US" altLang="en-US" sz="1800" dirty="0"/>
              <a:t>, which we saw earlier</a:t>
            </a:r>
          </a:p>
          <a:p>
            <a:pPr marL="742950" lvl="1" indent="-285750">
              <a:spcBef>
                <a:spcPct val="50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Suppose we want to record evaluations of a student by a guide      on a project</a:t>
            </a:r>
          </a:p>
        </p:txBody>
      </p:sp>
      <p:pic>
        <p:nvPicPr>
          <p:cNvPr id="73732" name="Picture 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0681" y="3810000"/>
            <a:ext cx="593639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81" y="1143000"/>
            <a:ext cx="1086278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Aggregation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234281" y="2743200"/>
            <a:ext cx="9435789" cy="30829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Relationship sets </a:t>
            </a:r>
            <a:r>
              <a:rPr lang="en-US" altLang="en-US" sz="1800" i="1" dirty="0" err="1" smtClean="0">
                <a:ea typeface="ＭＳ Ｐゴシック" pitchFamily="34" charset="-128"/>
              </a:rPr>
              <a:t>eval_for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err="1" smtClean="0">
                <a:ea typeface="ＭＳ Ｐゴシック" pitchFamily="34" charset="-128"/>
              </a:rPr>
              <a:t>proj_guide</a:t>
            </a:r>
            <a:r>
              <a:rPr lang="en-US" altLang="en-US" sz="1800" dirty="0" smtClean="0">
                <a:ea typeface="ＭＳ Ｐゴシック" pitchFamily="34" charset="-128"/>
              </a:rPr>
              <a:t> represent overlapping information</a:t>
            </a:r>
          </a:p>
          <a:p>
            <a:pPr lvl="1" eaLnBrk="1" hangingPunct="1"/>
            <a:r>
              <a:rPr lang="en-US" altLang="en-US" sz="1800" dirty="0" smtClean="0">
                <a:ea typeface="ＭＳ Ｐゴシック" pitchFamily="34" charset="-128"/>
              </a:rPr>
              <a:t>Every </a:t>
            </a:r>
            <a:r>
              <a:rPr lang="en-US" altLang="en-US" sz="1800" i="1" dirty="0" err="1" smtClean="0">
                <a:ea typeface="ＭＳ Ｐゴシック" pitchFamily="34" charset="-128"/>
              </a:rPr>
              <a:t>eval_for</a:t>
            </a:r>
            <a:r>
              <a:rPr lang="en-US" altLang="en-US" sz="1800" dirty="0" smtClean="0">
                <a:ea typeface="ＭＳ Ｐゴシック" pitchFamily="34" charset="-128"/>
              </a:rPr>
              <a:t> relationship corresponds to a </a:t>
            </a:r>
            <a:r>
              <a:rPr lang="en-US" altLang="en-US" sz="1800" i="1" dirty="0" err="1" smtClean="0">
                <a:ea typeface="ＭＳ Ｐゴシック" pitchFamily="34" charset="-128"/>
              </a:rPr>
              <a:t>proj_guide</a:t>
            </a:r>
            <a:r>
              <a:rPr lang="en-US" altLang="en-US" sz="1800" dirty="0" smtClean="0">
                <a:ea typeface="ＭＳ Ｐゴシック" pitchFamily="34" charset="-128"/>
              </a:rPr>
              <a:t> relationship</a:t>
            </a:r>
          </a:p>
          <a:p>
            <a:pPr lvl="1" eaLnBrk="1" hangingPunct="1"/>
            <a:r>
              <a:rPr lang="en-US" altLang="en-US" sz="1800" dirty="0" smtClean="0">
                <a:ea typeface="ＭＳ Ｐゴシック" pitchFamily="34" charset="-128"/>
              </a:rPr>
              <a:t>However, some </a:t>
            </a:r>
            <a:r>
              <a:rPr lang="en-US" altLang="en-US" sz="1800" i="1" dirty="0" err="1" smtClean="0">
                <a:ea typeface="ＭＳ Ｐゴシック" pitchFamily="34" charset="-128"/>
              </a:rPr>
              <a:t>proj_guide</a:t>
            </a:r>
            <a:r>
              <a:rPr lang="en-US" altLang="en-US" sz="1800" dirty="0" smtClean="0">
                <a:ea typeface="ＭＳ Ｐゴシック" pitchFamily="34" charset="-128"/>
              </a:rPr>
              <a:t> relationships may not correspond to any </a:t>
            </a:r>
            <a:r>
              <a:rPr lang="en-US" altLang="en-US" sz="1800" i="1" dirty="0" err="1" smtClean="0">
                <a:ea typeface="ＭＳ Ｐゴシック" pitchFamily="34" charset="-128"/>
              </a:rPr>
              <a:t>eval_for</a:t>
            </a:r>
            <a:r>
              <a:rPr lang="en-US" altLang="en-US" sz="1800" dirty="0" smtClean="0">
                <a:ea typeface="ＭＳ Ｐゴシック" pitchFamily="34" charset="-128"/>
              </a:rPr>
              <a:t> relationships </a:t>
            </a:r>
          </a:p>
          <a:p>
            <a:pPr lvl="2" eaLnBrk="1" hangingPunct="1"/>
            <a:r>
              <a:rPr lang="en-US" altLang="en-US" sz="1800" dirty="0" smtClean="0">
                <a:ea typeface="ＭＳ Ｐゴシック" pitchFamily="34" charset="-128"/>
              </a:rPr>
              <a:t>So we can’t discard the </a:t>
            </a:r>
            <a:r>
              <a:rPr lang="en-US" altLang="en-US" sz="1800" i="1" dirty="0" err="1" smtClean="0">
                <a:ea typeface="ＭＳ Ｐゴシック" pitchFamily="34" charset="-128"/>
              </a:rPr>
              <a:t>proj_guide</a:t>
            </a:r>
            <a:r>
              <a:rPr lang="en-US" altLang="en-US" sz="1800" dirty="0" smtClean="0">
                <a:ea typeface="ＭＳ Ｐゴシック" pitchFamily="34" charset="-128"/>
              </a:rPr>
              <a:t> relationship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Eliminate this redundancy via </a:t>
            </a:r>
            <a:r>
              <a:rPr lang="en-US" altLang="en-US" sz="1800" i="1" dirty="0" smtClean="0">
                <a:ea typeface="ＭＳ Ｐゴシック" pitchFamily="34" charset="-128"/>
              </a:rPr>
              <a:t>aggregation</a:t>
            </a:r>
            <a:endParaRPr lang="en-US" altLang="en-US" sz="1800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sz="1800" dirty="0" smtClean="0">
                <a:ea typeface="ＭＳ Ｐゴシック" pitchFamily="34" charset="-128"/>
              </a:rPr>
              <a:t>Treat relationship as an abstract entity</a:t>
            </a:r>
          </a:p>
          <a:p>
            <a:pPr lvl="1" eaLnBrk="1" hangingPunct="1"/>
            <a:r>
              <a:rPr lang="en-US" altLang="en-US" sz="1800" dirty="0" smtClean="0">
                <a:ea typeface="ＭＳ Ｐゴシック" pitchFamily="34" charset="-128"/>
              </a:rPr>
              <a:t>Allows relationships between relationships </a:t>
            </a:r>
          </a:p>
          <a:p>
            <a:pPr lvl="1" eaLnBrk="1" hangingPunct="1"/>
            <a:r>
              <a:rPr lang="en-US" altLang="en-US" sz="1800" dirty="0" smtClean="0">
                <a:ea typeface="ＭＳ Ｐゴシック" pitchFamily="34" charset="-128"/>
              </a:rPr>
              <a:t>Abstraction of relationship into new entity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3281" y="1447800"/>
            <a:ext cx="10661624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Aggregation (Cont.)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2281" y="1981200"/>
            <a:ext cx="9995272" cy="1773237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Eliminate this redundancy via </a:t>
            </a:r>
            <a:r>
              <a:rPr lang="en-US" altLang="en-US" sz="1800" i="1" dirty="0" smtClean="0">
                <a:ea typeface="ＭＳ Ｐゴシック" pitchFamily="34" charset="-128"/>
              </a:rPr>
              <a:t>aggregation</a:t>
            </a:r>
            <a:r>
              <a:rPr lang="en-US" altLang="en-US" sz="1800" dirty="0" smtClean="0">
                <a:ea typeface="ＭＳ Ｐゴシック" pitchFamily="34" charset="-128"/>
              </a:rPr>
              <a:t> without introducing redundancy, the following diagram represents:</a:t>
            </a:r>
          </a:p>
          <a:p>
            <a:pPr lvl="1" eaLnBrk="1" hangingPunct="1"/>
            <a:r>
              <a:rPr lang="en-US" altLang="en-US" sz="1800" dirty="0" smtClean="0">
                <a:ea typeface="ＭＳ Ｐゴシック" pitchFamily="34" charset="-128"/>
              </a:rPr>
              <a:t>A student is guided by a particular instructor on a particular project </a:t>
            </a:r>
          </a:p>
          <a:p>
            <a:pPr lvl="1" eaLnBrk="1" hangingPunct="1"/>
            <a:r>
              <a:rPr lang="en-US" altLang="en-US" sz="1800" dirty="0" smtClean="0">
                <a:ea typeface="ＭＳ Ｐゴシック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75780" name="Picture 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1681" y="3581400"/>
            <a:ext cx="5058404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081" y="1219200"/>
            <a:ext cx="10732869" cy="865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Aggregation via Schemas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310481" y="2514600"/>
            <a:ext cx="9085849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To represent aggregation, create a schema containing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Primary key of the aggregated relationship,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The primary key of the associated entity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In our example: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The schema </a:t>
            </a:r>
            <a:r>
              <a:rPr kumimoji="1" lang="en-US" altLang="en-US" sz="1800" i="1" dirty="0" err="1">
                <a:latin typeface="Helvetica" pitchFamily="34" charset="0"/>
                <a:ea typeface="ＭＳ Ｐゴシック" charset="-128"/>
              </a:rPr>
              <a:t>eval_for</a:t>
            </a:r>
            <a:r>
              <a:rPr kumimoji="1" lang="en-US" altLang="en-US" sz="1800" i="1" dirty="0">
                <a:latin typeface="Helvetica" pitchFamily="34" charset="0"/>
                <a:ea typeface="ＭＳ Ｐゴシック" charset="-128"/>
              </a:rPr>
              <a:t> </a:t>
            </a: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is: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	       </a:t>
            </a:r>
            <a:r>
              <a:rPr kumimoji="1" lang="en-US" altLang="en-US" sz="1800" i="1" dirty="0" err="1">
                <a:latin typeface="Helvetica" pitchFamily="34" charset="0"/>
                <a:ea typeface="ＭＳ Ｐゴシック" charset="-128"/>
              </a:rPr>
              <a:t>eval_for</a:t>
            </a:r>
            <a:r>
              <a:rPr kumimoji="1" lang="en-US" altLang="en-US" sz="1800" i="1" dirty="0">
                <a:latin typeface="Helvetica" pitchFamily="34" charset="0"/>
                <a:ea typeface="ＭＳ Ｐゴシック" charset="-128"/>
              </a:rPr>
              <a:t> </a:t>
            </a: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(</a:t>
            </a:r>
            <a:r>
              <a:rPr kumimoji="1" lang="en-US" altLang="en-US" sz="1800" i="1" dirty="0" err="1">
                <a:latin typeface="Helvetica" pitchFamily="34" charset="0"/>
                <a:ea typeface="ＭＳ Ｐゴシック" charset="-128"/>
              </a:rPr>
              <a:t>s_ID</a:t>
            </a:r>
            <a:r>
              <a:rPr kumimoji="1" lang="en-US" altLang="en-US" sz="1800" i="1" dirty="0">
                <a:latin typeface="Helvetica" pitchFamily="34" charset="0"/>
                <a:ea typeface="ＭＳ Ｐゴシック" charset="-128"/>
              </a:rPr>
              <a:t>, </a:t>
            </a:r>
            <a:r>
              <a:rPr kumimoji="1" lang="en-US" altLang="en-US" sz="1800" i="1" dirty="0" err="1">
                <a:latin typeface="Helvetica" pitchFamily="34" charset="0"/>
                <a:ea typeface="ＭＳ Ｐゴシック" charset="-128"/>
              </a:rPr>
              <a:t>project_id</a:t>
            </a:r>
            <a:r>
              <a:rPr kumimoji="1" lang="en-US" altLang="en-US" sz="1800" i="1" dirty="0">
                <a:latin typeface="Helvetica" pitchFamily="34" charset="0"/>
                <a:ea typeface="ＭＳ Ｐゴシック" charset="-128"/>
              </a:rPr>
              <a:t>, </a:t>
            </a:r>
            <a:r>
              <a:rPr kumimoji="1" lang="en-US" altLang="en-US" sz="1800" i="1" dirty="0" err="1">
                <a:latin typeface="Helvetica" pitchFamily="34" charset="0"/>
                <a:ea typeface="ＭＳ Ｐゴシック" charset="-128"/>
              </a:rPr>
              <a:t>i_ID</a:t>
            </a:r>
            <a:r>
              <a:rPr kumimoji="1" lang="en-US" altLang="en-US" sz="1800" i="1" dirty="0">
                <a:latin typeface="Helvetica" pitchFamily="34" charset="0"/>
                <a:ea typeface="ＭＳ Ｐゴシック" charset="-128"/>
              </a:rPr>
              <a:t>, </a:t>
            </a:r>
            <a:r>
              <a:rPr kumimoji="1" lang="en-US" altLang="en-US" sz="1800" i="1" dirty="0" err="1">
                <a:latin typeface="Helvetica" pitchFamily="34" charset="0"/>
                <a:ea typeface="ＭＳ Ｐゴシック" charset="-128"/>
              </a:rPr>
              <a:t>evaluation_id</a:t>
            </a: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)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The schema </a:t>
            </a:r>
            <a:r>
              <a:rPr kumimoji="1" lang="en-US" altLang="en-US" sz="1800" i="1" dirty="0" err="1">
                <a:latin typeface="Helvetica" pitchFamily="34" charset="0"/>
                <a:ea typeface="ＭＳ Ｐゴシック" charset="-128"/>
              </a:rPr>
              <a:t>proj_guide</a:t>
            </a:r>
            <a:r>
              <a:rPr kumimoji="1" lang="en-US" altLang="en-US" sz="1800" dirty="0">
                <a:latin typeface="Helvetica" pitchFamily="34" charset="0"/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latin typeface="Helvetica" pitchFamily="34" charset="0"/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latin typeface="Helvetica" pitchFamily="34" charset="0"/>
              <a:ea typeface="ＭＳ Ｐゴシック" charset="-128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881" y="1524000"/>
            <a:ext cx="989888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</a:rPr>
              <a:t>Mock Exercise 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777081" y="3048000"/>
            <a:ext cx="1082506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1800" dirty="0"/>
              <a:t>Consider a university database for the scheduling of classrooms for final exams. </a:t>
            </a:r>
          </a:p>
          <a:p>
            <a:r>
              <a:rPr lang="en-IN" sz="1800" dirty="0"/>
              <a:t>This database could be </a:t>
            </a:r>
            <a:r>
              <a:rPr lang="en-IN" sz="1800" dirty="0" err="1"/>
              <a:t>modeled</a:t>
            </a:r>
            <a:r>
              <a:rPr lang="en-IN" sz="1800" dirty="0"/>
              <a:t> as the single entity set </a:t>
            </a:r>
            <a:r>
              <a:rPr lang="en-IN" sz="1800" b="1" dirty="0"/>
              <a:t>exam</a:t>
            </a:r>
            <a:r>
              <a:rPr lang="en-IN" sz="1800" dirty="0"/>
              <a:t>, with attributes course-name, section-number, room-number, and time. Alternatively, </a:t>
            </a:r>
            <a:r>
              <a:rPr lang="en-IN" sz="1800" b="1" dirty="0"/>
              <a:t>one or more additional entity sets could be defined</a:t>
            </a:r>
            <a:r>
              <a:rPr lang="en-IN" sz="1800" dirty="0"/>
              <a:t>, along with relationship sets to replace some of the attributes of the exam entity set, </a:t>
            </a:r>
          </a:p>
          <a:p>
            <a:r>
              <a:rPr lang="en-IN" sz="1800" dirty="0"/>
              <a:t>as </a:t>
            </a:r>
          </a:p>
          <a:p>
            <a:r>
              <a:rPr lang="en-IN" sz="1800" dirty="0"/>
              <a:t>• course with attributes name, department, and c-number </a:t>
            </a:r>
          </a:p>
          <a:p>
            <a:r>
              <a:rPr lang="en-IN" sz="1800" dirty="0"/>
              <a:t>• section with attributes s-number and </a:t>
            </a:r>
            <a:r>
              <a:rPr lang="en-IN" sz="1800" dirty="0" err="1"/>
              <a:t>enrollment</a:t>
            </a:r>
            <a:r>
              <a:rPr lang="en-IN" sz="1800" dirty="0"/>
              <a:t>, and dependent as a weak entity set on course </a:t>
            </a:r>
          </a:p>
          <a:p>
            <a:r>
              <a:rPr lang="en-IN" sz="1800" dirty="0"/>
              <a:t>• room with attributes r-number, capacity, and building a. </a:t>
            </a:r>
          </a:p>
          <a:p>
            <a:r>
              <a:rPr lang="en-IN" sz="1800" dirty="0"/>
              <a:t>Show an E-R diagram illustrating the use of all three additional entity sets listed.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16870</TotalTime>
  <Words>643</Words>
  <Application>Microsoft Office PowerPoint</Application>
  <PresentationFormat>Custom</PresentationFormat>
  <Paragraphs>78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   UNIVERSITY OF ENGINEERING &amp; MANAGEMENT, KOLKATA</vt:lpstr>
      <vt:lpstr>Module 2: Generalization and Aggregation</vt:lpstr>
      <vt:lpstr>Generalization</vt:lpstr>
      <vt:lpstr>Design Constraints on a Specialization/Generalization</vt:lpstr>
      <vt:lpstr>Aggregation</vt:lpstr>
      <vt:lpstr>Aggregation (Cont.)</vt:lpstr>
      <vt:lpstr>Aggregation (Cont.)</vt:lpstr>
      <vt:lpstr>Representing Aggregation via Schemas</vt:lpstr>
      <vt:lpstr>Mock Exercise 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UEMK</cp:lastModifiedBy>
  <cp:revision>1696</cp:revision>
  <dcterms:created xsi:type="dcterms:W3CDTF">2013-04-07T05:59:11Z</dcterms:created>
  <dcterms:modified xsi:type="dcterms:W3CDTF">2021-03-08T14:57:03Z</dcterms:modified>
</cp:coreProperties>
</file>