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6"/>
  </p:notesMasterIdLst>
  <p:sldIdLst>
    <p:sldId id="27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notesMaster" Target="notesMasters/notesMaster1.xml" /><Relationship Id="rId3" Type="http://schemas.openxmlformats.org/officeDocument/2006/relationships/slideMaster" Target="slideMasters/slideMaster3.xml" /><Relationship Id="rId21" Type="http://schemas.openxmlformats.org/officeDocument/2006/relationships/slide" Target="slides/slide18.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slide" Target="slides/slide17.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slide" Target="slides/slide21.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viewProps" Target="viewProps.xml" /><Relationship Id="rId10" Type="http://schemas.openxmlformats.org/officeDocument/2006/relationships/slide" Target="slides/slide7.xml" /><Relationship Id="rId19" Type="http://schemas.openxmlformats.org/officeDocument/2006/relationships/slide" Target="slides/slide16.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F9E4D-6F95-414E-B995-65940EB46A14}"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5A4AF-D515-4E21-AAF8-386590EFDEE3}" type="slidenum">
              <a:rPr lang="en-US" smtClean="0"/>
              <a:t>‹#›</a:t>
            </a:fld>
            <a:endParaRPr lang="en-US"/>
          </a:p>
        </p:txBody>
      </p:sp>
    </p:spTree>
    <p:extLst>
      <p:ext uri="{BB962C8B-B14F-4D97-AF65-F5344CB8AC3E}">
        <p14:creationId xmlns:p14="http://schemas.microsoft.com/office/powerpoint/2010/main" val="313751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2319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92317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724741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3716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4148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68711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07382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645941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304791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4993C63-2635-47D2-A6C0-F9EC75788D23}" type="datetime1">
              <a:rPr lang="en-US" smtClean="0">
                <a:solidFill>
                  <a:srgbClr val="696464"/>
                </a:solidFill>
              </a:rPr>
              <a:pPr/>
              <a:t>3/5/2021</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a:solidFill>
                  <a:srgbClr val="696464"/>
                </a:solidFill>
              </a:rPr>
              <a:t>WhatsApp NO. : 9564842816</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7192244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23233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819364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239961470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90225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05213742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7393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34877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525011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817118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7955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333E62A-42C7-4939-9E5C-FBC035ACB225}" type="datetime1">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691554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025771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584887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7911999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42565183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24954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05334213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516414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29933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6492718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7694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r>
              <a:rPr lang="en-US">
                <a:solidFill>
                  <a:srgbClr val="696464"/>
                </a:solidFill>
              </a:rPr>
              <a:t>WhatsApp NO. : 9564842816</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905256282"/>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078148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1515521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689845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3/5/2021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98835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176FB3E-3EEC-4FDA-8985-25966FAE09D1}" type="datetime1">
              <a:rPr lang="en-US" smtClean="0">
                <a:solidFill>
                  <a:srgbClr val="696464"/>
                </a:solidFill>
              </a:rPr>
              <a:pPr/>
              <a:t>3/5/2021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5453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solidFill>
                  <a:srgbClr val="696464"/>
                </a:solidFill>
              </a:rPr>
              <a:pPr/>
              <a:t>3/5/2021</a:t>
            </a:fld>
            <a:endParaRPr lang="en-US">
              <a:solidFill>
                <a:srgbClr val="696464"/>
              </a:solidFill>
            </a:endParaRPr>
          </a:p>
        </p:txBody>
      </p:sp>
      <p:sp>
        <p:nvSpPr>
          <p:cNvPr id="8" name="Footer Placeholder 7"/>
          <p:cNvSpPr>
            <a:spLocks noGrp="1"/>
          </p:cNvSpPr>
          <p:nvPr>
            <p:ph type="ftr" sz="quarter" idx="11"/>
          </p:nvPr>
        </p:nvSpPr>
        <p:spPr/>
        <p:txBody>
          <a:bodyPr/>
          <a:lstStyle/>
          <a:p>
            <a:r>
              <a:rPr lang="en-US">
                <a:solidFill>
                  <a:srgbClr val="696464"/>
                </a:solidFill>
              </a:rPr>
              <a:t>WhatsApp NO. : 9564842816</a:t>
            </a: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4328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E1C4B70-FFA3-4CCA-89F2-88ADBE30B7E3}" type="datetime1">
              <a:rPr lang="en-US" smtClean="0">
                <a:solidFill>
                  <a:srgbClr val="696464"/>
                </a:solidFill>
              </a:rPr>
              <a:pPr/>
              <a:t>3/5/2021</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solidFill>
                  <a:srgbClr val="696464"/>
                </a:solidFill>
              </a:rPr>
              <a:t>WhatsApp NO. : 9564842816</a:t>
            </a: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97569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solidFill>
                  <a:srgbClr val="696464"/>
                </a:solidFill>
              </a:rPr>
              <a:pPr/>
              <a:t>3/5/2021</a:t>
            </a:fld>
            <a:endParaRPr lang="en-US">
              <a:solidFill>
                <a:srgbClr val="696464"/>
              </a:solidFill>
            </a:endParaRPr>
          </a:p>
        </p:txBody>
      </p:sp>
      <p:sp>
        <p:nvSpPr>
          <p:cNvPr id="3" name="Footer Placeholder 2"/>
          <p:cNvSpPr>
            <a:spLocks noGrp="1"/>
          </p:cNvSpPr>
          <p:nvPr>
            <p:ph type="ftr" sz="quarter" idx="11"/>
          </p:nvPr>
        </p:nvSpPr>
        <p:spPr/>
        <p:txBody>
          <a:bodyPr/>
          <a:lstStyle/>
          <a:p>
            <a:r>
              <a:rPr lang="en-US">
                <a:solidFill>
                  <a:srgbClr val="696464"/>
                </a:solidFill>
              </a:rPr>
              <a:t>WhatsApp NO. : 9564842816</a:t>
            </a: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29325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solidFill>
                  <a:srgbClr val="696464"/>
                </a:solidFill>
              </a:rPr>
              <a:pPr/>
              <a:t>3/5/2021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06741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solidFill>
                  <a:srgbClr val="696464"/>
                </a:solidFill>
              </a:rPr>
              <a:pPr/>
              <a:t>3/5/2021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54251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solidFill>
                  <a:srgbClr val="696464"/>
                </a:solidFill>
              </a:rPr>
              <a:pPr/>
              <a:t>3/5/2021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solidFill>
                  <a:srgbClr val="696464"/>
                </a:solidFill>
              </a:rPr>
              <a:t>WhatsApp NO. : 9564842816</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4061948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solidFill>
                  <a:srgbClr val="696464"/>
                </a:solidFill>
              </a:rPr>
              <a:pPr/>
              <a:t>3/5/2021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31762258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solidFill>
                  <a:srgbClr val="696464"/>
                </a:solidFill>
              </a:rPr>
              <a:pPr/>
              <a:t>3/5/2021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29864220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1028" y="5183779"/>
            <a:ext cx="7324498" cy="1126283"/>
          </a:xfrm>
        </p:spPr>
        <p:txBody>
          <a:bodyPr>
            <a:normAutofit fontScale="92500" lnSpcReduction="10000"/>
          </a:bodyPr>
          <a:lstStyle/>
          <a:p>
            <a:pPr marL="3943350" lvl="8" indent="-285750">
              <a:buFont typeface="Century Gothic" panose="020B0502020202020204" pitchFamily="34" charset="0"/>
              <a:buChar char="―"/>
            </a:pPr>
            <a:r>
              <a:rPr lang="en-US" sz="1800" b="1" dirty="0"/>
              <a:t>	</a:t>
            </a:r>
            <a:r>
              <a:rPr lang="en-US" sz="2400" b="1" dirty="0"/>
              <a:t>Presented By</a:t>
            </a:r>
            <a:r>
              <a:rPr lang="en-US" sz="2900" dirty="0"/>
              <a:t>	</a:t>
            </a:r>
            <a:r>
              <a:rPr lang="en-US" dirty="0"/>
              <a:t>			       </a:t>
            </a:r>
            <a:r>
              <a:rPr lang="en-US" sz="2800" dirty="0" err="1"/>
              <a:t>Sudeshna</a:t>
            </a:r>
            <a:r>
              <a:rPr lang="en-US" sz="2800" dirty="0"/>
              <a:t> </a:t>
            </a:r>
            <a:r>
              <a:rPr lang="en-US" sz="2800" dirty="0" err="1"/>
              <a:t>Kundu</a:t>
            </a:r>
            <a:r>
              <a:rPr lang="en-US" sz="2800" dirty="0"/>
              <a:t> (</a:t>
            </a:r>
            <a:r>
              <a:rPr lang="en-US" sz="2800" dirty="0" err="1"/>
              <a:t>Mondal</a:t>
            </a:r>
            <a:r>
              <a:rPr lang="en-US" sz="2800" dirty="0"/>
              <a:t>)</a:t>
            </a:r>
          </a:p>
        </p:txBody>
      </p:sp>
      <p:sp>
        <p:nvSpPr>
          <p:cNvPr id="2" name="Title 1"/>
          <p:cNvSpPr>
            <a:spLocks noGrp="1"/>
          </p:cNvSpPr>
          <p:nvPr>
            <p:ph type="ctrTitle"/>
          </p:nvPr>
        </p:nvSpPr>
        <p:spPr/>
        <p:txBody>
          <a:bodyPr/>
          <a:lstStyle/>
          <a:p>
            <a:r>
              <a:rPr lang="en-US" dirty="0"/>
              <a:t>Object Oriented Programming using JAVA</a:t>
            </a:r>
          </a:p>
        </p:txBody>
      </p:sp>
    </p:spTree>
    <p:extLst>
      <p:ext uri="{BB962C8B-B14F-4D97-AF65-F5344CB8AC3E}">
        <p14:creationId xmlns:p14="http://schemas.microsoft.com/office/powerpoint/2010/main" val="328733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Method in Java</a:t>
            </a:r>
          </a:p>
        </p:txBody>
      </p:sp>
      <p:sp>
        <p:nvSpPr>
          <p:cNvPr id="3" name="Content Placeholder 2"/>
          <p:cNvSpPr>
            <a:spLocks noGrp="1"/>
          </p:cNvSpPr>
          <p:nvPr>
            <p:ph sz="quarter" idx="1"/>
          </p:nvPr>
        </p:nvSpPr>
        <p:spPr/>
        <p:txBody>
          <a:bodyPr>
            <a:normAutofit/>
          </a:bodyPr>
          <a:lstStyle/>
          <a:p>
            <a:r>
              <a:rPr lang="en-US" sz="2000" dirty="0"/>
              <a:t>In general, a </a:t>
            </a:r>
            <a:r>
              <a:rPr lang="en-US" sz="2000" b="1" dirty="0"/>
              <a:t>method</a:t>
            </a:r>
            <a:r>
              <a:rPr lang="en-US" sz="2000" dirty="0"/>
              <a:t> is a way to perform some task. Similarly, the </a:t>
            </a:r>
            <a:r>
              <a:rPr lang="en-US" sz="2000" b="1" dirty="0"/>
              <a:t>method in Java</a:t>
            </a:r>
            <a:r>
              <a:rPr lang="en-US" sz="2000" dirty="0"/>
              <a:t> is a collection of instructions that performs a specific task. </a:t>
            </a:r>
          </a:p>
          <a:p>
            <a:r>
              <a:rPr lang="en-US" sz="2000" dirty="0"/>
              <a:t>It is used to achieve the </a:t>
            </a:r>
            <a:r>
              <a:rPr lang="en-US" sz="2000" b="1" dirty="0"/>
              <a:t>reusability</a:t>
            </a:r>
            <a:r>
              <a:rPr lang="en-US" sz="2000" dirty="0"/>
              <a:t> of code. We write a method once and use it many times. We do not require to write code again and again. </a:t>
            </a:r>
          </a:p>
          <a:p>
            <a:r>
              <a:rPr lang="en-US" sz="2000" dirty="0"/>
              <a:t>It also provides the </a:t>
            </a:r>
            <a:r>
              <a:rPr lang="en-US" sz="2000" b="1" dirty="0"/>
              <a:t>easy modification</a:t>
            </a:r>
            <a:r>
              <a:rPr lang="en-US" sz="2000" dirty="0"/>
              <a:t> and </a:t>
            </a:r>
            <a:r>
              <a:rPr lang="en-US" sz="2000" b="1" dirty="0"/>
              <a:t>readability</a:t>
            </a:r>
            <a:r>
              <a:rPr lang="en-US" sz="2000" dirty="0"/>
              <a:t> of code, just by adding or removing a chunk of code.</a:t>
            </a:r>
          </a:p>
        </p:txBody>
      </p:sp>
    </p:spTree>
    <p:extLst>
      <p:ext uri="{BB962C8B-B14F-4D97-AF65-F5344CB8AC3E}">
        <p14:creationId xmlns:p14="http://schemas.microsoft.com/office/powerpoint/2010/main" val="227131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21" y="424764"/>
            <a:ext cx="10363200" cy="1143000"/>
          </a:xfrm>
        </p:spPr>
        <p:txBody>
          <a:bodyPr>
            <a:normAutofit/>
          </a:bodyPr>
          <a:lstStyle/>
          <a:p>
            <a:r>
              <a:rPr lang="en-US" sz="3600" dirty="0"/>
              <a:t>Types of methods in Java</a:t>
            </a:r>
          </a:p>
        </p:txBody>
      </p:sp>
      <p:pic>
        <p:nvPicPr>
          <p:cNvPr id="1026" name="Picture 2" descr="Types of method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084" y="1437018"/>
            <a:ext cx="5995916" cy="38310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23164" y="1951335"/>
            <a:ext cx="6096000" cy="1631216"/>
          </a:xfrm>
          <a:prstGeom prst="rect">
            <a:avLst/>
          </a:prstGeom>
        </p:spPr>
        <p:txBody>
          <a:bodyPr>
            <a:spAutoFit/>
          </a:bodyPr>
          <a:lstStyle/>
          <a:p>
            <a:pPr marL="274320" indent="-274320">
              <a:spcBef>
                <a:spcPts val="580"/>
              </a:spcBef>
              <a:buClr>
                <a:srgbClr val="D34817"/>
              </a:buClr>
              <a:buSzPct val="85000"/>
              <a:buFont typeface="Wingdings 2"/>
              <a:buChar char=""/>
            </a:pPr>
            <a:r>
              <a:rPr lang="en-US" sz="2000" dirty="0">
                <a:solidFill>
                  <a:prstClr val="black"/>
                </a:solidFill>
              </a:rPr>
              <a:t>Generally, there are two basic types of methods in Java but programmers can develop any kind of method depending on the scenario.</a:t>
            </a:r>
            <a:br>
              <a:rPr lang="en-US" sz="2000" dirty="0">
                <a:solidFill>
                  <a:prstClr val="black"/>
                </a:solidFill>
              </a:rPr>
            </a:br>
            <a:r>
              <a:rPr lang="en-US" sz="2000" dirty="0">
                <a:solidFill>
                  <a:prstClr val="black"/>
                </a:solidFill>
              </a:rPr>
              <a:t>1. Predefined methods</a:t>
            </a:r>
            <a:br>
              <a:rPr lang="en-US" sz="2000" dirty="0">
                <a:solidFill>
                  <a:prstClr val="black"/>
                </a:solidFill>
              </a:rPr>
            </a:br>
            <a:r>
              <a:rPr lang="en-US" sz="2000" dirty="0">
                <a:solidFill>
                  <a:prstClr val="black"/>
                </a:solidFill>
              </a:rPr>
              <a:t>2. User-defined methods (Programmer-defined methods)</a:t>
            </a:r>
          </a:p>
        </p:txBody>
      </p:sp>
    </p:spTree>
    <p:extLst>
      <p:ext uri="{BB962C8B-B14F-4D97-AF65-F5344CB8AC3E}">
        <p14:creationId xmlns:p14="http://schemas.microsoft.com/office/powerpoint/2010/main" val="281798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21" y="424764"/>
            <a:ext cx="10363200" cy="435045"/>
          </a:xfrm>
        </p:spPr>
        <p:txBody>
          <a:bodyPr>
            <a:normAutofit fontScale="90000"/>
          </a:bodyPr>
          <a:lstStyle/>
          <a:p>
            <a:pPr>
              <a:spcBef>
                <a:spcPts val="580"/>
              </a:spcBef>
              <a:buClr>
                <a:schemeClr val="accent1"/>
              </a:buClr>
              <a:buSzPct val="85000"/>
            </a:pPr>
            <a:r>
              <a:rPr lang="en-US" sz="3600" dirty="0"/>
              <a:t>Method Declaration</a:t>
            </a:r>
          </a:p>
        </p:txBody>
      </p:sp>
      <p:sp>
        <p:nvSpPr>
          <p:cNvPr id="5" name="Rectangle 4"/>
          <p:cNvSpPr/>
          <p:nvPr/>
        </p:nvSpPr>
        <p:spPr>
          <a:xfrm>
            <a:off x="755176" y="477376"/>
            <a:ext cx="11172968" cy="4401205"/>
          </a:xfrm>
          <a:prstGeom prst="rect">
            <a:avLst/>
          </a:prstGeom>
        </p:spPr>
        <p:txBody>
          <a:bodyPr wrap="square">
            <a:spAutoFit/>
          </a:bodyPr>
          <a:lstStyle/>
          <a:p>
            <a:pPr marL="274320" indent="-274320">
              <a:spcBef>
                <a:spcPts val="580"/>
              </a:spcBef>
              <a:buClr>
                <a:srgbClr val="D34817"/>
              </a:buClr>
              <a:buSzPct val="85000"/>
              <a:buFont typeface="Wingdings 2"/>
              <a:buChar char=""/>
            </a:pPr>
            <a:endParaRPr lang="en-US" sz="2000" dirty="0">
              <a:solidFill>
                <a:prstClr val="black"/>
              </a:solidFill>
            </a:endParaRPr>
          </a:p>
          <a:p>
            <a:pPr marL="274320" indent="-274320">
              <a:spcBef>
                <a:spcPts val="580"/>
              </a:spcBef>
              <a:buClr>
                <a:srgbClr val="D34817"/>
              </a:buClr>
              <a:buSzPct val="85000"/>
              <a:buFont typeface="Wingdings 2"/>
              <a:buChar char=""/>
            </a:pPr>
            <a:r>
              <a:rPr lang="en-US" sz="2000" dirty="0">
                <a:solidFill>
                  <a:prstClr val="black"/>
                </a:solidFill>
              </a:rPr>
              <a:t>The method declaration provides information about method attributes, such as visibility, return-type, name, and arguments. It has six components that are known as method header, as we have shown in the following figure.</a:t>
            </a:r>
          </a:p>
          <a:p>
            <a:pPr marL="274320" indent="-274320">
              <a:spcBef>
                <a:spcPts val="580"/>
              </a:spcBef>
              <a:buClr>
                <a:srgbClr val="D34817"/>
              </a:buClr>
              <a:buSzPct val="85000"/>
              <a:buFont typeface="Wingdings 2"/>
              <a:buChar char=""/>
            </a:pPr>
            <a:endParaRPr lang="en-US" sz="2000" dirty="0">
              <a:solidFill>
                <a:prstClr val="black"/>
              </a:solidFill>
            </a:endParaRPr>
          </a:p>
          <a:p>
            <a:pPr marL="274320" indent="-274320">
              <a:spcBef>
                <a:spcPts val="580"/>
              </a:spcBef>
              <a:buClr>
                <a:srgbClr val="D34817"/>
              </a:buClr>
              <a:buSzPct val="85000"/>
              <a:buFont typeface="Wingdings 2"/>
              <a:buChar char=""/>
            </a:pPr>
            <a:r>
              <a:rPr lang="en-US" sz="2000" dirty="0">
                <a:solidFill>
                  <a:prstClr val="black"/>
                </a:solidFill>
              </a:rPr>
              <a:t>Method in Java</a:t>
            </a:r>
          </a:p>
          <a:p>
            <a:pPr marL="274320" indent="-274320">
              <a:spcBef>
                <a:spcPts val="580"/>
              </a:spcBef>
              <a:buClr>
                <a:srgbClr val="D34817"/>
              </a:buClr>
              <a:buSzPct val="85000"/>
              <a:buFont typeface="Wingdings 2"/>
              <a:buChar char=""/>
            </a:pPr>
            <a:r>
              <a:rPr lang="en-US" sz="2000" dirty="0">
                <a:solidFill>
                  <a:prstClr val="black"/>
                </a:solidFill>
              </a:rPr>
              <a:t>Method Signature: Every method has a method signature. It is a part of the method declaration. It includes the method name and parameter list.</a:t>
            </a:r>
          </a:p>
          <a:p>
            <a:pPr marL="274320" indent="-274320">
              <a:spcBef>
                <a:spcPts val="580"/>
              </a:spcBef>
              <a:buClr>
                <a:srgbClr val="D34817"/>
              </a:buClr>
              <a:buSzPct val="85000"/>
              <a:buFont typeface="Wingdings 2"/>
              <a:buChar char=""/>
            </a:pPr>
            <a:endParaRPr lang="en-US" sz="2000" dirty="0">
              <a:solidFill>
                <a:prstClr val="black"/>
              </a:solidFill>
            </a:endParaRPr>
          </a:p>
          <a:p>
            <a:pPr marL="274320" indent="-274320">
              <a:spcBef>
                <a:spcPts val="580"/>
              </a:spcBef>
              <a:buClr>
                <a:srgbClr val="D34817"/>
              </a:buClr>
              <a:buSzPct val="85000"/>
              <a:buFont typeface="Wingdings 2"/>
              <a:buChar char=""/>
            </a:pPr>
            <a:r>
              <a:rPr lang="en-US" sz="2000" dirty="0">
                <a:solidFill>
                  <a:prstClr val="black"/>
                </a:solidFill>
              </a:rPr>
              <a:t>Access Specifier: Access specifier or modifier is the access type of the method. It specifies the visibility of the method. Java provides four types of access specifier:</a:t>
            </a:r>
          </a:p>
          <a:p>
            <a:pPr marL="274320" indent="-274320">
              <a:spcBef>
                <a:spcPts val="580"/>
              </a:spcBef>
              <a:buClr>
                <a:srgbClr val="D34817"/>
              </a:buClr>
              <a:buSzPct val="85000"/>
              <a:buFont typeface="Wingdings 2"/>
              <a:buChar char=""/>
            </a:pPr>
            <a:endParaRPr lang="en-US" sz="2000" dirty="0">
              <a:solidFill>
                <a:prstClr val="black"/>
              </a:solidFill>
            </a:endParaRPr>
          </a:p>
          <a:p>
            <a:pPr>
              <a:spcBef>
                <a:spcPts val="580"/>
              </a:spcBef>
              <a:buClr>
                <a:srgbClr val="D34817"/>
              </a:buClr>
              <a:buSzPct val="85000"/>
            </a:pPr>
            <a:endParaRPr lang="en-US" sz="2000" dirty="0">
              <a:solidFill>
                <a:prstClr val="black"/>
              </a:solidFill>
            </a:endParaRPr>
          </a:p>
        </p:txBody>
      </p:sp>
      <p:pic>
        <p:nvPicPr>
          <p:cNvPr id="5122" name="Picture 2" descr="Method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799" y="3771899"/>
            <a:ext cx="66675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344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21" y="424764"/>
            <a:ext cx="10363200" cy="435045"/>
          </a:xfrm>
        </p:spPr>
        <p:txBody>
          <a:bodyPr>
            <a:normAutofit fontScale="90000"/>
          </a:bodyPr>
          <a:lstStyle/>
          <a:p>
            <a:pPr>
              <a:spcBef>
                <a:spcPts val="580"/>
              </a:spcBef>
              <a:buClr>
                <a:schemeClr val="accent1"/>
              </a:buClr>
              <a:buSzPct val="85000"/>
            </a:pPr>
            <a:r>
              <a:rPr lang="en-US" sz="3600" dirty="0"/>
              <a:t>Method Declaration</a:t>
            </a:r>
          </a:p>
        </p:txBody>
      </p:sp>
      <p:sp>
        <p:nvSpPr>
          <p:cNvPr id="5" name="Rectangle 4"/>
          <p:cNvSpPr/>
          <p:nvPr/>
        </p:nvSpPr>
        <p:spPr>
          <a:xfrm>
            <a:off x="336645" y="245364"/>
            <a:ext cx="11855355" cy="6401753"/>
          </a:xfrm>
          <a:prstGeom prst="rect">
            <a:avLst/>
          </a:prstGeom>
        </p:spPr>
        <p:txBody>
          <a:bodyPr wrap="square">
            <a:spAutoFit/>
          </a:bodyPr>
          <a:lstStyle/>
          <a:p>
            <a:pPr marL="274320" indent="-274320">
              <a:spcBef>
                <a:spcPts val="580"/>
              </a:spcBef>
              <a:buClr>
                <a:srgbClr val="D34817"/>
              </a:buClr>
              <a:buSzPct val="85000"/>
              <a:buFont typeface="Wingdings 2"/>
              <a:buChar char=""/>
            </a:pPr>
            <a:endParaRPr lang="en-US" sz="2000" dirty="0">
              <a:solidFill>
                <a:prstClr val="black"/>
              </a:solidFill>
            </a:endParaRPr>
          </a:p>
          <a:p>
            <a:pPr marL="274320" indent="-274320">
              <a:spcBef>
                <a:spcPts val="580"/>
              </a:spcBef>
              <a:buClr>
                <a:srgbClr val="D34817"/>
              </a:buClr>
              <a:buSzPct val="85000"/>
              <a:buFont typeface="Wingdings 2"/>
              <a:buChar char=""/>
            </a:pPr>
            <a:endParaRPr lang="en-US" sz="2000" dirty="0">
              <a:solidFill>
                <a:prstClr val="black"/>
              </a:solidFill>
            </a:endParaRPr>
          </a:p>
          <a:p>
            <a:pPr marL="274320" indent="-274320">
              <a:spcBef>
                <a:spcPts val="580"/>
              </a:spcBef>
              <a:buClr>
                <a:srgbClr val="D34817"/>
              </a:buClr>
              <a:buSzPct val="85000"/>
              <a:buFont typeface="Wingdings 2"/>
              <a:buChar char=""/>
            </a:pPr>
            <a:r>
              <a:rPr lang="en-US" sz="2000" dirty="0">
                <a:solidFill>
                  <a:prstClr val="black"/>
                </a:solidFill>
              </a:rPr>
              <a:t>Public: The method is accessible by all classes when we use public specifier in our application.</a:t>
            </a:r>
          </a:p>
          <a:p>
            <a:pPr marL="274320" indent="-274320">
              <a:spcBef>
                <a:spcPts val="580"/>
              </a:spcBef>
              <a:buClr>
                <a:srgbClr val="D34817"/>
              </a:buClr>
              <a:buSzPct val="85000"/>
              <a:buFont typeface="Wingdings 2"/>
              <a:buChar char=""/>
            </a:pPr>
            <a:r>
              <a:rPr lang="en-US" sz="2000" dirty="0">
                <a:solidFill>
                  <a:prstClr val="black"/>
                </a:solidFill>
              </a:rPr>
              <a:t>Private: When we use a private access specifier, the method is accessible only in the classes in which it is defined.</a:t>
            </a:r>
          </a:p>
          <a:p>
            <a:pPr marL="274320" indent="-274320">
              <a:spcBef>
                <a:spcPts val="580"/>
              </a:spcBef>
              <a:buClr>
                <a:srgbClr val="D34817"/>
              </a:buClr>
              <a:buSzPct val="85000"/>
              <a:buFont typeface="Wingdings 2"/>
              <a:buChar char=""/>
            </a:pPr>
            <a:r>
              <a:rPr lang="en-US" sz="2000" dirty="0">
                <a:solidFill>
                  <a:prstClr val="black"/>
                </a:solidFill>
              </a:rPr>
              <a:t>Protected: When we use protected access specifier, the method is accessible within the same package or subclasses in a different package.</a:t>
            </a:r>
          </a:p>
          <a:p>
            <a:pPr marL="274320" indent="-274320">
              <a:spcBef>
                <a:spcPts val="580"/>
              </a:spcBef>
              <a:buClr>
                <a:srgbClr val="D34817"/>
              </a:buClr>
              <a:buSzPct val="85000"/>
              <a:buFont typeface="Wingdings 2"/>
              <a:buChar char=""/>
            </a:pPr>
            <a:r>
              <a:rPr lang="en-US" sz="2000" dirty="0">
                <a:solidFill>
                  <a:prstClr val="black"/>
                </a:solidFill>
              </a:rPr>
              <a:t>Default: When we do not use any access specifier in the method declaration, Java uses default access specifier by default. It is visible only from the same package only.</a:t>
            </a:r>
          </a:p>
          <a:p>
            <a:pPr marL="274320" indent="-274320">
              <a:spcBef>
                <a:spcPts val="580"/>
              </a:spcBef>
              <a:buClr>
                <a:srgbClr val="D34817"/>
              </a:buClr>
              <a:buSzPct val="85000"/>
              <a:buFont typeface="Wingdings 2"/>
              <a:buChar char=""/>
            </a:pPr>
            <a:r>
              <a:rPr lang="en-US" sz="2000" dirty="0">
                <a:solidFill>
                  <a:prstClr val="black"/>
                </a:solidFill>
              </a:rPr>
              <a:t>Return Type: Return type is a data type that the method returns. It may have a primitive data type, object, collection, void, etc. If the method does not return anything, we use void keyword.</a:t>
            </a:r>
          </a:p>
          <a:p>
            <a:pPr marL="274320" indent="-274320">
              <a:spcBef>
                <a:spcPts val="580"/>
              </a:spcBef>
              <a:buClr>
                <a:srgbClr val="D34817"/>
              </a:buClr>
              <a:buSzPct val="85000"/>
              <a:buFont typeface="Wingdings 2"/>
              <a:buChar char=""/>
            </a:pPr>
            <a:r>
              <a:rPr lang="en-US" sz="2000" dirty="0">
                <a:solidFill>
                  <a:prstClr val="black"/>
                </a:solidFill>
              </a:rPr>
              <a:t>Method Name: It is a unique name that is used to define the name of a method. It must be corresponding to the functionality of the method. Suppose, if we are creating a method for subtraction of two numbers, the method name must be subtraction(). A method is invoked by its name.</a:t>
            </a:r>
          </a:p>
          <a:p>
            <a:pPr marL="274320" indent="-274320">
              <a:spcBef>
                <a:spcPts val="580"/>
              </a:spcBef>
              <a:buClr>
                <a:srgbClr val="D34817"/>
              </a:buClr>
              <a:buSzPct val="85000"/>
              <a:buFont typeface="Wingdings 2"/>
              <a:buChar char=""/>
            </a:pPr>
            <a:r>
              <a:rPr lang="en-US" sz="2000" dirty="0">
                <a:solidFill>
                  <a:prstClr val="black"/>
                </a:solidFill>
              </a:rPr>
              <a:t>Parameter List: It is the list of parameters separated by a comma and enclosed in the pair of parentheses. It contains the data type and variable name. If the method has no parameter, left the parentheses blank.</a:t>
            </a:r>
          </a:p>
          <a:p>
            <a:pPr marL="274320" indent="-274320">
              <a:spcBef>
                <a:spcPts val="580"/>
              </a:spcBef>
              <a:buClr>
                <a:srgbClr val="D34817"/>
              </a:buClr>
              <a:buSzPct val="85000"/>
              <a:buFont typeface="Wingdings 2"/>
              <a:buChar char=""/>
            </a:pPr>
            <a:endParaRPr lang="en-US" sz="2000" dirty="0">
              <a:solidFill>
                <a:prstClr val="black"/>
              </a:solidFill>
            </a:endParaRPr>
          </a:p>
          <a:p>
            <a:pPr marL="274320" indent="-274320">
              <a:spcBef>
                <a:spcPts val="580"/>
              </a:spcBef>
              <a:buClr>
                <a:srgbClr val="D34817"/>
              </a:buClr>
              <a:buSzPct val="85000"/>
              <a:buFont typeface="Wingdings 2"/>
              <a:buChar char=""/>
            </a:pPr>
            <a:r>
              <a:rPr lang="en-US" sz="2000" dirty="0">
                <a:solidFill>
                  <a:prstClr val="black"/>
                </a:solidFill>
              </a:rPr>
              <a:t>Method Body: It is a part of the method declaration. It contains all the actions to be performed. It is enclosed within the pair of curly braces.</a:t>
            </a:r>
          </a:p>
        </p:txBody>
      </p:sp>
    </p:spTree>
    <p:extLst>
      <p:ext uri="{BB962C8B-B14F-4D97-AF65-F5344CB8AC3E}">
        <p14:creationId xmlns:p14="http://schemas.microsoft.com/office/powerpoint/2010/main" val="213056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24" y="122829"/>
            <a:ext cx="10363200" cy="680659"/>
          </a:xfrm>
        </p:spPr>
        <p:txBody>
          <a:bodyPr>
            <a:normAutofit fontScale="90000"/>
          </a:bodyPr>
          <a:lstStyle/>
          <a:p>
            <a:r>
              <a:rPr lang="en-US" sz="3600" dirty="0"/>
              <a:t>Predefined methods in Java with Example Program</a:t>
            </a:r>
          </a:p>
        </p:txBody>
      </p:sp>
      <p:sp>
        <p:nvSpPr>
          <p:cNvPr id="5" name="Rectangle 4"/>
          <p:cNvSpPr/>
          <p:nvPr/>
        </p:nvSpPr>
        <p:spPr>
          <a:xfrm>
            <a:off x="181969" y="995992"/>
            <a:ext cx="11759822" cy="5016758"/>
          </a:xfrm>
          <a:prstGeom prst="rect">
            <a:avLst/>
          </a:prstGeom>
        </p:spPr>
        <p:txBody>
          <a:bodyPr wrap="square">
            <a:spAutoFit/>
          </a:bodyPr>
          <a:lstStyle/>
          <a:p>
            <a:pPr marL="274320" indent="-274320">
              <a:spcBef>
                <a:spcPts val="580"/>
              </a:spcBef>
              <a:buClr>
                <a:srgbClr val="D34817"/>
              </a:buClr>
              <a:buSzPct val="85000"/>
              <a:buFont typeface="Wingdings 2"/>
              <a:buChar char=""/>
            </a:pPr>
            <a:r>
              <a:rPr lang="en-US" sz="2000" dirty="0">
                <a:solidFill>
                  <a:prstClr val="black"/>
                </a:solidFill>
              </a:rPr>
              <a:t>Predefined methods are those methods that are already defined in the Java API (Application Programming Interface) to use in an application. Java Programming language contains predefined classes that are organized in different predefined packages.</a:t>
            </a:r>
          </a:p>
          <a:p>
            <a:pPr marL="274320" indent="-274320">
              <a:spcBef>
                <a:spcPts val="580"/>
              </a:spcBef>
              <a:buClr>
                <a:srgbClr val="D34817"/>
              </a:buClr>
              <a:buSzPct val="85000"/>
              <a:buFont typeface="Wingdings 2"/>
              <a:buChar char=""/>
            </a:pPr>
            <a:r>
              <a:rPr lang="en-US" sz="2000" dirty="0">
                <a:solidFill>
                  <a:prstClr val="black"/>
                </a:solidFill>
              </a:rPr>
              <a:t>Within these predefined classes, there are located predefined methods. In fact, Java has over 160 predefined packages that contain more than 3000 predefined classes.</a:t>
            </a:r>
          </a:p>
          <a:p>
            <a:pPr marL="274320" indent="-274320">
              <a:spcBef>
                <a:spcPts val="580"/>
              </a:spcBef>
              <a:buClr>
                <a:srgbClr val="D34817"/>
              </a:buClr>
              <a:buSzPct val="85000"/>
              <a:buFont typeface="Wingdings 2"/>
              <a:buChar char=""/>
            </a:pPr>
            <a:endParaRPr lang="en-US" sz="2000" dirty="0">
              <a:solidFill>
                <a:prstClr val="black"/>
              </a:solidFill>
            </a:endParaRPr>
          </a:p>
          <a:p>
            <a:pPr marL="274320" indent="-274320">
              <a:spcBef>
                <a:spcPts val="580"/>
              </a:spcBef>
              <a:buClr>
                <a:srgbClr val="D34817"/>
              </a:buClr>
              <a:buSzPct val="85000"/>
              <a:buFont typeface="Wingdings 2"/>
              <a:buChar char=""/>
            </a:pPr>
            <a:r>
              <a:rPr lang="en-US" sz="2000" dirty="0">
                <a:solidFill>
                  <a:prstClr val="black"/>
                </a:solidFill>
              </a:rPr>
              <a:t>These classes have many more thousands of individual predefined methods. All are available to the programmers via Java API.</a:t>
            </a:r>
          </a:p>
          <a:p>
            <a:pPr marL="274320" indent="-274320">
              <a:spcBef>
                <a:spcPts val="580"/>
              </a:spcBef>
              <a:buClr>
                <a:srgbClr val="D34817"/>
              </a:buClr>
              <a:buSzPct val="85000"/>
              <a:buFont typeface="Wingdings 2"/>
              <a:buChar char=""/>
            </a:pPr>
            <a:r>
              <a:rPr lang="en-US" sz="2000" dirty="0">
                <a:solidFill>
                  <a:prstClr val="black"/>
                </a:solidFill>
              </a:rPr>
              <a:t>For example:</a:t>
            </a:r>
          </a:p>
          <a:p>
            <a:pPr lvl="1">
              <a:spcBef>
                <a:spcPts val="580"/>
              </a:spcBef>
              <a:buClr>
                <a:srgbClr val="D34817"/>
              </a:buClr>
              <a:buSzPct val="85000"/>
            </a:pPr>
            <a:r>
              <a:rPr lang="en-US" sz="2000" b="1" dirty="0">
                <a:solidFill>
                  <a:prstClr val="black"/>
                </a:solidFill>
              </a:rPr>
              <a:t>1. print() is a predefined method present in the package </a:t>
            </a:r>
            <a:r>
              <a:rPr lang="en-US" sz="2000" b="1" dirty="0" err="1">
                <a:solidFill>
                  <a:prstClr val="black"/>
                </a:solidFill>
              </a:rPr>
              <a:t>java.io.PrintSteam</a:t>
            </a:r>
            <a:r>
              <a:rPr lang="en-US" sz="2000" b="1" dirty="0">
                <a:solidFill>
                  <a:prstClr val="black"/>
                </a:solidFill>
              </a:rPr>
              <a:t>. The print(“….”) prints the string inside the quotation marks.</a:t>
            </a:r>
          </a:p>
          <a:p>
            <a:pPr lvl="1">
              <a:spcBef>
                <a:spcPts val="580"/>
              </a:spcBef>
              <a:buClr>
                <a:srgbClr val="D34817"/>
              </a:buClr>
              <a:buSzPct val="85000"/>
            </a:pPr>
            <a:endParaRPr lang="en-US" sz="2000" b="1" dirty="0">
              <a:solidFill>
                <a:prstClr val="black"/>
              </a:solidFill>
            </a:endParaRPr>
          </a:p>
          <a:p>
            <a:pPr lvl="1">
              <a:spcBef>
                <a:spcPts val="580"/>
              </a:spcBef>
              <a:buClr>
                <a:srgbClr val="D34817"/>
              </a:buClr>
              <a:buSzPct val="85000"/>
            </a:pPr>
            <a:r>
              <a:rPr lang="en-US" sz="2000" b="1" dirty="0">
                <a:solidFill>
                  <a:prstClr val="black"/>
                </a:solidFill>
              </a:rPr>
              <a:t>2. </a:t>
            </a:r>
            <a:r>
              <a:rPr lang="en-US" sz="2000" b="1" dirty="0" err="1">
                <a:solidFill>
                  <a:prstClr val="black"/>
                </a:solidFill>
              </a:rPr>
              <a:t>sqrt</a:t>
            </a:r>
            <a:r>
              <a:rPr lang="en-US" sz="2000" b="1" dirty="0">
                <a:solidFill>
                  <a:prstClr val="black"/>
                </a:solidFill>
              </a:rPr>
              <a:t>() is a method of Math class which is present in package </a:t>
            </a:r>
            <a:r>
              <a:rPr lang="en-US" sz="2000" b="1" dirty="0" err="1">
                <a:solidFill>
                  <a:prstClr val="black"/>
                </a:solidFill>
              </a:rPr>
              <a:t>java.lang</a:t>
            </a:r>
            <a:r>
              <a:rPr lang="en-US" sz="2000" b="1" dirty="0">
                <a:solidFill>
                  <a:prstClr val="black"/>
                </a:solidFill>
              </a:rPr>
              <a:t>. It calculates the square root of a number. Let’ take an example program based on java predefined methods.</a:t>
            </a:r>
          </a:p>
        </p:txBody>
      </p:sp>
    </p:spTree>
    <p:extLst>
      <p:ext uri="{BB962C8B-B14F-4D97-AF65-F5344CB8AC3E}">
        <p14:creationId xmlns:p14="http://schemas.microsoft.com/office/powerpoint/2010/main" val="352982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24" y="122829"/>
            <a:ext cx="10363200" cy="680659"/>
          </a:xfrm>
        </p:spPr>
        <p:txBody>
          <a:bodyPr>
            <a:normAutofit fontScale="90000"/>
          </a:bodyPr>
          <a:lstStyle/>
          <a:p>
            <a:r>
              <a:rPr lang="en-US" sz="3600" dirty="0"/>
              <a:t>Predefined methods in Java with Example Program</a:t>
            </a:r>
          </a:p>
        </p:txBody>
      </p:sp>
      <p:sp>
        <p:nvSpPr>
          <p:cNvPr id="14" name="Rectangle 13"/>
          <p:cNvSpPr/>
          <p:nvPr/>
        </p:nvSpPr>
        <p:spPr>
          <a:xfrm>
            <a:off x="777083" y="1171679"/>
            <a:ext cx="6382043" cy="2554545"/>
          </a:xfrm>
          <a:prstGeom prst="rect">
            <a:avLst/>
          </a:prstGeom>
        </p:spPr>
        <p:txBody>
          <a:bodyPr wrap="square">
            <a:spAutoFit/>
          </a:bodyPr>
          <a:lstStyle/>
          <a:p>
            <a:r>
              <a:rPr lang="en-US" sz="2000" dirty="0">
                <a:solidFill>
                  <a:prstClr val="black"/>
                </a:solidFill>
              </a:rPr>
              <a:t>public class Demo   </a:t>
            </a:r>
          </a:p>
          <a:p>
            <a:r>
              <a:rPr lang="en-US" sz="2000" dirty="0">
                <a:solidFill>
                  <a:prstClr val="black"/>
                </a:solidFill>
              </a:rPr>
              <a:t>{  </a:t>
            </a:r>
          </a:p>
          <a:p>
            <a:r>
              <a:rPr lang="en-US" sz="2000" dirty="0">
                <a:solidFill>
                  <a:prstClr val="black"/>
                </a:solidFill>
              </a:rPr>
              <a:t>public static void main(String[] </a:t>
            </a:r>
            <a:r>
              <a:rPr lang="en-US" sz="2000" dirty="0" err="1">
                <a:solidFill>
                  <a:prstClr val="black"/>
                </a:solidFill>
              </a:rPr>
              <a:t>args</a:t>
            </a:r>
            <a:r>
              <a:rPr lang="en-US" sz="2000" dirty="0">
                <a:solidFill>
                  <a:prstClr val="black"/>
                </a:solidFill>
              </a:rPr>
              <a:t>)   </a:t>
            </a:r>
          </a:p>
          <a:p>
            <a:r>
              <a:rPr lang="en-US" sz="2000" dirty="0">
                <a:solidFill>
                  <a:prstClr val="black"/>
                </a:solidFill>
              </a:rPr>
              <a:t>{  </a:t>
            </a:r>
          </a:p>
          <a:p>
            <a:r>
              <a:rPr lang="en-US" sz="2000" dirty="0">
                <a:solidFill>
                  <a:prstClr val="black"/>
                </a:solidFill>
              </a:rPr>
              <a:t>// using the max() method of Math class  </a:t>
            </a:r>
          </a:p>
          <a:p>
            <a:r>
              <a:rPr lang="en-US" sz="2000" dirty="0" err="1">
                <a:solidFill>
                  <a:prstClr val="black"/>
                </a:solidFill>
              </a:rPr>
              <a:t>System.out.print</a:t>
            </a:r>
            <a:r>
              <a:rPr lang="en-US" sz="2000" dirty="0">
                <a:solidFill>
                  <a:prstClr val="black"/>
                </a:solidFill>
              </a:rPr>
              <a:t>("The maximum number is: " + </a:t>
            </a:r>
            <a:r>
              <a:rPr lang="en-US" sz="2000" dirty="0" err="1">
                <a:solidFill>
                  <a:prstClr val="black"/>
                </a:solidFill>
              </a:rPr>
              <a:t>Math.max</a:t>
            </a:r>
            <a:r>
              <a:rPr lang="en-US" sz="2000" dirty="0">
                <a:solidFill>
                  <a:prstClr val="black"/>
                </a:solidFill>
              </a:rPr>
              <a:t>(9,7));  </a:t>
            </a:r>
          </a:p>
          <a:p>
            <a:r>
              <a:rPr lang="en-US" sz="2000" dirty="0">
                <a:solidFill>
                  <a:prstClr val="black"/>
                </a:solidFill>
              </a:rPr>
              <a:t>}  </a:t>
            </a:r>
          </a:p>
          <a:p>
            <a:r>
              <a:rPr lang="en-US" sz="2000" dirty="0">
                <a:solidFill>
                  <a:prstClr val="black"/>
                </a:solidFill>
              </a:rPr>
              <a:t>} </a:t>
            </a:r>
          </a:p>
        </p:txBody>
      </p:sp>
    </p:spTree>
    <p:extLst>
      <p:ext uri="{BB962C8B-B14F-4D97-AF65-F5344CB8AC3E}">
        <p14:creationId xmlns:p14="http://schemas.microsoft.com/office/powerpoint/2010/main" val="273749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119" y="329229"/>
            <a:ext cx="10363200" cy="1143000"/>
          </a:xfrm>
        </p:spPr>
        <p:txBody>
          <a:bodyPr>
            <a:noAutofit/>
          </a:bodyPr>
          <a:lstStyle/>
          <a:p>
            <a:br>
              <a:rPr lang="en-US" sz="2400" dirty="0"/>
            </a:br>
            <a:r>
              <a:rPr lang="en-US" sz="2400" dirty="0"/>
              <a:t>The different forms of declaration a static method can be seen at the below screenshot.</a:t>
            </a:r>
          </a:p>
        </p:txBody>
      </p:sp>
      <p:pic>
        <p:nvPicPr>
          <p:cNvPr id="2050" name="Picture 2" descr="Static method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060" y="1617260"/>
            <a:ext cx="9771797" cy="524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875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24" y="122829"/>
            <a:ext cx="10363200" cy="680659"/>
          </a:xfrm>
        </p:spPr>
        <p:txBody>
          <a:bodyPr>
            <a:normAutofit fontScale="90000"/>
          </a:bodyPr>
          <a:lstStyle/>
          <a:p>
            <a:r>
              <a:rPr lang="en-US" sz="3600" dirty="0"/>
              <a:t>User-defined methods in Java with Example Program</a:t>
            </a:r>
          </a:p>
        </p:txBody>
      </p:sp>
      <p:sp>
        <p:nvSpPr>
          <p:cNvPr id="3" name="Rectangle 2"/>
          <p:cNvSpPr/>
          <p:nvPr/>
        </p:nvSpPr>
        <p:spPr>
          <a:xfrm>
            <a:off x="441278" y="899953"/>
            <a:ext cx="6096000" cy="3693319"/>
          </a:xfrm>
          <a:prstGeom prst="rect">
            <a:avLst/>
          </a:prstGeom>
        </p:spPr>
        <p:txBody>
          <a:bodyPr>
            <a:spAutoFit/>
          </a:bodyPr>
          <a:lstStyle/>
          <a:p>
            <a:pPr>
              <a:spcBef>
                <a:spcPts val="580"/>
              </a:spcBef>
              <a:buClr>
                <a:srgbClr val="D34817"/>
              </a:buClr>
              <a:buSzPct val="85000"/>
            </a:pPr>
            <a:r>
              <a:rPr lang="en-US" sz="2400" b="1" dirty="0">
                <a:solidFill>
                  <a:prstClr val="black"/>
                </a:solidFill>
              </a:rPr>
              <a:t>Static Method</a:t>
            </a:r>
          </a:p>
          <a:p>
            <a:pPr marL="274320" indent="-274320">
              <a:spcBef>
                <a:spcPts val="580"/>
              </a:spcBef>
              <a:buClr>
                <a:srgbClr val="D34817"/>
              </a:buClr>
              <a:buSzPct val="85000"/>
              <a:buFont typeface="Wingdings 2"/>
              <a:buChar char=""/>
            </a:pPr>
            <a:r>
              <a:rPr lang="en-US" sz="2000" dirty="0">
                <a:solidFill>
                  <a:prstClr val="black"/>
                </a:solidFill>
              </a:rPr>
              <a:t>A method that has static keyword is known as static method. In other words, a method that belongs to a class rather than an instance of a class is known as a static method. We can also create a static method by using the keyword static before the method name.</a:t>
            </a:r>
          </a:p>
          <a:p>
            <a:pPr marL="274320" indent="-274320">
              <a:spcBef>
                <a:spcPts val="580"/>
              </a:spcBef>
              <a:buClr>
                <a:srgbClr val="D34817"/>
              </a:buClr>
              <a:buSzPct val="85000"/>
              <a:buFont typeface="Wingdings 2"/>
              <a:buChar char=""/>
            </a:pPr>
            <a:r>
              <a:rPr lang="en-US" sz="2000" dirty="0">
                <a:solidFill>
                  <a:prstClr val="black"/>
                </a:solidFill>
              </a:rPr>
              <a:t>The main </a:t>
            </a:r>
            <a:r>
              <a:rPr lang="en-US" sz="2000" b="1" dirty="0">
                <a:solidFill>
                  <a:prstClr val="black"/>
                </a:solidFill>
              </a:rPr>
              <a:t>advantage</a:t>
            </a:r>
            <a:r>
              <a:rPr lang="en-US" sz="2000" dirty="0">
                <a:solidFill>
                  <a:prstClr val="black"/>
                </a:solidFill>
              </a:rPr>
              <a:t> of a static method is that </a:t>
            </a:r>
            <a:r>
              <a:rPr lang="en-US" sz="2000" b="1" dirty="0">
                <a:solidFill>
                  <a:prstClr val="black"/>
                </a:solidFill>
              </a:rPr>
              <a:t>we can call it without creating an object</a:t>
            </a:r>
            <a:r>
              <a:rPr lang="en-US" sz="2000" dirty="0">
                <a:solidFill>
                  <a:prstClr val="black"/>
                </a:solidFill>
              </a:rPr>
              <a:t>. It can access static data members and also change the value of it. It is used to create an instance method. It is invoked by using the class name. The best example of a static method is the main() method.</a:t>
            </a:r>
          </a:p>
        </p:txBody>
      </p:sp>
      <p:sp>
        <p:nvSpPr>
          <p:cNvPr id="4" name="Rectangle 3"/>
          <p:cNvSpPr/>
          <p:nvPr/>
        </p:nvSpPr>
        <p:spPr>
          <a:xfrm>
            <a:off x="6842078" y="1408963"/>
            <a:ext cx="5099713" cy="3139321"/>
          </a:xfrm>
          <a:prstGeom prst="rect">
            <a:avLst/>
          </a:prstGeom>
        </p:spPr>
        <p:txBody>
          <a:bodyPr wrap="square">
            <a:spAutoFit/>
          </a:bodyPr>
          <a:lstStyle/>
          <a:p>
            <a:r>
              <a:rPr lang="en-US" dirty="0">
                <a:solidFill>
                  <a:prstClr val="black"/>
                </a:solidFill>
              </a:rPr>
              <a:t>public class Display  </a:t>
            </a:r>
          </a:p>
          <a:p>
            <a:r>
              <a:rPr lang="en-US" dirty="0">
                <a:solidFill>
                  <a:prstClr val="black"/>
                </a:solidFill>
              </a:rPr>
              <a:t>{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  </a:t>
            </a:r>
          </a:p>
          <a:p>
            <a:r>
              <a:rPr lang="en-US" dirty="0">
                <a:solidFill>
                  <a:prstClr val="black"/>
                </a:solidFill>
              </a:rPr>
              <a:t>show();  </a:t>
            </a:r>
          </a:p>
          <a:p>
            <a:r>
              <a:rPr lang="en-US" dirty="0">
                <a:solidFill>
                  <a:prstClr val="black"/>
                </a:solidFill>
              </a:rPr>
              <a:t>}  </a:t>
            </a:r>
          </a:p>
          <a:p>
            <a:r>
              <a:rPr lang="en-US" dirty="0">
                <a:solidFill>
                  <a:prstClr val="black"/>
                </a:solidFill>
              </a:rPr>
              <a:t>static void show()   </a:t>
            </a:r>
          </a:p>
          <a:p>
            <a:r>
              <a:rPr lang="en-US" dirty="0">
                <a:solidFill>
                  <a:prstClr val="black"/>
                </a:solidFill>
              </a:rPr>
              <a:t>{  </a:t>
            </a:r>
          </a:p>
          <a:p>
            <a:r>
              <a:rPr lang="en-US" dirty="0" err="1">
                <a:solidFill>
                  <a:prstClr val="black"/>
                </a:solidFill>
              </a:rPr>
              <a:t>System.out.println</a:t>
            </a:r>
            <a:r>
              <a:rPr lang="en-US" dirty="0">
                <a:solidFill>
                  <a:prstClr val="black"/>
                </a:solidFill>
              </a:rPr>
              <a:t>("It is an example of static method.");  </a:t>
            </a:r>
          </a:p>
          <a:p>
            <a:r>
              <a:rPr lang="en-US" dirty="0">
                <a:solidFill>
                  <a:prstClr val="black"/>
                </a:solidFill>
              </a:rPr>
              <a:t>}  </a:t>
            </a:r>
          </a:p>
          <a:p>
            <a:r>
              <a:rPr lang="en-US" dirty="0">
                <a:solidFill>
                  <a:prstClr val="black"/>
                </a:solidFill>
              </a:rPr>
              <a:t>} </a:t>
            </a:r>
          </a:p>
        </p:txBody>
      </p:sp>
    </p:spTree>
    <p:extLst>
      <p:ext uri="{BB962C8B-B14F-4D97-AF65-F5344CB8AC3E}">
        <p14:creationId xmlns:p14="http://schemas.microsoft.com/office/powerpoint/2010/main" val="314214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24" y="122829"/>
            <a:ext cx="10363200" cy="680659"/>
          </a:xfrm>
        </p:spPr>
        <p:txBody>
          <a:bodyPr>
            <a:normAutofit fontScale="90000"/>
          </a:bodyPr>
          <a:lstStyle/>
          <a:p>
            <a:r>
              <a:rPr lang="en-US" sz="3600" dirty="0"/>
              <a:t>User-defined methods in Java with Example Program</a:t>
            </a:r>
          </a:p>
        </p:txBody>
      </p:sp>
      <p:sp>
        <p:nvSpPr>
          <p:cNvPr id="3" name="Rectangle 2"/>
          <p:cNvSpPr/>
          <p:nvPr/>
        </p:nvSpPr>
        <p:spPr>
          <a:xfrm>
            <a:off x="468574" y="845362"/>
            <a:ext cx="6096000" cy="2308324"/>
          </a:xfrm>
          <a:prstGeom prst="rect">
            <a:avLst/>
          </a:prstGeom>
        </p:spPr>
        <p:txBody>
          <a:bodyPr>
            <a:spAutoFit/>
          </a:bodyPr>
          <a:lstStyle/>
          <a:p>
            <a:r>
              <a:rPr lang="en-US" sz="2400" b="1" dirty="0">
                <a:solidFill>
                  <a:prstClr val="black"/>
                </a:solidFill>
              </a:rPr>
              <a:t>Instance Method</a:t>
            </a:r>
          </a:p>
          <a:p>
            <a:pPr marL="342900" indent="-342900">
              <a:buFont typeface="Arial" panose="020B0604020202020204" pitchFamily="34" charset="0"/>
              <a:buChar char="•"/>
            </a:pPr>
            <a:r>
              <a:rPr lang="en-US" sz="2400" dirty="0">
                <a:solidFill>
                  <a:prstClr val="black"/>
                </a:solidFill>
              </a:rPr>
              <a:t>The method of the class is known as an </a:t>
            </a:r>
            <a:r>
              <a:rPr lang="en-US" sz="2400" b="1" dirty="0">
                <a:solidFill>
                  <a:prstClr val="black"/>
                </a:solidFill>
              </a:rPr>
              <a:t>instance method</a:t>
            </a:r>
            <a:r>
              <a:rPr lang="en-US" sz="2400" dirty="0">
                <a:solidFill>
                  <a:prstClr val="black"/>
                </a:solidFill>
              </a:rPr>
              <a:t>. It is a </a:t>
            </a:r>
            <a:r>
              <a:rPr lang="en-US" sz="2400" b="1" dirty="0">
                <a:solidFill>
                  <a:prstClr val="black"/>
                </a:solidFill>
              </a:rPr>
              <a:t>non-static</a:t>
            </a:r>
            <a:r>
              <a:rPr lang="en-US" sz="2400" dirty="0">
                <a:solidFill>
                  <a:prstClr val="black"/>
                </a:solidFill>
              </a:rPr>
              <a:t> method defined in the class. Before calling or invoking the instance method, it is necessary to create an object of its class. Let's see an example of an instance method.</a:t>
            </a:r>
          </a:p>
        </p:txBody>
      </p:sp>
      <p:sp>
        <p:nvSpPr>
          <p:cNvPr id="5" name="Rectangle 4"/>
          <p:cNvSpPr/>
          <p:nvPr/>
        </p:nvSpPr>
        <p:spPr>
          <a:xfrm>
            <a:off x="6528179" y="848901"/>
            <a:ext cx="5509146" cy="5355312"/>
          </a:xfrm>
          <a:prstGeom prst="rect">
            <a:avLst/>
          </a:prstGeom>
        </p:spPr>
        <p:txBody>
          <a:bodyPr wrap="square">
            <a:spAutoFit/>
          </a:bodyPr>
          <a:lstStyle/>
          <a:p>
            <a:r>
              <a:rPr lang="en-US" dirty="0">
                <a:solidFill>
                  <a:prstClr val="black"/>
                </a:solidFill>
              </a:rPr>
              <a:t>public class </a:t>
            </a:r>
            <a:r>
              <a:rPr lang="en-US" dirty="0" err="1">
                <a:solidFill>
                  <a:prstClr val="black"/>
                </a:solidFill>
              </a:rPr>
              <a:t>InstanceMethodExample</a:t>
            </a:r>
            <a:r>
              <a:rPr lang="en-US" dirty="0">
                <a:solidFill>
                  <a:prstClr val="black"/>
                </a:solidFill>
              </a:rPr>
              <a:t>  </a:t>
            </a:r>
          </a:p>
          <a:p>
            <a:r>
              <a:rPr lang="en-US" dirty="0">
                <a:solidFill>
                  <a:prstClr val="black"/>
                </a:solidFill>
              </a:rPr>
              <a:t>{  </a:t>
            </a:r>
          </a:p>
          <a:p>
            <a:r>
              <a:rPr lang="en-US" dirty="0" err="1">
                <a:solidFill>
                  <a:prstClr val="black"/>
                </a:solidFill>
              </a:rPr>
              <a:t>int</a:t>
            </a:r>
            <a:r>
              <a:rPr lang="en-US" dirty="0">
                <a:solidFill>
                  <a:prstClr val="black"/>
                </a:solidFill>
              </a:rPr>
              <a:t> s;  </a:t>
            </a:r>
          </a:p>
          <a:p>
            <a:r>
              <a:rPr lang="en-US" dirty="0">
                <a:solidFill>
                  <a:prstClr val="black"/>
                </a:solidFill>
              </a:rPr>
              <a:t>//user-defined method because we have not used static keyword  </a:t>
            </a:r>
          </a:p>
          <a:p>
            <a:r>
              <a:rPr lang="en-US" dirty="0">
                <a:solidFill>
                  <a:prstClr val="black"/>
                </a:solidFill>
              </a:rPr>
              <a:t>public </a:t>
            </a:r>
            <a:r>
              <a:rPr lang="en-US" dirty="0" err="1">
                <a:solidFill>
                  <a:prstClr val="black"/>
                </a:solidFill>
              </a:rPr>
              <a:t>int</a:t>
            </a:r>
            <a:r>
              <a:rPr lang="en-US" dirty="0">
                <a:solidFill>
                  <a:prstClr val="black"/>
                </a:solidFill>
              </a:rPr>
              <a:t> add(</a:t>
            </a:r>
            <a:r>
              <a:rPr lang="en-US" dirty="0" err="1">
                <a:solidFill>
                  <a:prstClr val="black"/>
                </a:solidFill>
              </a:rPr>
              <a:t>int</a:t>
            </a:r>
            <a:r>
              <a:rPr lang="en-US" dirty="0">
                <a:solidFill>
                  <a:prstClr val="black"/>
                </a:solidFill>
              </a:rPr>
              <a:t> a, </a:t>
            </a:r>
            <a:r>
              <a:rPr lang="en-US" dirty="0" err="1">
                <a:solidFill>
                  <a:prstClr val="black"/>
                </a:solidFill>
              </a:rPr>
              <a:t>int</a:t>
            </a:r>
            <a:r>
              <a:rPr lang="en-US" dirty="0">
                <a:solidFill>
                  <a:prstClr val="black"/>
                </a:solidFill>
              </a:rPr>
              <a:t> b)  </a:t>
            </a:r>
          </a:p>
          <a:p>
            <a:r>
              <a:rPr lang="en-US" dirty="0">
                <a:solidFill>
                  <a:prstClr val="black"/>
                </a:solidFill>
              </a:rPr>
              <a:t>{  </a:t>
            </a:r>
          </a:p>
          <a:p>
            <a:r>
              <a:rPr lang="en-US" dirty="0">
                <a:solidFill>
                  <a:prstClr val="black"/>
                </a:solidFill>
              </a:rPr>
              <a:t>s = </a:t>
            </a:r>
            <a:r>
              <a:rPr lang="en-US" dirty="0" err="1">
                <a:solidFill>
                  <a:prstClr val="black"/>
                </a:solidFill>
              </a:rPr>
              <a:t>a+b</a:t>
            </a:r>
            <a:r>
              <a:rPr lang="en-US" dirty="0">
                <a:solidFill>
                  <a:prstClr val="black"/>
                </a:solidFill>
              </a:rPr>
              <a:t>;  </a:t>
            </a:r>
          </a:p>
          <a:p>
            <a:r>
              <a:rPr lang="en-US" dirty="0">
                <a:solidFill>
                  <a:prstClr val="black"/>
                </a:solidFill>
              </a:rPr>
              <a:t>//returning the sum  </a:t>
            </a:r>
          </a:p>
          <a:p>
            <a:r>
              <a:rPr lang="en-US" dirty="0">
                <a:solidFill>
                  <a:prstClr val="black"/>
                </a:solidFill>
              </a:rPr>
              <a:t>return s;  </a:t>
            </a:r>
          </a:p>
          <a:p>
            <a:r>
              <a:rPr lang="en-US" dirty="0">
                <a:solidFill>
                  <a:prstClr val="black"/>
                </a:solidFill>
              </a:rPr>
              <a:t>}  </a:t>
            </a:r>
          </a:p>
          <a:p>
            <a:r>
              <a:rPr lang="en-US" dirty="0">
                <a:solidFill>
                  <a:prstClr val="black"/>
                </a:solidFill>
              </a:rPr>
              <a:t>public static void main(String [] </a:t>
            </a:r>
            <a:r>
              <a:rPr lang="en-US" dirty="0" err="1">
                <a:solidFill>
                  <a:prstClr val="black"/>
                </a:solidFill>
              </a:rPr>
              <a:t>args</a:t>
            </a:r>
            <a:r>
              <a:rPr lang="en-US" dirty="0">
                <a:solidFill>
                  <a:prstClr val="black"/>
                </a:solidFill>
              </a:rPr>
              <a:t>)  </a:t>
            </a:r>
          </a:p>
          <a:p>
            <a:r>
              <a:rPr lang="en-US" dirty="0">
                <a:solidFill>
                  <a:prstClr val="black"/>
                </a:solidFill>
              </a:rPr>
              <a:t>{  </a:t>
            </a:r>
          </a:p>
          <a:p>
            <a:r>
              <a:rPr lang="en-US" dirty="0">
                <a:solidFill>
                  <a:prstClr val="black"/>
                </a:solidFill>
              </a:rPr>
              <a:t>//Creating an object of the class  </a:t>
            </a:r>
          </a:p>
          <a:p>
            <a:r>
              <a:rPr lang="en-US" dirty="0" err="1">
                <a:solidFill>
                  <a:prstClr val="black"/>
                </a:solidFill>
              </a:rPr>
              <a:t>InstanceMethodExample</a:t>
            </a:r>
            <a:r>
              <a:rPr lang="en-US" dirty="0">
                <a:solidFill>
                  <a:prstClr val="black"/>
                </a:solidFill>
              </a:rPr>
              <a:t> </a:t>
            </a:r>
            <a:r>
              <a:rPr lang="en-US" dirty="0" err="1">
                <a:solidFill>
                  <a:prstClr val="black"/>
                </a:solidFill>
              </a:rPr>
              <a:t>obj</a:t>
            </a:r>
            <a:r>
              <a:rPr lang="en-US" dirty="0">
                <a:solidFill>
                  <a:prstClr val="black"/>
                </a:solidFill>
              </a:rPr>
              <a:t> = new </a:t>
            </a:r>
            <a:r>
              <a:rPr lang="en-US" dirty="0" err="1">
                <a:solidFill>
                  <a:prstClr val="black"/>
                </a:solidFill>
              </a:rPr>
              <a:t>InstanceMethodExample</a:t>
            </a:r>
            <a:r>
              <a:rPr lang="en-US" dirty="0">
                <a:solidFill>
                  <a:prstClr val="black"/>
                </a:solidFill>
              </a:rPr>
              <a:t>();  </a:t>
            </a:r>
          </a:p>
          <a:p>
            <a:r>
              <a:rPr lang="en-US" dirty="0">
                <a:solidFill>
                  <a:prstClr val="black"/>
                </a:solidFill>
              </a:rPr>
              <a:t>//invoking instance method   </a:t>
            </a:r>
          </a:p>
          <a:p>
            <a:r>
              <a:rPr lang="en-US" dirty="0" err="1">
                <a:solidFill>
                  <a:prstClr val="black"/>
                </a:solidFill>
              </a:rPr>
              <a:t>System.out.println</a:t>
            </a:r>
            <a:r>
              <a:rPr lang="en-US" dirty="0">
                <a:solidFill>
                  <a:prstClr val="black"/>
                </a:solidFill>
              </a:rPr>
              <a:t>("The sum is: "+</a:t>
            </a:r>
            <a:r>
              <a:rPr lang="en-US" dirty="0" err="1">
                <a:solidFill>
                  <a:prstClr val="black"/>
                </a:solidFill>
              </a:rPr>
              <a:t>obj.add</a:t>
            </a:r>
            <a:r>
              <a:rPr lang="en-US" dirty="0">
                <a:solidFill>
                  <a:prstClr val="black"/>
                </a:solidFill>
              </a:rPr>
              <a:t>(12, 13));  </a:t>
            </a:r>
          </a:p>
          <a:p>
            <a:r>
              <a:rPr lang="en-US" dirty="0">
                <a:solidFill>
                  <a:prstClr val="black"/>
                </a:solidFill>
              </a:rPr>
              <a:t>}  </a:t>
            </a:r>
          </a:p>
          <a:p>
            <a:endParaRPr lang="en-US" dirty="0">
              <a:solidFill>
                <a:prstClr val="black"/>
              </a:solidFill>
            </a:endParaRPr>
          </a:p>
          <a:p>
            <a:r>
              <a:rPr lang="en-US" dirty="0">
                <a:solidFill>
                  <a:prstClr val="black"/>
                </a:solidFill>
              </a:rPr>
              <a:t>} </a:t>
            </a:r>
          </a:p>
        </p:txBody>
      </p:sp>
    </p:spTree>
    <p:extLst>
      <p:ext uri="{BB962C8B-B14F-4D97-AF65-F5344CB8AC3E}">
        <p14:creationId xmlns:p14="http://schemas.microsoft.com/office/powerpoint/2010/main" val="243210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24" y="122829"/>
            <a:ext cx="10363200" cy="680659"/>
          </a:xfrm>
        </p:spPr>
        <p:txBody>
          <a:bodyPr>
            <a:normAutofit fontScale="90000"/>
          </a:bodyPr>
          <a:lstStyle/>
          <a:p>
            <a:r>
              <a:rPr lang="en-US" sz="3600" dirty="0"/>
              <a:t>Difference between Instance Methods and Static Methods</a:t>
            </a:r>
          </a:p>
        </p:txBody>
      </p:sp>
      <p:pic>
        <p:nvPicPr>
          <p:cNvPr id="1026" name="Picture 2" descr="Structure and Members of the Java Program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66" y="1071846"/>
            <a:ext cx="9512489" cy="5178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352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14" y="356525"/>
            <a:ext cx="10363200" cy="1143000"/>
          </a:xfrm>
        </p:spPr>
        <p:txBody>
          <a:bodyPr>
            <a:normAutofit fontScale="90000"/>
          </a:bodyPr>
          <a:lstStyle/>
          <a:p>
            <a:r>
              <a:rPr lang="en-US" dirty="0"/>
              <a:t>Java Variables</a:t>
            </a:r>
            <a:br>
              <a:rPr lang="en-US" dirty="0"/>
            </a:br>
            <a:endParaRPr lang="en-US" dirty="0"/>
          </a:p>
        </p:txBody>
      </p:sp>
      <p:sp>
        <p:nvSpPr>
          <p:cNvPr id="3" name="Content Placeholder 2"/>
          <p:cNvSpPr>
            <a:spLocks noGrp="1"/>
          </p:cNvSpPr>
          <p:nvPr>
            <p:ph sz="quarter" idx="1"/>
          </p:nvPr>
        </p:nvSpPr>
        <p:spPr>
          <a:xfrm>
            <a:off x="318448" y="1133902"/>
            <a:ext cx="11582400" cy="4572000"/>
          </a:xfrm>
        </p:spPr>
        <p:txBody>
          <a:bodyPr/>
          <a:lstStyle/>
          <a:p>
            <a:r>
              <a:rPr lang="en-US" b="1" dirty="0"/>
              <a:t>Types of  Variables</a:t>
            </a:r>
          </a:p>
          <a:p>
            <a:pPr marL="0" indent="0">
              <a:buNone/>
            </a:pPr>
            <a:r>
              <a:rPr lang="en-US" dirty="0"/>
              <a:t>    There are three types of variables in Java:</a:t>
            </a:r>
          </a:p>
          <a:p>
            <a:pPr lvl="1"/>
            <a:r>
              <a:rPr lang="en-US" dirty="0"/>
              <a:t>local variable</a:t>
            </a:r>
          </a:p>
          <a:p>
            <a:pPr lvl="1"/>
            <a:r>
              <a:rPr lang="en-US" dirty="0"/>
              <a:t>instance variable</a:t>
            </a:r>
          </a:p>
          <a:p>
            <a:pPr lvl="1"/>
            <a:r>
              <a:rPr lang="en-US" dirty="0"/>
              <a:t>static variable</a:t>
            </a:r>
          </a:p>
        </p:txBody>
      </p:sp>
      <p:pic>
        <p:nvPicPr>
          <p:cNvPr id="1026" name="Picture 2" descr="types of variable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207" y="255280"/>
            <a:ext cx="2792342" cy="29168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6686" y="3957557"/>
            <a:ext cx="6096000" cy="1754326"/>
          </a:xfrm>
          <a:prstGeom prst="rect">
            <a:avLst/>
          </a:prstGeom>
        </p:spPr>
        <p:txBody>
          <a:bodyPr>
            <a:spAutoFit/>
          </a:bodyPr>
          <a:lstStyle/>
          <a:p>
            <a:pPr marL="285750" indent="-285750">
              <a:buFont typeface="Wingdings" panose="05000000000000000000" pitchFamily="2" charset="2"/>
              <a:buChar char="ü"/>
            </a:pPr>
            <a:r>
              <a:rPr lang="en-US" dirty="0">
                <a:solidFill>
                  <a:prstClr val="black"/>
                </a:solidFill>
              </a:rPr>
              <a:t>A variable in Java is a container that holds the value during the execution of Java program. In other words, Variable is the name of the memory location reserved for storing value.</a:t>
            </a:r>
          </a:p>
          <a:p>
            <a:pPr marL="285750" indent="-285750">
              <a:buFont typeface="Wingdings" panose="05000000000000000000" pitchFamily="2" charset="2"/>
              <a:buChar char="ü"/>
            </a:pPr>
            <a:endParaRPr lang="en-US" dirty="0">
              <a:solidFill>
                <a:prstClr val="black"/>
              </a:solidFill>
            </a:endParaRPr>
          </a:p>
          <a:p>
            <a:pPr marL="285750" indent="-285750">
              <a:buFont typeface="Wingdings" panose="05000000000000000000" pitchFamily="2" charset="2"/>
              <a:buChar char="ü"/>
            </a:pPr>
            <a:r>
              <a:rPr lang="en-US" dirty="0">
                <a:solidFill>
                  <a:prstClr val="black"/>
                </a:solidFill>
              </a:rPr>
              <a:t>Each variable in Java has a specific type that determines size of the memory. The size of the memory reserved depends on the data type</a:t>
            </a:r>
          </a:p>
        </p:txBody>
      </p:sp>
      <p:pic>
        <p:nvPicPr>
          <p:cNvPr id="1028" name="Picture 4" descr="Variable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172" y="3816210"/>
            <a:ext cx="4297890" cy="207962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263977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24" y="122829"/>
            <a:ext cx="10363200" cy="680659"/>
          </a:xfrm>
        </p:spPr>
        <p:txBody>
          <a:bodyPr>
            <a:normAutofit fontScale="90000"/>
          </a:bodyPr>
          <a:lstStyle/>
          <a:p>
            <a:r>
              <a:rPr lang="en-US" sz="3600" dirty="0"/>
              <a:t>Why instance variable is not available to static method?</a:t>
            </a:r>
          </a:p>
        </p:txBody>
      </p:sp>
      <p:sp>
        <p:nvSpPr>
          <p:cNvPr id="3" name="Rectangle 2"/>
          <p:cNvSpPr/>
          <p:nvPr/>
        </p:nvSpPr>
        <p:spPr>
          <a:xfrm>
            <a:off x="523164" y="951005"/>
            <a:ext cx="11118376" cy="1477328"/>
          </a:xfrm>
          <a:prstGeom prst="rect">
            <a:avLst/>
          </a:prstGeom>
        </p:spPr>
        <p:txBody>
          <a:bodyPr wrap="square">
            <a:spAutoFit/>
          </a:bodyPr>
          <a:lstStyle/>
          <a:p>
            <a:r>
              <a:rPr lang="en-US" dirty="0">
                <a:solidFill>
                  <a:prstClr val="black"/>
                </a:solidFill>
              </a:rPr>
              <a:t>When we declare a static method in Java, the JVM first executes the static method, and then it creates the objects of the class. Since the objects are not available at the time of calling the static method.</a:t>
            </a:r>
          </a:p>
          <a:p>
            <a:endParaRPr lang="en-US" dirty="0">
              <a:solidFill>
                <a:prstClr val="black"/>
              </a:solidFill>
            </a:endParaRPr>
          </a:p>
          <a:p>
            <a:r>
              <a:rPr lang="en-US" dirty="0">
                <a:solidFill>
                  <a:prstClr val="black"/>
                </a:solidFill>
              </a:rPr>
              <a:t>Therefore, the instance variables are also not available to a static method. Due to which a static method cannot access an instance variable in the class. </a:t>
            </a:r>
          </a:p>
        </p:txBody>
      </p:sp>
    </p:spTree>
    <p:extLst>
      <p:ext uri="{BB962C8B-B14F-4D97-AF65-F5344CB8AC3E}">
        <p14:creationId xmlns:p14="http://schemas.microsoft.com/office/powerpoint/2010/main" val="898008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8287" y="86018"/>
            <a:ext cx="11114467" cy="7007752"/>
          </a:xfrm>
          <a:prstGeom prst="rect">
            <a:avLst/>
          </a:prstGeom>
        </p:spPr>
        <p:txBody>
          <a:bodyPr wrap="square">
            <a:spAutoFit/>
          </a:bodyPr>
          <a:lstStyle/>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Objective: </a:t>
            </a:r>
            <a:r>
              <a:rPr lang="en-US" sz="1400" dirty="0">
                <a:effectLst/>
                <a:latin typeface="Calibri" panose="020F0502020204030204" pitchFamily="34" charset="0"/>
                <a:ea typeface="Calibri" panose="020F0502020204030204" pitchFamily="34" charset="0"/>
                <a:cs typeface="Times New Roman" panose="02020603050405020304" pitchFamily="18" charset="0"/>
              </a:rPr>
              <a:t>To understand the concepts of Array and Constructor.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Assignments 3: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1.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calculate Sum &amp; Average of an integer array.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2.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implement stack using array.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3.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implement Queue using array.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calculate Sum of two 2-dimensional arrays.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5.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find the range of a 1D array.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6.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search an element in an array.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7.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find the sum of even numbers in an integer array.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8.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find the sum of diagonal elements in a 2D array.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9. </a:t>
            </a:r>
            <a:r>
              <a:rPr lang="en-US" sz="1400" dirty="0">
                <a:effectLst/>
                <a:latin typeface="Calibri" panose="020F0502020204030204" pitchFamily="34" charset="0"/>
                <a:ea typeface="Calibri" panose="020F0502020204030204" pitchFamily="34" charset="0"/>
                <a:cs typeface="Times New Roman" panose="02020603050405020304" pitchFamily="18" charset="0"/>
              </a:rPr>
              <a:t>Reverse the elements in an array of integers without using a second array.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10.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enter n elements in an array and find smallest number among them.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11.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Java program to find the sum of all odd numbers in a 2D array.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12.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print transpose of matrix.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13.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check whether a given matrix is sparse or not. </a:t>
            </a:r>
          </a:p>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14. </a:t>
            </a:r>
            <a:r>
              <a:rPr lang="en-US" sz="1400" dirty="0">
                <a:effectLst/>
                <a:latin typeface="Calibri" panose="020F0502020204030204" pitchFamily="34" charset="0"/>
                <a:ea typeface="Calibri" panose="020F0502020204030204" pitchFamily="34" charset="0"/>
                <a:cs typeface="Times New Roman" panose="02020603050405020304" pitchFamily="18" charset="0"/>
              </a:rPr>
              <a:t>Write a Java program to count the prime numbers in an array. </a:t>
            </a:r>
          </a:p>
          <a:p>
            <a:r>
              <a:rPr lang="en-US" sz="2000" dirty="0"/>
              <a:t>15. Write a Java program to find second highest element of an array. </a:t>
            </a:r>
          </a:p>
          <a:p>
            <a:r>
              <a:rPr lang="en-US" sz="2000" dirty="0"/>
              <a:t>16. Write a Java program which counts the non-zero elements in an integer array. </a:t>
            </a:r>
          </a:p>
          <a:p>
            <a:r>
              <a:rPr lang="en-US" sz="2000" dirty="0"/>
              <a:t>17. Write a Java program to merge two float arrays. </a:t>
            </a: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729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4699" y="0"/>
            <a:ext cx="12080382" cy="6186309"/>
          </a:xfrm>
          <a:prstGeom prst="rect">
            <a:avLst/>
          </a:prstGeom>
        </p:spPr>
        <p:txBody>
          <a:bodyPr wrap="square">
            <a:spAutoFit/>
          </a:bodyPr>
          <a:lstStyle/>
          <a:p>
            <a:r>
              <a:rPr lang="en-US" dirty="0"/>
              <a:t>18. Write a Java program where elements of two integer arrays get added index wise and get stored into a third array. </a:t>
            </a:r>
          </a:p>
          <a:p>
            <a:r>
              <a:rPr lang="en-US" dirty="0"/>
              <a:t>19. Write a Java program to multiply two matrices. </a:t>
            </a:r>
          </a:p>
          <a:p>
            <a:r>
              <a:rPr lang="en-US" dirty="0"/>
              <a:t>20. Write a Java program to subtract two matrices. </a:t>
            </a:r>
          </a:p>
          <a:p>
            <a:r>
              <a:rPr lang="en-US" dirty="0"/>
              <a:t>21. Write a Java program to find duplicate elements in a 1D array and find their frequency of occurrence. </a:t>
            </a:r>
          </a:p>
          <a:p>
            <a:r>
              <a:rPr lang="en-US" dirty="0"/>
              <a:t>22. Write a Java program to print every alternate number of a given array. </a:t>
            </a:r>
          </a:p>
          <a:p>
            <a:r>
              <a:rPr lang="en-US" dirty="0"/>
              <a:t> </a:t>
            </a:r>
          </a:p>
          <a:p>
            <a:r>
              <a:rPr lang="en-US" dirty="0"/>
              <a:t> </a:t>
            </a:r>
          </a:p>
          <a:p>
            <a:r>
              <a:rPr lang="en-US" dirty="0"/>
              <a:t>23. Given are two one-dimensional arrays A &amp; B, which are sorted in ascending order. Write a Java program to merge them into single sorted array C that contains every item from arrays A &amp; B, in ascending order. </a:t>
            </a:r>
          </a:p>
          <a:p>
            <a:r>
              <a:rPr lang="en-US" dirty="0"/>
              <a:t>24. Write a Java program to show 0-arguments constructor. </a:t>
            </a:r>
          </a:p>
          <a:p>
            <a:r>
              <a:rPr lang="en-US" dirty="0"/>
              <a:t>25. Write a Java program to show parameterized constructor. </a:t>
            </a:r>
          </a:p>
          <a:p>
            <a:r>
              <a:rPr lang="en-US" dirty="0"/>
              <a:t>26. Write a class, Grader, which has an instance variable, score, an appropriate constructor and appropriate methods. A method, </a:t>
            </a:r>
            <a:r>
              <a:rPr lang="en-US" dirty="0" err="1"/>
              <a:t>letterGrade</a:t>
            </a:r>
            <a:r>
              <a:rPr lang="en-US" dirty="0"/>
              <a:t>() that returns the letter grade as O/E/A/B/C/F. </a:t>
            </a:r>
          </a:p>
          <a:p>
            <a:r>
              <a:rPr lang="en-US" dirty="0"/>
              <a:t> </a:t>
            </a:r>
          </a:p>
          <a:p>
            <a:r>
              <a:rPr lang="en-US" dirty="0"/>
              <a:t>Now write a demo class to test the Grader class by reading a score from the user, using it to create a Grader object after validating that the value is not negative and is not greater than 100. Finally, call the </a:t>
            </a:r>
            <a:r>
              <a:rPr lang="en-US" dirty="0" err="1"/>
              <a:t>letterGrade</a:t>
            </a:r>
            <a:r>
              <a:rPr lang="en-US" dirty="0"/>
              <a:t>() method to get and print the grade. </a:t>
            </a:r>
          </a:p>
          <a:p>
            <a:r>
              <a:rPr lang="en-US" dirty="0"/>
              <a:t>27. Write a class, Commission, which has an instance variable, sales; an appropriate constructor; and a method, commission() that returns the commission. </a:t>
            </a:r>
          </a:p>
          <a:p>
            <a:r>
              <a:rPr lang="en-US" dirty="0"/>
              <a:t> </a:t>
            </a:r>
          </a:p>
          <a:p>
            <a:r>
              <a:rPr lang="en-US" dirty="0"/>
              <a:t>Now write a demo class to test the Commission class by reading a sale from the user, using it to create a Commission object after validating that the value is not negative. Finally, call the commission() method to get and print the commission. If the sales are negative, your demo should print the message “Invalid Input”.</a:t>
            </a:r>
          </a:p>
        </p:txBody>
      </p:sp>
    </p:spTree>
    <p:extLst>
      <p:ext uri="{BB962C8B-B14F-4D97-AF65-F5344CB8AC3E}">
        <p14:creationId xmlns:p14="http://schemas.microsoft.com/office/powerpoint/2010/main" val="351899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14" y="356525"/>
            <a:ext cx="10363200" cy="1143000"/>
          </a:xfrm>
        </p:spPr>
        <p:txBody>
          <a:bodyPr>
            <a:normAutofit fontScale="90000"/>
          </a:bodyPr>
          <a:lstStyle/>
          <a:p>
            <a:r>
              <a:rPr lang="en-US" dirty="0"/>
              <a:t>Java Variables</a:t>
            </a:r>
            <a:br>
              <a:rPr lang="en-US" dirty="0"/>
            </a:br>
            <a:endParaRPr lang="en-US" dirty="0"/>
          </a:p>
        </p:txBody>
      </p:sp>
      <p:pic>
        <p:nvPicPr>
          <p:cNvPr id="2050" name="Picture 2" descr="https://www.atnyla.com/library/java/variables-in-java/variable-initialization-and-declaration-in-java/int-data-type-in-ja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63" y="861491"/>
            <a:ext cx="4935040" cy="27759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atnyla.com/library/java/variables-in-java/variable-initialization-and-declaration-in-java/int-data-type-in-jav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335" y="806901"/>
            <a:ext cx="4981432" cy="280205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171905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135" t="16303" r="17947" b="9632"/>
          <a:stretch/>
        </p:blipFill>
        <p:spPr>
          <a:xfrm>
            <a:off x="464024" y="586854"/>
            <a:ext cx="5868537" cy="382328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17575" t="13315" r="17947" b="7442"/>
          <a:stretch/>
        </p:blipFill>
        <p:spPr>
          <a:xfrm>
            <a:off x="6725809" y="573205"/>
            <a:ext cx="4751958" cy="3862317"/>
          </a:xfrm>
          <a:prstGeom prst="rect">
            <a:avLst/>
          </a:prstGeom>
        </p:spPr>
      </p:pic>
      <p:sp>
        <p:nvSpPr>
          <p:cNvPr id="2" name="Footer Placeholder 1"/>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390014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7351" t="6744" r="12350" b="11425"/>
          <a:stretch/>
        </p:blipFill>
        <p:spPr>
          <a:xfrm>
            <a:off x="532262" y="423081"/>
            <a:ext cx="5547034" cy="363030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l="61008" t="77825" r="24776" b="10030"/>
          <a:stretch/>
        </p:blipFill>
        <p:spPr>
          <a:xfrm>
            <a:off x="614149" y="4258102"/>
            <a:ext cx="1733266" cy="832513"/>
          </a:xfrm>
          <a:prstGeom prst="rect">
            <a:avLst/>
          </a:prstGeom>
        </p:spPr>
      </p:pic>
      <p:pic>
        <p:nvPicPr>
          <p:cNvPr id="7" name="Picture 6"/>
          <p:cNvPicPr>
            <a:picLocks noChangeAspect="1"/>
          </p:cNvPicPr>
          <p:nvPr/>
        </p:nvPicPr>
        <p:blipFill rotWithShape="1">
          <a:blip r:embed="rId4"/>
          <a:srcRect l="17575" t="15705" r="12910" b="7441"/>
          <a:stretch/>
        </p:blipFill>
        <p:spPr>
          <a:xfrm>
            <a:off x="6305266" y="3074284"/>
            <a:ext cx="5609230" cy="3486575"/>
          </a:xfrm>
          <a:prstGeom prst="rect">
            <a:avLst/>
          </a:prstGeom>
          <a:ln>
            <a:noFill/>
          </a:ln>
          <a:effectLst>
            <a:outerShdw blurRad="292100" dist="139700" dir="2700000" algn="tl" rotWithShape="0">
              <a:srgbClr val="333333">
                <a:alpha val="65000"/>
              </a:srgbClr>
            </a:outerShdw>
          </a:effectLst>
        </p:spPr>
      </p:pic>
      <p:sp>
        <p:nvSpPr>
          <p:cNvPr id="2" name="Footer Placeholder 1"/>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39662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448" y="566342"/>
            <a:ext cx="5904932" cy="5355312"/>
          </a:xfrm>
          <a:prstGeom prst="rect">
            <a:avLst/>
          </a:prstGeom>
        </p:spPr>
        <p:txBody>
          <a:bodyPr wrap="square">
            <a:spAutoFit/>
          </a:bodyPr>
          <a:lstStyle/>
          <a:p>
            <a:r>
              <a:rPr lang="en-US" dirty="0">
                <a:solidFill>
                  <a:prstClr val="black"/>
                </a:solidFill>
              </a:rPr>
              <a:t>1. A variable that is declared inside the class but outside the body of the method, constructor, or any block is called instance variable in java.</a:t>
            </a:r>
          </a:p>
          <a:p>
            <a:endParaRPr lang="en-US" dirty="0">
              <a:solidFill>
                <a:prstClr val="black"/>
              </a:solidFill>
            </a:endParaRPr>
          </a:p>
          <a:p>
            <a:r>
              <a:rPr lang="en-US" dirty="0">
                <a:solidFill>
                  <a:prstClr val="black"/>
                </a:solidFill>
              </a:rPr>
              <a:t>It is called instance variable because its value is instance specific and is not shared among instances.</a:t>
            </a:r>
          </a:p>
          <a:p>
            <a:endParaRPr lang="en-US" dirty="0">
              <a:solidFill>
                <a:prstClr val="black"/>
              </a:solidFill>
            </a:endParaRPr>
          </a:p>
          <a:p>
            <a:r>
              <a:rPr lang="en-US" dirty="0">
                <a:solidFill>
                  <a:prstClr val="black"/>
                </a:solidFill>
              </a:rPr>
              <a:t>2. Instance variables are created when an object is created using the keyword ‘new’ and destroyed when the object is destroyed.</a:t>
            </a:r>
          </a:p>
          <a:p>
            <a:endParaRPr lang="en-US" dirty="0">
              <a:solidFill>
                <a:prstClr val="black"/>
              </a:solidFill>
            </a:endParaRPr>
          </a:p>
          <a:p>
            <a:r>
              <a:rPr lang="en-US" dirty="0">
                <a:solidFill>
                  <a:prstClr val="black"/>
                </a:solidFill>
              </a:rPr>
              <a:t>3. We can also use access modifiers with instance variables. If we do not specify any modifiers, the default access modifiers will be used which can be accessed in the same package only.</a:t>
            </a:r>
          </a:p>
          <a:p>
            <a:endParaRPr lang="en-US" dirty="0">
              <a:solidFill>
                <a:prstClr val="black"/>
              </a:solidFill>
            </a:endParaRPr>
          </a:p>
          <a:p>
            <a:r>
              <a:rPr lang="en-US" dirty="0">
                <a:solidFill>
                  <a:prstClr val="black"/>
                </a:solidFill>
              </a:rPr>
              <a:t>4. It is not necessary to initialize the instance variable.</a:t>
            </a:r>
          </a:p>
          <a:p>
            <a:endParaRPr lang="en-US" dirty="0">
              <a:solidFill>
                <a:prstClr val="black"/>
              </a:solidFill>
            </a:endParaRPr>
          </a:p>
          <a:p>
            <a:r>
              <a:rPr lang="en-US" dirty="0">
                <a:solidFill>
                  <a:prstClr val="black"/>
                </a:solidFill>
              </a:rPr>
              <a:t>5. Instance variables have default values. For numbers, the default value is 0, for Booleans it is false. Values can be assigned during the declaration or within the constructor.</a:t>
            </a:r>
          </a:p>
        </p:txBody>
      </p:sp>
      <p:sp>
        <p:nvSpPr>
          <p:cNvPr id="5" name="Rectangle 4"/>
          <p:cNvSpPr/>
          <p:nvPr/>
        </p:nvSpPr>
        <p:spPr>
          <a:xfrm>
            <a:off x="552257" y="0"/>
            <a:ext cx="3424848" cy="461665"/>
          </a:xfrm>
          <a:prstGeom prst="rect">
            <a:avLst/>
          </a:prstGeom>
        </p:spPr>
        <p:txBody>
          <a:bodyPr wrap="none">
            <a:spAutoFit/>
          </a:bodyPr>
          <a:lstStyle/>
          <a:p>
            <a:r>
              <a:rPr lang="en-US" sz="2400" b="1" dirty="0">
                <a:solidFill>
                  <a:prstClr val="black">
                    <a:lumMod val="95000"/>
                    <a:lumOff val="5000"/>
                  </a:prstClr>
                </a:solidFill>
              </a:rPr>
              <a:t>Instance Variables in Java</a:t>
            </a:r>
          </a:p>
        </p:txBody>
      </p:sp>
      <p:pic>
        <p:nvPicPr>
          <p:cNvPr id="7" name="Picture 6"/>
          <p:cNvPicPr>
            <a:picLocks noChangeAspect="1"/>
          </p:cNvPicPr>
          <p:nvPr/>
        </p:nvPicPr>
        <p:blipFill rotWithShape="1">
          <a:blip r:embed="rId2"/>
          <a:srcRect l="17914" t="17703" r="13116" b="6584"/>
          <a:stretch/>
        </p:blipFill>
        <p:spPr>
          <a:xfrm>
            <a:off x="6196085" y="1571222"/>
            <a:ext cx="5746628" cy="3546689"/>
          </a:xfrm>
          <a:prstGeom prst="rect">
            <a:avLst/>
          </a:prstGeom>
        </p:spPr>
      </p:pic>
      <p:sp>
        <p:nvSpPr>
          <p:cNvPr id="2" name="Footer Placeholder 1"/>
          <p:cNvSpPr>
            <a:spLocks noGrp="1"/>
          </p:cNvSpPr>
          <p:nvPr>
            <p:ph type="ftr" sz="quarter" idx="11"/>
          </p:nvPr>
        </p:nvSpPr>
        <p:spPr/>
        <p:txBody>
          <a:bodyPr/>
          <a:lstStyle/>
          <a:p>
            <a:r>
              <a:rPr lang="en-US" dirty="0">
                <a:solidFill>
                  <a:srgbClr val="696464"/>
                </a:solidFill>
              </a:rPr>
              <a:t>WhatsApp NO. : 9564842816</a:t>
            </a:r>
          </a:p>
        </p:txBody>
      </p:sp>
      <p:cxnSp>
        <p:nvCxnSpPr>
          <p:cNvPr id="6" name="Straight Connector 5"/>
          <p:cNvCxnSpPr/>
          <p:nvPr/>
        </p:nvCxnSpPr>
        <p:spPr>
          <a:xfrm>
            <a:off x="6761408" y="137803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076733" y="1222351"/>
            <a:ext cx="1503938" cy="369332"/>
          </a:xfrm>
          <a:prstGeom prst="rect">
            <a:avLst/>
          </a:prstGeom>
        </p:spPr>
        <p:txBody>
          <a:bodyPr wrap="none">
            <a:spAutoFit/>
          </a:bodyPr>
          <a:lstStyle/>
          <a:p>
            <a:r>
              <a:rPr lang="en-US" dirty="0">
                <a:solidFill>
                  <a:prstClr val="black"/>
                </a:solidFill>
              </a:rPr>
              <a:t>Class Example{</a:t>
            </a:r>
            <a:endParaRPr lang="en-US" dirty="0"/>
          </a:p>
        </p:txBody>
      </p:sp>
    </p:spTree>
    <p:extLst>
      <p:ext uri="{BB962C8B-B14F-4D97-AF65-F5344CB8AC3E}">
        <p14:creationId xmlns:p14="http://schemas.microsoft.com/office/powerpoint/2010/main" val="317904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8741" y="399032"/>
            <a:ext cx="4449170" cy="2308324"/>
          </a:xfrm>
          <a:prstGeom prst="rect">
            <a:avLst/>
          </a:prstGeom>
        </p:spPr>
        <p:txBody>
          <a:bodyPr wrap="square">
            <a:spAutoFit/>
          </a:bodyPr>
          <a:lstStyle/>
          <a:p>
            <a:r>
              <a:rPr lang="en-US" dirty="0">
                <a:solidFill>
                  <a:prstClr val="black"/>
                </a:solidFill>
              </a:rPr>
              <a:t>import java.io.*; </a:t>
            </a:r>
          </a:p>
          <a:p>
            <a:r>
              <a:rPr lang="en-US" dirty="0">
                <a:solidFill>
                  <a:prstClr val="black"/>
                </a:solidFill>
              </a:rPr>
              <a:t>class Marks { </a:t>
            </a:r>
          </a:p>
          <a:p>
            <a:r>
              <a:rPr lang="en-US" dirty="0">
                <a:solidFill>
                  <a:prstClr val="black"/>
                </a:solidFill>
              </a:rPr>
              <a:t>	// These variables are instance variables. </a:t>
            </a:r>
          </a:p>
          <a:p>
            <a:r>
              <a:rPr lang="en-US" dirty="0">
                <a:solidFill>
                  <a:prstClr val="black"/>
                </a:solidFill>
              </a:rPr>
              <a:t>	// These variables are in a class </a:t>
            </a:r>
          </a:p>
          <a:p>
            <a:r>
              <a:rPr lang="en-US" dirty="0">
                <a:solidFill>
                  <a:prstClr val="black"/>
                </a:solidFill>
              </a:rPr>
              <a:t>	// and are not inside any function </a:t>
            </a:r>
          </a:p>
          <a:p>
            <a:r>
              <a:rPr lang="en-US" dirty="0">
                <a:solidFill>
                  <a:prstClr val="black"/>
                </a:solidFill>
              </a:rPr>
              <a:t>	</a:t>
            </a:r>
            <a:r>
              <a:rPr lang="en-US" dirty="0" err="1">
                <a:solidFill>
                  <a:prstClr val="black"/>
                </a:solidFill>
              </a:rPr>
              <a:t>int</a:t>
            </a:r>
            <a:r>
              <a:rPr lang="en-US" dirty="0">
                <a:solidFill>
                  <a:prstClr val="black"/>
                </a:solidFill>
              </a:rPr>
              <a:t> </a:t>
            </a:r>
            <a:r>
              <a:rPr lang="en-US" dirty="0" err="1">
                <a:solidFill>
                  <a:prstClr val="black"/>
                </a:solidFill>
              </a:rPr>
              <a:t>engMarks</a:t>
            </a:r>
            <a:r>
              <a:rPr lang="en-US" dirty="0">
                <a:solidFill>
                  <a:prstClr val="black"/>
                </a:solidFill>
              </a:rPr>
              <a:t>; </a:t>
            </a:r>
          </a:p>
          <a:p>
            <a:r>
              <a:rPr lang="en-US" dirty="0">
                <a:solidFill>
                  <a:prstClr val="black"/>
                </a:solidFill>
              </a:rPr>
              <a:t>} </a:t>
            </a:r>
          </a:p>
          <a:p>
            <a:endParaRPr lang="en-US" dirty="0">
              <a:solidFill>
                <a:prstClr val="black"/>
              </a:solidFill>
            </a:endParaRPr>
          </a:p>
        </p:txBody>
      </p:sp>
      <p:sp>
        <p:nvSpPr>
          <p:cNvPr id="5" name="Rectangle 4"/>
          <p:cNvSpPr/>
          <p:nvPr/>
        </p:nvSpPr>
        <p:spPr>
          <a:xfrm>
            <a:off x="5572836" y="490016"/>
            <a:ext cx="6096000" cy="5632311"/>
          </a:xfrm>
          <a:prstGeom prst="rect">
            <a:avLst/>
          </a:prstGeom>
        </p:spPr>
        <p:txBody>
          <a:bodyPr>
            <a:spAutoFit/>
          </a:bodyPr>
          <a:lstStyle/>
          <a:p>
            <a:r>
              <a:rPr lang="en-US" dirty="0">
                <a:solidFill>
                  <a:prstClr val="black"/>
                </a:solidFill>
              </a:rPr>
              <a:t>class </a:t>
            </a:r>
            <a:r>
              <a:rPr lang="en-US" dirty="0" err="1">
                <a:solidFill>
                  <a:prstClr val="black"/>
                </a:solidFill>
              </a:rPr>
              <a:t>MarksDemo</a:t>
            </a:r>
            <a:r>
              <a:rPr lang="en-US" dirty="0">
                <a:solidFill>
                  <a:prstClr val="black"/>
                </a:solidFill>
              </a:rPr>
              <a:t> { </a:t>
            </a:r>
          </a:p>
          <a:p>
            <a:r>
              <a:rPr lang="en-US" dirty="0">
                <a:solidFill>
                  <a:prstClr val="black"/>
                </a:solidFill>
              </a:rPr>
              <a:t>	public static void main(String </a:t>
            </a:r>
            <a:r>
              <a:rPr lang="en-US" dirty="0" err="1">
                <a:solidFill>
                  <a:prstClr val="black"/>
                </a:solidFill>
              </a:rPr>
              <a:t>args</a:t>
            </a:r>
            <a:r>
              <a:rPr lang="en-US" dirty="0">
                <a:solidFill>
                  <a:prstClr val="black"/>
                </a:solidFill>
              </a:rPr>
              <a:t>[]) </a:t>
            </a:r>
          </a:p>
          <a:p>
            <a:r>
              <a:rPr lang="en-US" dirty="0">
                <a:solidFill>
                  <a:prstClr val="black"/>
                </a:solidFill>
              </a:rPr>
              <a:t>	{ </a:t>
            </a:r>
          </a:p>
          <a:p>
            <a:r>
              <a:rPr lang="en-US" dirty="0">
                <a:solidFill>
                  <a:prstClr val="black"/>
                </a:solidFill>
              </a:rPr>
              <a:t>		// first object </a:t>
            </a:r>
          </a:p>
          <a:p>
            <a:r>
              <a:rPr lang="en-US" dirty="0">
                <a:solidFill>
                  <a:prstClr val="black"/>
                </a:solidFill>
              </a:rPr>
              <a:t>		Marks obj1 = new Marks(); </a:t>
            </a:r>
          </a:p>
          <a:p>
            <a:r>
              <a:rPr lang="en-US" dirty="0">
                <a:solidFill>
                  <a:prstClr val="black"/>
                </a:solidFill>
              </a:rPr>
              <a:t>		obj1.engMarks = 50; </a:t>
            </a:r>
          </a:p>
          <a:p>
            <a:r>
              <a:rPr lang="en-US" dirty="0">
                <a:solidFill>
                  <a:prstClr val="black"/>
                </a:solidFill>
              </a:rPr>
              <a:t>		</a:t>
            </a:r>
          </a:p>
          <a:p>
            <a:r>
              <a:rPr lang="en-US" dirty="0">
                <a:solidFill>
                  <a:prstClr val="black"/>
                </a:solidFill>
              </a:rPr>
              <a:t>		// second object </a:t>
            </a:r>
          </a:p>
          <a:p>
            <a:r>
              <a:rPr lang="en-US" dirty="0">
                <a:solidFill>
                  <a:prstClr val="black"/>
                </a:solidFill>
              </a:rPr>
              <a:t>		Marks obj2 = new Marks(); </a:t>
            </a:r>
          </a:p>
          <a:p>
            <a:r>
              <a:rPr lang="en-US" dirty="0">
                <a:solidFill>
                  <a:prstClr val="black"/>
                </a:solidFill>
              </a:rPr>
              <a:t>		obj2.engMarks = 80; </a:t>
            </a:r>
          </a:p>
          <a:p>
            <a:r>
              <a:rPr lang="en-US" dirty="0">
                <a:solidFill>
                  <a:prstClr val="black"/>
                </a:solidFill>
              </a:rPr>
              <a:t>		</a:t>
            </a:r>
          </a:p>
          <a:p>
            <a:r>
              <a:rPr lang="en-US" dirty="0">
                <a:solidFill>
                  <a:prstClr val="black"/>
                </a:solidFill>
              </a:rPr>
              <a:t>		// displaying marks for first object </a:t>
            </a:r>
          </a:p>
          <a:p>
            <a:r>
              <a:rPr lang="en-US" dirty="0">
                <a:solidFill>
                  <a:prstClr val="black"/>
                </a:solidFill>
              </a:rPr>
              <a:t>		</a:t>
            </a:r>
            <a:r>
              <a:rPr lang="en-US" dirty="0" err="1">
                <a:solidFill>
                  <a:prstClr val="black"/>
                </a:solidFill>
              </a:rPr>
              <a:t>System.out.println</a:t>
            </a:r>
            <a:r>
              <a:rPr lang="en-US" dirty="0">
                <a:solidFill>
                  <a:prstClr val="black"/>
                </a:solidFill>
              </a:rPr>
              <a:t>("Marks for first object:"); </a:t>
            </a:r>
          </a:p>
          <a:p>
            <a:r>
              <a:rPr lang="en-US" dirty="0">
                <a:solidFill>
                  <a:prstClr val="black"/>
                </a:solidFill>
              </a:rPr>
              <a:t>		</a:t>
            </a:r>
            <a:r>
              <a:rPr lang="en-US" dirty="0" err="1">
                <a:solidFill>
                  <a:prstClr val="black"/>
                </a:solidFill>
              </a:rPr>
              <a:t>System.out.println</a:t>
            </a:r>
            <a:r>
              <a:rPr lang="en-US" dirty="0">
                <a:solidFill>
                  <a:prstClr val="black"/>
                </a:solidFill>
              </a:rPr>
              <a:t>(obj1.engMarks); </a:t>
            </a:r>
          </a:p>
          <a:p>
            <a:r>
              <a:rPr lang="en-US" dirty="0">
                <a:solidFill>
                  <a:prstClr val="black"/>
                </a:solidFill>
              </a:rPr>
              <a:t>		</a:t>
            </a:r>
          </a:p>
          <a:p>
            <a:r>
              <a:rPr lang="en-US" dirty="0">
                <a:solidFill>
                  <a:prstClr val="black"/>
                </a:solidFill>
              </a:rPr>
              <a:t>		// displaying marks for second object </a:t>
            </a:r>
          </a:p>
          <a:p>
            <a:r>
              <a:rPr lang="en-US" dirty="0">
                <a:solidFill>
                  <a:prstClr val="black"/>
                </a:solidFill>
              </a:rPr>
              <a:t>		</a:t>
            </a:r>
            <a:r>
              <a:rPr lang="en-US" dirty="0" err="1">
                <a:solidFill>
                  <a:prstClr val="black"/>
                </a:solidFill>
              </a:rPr>
              <a:t>System.out.println</a:t>
            </a:r>
            <a:r>
              <a:rPr lang="en-US" dirty="0">
                <a:solidFill>
                  <a:prstClr val="black"/>
                </a:solidFill>
              </a:rPr>
              <a:t>("Marks for second object:"); </a:t>
            </a:r>
          </a:p>
          <a:p>
            <a:r>
              <a:rPr lang="en-US" dirty="0">
                <a:solidFill>
                  <a:prstClr val="black"/>
                </a:solidFill>
              </a:rPr>
              <a:t>		</a:t>
            </a:r>
            <a:r>
              <a:rPr lang="en-US" dirty="0" err="1">
                <a:solidFill>
                  <a:prstClr val="black"/>
                </a:solidFill>
              </a:rPr>
              <a:t>System.out.println</a:t>
            </a:r>
            <a:r>
              <a:rPr lang="en-US" dirty="0">
                <a:solidFill>
                  <a:prstClr val="black"/>
                </a:solidFill>
              </a:rPr>
              <a:t>(obj2.engMarks); </a:t>
            </a:r>
          </a:p>
          <a:p>
            <a:r>
              <a:rPr lang="en-US" dirty="0">
                <a:solidFill>
                  <a:prstClr val="black"/>
                </a:solidFill>
              </a:rPr>
              <a:t>			} </a:t>
            </a:r>
          </a:p>
          <a:p>
            <a:r>
              <a:rPr lang="en-US" dirty="0">
                <a:solidFill>
                  <a:prstClr val="black"/>
                </a:solidFill>
              </a:rPr>
              <a:t>} </a:t>
            </a:r>
          </a:p>
        </p:txBody>
      </p:sp>
      <p:sp>
        <p:nvSpPr>
          <p:cNvPr id="6" name="Rectangle 5"/>
          <p:cNvSpPr/>
          <p:nvPr/>
        </p:nvSpPr>
        <p:spPr>
          <a:xfrm>
            <a:off x="768824" y="3282750"/>
            <a:ext cx="6096000" cy="1477328"/>
          </a:xfrm>
          <a:prstGeom prst="rect">
            <a:avLst/>
          </a:prstGeom>
        </p:spPr>
        <p:txBody>
          <a:bodyPr>
            <a:spAutoFit/>
          </a:bodyPr>
          <a:lstStyle/>
          <a:p>
            <a:r>
              <a:rPr lang="en-US" b="1" dirty="0">
                <a:solidFill>
                  <a:prstClr val="black"/>
                </a:solidFill>
              </a:rPr>
              <a:t>Output:</a:t>
            </a:r>
          </a:p>
          <a:p>
            <a:r>
              <a:rPr lang="en-US" b="1" dirty="0">
                <a:solidFill>
                  <a:prstClr val="black"/>
                </a:solidFill>
              </a:rPr>
              <a:t>Marks for first object:</a:t>
            </a:r>
          </a:p>
          <a:p>
            <a:r>
              <a:rPr lang="en-US" b="1" dirty="0">
                <a:solidFill>
                  <a:prstClr val="black"/>
                </a:solidFill>
              </a:rPr>
              <a:t>50</a:t>
            </a:r>
          </a:p>
          <a:p>
            <a:r>
              <a:rPr lang="en-US" b="1" dirty="0">
                <a:solidFill>
                  <a:prstClr val="black"/>
                </a:solidFill>
              </a:rPr>
              <a:t>Marks for second object:</a:t>
            </a:r>
          </a:p>
          <a:p>
            <a:r>
              <a:rPr lang="en-US" b="1" dirty="0">
                <a:solidFill>
                  <a:prstClr val="black"/>
                </a:solidFill>
              </a:rPr>
              <a:t>80</a:t>
            </a:r>
          </a:p>
        </p:txBody>
      </p:sp>
      <p:sp>
        <p:nvSpPr>
          <p:cNvPr id="2" name="Footer Placeholder 1"/>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151887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4107" y="492036"/>
            <a:ext cx="6096000" cy="5786199"/>
          </a:xfrm>
          <a:prstGeom prst="rect">
            <a:avLst/>
          </a:prstGeom>
        </p:spPr>
        <p:txBody>
          <a:bodyPr>
            <a:spAutoFit/>
          </a:bodyPr>
          <a:lstStyle/>
          <a:p>
            <a:r>
              <a:rPr lang="en-US" sz="2800" b="1" dirty="0">
                <a:solidFill>
                  <a:prstClr val="black"/>
                </a:solidFill>
              </a:rPr>
              <a:t>Static Variables</a:t>
            </a:r>
          </a:p>
          <a:p>
            <a:pPr marL="285750" indent="-285750">
              <a:buFont typeface="Arial" panose="020B0604020202020204" pitchFamily="34" charset="0"/>
              <a:buChar char="•"/>
            </a:pPr>
            <a:r>
              <a:rPr lang="en-US" dirty="0">
                <a:solidFill>
                  <a:prstClr val="black"/>
                </a:solidFill>
              </a:rPr>
              <a:t>Static variables are also known as Class variables.</a:t>
            </a:r>
          </a:p>
          <a:p>
            <a:pPr marL="285750" indent="-285750">
              <a:buFont typeface="Arial" panose="020B0604020202020204" pitchFamily="34" charset="0"/>
              <a:buChar char="•"/>
            </a:pPr>
            <a:r>
              <a:rPr lang="en-US" dirty="0">
                <a:solidFill>
                  <a:prstClr val="black"/>
                </a:solidFill>
              </a:rPr>
              <a:t>These variables are declared similarly as instance variables, the difference is that static variables are declared using the static keyword within a class outside any method constructor or block.</a:t>
            </a:r>
          </a:p>
          <a:p>
            <a:pPr marL="285750" indent="-285750">
              <a:buFont typeface="Arial" panose="020B0604020202020204" pitchFamily="34" charset="0"/>
              <a:buChar char="•"/>
            </a:pPr>
            <a:r>
              <a:rPr lang="en-US" dirty="0">
                <a:solidFill>
                  <a:prstClr val="black"/>
                </a:solidFill>
              </a:rPr>
              <a:t>Unlike instance variables, we can only have one copy of a static variable per class irrespective of how many objects we create.</a:t>
            </a:r>
          </a:p>
          <a:p>
            <a:pPr marL="285750" indent="-285750">
              <a:buFont typeface="Arial" panose="020B0604020202020204" pitchFamily="34" charset="0"/>
              <a:buChar char="•"/>
            </a:pPr>
            <a:r>
              <a:rPr lang="en-US" dirty="0">
                <a:solidFill>
                  <a:prstClr val="black"/>
                </a:solidFill>
              </a:rPr>
              <a:t>Static variables are created at the start of program execution and destroyed automatically when execution ends.</a:t>
            </a:r>
          </a:p>
          <a:p>
            <a:pPr marL="285750" indent="-285750">
              <a:buFont typeface="Arial" panose="020B0604020202020204" pitchFamily="34" charset="0"/>
              <a:buChar char="•"/>
            </a:pPr>
            <a:r>
              <a:rPr lang="en-US" dirty="0">
                <a:solidFill>
                  <a:prstClr val="black"/>
                </a:solidFill>
              </a:rPr>
              <a:t>Initialization of Static Variable is not Mandatory. Its default value is 0</a:t>
            </a:r>
          </a:p>
          <a:p>
            <a:pPr marL="285750" indent="-285750">
              <a:buFont typeface="Arial" panose="020B0604020202020204" pitchFamily="34" charset="0"/>
              <a:buChar char="•"/>
            </a:pPr>
            <a:r>
              <a:rPr lang="en-US" dirty="0">
                <a:solidFill>
                  <a:prstClr val="black"/>
                </a:solidFill>
              </a:rPr>
              <a:t>If we access the static variable like Instance variable (through an object), the compiler will show the warning message and it won’t halt the program. The compiler will replace the object name to class name automatically.</a:t>
            </a:r>
          </a:p>
          <a:p>
            <a:pPr marL="285750" indent="-285750">
              <a:buFont typeface="Arial" panose="020B0604020202020204" pitchFamily="34" charset="0"/>
              <a:buChar char="•"/>
            </a:pPr>
            <a:r>
              <a:rPr lang="en-US" dirty="0">
                <a:solidFill>
                  <a:prstClr val="black"/>
                </a:solidFill>
              </a:rPr>
              <a:t>If we access the static variable without the class name, Compiler will automatically append the class name.</a:t>
            </a:r>
          </a:p>
          <a:p>
            <a:r>
              <a:rPr lang="en-US" b="1" dirty="0">
                <a:solidFill>
                  <a:prstClr val="black"/>
                </a:solidFill>
              </a:rPr>
              <a:t>To access static variables, we need not create an object of that class, we can simply access the variable as</a:t>
            </a:r>
          </a:p>
          <a:p>
            <a:endParaRPr lang="en-US" b="1" dirty="0">
              <a:solidFill>
                <a:prstClr val="black"/>
              </a:solidFill>
            </a:endParaRPr>
          </a:p>
          <a:p>
            <a:r>
              <a:rPr lang="en-US" b="1" dirty="0" err="1">
                <a:solidFill>
                  <a:prstClr val="black"/>
                </a:solidFill>
              </a:rPr>
              <a:t>class_name.variable_name</a:t>
            </a:r>
            <a:r>
              <a:rPr lang="en-US" b="1" dirty="0">
                <a:solidFill>
                  <a:prstClr val="black"/>
                </a:solidFill>
              </a:rPr>
              <a:t>;</a:t>
            </a:r>
          </a:p>
        </p:txBody>
      </p:sp>
      <p:pic>
        <p:nvPicPr>
          <p:cNvPr id="3074" name="Picture 2" descr="Static variabl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909" y="916628"/>
            <a:ext cx="5324475" cy="51566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428777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09934" y="1459586"/>
          <a:ext cx="9062114" cy="4916625"/>
        </p:xfrm>
        <a:graphic>
          <a:graphicData uri="http://schemas.openxmlformats.org/drawingml/2006/table">
            <a:tbl>
              <a:tblPr>
                <a:tableStyleId>{775DCB02-9BB8-47FD-8907-85C794F793BA}</a:tableStyleId>
              </a:tblPr>
              <a:tblGrid>
                <a:gridCol w="4421545">
                  <a:extLst>
                    <a:ext uri="{9D8B030D-6E8A-4147-A177-3AD203B41FA5}">
                      <a16:colId xmlns:a16="http://schemas.microsoft.com/office/drawing/2014/main" val="20000"/>
                    </a:ext>
                  </a:extLst>
                </a:gridCol>
                <a:gridCol w="4640569">
                  <a:extLst>
                    <a:ext uri="{9D8B030D-6E8A-4147-A177-3AD203B41FA5}">
                      <a16:colId xmlns:a16="http://schemas.microsoft.com/office/drawing/2014/main" val="20001"/>
                    </a:ext>
                  </a:extLst>
                </a:gridCol>
              </a:tblGrid>
              <a:tr h="369792">
                <a:tc>
                  <a:txBody>
                    <a:bodyPr/>
                    <a:lstStyle/>
                    <a:p>
                      <a:pPr algn="ctr" fontAlgn="t"/>
                      <a:r>
                        <a:rPr lang="en-US" sz="1800" b="1" dirty="0">
                          <a:effectLst/>
                        </a:rPr>
                        <a:t>Instance variables</a:t>
                      </a:r>
                    </a:p>
                  </a:txBody>
                  <a:tcPr marL="49267" marR="49267" marT="49267" marB="49267"/>
                </a:tc>
                <a:tc>
                  <a:txBody>
                    <a:bodyPr/>
                    <a:lstStyle/>
                    <a:p>
                      <a:pPr algn="ctr" fontAlgn="t"/>
                      <a:r>
                        <a:rPr lang="en-US" sz="1800" b="1" dirty="0">
                          <a:effectLst/>
                        </a:rPr>
                        <a:t>Static (class) variables</a:t>
                      </a:r>
                    </a:p>
                  </a:txBody>
                  <a:tcPr marL="49267" marR="49267" marT="49267" marB="49267"/>
                </a:tc>
                <a:extLst>
                  <a:ext uri="{0D108BD9-81ED-4DB2-BD59-A6C34878D82A}">
                    <a16:rowId xmlns:a16="http://schemas.microsoft.com/office/drawing/2014/main" val="10000"/>
                  </a:ext>
                </a:extLst>
              </a:tr>
              <a:tr h="913926">
                <a:tc>
                  <a:txBody>
                    <a:bodyPr/>
                    <a:lstStyle/>
                    <a:p>
                      <a:pPr fontAlgn="t"/>
                      <a:r>
                        <a:rPr lang="en-US" sz="1800" dirty="0">
                          <a:effectLst/>
                        </a:rPr>
                        <a:t>Instance variables are declared in a class, but outside a method, constructor or any block.</a:t>
                      </a:r>
                    </a:p>
                  </a:txBody>
                  <a:tcPr marL="49267" marR="49267" marT="49267" marB="49267"/>
                </a:tc>
                <a:tc>
                  <a:txBody>
                    <a:bodyPr/>
                    <a:lstStyle/>
                    <a:p>
                      <a:pPr fontAlgn="t"/>
                      <a:r>
                        <a:rPr lang="en-US" sz="1800">
                          <a:effectLst/>
                        </a:rPr>
                        <a:t>Class variables also known as static variables are declared with the static keyword in a class, but outside a method, constructor or a block.</a:t>
                      </a:r>
                    </a:p>
                  </a:txBody>
                  <a:tcPr marL="49267" marR="49267" marT="49267" marB="49267"/>
                </a:tc>
                <a:extLst>
                  <a:ext uri="{0D108BD9-81ED-4DB2-BD59-A6C34878D82A}">
                    <a16:rowId xmlns:a16="http://schemas.microsoft.com/office/drawing/2014/main" val="10001"/>
                  </a:ext>
                </a:extLst>
              </a:tr>
              <a:tr h="913926">
                <a:tc>
                  <a:txBody>
                    <a:bodyPr/>
                    <a:lstStyle/>
                    <a:p>
                      <a:pPr fontAlgn="t"/>
                      <a:r>
                        <a:rPr lang="en-US" sz="1800">
                          <a:effectLst/>
                        </a:rPr>
                        <a:t>Instance variables are created when an object is created with the use of the keyword 'new' and destroyed when the object is destroyed.</a:t>
                      </a:r>
                    </a:p>
                  </a:txBody>
                  <a:tcPr marL="49267" marR="49267" marT="49267" marB="49267"/>
                </a:tc>
                <a:tc>
                  <a:txBody>
                    <a:bodyPr/>
                    <a:lstStyle/>
                    <a:p>
                      <a:pPr fontAlgn="t"/>
                      <a:r>
                        <a:rPr lang="en-US" sz="1800" dirty="0">
                          <a:effectLst/>
                        </a:rPr>
                        <a:t>Static variables are created when the program starts and destroyed when the program stops.</a:t>
                      </a:r>
                    </a:p>
                  </a:txBody>
                  <a:tcPr marL="49267" marR="49267" marT="49267" marB="49267"/>
                </a:tc>
                <a:extLst>
                  <a:ext uri="{0D108BD9-81ED-4DB2-BD59-A6C34878D82A}">
                    <a16:rowId xmlns:a16="http://schemas.microsoft.com/office/drawing/2014/main" val="10002"/>
                  </a:ext>
                </a:extLst>
              </a:tr>
              <a:tr h="1504969">
                <a:tc>
                  <a:txBody>
                    <a:bodyPr/>
                    <a:lstStyle/>
                    <a:p>
                      <a:pPr fontAlgn="t"/>
                      <a:r>
                        <a:rPr lang="en-US" sz="1800" dirty="0">
                          <a:effectLst/>
                        </a:rPr>
                        <a:t>Instance variables can be accessed directly by calling the variable name inside the class. However, within static methods (when instance variables are given accessibility), they should be called using the fully qualified name. </a:t>
                      </a:r>
                      <a:r>
                        <a:rPr lang="en-US" sz="1800" dirty="0" err="1">
                          <a:effectLst/>
                        </a:rPr>
                        <a:t>ObjectReference.VariableName</a:t>
                      </a:r>
                      <a:r>
                        <a:rPr lang="en-US" sz="1800" dirty="0">
                          <a:effectLst/>
                        </a:rPr>
                        <a:t>.</a:t>
                      </a:r>
                    </a:p>
                  </a:txBody>
                  <a:tcPr marL="49267" marR="49267" marT="49267" marB="49267"/>
                </a:tc>
                <a:tc>
                  <a:txBody>
                    <a:bodyPr/>
                    <a:lstStyle/>
                    <a:p>
                      <a:pPr fontAlgn="t"/>
                      <a:r>
                        <a:rPr lang="en-US" sz="1800">
                          <a:effectLst/>
                        </a:rPr>
                        <a:t>Static variables can be accessed by calling with the class name ClassName.VariableName.</a:t>
                      </a:r>
                    </a:p>
                  </a:txBody>
                  <a:tcPr marL="49267" marR="49267" marT="49267" marB="49267"/>
                </a:tc>
                <a:extLst>
                  <a:ext uri="{0D108BD9-81ED-4DB2-BD59-A6C34878D82A}">
                    <a16:rowId xmlns:a16="http://schemas.microsoft.com/office/drawing/2014/main" val="10003"/>
                  </a:ext>
                </a:extLst>
              </a:tr>
              <a:tr h="1185993">
                <a:tc>
                  <a:txBody>
                    <a:bodyPr/>
                    <a:lstStyle/>
                    <a:p>
                      <a:pPr fontAlgn="t"/>
                      <a:r>
                        <a:rPr lang="en-US" sz="1800" dirty="0">
                          <a:effectLst/>
                        </a:rPr>
                        <a:t>Instance variables hold values that must be referenced by more than one method, constructor or block, or essential parts of an object's state that must be present throughout the class.</a:t>
                      </a:r>
                    </a:p>
                  </a:txBody>
                  <a:tcPr marL="49267" marR="49267" marT="49267" marB="49267"/>
                </a:tc>
                <a:tc>
                  <a:txBody>
                    <a:bodyPr/>
                    <a:lstStyle/>
                    <a:p>
                      <a:pPr fontAlgn="t"/>
                      <a:r>
                        <a:rPr lang="en-US" sz="1800" dirty="0">
                          <a:effectLst/>
                        </a:rPr>
                        <a:t>There would only be one copy of each class variable per class, regardless of how many objects are created from it.</a:t>
                      </a:r>
                    </a:p>
                  </a:txBody>
                  <a:tcPr marL="49267" marR="49267" marT="49267" marB="49267"/>
                </a:tc>
                <a:extLst>
                  <a:ext uri="{0D108BD9-81ED-4DB2-BD59-A6C34878D82A}">
                    <a16:rowId xmlns:a16="http://schemas.microsoft.com/office/drawing/2014/main" val="10004"/>
                  </a:ext>
                </a:extLst>
              </a:tr>
            </a:tbl>
          </a:graphicData>
        </a:graphic>
      </p:graphicFrame>
      <p:sp>
        <p:nvSpPr>
          <p:cNvPr id="5" name="Rectangle 4"/>
          <p:cNvSpPr/>
          <p:nvPr/>
        </p:nvSpPr>
        <p:spPr>
          <a:xfrm>
            <a:off x="675087" y="391953"/>
            <a:ext cx="8628965" cy="461665"/>
          </a:xfrm>
          <a:prstGeom prst="rect">
            <a:avLst/>
          </a:prstGeom>
        </p:spPr>
        <p:txBody>
          <a:bodyPr wrap="none">
            <a:spAutoFit/>
          </a:bodyPr>
          <a:lstStyle/>
          <a:p>
            <a:r>
              <a:rPr lang="en-US" sz="2400" b="1" dirty="0">
                <a:solidFill>
                  <a:prstClr val="black">
                    <a:lumMod val="95000"/>
                    <a:lumOff val="5000"/>
                  </a:prstClr>
                </a:solidFill>
              </a:rPr>
              <a:t>Difference between Instance Variables and Static variables in Java</a:t>
            </a:r>
          </a:p>
        </p:txBody>
      </p:sp>
      <p:sp>
        <p:nvSpPr>
          <p:cNvPr id="2" name="Footer Placeholder 1"/>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2407701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_rels/theme3.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1952</Words>
  <Application>Microsoft Office PowerPoint</Application>
  <PresentationFormat>Widescreen</PresentationFormat>
  <Paragraphs>218</Paragraphs>
  <Slides>22</Slides>
  <Notes>9</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Equity</vt:lpstr>
      <vt:lpstr>1_Equity</vt:lpstr>
      <vt:lpstr>2_Equity</vt:lpstr>
      <vt:lpstr>Object Oriented Programming using JAVA</vt:lpstr>
      <vt:lpstr>Java Variables </vt:lpstr>
      <vt:lpstr>Java Variables </vt:lpstr>
      <vt:lpstr>PowerPoint Presentation</vt:lpstr>
      <vt:lpstr>PowerPoint Presentation</vt:lpstr>
      <vt:lpstr>PowerPoint Presentation</vt:lpstr>
      <vt:lpstr>PowerPoint Presentation</vt:lpstr>
      <vt:lpstr>PowerPoint Presentation</vt:lpstr>
      <vt:lpstr>PowerPoint Presentation</vt:lpstr>
      <vt:lpstr> Method in Java</vt:lpstr>
      <vt:lpstr>Types of methods in Java</vt:lpstr>
      <vt:lpstr>Method Declaration</vt:lpstr>
      <vt:lpstr>Method Declaration</vt:lpstr>
      <vt:lpstr>Predefined methods in Java with Example Program</vt:lpstr>
      <vt:lpstr>Predefined methods in Java with Example Program</vt:lpstr>
      <vt:lpstr> The different forms of declaration a static method can be seen at the below screenshot.</vt:lpstr>
      <vt:lpstr>User-defined methods in Java with Example Program</vt:lpstr>
      <vt:lpstr>User-defined methods in Java with Example Program</vt:lpstr>
      <vt:lpstr>Difference between Instance Methods and Static Methods</vt:lpstr>
      <vt:lpstr>Why instance variable is not available to static method?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Unknown User</cp:lastModifiedBy>
  <cp:revision>4</cp:revision>
  <dcterms:created xsi:type="dcterms:W3CDTF">2021-03-05T11:49:55Z</dcterms:created>
  <dcterms:modified xsi:type="dcterms:W3CDTF">2021-03-05T12:08:23Z</dcterms:modified>
</cp:coreProperties>
</file>