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31"/>
  </p:notesMasterIdLst>
  <p:sldIdLst>
    <p:sldId id="278"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6" r:id="rId24"/>
    <p:sldId id="277"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6F0B5-A2B8-4ECE-A58D-3873201FAA56}" type="datetimeFigureOut">
              <a:rPr lang="en-US" smtClean="0"/>
              <a:t>3/17/2021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9B283-539A-4FB0-A152-C4555F1AA756}" type="slidenum">
              <a:rPr lang="en-US" smtClean="0"/>
              <a:t>‹#›</a:t>
            </a:fld>
            <a:endParaRPr lang="en-US"/>
          </a:p>
        </p:txBody>
      </p:sp>
    </p:spTree>
    <p:extLst>
      <p:ext uri="{BB962C8B-B14F-4D97-AF65-F5344CB8AC3E}">
        <p14:creationId xmlns:p14="http://schemas.microsoft.com/office/powerpoint/2010/main" val="3384231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30588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C4FC4-BDC9-4C68-9043-94B9D24AA9BB}"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11682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D430412-330E-41C4-92D7-FD39618E3458}"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180201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96367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753265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2379778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129012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6677253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00103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28184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287332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270837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69917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424192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511906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620258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005886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68075592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1221830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64434438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6775675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019029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0002313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34631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76144483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318700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515474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7216525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497252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D430412-330E-41C4-92D7-FD39618E3458}"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8289303"/>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9454991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3983902361"/>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2801555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139473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214702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5844462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3845825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3283000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7059949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20580545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58330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662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147505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344104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15174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023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D430412-330E-41C4-92D7-FD39618E3458}" type="slidenum">
              <a:rPr lang="en-US" smtClean="0"/>
              <a:pPr/>
              <a:t>‹#›</a:t>
            </a:fld>
            <a:endParaRPr lang="en-US"/>
          </a:p>
        </p:txBody>
      </p:sp>
    </p:spTree>
    <p:extLst>
      <p:ext uri="{BB962C8B-B14F-4D97-AF65-F5344CB8AC3E}">
        <p14:creationId xmlns:p14="http://schemas.microsoft.com/office/powerpoint/2010/main" val="2783755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588691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solidFill>
                  <a:srgbClr val="696464"/>
                </a:solidFill>
              </a:rPr>
              <a:pPr/>
              <a:t>3/17/2021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12399536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7F7A96B-86EC-4FC1-9A5C-CB61D5A6A354}" type="datetimeFigureOut">
              <a:rPr lang="en-US" smtClean="0">
                <a:solidFill>
                  <a:srgbClr val="696464"/>
                </a:solidFill>
              </a:rPr>
              <a:pPr/>
              <a:t>3/17/2021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D430412-330E-41C4-92D7-FD39618E3458}" type="slidenum">
              <a:rPr lang="en-US" smtClean="0"/>
              <a:pPr/>
              <a:t>‹#›</a:t>
            </a:fld>
            <a:endParaRPr lang="en-US"/>
          </a:p>
        </p:txBody>
      </p:sp>
    </p:spTree>
    <p:extLst>
      <p:ext uri="{BB962C8B-B14F-4D97-AF65-F5344CB8AC3E}">
        <p14:creationId xmlns:p14="http://schemas.microsoft.com/office/powerpoint/2010/main" val="17404470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utorialspoint.dev/slugresolver/data-types-in-java/" TargetMode="External"/><Relationship Id="rId2" Type="http://schemas.openxmlformats.org/officeDocument/2006/relationships/hyperlink" Target="https://tutorialspoint.dev/slugresolver/g-fact-31-java-is-strictly-pass-by-value/"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2800" dirty="0" err="1" smtClean="0"/>
              <a:t>Sudeshna</a:t>
            </a:r>
            <a:r>
              <a:rPr lang="en-US" sz="2800" dirty="0" smtClean="0"/>
              <a:t> </a:t>
            </a:r>
            <a:r>
              <a:rPr lang="en-US" sz="2800" dirty="0" err="1" smtClean="0"/>
              <a:t>Kundu</a:t>
            </a:r>
            <a:r>
              <a:rPr lang="en-US" sz="2800" dirty="0" smtClean="0"/>
              <a:t> (</a:t>
            </a:r>
            <a:r>
              <a:rPr lang="en-US" sz="2800" dirty="0" err="1" smtClean="0"/>
              <a:t>Mondal</a:t>
            </a:r>
            <a:r>
              <a:rPr lang="en-US" sz="2800" dirty="0" smtClean="0"/>
              <a:t>)</a:t>
            </a:r>
            <a:endParaRPr lang="en-US" sz="2800" dirty="0"/>
          </a:p>
        </p:txBody>
      </p:sp>
      <p:sp>
        <p:nvSpPr>
          <p:cNvPr id="2" name="Title 1"/>
          <p:cNvSpPr>
            <a:spLocks noGrp="1"/>
          </p:cNvSpPr>
          <p:nvPr>
            <p:ph type="ctrTitle"/>
          </p:nvPr>
        </p:nvSpPr>
        <p:spPr/>
        <p:txBody>
          <a:bodyPr/>
          <a:lstStyle/>
          <a:p>
            <a:r>
              <a:rPr lang="en-US" dirty="0" smtClean="0"/>
              <a:t>Object Oriented Programming using JAVA</a:t>
            </a:r>
            <a:r>
              <a:rPr lang="en-US" dirty="0"/>
              <a:t/>
            </a:r>
            <a:br>
              <a:rPr lang="en-US" dirty="0"/>
            </a:br>
            <a:endParaRPr lang="en-US" dirty="0"/>
          </a:p>
        </p:txBody>
      </p:sp>
    </p:spTree>
    <p:extLst>
      <p:ext uri="{BB962C8B-B14F-4D97-AF65-F5344CB8AC3E}">
        <p14:creationId xmlns:p14="http://schemas.microsoft.com/office/powerpoint/2010/main" val="3908193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28600"/>
            <a:ext cx="7391400" cy="731838"/>
          </a:xfrm>
        </p:spPr>
        <p:txBody>
          <a:bodyPr>
            <a:normAutofit fontScale="90000"/>
          </a:bodyPr>
          <a:lstStyle/>
          <a:p>
            <a:r>
              <a:rPr lang="en-US" dirty="0"/>
              <a:t>Method Overloading in Java </a:t>
            </a:r>
          </a:p>
        </p:txBody>
      </p:sp>
      <p:sp>
        <p:nvSpPr>
          <p:cNvPr id="7" name="Rectangle 6"/>
          <p:cNvSpPr/>
          <p:nvPr/>
        </p:nvSpPr>
        <p:spPr>
          <a:xfrm>
            <a:off x="1953904" y="5326377"/>
            <a:ext cx="8256896" cy="923330"/>
          </a:xfrm>
          <a:prstGeom prst="rect">
            <a:avLst/>
          </a:prstGeom>
        </p:spPr>
        <p:txBody>
          <a:bodyPr wrap="square">
            <a:spAutoFit/>
          </a:bodyPr>
          <a:lstStyle/>
          <a:p>
            <a:r>
              <a:rPr lang="en-US" b="1" dirty="0">
                <a:solidFill>
                  <a:prstClr val="black"/>
                </a:solidFill>
              </a:rPr>
              <a:t>Output</a:t>
            </a:r>
            <a:r>
              <a:rPr lang="en-US" dirty="0">
                <a:solidFill>
                  <a:prstClr val="black"/>
                </a:solidFill>
              </a:rPr>
              <a:t>:</a:t>
            </a:r>
          </a:p>
          <a:p>
            <a:endParaRPr lang="en-US" dirty="0">
              <a:solidFill>
                <a:prstClr val="black"/>
              </a:solidFill>
            </a:endParaRPr>
          </a:p>
          <a:p>
            <a:r>
              <a:rPr lang="en-US" dirty="0">
                <a:solidFill>
                  <a:prstClr val="black"/>
                </a:solidFill>
              </a:rPr>
              <a:t>main with String[]</a:t>
            </a:r>
          </a:p>
        </p:txBody>
      </p:sp>
      <p:sp>
        <p:nvSpPr>
          <p:cNvPr id="2" name="Rectangle 1"/>
          <p:cNvSpPr/>
          <p:nvPr/>
        </p:nvSpPr>
        <p:spPr>
          <a:xfrm>
            <a:off x="1905000" y="1066801"/>
            <a:ext cx="8382000" cy="3139321"/>
          </a:xfrm>
          <a:prstGeom prst="rect">
            <a:avLst/>
          </a:prstGeom>
        </p:spPr>
        <p:txBody>
          <a:bodyPr wrap="square">
            <a:spAutoFit/>
          </a:bodyPr>
          <a:lstStyle/>
          <a:p>
            <a:r>
              <a:rPr lang="en-US" b="1" dirty="0">
                <a:solidFill>
                  <a:prstClr val="black"/>
                </a:solidFill>
              </a:rPr>
              <a:t>Can we overload java main() method</a:t>
            </a:r>
            <a:r>
              <a:rPr lang="en-US" b="1" dirty="0">
                <a:solidFill>
                  <a:prstClr val="black"/>
                </a:solidFill>
              </a:rPr>
              <a:t>?</a:t>
            </a:r>
          </a:p>
          <a:p>
            <a:endParaRPr lang="en-US" b="1" dirty="0">
              <a:solidFill>
                <a:prstClr val="black"/>
              </a:solidFill>
            </a:endParaRPr>
          </a:p>
          <a:p>
            <a:r>
              <a:rPr lang="en-US" dirty="0">
                <a:solidFill>
                  <a:prstClr val="black"/>
                </a:solidFill>
              </a:rPr>
              <a:t>Yes, by method overloading. You can have any number of main methods in a class by method overloading. But JVM calls main() method which receives string array as arguments only. Let's see the simple example:</a:t>
            </a:r>
          </a:p>
          <a:p>
            <a:endParaRPr lang="en-US" dirty="0">
              <a:solidFill>
                <a:prstClr val="black"/>
              </a:solidFill>
            </a:endParaRPr>
          </a:p>
          <a:p>
            <a:r>
              <a:rPr lang="en-US" dirty="0">
                <a:solidFill>
                  <a:prstClr val="black"/>
                </a:solidFill>
              </a:rPr>
              <a:t>class TestOverloading4{  </a:t>
            </a:r>
          </a:p>
          <a:p>
            <a:r>
              <a:rPr lang="en-US" dirty="0">
                <a:solidFill>
                  <a:prstClr val="black"/>
                </a:solidFill>
              </a:rPr>
              <a:t>public static void main(String[] </a:t>
            </a:r>
            <a:r>
              <a:rPr lang="en-US" dirty="0" err="1">
                <a:solidFill>
                  <a:prstClr val="black"/>
                </a:solidFill>
              </a:rPr>
              <a:t>args</a:t>
            </a:r>
            <a:r>
              <a:rPr lang="en-US" dirty="0">
                <a:solidFill>
                  <a:prstClr val="black"/>
                </a:solidFill>
              </a:rPr>
              <a:t>){</a:t>
            </a:r>
            <a:r>
              <a:rPr lang="en-US" dirty="0" err="1">
                <a:solidFill>
                  <a:prstClr val="black"/>
                </a:solidFill>
              </a:rPr>
              <a:t>System.out.println</a:t>
            </a:r>
            <a:r>
              <a:rPr lang="en-US" dirty="0">
                <a:solidFill>
                  <a:prstClr val="black"/>
                </a:solidFill>
              </a:rPr>
              <a:t>("main with String[]");}  </a:t>
            </a:r>
          </a:p>
          <a:p>
            <a:r>
              <a:rPr lang="en-US" dirty="0">
                <a:solidFill>
                  <a:prstClr val="black"/>
                </a:solidFill>
              </a:rPr>
              <a:t>public static void main(String </a:t>
            </a:r>
            <a:r>
              <a:rPr lang="en-US" dirty="0" err="1">
                <a:solidFill>
                  <a:prstClr val="black"/>
                </a:solidFill>
              </a:rPr>
              <a:t>args</a:t>
            </a:r>
            <a:r>
              <a:rPr lang="en-US" dirty="0">
                <a:solidFill>
                  <a:prstClr val="black"/>
                </a:solidFill>
              </a:rPr>
              <a:t>){</a:t>
            </a:r>
            <a:r>
              <a:rPr lang="en-US" dirty="0" err="1">
                <a:solidFill>
                  <a:prstClr val="black"/>
                </a:solidFill>
              </a:rPr>
              <a:t>System.out.println</a:t>
            </a:r>
            <a:r>
              <a:rPr lang="en-US" dirty="0">
                <a:solidFill>
                  <a:prstClr val="black"/>
                </a:solidFill>
              </a:rPr>
              <a:t>("main with String");}  </a:t>
            </a:r>
          </a:p>
          <a:p>
            <a:r>
              <a:rPr lang="en-US" dirty="0">
                <a:solidFill>
                  <a:prstClr val="black"/>
                </a:solidFill>
              </a:rPr>
              <a:t>public static void main(){</a:t>
            </a:r>
            <a:r>
              <a:rPr lang="en-US" dirty="0" err="1">
                <a:solidFill>
                  <a:prstClr val="black"/>
                </a:solidFill>
              </a:rPr>
              <a:t>System.out.println</a:t>
            </a:r>
            <a:r>
              <a:rPr lang="en-US" dirty="0">
                <a:solidFill>
                  <a:prstClr val="black"/>
                </a:solidFill>
              </a:rPr>
              <a:t>("main without </a:t>
            </a:r>
            <a:r>
              <a:rPr lang="en-US" dirty="0" err="1">
                <a:solidFill>
                  <a:prstClr val="black"/>
                </a:solidFill>
              </a:rPr>
              <a:t>args</a:t>
            </a:r>
            <a:r>
              <a:rPr lang="en-US" dirty="0">
                <a:solidFill>
                  <a:prstClr val="black"/>
                </a:solidFill>
              </a:rPr>
              <a:t>");}  </a:t>
            </a:r>
          </a:p>
          <a:p>
            <a:r>
              <a:rPr lang="en-US" dirty="0">
                <a:solidFill>
                  <a:prstClr val="black"/>
                </a:solidFill>
              </a:rPr>
              <a:t>} </a:t>
            </a:r>
          </a:p>
        </p:txBody>
      </p:sp>
    </p:spTree>
    <p:extLst>
      <p:ext uri="{BB962C8B-B14F-4D97-AF65-F5344CB8AC3E}">
        <p14:creationId xmlns:p14="http://schemas.microsoft.com/office/powerpoint/2010/main" val="4253675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509" y="1585912"/>
            <a:ext cx="7608091" cy="471488"/>
          </a:xfrm>
        </p:spPr>
        <p:txBody>
          <a:bodyPr>
            <a:normAutofit fontScale="90000"/>
          </a:bodyPr>
          <a:lstStyle/>
          <a:p>
            <a:r>
              <a:rPr lang="en-US" b="1" dirty="0"/>
              <a:t>Constructor Overloading in Java</a:t>
            </a:r>
            <a:br>
              <a:rPr lang="en-US" b="1" dirty="0"/>
            </a:br>
            <a:endParaRPr lang="en-US" dirty="0"/>
          </a:p>
        </p:txBody>
      </p:sp>
      <p:sp>
        <p:nvSpPr>
          <p:cNvPr id="3" name="Content Placeholder 2"/>
          <p:cNvSpPr>
            <a:spLocks noGrp="1"/>
          </p:cNvSpPr>
          <p:nvPr>
            <p:ph sz="quarter" idx="1"/>
          </p:nvPr>
        </p:nvSpPr>
        <p:spPr>
          <a:xfrm>
            <a:off x="1828801" y="2028825"/>
            <a:ext cx="3670697" cy="2235994"/>
          </a:xfrm>
        </p:spPr>
        <p:txBody>
          <a:bodyPr>
            <a:noAutofit/>
          </a:bodyPr>
          <a:lstStyle/>
          <a:p>
            <a:r>
              <a:rPr lang="en-US" sz="1800" dirty="0"/>
              <a:t>Constructor overloading in Java means to define multiple constructors but each one must have a different signature. It is a technique in Java in which a class can have more than one constructor that differ in the parameters list.</a:t>
            </a:r>
          </a:p>
          <a:p>
            <a:r>
              <a:rPr lang="en-US" sz="1800" dirty="0"/>
              <a:t>The </a:t>
            </a:r>
            <a:r>
              <a:rPr lang="en-US" sz="1800" dirty="0"/>
              <a:t>Java compiler differentiates these constructors based on the number of the parameter list and their types. Therefore, the signature of each constructor must be different. The signature of a constructor consists of its name and sequence of parameter types.</a:t>
            </a:r>
          </a:p>
        </p:txBody>
      </p:sp>
      <p:pic>
        <p:nvPicPr>
          <p:cNvPr id="4" name="Picture 3"/>
          <p:cNvPicPr>
            <a:picLocks noChangeAspect="1"/>
          </p:cNvPicPr>
          <p:nvPr/>
        </p:nvPicPr>
        <p:blipFill>
          <a:blip r:embed="rId3"/>
          <a:stretch>
            <a:fillRect/>
          </a:stretch>
        </p:blipFill>
        <p:spPr>
          <a:xfrm>
            <a:off x="5395915" y="1914526"/>
            <a:ext cx="5150643" cy="4791075"/>
          </a:xfrm>
          <a:prstGeom prst="rect">
            <a:avLst/>
          </a:prstGeom>
        </p:spPr>
      </p:pic>
    </p:spTree>
    <p:extLst>
      <p:ext uri="{BB962C8B-B14F-4D97-AF65-F5344CB8AC3E}">
        <p14:creationId xmlns:p14="http://schemas.microsoft.com/office/powerpoint/2010/main" val="135998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178" y="1181101"/>
            <a:ext cx="7772400" cy="857250"/>
          </a:xfrm>
        </p:spPr>
        <p:txBody>
          <a:bodyPr>
            <a:normAutofit fontScale="90000"/>
          </a:bodyPr>
          <a:lstStyle/>
          <a:p>
            <a:r>
              <a:rPr lang="en-US" dirty="0"/>
              <a:t>Advantage of Constructor Overloading in Java</a:t>
            </a:r>
            <a:br>
              <a:rPr lang="en-US" dirty="0"/>
            </a:br>
            <a:endParaRPr lang="en-US" dirty="0"/>
          </a:p>
        </p:txBody>
      </p:sp>
      <p:sp>
        <p:nvSpPr>
          <p:cNvPr id="3" name="Content Placeholder 2"/>
          <p:cNvSpPr>
            <a:spLocks noGrp="1"/>
          </p:cNvSpPr>
          <p:nvPr>
            <p:ph sz="quarter" idx="1"/>
          </p:nvPr>
        </p:nvSpPr>
        <p:spPr>
          <a:xfrm>
            <a:off x="1838325" y="1760934"/>
            <a:ext cx="7772400" cy="3429000"/>
          </a:xfrm>
        </p:spPr>
        <p:txBody>
          <a:bodyPr>
            <a:normAutofit/>
          </a:bodyPr>
          <a:lstStyle/>
          <a:p>
            <a:pPr marL="0" indent="0">
              <a:buNone/>
            </a:pPr>
            <a:r>
              <a:rPr lang="en-US" sz="1800" b="1" dirty="0"/>
              <a:t>The </a:t>
            </a:r>
            <a:r>
              <a:rPr lang="en-US" sz="1800" b="1" dirty="0"/>
              <a:t>advantages of using constructor overloading in java programming are as follows:</a:t>
            </a:r>
          </a:p>
          <a:p>
            <a:r>
              <a:rPr lang="en-US" sz="1800" dirty="0"/>
              <a:t>1. Java constructor overloading helps to achieve static polymorphism.</a:t>
            </a:r>
          </a:p>
          <a:p>
            <a:r>
              <a:rPr lang="en-US" sz="1800" dirty="0"/>
              <a:t>2. The main advantage of constructor overloading is to allow an instance of a class to be initialized in various ways.</a:t>
            </a:r>
          </a:p>
          <a:p>
            <a:r>
              <a:rPr lang="en-US" sz="1800" dirty="0"/>
              <a:t>3. It allows to define multiple constructors of a class with different signatures. </a:t>
            </a:r>
          </a:p>
        </p:txBody>
      </p:sp>
    </p:spTree>
    <p:extLst>
      <p:ext uri="{BB962C8B-B14F-4D97-AF65-F5344CB8AC3E}">
        <p14:creationId xmlns:p14="http://schemas.microsoft.com/office/powerpoint/2010/main" val="1228432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0" y="304801"/>
            <a:ext cx="8055988" cy="646331"/>
          </a:xfrm>
          <a:prstGeom prst="rect">
            <a:avLst/>
          </a:prstGeom>
        </p:spPr>
        <p:txBody>
          <a:bodyPr wrap="none">
            <a:spAutoFit/>
          </a:bodyPr>
          <a:lstStyle/>
          <a:p>
            <a:r>
              <a:rPr lang="en-US" sz="3600" dirty="0">
                <a:solidFill>
                  <a:srgbClr val="696464"/>
                </a:solidFill>
                <a:latin typeface="Franklin Gothic Book"/>
              </a:rPr>
              <a:t>Method Overloading and Type Promotion</a:t>
            </a:r>
          </a:p>
        </p:txBody>
      </p:sp>
      <p:pic>
        <p:nvPicPr>
          <p:cNvPr id="11266" name="Picture 2" descr="Java Method Overloading with Type Promo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1" y="1371600"/>
            <a:ext cx="4368799" cy="3886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905000" y="1066801"/>
            <a:ext cx="3048000" cy="3139321"/>
          </a:xfrm>
          <a:prstGeom prst="rect">
            <a:avLst/>
          </a:prstGeom>
        </p:spPr>
        <p:txBody>
          <a:bodyPr wrap="square">
            <a:spAutoFit/>
          </a:bodyPr>
          <a:lstStyle/>
          <a:p>
            <a:r>
              <a:rPr lang="en-US" dirty="0">
                <a:solidFill>
                  <a:prstClr val="black"/>
                </a:solidFill>
              </a:rPr>
              <a:t>One type is promoted to another implicitly if no matching datatype is found. Let's understand the concept by the figure given below</a:t>
            </a:r>
            <a:r>
              <a:rPr lang="en-US" dirty="0">
                <a:solidFill>
                  <a:prstClr val="black"/>
                </a:solidFill>
              </a:rPr>
              <a:t>:</a:t>
            </a:r>
          </a:p>
          <a:p>
            <a:r>
              <a:rPr lang="en-US" dirty="0">
                <a:solidFill>
                  <a:prstClr val="black"/>
                </a:solidFill>
              </a:rPr>
              <a:t>As displayed in the above diagram, byte can be promoted to short, </a:t>
            </a:r>
            <a:r>
              <a:rPr lang="en-US" dirty="0" err="1">
                <a:solidFill>
                  <a:prstClr val="black"/>
                </a:solidFill>
              </a:rPr>
              <a:t>int</a:t>
            </a:r>
            <a:r>
              <a:rPr lang="en-US" dirty="0">
                <a:solidFill>
                  <a:prstClr val="black"/>
                </a:solidFill>
              </a:rPr>
              <a:t>, long, float or double. The short datatype can be promoted to </a:t>
            </a:r>
            <a:r>
              <a:rPr lang="en-US" dirty="0" err="1">
                <a:solidFill>
                  <a:prstClr val="black"/>
                </a:solidFill>
              </a:rPr>
              <a:t>int</a:t>
            </a:r>
            <a:r>
              <a:rPr lang="en-US" dirty="0">
                <a:solidFill>
                  <a:prstClr val="black"/>
                </a:solidFill>
              </a:rPr>
              <a:t>, long, float or double. The char datatype can be promoted to </a:t>
            </a:r>
            <a:r>
              <a:rPr lang="en-US" dirty="0" err="1">
                <a:solidFill>
                  <a:prstClr val="black"/>
                </a:solidFill>
              </a:rPr>
              <a:t>int,long,float</a:t>
            </a:r>
            <a:r>
              <a:rPr lang="en-US" dirty="0">
                <a:solidFill>
                  <a:prstClr val="black"/>
                </a:solidFill>
              </a:rPr>
              <a:t> or double and so on</a:t>
            </a:r>
            <a:r>
              <a:rPr lang="en-US" dirty="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2190259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0" y="304801"/>
            <a:ext cx="8055988" cy="646331"/>
          </a:xfrm>
          <a:prstGeom prst="rect">
            <a:avLst/>
          </a:prstGeom>
        </p:spPr>
        <p:txBody>
          <a:bodyPr wrap="none">
            <a:spAutoFit/>
          </a:bodyPr>
          <a:lstStyle/>
          <a:p>
            <a:r>
              <a:rPr lang="en-US" sz="3600" dirty="0">
                <a:solidFill>
                  <a:srgbClr val="696464"/>
                </a:solidFill>
                <a:latin typeface="Franklin Gothic Book"/>
              </a:rPr>
              <a:t>Method Overloading and Type Promotion</a:t>
            </a:r>
          </a:p>
        </p:txBody>
      </p:sp>
      <p:sp>
        <p:nvSpPr>
          <p:cNvPr id="2" name="Rectangle 1"/>
          <p:cNvSpPr/>
          <p:nvPr/>
        </p:nvSpPr>
        <p:spPr>
          <a:xfrm>
            <a:off x="1828800" y="1143000"/>
            <a:ext cx="7620000" cy="3970318"/>
          </a:xfrm>
          <a:prstGeom prst="rect">
            <a:avLst/>
          </a:prstGeom>
        </p:spPr>
        <p:txBody>
          <a:bodyPr wrap="square">
            <a:spAutoFit/>
          </a:bodyPr>
          <a:lstStyle/>
          <a:p>
            <a:r>
              <a:rPr lang="en-US" b="1" dirty="0">
                <a:solidFill>
                  <a:prstClr val="black"/>
                </a:solidFill>
              </a:rPr>
              <a:t>Example of Method Overloading with </a:t>
            </a:r>
            <a:r>
              <a:rPr lang="en-US" b="1" dirty="0" err="1">
                <a:solidFill>
                  <a:prstClr val="black"/>
                </a:solidFill>
              </a:rPr>
              <a:t>TypePromotion</a:t>
            </a:r>
            <a:endParaRPr lang="en-US" b="1" dirty="0">
              <a:solidFill>
                <a:prstClr val="black"/>
              </a:solidFill>
            </a:endParaRPr>
          </a:p>
          <a:p>
            <a:endParaRPr lang="en-US" b="1" dirty="0">
              <a:solidFill>
                <a:prstClr val="black"/>
              </a:solidFill>
            </a:endParaRPr>
          </a:p>
          <a:p>
            <a:r>
              <a:rPr lang="en-US" dirty="0">
                <a:solidFill>
                  <a:prstClr val="black"/>
                </a:solidFill>
              </a:rPr>
              <a:t>class OverloadingCalculation1{  </a:t>
            </a:r>
          </a:p>
          <a:p>
            <a:r>
              <a:rPr lang="en-US" dirty="0">
                <a:solidFill>
                  <a:prstClr val="black"/>
                </a:solidFill>
              </a:rPr>
              <a:t>  void sum(</a:t>
            </a:r>
            <a:r>
              <a:rPr lang="en-US" dirty="0" err="1">
                <a:solidFill>
                  <a:prstClr val="black"/>
                </a:solidFill>
              </a:rPr>
              <a:t>int</a:t>
            </a:r>
            <a:r>
              <a:rPr lang="en-US" dirty="0">
                <a:solidFill>
                  <a:prstClr val="black"/>
                </a:solidFill>
              </a:rPr>
              <a:t> </a:t>
            </a:r>
            <a:r>
              <a:rPr lang="en-US" dirty="0" err="1">
                <a:solidFill>
                  <a:prstClr val="black"/>
                </a:solidFill>
              </a:rPr>
              <a:t>a,long</a:t>
            </a:r>
            <a:r>
              <a:rPr lang="en-US" dirty="0">
                <a:solidFill>
                  <a:prstClr val="black"/>
                </a:solidFill>
              </a:rPr>
              <a:t> b){</a:t>
            </a:r>
            <a:r>
              <a:rPr lang="en-US" dirty="0" err="1">
                <a:solidFill>
                  <a:prstClr val="black"/>
                </a:solidFill>
              </a:rPr>
              <a:t>System.out.println</a:t>
            </a:r>
            <a:r>
              <a:rPr lang="en-US" dirty="0">
                <a:solidFill>
                  <a:prstClr val="black"/>
                </a:solidFill>
              </a:rPr>
              <a:t>(</a:t>
            </a:r>
            <a:r>
              <a:rPr lang="en-US" dirty="0" err="1">
                <a:solidFill>
                  <a:prstClr val="black"/>
                </a:solidFill>
              </a:rPr>
              <a:t>a+b</a:t>
            </a:r>
            <a:r>
              <a:rPr lang="en-US" dirty="0">
                <a:solidFill>
                  <a:prstClr val="black"/>
                </a:solidFill>
              </a:rPr>
              <a:t>);}  </a:t>
            </a:r>
          </a:p>
          <a:p>
            <a:r>
              <a:rPr lang="en-US" dirty="0">
                <a:solidFill>
                  <a:prstClr val="black"/>
                </a:solidFill>
              </a:rPr>
              <a:t>  void sum(</a:t>
            </a:r>
            <a:r>
              <a:rPr lang="en-US" dirty="0" err="1">
                <a:solidFill>
                  <a:prstClr val="black"/>
                </a:solidFill>
              </a:rPr>
              <a:t>int</a:t>
            </a:r>
            <a:r>
              <a:rPr lang="en-US" dirty="0">
                <a:solidFill>
                  <a:prstClr val="black"/>
                </a:solidFill>
              </a:rPr>
              <a:t> </a:t>
            </a:r>
            <a:r>
              <a:rPr lang="en-US" dirty="0" err="1">
                <a:solidFill>
                  <a:prstClr val="black"/>
                </a:solidFill>
              </a:rPr>
              <a:t>a,int</a:t>
            </a:r>
            <a:r>
              <a:rPr lang="en-US" dirty="0">
                <a:solidFill>
                  <a:prstClr val="black"/>
                </a:solidFill>
              </a:rPr>
              <a:t> </a:t>
            </a:r>
            <a:r>
              <a:rPr lang="en-US" dirty="0" err="1">
                <a:solidFill>
                  <a:prstClr val="black"/>
                </a:solidFill>
              </a:rPr>
              <a:t>b,int</a:t>
            </a:r>
            <a:r>
              <a:rPr lang="en-US" dirty="0">
                <a:solidFill>
                  <a:prstClr val="black"/>
                </a:solidFill>
              </a:rPr>
              <a:t> c){</a:t>
            </a:r>
            <a:r>
              <a:rPr lang="en-US" dirty="0" err="1">
                <a:solidFill>
                  <a:prstClr val="black"/>
                </a:solidFill>
              </a:rPr>
              <a:t>System.out.println</a:t>
            </a:r>
            <a:r>
              <a:rPr lang="en-US" dirty="0">
                <a:solidFill>
                  <a:prstClr val="black"/>
                </a:solidFill>
              </a:rPr>
              <a:t>(</a:t>
            </a:r>
            <a:r>
              <a:rPr lang="en-US" dirty="0" err="1">
                <a:solidFill>
                  <a:prstClr val="black"/>
                </a:solidFill>
              </a:rPr>
              <a:t>a+b+c</a:t>
            </a:r>
            <a:r>
              <a:rPr lang="en-US" dirty="0">
                <a:solidFill>
                  <a:prstClr val="black"/>
                </a:solidFill>
              </a:rPr>
              <a:t>);}  </a:t>
            </a:r>
          </a:p>
          <a:p>
            <a:r>
              <a:rPr lang="en-US" dirty="0">
                <a:solidFill>
                  <a:prstClr val="black"/>
                </a:solidFill>
              </a:rPr>
              <a:t>  </a:t>
            </a:r>
          </a:p>
          <a:p>
            <a:r>
              <a:rPr lang="en-US" dirty="0">
                <a:solidFill>
                  <a:prstClr val="black"/>
                </a:solidFill>
              </a:rPr>
              <a:t>  public static void main(String </a:t>
            </a:r>
            <a:r>
              <a:rPr lang="en-US" dirty="0" err="1">
                <a:solidFill>
                  <a:prstClr val="black"/>
                </a:solidFill>
              </a:rPr>
              <a:t>args</a:t>
            </a:r>
            <a:r>
              <a:rPr lang="en-US" dirty="0">
                <a:solidFill>
                  <a:prstClr val="black"/>
                </a:solidFill>
              </a:rPr>
              <a:t>[]){  </a:t>
            </a:r>
          </a:p>
          <a:p>
            <a:r>
              <a:rPr lang="en-US" dirty="0">
                <a:solidFill>
                  <a:prstClr val="black"/>
                </a:solidFill>
              </a:rPr>
              <a:t>  OverloadingCalculation1 </a:t>
            </a:r>
            <a:r>
              <a:rPr lang="en-US" dirty="0" err="1">
                <a:solidFill>
                  <a:prstClr val="black"/>
                </a:solidFill>
              </a:rPr>
              <a:t>obj</a:t>
            </a:r>
            <a:r>
              <a:rPr lang="en-US" dirty="0">
                <a:solidFill>
                  <a:prstClr val="black"/>
                </a:solidFill>
              </a:rPr>
              <a:t>=new OverloadingCalculation1();  </a:t>
            </a:r>
          </a:p>
          <a:p>
            <a:r>
              <a:rPr lang="en-US" dirty="0">
                <a:solidFill>
                  <a:prstClr val="black"/>
                </a:solidFill>
              </a:rPr>
              <a:t>  </a:t>
            </a:r>
            <a:r>
              <a:rPr lang="en-US" dirty="0" err="1">
                <a:solidFill>
                  <a:prstClr val="black"/>
                </a:solidFill>
              </a:rPr>
              <a:t>obj.sum</a:t>
            </a:r>
            <a:r>
              <a:rPr lang="en-US" dirty="0">
                <a:solidFill>
                  <a:prstClr val="black"/>
                </a:solidFill>
              </a:rPr>
              <a:t>(20,20);//now second </a:t>
            </a:r>
            <a:r>
              <a:rPr lang="en-US" dirty="0" err="1">
                <a:solidFill>
                  <a:prstClr val="black"/>
                </a:solidFill>
              </a:rPr>
              <a:t>int</a:t>
            </a:r>
            <a:r>
              <a:rPr lang="en-US" dirty="0">
                <a:solidFill>
                  <a:prstClr val="black"/>
                </a:solidFill>
              </a:rPr>
              <a:t> literal will be promoted to long  </a:t>
            </a:r>
          </a:p>
          <a:p>
            <a:r>
              <a:rPr lang="en-US" dirty="0">
                <a:solidFill>
                  <a:prstClr val="black"/>
                </a:solidFill>
              </a:rPr>
              <a:t>  </a:t>
            </a:r>
            <a:r>
              <a:rPr lang="en-US" dirty="0" err="1">
                <a:solidFill>
                  <a:prstClr val="black"/>
                </a:solidFill>
              </a:rPr>
              <a:t>obj.sum</a:t>
            </a:r>
            <a:r>
              <a:rPr lang="en-US" dirty="0">
                <a:solidFill>
                  <a:prstClr val="black"/>
                </a:solidFill>
              </a:rPr>
              <a:t>(20,20,20);  </a:t>
            </a:r>
          </a:p>
          <a:p>
            <a:r>
              <a:rPr lang="en-US" dirty="0">
                <a:solidFill>
                  <a:prstClr val="black"/>
                </a:solidFill>
              </a:rPr>
              <a:t>  </a:t>
            </a:r>
          </a:p>
          <a:p>
            <a:r>
              <a:rPr lang="en-US" dirty="0">
                <a:solidFill>
                  <a:prstClr val="black"/>
                </a:solidFill>
              </a:rPr>
              <a:t>  }  </a:t>
            </a:r>
          </a:p>
          <a:p>
            <a:r>
              <a:rPr lang="en-US" dirty="0">
                <a:solidFill>
                  <a:prstClr val="black"/>
                </a:solidFill>
              </a:rPr>
              <a:t>}  </a:t>
            </a:r>
          </a:p>
          <a:p>
            <a:endParaRPr lang="en-US" dirty="0">
              <a:solidFill>
                <a:prstClr val="black"/>
              </a:solidFill>
            </a:endParaRPr>
          </a:p>
        </p:txBody>
      </p:sp>
      <p:sp>
        <p:nvSpPr>
          <p:cNvPr id="3" name="Rectangle 1"/>
          <p:cNvSpPr>
            <a:spLocks noChangeArrowheads="1"/>
          </p:cNvSpPr>
          <p:nvPr/>
        </p:nvSpPr>
        <p:spPr bwMode="auto">
          <a:xfrm>
            <a:off x="2133601" y="4826170"/>
            <a:ext cx="104868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b="1" dirty="0">
                <a:solidFill>
                  <a:srgbClr val="000000"/>
                </a:solidFill>
              </a:rPr>
              <a:t>Output:</a:t>
            </a:r>
          </a:p>
          <a:p>
            <a:pPr eaLnBrk="0" fontAlgn="base" hangingPunct="0">
              <a:spcBef>
                <a:spcPct val="0"/>
              </a:spcBef>
              <a:spcAft>
                <a:spcPct val="0"/>
              </a:spcAft>
            </a:pPr>
            <a:r>
              <a:rPr lang="en-US" altLang="en-US" sz="2000" b="1" dirty="0">
                <a:solidFill>
                  <a:srgbClr val="000000"/>
                </a:solidFill>
              </a:rPr>
              <a:t>40</a:t>
            </a:r>
          </a:p>
          <a:p>
            <a:pPr eaLnBrk="0" fontAlgn="base" hangingPunct="0">
              <a:spcBef>
                <a:spcPct val="0"/>
              </a:spcBef>
              <a:spcAft>
                <a:spcPct val="0"/>
              </a:spcAft>
            </a:pPr>
            <a:r>
              <a:rPr lang="en-US" altLang="en-US" sz="2000" b="1" dirty="0">
                <a:solidFill>
                  <a:srgbClr val="000000"/>
                </a:solidFill>
              </a:rPr>
              <a:t>60</a:t>
            </a:r>
            <a:r>
              <a:rPr lang="en-US" altLang="en-US" sz="2000" b="1" dirty="0">
                <a:solidFill>
                  <a:prstClr val="black"/>
                </a:solidFill>
              </a:rPr>
              <a:t> </a:t>
            </a:r>
          </a:p>
        </p:txBody>
      </p:sp>
    </p:spTree>
    <p:extLst>
      <p:ext uri="{BB962C8B-B14F-4D97-AF65-F5344CB8AC3E}">
        <p14:creationId xmlns:p14="http://schemas.microsoft.com/office/powerpoint/2010/main" val="1587162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0" y="304801"/>
            <a:ext cx="8055988" cy="646331"/>
          </a:xfrm>
          <a:prstGeom prst="rect">
            <a:avLst/>
          </a:prstGeom>
        </p:spPr>
        <p:txBody>
          <a:bodyPr wrap="none">
            <a:spAutoFit/>
          </a:bodyPr>
          <a:lstStyle/>
          <a:p>
            <a:r>
              <a:rPr lang="en-US" sz="3600" dirty="0">
                <a:solidFill>
                  <a:srgbClr val="696464"/>
                </a:solidFill>
                <a:latin typeface="Franklin Gothic Book"/>
              </a:rPr>
              <a:t>Method Overloading and Type Promotion</a:t>
            </a:r>
          </a:p>
        </p:txBody>
      </p:sp>
      <p:sp>
        <p:nvSpPr>
          <p:cNvPr id="2" name="Rectangle 1"/>
          <p:cNvSpPr/>
          <p:nvPr/>
        </p:nvSpPr>
        <p:spPr>
          <a:xfrm>
            <a:off x="1828800" y="1143001"/>
            <a:ext cx="7620000" cy="3693319"/>
          </a:xfrm>
          <a:prstGeom prst="rect">
            <a:avLst/>
          </a:prstGeom>
        </p:spPr>
        <p:txBody>
          <a:bodyPr wrap="square">
            <a:spAutoFit/>
          </a:bodyPr>
          <a:lstStyle/>
          <a:p>
            <a:r>
              <a:rPr lang="en-US" b="1" dirty="0">
                <a:solidFill>
                  <a:prstClr val="black"/>
                </a:solidFill>
              </a:rPr>
              <a:t>Example of Method Overloading with Type Promotion if matching </a:t>
            </a:r>
            <a:r>
              <a:rPr lang="en-US" b="1" dirty="0">
                <a:solidFill>
                  <a:prstClr val="black"/>
                </a:solidFill>
              </a:rPr>
              <a:t>found</a:t>
            </a:r>
          </a:p>
          <a:p>
            <a:endParaRPr lang="en-US" b="1" dirty="0">
              <a:solidFill>
                <a:prstClr val="black"/>
              </a:solidFill>
            </a:endParaRPr>
          </a:p>
          <a:p>
            <a:r>
              <a:rPr lang="en-US" dirty="0">
                <a:solidFill>
                  <a:prstClr val="black"/>
                </a:solidFill>
              </a:rPr>
              <a:t>If there are matching type arguments in the method, type promotion is not performed.</a:t>
            </a:r>
          </a:p>
          <a:p>
            <a:endParaRPr lang="en-US" dirty="0">
              <a:solidFill>
                <a:prstClr val="black"/>
              </a:solidFill>
            </a:endParaRPr>
          </a:p>
          <a:p>
            <a:r>
              <a:rPr lang="en-US" dirty="0">
                <a:solidFill>
                  <a:prstClr val="black"/>
                </a:solidFill>
              </a:rPr>
              <a:t>class OverloadingCalculation2{  </a:t>
            </a:r>
          </a:p>
          <a:p>
            <a:r>
              <a:rPr lang="en-US" dirty="0">
                <a:solidFill>
                  <a:prstClr val="black"/>
                </a:solidFill>
              </a:rPr>
              <a:t>  void sum(</a:t>
            </a:r>
            <a:r>
              <a:rPr lang="en-US" dirty="0" err="1">
                <a:solidFill>
                  <a:prstClr val="black"/>
                </a:solidFill>
              </a:rPr>
              <a:t>int</a:t>
            </a:r>
            <a:r>
              <a:rPr lang="en-US" dirty="0">
                <a:solidFill>
                  <a:prstClr val="black"/>
                </a:solidFill>
              </a:rPr>
              <a:t> </a:t>
            </a:r>
            <a:r>
              <a:rPr lang="en-US" dirty="0" err="1">
                <a:solidFill>
                  <a:prstClr val="black"/>
                </a:solidFill>
              </a:rPr>
              <a:t>a,int</a:t>
            </a:r>
            <a:r>
              <a:rPr lang="en-US" dirty="0">
                <a:solidFill>
                  <a:prstClr val="black"/>
                </a:solidFill>
              </a:rPr>
              <a:t> b){</a:t>
            </a:r>
            <a:r>
              <a:rPr lang="en-US" dirty="0" err="1">
                <a:solidFill>
                  <a:prstClr val="black"/>
                </a:solidFill>
              </a:rPr>
              <a:t>System.out.println</a:t>
            </a:r>
            <a:r>
              <a:rPr lang="en-US" dirty="0">
                <a:solidFill>
                  <a:prstClr val="black"/>
                </a:solidFill>
              </a:rPr>
              <a:t>("</a:t>
            </a:r>
            <a:r>
              <a:rPr lang="en-US" dirty="0" err="1">
                <a:solidFill>
                  <a:prstClr val="black"/>
                </a:solidFill>
              </a:rPr>
              <a:t>int</a:t>
            </a:r>
            <a:r>
              <a:rPr lang="en-US" dirty="0">
                <a:solidFill>
                  <a:prstClr val="black"/>
                </a:solidFill>
              </a:rPr>
              <a:t> </a:t>
            </a:r>
            <a:r>
              <a:rPr lang="en-US" dirty="0" err="1">
                <a:solidFill>
                  <a:prstClr val="black"/>
                </a:solidFill>
              </a:rPr>
              <a:t>arg</a:t>
            </a:r>
            <a:r>
              <a:rPr lang="en-US" dirty="0">
                <a:solidFill>
                  <a:prstClr val="black"/>
                </a:solidFill>
              </a:rPr>
              <a:t> method invoked");}  </a:t>
            </a:r>
          </a:p>
          <a:p>
            <a:r>
              <a:rPr lang="en-US" dirty="0">
                <a:solidFill>
                  <a:prstClr val="black"/>
                </a:solidFill>
              </a:rPr>
              <a:t>  void sum(long </a:t>
            </a:r>
            <a:r>
              <a:rPr lang="en-US" dirty="0" err="1">
                <a:solidFill>
                  <a:prstClr val="black"/>
                </a:solidFill>
              </a:rPr>
              <a:t>a,long</a:t>
            </a:r>
            <a:r>
              <a:rPr lang="en-US" dirty="0">
                <a:solidFill>
                  <a:prstClr val="black"/>
                </a:solidFill>
              </a:rPr>
              <a:t> b){</a:t>
            </a:r>
            <a:r>
              <a:rPr lang="en-US" dirty="0" err="1">
                <a:solidFill>
                  <a:prstClr val="black"/>
                </a:solidFill>
              </a:rPr>
              <a:t>System.out.println</a:t>
            </a:r>
            <a:r>
              <a:rPr lang="en-US" dirty="0">
                <a:solidFill>
                  <a:prstClr val="black"/>
                </a:solidFill>
              </a:rPr>
              <a:t>("long </a:t>
            </a:r>
            <a:r>
              <a:rPr lang="en-US" dirty="0" err="1">
                <a:solidFill>
                  <a:prstClr val="black"/>
                </a:solidFill>
              </a:rPr>
              <a:t>arg</a:t>
            </a:r>
            <a:r>
              <a:rPr lang="en-US" dirty="0">
                <a:solidFill>
                  <a:prstClr val="black"/>
                </a:solidFill>
              </a:rPr>
              <a:t> method invoked");}  </a:t>
            </a:r>
          </a:p>
          <a:p>
            <a:r>
              <a:rPr lang="en-US" dirty="0">
                <a:solidFill>
                  <a:prstClr val="black"/>
                </a:solidFill>
              </a:rPr>
              <a:t>  </a:t>
            </a:r>
          </a:p>
          <a:p>
            <a:r>
              <a:rPr lang="en-US" dirty="0">
                <a:solidFill>
                  <a:prstClr val="black"/>
                </a:solidFill>
              </a:rPr>
              <a:t>  public static void main(String </a:t>
            </a:r>
            <a:r>
              <a:rPr lang="en-US" dirty="0" err="1">
                <a:solidFill>
                  <a:prstClr val="black"/>
                </a:solidFill>
              </a:rPr>
              <a:t>args</a:t>
            </a:r>
            <a:r>
              <a:rPr lang="en-US" dirty="0">
                <a:solidFill>
                  <a:prstClr val="black"/>
                </a:solidFill>
              </a:rPr>
              <a:t>[]){  </a:t>
            </a:r>
          </a:p>
          <a:p>
            <a:r>
              <a:rPr lang="en-US" dirty="0">
                <a:solidFill>
                  <a:prstClr val="black"/>
                </a:solidFill>
              </a:rPr>
              <a:t>  OverloadingCalculation2 </a:t>
            </a:r>
            <a:r>
              <a:rPr lang="en-US" dirty="0" err="1">
                <a:solidFill>
                  <a:prstClr val="black"/>
                </a:solidFill>
              </a:rPr>
              <a:t>obj</a:t>
            </a:r>
            <a:r>
              <a:rPr lang="en-US" dirty="0">
                <a:solidFill>
                  <a:prstClr val="black"/>
                </a:solidFill>
              </a:rPr>
              <a:t>=new OverloadingCalculation2();  </a:t>
            </a:r>
          </a:p>
          <a:p>
            <a:r>
              <a:rPr lang="en-US" dirty="0">
                <a:solidFill>
                  <a:prstClr val="black"/>
                </a:solidFill>
              </a:rPr>
              <a:t>  </a:t>
            </a:r>
            <a:r>
              <a:rPr lang="en-US" dirty="0" err="1">
                <a:solidFill>
                  <a:prstClr val="black"/>
                </a:solidFill>
              </a:rPr>
              <a:t>obj.sum</a:t>
            </a:r>
            <a:r>
              <a:rPr lang="en-US" dirty="0">
                <a:solidFill>
                  <a:prstClr val="black"/>
                </a:solidFill>
              </a:rPr>
              <a:t>(20,20);//now </a:t>
            </a:r>
            <a:r>
              <a:rPr lang="en-US" dirty="0" err="1">
                <a:solidFill>
                  <a:prstClr val="black"/>
                </a:solidFill>
              </a:rPr>
              <a:t>int</a:t>
            </a:r>
            <a:r>
              <a:rPr lang="en-US" dirty="0">
                <a:solidFill>
                  <a:prstClr val="black"/>
                </a:solidFill>
              </a:rPr>
              <a:t> </a:t>
            </a:r>
            <a:r>
              <a:rPr lang="en-US" dirty="0" err="1">
                <a:solidFill>
                  <a:prstClr val="black"/>
                </a:solidFill>
              </a:rPr>
              <a:t>arg</a:t>
            </a:r>
            <a:r>
              <a:rPr lang="en-US" dirty="0">
                <a:solidFill>
                  <a:prstClr val="black"/>
                </a:solidFill>
              </a:rPr>
              <a:t> sum() method gets invoked  </a:t>
            </a:r>
          </a:p>
          <a:p>
            <a:r>
              <a:rPr lang="en-US" dirty="0">
                <a:solidFill>
                  <a:prstClr val="black"/>
                </a:solidFill>
              </a:rPr>
              <a:t>  }  </a:t>
            </a:r>
          </a:p>
          <a:p>
            <a:r>
              <a:rPr lang="en-US" dirty="0">
                <a:solidFill>
                  <a:prstClr val="black"/>
                </a:solidFill>
              </a:rPr>
              <a:t>} </a:t>
            </a:r>
          </a:p>
        </p:txBody>
      </p:sp>
      <p:sp>
        <p:nvSpPr>
          <p:cNvPr id="3" name="Rectangle 1"/>
          <p:cNvSpPr>
            <a:spLocks noChangeArrowheads="1"/>
          </p:cNvSpPr>
          <p:nvPr/>
        </p:nvSpPr>
        <p:spPr bwMode="auto">
          <a:xfrm>
            <a:off x="2133600" y="4980057"/>
            <a:ext cx="23281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b="1" dirty="0">
                <a:solidFill>
                  <a:srgbClr val="000000"/>
                </a:solidFill>
              </a:rPr>
              <a:t>Output:</a:t>
            </a:r>
          </a:p>
          <a:p>
            <a:pPr eaLnBrk="0" fontAlgn="base" hangingPunct="0">
              <a:spcBef>
                <a:spcPct val="0"/>
              </a:spcBef>
              <a:spcAft>
                <a:spcPct val="0"/>
              </a:spcAft>
            </a:pPr>
            <a:r>
              <a:rPr lang="en-US" altLang="en-US" sz="2000" dirty="0" err="1">
                <a:solidFill>
                  <a:srgbClr val="000000"/>
                </a:solidFill>
              </a:rPr>
              <a:t>int</a:t>
            </a:r>
            <a:r>
              <a:rPr lang="en-US" altLang="en-US" sz="2000" dirty="0">
                <a:solidFill>
                  <a:srgbClr val="000000"/>
                </a:solidFill>
              </a:rPr>
              <a:t> </a:t>
            </a:r>
            <a:r>
              <a:rPr lang="en-US" altLang="en-US" sz="2000" dirty="0" err="1">
                <a:solidFill>
                  <a:srgbClr val="000000"/>
                </a:solidFill>
              </a:rPr>
              <a:t>arg</a:t>
            </a:r>
            <a:r>
              <a:rPr lang="en-US" altLang="en-US" sz="2000" dirty="0">
                <a:solidFill>
                  <a:srgbClr val="000000"/>
                </a:solidFill>
              </a:rPr>
              <a:t> method invoked</a:t>
            </a:r>
            <a:endParaRPr lang="en-US" altLang="en-US" sz="2000" dirty="0">
              <a:solidFill>
                <a:prstClr val="black"/>
              </a:solidFill>
            </a:endParaRPr>
          </a:p>
        </p:txBody>
      </p:sp>
    </p:spTree>
    <p:extLst>
      <p:ext uri="{BB962C8B-B14F-4D97-AF65-F5344CB8AC3E}">
        <p14:creationId xmlns:p14="http://schemas.microsoft.com/office/powerpoint/2010/main" val="1552852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905000" y="304801"/>
            <a:ext cx="8055988" cy="646331"/>
          </a:xfrm>
          <a:prstGeom prst="rect">
            <a:avLst/>
          </a:prstGeom>
        </p:spPr>
        <p:txBody>
          <a:bodyPr wrap="none">
            <a:spAutoFit/>
          </a:bodyPr>
          <a:lstStyle/>
          <a:p>
            <a:r>
              <a:rPr lang="en-US" sz="3600" dirty="0">
                <a:solidFill>
                  <a:srgbClr val="696464"/>
                </a:solidFill>
                <a:latin typeface="Franklin Gothic Book"/>
              </a:rPr>
              <a:t>Method Overloading and Type Promotion</a:t>
            </a:r>
          </a:p>
        </p:txBody>
      </p:sp>
      <p:sp>
        <p:nvSpPr>
          <p:cNvPr id="3" name="Rectangle 1"/>
          <p:cNvSpPr>
            <a:spLocks noChangeArrowheads="1"/>
          </p:cNvSpPr>
          <p:nvPr/>
        </p:nvSpPr>
        <p:spPr bwMode="auto">
          <a:xfrm>
            <a:off x="2133600" y="4980057"/>
            <a:ext cx="2362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b="1" dirty="0">
                <a:solidFill>
                  <a:srgbClr val="000000"/>
                </a:solidFill>
              </a:rPr>
              <a:t>Output:</a:t>
            </a:r>
          </a:p>
          <a:p>
            <a:pPr eaLnBrk="0" fontAlgn="base" hangingPunct="0">
              <a:spcBef>
                <a:spcPct val="0"/>
              </a:spcBef>
              <a:spcAft>
                <a:spcPct val="0"/>
              </a:spcAft>
            </a:pPr>
            <a:r>
              <a:rPr lang="en-US" altLang="en-US" sz="2000" b="1" dirty="0">
                <a:solidFill>
                  <a:srgbClr val="000000"/>
                </a:solidFill>
              </a:rPr>
              <a:t>Compile Time Error</a:t>
            </a:r>
            <a:endParaRPr lang="en-US" altLang="en-US" sz="2000" b="1" dirty="0">
              <a:solidFill>
                <a:srgbClr val="000000"/>
              </a:solidFill>
            </a:endParaRPr>
          </a:p>
        </p:txBody>
      </p:sp>
      <p:sp>
        <p:nvSpPr>
          <p:cNvPr id="5" name="Rectangle 4"/>
          <p:cNvSpPr/>
          <p:nvPr/>
        </p:nvSpPr>
        <p:spPr>
          <a:xfrm>
            <a:off x="1981200" y="1143001"/>
            <a:ext cx="8534400" cy="4031873"/>
          </a:xfrm>
          <a:prstGeom prst="rect">
            <a:avLst/>
          </a:prstGeom>
        </p:spPr>
        <p:txBody>
          <a:bodyPr wrap="square">
            <a:spAutoFit/>
          </a:bodyPr>
          <a:lstStyle/>
          <a:p>
            <a:r>
              <a:rPr lang="en-US" sz="2000" b="1" dirty="0">
                <a:solidFill>
                  <a:prstClr val="black"/>
                </a:solidFill>
              </a:rPr>
              <a:t>Example of Method Overloading with Type Promotion in case of </a:t>
            </a:r>
            <a:r>
              <a:rPr lang="en-US" sz="2000" b="1" dirty="0">
                <a:solidFill>
                  <a:prstClr val="black"/>
                </a:solidFill>
              </a:rPr>
              <a:t>ambiguity</a:t>
            </a:r>
          </a:p>
          <a:p>
            <a:endParaRPr lang="en-US" sz="2000" b="1" dirty="0">
              <a:solidFill>
                <a:prstClr val="black"/>
              </a:solidFill>
            </a:endParaRPr>
          </a:p>
          <a:p>
            <a:r>
              <a:rPr lang="en-US" dirty="0">
                <a:solidFill>
                  <a:prstClr val="black"/>
                </a:solidFill>
              </a:rPr>
              <a:t>If there are no matching type arguments in the method, and each method promotes similar number of arguments, there will be ambiguity.</a:t>
            </a:r>
          </a:p>
          <a:p>
            <a:endParaRPr lang="en-US" dirty="0">
              <a:solidFill>
                <a:prstClr val="black"/>
              </a:solidFill>
            </a:endParaRPr>
          </a:p>
          <a:p>
            <a:r>
              <a:rPr lang="en-US" dirty="0">
                <a:solidFill>
                  <a:prstClr val="black"/>
                </a:solidFill>
              </a:rPr>
              <a:t>class OverloadingCalculation3{  </a:t>
            </a:r>
          </a:p>
          <a:p>
            <a:r>
              <a:rPr lang="en-US" dirty="0">
                <a:solidFill>
                  <a:prstClr val="black"/>
                </a:solidFill>
              </a:rPr>
              <a:t>  void sum(</a:t>
            </a:r>
            <a:r>
              <a:rPr lang="en-US" dirty="0" err="1">
                <a:solidFill>
                  <a:prstClr val="black"/>
                </a:solidFill>
              </a:rPr>
              <a:t>int</a:t>
            </a:r>
            <a:r>
              <a:rPr lang="en-US" dirty="0">
                <a:solidFill>
                  <a:prstClr val="black"/>
                </a:solidFill>
              </a:rPr>
              <a:t> </a:t>
            </a:r>
            <a:r>
              <a:rPr lang="en-US" dirty="0" err="1">
                <a:solidFill>
                  <a:prstClr val="black"/>
                </a:solidFill>
              </a:rPr>
              <a:t>a,long</a:t>
            </a:r>
            <a:r>
              <a:rPr lang="en-US" dirty="0">
                <a:solidFill>
                  <a:prstClr val="black"/>
                </a:solidFill>
              </a:rPr>
              <a:t> b){</a:t>
            </a:r>
            <a:r>
              <a:rPr lang="en-US" dirty="0" err="1">
                <a:solidFill>
                  <a:prstClr val="black"/>
                </a:solidFill>
              </a:rPr>
              <a:t>System.out.println</a:t>
            </a:r>
            <a:r>
              <a:rPr lang="en-US" dirty="0">
                <a:solidFill>
                  <a:prstClr val="black"/>
                </a:solidFill>
              </a:rPr>
              <a:t>("a method invoked");}  </a:t>
            </a:r>
          </a:p>
          <a:p>
            <a:r>
              <a:rPr lang="en-US" dirty="0">
                <a:solidFill>
                  <a:prstClr val="black"/>
                </a:solidFill>
              </a:rPr>
              <a:t>  void sum(long </a:t>
            </a:r>
            <a:r>
              <a:rPr lang="en-US" dirty="0" err="1">
                <a:solidFill>
                  <a:prstClr val="black"/>
                </a:solidFill>
              </a:rPr>
              <a:t>a,int</a:t>
            </a:r>
            <a:r>
              <a:rPr lang="en-US" dirty="0">
                <a:solidFill>
                  <a:prstClr val="black"/>
                </a:solidFill>
              </a:rPr>
              <a:t> b){</a:t>
            </a:r>
            <a:r>
              <a:rPr lang="en-US" dirty="0" err="1">
                <a:solidFill>
                  <a:prstClr val="black"/>
                </a:solidFill>
              </a:rPr>
              <a:t>System.out.println</a:t>
            </a:r>
            <a:r>
              <a:rPr lang="en-US" dirty="0">
                <a:solidFill>
                  <a:prstClr val="black"/>
                </a:solidFill>
              </a:rPr>
              <a:t>("b method invoked");}  </a:t>
            </a:r>
          </a:p>
          <a:p>
            <a:r>
              <a:rPr lang="en-US" dirty="0">
                <a:solidFill>
                  <a:prstClr val="black"/>
                </a:solidFill>
              </a:rPr>
              <a:t>  </a:t>
            </a:r>
          </a:p>
          <a:p>
            <a:r>
              <a:rPr lang="en-US" dirty="0">
                <a:solidFill>
                  <a:prstClr val="black"/>
                </a:solidFill>
              </a:rPr>
              <a:t>  public static void main(String </a:t>
            </a:r>
            <a:r>
              <a:rPr lang="en-US" dirty="0" err="1">
                <a:solidFill>
                  <a:prstClr val="black"/>
                </a:solidFill>
              </a:rPr>
              <a:t>args</a:t>
            </a:r>
            <a:r>
              <a:rPr lang="en-US" dirty="0">
                <a:solidFill>
                  <a:prstClr val="black"/>
                </a:solidFill>
              </a:rPr>
              <a:t>[]){  </a:t>
            </a:r>
          </a:p>
          <a:p>
            <a:r>
              <a:rPr lang="en-US" dirty="0">
                <a:solidFill>
                  <a:prstClr val="black"/>
                </a:solidFill>
              </a:rPr>
              <a:t>  OverloadingCalculation3 </a:t>
            </a:r>
            <a:r>
              <a:rPr lang="en-US" dirty="0" err="1">
                <a:solidFill>
                  <a:prstClr val="black"/>
                </a:solidFill>
              </a:rPr>
              <a:t>obj</a:t>
            </a:r>
            <a:r>
              <a:rPr lang="en-US" dirty="0">
                <a:solidFill>
                  <a:prstClr val="black"/>
                </a:solidFill>
              </a:rPr>
              <a:t>=new OverloadingCalculation3();  </a:t>
            </a:r>
          </a:p>
          <a:p>
            <a:r>
              <a:rPr lang="en-US" dirty="0">
                <a:solidFill>
                  <a:prstClr val="black"/>
                </a:solidFill>
              </a:rPr>
              <a:t>  </a:t>
            </a:r>
            <a:r>
              <a:rPr lang="en-US" dirty="0" err="1">
                <a:solidFill>
                  <a:prstClr val="black"/>
                </a:solidFill>
              </a:rPr>
              <a:t>obj.sum</a:t>
            </a:r>
            <a:r>
              <a:rPr lang="en-US" dirty="0">
                <a:solidFill>
                  <a:prstClr val="black"/>
                </a:solidFill>
              </a:rPr>
              <a:t>(20,20);//now ambiguity  </a:t>
            </a:r>
          </a:p>
          <a:p>
            <a:r>
              <a:rPr lang="en-US" dirty="0">
                <a:solidFill>
                  <a:prstClr val="black"/>
                </a:solidFill>
              </a:rPr>
              <a:t>  }  </a:t>
            </a:r>
          </a:p>
          <a:p>
            <a:r>
              <a:rPr lang="en-US" dirty="0">
                <a:solidFill>
                  <a:prstClr val="black"/>
                </a:solidFill>
              </a:rPr>
              <a:t>} </a:t>
            </a:r>
          </a:p>
        </p:txBody>
      </p:sp>
    </p:spTree>
    <p:extLst>
      <p:ext uri="{BB962C8B-B14F-4D97-AF65-F5344CB8AC3E}">
        <p14:creationId xmlns:p14="http://schemas.microsoft.com/office/powerpoint/2010/main" val="24601703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and Returning Objects in Java</a:t>
            </a:r>
            <a:br>
              <a:rPr lang="en-US" dirty="0"/>
            </a:br>
            <a:endParaRPr lang="en-US" dirty="0"/>
          </a:p>
        </p:txBody>
      </p:sp>
      <p:sp>
        <p:nvSpPr>
          <p:cNvPr id="3" name="Content Placeholder 2"/>
          <p:cNvSpPr>
            <a:spLocks noGrp="1"/>
          </p:cNvSpPr>
          <p:nvPr>
            <p:ph sz="quarter" idx="1"/>
          </p:nvPr>
        </p:nvSpPr>
        <p:spPr>
          <a:xfrm>
            <a:off x="1219200" y="1447800"/>
            <a:ext cx="9453349" cy="4572000"/>
          </a:xfrm>
        </p:spPr>
        <p:txBody>
          <a:bodyPr>
            <a:normAutofit/>
          </a:bodyPr>
          <a:lstStyle/>
          <a:p>
            <a:pPr fontAlgn="base"/>
            <a:r>
              <a:rPr lang="en-US" sz="2000" dirty="0" smtClean="0"/>
              <a:t>Although </a:t>
            </a:r>
            <a:r>
              <a:rPr lang="en-US" sz="2000" dirty="0"/>
              <a:t>Java is </a:t>
            </a:r>
            <a:r>
              <a:rPr lang="en-US" sz="2000" dirty="0">
                <a:hlinkClick r:id="rId2"/>
              </a:rPr>
              <a:t>strictly pass by value</a:t>
            </a:r>
            <a:r>
              <a:rPr lang="en-US" sz="2000" dirty="0"/>
              <a:t>, the precise effect differs between whether a </a:t>
            </a:r>
            <a:r>
              <a:rPr lang="en-US" sz="2000" dirty="0">
                <a:hlinkClick r:id="rId3"/>
              </a:rPr>
              <a:t>primitive type</a:t>
            </a:r>
            <a:r>
              <a:rPr lang="en-US" sz="2000" dirty="0"/>
              <a:t> or a reference type is passed.</a:t>
            </a:r>
          </a:p>
          <a:p>
            <a:pPr fontAlgn="base"/>
            <a:r>
              <a:rPr lang="en-US" sz="2000" dirty="0"/>
              <a:t>When we pass a primitive type to a method, it is passed by value. But when we pass an object to a method, the situation changes dramatically, because objects are passed by what is effectively call-by-reference. Java does this interesting thing that’s sort of a hybrid between pass-by-value and pass-by-reference. </a:t>
            </a:r>
          </a:p>
          <a:p>
            <a:pPr lvl="1"/>
            <a:r>
              <a:rPr lang="en-US" sz="2000" dirty="0"/>
              <a:t>While creating a variable of a class type, we only create a reference to an object. Thus, when we pass this reference to a method, the parameter that receives it will refer to the same object as that referred to by the argument.</a:t>
            </a:r>
          </a:p>
          <a:p>
            <a:pPr lvl="1"/>
            <a:r>
              <a:rPr lang="en-US" sz="2000" dirty="0"/>
              <a:t>This effectively means that objects act as if they are passed to methods by use of call-by-reference.</a:t>
            </a:r>
          </a:p>
          <a:p>
            <a:pPr lvl="1"/>
            <a:r>
              <a:rPr lang="en-US" sz="2000" dirty="0"/>
              <a:t>Changes to the object inside the method do reflect in the object used as an argument.</a:t>
            </a:r>
          </a:p>
        </p:txBody>
      </p:sp>
    </p:spTree>
    <p:extLst>
      <p:ext uri="{BB962C8B-B14F-4D97-AF65-F5344CB8AC3E}">
        <p14:creationId xmlns:p14="http://schemas.microsoft.com/office/powerpoint/2010/main" val="185560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255" t="23071" r="35074" b="18592"/>
          <a:stretch/>
        </p:blipFill>
        <p:spPr>
          <a:xfrm>
            <a:off x="532264" y="450374"/>
            <a:ext cx="11007270" cy="5950425"/>
          </a:xfrm>
          <a:prstGeom prst="rect">
            <a:avLst/>
          </a:prstGeom>
        </p:spPr>
      </p:pic>
      <p:sp>
        <p:nvSpPr>
          <p:cNvPr id="5" name="TextBox 4"/>
          <p:cNvSpPr txBox="1"/>
          <p:nvPr/>
        </p:nvSpPr>
        <p:spPr>
          <a:xfrm>
            <a:off x="7710985" y="1228298"/>
            <a:ext cx="322524" cy="369332"/>
          </a:xfrm>
          <a:prstGeom prst="rect">
            <a:avLst/>
          </a:prstGeom>
          <a:noFill/>
        </p:spPr>
        <p:txBody>
          <a:bodyPr wrap="none" rtlCol="0">
            <a:spAutoFit/>
          </a:bodyPr>
          <a:lstStyle/>
          <a:p>
            <a:r>
              <a:rPr lang="en-US" dirty="0">
                <a:solidFill>
                  <a:prstClr val="white"/>
                </a:solidFill>
              </a:rPr>
              <a:t>R</a:t>
            </a:r>
            <a:endParaRPr lang="en-US" dirty="0">
              <a:solidFill>
                <a:prstClr val="white"/>
              </a:solidFill>
            </a:endParaRPr>
          </a:p>
        </p:txBody>
      </p:sp>
    </p:spTree>
    <p:extLst>
      <p:ext uri="{BB962C8B-B14F-4D97-AF65-F5344CB8AC3E}">
        <p14:creationId xmlns:p14="http://schemas.microsoft.com/office/powerpoint/2010/main" val="4204567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28131" y="767521"/>
            <a:ext cx="6096000" cy="5909310"/>
          </a:xfrm>
          <a:prstGeom prst="rect">
            <a:avLst/>
          </a:prstGeom>
        </p:spPr>
        <p:txBody>
          <a:bodyPr>
            <a:spAutoFit/>
          </a:bodyPr>
          <a:lstStyle/>
          <a:p>
            <a:r>
              <a:rPr lang="en-US" dirty="0">
                <a:solidFill>
                  <a:prstClr val="black"/>
                </a:solidFill>
              </a:rPr>
              <a:t>// Java program to demonstrate objects </a:t>
            </a:r>
          </a:p>
          <a:p>
            <a:r>
              <a:rPr lang="en-US" dirty="0">
                <a:solidFill>
                  <a:prstClr val="black"/>
                </a:solidFill>
              </a:rPr>
              <a:t>// passing to methods. </a:t>
            </a:r>
          </a:p>
          <a:p>
            <a:r>
              <a:rPr lang="en-US" dirty="0">
                <a:solidFill>
                  <a:prstClr val="black"/>
                </a:solidFill>
              </a:rPr>
              <a:t>class </a:t>
            </a:r>
            <a:r>
              <a:rPr lang="en-US" dirty="0" err="1">
                <a:solidFill>
                  <a:prstClr val="black"/>
                </a:solidFill>
              </a:rPr>
              <a:t>ObjectPassDemo</a:t>
            </a:r>
            <a:r>
              <a:rPr lang="en-US" dirty="0">
                <a:solidFill>
                  <a:prstClr val="black"/>
                </a:solidFill>
              </a:rPr>
              <a:t> </a:t>
            </a:r>
          </a:p>
          <a:p>
            <a:r>
              <a:rPr lang="en-US" dirty="0">
                <a:solidFill>
                  <a:prstClr val="black"/>
                </a:solidFill>
              </a:rPr>
              <a:t>{ </a:t>
            </a:r>
          </a:p>
          <a:p>
            <a:r>
              <a:rPr lang="en-US" dirty="0">
                <a:solidFill>
                  <a:prstClr val="black"/>
                </a:solidFill>
              </a:rPr>
              <a:t>    </a:t>
            </a:r>
            <a:r>
              <a:rPr lang="en-US" dirty="0" err="1">
                <a:solidFill>
                  <a:prstClr val="black"/>
                </a:solidFill>
              </a:rPr>
              <a:t>int</a:t>
            </a:r>
            <a:r>
              <a:rPr lang="en-US" dirty="0">
                <a:solidFill>
                  <a:prstClr val="black"/>
                </a:solidFill>
              </a:rPr>
              <a:t> a, b; </a:t>
            </a:r>
          </a:p>
          <a:p>
            <a:r>
              <a:rPr lang="en-US" dirty="0">
                <a:solidFill>
                  <a:prstClr val="black"/>
                </a:solidFill>
              </a:rPr>
              <a:t>  </a:t>
            </a:r>
          </a:p>
          <a:p>
            <a:r>
              <a:rPr lang="en-US" dirty="0">
                <a:solidFill>
                  <a:prstClr val="black"/>
                </a:solidFill>
              </a:rPr>
              <a:t>    </a:t>
            </a:r>
            <a:r>
              <a:rPr lang="en-US" dirty="0" err="1">
                <a:solidFill>
                  <a:prstClr val="black"/>
                </a:solidFill>
              </a:rPr>
              <a:t>ObjectPassDemo</a:t>
            </a:r>
            <a:r>
              <a:rPr lang="en-US" dirty="0">
                <a:solidFill>
                  <a:prstClr val="black"/>
                </a:solidFill>
              </a:rPr>
              <a:t>(</a:t>
            </a:r>
            <a:r>
              <a:rPr lang="en-US" dirty="0" err="1">
                <a:solidFill>
                  <a:prstClr val="black"/>
                </a:solidFill>
              </a:rPr>
              <a:t>int</a:t>
            </a:r>
            <a:r>
              <a:rPr lang="en-US" dirty="0">
                <a:solidFill>
                  <a:prstClr val="black"/>
                </a:solidFill>
              </a:rPr>
              <a:t> </a:t>
            </a:r>
            <a:r>
              <a:rPr lang="en-US" dirty="0" err="1">
                <a:solidFill>
                  <a:prstClr val="black"/>
                </a:solidFill>
              </a:rPr>
              <a:t>i</a:t>
            </a:r>
            <a:r>
              <a:rPr lang="en-US" dirty="0">
                <a:solidFill>
                  <a:prstClr val="black"/>
                </a:solidFill>
              </a:rPr>
              <a:t>, </a:t>
            </a:r>
            <a:r>
              <a:rPr lang="en-US" dirty="0" err="1">
                <a:solidFill>
                  <a:prstClr val="black"/>
                </a:solidFill>
              </a:rPr>
              <a:t>int</a:t>
            </a:r>
            <a:r>
              <a:rPr lang="en-US" dirty="0">
                <a:solidFill>
                  <a:prstClr val="black"/>
                </a:solidFill>
              </a:rPr>
              <a:t> j) </a:t>
            </a:r>
          </a:p>
          <a:p>
            <a:r>
              <a:rPr lang="en-US" dirty="0">
                <a:solidFill>
                  <a:prstClr val="black"/>
                </a:solidFill>
              </a:rPr>
              <a:t>    { </a:t>
            </a:r>
          </a:p>
          <a:p>
            <a:r>
              <a:rPr lang="en-US" dirty="0">
                <a:solidFill>
                  <a:prstClr val="black"/>
                </a:solidFill>
              </a:rPr>
              <a:t>        a = </a:t>
            </a:r>
            <a:r>
              <a:rPr lang="en-US" dirty="0" err="1">
                <a:solidFill>
                  <a:prstClr val="black"/>
                </a:solidFill>
              </a:rPr>
              <a:t>i</a:t>
            </a:r>
            <a:r>
              <a:rPr lang="en-US" dirty="0">
                <a:solidFill>
                  <a:prstClr val="black"/>
                </a:solidFill>
              </a:rPr>
              <a:t>; </a:t>
            </a:r>
          </a:p>
          <a:p>
            <a:r>
              <a:rPr lang="en-US" dirty="0">
                <a:solidFill>
                  <a:prstClr val="black"/>
                </a:solidFill>
              </a:rPr>
              <a:t>        b = j; </a:t>
            </a:r>
          </a:p>
          <a:p>
            <a:r>
              <a:rPr lang="en-US" dirty="0">
                <a:solidFill>
                  <a:prstClr val="black"/>
                </a:solidFill>
              </a:rPr>
              <a:t>    } </a:t>
            </a:r>
          </a:p>
          <a:p>
            <a:r>
              <a:rPr lang="en-US" dirty="0">
                <a:solidFill>
                  <a:prstClr val="black"/>
                </a:solidFill>
              </a:rPr>
              <a:t>  </a:t>
            </a:r>
          </a:p>
          <a:p>
            <a:r>
              <a:rPr lang="en-US" dirty="0">
                <a:solidFill>
                  <a:prstClr val="black"/>
                </a:solidFill>
              </a:rPr>
              <a:t>    // return true if o is equal to the invoking </a:t>
            </a:r>
          </a:p>
          <a:p>
            <a:r>
              <a:rPr lang="en-US" dirty="0">
                <a:solidFill>
                  <a:prstClr val="black"/>
                </a:solidFill>
              </a:rPr>
              <a:t>    // object notice an object is passed as an </a:t>
            </a:r>
          </a:p>
          <a:p>
            <a:r>
              <a:rPr lang="en-US" dirty="0">
                <a:solidFill>
                  <a:prstClr val="black"/>
                </a:solidFill>
              </a:rPr>
              <a:t>    // argument to method </a:t>
            </a:r>
          </a:p>
          <a:p>
            <a:r>
              <a:rPr lang="en-US" dirty="0">
                <a:solidFill>
                  <a:prstClr val="black"/>
                </a:solidFill>
              </a:rPr>
              <a:t>    </a:t>
            </a:r>
            <a:r>
              <a:rPr lang="en-US" dirty="0" err="1">
                <a:solidFill>
                  <a:prstClr val="black"/>
                </a:solidFill>
              </a:rPr>
              <a:t>boolean</a:t>
            </a:r>
            <a:r>
              <a:rPr lang="en-US" dirty="0">
                <a:solidFill>
                  <a:prstClr val="black"/>
                </a:solidFill>
              </a:rPr>
              <a:t> </a:t>
            </a:r>
            <a:r>
              <a:rPr lang="en-US" dirty="0" err="1">
                <a:solidFill>
                  <a:prstClr val="black"/>
                </a:solidFill>
              </a:rPr>
              <a:t>equalTo</a:t>
            </a:r>
            <a:r>
              <a:rPr lang="en-US" dirty="0">
                <a:solidFill>
                  <a:prstClr val="black"/>
                </a:solidFill>
              </a:rPr>
              <a:t>(</a:t>
            </a:r>
            <a:r>
              <a:rPr lang="en-US" dirty="0" err="1">
                <a:solidFill>
                  <a:prstClr val="black"/>
                </a:solidFill>
              </a:rPr>
              <a:t>ObjectPassDemo</a:t>
            </a:r>
            <a:r>
              <a:rPr lang="en-US" dirty="0">
                <a:solidFill>
                  <a:prstClr val="black"/>
                </a:solidFill>
              </a:rPr>
              <a:t> o) </a:t>
            </a:r>
          </a:p>
          <a:p>
            <a:r>
              <a:rPr lang="en-US" dirty="0">
                <a:solidFill>
                  <a:prstClr val="black"/>
                </a:solidFill>
              </a:rPr>
              <a:t>    { </a:t>
            </a:r>
          </a:p>
          <a:p>
            <a:r>
              <a:rPr lang="en-US" dirty="0">
                <a:solidFill>
                  <a:prstClr val="black"/>
                </a:solidFill>
              </a:rPr>
              <a:t>        return (</a:t>
            </a:r>
            <a:r>
              <a:rPr lang="en-US" dirty="0" err="1">
                <a:solidFill>
                  <a:prstClr val="black"/>
                </a:solidFill>
              </a:rPr>
              <a:t>o.a</a:t>
            </a:r>
            <a:r>
              <a:rPr lang="en-US" dirty="0">
                <a:solidFill>
                  <a:prstClr val="black"/>
                </a:solidFill>
              </a:rPr>
              <a:t> == a &amp;&amp; </a:t>
            </a:r>
            <a:r>
              <a:rPr lang="en-US" dirty="0" err="1">
                <a:solidFill>
                  <a:prstClr val="black"/>
                </a:solidFill>
              </a:rPr>
              <a:t>o.b</a:t>
            </a:r>
            <a:r>
              <a:rPr lang="en-US" dirty="0">
                <a:solidFill>
                  <a:prstClr val="black"/>
                </a:solidFill>
              </a:rPr>
              <a:t> == b); </a:t>
            </a:r>
          </a:p>
          <a:p>
            <a:r>
              <a:rPr lang="en-US" dirty="0">
                <a:solidFill>
                  <a:prstClr val="black"/>
                </a:solidFill>
              </a:rPr>
              <a:t>    } </a:t>
            </a:r>
          </a:p>
          <a:p>
            <a:r>
              <a:rPr lang="en-US" dirty="0">
                <a:solidFill>
                  <a:prstClr val="black"/>
                </a:solidFill>
              </a:rPr>
              <a:t>} </a:t>
            </a:r>
          </a:p>
          <a:p>
            <a:r>
              <a:rPr lang="en-US" dirty="0">
                <a:solidFill>
                  <a:prstClr val="black"/>
                </a:solidFill>
              </a:rPr>
              <a:t>  </a:t>
            </a:r>
          </a:p>
        </p:txBody>
      </p:sp>
      <p:sp>
        <p:nvSpPr>
          <p:cNvPr id="7" name="Rectangle 6"/>
          <p:cNvSpPr/>
          <p:nvPr/>
        </p:nvSpPr>
        <p:spPr>
          <a:xfrm>
            <a:off x="8275093" y="4630341"/>
            <a:ext cx="3571164" cy="1323439"/>
          </a:xfrm>
          <a:prstGeom prst="rect">
            <a:avLst/>
          </a:prstGeom>
          <a:solidFill>
            <a:schemeClr val="accent1"/>
          </a:solidFill>
        </p:spPr>
        <p:txBody>
          <a:bodyPr wrap="square">
            <a:spAutoFit/>
          </a:bodyPr>
          <a:lstStyle/>
          <a:p>
            <a:r>
              <a:rPr lang="en-US" sz="2000" b="1" dirty="0">
                <a:solidFill>
                  <a:prstClr val="black"/>
                </a:solidFill>
              </a:rPr>
              <a:t>Output:</a:t>
            </a:r>
          </a:p>
          <a:p>
            <a:endParaRPr lang="en-US" sz="2000" b="1" dirty="0">
              <a:solidFill>
                <a:prstClr val="black"/>
              </a:solidFill>
            </a:endParaRPr>
          </a:p>
          <a:p>
            <a:r>
              <a:rPr lang="en-US" sz="2000" b="1" dirty="0">
                <a:solidFill>
                  <a:prstClr val="black"/>
                </a:solidFill>
              </a:rPr>
              <a:t>ob1 == ob2: true</a:t>
            </a:r>
          </a:p>
          <a:p>
            <a:r>
              <a:rPr lang="en-US" sz="2000" b="1" dirty="0">
                <a:solidFill>
                  <a:prstClr val="black"/>
                </a:solidFill>
              </a:rPr>
              <a:t>ob1 == ob3: false</a:t>
            </a:r>
          </a:p>
        </p:txBody>
      </p:sp>
      <p:sp>
        <p:nvSpPr>
          <p:cNvPr id="8" name="Rectangle 7"/>
          <p:cNvSpPr/>
          <p:nvPr/>
        </p:nvSpPr>
        <p:spPr>
          <a:xfrm>
            <a:off x="6096000" y="763476"/>
            <a:ext cx="6096000" cy="3693319"/>
          </a:xfrm>
          <a:prstGeom prst="rect">
            <a:avLst/>
          </a:prstGeom>
        </p:spPr>
        <p:txBody>
          <a:bodyPr>
            <a:spAutoFit/>
          </a:bodyPr>
          <a:lstStyle/>
          <a:p>
            <a:r>
              <a:rPr lang="en-US" dirty="0">
                <a:solidFill>
                  <a:prstClr val="black"/>
                </a:solidFill>
              </a:rPr>
              <a:t>// Driver class </a:t>
            </a:r>
          </a:p>
          <a:p>
            <a:r>
              <a:rPr lang="en-US" dirty="0">
                <a:solidFill>
                  <a:prstClr val="black"/>
                </a:solidFill>
              </a:rPr>
              <a:t>public class Test </a:t>
            </a:r>
          </a:p>
          <a:p>
            <a:r>
              <a:rPr lang="en-US" dirty="0">
                <a:solidFill>
                  <a:prstClr val="black"/>
                </a:solidFill>
              </a:rPr>
              <a:t>{ </a:t>
            </a:r>
          </a:p>
          <a:p>
            <a:r>
              <a:rPr lang="en-US" dirty="0">
                <a:solidFill>
                  <a:prstClr val="black"/>
                </a:solidFill>
              </a:rPr>
              <a:t>    public static void main(String </a:t>
            </a:r>
            <a:r>
              <a:rPr lang="en-US" dirty="0" err="1">
                <a:solidFill>
                  <a:prstClr val="black"/>
                </a:solidFill>
              </a:rPr>
              <a:t>args</a:t>
            </a:r>
            <a:r>
              <a:rPr lang="en-US" dirty="0">
                <a:solidFill>
                  <a:prstClr val="black"/>
                </a:solidFill>
              </a:rPr>
              <a:t>[]) </a:t>
            </a:r>
          </a:p>
          <a:p>
            <a:r>
              <a:rPr lang="en-US" dirty="0">
                <a:solidFill>
                  <a:prstClr val="black"/>
                </a:solidFill>
              </a:rPr>
              <a:t>    { </a:t>
            </a:r>
          </a:p>
          <a:p>
            <a:r>
              <a:rPr lang="en-US" dirty="0">
                <a:solidFill>
                  <a:prstClr val="black"/>
                </a:solidFill>
              </a:rPr>
              <a:t>        </a:t>
            </a:r>
            <a:r>
              <a:rPr lang="en-US" dirty="0" err="1">
                <a:solidFill>
                  <a:prstClr val="black"/>
                </a:solidFill>
              </a:rPr>
              <a:t>ObjectPassDemo</a:t>
            </a:r>
            <a:r>
              <a:rPr lang="en-US" dirty="0">
                <a:solidFill>
                  <a:prstClr val="black"/>
                </a:solidFill>
              </a:rPr>
              <a:t> ob1 = new </a:t>
            </a:r>
            <a:r>
              <a:rPr lang="en-US" dirty="0" err="1">
                <a:solidFill>
                  <a:prstClr val="black"/>
                </a:solidFill>
              </a:rPr>
              <a:t>ObjectPassDemo</a:t>
            </a:r>
            <a:r>
              <a:rPr lang="en-US" dirty="0">
                <a:solidFill>
                  <a:prstClr val="black"/>
                </a:solidFill>
              </a:rPr>
              <a:t>(100, 22); </a:t>
            </a:r>
          </a:p>
          <a:p>
            <a:r>
              <a:rPr lang="en-US" dirty="0">
                <a:solidFill>
                  <a:prstClr val="black"/>
                </a:solidFill>
              </a:rPr>
              <a:t>        </a:t>
            </a:r>
            <a:r>
              <a:rPr lang="en-US" dirty="0" err="1">
                <a:solidFill>
                  <a:prstClr val="black"/>
                </a:solidFill>
              </a:rPr>
              <a:t>ObjectPassDemo</a:t>
            </a:r>
            <a:r>
              <a:rPr lang="en-US" dirty="0">
                <a:solidFill>
                  <a:prstClr val="black"/>
                </a:solidFill>
              </a:rPr>
              <a:t> ob2 = new </a:t>
            </a:r>
            <a:r>
              <a:rPr lang="en-US" dirty="0" err="1">
                <a:solidFill>
                  <a:prstClr val="black"/>
                </a:solidFill>
              </a:rPr>
              <a:t>ObjectPassDemo</a:t>
            </a:r>
            <a:r>
              <a:rPr lang="en-US" dirty="0">
                <a:solidFill>
                  <a:prstClr val="black"/>
                </a:solidFill>
              </a:rPr>
              <a:t>(100, 22); </a:t>
            </a:r>
          </a:p>
          <a:p>
            <a:r>
              <a:rPr lang="en-US" dirty="0">
                <a:solidFill>
                  <a:prstClr val="black"/>
                </a:solidFill>
              </a:rPr>
              <a:t>        </a:t>
            </a:r>
            <a:r>
              <a:rPr lang="en-US" dirty="0" err="1">
                <a:solidFill>
                  <a:prstClr val="black"/>
                </a:solidFill>
              </a:rPr>
              <a:t>ObjectPassDemo</a:t>
            </a:r>
            <a:r>
              <a:rPr lang="en-US" dirty="0">
                <a:solidFill>
                  <a:prstClr val="black"/>
                </a:solidFill>
              </a:rPr>
              <a:t> ob3 = new </a:t>
            </a:r>
            <a:r>
              <a:rPr lang="en-US" dirty="0" err="1">
                <a:solidFill>
                  <a:prstClr val="black"/>
                </a:solidFill>
              </a:rPr>
              <a:t>ObjectPassDemo</a:t>
            </a:r>
            <a:r>
              <a:rPr lang="en-US" dirty="0">
                <a:solidFill>
                  <a:prstClr val="black"/>
                </a:solidFill>
              </a:rPr>
              <a:t>(-1, -1); </a:t>
            </a:r>
          </a:p>
          <a:p>
            <a:r>
              <a:rPr lang="en-US" dirty="0">
                <a:solidFill>
                  <a:prstClr val="black"/>
                </a:solidFill>
              </a:rPr>
              <a:t>  </a:t>
            </a:r>
          </a:p>
          <a:p>
            <a:r>
              <a:rPr lang="en-US" dirty="0">
                <a:solidFill>
                  <a:prstClr val="black"/>
                </a:solidFill>
              </a:rPr>
              <a:t>        </a:t>
            </a:r>
            <a:r>
              <a:rPr lang="en-US" dirty="0" err="1">
                <a:solidFill>
                  <a:prstClr val="black"/>
                </a:solidFill>
              </a:rPr>
              <a:t>System.out.println</a:t>
            </a:r>
            <a:r>
              <a:rPr lang="en-US" dirty="0">
                <a:solidFill>
                  <a:prstClr val="black"/>
                </a:solidFill>
              </a:rPr>
              <a:t>("ob1 == ob2: " + ob1.equalTo(ob2)); </a:t>
            </a:r>
          </a:p>
          <a:p>
            <a:r>
              <a:rPr lang="en-US" dirty="0">
                <a:solidFill>
                  <a:prstClr val="black"/>
                </a:solidFill>
              </a:rPr>
              <a:t>        </a:t>
            </a:r>
            <a:r>
              <a:rPr lang="en-US" dirty="0" err="1">
                <a:solidFill>
                  <a:prstClr val="black"/>
                </a:solidFill>
              </a:rPr>
              <a:t>System.out.println</a:t>
            </a:r>
            <a:r>
              <a:rPr lang="en-US" dirty="0">
                <a:solidFill>
                  <a:prstClr val="black"/>
                </a:solidFill>
              </a:rPr>
              <a:t>("ob1 == ob3: " + ob1.equalTo(ob3)); </a:t>
            </a:r>
          </a:p>
          <a:p>
            <a:r>
              <a:rPr lang="en-US" dirty="0">
                <a:solidFill>
                  <a:prstClr val="black"/>
                </a:solidFill>
              </a:rPr>
              <a:t>    } </a:t>
            </a:r>
          </a:p>
          <a:p>
            <a:r>
              <a:rPr lang="en-US" dirty="0">
                <a:solidFill>
                  <a:prstClr val="black"/>
                </a:solidFill>
              </a:rPr>
              <a:t>} </a:t>
            </a:r>
          </a:p>
        </p:txBody>
      </p:sp>
    </p:spTree>
    <p:extLst>
      <p:ext uri="{BB962C8B-B14F-4D97-AF65-F5344CB8AC3E}">
        <p14:creationId xmlns:p14="http://schemas.microsoft.com/office/powerpoint/2010/main" val="2472211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304800"/>
            <a:ext cx="8534400" cy="1569660"/>
          </a:xfrm>
          <a:prstGeom prst="rect">
            <a:avLst/>
          </a:prstGeom>
        </p:spPr>
        <p:txBody>
          <a:bodyPr wrap="square">
            <a:spAutoFit/>
          </a:bodyPr>
          <a:lstStyle/>
          <a:p>
            <a:r>
              <a:rPr lang="en-US" sz="2400" b="1" dirty="0">
                <a:solidFill>
                  <a:prstClr val="black"/>
                </a:solidFill>
              </a:rPr>
              <a:t>Polymorphism in Java</a:t>
            </a:r>
          </a:p>
          <a:p>
            <a:r>
              <a:rPr lang="en-US" b="1" dirty="0">
                <a:solidFill>
                  <a:prstClr val="black"/>
                </a:solidFill>
              </a:rPr>
              <a:t>The process of representing one form in multiple forms is known as Polymorphism.</a:t>
            </a:r>
          </a:p>
          <a:p>
            <a:endParaRPr lang="en-US" dirty="0">
              <a:solidFill>
                <a:prstClr val="black"/>
              </a:solidFill>
            </a:endParaRPr>
          </a:p>
          <a:p>
            <a:r>
              <a:rPr lang="en-US" dirty="0">
                <a:solidFill>
                  <a:prstClr val="black"/>
                </a:solidFill>
              </a:rPr>
              <a:t>Polymorphism is derived from 2 </a:t>
            </a:r>
            <a:r>
              <a:rPr lang="en-US" dirty="0" err="1">
                <a:solidFill>
                  <a:prstClr val="black"/>
                </a:solidFill>
              </a:rPr>
              <a:t>greek</a:t>
            </a:r>
            <a:r>
              <a:rPr lang="en-US" dirty="0">
                <a:solidFill>
                  <a:prstClr val="black"/>
                </a:solidFill>
              </a:rPr>
              <a:t> words: </a:t>
            </a:r>
            <a:r>
              <a:rPr lang="en-US" b="1" dirty="0">
                <a:solidFill>
                  <a:prstClr val="black"/>
                </a:solidFill>
              </a:rPr>
              <a:t>poly and morphs. The word "poly" means many and "morphs" means forms. So polymorphism means many forms.</a:t>
            </a:r>
          </a:p>
        </p:txBody>
      </p:sp>
      <p:sp>
        <p:nvSpPr>
          <p:cNvPr id="6" name="Rectangle 5"/>
          <p:cNvSpPr/>
          <p:nvPr/>
        </p:nvSpPr>
        <p:spPr>
          <a:xfrm>
            <a:off x="2133600" y="2057401"/>
            <a:ext cx="7315200" cy="2215991"/>
          </a:xfrm>
          <a:prstGeom prst="rect">
            <a:avLst/>
          </a:prstGeom>
        </p:spPr>
        <p:txBody>
          <a:bodyPr wrap="square">
            <a:spAutoFit/>
          </a:bodyPr>
          <a:lstStyle/>
          <a:p>
            <a:r>
              <a:rPr lang="en-US" sz="2400" b="1" dirty="0">
                <a:solidFill>
                  <a:prstClr val="black"/>
                </a:solidFill>
              </a:rPr>
              <a:t>Real life example of polymorphism in </a:t>
            </a:r>
            <a:r>
              <a:rPr lang="en-US" sz="2400" b="1" dirty="0">
                <a:solidFill>
                  <a:prstClr val="black"/>
                </a:solidFill>
              </a:rPr>
              <a:t>Java</a:t>
            </a:r>
          </a:p>
          <a:p>
            <a:endParaRPr lang="en-US" sz="2400" b="1" dirty="0">
              <a:solidFill>
                <a:prstClr val="black"/>
              </a:solidFill>
            </a:endParaRPr>
          </a:p>
          <a:p>
            <a:r>
              <a:rPr lang="en-US" dirty="0">
                <a:solidFill>
                  <a:prstClr val="black"/>
                </a:solidFill>
              </a:rPr>
              <a:t>Suppose if you are in class room that time you behave like a student, when you are in market at that time you behave like a customer, when you at your home at that time you behave like a son or daughter, Here one person present in different-different behaviors.</a:t>
            </a:r>
          </a:p>
          <a:p>
            <a:endParaRPr lang="en-US" dirty="0">
              <a:solidFill>
                <a:prstClr val="black"/>
              </a:solidFill>
            </a:endParaRPr>
          </a:p>
        </p:txBody>
      </p:sp>
      <p:pic>
        <p:nvPicPr>
          <p:cNvPr id="7" name="Picture 6"/>
          <p:cNvPicPr>
            <a:picLocks noChangeAspect="1"/>
          </p:cNvPicPr>
          <p:nvPr/>
        </p:nvPicPr>
        <p:blipFill>
          <a:blip r:embed="rId2"/>
          <a:stretch>
            <a:fillRect/>
          </a:stretch>
        </p:blipFill>
        <p:spPr>
          <a:xfrm>
            <a:off x="5029201" y="3733801"/>
            <a:ext cx="4924425" cy="2886075"/>
          </a:xfrm>
          <a:prstGeom prst="rect">
            <a:avLst/>
          </a:prstGeom>
        </p:spPr>
      </p:pic>
    </p:spTree>
    <p:extLst>
      <p:ext uri="{BB962C8B-B14F-4D97-AF65-F5344CB8AC3E}">
        <p14:creationId xmlns:p14="http://schemas.microsoft.com/office/powerpoint/2010/main" val="653902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5051" y="362130"/>
            <a:ext cx="6096000" cy="1754326"/>
          </a:xfrm>
          <a:prstGeom prst="rect">
            <a:avLst/>
          </a:prstGeom>
        </p:spPr>
        <p:txBody>
          <a:bodyPr>
            <a:spAutoFit/>
          </a:bodyPr>
          <a:lstStyle/>
          <a:p>
            <a:r>
              <a:rPr lang="en-US" dirty="0">
                <a:solidFill>
                  <a:prstClr val="black"/>
                </a:solidFill>
              </a:rPr>
              <a:t>Illustrative images for the above </a:t>
            </a:r>
            <a:r>
              <a:rPr lang="en-US" dirty="0">
                <a:solidFill>
                  <a:prstClr val="black"/>
                </a:solidFill>
              </a:rPr>
              <a:t>program</a:t>
            </a:r>
            <a:endParaRPr lang="en-US" dirty="0">
              <a:solidFill>
                <a:prstClr val="black"/>
              </a:solidFill>
            </a:endParaRPr>
          </a:p>
          <a:p>
            <a:endParaRPr lang="en-US" dirty="0">
              <a:solidFill>
                <a:prstClr val="black"/>
              </a:solidFill>
            </a:endParaRPr>
          </a:p>
          <a:p>
            <a:r>
              <a:rPr lang="en-US" dirty="0">
                <a:solidFill>
                  <a:prstClr val="black"/>
                </a:solidFill>
              </a:rPr>
              <a:t>Three objects ‘ob1’ , ‘ob2’ and ‘ob3’ are created:</a:t>
            </a:r>
          </a:p>
          <a:p>
            <a:r>
              <a:rPr lang="en-US" dirty="0" err="1">
                <a:solidFill>
                  <a:prstClr val="black"/>
                </a:solidFill>
              </a:rPr>
              <a:t>ObjectPassDemo</a:t>
            </a:r>
            <a:r>
              <a:rPr lang="en-US" dirty="0">
                <a:solidFill>
                  <a:prstClr val="black"/>
                </a:solidFill>
              </a:rPr>
              <a:t> ob1 = new </a:t>
            </a:r>
            <a:r>
              <a:rPr lang="en-US" dirty="0" err="1">
                <a:solidFill>
                  <a:prstClr val="black"/>
                </a:solidFill>
              </a:rPr>
              <a:t>ObjectPassDemo</a:t>
            </a:r>
            <a:r>
              <a:rPr lang="en-US" dirty="0">
                <a:solidFill>
                  <a:prstClr val="black"/>
                </a:solidFill>
              </a:rPr>
              <a:t>(100, 22);</a:t>
            </a:r>
          </a:p>
          <a:p>
            <a:r>
              <a:rPr lang="en-US" dirty="0" err="1">
                <a:solidFill>
                  <a:prstClr val="black"/>
                </a:solidFill>
              </a:rPr>
              <a:t>ObjectPassDemo</a:t>
            </a:r>
            <a:r>
              <a:rPr lang="en-US" dirty="0">
                <a:solidFill>
                  <a:prstClr val="black"/>
                </a:solidFill>
              </a:rPr>
              <a:t> ob2 = new </a:t>
            </a:r>
            <a:r>
              <a:rPr lang="en-US" dirty="0" err="1">
                <a:solidFill>
                  <a:prstClr val="black"/>
                </a:solidFill>
              </a:rPr>
              <a:t>ObjectPassDemo</a:t>
            </a:r>
            <a:r>
              <a:rPr lang="en-US" dirty="0">
                <a:solidFill>
                  <a:prstClr val="black"/>
                </a:solidFill>
              </a:rPr>
              <a:t>(100, 22);</a:t>
            </a:r>
          </a:p>
          <a:p>
            <a:r>
              <a:rPr lang="en-US" dirty="0" err="1">
                <a:solidFill>
                  <a:prstClr val="black"/>
                </a:solidFill>
              </a:rPr>
              <a:t>ObjectPassDemo</a:t>
            </a:r>
            <a:r>
              <a:rPr lang="en-US" dirty="0">
                <a:solidFill>
                  <a:prstClr val="black"/>
                </a:solidFill>
              </a:rPr>
              <a:t> ob3 = new </a:t>
            </a:r>
            <a:r>
              <a:rPr lang="en-US" dirty="0" err="1">
                <a:solidFill>
                  <a:prstClr val="black"/>
                </a:solidFill>
              </a:rPr>
              <a:t>ObjectPassDemo</a:t>
            </a:r>
            <a:r>
              <a:rPr lang="en-US" dirty="0">
                <a:solidFill>
                  <a:prstClr val="black"/>
                </a:solidFill>
              </a:rPr>
              <a:t>(-1, -1);</a:t>
            </a:r>
          </a:p>
        </p:txBody>
      </p:sp>
      <p:pic>
        <p:nvPicPr>
          <p:cNvPr id="6" name="Picture 5"/>
          <p:cNvPicPr>
            <a:picLocks noChangeAspect="1"/>
          </p:cNvPicPr>
          <p:nvPr/>
        </p:nvPicPr>
        <p:blipFill>
          <a:blip r:embed="rId2"/>
          <a:stretch>
            <a:fillRect/>
          </a:stretch>
        </p:blipFill>
        <p:spPr>
          <a:xfrm>
            <a:off x="6451553" y="314325"/>
            <a:ext cx="5048250" cy="2571750"/>
          </a:xfrm>
          <a:prstGeom prst="rect">
            <a:avLst/>
          </a:prstGeom>
        </p:spPr>
      </p:pic>
      <p:sp>
        <p:nvSpPr>
          <p:cNvPr id="8" name="Rectangle 7"/>
          <p:cNvSpPr/>
          <p:nvPr/>
        </p:nvSpPr>
        <p:spPr>
          <a:xfrm>
            <a:off x="577756" y="3526893"/>
            <a:ext cx="6096000" cy="369332"/>
          </a:xfrm>
          <a:prstGeom prst="rect">
            <a:avLst/>
          </a:prstGeom>
        </p:spPr>
        <p:txBody>
          <a:bodyPr>
            <a:spAutoFit/>
          </a:bodyPr>
          <a:lstStyle/>
          <a:p>
            <a:r>
              <a:rPr lang="en-US" dirty="0" err="1">
                <a:solidFill>
                  <a:prstClr val="black"/>
                </a:solidFill>
              </a:rPr>
              <a:t>boolean</a:t>
            </a:r>
            <a:r>
              <a:rPr lang="en-US" dirty="0">
                <a:solidFill>
                  <a:prstClr val="black"/>
                </a:solidFill>
              </a:rPr>
              <a:t> </a:t>
            </a:r>
            <a:r>
              <a:rPr lang="en-US" dirty="0" err="1">
                <a:solidFill>
                  <a:prstClr val="black"/>
                </a:solidFill>
              </a:rPr>
              <a:t>equalTo</a:t>
            </a:r>
            <a:r>
              <a:rPr lang="en-US" dirty="0">
                <a:solidFill>
                  <a:prstClr val="black"/>
                </a:solidFill>
              </a:rPr>
              <a:t>(</a:t>
            </a:r>
            <a:r>
              <a:rPr lang="en-US" dirty="0" err="1">
                <a:solidFill>
                  <a:prstClr val="black"/>
                </a:solidFill>
              </a:rPr>
              <a:t>ObjectPassDemo</a:t>
            </a:r>
            <a:r>
              <a:rPr lang="en-US" dirty="0">
                <a:solidFill>
                  <a:prstClr val="black"/>
                </a:solidFill>
              </a:rPr>
              <a:t> o);</a:t>
            </a:r>
          </a:p>
        </p:txBody>
      </p:sp>
      <p:pic>
        <p:nvPicPr>
          <p:cNvPr id="10" name="Picture 9"/>
          <p:cNvPicPr>
            <a:picLocks noChangeAspect="1"/>
          </p:cNvPicPr>
          <p:nvPr/>
        </p:nvPicPr>
        <p:blipFill>
          <a:blip r:embed="rId3"/>
          <a:stretch>
            <a:fillRect/>
          </a:stretch>
        </p:blipFill>
        <p:spPr>
          <a:xfrm>
            <a:off x="4348376" y="3592631"/>
            <a:ext cx="5382478" cy="2405673"/>
          </a:xfrm>
          <a:prstGeom prst="rect">
            <a:avLst/>
          </a:prstGeom>
        </p:spPr>
      </p:pic>
    </p:spTree>
    <p:extLst>
      <p:ext uri="{BB962C8B-B14F-4D97-AF65-F5344CB8AC3E}">
        <p14:creationId xmlns:p14="http://schemas.microsoft.com/office/powerpoint/2010/main" val="361982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375" y="391952"/>
            <a:ext cx="5061642" cy="369332"/>
          </a:xfrm>
          <a:prstGeom prst="rect">
            <a:avLst/>
          </a:prstGeom>
        </p:spPr>
        <p:txBody>
          <a:bodyPr wrap="none">
            <a:spAutoFit/>
          </a:bodyPr>
          <a:lstStyle/>
          <a:p>
            <a:r>
              <a:rPr lang="en-US" dirty="0" err="1">
                <a:solidFill>
                  <a:prstClr val="black"/>
                </a:solidFill>
              </a:rPr>
              <a:t>System.out.println</a:t>
            </a:r>
            <a:r>
              <a:rPr lang="en-US" dirty="0">
                <a:solidFill>
                  <a:prstClr val="black"/>
                </a:solidFill>
              </a:rPr>
              <a:t>("ob1 == ob2: " + ob1.equalTo(ob2));</a:t>
            </a:r>
          </a:p>
        </p:txBody>
      </p:sp>
      <p:pic>
        <p:nvPicPr>
          <p:cNvPr id="5" name="Picture 4"/>
          <p:cNvPicPr>
            <a:picLocks noChangeAspect="1"/>
          </p:cNvPicPr>
          <p:nvPr/>
        </p:nvPicPr>
        <p:blipFill>
          <a:blip r:embed="rId2"/>
          <a:stretch>
            <a:fillRect/>
          </a:stretch>
        </p:blipFill>
        <p:spPr>
          <a:xfrm>
            <a:off x="6269653" y="593606"/>
            <a:ext cx="4675851" cy="2401571"/>
          </a:xfrm>
          <a:prstGeom prst="rect">
            <a:avLst/>
          </a:prstGeom>
        </p:spPr>
      </p:pic>
      <p:sp>
        <p:nvSpPr>
          <p:cNvPr id="6" name="Rectangle 5"/>
          <p:cNvSpPr/>
          <p:nvPr/>
        </p:nvSpPr>
        <p:spPr>
          <a:xfrm>
            <a:off x="359391" y="892875"/>
            <a:ext cx="6096000" cy="923330"/>
          </a:xfrm>
          <a:prstGeom prst="rect">
            <a:avLst/>
          </a:prstGeom>
        </p:spPr>
        <p:txBody>
          <a:bodyPr>
            <a:spAutoFit/>
          </a:bodyPr>
          <a:lstStyle/>
          <a:p>
            <a:r>
              <a:rPr lang="en-US" dirty="0">
                <a:solidFill>
                  <a:prstClr val="black"/>
                </a:solidFill>
              </a:rPr>
              <a:t>As we call the method </a:t>
            </a:r>
            <a:r>
              <a:rPr lang="en-US" dirty="0" err="1">
                <a:solidFill>
                  <a:prstClr val="black"/>
                </a:solidFill>
              </a:rPr>
              <a:t>equalTo</a:t>
            </a:r>
            <a:r>
              <a:rPr lang="en-US" dirty="0">
                <a:solidFill>
                  <a:prstClr val="black"/>
                </a:solidFill>
              </a:rPr>
              <a:t>, the reference ‘o’ will be assigned to the object which is passed as an argument, i.e. ‘o’ will refer to ‘ob2’ as following statement execute.</a:t>
            </a:r>
          </a:p>
        </p:txBody>
      </p:sp>
      <p:sp>
        <p:nvSpPr>
          <p:cNvPr id="8" name="Rectangle 7"/>
          <p:cNvSpPr/>
          <p:nvPr/>
        </p:nvSpPr>
        <p:spPr>
          <a:xfrm>
            <a:off x="291152" y="1805253"/>
            <a:ext cx="6096000" cy="1200329"/>
          </a:xfrm>
          <a:prstGeom prst="rect">
            <a:avLst/>
          </a:prstGeom>
        </p:spPr>
        <p:txBody>
          <a:bodyPr>
            <a:spAutoFit/>
          </a:bodyPr>
          <a:lstStyle/>
          <a:p>
            <a:r>
              <a:rPr lang="en-US" dirty="0">
                <a:solidFill>
                  <a:prstClr val="black"/>
                </a:solidFill>
              </a:rPr>
              <a:t>Now as we can see, </a:t>
            </a:r>
            <a:r>
              <a:rPr lang="en-US" dirty="0" err="1">
                <a:solidFill>
                  <a:prstClr val="black"/>
                </a:solidFill>
              </a:rPr>
              <a:t>equalTo</a:t>
            </a:r>
            <a:r>
              <a:rPr lang="en-US" dirty="0">
                <a:solidFill>
                  <a:prstClr val="black"/>
                </a:solidFill>
              </a:rPr>
              <a:t> method is called on ‘ob1’ , and ‘o’ is referring to ‘ob2’. Since values of ‘a’ and ‘b’ are same for both the references, so if(condition) is true, so </a:t>
            </a:r>
            <a:r>
              <a:rPr lang="en-US" dirty="0" err="1">
                <a:solidFill>
                  <a:prstClr val="black"/>
                </a:solidFill>
              </a:rPr>
              <a:t>boolean</a:t>
            </a:r>
            <a:r>
              <a:rPr lang="en-US" dirty="0">
                <a:solidFill>
                  <a:prstClr val="black"/>
                </a:solidFill>
              </a:rPr>
              <a:t> true will be return.</a:t>
            </a:r>
          </a:p>
          <a:p>
            <a:r>
              <a:rPr lang="en-US" dirty="0">
                <a:solidFill>
                  <a:prstClr val="black"/>
                </a:solidFill>
              </a:rPr>
              <a:t>if(</a:t>
            </a:r>
            <a:r>
              <a:rPr lang="en-US" dirty="0" err="1">
                <a:solidFill>
                  <a:prstClr val="black"/>
                </a:solidFill>
              </a:rPr>
              <a:t>o.a</a:t>
            </a:r>
            <a:r>
              <a:rPr lang="en-US" dirty="0">
                <a:solidFill>
                  <a:prstClr val="black"/>
                </a:solidFill>
              </a:rPr>
              <a:t> == a &amp;&amp; </a:t>
            </a:r>
            <a:r>
              <a:rPr lang="en-US" dirty="0" err="1">
                <a:solidFill>
                  <a:prstClr val="black"/>
                </a:solidFill>
              </a:rPr>
              <a:t>o.b</a:t>
            </a:r>
            <a:r>
              <a:rPr lang="en-US" dirty="0">
                <a:solidFill>
                  <a:prstClr val="black"/>
                </a:solidFill>
              </a:rPr>
              <a:t> == b)</a:t>
            </a:r>
          </a:p>
        </p:txBody>
      </p:sp>
      <p:sp>
        <p:nvSpPr>
          <p:cNvPr id="9" name="Rectangle 8"/>
          <p:cNvSpPr/>
          <p:nvPr/>
        </p:nvSpPr>
        <p:spPr>
          <a:xfrm>
            <a:off x="195618" y="3638097"/>
            <a:ext cx="6096000" cy="646331"/>
          </a:xfrm>
          <a:prstGeom prst="rect">
            <a:avLst/>
          </a:prstGeom>
        </p:spPr>
        <p:txBody>
          <a:bodyPr>
            <a:spAutoFit/>
          </a:bodyPr>
          <a:lstStyle/>
          <a:p>
            <a:r>
              <a:rPr lang="en-US" dirty="0">
                <a:solidFill>
                  <a:prstClr val="black"/>
                </a:solidFill>
              </a:rPr>
              <a:t>Again ‘o’ will reassign to ‘ob3’ as the following statement execute.</a:t>
            </a:r>
          </a:p>
          <a:p>
            <a:r>
              <a:rPr lang="en-US" dirty="0" err="1">
                <a:solidFill>
                  <a:prstClr val="black"/>
                </a:solidFill>
              </a:rPr>
              <a:t>System.out.println</a:t>
            </a:r>
            <a:r>
              <a:rPr lang="en-US" dirty="0">
                <a:solidFill>
                  <a:prstClr val="black"/>
                </a:solidFill>
              </a:rPr>
              <a:t>("ob1 == ob3: " + ob1.equalTo(ob3));</a:t>
            </a:r>
          </a:p>
        </p:txBody>
      </p:sp>
      <p:pic>
        <p:nvPicPr>
          <p:cNvPr id="4099" name="Picture 3" descr="http://cdncontribute.geeksforgeeks.org/wp-content/uploads/four.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999" y="3477857"/>
            <a:ext cx="49625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773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57400" y="457200"/>
            <a:ext cx="8305800" cy="5909310"/>
          </a:xfrm>
          <a:prstGeom prst="rect">
            <a:avLst/>
          </a:prstGeom>
        </p:spPr>
        <p:txBody>
          <a:bodyPr wrap="square">
            <a:spAutoFit/>
          </a:bodyPr>
          <a:lstStyle/>
          <a:p>
            <a:r>
              <a:rPr lang="en-US" b="1" dirty="0">
                <a:solidFill>
                  <a:srgbClr val="000000"/>
                </a:solidFill>
              </a:rPr>
              <a:t>Assignments: </a:t>
            </a:r>
            <a:endParaRPr lang="en-US" dirty="0">
              <a:solidFill>
                <a:srgbClr val="000000"/>
              </a:solidFill>
            </a:endParaRPr>
          </a:p>
          <a:p>
            <a:r>
              <a:rPr lang="en-US" b="1" dirty="0">
                <a:solidFill>
                  <a:srgbClr val="000000"/>
                </a:solidFill>
              </a:rPr>
              <a:t>1. </a:t>
            </a:r>
            <a:r>
              <a:rPr lang="en-US" dirty="0">
                <a:solidFill>
                  <a:srgbClr val="000000"/>
                </a:solidFill>
              </a:rPr>
              <a:t>Create a “circle” class &amp; a “point” class. The coordinates of the circle are given and used within the “circle” class as object of the “point” class. Display the area of circle. </a:t>
            </a:r>
          </a:p>
          <a:p>
            <a:endParaRPr lang="en-US" dirty="0">
              <a:solidFill>
                <a:srgbClr val="000000"/>
              </a:solidFill>
            </a:endParaRPr>
          </a:p>
          <a:p>
            <a:r>
              <a:rPr lang="en-US" b="1" dirty="0">
                <a:solidFill>
                  <a:srgbClr val="000000"/>
                </a:solidFill>
              </a:rPr>
              <a:t>2. </a:t>
            </a:r>
            <a:r>
              <a:rPr lang="en-US" dirty="0">
                <a:solidFill>
                  <a:srgbClr val="000000"/>
                </a:solidFill>
              </a:rPr>
              <a:t>Create a class called Time, which has three private instance variables – hour, min and sec. It contains a method called add( ) which takes one Time object as parameter and print the added value of the calling Time object and passes Time object. In the main method, declare two Time objects and assign values using constructor and call the add() method. </a:t>
            </a:r>
          </a:p>
          <a:p>
            <a:r>
              <a:rPr lang="en-US" b="1" dirty="0">
                <a:solidFill>
                  <a:srgbClr val="000000"/>
                </a:solidFill>
              </a:rPr>
              <a:t>3. </a:t>
            </a:r>
            <a:r>
              <a:rPr lang="en-US" dirty="0">
                <a:solidFill>
                  <a:srgbClr val="000000"/>
                </a:solidFill>
              </a:rPr>
              <a:t>Create a class called Complex, which has three private instance variables –real and imaginary. It contains a method called add( ) which takes one Complex object as parameter and print the added value of the calling Complex object and passes Complex object. In the main method, declare two Complex objects and assign values using constructor and call the add() method. </a:t>
            </a:r>
          </a:p>
          <a:p>
            <a:r>
              <a:rPr lang="en-US" b="1" dirty="0">
                <a:solidFill>
                  <a:srgbClr val="000000"/>
                </a:solidFill>
              </a:rPr>
              <a:t>4. </a:t>
            </a:r>
            <a:r>
              <a:rPr lang="en-US" dirty="0">
                <a:solidFill>
                  <a:srgbClr val="000000"/>
                </a:solidFill>
              </a:rPr>
              <a:t>Write a program to define a class having one 3-digit number, </a:t>
            </a:r>
            <a:r>
              <a:rPr lang="en-US" dirty="0" err="1">
                <a:solidFill>
                  <a:srgbClr val="000000"/>
                </a:solidFill>
              </a:rPr>
              <a:t>num</a:t>
            </a:r>
            <a:r>
              <a:rPr lang="en-US" dirty="0">
                <a:solidFill>
                  <a:srgbClr val="000000"/>
                </a:solidFill>
              </a:rPr>
              <a:t> as data member. Initialize and display reverse of that number. </a:t>
            </a:r>
          </a:p>
          <a:p>
            <a:endParaRPr lang="en-US" dirty="0">
              <a:solidFill>
                <a:srgbClr val="000000"/>
              </a:solidFill>
            </a:endParaRPr>
          </a:p>
          <a:p>
            <a:r>
              <a:rPr lang="en-US" b="1" dirty="0">
                <a:solidFill>
                  <a:srgbClr val="000000"/>
                </a:solidFill>
              </a:rPr>
              <a:t>5. </a:t>
            </a:r>
            <a:r>
              <a:rPr lang="en-US" dirty="0">
                <a:solidFill>
                  <a:srgbClr val="000000"/>
                </a:solidFill>
              </a:rPr>
              <a:t>Write a program to define a class Student with four data members such as name, roll no., sub1, and sub2. Define appropriate methods to initialize and display the values of data members. Also calculate total marks and percentage scored by student. </a:t>
            </a:r>
          </a:p>
          <a:p>
            <a:r>
              <a:rPr lang="en-US" b="1" dirty="0">
                <a:solidFill>
                  <a:srgbClr val="000000"/>
                </a:solidFill>
              </a:rPr>
              <a:t>6. </a:t>
            </a:r>
            <a:r>
              <a:rPr lang="en-US" dirty="0">
                <a:solidFill>
                  <a:srgbClr val="000000"/>
                </a:solidFill>
              </a:rPr>
              <a:t>Write a program to define a class Employee to accept </a:t>
            </a:r>
            <a:r>
              <a:rPr lang="en-US" dirty="0" err="1">
                <a:solidFill>
                  <a:srgbClr val="000000"/>
                </a:solidFill>
              </a:rPr>
              <a:t>emp_id</a:t>
            </a:r>
            <a:r>
              <a:rPr lang="en-US" dirty="0">
                <a:solidFill>
                  <a:srgbClr val="000000"/>
                </a:solidFill>
              </a:rPr>
              <a:t>, </a:t>
            </a:r>
            <a:r>
              <a:rPr lang="en-US" dirty="0" err="1">
                <a:solidFill>
                  <a:srgbClr val="000000"/>
                </a:solidFill>
              </a:rPr>
              <a:t>emp</a:t>
            </a:r>
            <a:r>
              <a:rPr lang="en-US" dirty="0">
                <a:solidFill>
                  <a:srgbClr val="000000"/>
                </a:solidFill>
              </a:rPr>
              <a:t> _name, </a:t>
            </a:r>
            <a:r>
              <a:rPr lang="en-US" dirty="0" err="1">
                <a:solidFill>
                  <a:srgbClr val="000000"/>
                </a:solidFill>
              </a:rPr>
              <a:t>basic_salary</a:t>
            </a:r>
            <a:r>
              <a:rPr lang="en-US" dirty="0">
                <a:solidFill>
                  <a:srgbClr val="000000"/>
                </a:solidFill>
              </a:rPr>
              <a:t> from the user and display the </a:t>
            </a:r>
            <a:r>
              <a:rPr lang="en-US" dirty="0" err="1">
                <a:solidFill>
                  <a:srgbClr val="000000"/>
                </a:solidFill>
              </a:rPr>
              <a:t>gross_salary</a:t>
            </a:r>
            <a:r>
              <a:rPr lang="en-US" dirty="0">
                <a:solidFill>
                  <a:srgbClr val="000000"/>
                </a:solidFill>
              </a:rPr>
              <a:t>. </a:t>
            </a:r>
          </a:p>
          <a:p>
            <a:endParaRPr lang="en-US" dirty="0">
              <a:solidFill>
                <a:srgbClr val="000000"/>
              </a:solidFill>
            </a:endParaRPr>
          </a:p>
        </p:txBody>
      </p:sp>
    </p:spTree>
    <p:extLst>
      <p:ext uri="{BB962C8B-B14F-4D97-AF65-F5344CB8AC3E}">
        <p14:creationId xmlns:p14="http://schemas.microsoft.com/office/powerpoint/2010/main" val="530310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52401"/>
            <a:ext cx="8610600" cy="6186309"/>
          </a:xfrm>
          <a:prstGeom prst="rect">
            <a:avLst/>
          </a:prstGeom>
        </p:spPr>
        <p:txBody>
          <a:bodyPr wrap="square">
            <a:spAutoFit/>
          </a:bodyPr>
          <a:lstStyle/>
          <a:p>
            <a:r>
              <a:rPr lang="en-US" dirty="0">
                <a:solidFill>
                  <a:prstClr val="black"/>
                </a:solidFill>
              </a:rPr>
              <a:t>7. Write a program to define a class Fraction having data members numerator and denominator. Initialize three objects using different constructors and display its fractional value. </a:t>
            </a:r>
          </a:p>
          <a:p>
            <a:r>
              <a:rPr lang="en-US" dirty="0">
                <a:solidFill>
                  <a:prstClr val="black"/>
                </a:solidFill>
              </a:rPr>
              <a:t>8. Write a program to define a class Item containing code and price. Accept this data for five objects using array of objects. Display code, price in tabular form and also, display total price of all items. </a:t>
            </a:r>
          </a:p>
          <a:p>
            <a:endParaRPr lang="en-US" dirty="0">
              <a:solidFill>
                <a:prstClr val="black"/>
              </a:solidFill>
            </a:endParaRPr>
          </a:p>
          <a:p>
            <a:r>
              <a:rPr lang="en-US" dirty="0">
                <a:solidFill>
                  <a:prstClr val="black"/>
                </a:solidFill>
              </a:rPr>
              <a:t>9. Write a program to define a class Tender containing data members cost and company name. Accept data for five objects and display company name for which cost is minimum. </a:t>
            </a:r>
          </a:p>
          <a:p>
            <a:endParaRPr lang="en-US" dirty="0">
              <a:solidFill>
                <a:prstClr val="black"/>
              </a:solidFill>
            </a:endParaRPr>
          </a:p>
          <a:p>
            <a:endParaRPr lang="en-US" dirty="0">
              <a:solidFill>
                <a:prstClr val="black"/>
              </a:solidFill>
            </a:endParaRPr>
          </a:p>
          <a:p>
            <a:r>
              <a:rPr lang="en-US" dirty="0">
                <a:solidFill>
                  <a:prstClr val="black"/>
                </a:solidFill>
              </a:rPr>
              <a:t>10. Write a program to define a class 'employee' with data members as </a:t>
            </a:r>
            <a:r>
              <a:rPr lang="en-US" dirty="0" err="1">
                <a:solidFill>
                  <a:prstClr val="black"/>
                </a:solidFill>
              </a:rPr>
              <a:t>empid</a:t>
            </a:r>
            <a:r>
              <a:rPr lang="en-US" dirty="0">
                <a:solidFill>
                  <a:prstClr val="black"/>
                </a:solidFill>
              </a:rPr>
              <a:t>, name and salary. Accept data for 5 objects using Array of objects and print it. </a:t>
            </a:r>
          </a:p>
          <a:p>
            <a:endParaRPr lang="en-US" dirty="0">
              <a:solidFill>
                <a:prstClr val="black"/>
              </a:solidFill>
            </a:endParaRPr>
          </a:p>
          <a:p>
            <a:r>
              <a:rPr lang="en-US" dirty="0">
                <a:solidFill>
                  <a:prstClr val="black"/>
                </a:solidFill>
              </a:rPr>
              <a:t>11. Define a class called circle that contains: </a:t>
            </a:r>
          </a:p>
          <a:p>
            <a:endParaRPr lang="en-US" dirty="0">
              <a:solidFill>
                <a:prstClr val="black"/>
              </a:solidFill>
            </a:endParaRPr>
          </a:p>
          <a:p>
            <a:r>
              <a:rPr lang="en-US" dirty="0">
                <a:solidFill>
                  <a:prstClr val="black"/>
                </a:solidFill>
              </a:rPr>
              <a:t>• Two private instance variables: radius (of type double) and color (of type String), </a:t>
            </a:r>
          </a:p>
          <a:p>
            <a:r>
              <a:rPr lang="en-US" dirty="0">
                <a:solidFill>
                  <a:prstClr val="black"/>
                </a:solidFill>
              </a:rPr>
              <a:t>• Initialize the variables radius and color with default value of 1.0 and "red", respectively using default constructor. </a:t>
            </a:r>
          </a:p>
          <a:p>
            <a:r>
              <a:rPr lang="en-US" dirty="0">
                <a:solidFill>
                  <a:prstClr val="black"/>
                </a:solidFill>
              </a:rPr>
              <a:t>• Include a second constructor that will use the default value for color and sets the </a:t>
            </a:r>
          </a:p>
          <a:p>
            <a:r>
              <a:rPr lang="en-US" dirty="0">
                <a:solidFill>
                  <a:prstClr val="black"/>
                </a:solidFill>
              </a:rPr>
              <a:t>radius to the value passed as parameter. </a:t>
            </a:r>
          </a:p>
          <a:p>
            <a:r>
              <a:rPr lang="en-US" dirty="0">
                <a:solidFill>
                  <a:prstClr val="black"/>
                </a:solidFill>
              </a:rPr>
              <a:t>• Two public methods: </a:t>
            </a:r>
            <a:r>
              <a:rPr lang="en-US" dirty="0" err="1">
                <a:solidFill>
                  <a:prstClr val="black"/>
                </a:solidFill>
              </a:rPr>
              <a:t>getRadius</a:t>
            </a:r>
            <a:r>
              <a:rPr lang="en-US" dirty="0">
                <a:solidFill>
                  <a:prstClr val="black"/>
                </a:solidFill>
              </a:rPr>
              <a:t>() and </a:t>
            </a:r>
            <a:r>
              <a:rPr lang="en-US" dirty="0" err="1">
                <a:solidFill>
                  <a:prstClr val="black"/>
                </a:solidFill>
              </a:rPr>
              <a:t>getArea</a:t>
            </a:r>
            <a:r>
              <a:rPr lang="en-US" dirty="0">
                <a:solidFill>
                  <a:prstClr val="black"/>
                </a:solidFill>
              </a:rPr>
              <a:t>() for returning the radius and area of </a:t>
            </a:r>
          </a:p>
          <a:p>
            <a:r>
              <a:rPr lang="en-US" dirty="0">
                <a:solidFill>
                  <a:prstClr val="black"/>
                </a:solidFill>
              </a:rPr>
              <a:t>the circle </a:t>
            </a:r>
          </a:p>
          <a:p>
            <a:r>
              <a:rPr lang="en-US" dirty="0">
                <a:solidFill>
                  <a:prstClr val="black"/>
                </a:solidFill>
              </a:rPr>
              <a:t>• Invoke the above methods and constructors in the main. </a:t>
            </a:r>
          </a:p>
        </p:txBody>
      </p:sp>
    </p:spTree>
    <p:extLst>
      <p:ext uri="{BB962C8B-B14F-4D97-AF65-F5344CB8AC3E}">
        <p14:creationId xmlns:p14="http://schemas.microsoft.com/office/powerpoint/2010/main" val="1934967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457200"/>
            <a:ext cx="8686800" cy="5355312"/>
          </a:xfrm>
          <a:prstGeom prst="rect">
            <a:avLst/>
          </a:prstGeom>
        </p:spPr>
        <p:txBody>
          <a:bodyPr wrap="square">
            <a:spAutoFit/>
          </a:bodyPr>
          <a:lstStyle/>
          <a:p>
            <a:r>
              <a:rPr lang="en-US" b="1" dirty="0">
                <a:solidFill>
                  <a:srgbClr val="000000"/>
                </a:solidFill>
              </a:rPr>
              <a:t>12. </a:t>
            </a:r>
            <a:r>
              <a:rPr lang="en-US" dirty="0">
                <a:solidFill>
                  <a:srgbClr val="000000"/>
                </a:solidFill>
              </a:rPr>
              <a:t>Write a program which will accept an integer from the user and pass the value to a method called </a:t>
            </a:r>
            <a:r>
              <a:rPr lang="en-US" dirty="0" err="1">
                <a:solidFill>
                  <a:srgbClr val="000000"/>
                </a:solidFill>
              </a:rPr>
              <a:t>PrintNumberInWord</a:t>
            </a:r>
            <a:r>
              <a:rPr lang="en-US" dirty="0">
                <a:solidFill>
                  <a:srgbClr val="000000"/>
                </a:solidFill>
              </a:rPr>
              <a:t> that will print "ONE", "TWO",... , "NINE", "ZERO" if the integer variable "number" is 1, 2,... , 9, or 0, respectively. </a:t>
            </a:r>
          </a:p>
          <a:p>
            <a:endParaRPr lang="en-US" dirty="0">
              <a:solidFill>
                <a:srgbClr val="000000"/>
              </a:solidFill>
            </a:endParaRPr>
          </a:p>
          <a:p>
            <a:r>
              <a:rPr lang="en-US" b="1" dirty="0">
                <a:solidFill>
                  <a:srgbClr val="000000"/>
                </a:solidFill>
              </a:rPr>
              <a:t>13. </a:t>
            </a:r>
            <a:r>
              <a:rPr lang="en-US" dirty="0">
                <a:solidFill>
                  <a:srgbClr val="000000"/>
                </a:solidFill>
              </a:rPr>
              <a:t>Design a class named Account that contains: </a:t>
            </a:r>
          </a:p>
          <a:p>
            <a:endParaRPr lang="en-US" dirty="0">
              <a:solidFill>
                <a:srgbClr val="000000"/>
              </a:solidFill>
            </a:endParaRPr>
          </a:p>
          <a:p>
            <a:r>
              <a:rPr lang="en-US" dirty="0">
                <a:solidFill>
                  <a:srgbClr val="000000"/>
                </a:solidFill>
              </a:rPr>
              <a:t>I. A private </a:t>
            </a:r>
            <a:r>
              <a:rPr lang="en-US" dirty="0" err="1">
                <a:solidFill>
                  <a:srgbClr val="000000"/>
                </a:solidFill>
              </a:rPr>
              <a:t>int</a:t>
            </a:r>
            <a:r>
              <a:rPr lang="en-US" dirty="0">
                <a:solidFill>
                  <a:srgbClr val="000000"/>
                </a:solidFill>
              </a:rPr>
              <a:t> data field named id for the account (default 0). </a:t>
            </a:r>
          </a:p>
          <a:p>
            <a:r>
              <a:rPr lang="en-US" dirty="0">
                <a:solidFill>
                  <a:srgbClr val="000000"/>
                </a:solidFill>
              </a:rPr>
              <a:t>II. A private double data field named balance for the account (default 0). </a:t>
            </a:r>
          </a:p>
          <a:p>
            <a:r>
              <a:rPr lang="en-US" dirty="0">
                <a:solidFill>
                  <a:srgbClr val="000000"/>
                </a:solidFill>
              </a:rPr>
              <a:t>III. A private double data field named </a:t>
            </a:r>
            <a:r>
              <a:rPr lang="en-US" dirty="0" err="1">
                <a:solidFill>
                  <a:srgbClr val="000000"/>
                </a:solidFill>
              </a:rPr>
              <a:t>annualInterestRate</a:t>
            </a:r>
            <a:r>
              <a:rPr lang="en-US" dirty="0">
                <a:solidFill>
                  <a:srgbClr val="000000"/>
                </a:solidFill>
              </a:rPr>
              <a:t> that stores the cur-rent interest rate (default 0). Assume all accounts have the same interest rate. </a:t>
            </a:r>
          </a:p>
          <a:p>
            <a:r>
              <a:rPr lang="en-US" dirty="0">
                <a:solidFill>
                  <a:srgbClr val="000000"/>
                </a:solidFill>
              </a:rPr>
              <a:t>IV. A private Date data field named </a:t>
            </a:r>
            <a:r>
              <a:rPr lang="en-US" dirty="0" err="1">
                <a:solidFill>
                  <a:srgbClr val="000000"/>
                </a:solidFill>
              </a:rPr>
              <a:t>dateCreated</a:t>
            </a:r>
            <a:r>
              <a:rPr lang="en-US" dirty="0">
                <a:solidFill>
                  <a:srgbClr val="000000"/>
                </a:solidFill>
              </a:rPr>
              <a:t> that stores the date when the account was created. </a:t>
            </a:r>
          </a:p>
          <a:p>
            <a:r>
              <a:rPr lang="en-US" dirty="0">
                <a:solidFill>
                  <a:srgbClr val="000000"/>
                </a:solidFill>
              </a:rPr>
              <a:t>V. A no-</a:t>
            </a:r>
            <a:r>
              <a:rPr lang="en-US" dirty="0" err="1">
                <a:solidFill>
                  <a:srgbClr val="000000"/>
                </a:solidFill>
              </a:rPr>
              <a:t>arg</a:t>
            </a:r>
            <a:r>
              <a:rPr lang="en-US" dirty="0">
                <a:solidFill>
                  <a:srgbClr val="000000"/>
                </a:solidFill>
              </a:rPr>
              <a:t> constructor that creates a default account. </a:t>
            </a:r>
          </a:p>
          <a:p>
            <a:r>
              <a:rPr lang="en-US" dirty="0">
                <a:solidFill>
                  <a:srgbClr val="000000"/>
                </a:solidFill>
              </a:rPr>
              <a:t>VI. A constructor that creates an account with the specified id and initial balance. </a:t>
            </a:r>
          </a:p>
          <a:p>
            <a:r>
              <a:rPr lang="en-US" dirty="0">
                <a:solidFill>
                  <a:srgbClr val="000000"/>
                </a:solidFill>
              </a:rPr>
              <a:t>VII. The accessor and </a:t>
            </a:r>
            <a:r>
              <a:rPr lang="en-US" dirty="0" err="1">
                <a:solidFill>
                  <a:srgbClr val="000000"/>
                </a:solidFill>
              </a:rPr>
              <a:t>mutator</a:t>
            </a:r>
            <a:r>
              <a:rPr lang="en-US" dirty="0">
                <a:solidFill>
                  <a:srgbClr val="000000"/>
                </a:solidFill>
              </a:rPr>
              <a:t> methods for </a:t>
            </a:r>
            <a:r>
              <a:rPr lang="en-US" dirty="0" err="1">
                <a:solidFill>
                  <a:srgbClr val="000000"/>
                </a:solidFill>
              </a:rPr>
              <a:t>id,balance</a:t>
            </a:r>
            <a:r>
              <a:rPr lang="en-US" dirty="0">
                <a:solidFill>
                  <a:srgbClr val="000000"/>
                </a:solidFill>
              </a:rPr>
              <a:t>, and </a:t>
            </a:r>
            <a:r>
              <a:rPr lang="en-US" dirty="0" err="1">
                <a:solidFill>
                  <a:srgbClr val="000000"/>
                </a:solidFill>
              </a:rPr>
              <a:t>annualInterestRate</a:t>
            </a:r>
            <a:r>
              <a:rPr lang="en-US" dirty="0">
                <a:solidFill>
                  <a:srgbClr val="000000"/>
                </a:solidFill>
              </a:rPr>
              <a:t>. </a:t>
            </a:r>
          </a:p>
          <a:p>
            <a:r>
              <a:rPr lang="en-US" dirty="0">
                <a:solidFill>
                  <a:srgbClr val="000000"/>
                </a:solidFill>
              </a:rPr>
              <a:t>VIII. The accessor method for </a:t>
            </a:r>
            <a:r>
              <a:rPr lang="en-US" dirty="0" err="1">
                <a:solidFill>
                  <a:srgbClr val="000000"/>
                </a:solidFill>
              </a:rPr>
              <a:t>dateCreated</a:t>
            </a:r>
            <a:r>
              <a:rPr lang="en-US" dirty="0">
                <a:solidFill>
                  <a:srgbClr val="000000"/>
                </a:solidFill>
              </a:rPr>
              <a:t>. </a:t>
            </a:r>
          </a:p>
          <a:p>
            <a:r>
              <a:rPr lang="en-US" dirty="0">
                <a:solidFill>
                  <a:srgbClr val="000000"/>
                </a:solidFill>
              </a:rPr>
              <a:t>IX. A method named </a:t>
            </a:r>
            <a:r>
              <a:rPr lang="en-US" dirty="0" err="1">
                <a:solidFill>
                  <a:srgbClr val="000000"/>
                </a:solidFill>
              </a:rPr>
              <a:t>getMonthlyInterestRate</a:t>
            </a:r>
            <a:r>
              <a:rPr lang="en-US" dirty="0">
                <a:solidFill>
                  <a:srgbClr val="000000"/>
                </a:solidFill>
              </a:rPr>
              <a:t>() that returns the monthly interest rate. </a:t>
            </a:r>
          </a:p>
          <a:p>
            <a:r>
              <a:rPr lang="en-US" dirty="0">
                <a:solidFill>
                  <a:srgbClr val="000000"/>
                </a:solidFill>
              </a:rPr>
              <a:t>X. A method named </a:t>
            </a:r>
            <a:r>
              <a:rPr lang="en-US" dirty="0" err="1">
                <a:solidFill>
                  <a:srgbClr val="000000"/>
                </a:solidFill>
              </a:rPr>
              <a:t>getMonthlyInterest</a:t>
            </a:r>
            <a:r>
              <a:rPr lang="en-US" dirty="0">
                <a:solidFill>
                  <a:srgbClr val="000000"/>
                </a:solidFill>
              </a:rPr>
              <a:t>() that returns the monthly interest. </a:t>
            </a:r>
          </a:p>
          <a:p>
            <a:r>
              <a:rPr lang="en-US" dirty="0">
                <a:solidFill>
                  <a:srgbClr val="000000"/>
                </a:solidFill>
              </a:rPr>
              <a:t>XI. A method named withdraw that withdraws a specified amount from the account. </a:t>
            </a:r>
          </a:p>
          <a:p>
            <a:r>
              <a:rPr lang="en-US" dirty="0">
                <a:solidFill>
                  <a:srgbClr val="000000"/>
                </a:solidFill>
              </a:rPr>
              <a:t>XII. A method named deposit that deposits a specified amount to the account. </a:t>
            </a:r>
          </a:p>
        </p:txBody>
      </p:sp>
    </p:spTree>
    <p:extLst>
      <p:ext uri="{BB962C8B-B14F-4D97-AF65-F5344CB8AC3E}">
        <p14:creationId xmlns:p14="http://schemas.microsoft.com/office/powerpoint/2010/main" val="2332453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228600"/>
            <a:ext cx="8229600" cy="3416320"/>
          </a:xfrm>
          <a:prstGeom prst="rect">
            <a:avLst/>
          </a:prstGeom>
        </p:spPr>
        <p:txBody>
          <a:bodyPr wrap="square">
            <a:spAutoFit/>
          </a:bodyPr>
          <a:lstStyle/>
          <a:p>
            <a:r>
              <a:rPr lang="en-US" b="1" dirty="0">
                <a:solidFill>
                  <a:srgbClr val="000000"/>
                </a:solidFill>
              </a:rPr>
              <a:t>14. </a:t>
            </a:r>
            <a:r>
              <a:rPr lang="en-US" dirty="0">
                <a:solidFill>
                  <a:srgbClr val="000000"/>
                </a:solidFill>
              </a:rPr>
              <a:t>Write a test program that prompts the user to enter the investment amount (e.g., 1000) and the interest rate (e.g., 9%), and print a table that displays future value for the years from 1 to 30, as shown below: </a:t>
            </a:r>
          </a:p>
          <a:p>
            <a:endParaRPr lang="en-US" dirty="0">
              <a:solidFill>
                <a:srgbClr val="000000"/>
              </a:solidFill>
            </a:endParaRPr>
          </a:p>
          <a:p>
            <a:r>
              <a:rPr lang="en-US" dirty="0">
                <a:solidFill>
                  <a:srgbClr val="000000"/>
                </a:solidFill>
              </a:rPr>
              <a:t>The amount invested: 1000 </a:t>
            </a:r>
          </a:p>
          <a:p>
            <a:r>
              <a:rPr lang="en-US" dirty="0">
                <a:solidFill>
                  <a:srgbClr val="000000"/>
                </a:solidFill>
              </a:rPr>
              <a:t>Annual interest rate: 9% </a:t>
            </a:r>
          </a:p>
          <a:p>
            <a:r>
              <a:rPr lang="en-US" dirty="0">
                <a:solidFill>
                  <a:srgbClr val="000000"/>
                </a:solidFill>
              </a:rPr>
              <a:t>Years Future Value </a:t>
            </a:r>
          </a:p>
          <a:p>
            <a:r>
              <a:rPr lang="en-US" dirty="0">
                <a:solidFill>
                  <a:srgbClr val="000000"/>
                </a:solidFill>
              </a:rPr>
              <a:t>1 1093.8 </a:t>
            </a:r>
          </a:p>
          <a:p>
            <a:r>
              <a:rPr lang="en-US" dirty="0">
                <a:solidFill>
                  <a:srgbClr val="000000"/>
                </a:solidFill>
              </a:rPr>
              <a:t>2 1196.41 </a:t>
            </a:r>
          </a:p>
          <a:p>
            <a:r>
              <a:rPr lang="en-US" dirty="0">
                <a:solidFill>
                  <a:srgbClr val="000000"/>
                </a:solidFill>
              </a:rPr>
              <a:t>... </a:t>
            </a:r>
          </a:p>
          <a:p>
            <a:r>
              <a:rPr lang="en-US" dirty="0">
                <a:solidFill>
                  <a:srgbClr val="000000"/>
                </a:solidFill>
              </a:rPr>
              <a:t>29 13467.25 </a:t>
            </a:r>
          </a:p>
          <a:p>
            <a:r>
              <a:rPr lang="en-US" dirty="0">
                <a:solidFill>
                  <a:srgbClr val="000000"/>
                </a:solidFill>
              </a:rPr>
              <a:t>30 14730.57 </a:t>
            </a:r>
          </a:p>
        </p:txBody>
      </p:sp>
    </p:spTree>
    <p:extLst>
      <p:ext uri="{BB962C8B-B14F-4D97-AF65-F5344CB8AC3E}">
        <p14:creationId xmlns:p14="http://schemas.microsoft.com/office/powerpoint/2010/main" val="256293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
            <a:ext cx="8686800" cy="6186309"/>
          </a:xfrm>
          <a:prstGeom prst="rect">
            <a:avLst/>
          </a:prstGeom>
        </p:spPr>
        <p:txBody>
          <a:bodyPr wrap="square">
            <a:spAutoFit/>
          </a:bodyPr>
          <a:lstStyle/>
          <a:p>
            <a:endParaRPr lang="en-US" dirty="0">
              <a:solidFill>
                <a:srgbClr val="000000"/>
              </a:solidFill>
            </a:endParaRPr>
          </a:p>
          <a:p>
            <a:r>
              <a:rPr lang="en-US" b="1" dirty="0">
                <a:solidFill>
                  <a:srgbClr val="000000"/>
                </a:solidFill>
              </a:rPr>
              <a:t>15. </a:t>
            </a:r>
            <a:r>
              <a:rPr lang="en-US" dirty="0">
                <a:solidFill>
                  <a:srgbClr val="000000"/>
                </a:solidFill>
              </a:rPr>
              <a:t>Write method headers for the following methods: </a:t>
            </a:r>
          </a:p>
          <a:p>
            <a:endParaRPr lang="en-US" dirty="0">
              <a:solidFill>
                <a:srgbClr val="000000"/>
              </a:solidFill>
            </a:endParaRPr>
          </a:p>
          <a:p>
            <a:r>
              <a:rPr lang="en-US" dirty="0">
                <a:solidFill>
                  <a:srgbClr val="000000"/>
                </a:solidFill>
              </a:rPr>
              <a:t>a. Computing a sales commission, given the sales amount and the commission rate. </a:t>
            </a:r>
          </a:p>
          <a:p>
            <a:r>
              <a:rPr lang="en-US" dirty="0">
                <a:solidFill>
                  <a:srgbClr val="000000"/>
                </a:solidFill>
              </a:rPr>
              <a:t>b. Printing the calendar for a month, given the month and year. </a:t>
            </a:r>
          </a:p>
          <a:p>
            <a:r>
              <a:rPr lang="en-US" dirty="0">
                <a:solidFill>
                  <a:srgbClr val="000000"/>
                </a:solidFill>
              </a:rPr>
              <a:t>c. Computing a square root. </a:t>
            </a:r>
          </a:p>
          <a:p>
            <a:r>
              <a:rPr lang="en-US" dirty="0">
                <a:solidFill>
                  <a:srgbClr val="000000"/>
                </a:solidFill>
              </a:rPr>
              <a:t>d. Testing whether a number is even, and returning true if it is. </a:t>
            </a:r>
          </a:p>
          <a:p>
            <a:r>
              <a:rPr lang="en-US" dirty="0">
                <a:solidFill>
                  <a:srgbClr val="000000"/>
                </a:solidFill>
              </a:rPr>
              <a:t>e. Printing a message a specified number of times. </a:t>
            </a:r>
          </a:p>
          <a:p>
            <a:r>
              <a:rPr lang="en-US" dirty="0">
                <a:solidFill>
                  <a:srgbClr val="000000"/>
                </a:solidFill>
              </a:rPr>
              <a:t>f. Computing the monthly payment, given the loan amount, number of years, and annual interest rate. </a:t>
            </a:r>
          </a:p>
          <a:p>
            <a:r>
              <a:rPr lang="en-US" b="1" dirty="0">
                <a:solidFill>
                  <a:srgbClr val="000000"/>
                </a:solidFill>
              </a:rPr>
              <a:t>16. </a:t>
            </a:r>
            <a:r>
              <a:rPr lang="en-US" dirty="0">
                <a:solidFill>
                  <a:srgbClr val="000000"/>
                </a:solidFill>
              </a:rPr>
              <a:t>Write a program that reads ten numbers, computes their average, and finds out how many numbers are above the average. [Use this keyword] </a:t>
            </a:r>
          </a:p>
          <a:p>
            <a:endParaRPr lang="en-US" dirty="0">
              <a:solidFill>
                <a:srgbClr val="000000"/>
              </a:solidFill>
            </a:endParaRPr>
          </a:p>
          <a:p>
            <a:r>
              <a:rPr lang="en-US" b="1" dirty="0">
                <a:solidFill>
                  <a:srgbClr val="000000"/>
                </a:solidFill>
              </a:rPr>
              <a:t>17. </a:t>
            </a:r>
            <a:r>
              <a:rPr lang="en-US" dirty="0">
                <a:solidFill>
                  <a:srgbClr val="000000"/>
                </a:solidFill>
              </a:rPr>
              <a:t>Write a program that reads ten integers and displays them in the reverse of the order in which they were read. </a:t>
            </a:r>
          </a:p>
          <a:p>
            <a:r>
              <a:rPr lang="en-US" b="1" dirty="0">
                <a:solidFill>
                  <a:srgbClr val="000000"/>
                </a:solidFill>
              </a:rPr>
              <a:t>18. </a:t>
            </a:r>
            <a:r>
              <a:rPr lang="en-US" dirty="0">
                <a:solidFill>
                  <a:srgbClr val="000000"/>
                </a:solidFill>
              </a:rPr>
              <a:t>Write a program to demonstrate use of 'this' keyword. </a:t>
            </a:r>
          </a:p>
          <a:p>
            <a:endParaRPr lang="en-US" dirty="0">
              <a:solidFill>
                <a:srgbClr val="000000"/>
              </a:solidFill>
            </a:endParaRPr>
          </a:p>
          <a:p>
            <a:r>
              <a:rPr lang="en-US" b="1" dirty="0">
                <a:solidFill>
                  <a:srgbClr val="000000"/>
                </a:solidFill>
              </a:rPr>
              <a:t>19. </a:t>
            </a:r>
            <a:r>
              <a:rPr lang="en-US" dirty="0">
                <a:solidFill>
                  <a:srgbClr val="000000"/>
                </a:solidFill>
              </a:rPr>
              <a:t>Write a program to demonstrate use of 'static' keyword. </a:t>
            </a:r>
          </a:p>
          <a:p>
            <a:r>
              <a:rPr lang="en-US" b="1" dirty="0">
                <a:solidFill>
                  <a:srgbClr val="000000"/>
                </a:solidFill>
              </a:rPr>
              <a:t>20. </a:t>
            </a:r>
            <a:r>
              <a:rPr lang="en-US" dirty="0">
                <a:solidFill>
                  <a:srgbClr val="000000"/>
                </a:solidFill>
              </a:rPr>
              <a:t>Write a program to accept value of apple sales for each day of the week (using array of type float) and then, calculate the average sale of the week. </a:t>
            </a:r>
          </a:p>
          <a:p>
            <a:endParaRPr lang="en-US" dirty="0">
              <a:solidFill>
                <a:srgbClr val="000000"/>
              </a:solidFill>
            </a:endParaRPr>
          </a:p>
          <a:p>
            <a:r>
              <a:rPr lang="en-US" b="1" dirty="0">
                <a:solidFill>
                  <a:srgbClr val="000000"/>
                </a:solidFill>
              </a:rPr>
              <a:t>21. </a:t>
            </a:r>
            <a:r>
              <a:rPr lang="en-US" dirty="0">
                <a:solidFill>
                  <a:srgbClr val="000000"/>
                </a:solidFill>
              </a:rPr>
              <a:t>Write program, which finds the sum of numbers formed by consecutive digits. Input : 2415 output : 24+41+15=80. </a:t>
            </a:r>
          </a:p>
        </p:txBody>
      </p:sp>
    </p:spTree>
    <p:extLst>
      <p:ext uri="{BB962C8B-B14F-4D97-AF65-F5344CB8AC3E}">
        <p14:creationId xmlns:p14="http://schemas.microsoft.com/office/powerpoint/2010/main" val="103196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9403" t="18608" r="9851" b="9715"/>
          <a:stretch/>
        </p:blipFill>
        <p:spPr>
          <a:xfrm>
            <a:off x="2438401" y="762000"/>
            <a:ext cx="7466187" cy="4953000"/>
          </a:xfrm>
          <a:prstGeom prst="rect">
            <a:avLst/>
          </a:prstGeom>
        </p:spPr>
      </p:pic>
    </p:spTree>
    <p:extLst>
      <p:ext uri="{BB962C8B-B14F-4D97-AF65-F5344CB8AC3E}">
        <p14:creationId xmlns:p14="http://schemas.microsoft.com/office/powerpoint/2010/main" val="3225257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8049" t="19966" r="7774" b="5463"/>
          <a:stretch/>
        </p:blipFill>
        <p:spPr>
          <a:xfrm>
            <a:off x="2209800" y="762000"/>
            <a:ext cx="7848600" cy="5334000"/>
          </a:xfrm>
          <a:prstGeom prst="rect">
            <a:avLst/>
          </a:prstGeom>
        </p:spPr>
      </p:pic>
    </p:spTree>
    <p:extLst>
      <p:ext uri="{BB962C8B-B14F-4D97-AF65-F5344CB8AC3E}">
        <p14:creationId xmlns:p14="http://schemas.microsoft.com/office/powerpoint/2010/main" val="3860176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 in Java </a:t>
            </a:r>
          </a:p>
        </p:txBody>
      </p:sp>
      <p:sp>
        <p:nvSpPr>
          <p:cNvPr id="3" name="Content Placeholder 2"/>
          <p:cNvSpPr>
            <a:spLocks noGrp="1"/>
          </p:cNvSpPr>
          <p:nvPr>
            <p:ph sz="quarter" idx="1"/>
          </p:nvPr>
        </p:nvSpPr>
        <p:spPr>
          <a:xfrm>
            <a:off x="2362200" y="1752600"/>
            <a:ext cx="7772400" cy="4572000"/>
          </a:xfrm>
        </p:spPr>
        <p:txBody>
          <a:bodyPr>
            <a:normAutofit/>
          </a:bodyPr>
          <a:lstStyle/>
          <a:p>
            <a:r>
              <a:rPr lang="en-US" sz="2000" dirty="0"/>
              <a:t>If a class has multiple methods having same name but different in parameters, it is known as Method Overloading.</a:t>
            </a:r>
          </a:p>
          <a:p>
            <a:endParaRPr lang="en-US" sz="2000" dirty="0"/>
          </a:p>
          <a:p>
            <a:r>
              <a:rPr lang="en-US" sz="2000" dirty="0"/>
              <a:t>If we have to perform only one operation, having same name of the methods increases the readability of the program.</a:t>
            </a:r>
          </a:p>
          <a:p>
            <a:endParaRPr lang="en-US" sz="2000" dirty="0"/>
          </a:p>
          <a:p>
            <a:r>
              <a:rPr lang="en-US" sz="2000" dirty="0"/>
              <a:t>Suppose you have to perform addition of the given numbers but there can be any number of arguments, if you write the method such as a(</a:t>
            </a:r>
            <a:r>
              <a:rPr lang="en-US" sz="2000" dirty="0" err="1"/>
              <a:t>int,int</a:t>
            </a:r>
            <a:r>
              <a:rPr lang="en-US" sz="2000" dirty="0"/>
              <a:t>) for two parameters, and b(</a:t>
            </a:r>
            <a:r>
              <a:rPr lang="en-US" sz="2000" dirty="0" err="1"/>
              <a:t>int,int,int</a:t>
            </a:r>
            <a:r>
              <a:rPr lang="en-US" sz="2000" dirty="0"/>
              <a:t>) for three parameters then it may be difficult for you as well as other programmers to understand the behavior of the method because its name differs.</a:t>
            </a:r>
          </a:p>
        </p:txBody>
      </p:sp>
    </p:spTree>
    <p:extLst>
      <p:ext uri="{BB962C8B-B14F-4D97-AF65-F5344CB8AC3E}">
        <p14:creationId xmlns:p14="http://schemas.microsoft.com/office/powerpoint/2010/main" val="3220232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Font typeface="Wingdings" panose="05000000000000000000" pitchFamily="2" charset="2"/>
              <a:buChar char="q"/>
            </a:pPr>
            <a:r>
              <a:rPr lang="en-US" sz="2000" b="1" dirty="0"/>
              <a:t>Advantage of method overloading</a:t>
            </a:r>
          </a:p>
          <a:p>
            <a:r>
              <a:rPr lang="en-US" sz="2000" dirty="0"/>
              <a:t>Method overloading increases the readability of the program.</a:t>
            </a:r>
          </a:p>
          <a:p>
            <a:pPr>
              <a:buFont typeface="Wingdings" panose="05000000000000000000" pitchFamily="2" charset="2"/>
              <a:buChar char="q"/>
            </a:pPr>
            <a:endParaRPr lang="en-US" sz="2000" b="1" dirty="0"/>
          </a:p>
          <a:p>
            <a:pPr>
              <a:buFont typeface="Wingdings" panose="05000000000000000000" pitchFamily="2" charset="2"/>
              <a:buChar char="q"/>
            </a:pPr>
            <a:r>
              <a:rPr lang="en-US" sz="2000" b="1" dirty="0"/>
              <a:t>Different ways to overload the method</a:t>
            </a:r>
          </a:p>
          <a:p>
            <a:pPr marL="0" indent="0">
              <a:buNone/>
            </a:pPr>
            <a:r>
              <a:rPr lang="en-US" sz="2000" dirty="0"/>
              <a:t>There are two ways to overload the method in java</a:t>
            </a:r>
          </a:p>
          <a:p>
            <a:endParaRPr lang="en-US" sz="2000" dirty="0"/>
          </a:p>
          <a:p>
            <a:r>
              <a:rPr lang="en-US" sz="2000" dirty="0"/>
              <a:t>By changing number of arguments</a:t>
            </a:r>
          </a:p>
          <a:p>
            <a:r>
              <a:rPr lang="en-US" sz="2000" dirty="0"/>
              <a:t>By changing the data type</a:t>
            </a:r>
          </a:p>
        </p:txBody>
      </p:sp>
      <p:sp>
        <p:nvSpPr>
          <p:cNvPr id="4" name="Title 1"/>
          <p:cNvSpPr>
            <a:spLocks noGrp="1"/>
          </p:cNvSpPr>
          <p:nvPr>
            <p:ph type="title"/>
          </p:nvPr>
        </p:nvSpPr>
        <p:spPr/>
        <p:txBody>
          <a:bodyPr/>
          <a:lstStyle/>
          <a:p>
            <a:r>
              <a:rPr lang="en-US" dirty="0"/>
              <a:t>Method Overloading in Java </a:t>
            </a:r>
          </a:p>
        </p:txBody>
      </p:sp>
    </p:spTree>
    <p:extLst>
      <p:ext uri="{BB962C8B-B14F-4D97-AF65-F5344CB8AC3E}">
        <p14:creationId xmlns:p14="http://schemas.microsoft.com/office/powerpoint/2010/main" val="3841851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28600"/>
            <a:ext cx="7391400" cy="731838"/>
          </a:xfrm>
        </p:spPr>
        <p:txBody>
          <a:bodyPr>
            <a:normAutofit fontScale="90000"/>
          </a:bodyPr>
          <a:lstStyle/>
          <a:p>
            <a:r>
              <a:rPr lang="en-US" dirty="0"/>
              <a:t>Method Overloading in Java </a:t>
            </a:r>
          </a:p>
        </p:txBody>
      </p:sp>
      <p:sp>
        <p:nvSpPr>
          <p:cNvPr id="5" name="Rectangle 4"/>
          <p:cNvSpPr/>
          <p:nvPr/>
        </p:nvSpPr>
        <p:spPr>
          <a:xfrm>
            <a:off x="1981200" y="3657601"/>
            <a:ext cx="4572000" cy="2585323"/>
          </a:xfrm>
          <a:prstGeom prst="rect">
            <a:avLst/>
          </a:prstGeom>
        </p:spPr>
        <p:txBody>
          <a:bodyPr>
            <a:spAutoFit/>
          </a:bodyPr>
          <a:lstStyle/>
          <a:p>
            <a:r>
              <a:rPr lang="en-US" dirty="0">
                <a:solidFill>
                  <a:prstClr val="black"/>
                </a:solidFill>
              </a:rPr>
              <a:t>class Adder{  </a:t>
            </a:r>
          </a:p>
          <a:p>
            <a:r>
              <a:rPr lang="en-US" dirty="0">
                <a:solidFill>
                  <a:prstClr val="black"/>
                </a:solidFill>
              </a:rPr>
              <a:t>static </a:t>
            </a:r>
            <a:r>
              <a:rPr lang="en-US" dirty="0" err="1">
                <a:solidFill>
                  <a:prstClr val="black"/>
                </a:solidFill>
              </a:rPr>
              <a:t>int</a:t>
            </a:r>
            <a:r>
              <a:rPr lang="en-US" dirty="0">
                <a:solidFill>
                  <a:prstClr val="black"/>
                </a:solidFill>
              </a:rPr>
              <a:t> add(</a:t>
            </a:r>
            <a:r>
              <a:rPr lang="en-US" dirty="0" err="1">
                <a:solidFill>
                  <a:prstClr val="black"/>
                </a:solidFill>
              </a:rPr>
              <a:t>int</a:t>
            </a:r>
            <a:r>
              <a:rPr lang="en-US" dirty="0">
                <a:solidFill>
                  <a:prstClr val="black"/>
                </a:solidFill>
              </a:rPr>
              <a:t> </a:t>
            </a:r>
            <a:r>
              <a:rPr lang="en-US" dirty="0" err="1">
                <a:solidFill>
                  <a:prstClr val="black"/>
                </a:solidFill>
              </a:rPr>
              <a:t>a,int</a:t>
            </a:r>
            <a:r>
              <a:rPr lang="en-US" dirty="0">
                <a:solidFill>
                  <a:prstClr val="black"/>
                </a:solidFill>
              </a:rPr>
              <a:t> b){return </a:t>
            </a:r>
            <a:r>
              <a:rPr lang="en-US" dirty="0" err="1">
                <a:solidFill>
                  <a:prstClr val="black"/>
                </a:solidFill>
              </a:rPr>
              <a:t>a+b</a:t>
            </a:r>
            <a:r>
              <a:rPr lang="en-US" dirty="0">
                <a:solidFill>
                  <a:prstClr val="black"/>
                </a:solidFill>
              </a:rPr>
              <a:t>;}  </a:t>
            </a:r>
          </a:p>
          <a:p>
            <a:r>
              <a:rPr lang="en-US" dirty="0">
                <a:solidFill>
                  <a:prstClr val="black"/>
                </a:solidFill>
              </a:rPr>
              <a:t>static </a:t>
            </a:r>
            <a:r>
              <a:rPr lang="en-US" dirty="0" err="1">
                <a:solidFill>
                  <a:prstClr val="black"/>
                </a:solidFill>
              </a:rPr>
              <a:t>int</a:t>
            </a:r>
            <a:r>
              <a:rPr lang="en-US" dirty="0">
                <a:solidFill>
                  <a:prstClr val="black"/>
                </a:solidFill>
              </a:rPr>
              <a:t> add(</a:t>
            </a:r>
            <a:r>
              <a:rPr lang="en-US" dirty="0" err="1">
                <a:solidFill>
                  <a:prstClr val="black"/>
                </a:solidFill>
              </a:rPr>
              <a:t>int</a:t>
            </a:r>
            <a:r>
              <a:rPr lang="en-US" dirty="0">
                <a:solidFill>
                  <a:prstClr val="black"/>
                </a:solidFill>
              </a:rPr>
              <a:t> </a:t>
            </a:r>
            <a:r>
              <a:rPr lang="en-US" dirty="0" err="1">
                <a:solidFill>
                  <a:prstClr val="black"/>
                </a:solidFill>
              </a:rPr>
              <a:t>a,int</a:t>
            </a:r>
            <a:r>
              <a:rPr lang="en-US" dirty="0">
                <a:solidFill>
                  <a:prstClr val="black"/>
                </a:solidFill>
              </a:rPr>
              <a:t> </a:t>
            </a:r>
            <a:r>
              <a:rPr lang="en-US" dirty="0" err="1">
                <a:solidFill>
                  <a:prstClr val="black"/>
                </a:solidFill>
              </a:rPr>
              <a:t>b,int</a:t>
            </a:r>
            <a:r>
              <a:rPr lang="en-US" dirty="0">
                <a:solidFill>
                  <a:prstClr val="black"/>
                </a:solidFill>
              </a:rPr>
              <a:t> c){return </a:t>
            </a:r>
            <a:r>
              <a:rPr lang="en-US" dirty="0" err="1">
                <a:solidFill>
                  <a:prstClr val="black"/>
                </a:solidFill>
              </a:rPr>
              <a:t>a+b+c</a:t>
            </a:r>
            <a:r>
              <a:rPr lang="en-US" dirty="0">
                <a:solidFill>
                  <a:prstClr val="black"/>
                </a:solidFill>
              </a:rPr>
              <a:t>;}  </a:t>
            </a:r>
          </a:p>
          <a:p>
            <a:r>
              <a:rPr lang="en-US" dirty="0">
                <a:solidFill>
                  <a:prstClr val="black"/>
                </a:solidFill>
              </a:rPr>
              <a:t>}  </a:t>
            </a:r>
          </a:p>
          <a:p>
            <a:r>
              <a:rPr lang="en-US" dirty="0">
                <a:solidFill>
                  <a:prstClr val="black"/>
                </a:solidFill>
              </a:rPr>
              <a:t>class TestOverloading1{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err="1">
                <a:solidFill>
                  <a:prstClr val="black"/>
                </a:solidFill>
              </a:rPr>
              <a:t>System.out.println</a:t>
            </a:r>
            <a:r>
              <a:rPr lang="en-US" dirty="0">
                <a:solidFill>
                  <a:prstClr val="black"/>
                </a:solidFill>
              </a:rPr>
              <a:t>(</a:t>
            </a:r>
            <a:r>
              <a:rPr lang="en-US" dirty="0" err="1">
                <a:solidFill>
                  <a:prstClr val="black"/>
                </a:solidFill>
              </a:rPr>
              <a:t>Adder.add</a:t>
            </a:r>
            <a:r>
              <a:rPr lang="en-US" dirty="0">
                <a:solidFill>
                  <a:prstClr val="black"/>
                </a:solidFill>
              </a:rPr>
              <a:t>(11,11));  </a:t>
            </a:r>
          </a:p>
          <a:p>
            <a:r>
              <a:rPr lang="en-US" dirty="0" err="1">
                <a:solidFill>
                  <a:prstClr val="black"/>
                </a:solidFill>
              </a:rPr>
              <a:t>System.out.println</a:t>
            </a:r>
            <a:r>
              <a:rPr lang="en-US" dirty="0">
                <a:solidFill>
                  <a:prstClr val="black"/>
                </a:solidFill>
              </a:rPr>
              <a:t>(</a:t>
            </a:r>
            <a:r>
              <a:rPr lang="en-US" dirty="0" err="1">
                <a:solidFill>
                  <a:prstClr val="black"/>
                </a:solidFill>
              </a:rPr>
              <a:t>Adder.add</a:t>
            </a:r>
            <a:r>
              <a:rPr lang="en-US" dirty="0">
                <a:solidFill>
                  <a:prstClr val="black"/>
                </a:solidFill>
              </a:rPr>
              <a:t>(11,11,11));  </a:t>
            </a:r>
          </a:p>
          <a:p>
            <a:r>
              <a:rPr lang="en-US" dirty="0">
                <a:solidFill>
                  <a:prstClr val="black"/>
                </a:solidFill>
              </a:rPr>
              <a:t>}} </a:t>
            </a:r>
          </a:p>
        </p:txBody>
      </p:sp>
      <p:sp>
        <p:nvSpPr>
          <p:cNvPr id="6" name="Rectangle 5"/>
          <p:cNvSpPr/>
          <p:nvPr/>
        </p:nvSpPr>
        <p:spPr>
          <a:xfrm>
            <a:off x="1828800" y="1066801"/>
            <a:ext cx="7620000" cy="2246769"/>
          </a:xfrm>
          <a:prstGeom prst="rect">
            <a:avLst/>
          </a:prstGeom>
        </p:spPr>
        <p:txBody>
          <a:bodyPr wrap="square">
            <a:spAutoFit/>
          </a:bodyPr>
          <a:lstStyle/>
          <a:p>
            <a:r>
              <a:rPr lang="en-US" sz="2000" b="1" dirty="0">
                <a:solidFill>
                  <a:prstClr val="black"/>
                </a:solidFill>
              </a:rPr>
              <a:t>1) Method Overloading: changing no. of arguments</a:t>
            </a:r>
          </a:p>
          <a:p>
            <a:r>
              <a:rPr lang="en-US" sz="2000" dirty="0">
                <a:solidFill>
                  <a:prstClr val="black"/>
                </a:solidFill>
              </a:rPr>
              <a:t>In this example, we have created two methods, first add() method performs addition of two numbers and second add method performs addition of three numbers.</a:t>
            </a:r>
          </a:p>
          <a:p>
            <a:endParaRPr lang="en-US" sz="2000" dirty="0">
              <a:solidFill>
                <a:prstClr val="black"/>
              </a:solidFill>
            </a:endParaRPr>
          </a:p>
          <a:p>
            <a:r>
              <a:rPr lang="en-US" sz="2000" dirty="0">
                <a:solidFill>
                  <a:prstClr val="black"/>
                </a:solidFill>
              </a:rPr>
              <a:t>In this example, we are creating static methods so that we don't need to create instance for calling methods.</a:t>
            </a:r>
          </a:p>
        </p:txBody>
      </p:sp>
      <p:sp>
        <p:nvSpPr>
          <p:cNvPr id="2" name="Rectangle 1"/>
          <p:cNvSpPr/>
          <p:nvPr/>
        </p:nvSpPr>
        <p:spPr>
          <a:xfrm>
            <a:off x="7924800" y="4038601"/>
            <a:ext cx="990600" cy="1200329"/>
          </a:xfrm>
          <a:prstGeom prst="rect">
            <a:avLst/>
          </a:prstGeom>
          <a:solidFill>
            <a:schemeClr val="accent1"/>
          </a:solidFill>
        </p:spPr>
        <p:txBody>
          <a:bodyPr wrap="square">
            <a:spAutoFit/>
          </a:bodyPr>
          <a:lstStyle/>
          <a:p>
            <a:r>
              <a:rPr lang="en-US" b="1" dirty="0">
                <a:solidFill>
                  <a:prstClr val="black"/>
                </a:solidFill>
              </a:rPr>
              <a:t>Output:</a:t>
            </a:r>
          </a:p>
          <a:p>
            <a:endParaRPr lang="en-US" b="1" dirty="0">
              <a:solidFill>
                <a:prstClr val="black"/>
              </a:solidFill>
            </a:endParaRPr>
          </a:p>
          <a:p>
            <a:r>
              <a:rPr lang="en-US" b="1" dirty="0">
                <a:solidFill>
                  <a:prstClr val="black"/>
                </a:solidFill>
              </a:rPr>
              <a:t>22</a:t>
            </a:r>
          </a:p>
          <a:p>
            <a:r>
              <a:rPr lang="en-US" b="1" dirty="0">
                <a:solidFill>
                  <a:prstClr val="black"/>
                </a:solidFill>
              </a:rPr>
              <a:t>33</a:t>
            </a:r>
          </a:p>
        </p:txBody>
      </p:sp>
    </p:spTree>
    <p:extLst>
      <p:ext uri="{BB962C8B-B14F-4D97-AF65-F5344CB8AC3E}">
        <p14:creationId xmlns:p14="http://schemas.microsoft.com/office/powerpoint/2010/main" val="3091159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28600"/>
            <a:ext cx="7391400" cy="731838"/>
          </a:xfrm>
        </p:spPr>
        <p:txBody>
          <a:bodyPr>
            <a:normAutofit fontScale="90000"/>
          </a:bodyPr>
          <a:lstStyle/>
          <a:p>
            <a:r>
              <a:rPr lang="en-US" dirty="0"/>
              <a:t>Method Overloading in Java </a:t>
            </a:r>
          </a:p>
        </p:txBody>
      </p:sp>
      <p:sp>
        <p:nvSpPr>
          <p:cNvPr id="6" name="Rectangle 5"/>
          <p:cNvSpPr/>
          <p:nvPr/>
        </p:nvSpPr>
        <p:spPr>
          <a:xfrm>
            <a:off x="1828800" y="1066801"/>
            <a:ext cx="7620000" cy="1323439"/>
          </a:xfrm>
          <a:prstGeom prst="rect">
            <a:avLst/>
          </a:prstGeom>
        </p:spPr>
        <p:txBody>
          <a:bodyPr wrap="square">
            <a:spAutoFit/>
          </a:bodyPr>
          <a:lstStyle/>
          <a:p>
            <a:r>
              <a:rPr lang="en-US" sz="2000" b="1" dirty="0">
                <a:solidFill>
                  <a:prstClr val="black"/>
                </a:solidFill>
              </a:rPr>
              <a:t>2) Method Overloading: changing data type of arguments</a:t>
            </a:r>
          </a:p>
          <a:p>
            <a:r>
              <a:rPr lang="en-US" sz="2000" dirty="0">
                <a:solidFill>
                  <a:prstClr val="black"/>
                </a:solidFill>
              </a:rPr>
              <a:t>In this example, we have created two methods that differs in data type. The first add method receives two integer arguments and second add method receives two double arguments.</a:t>
            </a:r>
          </a:p>
        </p:txBody>
      </p:sp>
      <p:sp>
        <p:nvSpPr>
          <p:cNvPr id="2" name="Rectangle 1"/>
          <p:cNvSpPr/>
          <p:nvPr/>
        </p:nvSpPr>
        <p:spPr>
          <a:xfrm>
            <a:off x="7620000" y="4038601"/>
            <a:ext cx="1295400" cy="1200329"/>
          </a:xfrm>
          <a:prstGeom prst="rect">
            <a:avLst/>
          </a:prstGeom>
          <a:solidFill>
            <a:schemeClr val="accent1"/>
          </a:solidFill>
        </p:spPr>
        <p:txBody>
          <a:bodyPr wrap="square">
            <a:spAutoFit/>
          </a:bodyPr>
          <a:lstStyle/>
          <a:p>
            <a:r>
              <a:rPr lang="en-US" b="1" dirty="0">
                <a:solidFill>
                  <a:prstClr val="black"/>
                </a:solidFill>
              </a:rPr>
              <a:t>Output:</a:t>
            </a:r>
          </a:p>
          <a:p>
            <a:endParaRPr lang="en-US" b="1" dirty="0">
              <a:solidFill>
                <a:prstClr val="black"/>
              </a:solidFill>
            </a:endParaRPr>
          </a:p>
          <a:p>
            <a:r>
              <a:rPr lang="en-US" b="1" dirty="0">
                <a:solidFill>
                  <a:prstClr val="black"/>
                </a:solidFill>
              </a:rPr>
              <a:t>22</a:t>
            </a:r>
          </a:p>
          <a:p>
            <a:r>
              <a:rPr lang="en-US" b="1" dirty="0">
                <a:solidFill>
                  <a:prstClr val="black"/>
                </a:solidFill>
              </a:rPr>
              <a:t>24.9</a:t>
            </a:r>
          </a:p>
        </p:txBody>
      </p:sp>
      <p:sp>
        <p:nvSpPr>
          <p:cNvPr id="3" name="Rectangle 2"/>
          <p:cNvSpPr/>
          <p:nvPr/>
        </p:nvSpPr>
        <p:spPr>
          <a:xfrm>
            <a:off x="1981200" y="3276601"/>
            <a:ext cx="4572000" cy="2585323"/>
          </a:xfrm>
          <a:prstGeom prst="rect">
            <a:avLst/>
          </a:prstGeom>
        </p:spPr>
        <p:txBody>
          <a:bodyPr>
            <a:spAutoFit/>
          </a:bodyPr>
          <a:lstStyle/>
          <a:p>
            <a:r>
              <a:rPr lang="en-US" dirty="0">
                <a:solidFill>
                  <a:prstClr val="black"/>
                </a:solidFill>
              </a:rPr>
              <a:t>class Adder{  </a:t>
            </a:r>
          </a:p>
          <a:p>
            <a:r>
              <a:rPr lang="en-US" dirty="0">
                <a:solidFill>
                  <a:prstClr val="black"/>
                </a:solidFill>
              </a:rPr>
              <a:t>static </a:t>
            </a:r>
            <a:r>
              <a:rPr lang="en-US" dirty="0" err="1">
                <a:solidFill>
                  <a:prstClr val="black"/>
                </a:solidFill>
              </a:rPr>
              <a:t>int</a:t>
            </a:r>
            <a:r>
              <a:rPr lang="en-US" dirty="0">
                <a:solidFill>
                  <a:prstClr val="black"/>
                </a:solidFill>
              </a:rPr>
              <a:t> add(</a:t>
            </a:r>
            <a:r>
              <a:rPr lang="en-US" dirty="0" err="1">
                <a:solidFill>
                  <a:prstClr val="black"/>
                </a:solidFill>
              </a:rPr>
              <a:t>int</a:t>
            </a:r>
            <a:r>
              <a:rPr lang="en-US" dirty="0">
                <a:solidFill>
                  <a:prstClr val="black"/>
                </a:solidFill>
              </a:rPr>
              <a:t> a, </a:t>
            </a:r>
            <a:r>
              <a:rPr lang="en-US" dirty="0" err="1">
                <a:solidFill>
                  <a:prstClr val="black"/>
                </a:solidFill>
              </a:rPr>
              <a:t>int</a:t>
            </a:r>
            <a:r>
              <a:rPr lang="en-US" dirty="0">
                <a:solidFill>
                  <a:prstClr val="black"/>
                </a:solidFill>
              </a:rPr>
              <a:t> b){return </a:t>
            </a:r>
            <a:r>
              <a:rPr lang="en-US" dirty="0" err="1">
                <a:solidFill>
                  <a:prstClr val="black"/>
                </a:solidFill>
              </a:rPr>
              <a:t>a+b</a:t>
            </a:r>
            <a:r>
              <a:rPr lang="en-US" dirty="0">
                <a:solidFill>
                  <a:prstClr val="black"/>
                </a:solidFill>
              </a:rPr>
              <a:t>;}  </a:t>
            </a:r>
          </a:p>
          <a:p>
            <a:r>
              <a:rPr lang="en-US" dirty="0">
                <a:solidFill>
                  <a:prstClr val="black"/>
                </a:solidFill>
              </a:rPr>
              <a:t>static double add(double a, double b){return </a:t>
            </a:r>
            <a:r>
              <a:rPr lang="en-US" dirty="0" err="1">
                <a:solidFill>
                  <a:prstClr val="black"/>
                </a:solidFill>
              </a:rPr>
              <a:t>a+b</a:t>
            </a:r>
            <a:r>
              <a:rPr lang="en-US" dirty="0">
                <a:solidFill>
                  <a:prstClr val="black"/>
                </a:solidFill>
              </a:rPr>
              <a:t>;}  </a:t>
            </a:r>
          </a:p>
          <a:p>
            <a:r>
              <a:rPr lang="en-US" dirty="0">
                <a:solidFill>
                  <a:prstClr val="black"/>
                </a:solidFill>
              </a:rPr>
              <a:t>}  </a:t>
            </a:r>
          </a:p>
          <a:p>
            <a:r>
              <a:rPr lang="en-US" dirty="0">
                <a:solidFill>
                  <a:prstClr val="black"/>
                </a:solidFill>
              </a:rPr>
              <a:t>class TestOverloading2{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err="1">
                <a:solidFill>
                  <a:prstClr val="black"/>
                </a:solidFill>
              </a:rPr>
              <a:t>System.out.println</a:t>
            </a:r>
            <a:r>
              <a:rPr lang="en-US" dirty="0">
                <a:solidFill>
                  <a:prstClr val="black"/>
                </a:solidFill>
              </a:rPr>
              <a:t>(</a:t>
            </a:r>
            <a:r>
              <a:rPr lang="en-US" dirty="0" err="1">
                <a:solidFill>
                  <a:prstClr val="black"/>
                </a:solidFill>
              </a:rPr>
              <a:t>Adder.add</a:t>
            </a:r>
            <a:r>
              <a:rPr lang="en-US" dirty="0">
                <a:solidFill>
                  <a:prstClr val="black"/>
                </a:solidFill>
              </a:rPr>
              <a:t>(11,11));  </a:t>
            </a:r>
          </a:p>
          <a:p>
            <a:r>
              <a:rPr lang="en-US" dirty="0" err="1">
                <a:solidFill>
                  <a:prstClr val="black"/>
                </a:solidFill>
              </a:rPr>
              <a:t>System.out.println</a:t>
            </a:r>
            <a:r>
              <a:rPr lang="en-US" dirty="0">
                <a:solidFill>
                  <a:prstClr val="black"/>
                </a:solidFill>
              </a:rPr>
              <a:t>(</a:t>
            </a:r>
            <a:r>
              <a:rPr lang="en-US" dirty="0" err="1">
                <a:solidFill>
                  <a:prstClr val="black"/>
                </a:solidFill>
              </a:rPr>
              <a:t>Adder.add</a:t>
            </a:r>
            <a:r>
              <a:rPr lang="en-US" dirty="0">
                <a:solidFill>
                  <a:prstClr val="black"/>
                </a:solidFill>
              </a:rPr>
              <a:t>(12.3,12.6));  </a:t>
            </a:r>
          </a:p>
          <a:p>
            <a:r>
              <a:rPr lang="en-US" dirty="0">
                <a:solidFill>
                  <a:prstClr val="black"/>
                </a:solidFill>
              </a:rPr>
              <a:t>}} </a:t>
            </a:r>
          </a:p>
        </p:txBody>
      </p:sp>
    </p:spTree>
    <p:extLst>
      <p:ext uri="{BB962C8B-B14F-4D97-AF65-F5344CB8AC3E}">
        <p14:creationId xmlns:p14="http://schemas.microsoft.com/office/powerpoint/2010/main" val="634038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28600"/>
            <a:ext cx="7391400" cy="731838"/>
          </a:xfrm>
        </p:spPr>
        <p:txBody>
          <a:bodyPr>
            <a:normAutofit fontScale="90000"/>
          </a:bodyPr>
          <a:lstStyle/>
          <a:p>
            <a:r>
              <a:rPr lang="en-US" dirty="0"/>
              <a:t>Method Overloading in Java </a:t>
            </a:r>
          </a:p>
        </p:txBody>
      </p:sp>
      <p:sp>
        <p:nvSpPr>
          <p:cNvPr id="3" name="Rectangle 2"/>
          <p:cNvSpPr/>
          <p:nvPr/>
        </p:nvSpPr>
        <p:spPr>
          <a:xfrm>
            <a:off x="1905000" y="1295401"/>
            <a:ext cx="8458200" cy="3693319"/>
          </a:xfrm>
          <a:prstGeom prst="rect">
            <a:avLst/>
          </a:prstGeom>
        </p:spPr>
        <p:txBody>
          <a:bodyPr wrap="square">
            <a:spAutoFit/>
          </a:bodyPr>
          <a:lstStyle/>
          <a:p>
            <a:r>
              <a:rPr lang="en-US" b="1" dirty="0">
                <a:solidFill>
                  <a:prstClr val="black"/>
                </a:solidFill>
              </a:rPr>
              <a:t>Why Method Overloading is not possible by changing the return type of method only?</a:t>
            </a:r>
          </a:p>
          <a:p>
            <a:r>
              <a:rPr lang="en-US" dirty="0">
                <a:solidFill>
                  <a:prstClr val="black"/>
                </a:solidFill>
              </a:rPr>
              <a:t>In java, method overloading is not possible by changing the return type of the method only because of ambiguity. Let's see how ambiguity may occur:</a:t>
            </a:r>
          </a:p>
          <a:p>
            <a:endParaRPr lang="en-US" dirty="0">
              <a:solidFill>
                <a:prstClr val="black"/>
              </a:solidFill>
            </a:endParaRPr>
          </a:p>
          <a:p>
            <a:r>
              <a:rPr lang="en-US" dirty="0">
                <a:solidFill>
                  <a:prstClr val="black"/>
                </a:solidFill>
              </a:rPr>
              <a:t>class Adder{  </a:t>
            </a:r>
          </a:p>
          <a:p>
            <a:r>
              <a:rPr lang="en-US" dirty="0">
                <a:solidFill>
                  <a:prstClr val="black"/>
                </a:solidFill>
              </a:rPr>
              <a:t>static </a:t>
            </a:r>
            <a:r>
              <a:rPr lang="en-US" dirty="0" err="1">
                <a:solidFill>
                  <a:prstClr val="black"/>
                </a:solidFill>
              </a:rPr>
              <a:t>int</a:t>
            </a:r>
            <a:r>
              <a:rPr lang="en-US" dirty="0">
                <a:solidFill>
                  <a:prstClr val="black"/>
                </a:solidFill>
              </a:rPr>
              <a:t> add(</a:t>
            </a:r>
            <a:r>
              <a:rPr lang="en-US" dirty="0" err="1">
                <a:solidFill>
                  <a:prstClr val="black"/>
                </a:solidFill>
              </a:rPr>
              <a:t>int</a:t>
            </a:r>
            <a:r>
              <a:rPr lang="en-US" dirty="0">
                <a:solidFill>
                  <a:prstClr val="black"/>
                </a:solidFill>
              </a:rPr>
              <a:t> </a:t>
            </a:r>
            <a:r>
              <a:rPr lang="en-US" dirty="0" err="1">
                <a:solidFill>
                  <a:prstClr val="black"/>
                </a:solidFill>
              </a:rPr>
              <a:t>a,int</a:t>
            </a:r>
            <a:r>
              <a:rPr lang="en-US" dirty="0">
                <a:solidFill>
                  <a:prstClr val="black"/>
                </a:solidFill>
              </a:rPr>
              <a:t> b){return </a:t>
            </a:r>
            <a:r>
              <a:rPr lang="en-US" dirty="0" err="1">
                <a:solidFill>
                  <a:prstClr val="black"/>
                </a:solidFill>
              </a:rPr>
              <a:t>a+b</a:t>
            </a:r>
            <a:r>
              <a:rPr lang="en-US" dirty="0">
                <a:solidFill>
                  <a:prstClr val="black"/>
                </a:solidFill>
              </a:rPr>
              <a:t>;}  </a:t>
            </a:r>
          </a:p>
          <a:p>
            <a:r>
              <a:rPr lang="en-US" dirty="0">
                <a:solidFill>
                  <a:prstClr val="black"/>
                </a:solidFill>
              </a:rPr>
              <a:t>static double add(</a:t>
            </a:r>
            <a:r>
              <a:rPr lang="en-US" dirty="0" err="1">
                <a:solidFill>
                  <a:prstClr val="black"/>
                </a:solidFill>
              </a:rPr>
              <a:t>int</a:t>
            </a:r>
            <a:r>
              <a:rPr lang="en-US" dirty="0">
                <a:solidFill>
                  <a:prstClr val="black"/>
                </a:solidFill>
              </a:rPr>
              <a:t> </a:t>
            </a:r>
            <a:r>
              <a:rPr lang="en-US" dirty="0" err="1">
                <a:solidFill>
                  <a:prstClr val="black"/>
                </a:solidFill>
              </a:rPr>
              <a:t>a,int</a:t>
            </a:r>
            <a:r>
              <a:rPr lang="en-US" dirty="0">
                <a:solidFill>
                  <a:prstClr val="black"/>
                </a:solidFill>
              </a:rPr>
              <a:t> b){return </a:t>
            </a:r>
            <a:r>
              <a:rPr lang="en-US" dirty="0" err="1">
                <a:solidFill>
                  <a:prstClr val="black"/>
                </a:solidFill>
              </a:rPr>
              <a:t>a+b</a:t>
            </a:r>
            <a:r>
              <a:rPr lang="en-US" dirty="0">
                <a:solidFill>
                  <a:prstClr val="black"/>
                </a:solidFill>
              </a:rPr>
              <a:t>;}  </a:t>
            </a:r>
          </a:p>
          <a:p>
            <a:r>
              <a:rPr lang="en-US" dirty="0">
                <a:solidFill>
                  <a:prstClr val="black"/>
                </a:solidFill>
              </a:rPr>
              <a:t>}  </a:t>
            </a:r>
          </a:p>
          <a:p>
            <a:r>
              <a:rPr lang="en-US" dirty="0">
                <a:solidFill>
                  <a:prstClr val="black"/>
                </a:solidFill>
              </a:rPr>
              <a:t>class TestOverloading3{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err="1">
                <a:solidFill>
                  <a:prstClr val="black"/>
                </a:solidFill>
              </a:rPr>
              <a:t>System.out.println</a:t>
            </a:r>
            <a:r>
              <a:rPr lang="en-US" dirty="0">
                <a:solidFill>
                  <a:prstClr val="black"/>
                </a:solidFill>
              </a:rPr>
              <a:t>(</a:t>
            </a:r>
            <a:r>
              <a:rPr lang="en-US" dirty="0" err="1">
                <a:solidFill>
                  <a:prstClr val="black"/>
                </a:solidFill>
              </a:rPr>
              <a:t>Adder.add</a:t>
            </a:r>
            <a:r>
              <a:rPr lang="en-US" dirty="0">
                <a:solidFill>
                  <a:prstClr val="black"/>
                </a:solidFill>
              </a:rPr>
              <a:t>(11,11));//ambiguity  </a:t>
            </a:r>
          </a:p>
          <a:p>
            <a:r>
              <a:rPr lang="en-US" dirty="0">
                <a:solidFill>
                  <a:prstClr val="black"/>
                </a:solidFill>
              </a:rPr>
              <a:t>}} </a:t>
            </a:r>
          </a:p>
        </p:txBody>
      </p:sp>
      <p:sp>
        <p:nvSpPr>
          <p:cNvPr id="7" name="Rectangle 6"/>
          <p:cNvSpPr/>
          <p:nvPr/>
        </p:nvSpPr>
        <p:spPr>
          <a:xfrm>
            <a:off x="1953904" y="5326377"/>
            <a:ext cx="8256896" cy="923330"/>
          </a:xfrm>
          <a:prstGeom prst="rect">
            <a:avLst/>
          </a:prstGeom>
        </p:spPr>
        <p:txBody>
          <a:bodyPr wrap="square">
            <a:spAutoFit/>
          </a:bodyPr>
          <a:lstStyle/>
          <a:p>
            <a:r>
              <a:rPr lang="en-US" b="1" dirty="0">
                <a:solidFill>
                  <a:prstClr val="black"/>
                </a:solidFill>
              </a:rPr>
              <a:t>Output</a:t>
            </a:r>
            <a:r>
              <a:rPr lang="en-US" dirty="0">
                <a:solidFill>
                  <a:prstClr val="black"/>
                </a:solidFill>
              </a:rPr>
              <a:t>:</a:t>
            </a:r>
          </a:p>
          <a:p>
            <a:endParaRPr lang="en-US" dirty="0">
              <a:solidFill>
                <a:prstClr val="black"/>
              </a:solidFill>
            </a:endParaRPr>
          </a:p>
          <a:p>
            <a:r>
              <a:rPr lang="en-US" dirty="0">
                <a:solidFill>
                  <a:prstClr val="black"/>
                </a:solidFill>
              </a:rPr>
              <a:t>Compile Time Error: method add(</a:t>
            </a:r>
            <a:r>
              <a:rPr lang="en-US" dirty="0" err="1">
                <a:solidFill>
                  <a:prstClr val="black"/>
                </a:solidFill>
              </a:rPr>
              <a:t>int,int</a:t>
            </a:r>
            <a:r>
              <a:rPr lang="en-US" dirty="0">
                <a:solidFill>
                  <a:prstClr val="black"/>
                </a:solidFill>
              </a:rPr>
              <a:t>) is already defined in class Adder</a:t>
            </a:r>
          </a:p>
        </p:txBody>
      </p:sp>
    </p:spTree>
    <p:extLst>
      <p:ext uri="{BB962C8B-B14F-4D97-AF65-F5344CB8AC3E}">
        <p14:creationId xmlns:p14="http://schemas.microsoft.com/office/powerpoint/2010/main" val="7302763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3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2573</Words>
  <Application>Microsoft Office PowerPoint</Application>
  <PresentationFormat>Widescreen</PresentationFormat>
  <Paragraphs>276</Paragraphs>
  <Slides>26</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26</vt:i4>
      </vt:variant>
    </vt:vector>
  </HeadingPairs>
  <TitlesOfParts>
    <vt:vector size="37" baseType="lpstr">
      <vt:lpstr>Arial</vt:lpstr>
      <vt:lpstr>Calibri</vt:lpstr>
      <vt:lpstr>Century Gothic</vt:lpstr>
      <vt:lpstr>Franklin Gothic Book</vt:lpstr>
      <vt:lpstr>Perpetua</vt:lpstr>
      <vt:lpstr>Wingdings</vt:lpstr>
      <vt:lpstr>Wingdings 2</vt:lpstr>
      <vt:lpstr>Equity</vt:lpstr>
      <vt:lpstr>1_Equity</vt:lpstr>
      <vt:lpstr>2_Equity</vt:lpstr>
      <vt:lpstr>3_Equity</vt:lpstr>
      <vt:lpstr>Object Oriented Programming using JAVA </vt:lpstr>
      <vt:lpstr>PowerPoint Presentation</vt:lpstr>
      <vt:lpstr>PowerPoint Presentation</vt:lpstr>
      <vt:lpstr>PowerPoint Presentation</vt:lpstr>
      <vt:lpstr>Method Overloading in Java </vt:lpstr>
      <vt:lpstr>Method Overloading in Java </vt:lpstr>
      <vt:lpstr>Method Overloading in Java </vt:lpstr>
      <vt:lpstr>Method Overloading in Java </vt:lpstr>
      <vt:lpstr>Method Overloading in Java </vt:lpstr>
      <vt:lpstr>Method Overloading in Java </vt:lpstr>
      <vt:lpstr>Constructor Overloading in Java </vt:lpstr>
      <vt:lpstr>Advantage of Constructor Overloading in Java </vt:lpstr>
      <vt:lpstr>PowerPoint Presentation</vt:lpstr>
      <vt:lpstr>PowerPoint Presentation</vt:lpstr>
      <vt:lpstr>PowerPoint Presentation</vt:lpstr>
      <vt:lpstr>PowerPoint Presentation</vt:lpstr>
      <vt:lpstr>Passing and Returning Objects in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 </dc:title>
  <dc:creator>suvendu</dc:creator>
  <cp:lastModifiedBy>suvendu</cp:lastModifiedBy>
  <cp:revision>2</cp:revision>
  <dcterms:created xsi:type="dcterms:W3CDTF">2021-03-17T08:55:07Z</dcterms:created>
  <dcterms:modified xsi:type="dcterms:W3CDTF">2021-03-17T08:59:13Z</dcterms:modified>
</cp:coreProperties>
</file>