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5"/>
  </p:notesMasterIdLst>
  <p:sldIdLst>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F52A7-E700-4DFA-BBBA-5F9C850BB827}" type="datetimeFigureOut">
              <a:rPr lang="en-US" smtClean="0"/>
              <a:t>3/26/2021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C47066-9CB5-4B2C-965B-E663147ACAA7}" type="slidenum">
              <a:rPr lang="en-US" smtClean="0"/>
              <a:t>‹#›</a:t>
            </a:fld>
            <a:endParaRPr lang="en-US"/>
          </a:p>
        </p:txBody>
      </p:sp>
    </p:spTree>
    <p:extLst>
      <p:ext uri="{BB962C8B-B14F-4D97-AF65-F5344CB8AC3E}">
        <p14:creationId xmlns:p14="http://schemas.microsoft.com/office/powerpoint/2010/main" val="175719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488704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7F7A96B-86EC-4FC1-9A5C-CB61D5A6A354}" type="datetimeFigureOut">
              <a:rPr lang="en-US" smtClean="0">
                <a:solidFill>
                  <a:srgbClr val="696464"/>
                </a:solidFill>
              </a:rPr>
              <a:pPr/>
              <a:t>3/26/2021</a:t>
            </a:fld>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D430412-330E-41C4-92D7-FD39618E3458}"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3794637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3/26/2021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372240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3/26/2021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303907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4993C63-2635-47D2-A6C0-F9EC75788D23}" type="datetime1">
              <a:rPr lang="en-US" smtClean="0">
                <a:solidFill>
                  <a:srgbClr val="696464"/>
                </a:solidFill>
              </a:rPr>
              <a:pPr/>
              <a:t>3/26/2021</a:t>
            </a:fld>
            <a:endParaRPr lang="en-US">
              <a:solidFill>
                <a:srgbClr val="696464"/>
              </a:solidFill>
            </a:endParaRPr>
          </a:p>
        </p:txBody>
      </p:sp>
      <p:sp>
        <p:nvSpPr>
          <p:cNvPr id="17" name="Footer Placeholder 16"/>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22856915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33E62A-42C7-4939-9E5C-FBC035ACB225}" type="datetime1">
              <a:rPr lang="en-US" smtClean="0">
                <a:solidFill>
                  <a:srgbClr val="696464"/>
                </a:solidFill>
              </a:rPr>
              <a:pPr/>
              <a:t>3/26/2021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027302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5C1B17-CA13-4587-8D6C-E86B4212DB5B}" type="datetime1">
              <a:rPr lang="en-US" smtClean="0">
                <a:solidFill>
                  <a:srgbClr val="696464"/>
                </a:solidFill>
              </a:rPr>
              <a:pPr/>
              <a:t>3/26/2021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r>
              <a:rPr lang="en-US" smtClean="0">
                <a:solidFill>
                  <a:srgbClr val="696464"/>
                </a:solidFill>
              </a:rPr>
              <a:t>WhatsApp NO. : 9564842816</a:t>
            </a:r>
            <a:endParaRPr lang="en-US">
              <a:solidFill>
                <a:srgbClr val="696464"/>
              </a:solidFill>
            </a:endParaRP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48084866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176FB3E-3EEC-4FDA-8985-25966FAE09D1}" type="datetime1">
              <a:rPr lang="en-US" smtClean="0">
                <a:solidFill>
                  <a:srgbClr val="696464"/>
                </a:solidFill>
              </a:rPr>
              <a:pPr/>
              <a:t>3/26/2021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049461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2A2EB00-07C9-4887-BB35-A6CCCBAF4698}" type="datetime1">
              <a:rPr lang="en-US" smtClean="0">
                <a:solidFill>
                  <a:srgbClr val="696464"/>
                </a:solidFill>
              </a:rPr>
              <a:pPr/>
              <a:t>3/26/2021</a:t>
            </a:fld>
            <a:endParaRPr lang="en-US">
              <a:solidFill>
                <a:srgbClr val="696464"/>
              </a:solidFill>
            </a:endParaRPr>
          </a:p>
        </p:txBody>
      </p:sp>
      <p:sp>
        <p:nvSpPr>
          <p:cNvPr id="8" name="Footer Placeholder 7"/>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739677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E1C4B70-FFA3-4CCA-89F2-88ADBE30B7E3}" type="datetime1">
              <a:rPr lang="en-US" smtClean="0">
                <a:solidFill>
                  <a:srgbClr val="696464"/>
                </a:solidFill>
              </a:rPr>
              <a:pPr/>
              <a:t>3/26/2021</a:t>
            </a:fld>
            <a:endParaRPr lang="en-US">
              <a:solidFill>
                <a:srgbClr val="696464"/>
              </a:solidFill>
            </a:endParaRPr>
          </a:p>
        </p:txBody>
      </p:sp>
      <p:sp>
        <p:nvSpPr>
          <p:cNvPr id="4" name="Footer Placeholder 3"/>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719039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66759-2F14-4321-A312-B53ADE74412E}" type="datetime1">
              <a:rPr lang="en-US" smtClean="0">
                <a:solidFill>
                  <a:srgbClr val="696464"/>
                </a:solidFill>
              </a:rPr>
              <a:pPr/>
              <a:t>3/26/2021</a:t>
            </a:fld>
            <a:endParaRPr lang="en-US">
              <a:solidFill>
                <a:srgbClr val="696464"/>
              </a:solidFill>
            </a:endParaRPr>
          </a:p>
        </p:txBody>
      </p:sp>
      <p:sp>
        <p:nvSpPr>
          <p:cNvPr id="3" name="Footer Placeholder 2"/>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807267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335AE3D-5B61-457D-9D1C-3832B3979525}" type="datetime1">
              <a:rPr lang="en-US" smtClean="0">
                <a:solidFill>
                  <a:srgbClr val="696464"/>
                </a:solidFill>
              </a:rPr>
              <a:pPr/>
              <a:t>3/26/2021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26917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3/26/2021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6D430412-330E-41C4-92D7-FD39618E3458}"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7283386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80DC49-B636-4877-B935-16CE7883A06D}" type="datetime1">
              <a:rPr lang="en-US" smtClean="0">
                <a:solidFill>
                  <a:srgbClr val="696464"/>
                </a:solidFill>
              </a:rPr>
              <a:pPr/>
              <a:t>3/26/2021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r>
              <a:rPr lang="en-US" smtClean="0">
                <a:solidFill>
                  <a:srgbClr val="696464"/>
                </a:solidFill>
              </a:rPr>
              <a:t>WhatsApp NO. : 9564842816</a:t>
            </a:r>
            <a:endParaRPr lang="en-US">
              <a:solidFill>
                <a:srgbClr val="696464"/>
              </a:solidFill>
            </a:endParaRP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3072074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7FDA16-643B-4D6F-A4F9-6C89C822079F}" type="datetime1">
              <a:rPr lang="en-US" smtClean="0">
                <a:solidFill>
                  <a:srgbClr val="696464"/>
                </a:solidFill>
              </a:rPr>
              <a:pPr/>
              <a:t>3/26/2021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7007394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2FC468-1DFD-4EF7-A319-F14B04314B8C}" type="datetime1">
              <a:rPr lang="en-US" smtClean="0">
                <a:solidFill>
                  <a:srgbClr val="696464"/>
                </a:solidFill>
              </a:rPr>
              <a:pPr/>
              <a:t>3/26/2021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99236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3/26/2021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endParaRPr lang="en-US">
              <a:solidFill>
                <a:srgbClr val="696464"/>
              </a:solidFill>
            </a:endParaRP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47093826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7F7A96B-86EC-4FC1-9A5C-CB61D5A6A354}" type="datetimeFigureOut">
              <a:rPr lang="en-US" smtClean="0">
                <a:solidFill>
                  <a:srgbClr val="696464"/>
                </a:solidFill>
              </a:rPr>
              <a:pPr/>
              <a:t>3/26/2021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6D430412-330E-41C4-92D7-FD39618E3458}"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18209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7F7A96B-86EC-4FC1-9A5C-CB61D5A6A354}" type="datetimeFigureOut">
              <a:rPr lang="en-US" smtClean="0">
                <a:solidFill>
                  <a:srgbClr val="696464"/>
                </a:solidFill>
              </a:rPr>
              <a:pPr/>
              <a:t>3/26/2021</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6D430412-330E-41C4-92D7-FD39618E3458}"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11666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F7A96B-86EC-4FC1-9A5C-CB61D5A6A354}" type="datetimeFigureOut">
              <a:rPr lang="en-US" smtClean="0">
                <a:solidFill>
                  <a:srgbClr val="696464"/>
                </a:solidFill>
              </a:rPr>
              <a:pPr/>
              <a:t>3/26/2021</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193414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7A96B-86EC-4FC1-9A5C-CB61D5A6A354}" type="datetimeFigureOut">
              <a:rPr lang="en-US" smtClean="0">
                <a:solidFill>
                  <a:srgbClr val="696464"/>
                </a:solidFill>
              </a:rPr>
              <a:pPr/>
              <a:t>3/26/2021</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255520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F7A96B-86EC-4FC1-9A5C-CB61D5A6A354}" type="datetimeFigureOut">
              <a:rPr lang="en-US" smtClean="0">
                <a:solidFill>
                  <a:srgbClr val="696464"/>
                </a:solidFill>
              </a:rPr>
              <a:pPr/>
              <a:t>3/26/2021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6D430412-330E-41C4-92D7-FD39618E3458}"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962975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F7A96B-86EC-4FC1-9A5C-CB61D5A6A354}" type="datetimeFigureOut">
              <a:rPr lang="en-US" smtClean="0">
                <a:solidFill>
                  <a:srgbClr val="696464"/>
                </a:solidFill>
              </a:rPr>
              <a:pPr/>
              <a:t>3/26/2021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95072" y="6208776"/>
            <a:ext cx="609600" cy="457200"/>
          </a:xfrm>
        </p:spPr>
        <p:txBody>
          <a:bodyPr/>
          <a:lstStyle/>
          <a:p>
            <a:fld id="{6D430412-330E-41C4-92D7-FD39618E3458}"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4053165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C7F7A96B-86EC-4FC1-9A5C-CB61D5A6A354}" type="datetimeFigureOut">
              <a:rPr lang="en-US" smtClean="0">
                <a:solidFill>
                  <a:srgbClr val="696464"/>
                </a:solidFill>
              </a:rPr>
              <a:pPr/>
              <a:t>3/26/2021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solidFill>
                <a:srgbClr val="696464"/>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D430412-330E-41C4-92D7-FD39618E3458}" type="slidenum">
              <a:rPr lang="en-US" smtClean="0"/>
              <a:pPr/>
              <a:t>‹#›</a:t>
            </a:fld>
            <a:endParaRPr lang="en-US"/>
          </a:p>
        </p:txBody>
      </p:sp>
    </p:spTree>
    <p:extLst>
      <p:ext uri="{BB962C8B-B14F-4D97-AF65-F5344CB8AC3E}">
        <p14:creationId xmlns:p14="http://schemas.microsoft.com/office/powerpoint/2010/main" val="740358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D4E86970-E66E-4F13-B236-D2B77574929A}" type="datetime1">
              <a:rPr lang="en-US" smtClean="0">
                <a:solidFill>
                  <a:srgbClr val="696464"/>
                </a:solidFill>
              </a:rPr>
              <a:pPr/>
              <a:t>3/26/2021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smtClean="0">
                <a:solidFill>
                  <a:srgbClr val="696464"/>
                </a:solidFill>
              </a:rPr>
              <a:t>WhatsApp NO. : 9564842816</a:t>
            </a:r>
            <a:endParaRPr lang="en-US">
              <a:solidFill>
                <a:srgbClr val="696464"/>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11351293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1028" y="5183779"/>
            <a:ext cx="7324498" cy="1126283"/>
          </a:xfrm>
        </p:spPr>
        <p:txBody>
          <a:bodyPr>
            <a:normAutofit fontScale="92500" lnSpcReduction="10000"/>
          </a:bodyPr>
          <a:lstStyle/>
          <a:p>
            <a:pPr marL="3943350" lvl="8" indent="-285750">
              <a:buFont typeface="Century Gothic" panose="020B0502020202020204" pitchFamily="34" charset="0"/>
              <a:buChar char="―"/>
            </a:pPr>
            <a:r>
              <a:rPr lang="en-US" sz="1800" b="1" dirty="0" smtClean="0"/>
              <a:t>	</a:t>
            </a:r>
            <a:r>
              <a:rPr lang="en-US" sz="2400" b="1" dirty="0" smtClean="0"/>
              <a:t>Presented By</a:t>
            </a:r>
            <a:r>
              <a:rPr lang="en-US" sz="2900" dirty="0" smtClean="0"/>
              <a:t>	</a:t>
            </a:r>
            <a:r>
              <a:rPr lang="en-US" dirty="0" smtClean="0"/>
              <a:t>			       </a:t>
            </a:r>
            <a:r>
              <a:rPr lang="en-US" sz="2800" dirty="0" err="1" smtClean="0"/>
              <a:t>Sudeshna</a:t>
            </a:r>
            <a:r>
              <a:rPr lang="en-US" sz="2800" dirty="0" smtClean="0"/>
              <a:t> </a:t>
            </a:r>
            <a:r>
              <a:rPr lang="en-US" sz="2800" dirty="0" err="1" smtClean="0"/>
              <a:t>Kundu</a:t>
            </a:r>
            <a:r>
              <a:rPr lang="en-US" sz="2800" dirty="0" smtClean="0"/>
              <a:t> (</a:t>
            </a:r>
            <a:r>
              <a:rPr lang="en-US" sz="2800" dirty="0" err="1" smtClean="0"/>
              <a:t>Mondal</a:t>
            </a:r>
            <a:r>
              <a:rPr lang="en-US" sz="2800" dirty="0" smtClean="0"/>
              <a:t>)</a:t>
            </a:r>
            <a:endParaRPr lang="en-US" sz="2800" dirty="0"/>
          </a:p>
        </p:txBody>
      </p:sp>
      <p:sp>
        <p:nvSpPr>
          <p:cNvPr id="2" name="Title 1"/>
          <p:cNvSpPr>
            <a:spLocks noGrp="1"/>
          </p:cNvSpPr>
          <p:nvPr>
            <p:ph type="ctrTitle"/>
          </p:nvPr>
        </p:nvSpPr>
        <p:spPr/>
        <p:txBody>
          <a:bodyPr/>
          <a:lstStyle/>
          <a:p>
            <a:r>
              <a:rPr lang="en-US" dirty="0" smtClean="0"/>
              <a:t>Object Oriented Programming using JAVA</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Tree>
    <p:extLst>
      <p:ext uri="{BB962C8B-B14F-4D97-AF65-F5344CB8AC3E}">
        <p14:creationId xmlns:p14="http://schemas.microsoft.com/office/powerpoint/2010/main" val="3859901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228601"/>
            <a:ext cx="8229600" cy="4001095"/>
          </a:xfrm>
          <a:prstGeom prst="rect">
            <a:avLst/>
          </a:prstGeom>
        </p:spPr>
        <p:txBody>
          <a:bodyPr wrap="square">
            <a:spAutoFit/>
          </a:bodyPr>
          <a:lstStyle/>
          <a:p>
            <a:r>
              <a:rPr lang="en-US" sz="2000" b="1" dirty="0">
                <a:solidFill>
                  <a:srgbClr val="FF0000"/>
                </a:solidFill>
              </a:rPr>
              <a:t>Runtime Polymorphism in Java</a:t>
            </a:r>
          </a:p>
          <a:p>
            <a:pPr marL="285750" indent="-285750">
              <a:buFont typeface="Arial" panose="020B0604020202020204" pitchFamily="34" charset="0"/>
              <a:buChar char="•"/>
            </a:pPr>
            <a:r>
              <a:rPr lang="en-US" b="1" dirty="0">
                <a:solidFill>
                  <a:prstClr val="black"/>
                </a:solidFill>
              </a:rPr>
              <a:t>Runtime polymorphism </a:t>
            </a:r>
            <a:r>
              <a:rPr lang="en-US" dirty="0">
                <a:solidFill>
                  <a:prstClr val="black"/>
                </a:solidFill>
              </a:rPr>
              <a:t>or </a:t>
            </a:r>
            <a:r>
              <a:rPr lang="en-US" b="1" dirty="0">
                <a:solidFill>
                  <a:prstClr val="black"/>
                </a:solidFill>
              </a:rPr>
              <a:t>Dynamic Method Dispatch </a:t>
            </a:r>
            <a:r>
              <a:rPr lang="en-US" dirty="0">
                <a:solidFill>
                  <a:prstClr val="black"/>
                </a:solidFill>
              </a:rPr>
              <a:t>is a process in which a call to an overridden method is resolved at runtime rather than compile-time.</a:t>
            </a:r>
          </a:p>
          <a:p>
            <a:pPr marL="285750" indent="-285750">
              <a:buFont typeface="Arial" panose="020B0604020202020204" pitchFamily="34" charset="0"/>
              <a:buChar char="•"/>
            </a:pPr>
            <a:endParaRPr lang="en-US" dirty="0">
              <a:solidFill>
                <a:prstClr val="black"/>
              </a:solidFill>
            </a:endParaRPr>
          </a:p>
          <a:p>
            <a:pPr marL="285750" indent="-285750">
              <a:buFont typeface="Arial" panose="020B0604020202020204" pitchFamily="34" charset="0"/>
              <a:buChar char="•"/>
            </a:pPr>
            <a:r>
              <a:rPr lang="en-US" dirty="0">
                <a:solidFill>
                  <a:prstClr val="black"/>
                </a:solidFill>
              </a:rPr>
              <a:t>Dynamic Method Dispatch is related to a principle that states that a super class reference can store the reference of subclass object. However, it can't call any of the newly added methods by the subclass but a call to an overridden methods results in calling a method of that object whose reference is stored in the super class reference.</a:t>
            </a:r>
            <a:br>
              <a:rPr lang="en-US" dirty="0">
                <a:solidFill>
                  <a:prstClr val="black"/>
                </a:solidFill>
              </a:rPr>
            </a:br>
            <a:r>
              <a:rPr lang="en-US" dirty="0">
                <a:solidFill>
                  <a:prstClr val="black"/>
                </a:solidFill>
              </a:rPr>
              <a:t>It simply means that which method would be executed, simply depends on the object reference stored in super class object.</a:t>
            </a:r>
          </a:p>
          <a:p>
            <a:pPr marL="285750" indent="-285750">
              <a:buFont typeface="Arial" panose="020B0604020202020204" pitchFamily="34" charset="0"/>
              <a:buChar char="•"/>
            </a:pPr>
            <a:endParaRPr lang="en-US" dirty="0">
              <a:solidFill>
                <a:prstClr val="black"/>
              </a:solidFill>
            </a:endParaRPr>
          </a:p>
          <a:p>
            <a:pPr marL="285750" indent="-285750">
              <a:buFont typeface="Arial" panose="020B0604020202020204" pitchFamily="34" charset="0"/>
              <a:buChar char="•"/>
            </a:pPr>
            <a:r>
              <a:rPr lang="en-US" dirty="0">
                <a:solidFill>
                  <a:prstClr val="black"/>
                </a:solidFill>
              </a:rPr>
              <a:t>In this process, an overridden method is called through the reference variable of a superclass. The determination of the method to be called is based on the object being referred to by the reference variable.</a:t>
            </a:r>
          </a:p>
        </p:txBody>
      </p:sp>
      <p:sp>
        <p:nvSpPr>
          <p:cNvPr id="7" name="Rectangle 6"/>
          <p:cNvSpPr/>
          <p:nvPr/>
        </p:nvSpPr>
        <p:spPr>
          <a:xfrm>
            <a:off x="1828800" y="5638801"/>
            <a:ext cx="5105400" cy="954107"/>
          </a:xfrm>
          <a:prstGeom prst="rect">
            <a:avLst/>
          </a:prstGeom>
        </p:spPr>
        <p:txBody>
          <a:bodyPr wrap="square">
            <a:spAutoFit/>
          </a:bodyPr>
          <a:lstStyle/>
          <a:p>
            <a:r>
              <a:rPr lang="en-US" sz="2000" b="1" dirty="0" err="1">
                <a:solidFill>
                  <a:prstClr val="black"/>
                </a:solidFill>
              </a:rPr>
              <a:t>Upcasting</a:t>
            </a:r>
            <a:endParaRPr lang="en-US" sz="2000" b="1" dirty="0">
              <a:solidFill>
                <a:prstClr val="black"/>
              </a:solidFill>
            </a:endParaRPr>
          </a:p>
          <a:p>
            <a:r>
              <a:rPr lang="en-US" dirty="0">
                <a:solidFill>
                  <a:prstClr val="black"/>
                </a:solidFill>
              </a:rPr>
              <a:t>If the reference variable of Parent class refers to the object of Child class, it is known as </a:t>
            </a:r>
            <a:r>
              <a:rPr lang="en-US" dirty="0" err="1">
                <a:solidFill>
                  <a:prstClr val="black"/>
                </a:solidFill>
              </a:rPr>
              <a:t>upcasting</a:t>
            </a:r>
            <a:r>
              <a:rPr lang="en-US" dirty="0">
                <a:solidFill>
                  <a:prstClr val="black"/>
                </a:solidFill>
              </a:rPr>
              <a:t>. For example:</a:t>
            </a:r>
          </a:p>
        </p:txBody>
      </p:sp>
      <p:sp>
        <p:nvSpPr>
          <p:cNvPr id="8" name="Rectangle 7"/>
          <p:cNvSpPr/>
          <p:nvPr/>
        </p:nvSpPr>
        <p:spPr>
          <a:xfrm>
            <a:off x="2133600" y="4572000"/>
            <a:ext cx="4572000" cy="923330"/>
          </a:xfrm>
          <a:prstGeom prst="rect">
            <a:avLst/>
          </a:prstGeom>
        </p:spPr>
        <p:txBody>
          <a:bodyPr>
            <a:spAutoFit/>
          </a:bodyPr>
          <a:lstStyle/>
          <a:p>
            <a:r>
              <a:rPr lang="en-US" b="1" dirty="0">
                <a:solidFill>
                  <a:prstClr val="black"/>
                </a:solidFill>
              </a:rPr>
              <a:t>class A{}  </a:t>
            </a:r>
          </a:p>
          <a:p>
            <a:r>
              <a:rPr lang="en-US" b="1" dirty="0">
                <a:solidFill>
                  <a:prstClr val="black"/>
                </a:solidFill>
              </a:rPr>
              <a:t>class B extends A{}  </a:t>
            </a:r>
          </a:p>
          <a:p>
            <a:r>
              <a:rPr lang="en-US" b="1" dirty="0">
                <a:solidFill>
                  <a:prstClr val="black"/>
                </a:solidFill>
              </a:rPr>
              <a:t>A a=new B();//</a:t>
            </a:r>
            <a:r>
              <a:rPr lang="en-US" b="1" dirty="0" err="1">
                <a:solidFill>
                  <a:prstClr val="black"/>
                </a:solidFill>
              </a:rPr>
              <a:t>upcasting</a:t>
            </a:r>
            <a:r>
              <a:rPr lang="en-US" b="1" dirty="0">
                <a:solidFill>
                  <a:prstClr val="black"/>
                </a:solidFill>
              </a:rPr>
              <a:t> </a:t>
            </a:r>
          </a:p>
        </p:txBody>
      </p:sp>
      <p:pic>
        <p:nvPicPr>
          <p:cNvPr id="3" name="Picture 2"/>
          <p:cNvPicPr>
            <a:picLocks noChangeAspect="1"/>
          </p:cNvPicPr>
          <p:nvPr/>
        </p:nvPicPr>
        <p:blipFill>
          <a:blip r:embed="rId2"/>
          <a:stretch>
            <a:fillRect/>
          </a:stretch>
        </p:blipFill>
        <p:spPr>
          <a:xfrm>
            <a:off x="7086600" y="3962400"/>
            <a:ext cx="3388800" cy="2642974"/>
          </a:xfrm>
          <a:prstGeom prst="rect">
            <a:avLst/>
          </a:prstGeom>
        </p:spPr>
      </p:pic>
      <p:sp>
        <p:nvSpPr>
          <p:cNvPr id="2" name="TextBox 1"/>
          <p:cNvSpPr txBox="1"/>
          <p:nvPr/>
        </p:nvSpPr>
        <p:spPr>
          <a:xfrm>
            <a:off x="152400" y="685800"/>
            <a:ext cx="1752600" cy="2585323"/>
          </a:xfrm>
          <a:prstGeom prst="rect">
            <a:avLst/>
          </a:prstGeom>
          <a:noFill/>
        </p:spPr>
        <p:txBody>
          <a:bodyPr wrap="square" rtlCol="0">
            <a:spAutoFit/>
          </a:bodyPr>
          <a:lstStyle/>
          <a:p>
            <a:r>
              <a:rPr lang="en-US" dirty="0">
                <a:solidFill>
                  <a:prstClr val="black"/>
                </a:solidFill>
              </a:rPr>
              <a:t>c</a:t>
            </a:r>
            <a:r>
              <a:rPr lang="en-US" dirty="0">
                <a:solidFill>
                  <a:prstClr val="black"/>
                </a:solidFill>
              </a:rPr>
              <a:t>lass A</a:t>
            </a:r>
          </a:p>
          <a:p>
            <a:r>
              <a:rPr lang="en-US" dirty="0">
                <a:solidFill>
                  <a:prstClr val="black"/>
                </a:solidFill>
              </a:rPr>
              <a:t>{</a:t>
            </a:r>
          </a:p>
          <a:p>
            <a:r>
              <a:rPr lang="en-US" dirty="0">
                <a:solidFill>
                  <a:prstClr val="black"/>
                </a:solidFill>
              </a:rPr>
              <a:t>     void m1( ) {  }</a:t>
            </a:r>
          </a:p>
          <a:p>
            <a:r>
              <a:rPr lang="en-US" dirty="0">
                <a:solidFill>
                  <a:prstClr val="black"/>
                </a:solidFill>
              </a:rPr>
              <a:t>}</a:t>
            </a:r>
          </a:p>
          <a:p>
            <a:r>
              <a:rPr lang="en-US" dirty="0">
                <a:solidFill>
                  <a:prstClr val="black"/>
                </a:solidFill>
              </a:rPr>
              <a:t>class </a:t>
            </a:r>
            <a:r>
              <a:rPr lang="en-US" dirty="0">
                <a:solidFill>
                  <a:prstClr val="black"/>
                </a:solidFill>
              </a:rPr>
              <a:t>B extends A</a:t>
            </a:r>
            <a:endParaRPr lang="en-US" dirty="0">
              <a:solidFill>
                <a:prstClr val="black"/>
              </a:solidFill>
            </a:endParaRPr>
          </a:p>
          <a:p>
            <a:r>
              <a:rPr lang="en-US" dirty="0">
                <a:solidFill>
                  <a:prstClr val="black"/>
                </a:solidFill>
              </a:rPr>
              <a:t>{</a:t>
            </a:r>
          </a:p>
          <a:p>
            <a:r>
              <a:rPr lang="en-US" dirty="0">
                <a:solidFill>
                  <a:prstClr val="black"/>
                </a:solidFill>
              </a:rPr>
              <a:t>     void m1( ) {  }</a:t>
            </a:r>
          </a:p>
          <a:p>
            <a:r>
              <a:rPr lang="en-US" dirty="0">
                <a:solidFill>
                  <a:prstClr val="black"/>
                </a:solidFill>
              </a:rPr>
              <a:t>}</a:t>
            </a:r>
          </a:p>
          <a:p>
            <a:endParaRPr lang="en-US" b="1" dirty="0">
              <a:solidFill>
                <a:prstClr val="black"/>
              </a:solidFill>
            </a:endParaRPr>
          </a:p>
        </p:txBody>
      </p:sp>
    </p:spTree>
    <p:extLst>
      <p:ext uri="{BB962C8B-B14F-4D97-AF65-F5344CB8AC3E}">
        <p14:creationId xmlns:p14="http://schemas.microsoft.com/office/powerpoint/2010/main" val="3362601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609600"/>
            <a:ext cx="9372600" cy="5632311"/>
          </a:xfrm>
          <a:prstGeom prst="rect">
            <a:avLst/>
          </a:prstGeom>
          <a:noFill/>
        </p:spPr>
        <p:txBody>
          <a:bodyPr wrap="square" rtlCol="0">
            <a:spAutoFit/>
          </a:bodyPr>
          <a:lstStyle/>
          <a:p>
            <a:r>
              <a:rPr lang="en-US" dirty="0">
                <a:solidFill>
                  <a:prstClr val="black"/>
                </a:solidFill>
              </a:rPr>
              <a:t>class A</a:t>
            </a:r>
          </a:p>
          <a:p>
            <a:r>
              <a:rPr lang="en-US" dirty="0">
                <a:solidFill>
                  <a:prstClr val="black"/>
                </a:solidFill>
              </a:rPr>
              <a:t>{</a:t>
            </a:r>
          </a:p>
          <a:p>
            <a:r>
              <a:rPr lang="en-US" dirty="0">
                <a:solidFill>
                  <a:prstClr val="black"/>
                </a:solidFill>
              </a:rPr>
              <a:t>     void display(){ </a:t>
            </a:r>
            <a:r>
              <a:rPr lang="en-US" dirty="0" err="1">
                <a:solidFill>
                  <a:prstClr val="black"/>
                </a:solidFill>
              </a:rPr>
              <a:t>System.out.println</a:t>
            </a:r>
            <a:r>
              <a:rPr lang="en-US" dirty="0">
                <a:solidFill>
                  <a:prstClr val="black"/>
                </a:solidFill>
              </a:rPr>
              <a:t>("class A"); }</a:t>
            </a:r>
          </a:p>
          <a:p>
            <a:r>
              <a:rPr lang="en-US" dirty="0">
                <a:solidFill>
                  <a:prstClr val="black"/>
                </a:solidFill>
              </a:rPr>
              <a:t>}</a:t>
            </a:r>
          </a:p>
          <a:p>
            <a:r>
              <a:rPr lang="en-US" dirty="0">
                <a:solidFill>
                  <a:prstClr val="black"/>
                </a:solidFill>
              </a:rPr>
              <a:t>class B extends A</a:t>
            </a:r>
          </a:p>
          <a:p>
            <a:r>
              <a:rPr lang="en-US" dirty="0">
                <a:solidFill>
                  <a:prstClr val="black"/>
                </a:solidFill>
              </a:rPr>
              <a:t>{</a:t>
            </a:r>
          </a:p>
          <a:p>
            <a:r>
              <a:rPr lang="en-US" dirty="0">
                <a:solidFill>
                  <a:prstClr val="black"/>
                </a:solidFill>
              </a:rPr>
              <a:t>     void display( ) { </a:t>
            </a:r>
            <a:r>
              <a:rPr lang="en-US" dirty="0" err="1">
                <a:solidFill>
                  <a:prstClr val="black"/>
                </a:solidFill>
              </a:rPr>
              <a:t>System.out.println</a:t>
            </a:r>
            <a:r>
              <a:rPr lang="en-US" dirty="0">
                <a:solidFill>
                  <a:prstClr val="black"/>
                </a:solidFill>
              </a:rPr>
              <a:t>("class B");  }</a:t>
            </a:r>
          </a:p>
          <a:p>
            <a:r>
              <a:rPr lang="en-US" dirty="0">
                <a:solidFill>
                  <a:prstClr val="black"/>
                </a:solidFill>
              </a:rPr>
              <a:t>}</a:t>
            </a:r>
          </a:p>
          <a:p>
            <a:r>
              <a:rPr lang="en-US" dirty="0">
                <a:solidFill>
                  <a:prstClr val="black"/>
                </a:solidFill>
              </a:rPr>
              <a:t>class </a:t>
            </a:r>
            <a:r>
              <a:rPr lang="en-US" dirty="0" err="1">
                <a:solidFill>
                  <a:prstClr val="black"/>
                </a:solidFill>
              </a:rPr>
              <a:t>BasicPolymorphism</a:t>
            </a:r>
            <a:endParaRPr lang="en-US" dirty="0">
              <a:solidFill>
                <a:prstClr val="black"/>
              </a:solidFill>
            </a:endParaRPr>
          </a:p>
          <a:p>
            <a:r>
              <a:rPr lang="en-US" dirty="0">
                <a:solidFill>
                  <a:prstClr val="black"/>
                </a:solidFill>
              </a:rPr>
              <a:t>{</a:t>
            </a:r>
          </a:p>
          <a:p>
            <a:r>
              <a:rPr lang="en-US" dirty="0">
                <a:solidFill>
                  <a:prstClr val="black"/>
                </a:solidFill>
              </a:rPr>
              <a:t>	public static void main(String </a:t>
            </a:r>
            <a:r>
              <a:rPr lang="en-US" dirty="0" err="1">
                <a:solidFill>
                  <a:prstClr val="black"/>
                </a:solidFill>
              </a:rPr>
              <a:t>args</a:t>
            </a:r>
            <a:r>
              <a:rPr lang="en-US" dirty="0">
                <a:solidFill>
                  <a:prstClr val="black"/>
                </a:solidFill>
              </a:rPr>
              <a:t>[])</a:t>
            </a:r>
          </a:p>
          <a:p>
            <a:r>
              <a:rPr lang="en-US" dirty="0">
                <a:solidFill>
                  <a:prstClr val="black"/>
                </a:solidFill>
              </a:rPr>
              <a:t>	{</a:t>
            </a:r>
          </a:p>
          <a:p>
            <a:r>
              <a:rPr lang="en-US" dirty="0">
                <a:solidFill>
                  <a:prstClr val="black"/>
                </a:solidFill>
              </a:rPr>
              <a:t>		A a1 = new A();</a:t>
            </a:r>
          </a:p>
          <a:p>
            <a:r>
              <a:rPr lang="en-US" dirty="0">
                <a:solidFill>
                  <a:prstClr val="black"/>
                </a:solidFill>
              </a:rPr>
              <a:t>		A a2 = new B();</a:t>
            </a:r>
          </a:p>
          <a:p>
            <a:r>
              <a:rPr lang="en-US" dirty="0">
                <a:solidFill>
                  <a:prstClr val="black"/>
                </a:solidFill>
              </a:rPr>
              <a:t>		a1.display();</a:t>
            </a:r>
          </a:p>
          <a:p>
            <a:r>
              <a:rPr lang="en-US" dirty="0">
                <a:solidFill>
                  <a:prstClr val="black"/>
                </a:solidFill>
              </a:rPr>
              <a:t>		a2.display();</a:t>
            </a:r>
          </a:p>
          <a:p>
            <a:endParaRPr lang="en-US" dirty="0">
              <a:solidFill>
                <a:prstClr val="black"/>
              </a:solidFill>
            </a:endParaRPr>
          </a:p>
          <a:p>
            <a:r>
              <a:rPr lang="en-US" dirty="0">
                <a:solidFill>
                  <a:prstClr val="black"/>
                </a:solidFill>
              </a:rPr>
              <a:t>	}</a:t>
            </a:r>
          </a:p>
          <a:p>
            <a:r>
              <a:rPr lang="en-US" dirty="0">
                <a:solidFill>
                  <a:prstClr val="black"/>
                </a:solidFill>
              </a:rPr>
              <a:t>}</a:t>
            </a:r>
          </a:p>
          <a:p>
            <a:endParaRPr lang="en-US" b="1" dirty="0">
              <a:solidFill>
                <a:prstClr val="black"/>
              </a:solidFill>
            </a:endParaRPr>
          </a:p>
        </p:txBody>
      </p:sp>
    </p:spTree>
    <p:extLst>
      <p:ext uri="{BB962C8B-B14F-4D97-AF65-F5344CB8AC3E}">
        <p14:creationId xmlns:p14="http://schemas.microsoft.com/office/powerpoint/2010/main" val="1020651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Java Runtime Polymorphism example of b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2895601"/>
            <a:ext cx="8201025" cy="2867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81200" y="457200"/>
            <a:ext cx="7543800" cy="1569660"/>
          </a:xfrm>
          <a:prstGeom prst="rect">
            <a:avLst/>
          </a:prstGeom>
        </p:spPr>
        <p:txBody>
          <a:bodyPr wrap="square">
            <a:spAutoFit/>
          </a:bodyPr>
          <a:lstStyle/>
          <a:p>
            <a:r>
              <a:rPr lang="en-US" sz="2400" b="1" dirty="0">
                <a:solidFill>
                  <a:prstClr val="black"/>
                </a:solidFill>
              </a:rPr>
              <a:t>Java Runtime Polymorphism Example: Bank</a:t>
            </a:r>
          </a:p>
          <a:p>
            <a:endParaRPr lang="en-US" dirty="0">
              <a:solidFill>
                <a:prstClr val="black"/>
              </a:solidFill>
            </a:endParaRPr>
          </a:p>
          <a:p>
            <a:r>
              <a:rPr lang="en-US" dirty="0">
                <a:solidFill>
                  <a:prstClr val="black"/>
                </a:solidFill>
              </a:rPr>
              <a:t>Consider a scenario where Bank is a class that provides a method to get the rate of interest. However, the rate of interest may differ according to banks. For example, SBI, ICICI, and AXIS banks are providing 8.4%, 7.3%, and 9.7% rate of interest.</a:t>
            </a:r>
          </a:p>
        </p:txBody>
      </p:sp>
    </p:spTree>
    <p:extLst>
      <p:ext uri="{BB962C8B-B14F-4D97-AF65-F5344CB8AC3E}">
        <p14:creationId xmlns:p14="http://schemas.microsoft.com/office/powerpoint/2010/main" val="85879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762000"/>
            <a:ext cx="8534400" cy="3416320"/>
          </a:xfrm>
          <a:prstGeom prst="rect">
            <a:avLst/>
          </a:prstGeom>
        </p:spPr>
        <p:txBody>
          <a:bodyPr wrap="square">
            <a:spAutoFit/>
          </a:bodyPr>
          <a:lstStyle/>
          <a:p>
            <a:r>
              <a:rPr lang="en-US" dirty="0">
                <a:solidFill>
                  <a:prstClr val="black"/>
                </a:solidFill>
              </a:rPr>
              <a:t>class Bank{  </a:t>
            </a:r>
          </a:p>
          <a:p>
            <a:r>
              <a:rPr lang="en-US" dirty="0">
                <a:solidFill>
                  <a:prstClr val="black"/>
                </a:solidFill>
              </a:rPr>
              <a:t>float </a:t>
            </a:r>
            <a:r>
              <a:rPr lang="en-US" dirty="0" err="1">
                <a:solidFill>
                  <a:prstClr val="black"/>
                </a:solidFill>
              </a:rPr>
              <a:t>getRateOfInterest</a:t>
            </a:r>
            <a:r>
              <a:rPr lang="en-US" dirty="0">
                <a:solidFill>
                  <a:prstClr val="black"/>
                </a:solidFill>
              </a:rPr>
              <a:t>(){return 0;}  </a:t>
            </a:r>
          </a:p>
          <a:p>
            <a:r>
              <a:rPr lang="en-US" dirty="0">
                <a:solidFill>
                  <a:prstClr val="black"/>
                </a:solidFill>
              </a:rPr>
              <a:t>}  </a:t>
            </a:r>
          </a:p>
          <a:p>
            <a:r>
              <a:rPr lang="en-US" dirty="0">
                <a:solidFill>
                  <a:prstClr val="black"/>
                </a:solidFill>
              </a:rPr>
              <a:t>class SBI extends Bank{  </a:t>
            </a:r>
          </a:p>
          <a:p>
            <a:r>
              <a:rPr lang="en-US" dirty="0">
                <a:solidFill>
                  <a:prstClr val="black"/>
                </a:solidFill>
              </a:rPr>
              <a:t>float </a:t>
            </a:r>
            <a:r>
              <a:rPr lang="en-US" dirty="0" err="1">
                <a:solidFill>
                  <a:prstClr val="black"/>
                </a:solidFill>
              </a:rPr>
              <a:t>getRateOfInterest</a:t>
            </a:r>
            <a:r>
              <a:rPr lang="en-US" dirty="0">
                <a:solidFill>
                  <a:prstClr val="black"/>
                </a:solidFill>
              </a:rPr>
              <a:t>(){return 8.4f;}  </a:t>
            </a:r>
          </a:p>
          <a:p>
            <a:r>
              <a:rPr lang="en-US" dirty="0">
                <a:solidFill>
                  <a:prstClr val="black"/>
                </a:solidFill>
              </a:rPr>
              <a:t>}  </a:t>
            </a:r>
          </a:p>
          <a:p>
            <a:r>
              <a:rPr lang="en-US" dirty="0">
                <a:solidFill>
                  <a:prstClr val="black"/>
                </a:solidFill>
              </a:rPr>
              <a:t>class ICICI extends Bank{  </a:t>
            </a:r>
          </a:p>
          <a:p>
            <a:r>
              <a:rPr lang="en-US" dirty="0">
                <a:solidFill>
                  <a:prstClr val="black"/>
                </a:solidFill>
              </a:rPr>
              <a:t>float </a:t>
            </a:r>
            <a:r>
              <a:rPr lang="en-US" dirty="0" err="1">
                <a:solidFill>
                  <a:prstClr val="black"/>
                </a:solidFill>
              </a:rPr>
              <a:t>getRateOfInterest</a:t>
            </a:r>
            <a:r>
              <a:rPr lang="en-US" dirty="0">
                <a:solidFill>
                  <a:prstClr val="black"/>
                </a:solidFill>
              </a:rPr>
              <a:t>(){return 7.3f;}  </a:t>
            </a:r>
          </a:p>
          <a:p>
            <a:r>
              <a:rPr lang="en-US" dirty="0">
                <a:solidFill>
                  <a:prstClr val="black"/>
                </a:solidFill>
              </a:rPr>
              <a:t>}  </a:t>
            </a:r>
          </a:p>
          <a:p>
            <a:r>
              <a:rPr lang="en-US" dirty="0">
                <a:solidFill>
                  <a:prstClr val="black"/>
                </a:solidFill>
              </a:rPr>
              <a:t>class AXIS extends Bank{  </a:t>
            </a:r>
          </a:p>
          <a:p>
            <a:r>
              <a:rPr lang="en-US" dirty="0">
                <a:solidFill>
                  <a:prstClr val="black"/>
                </a:solidFill>
              </a:rPr>
              <a:t>float </a:t>
            </a:r>
            <a:r>
              <a:rPr lang="en-US" dirty="0" err="1">
                <a:solidFill>
                  <a:prstClr val="black"/>
                </a:solidFill>
              </a:rPr>
              <a:t>getRateOfInterest</a:t>
            </a:r>
            <a:r>
              <a:rPr lang="en-US" dirty="0">
                <a:solidFill>
                  <a:prstClr val="black"/>
                </a:solidFill>
              </a:rPr>
              <a:t>(){return 9.7f;}  </a:t>
            </a:r>
          </a:p>
          <a:p>
            <a:r>
              <a:rPr lang="en-US" dirty="0">
                <a:solidFill>
                  <a:prstClr val="black"/>
                </a:solidFill>
              </a:rPr>
              <a:t>}  </a:t>
            </a:r>
          </a:p>
        </p:txBody>
      </p:sp>
      <p:sp>
        <p:nvSpPr>
          <p:cNvPr id="5" name="Rectangle 4"/>
          <p:cNvSpPr/>
          <p:nvPr/>
        </p:nvSpPr>
        <p:spPr>
          <a:xfrm>
            <a:off x="5867400" y="1295400"/>
            <a:ext cx="4572000" cy="3970318"/>
          </a:xfrm>
          <a:prstGeom prst="rect">
            <a:avLst/>
          </a:prstGeom>
        </p:spPr>
        <p:txBody>
          <a:bodyPr>
            <a:spAutoFit/>
          </a:bodyPr>
          <a:lstStyle/>
          <a:p>
            <a:r>
              <a:rPr lang="en-US" dirty="0">
                <a:solidFill>
                  <a:prstClr val="black"/>
                </a:solidFill>
              </a:rPr>
              <a:t>class </a:t>
            </a:r>
            <a:r>
              <a:rPr lang="en-US" dirty="0" err="1">
                <a:solidFill>
                  <a:prstClr val="black"/>
                </a:solidFill>
              </a:rPr>
              <a:t>TestPolymorphism</a:t>
            </a:r>
            <a:r>
              <a:rPr lang="en-US" dirty="0">
                <a:solidFill>
                  <a:prstClr val="black"/>
                </a:solidFill>
              </a:rPr>
              <a:t>{  </a:t>
            </a:r>
          </a:p>
          <a:p>
            <a:r>
              <a:rPr lang="en-US" dirty="0">
                <a:solidFill>
                  <a:prstClr val="black"/>
                </a:solidFill>
              </a:rPr>
              <a:t>public static void main(String </a:t>
            </a:r>
            <a:r>
              <a:rPr lang="en-US" dirty="0" err="1">
                <a:solidFill>
                  <a:prstClr val="black"/>
                </a:solidFill>
              </a:rPr>
              <a:t>args</a:t>
            </a:r>
            <a:r>
              <a:rPr lang="en-US" dirty="0">
                <a:solidFill>
                  <a:prstClr val="black"/>
                </a:solidFill>
              </a:rPr>
              <a:t>[]){  </a:t>
            </a:r>
          </a:p>
          <a:p>
            <a:r>
              <a:rPr lang="en-US" dirty="0">
                <a:solidFill>
                  <a:prstClr val="black"/>
                </a:solidFill>
              </a:rPr>
              <a:t>Bank b;  </a:t>
            </a:r>
          </a:p>
          <a:p>
            <a:r>
              <a:rPr lang="en-US" dirty="0">
                <a:solidFill>
                  <a:prstClr val="black"/>
                </a:solidFill>
              </a:rPr>
              <a:t>b=new SBI();  </a:t>
            </a:r>
          </a:p>
          <a:p>
            <a:r>
              <a:rPr lang="en-US" dirty="0" err="1">
                <a:solidFill>
                  <a:prstClr val="black"/>
                </a:solidFill>
              </a:rPr>
              <a:t>System.out.println</a:t>
            </a:r>
            <a:r>
              <a:rPr lang="en-US" dirty="0">
                <a:solidFill>
                  <a:prstClr val="black"/>
                </a:solidFill>
              </a:rPr>
              <a:t>("SBI Rate of Interest: "+</a:t>
            </a:r>
            <a:r>
              <a:rPr lang="en-US" dirty="0" err="1">
                <a:solidFill>
                  <a:prstClr val="black"/>
                </a:solidFill>
              </a:rPr>
              <a:t>b.getRateOfInterest</a:t>
            </a:r>
            <a:r>
              <a:rPr lang="en-US" dirty="0">
                <a:solidFill>
                  <a:prstClr val="black"/>
                </a:solidFill>
              </a:rPr>
              <a:t>());  </a:t>
            </a:r>
          </a:p>
          <a:p>
            <a:r>
              <a:rPr lang="en-US" dirty="0">
                <a:solidFill>
                  <a:prstClr val="black"/>
                </a:solidFill>
              </a:rPr>
              <a:t>b=new ICICI();  </a:t>
            </a:r>
          </a:p>
          <a:p>
            <a:r>
              <a:rPr lang="en-US" dirty="0" err="1">
                <a:solidFill>
                  <a:prstClr val="black"/>
                </a:solidFill>
              </a:rPr>
              <a:t>System.out.println</a:t>
            </a:r>
            <a:r>
              <a:rPr lang="en-US" dirty="0">
                <a:solidFill>
                  <a:prstClr val="black"/>
                </a:solidFill>
              </a:rPr>
              <a:t>("ICICI Rate of Interest: "+</a:t>
            </a:r>
            <a:r>
              <a:rPr lang="en-US" dirty="0" err="1">
                <a:solidFill>
                  <a:prstClr val="black"/>
                </a:solidFill>
              </a:rPr>
              <a:t>b.getRateOfInterest</a:t>
            </a:r>
            <a:r>
              <a:rPr lang="en-US" dirty="0">
                <a:solidFill>
                  <a:prstClr val="black"/>
                </a:solidFill>
              </a:rPr>
              <a:t>());  </a:t>
            </a:r>
          </a:p>
          <a:p>
            <a:r>
              <a:rPr lang="en-US" dirty="0">
                <a:solidFill>
                  <a:prstClr val="black"/>
                </a:solidFill>
              </a:rPr>
              <a:t>b=new AXIS();  </a:t>
            </a:r>
          </a:p>
          <a:p>
            <a:r>
              <a:rPr lang="en-US" dirty="0" err="1">
                <a:solidFill>
                  <a:prstClr val="black"/>
                </a:solidFill>
              </a:rPr>
              <a:t>System.out.println</a:t>
            </a:r>
            <a:r>
              <a:rPr lang="en-US" dirty="0">
                <a:solidFill>
                  <a:prstClr val="black"/>
                </a:solidFill>
              </a:rPr>
              <a:t>("AXIS Rate of Interest: "+</a:t>
            </a:r>
            <a:r>
              <a:rPr lang="en-US" dirty="0" err="1">
                <a:solidFill>
                  <a:prstClr val="black"/>
                </a:solidFill>
              </a:rPr>
              <a:t>b.getRateOfInterest</a:t>
            </a:r>
            <a:r>
              <a:rPr lang="en-US" dirty="0">
                <a:solidFill>
                  <a:prstClr val="black"/>
                </a:solidFill>
              </a:rPr>
              <a:t>());  </a:t>
            </a:r>
          </a:p>
          <a:p>
            <a:r>
              <a:rPr lang="en-US" dirty="0">
                <a:solidFill>
                  <a:prstClr val="black"/>
                </a:solidFill>
              </a:rPr>
              <a:t>}  </a:t>
            </a:r>
          </a:p>
          <a:p>
            <a:r>
              <a:rPr lang="en-US" dirty="0">
                <a:solidFill>
                  <a:prstClr val="black"/>
                </a:solidFill>
              </a:rPr>
              <a:t>} </a:t>
            </a:r>
          </a:p>
        </p:txBody>
      </p:sp>
      <p:sp>
        <p:nvSpPr>
          <p:cNvPr id="6" name="Rectangle 5"/>
          <p:cNvSpPr/>
          <p:nvPr/>
        </p:nvSpPr>
        <p:spPr>
          <a:xfrm>
            <a:off x="6492922" y="5351102"/>
            <a:ext cx="4191000" cy="1477328"/>
          </a:xfrm>
          <a:prstGeom prst="rect">
            <a:avLst/>
          </a:prstGeom>
        </p:spPr>
        <p:txBody>
          <a:bodyPr wrap="square">
            <a:spAutoFit/>
          </a:bodyPr>
          <a:lstStyle/>
          <a:p>
            <a:r>
              <a:rPr lang="en-US" b="1" dirty="0">
                <a:solidFill>
                  <a:prstClr val="black"/>
                </a:solidFill>
              </a:rPr>
              <a:t>Output:</a:t>
            </a:r>
          </a:p>
          <a:p>
            <a:endParaRPr lang="en-US" b="1" dirty="0">
              <a:solidFill>
                <a:prstClr val="black"/>
              </a:solidFill>
            </a:endParaRPr>
          </a:p>
          <a:p>
            <a:r>
              <a:rPr lang="en-US" b="1" dirty="0">
                <a:solidFill>
                  <a:prstClr val="black"/>
                </a:solidFill>
              </a:rPr>
              <a:t>SBI Rate of Interest: 8.4</a:t>
            </a:r>
          </a:p>
          <a:p>
            <a:r>
              <a:rPr lang="en-US" b="1" dirty="0">
                <a:solidFill>
                  <a:prstClr val="black"/>
                </a:solidFill>
              </a:rPr>
              <a:t>ICICI Rate of Interest: 7.3</a:t>
            </a:r>
          </a:p>
          <a:p>
            <a:r>
              <a:rPr lang="en-US" b="1" dirty="0">
                <a:solidFill>
                  <a:prstClr val="black"/>
                </a:solidFill>
              </a:rPr>
              <a:t>AXIS Rate of Interest: 9.7</a:t>
            </a:r>
          </a:p>
        </p:txBody>
      </p:sp>
    </p:spTree>
    <p:extLst>
      <p:ext uri="{BB962C8B-B14F-4D97-AF65-F5344CB8AC3E}">
        <p14:creationId xmlns:p14="http://schemas.microsoft.com/office/powerpoint/2010/main" val="752134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381000"/>
            <a:ext cx="4572000" cy="5909310"/>
          </a:xfrm>
          <a:prstGeom prst="rect">
            <a:avLst/>
          </a:prstGeom>
        </p:spPr>
        <p:txBody>
          <a:bodyPr>
            <a:spAutoFit/>
          </a:bodyPr>
          <a:lstStyle/>
          <a:p>
            <a:r>
              <a:rPr lang="en-US" b="1" dirty="0">
                <a:solidFill>
                  <a:prstClr val="black"/>
                </a:solidFill>
              </a:rPr>
              <a:t>Can we override a static method?</a:t>
            </a:r>
          </a:p>
          <a:p>
            <a:r>
              <a:rPr lang="en-US" dirty="0">
                <a:solidFill>
                  <a:prstClr val="black"/>
                </a:solidFill>
              </a:rPr>
              <a:t>No, we cannot override static methods because method overriding is based on dynamic binding at runtime and the static methods are bonded using static binding at compile time. So, we cannot override static methods.</a:t>
            </a:r>
          </a:p>
          <a:p>
            <a:endParaRPr lang="en-US" dirty="0">
              <a:solidFill>
                <a:prstClr val="black"/>
              </a:solidFill>
            </a:endParaRPr>
          </a:p>
          <a:p>
            <a:r>
              <a:rPr lang="en-US" dirty="0">
                <a:solidFill>
                  <a:prstClr val="black"/>
                </a:solidFill>
              </a:rPr>
              <a:t>The calling of method depends upon the type of object that calls the static method. It means:</a:t>
            </a:r>
          </a:p>
          <a:p>
            <a:endParaRPr lang="en-US" dirty="0">
              <a:solidFill>
                <a:prstClr val="black"/>
              </a:solidFill>
            </a:endParaRPr>
          </a:p>
          <a:p>
            <a:r>
              <a:rPr lang="en-US" dirty="0">
                <a:solidFill>
                  <a:prstClr val="black"/>
                </a:solidFill>
              </a:rPr>
              <a:t>If we call a static method by using the parent class object, the original static method will be called from the parent class.</a:t>
            </a:r>
          </a:p>
          <a:p>
            <a:r>
              <a:rPr lang="en-US" dirty="0">
                <a:solidFill>
                  <a:prstClr val="black"/>
                </a:solidFill>
              </a:rPr>
              <a:t>If we call a static method by using the child class object, the static method of the child class will be called.</a:t>
            </a:r>
          </a:p>
          <a:p>
            <a:r>
              <a:rPr lang="en-US" dirty="0">
                <a:solidFill>
                  <a:prstClr val="black"/>
                </a:solidFill>
              </a:rPr>
              <a:t>In the following example, the </a:t>
            </a:r>
            <a:r>
              <a:rPr lang="en-US" dirty="0" err="1">
                <a:solidFill>
                  <a:prstClr val="black"/>
                </a:solidFill>
              </a:rPr>
              <a:t>ParentClass</a:t>
            </a:r>
            <a:r>
              <a:rPr lang="en-US" dirty="0">
                <a:solidFill>
                  <a:prstClr val="black"/>
                </a:solidFill>
              </a:rPr>
              <a:t> has a static method named display() and the </a:t>
            </a:r>
            <a:r>
              <a:rPr lang="en-US" dirty="0" err="1">
                <a:solidFill>
                  <a:prstClr val="black"/>
                </a:solidFill>
              </a:rPr>
              <a:t>ChildClass</a:t>
            </a:r>
            <a:r>
              <a:rPr lang="en-US" dirty="0">
                <a:solidFill>
                  <a:prstClr val="black"/>
                </a:solidFill>
              </a:rPr>
              <a:t> also has the same method signature. The method in the derived class (</a:t>
            </a:r>
            <a:r>
              <a:rPr lang="en-US" dirty="0" err="1">
                <a:solidFill>
                  <a:prstClr val="black"/>
                </a:solidFill>
              </a:rPr>
              <a:t>ChildClass</a:t>
            </a:r>
            <a:r>
              <a:rPr lang="en-US" dirty="0">
                <a:solidFill>
                  <a:prstClr val="black"/>
                </a:solidFill>
              </a:rPr>
              <a:t>) hides the method in the base class. let's see an example.</a:t>
            </a:r>
          </a:p>
        </p:txBody>
      </p:sp>
      <p:sp>
        <p:nvSpPr>
          <p:cNvPr id="8" name="Rectangle 7"/>
          <p:cNvSpPr/>
          <p:nvPr/>
        </p:nvSpPr>
        <p:spPr>
          <a:xfrm>
            <a:off x="5562600" y="838200"/>
            <a:ext cx="6096000" cy="2585323"/>
          </a:xfrm>
          <a:prstGeom prst="rect">
            <a:avLst/>
          </a:prstGeom>
        </p:spPr>
        <p:txBody>
          <a:bodyPr>
            <a:spAutoFit/>
          </a:bodyPr>
          <a:lstStyle/>
          <a:p>
            <a:r>
              <a:rPr lang="en-US" dirty="0">
                <a:solidFill>
                  <a:prstClr val="black"/>
                </a:solidFill>
              </a:rPr>
              <a:t>//</a:t>
            </a:r>
            <a:r>
              <a:rPr lang="en-US" dirty="0">
                <a:solidFill>
                  <a:prstClr val="black"/>
                </a:solidFill>
              </a:rPr>
              <a:t>parent class  </a:t>
            </a:r>
          </a:p>
          <a:p>
            <a:r>
              <a:rPr lang="en-US" dirty="0">
                <a:solidFill>
                  <a:prstClr val="black"/>
                </a:solidFill>
              </a:rPr>
              <a:t>class </a:t>
            </a:r>
            <a:r>
              <a:rPr lang="en-US" dirty="0" err="1">
                <a:solidFill>
                  <a:prstClr val="black"/>
                </a:solidFill>
              </a:rPr>
              <a:t>ParentClass</a:t>
            </a:r>
            <a:r>
              <a:rPr lang="en-US" dirty="0">
                <a:solidFill>
                  <a:prstClr val="black"/>
                </a:solidFill>
              </a:rPr>
              <a:t>  </a:t>
            </a:r>
          </a:p>
          <a:p>
            <a:r>
              <a:rPr lang="en-US" dirty="0">
                <a:solidFill>
                  <a:prstClr val="black"/>
                </a:solidFill>
              </a:rPr>
              <a:t>{  </a:t>
            </a:r>
          </a:p>
          <a:p>
            <a:r>
              <a:rPr lang="en-US" dirty="0">
                <a:solidFill>
                  <a:prstClr val="black"/>
                </a:solidFill>
              </a:rPr>
              <a:t>//we cannot override the display() method  </a:t>
            </a:r>
          </a:p>
          <a:p>
            <a:r>
              <a:rPr lang="en-US" dirty="0">
                <a:solidFill>
                  <a:prstClr val="black"/>
                </a:solidFill>
              </a:rPr>
              <a:t>public static void display()  </a:t>
            </a:r>
          </a:p>
          <a:p>
            <a:r>
              <a:rPr lang="en-US" dirty="0">
                <a:solidFill>
                  <a:prstClr val="black"/>
                </a:solidFill>
              </a:rPr>
              <a:t>{  </a:t>
            </a:r>
          </a:p>
          <a:p>
            <a:r>
              <a:rPr lang="en-US" dirty="0" err="1">
                <a:solidFill>
                  <a:prstClr val="black"/>
                </a:solidFill>
              </a:rPr>
              <a:t>System.out.printf</a:t>
            </a:r>
            <a:r>
              <a:rPr lang="en-US" dirty="0">
                <a:solidFill>
                  <a:prstClr val="black"/>
                </a:solidFill>
              </a:rPr>
              <a:t>("display() method of the parent class.");  </a:t>
            </a:r>
          </a:p>
          <a:p>
            <a:r>
              <a:rPr lang="en-US" dirty="0">
                <a:solidFill>
                  <a:prstClr val="black"/>
                </a:solidFill>
              </a:rPr>
              <a:t>}  </a:t>
            </a:r>
          </a:p>
          <a:p>
            <a:r>
              <a:rPr lang="en-US" dirty="0">
                <a:solidFill>
                  <a:prstClr val="black"/>
                </a:solidFill>
              </a:rPr>
              <a:t>}  </a:t>
            </a:r>
          </a:p>
        </p:txBody>
      </p:sp>
    </p:spTree>
    <p:extLst>
      <p:ext uri="{BB962C8B-B14F-4D97-AF65-F5344CB8AC3E}">
        <p14:creationId xmlns:p14="http://schemas.microsoft.com/office/powerpoint/2010/main" val="2048094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838200"/>
            <a:ext cx="6096000" cy="2862322"/>
          </a:xfrm>
          <a:prstGeom prst="rect">
            <a:avLst/>
          </a:prstGeom>
        </p:spPr>
        <p:txBody>
          <a:bodyPr>
            <a:spAutoFit/>
          </a:bodyPr>
          <a:lstStyle/>
          <a:p>
            <a:r>
              <a:rPr lang="en-US" dirty="0">
                <a:solidFill>
                  <a:prstClr val="black"/>
                </a:solidFill>
              </a:rPr>
              <a:t>//child class  </a:t>
            </a:r>
          </a:p>
          <a:p>
            <a:r>
              <a:rPr lang="en-US" dirty="0">
                <a:solidFill>
                  <a:prstClr val="black"/>
                </a:solidFill>
              </a:rPr>
              <a:t>class </a:t>
            </a:r>
            <a:r>
              <a:rPr lang="en-US" dirty="0" err="1">
                <a:solidFill>
                  <a:prstClr val="black"/>
                </a:solidFill>
              </a:rPr>
              <a:t>ChildClass</a:t>
            </a:r>
            <a:r>
              <a:rPr lang="en-US" dirty="0">
                <a:solidFill>
                  <a:prstClr val="black"/>
                </a:solidFill>
              </a:rPr>
              <a:t> extends </a:t>
            </a:r>
            <a:r>
              <a:rPr lang="en-US" dirty="0" err="1">
                <a:solidFill>
                  <a:prstClr val="black"/>
                </a:solidFill>
              </a:rPr>
              <a:t>ParentClass</a:t>
            </a:r>
            <a:r>
              <a:rPr lang="en-US" dirty="0">
                <a:solidFill>
                  <a:prstClr val="black"/>
                </a:solidFill>
              </a:rPr>
              <a:t>  </a:t>
            </a:r>
          </a:p>
          <a:p>
            <a:r>
              <a:rPr lang="en-US" dirty="0">
                <a:solidFill>
                  <a:prstClr val="black"/>
                </a:solidFill>
              </a:rPr>
              <a:t>{  </a:t>
            </a:r>
          </a:p>
          <a:p>
            <a:r>
              <a:rPr lang="en-US" dirty="0">
                <a:solidFill>
                  <a:prstClr val="black"/>
                </a:solidFill>
              </a:rPr>
              <a:t>//the same method also exists in the </a:t>
            </a:r>
            <a:r>
              <a:rPr lang="en-US" dirty="0" err="1">
                <a:solidFill>
                  <a:prstClr val="black"/>
                </a:solidFill>
              </a:rPr>
              <a:t>ParentClass</a:t>
            </a:r>
            <a:r>
              <a:rPr lang="en-US" dirty="0">
                <a:solidFill>
                  <a:prstClr val="black"/>
                </a:solidFill>
              </a:rPr>
              <a:t>  </a:t>
            </a:r>
          </a:p>
          <a:p>
            <a:r>
              <a:rPr lang="en-US" dirty="0">
                <a:solidFill>
                  <a:prstClr val="black"/>
                </a:solidFill>
              </a:rPr>
              <a:t>//it does not override, actually it is method hiding  </a:t>
            </a:r>
          </a:p>
          <a:p>
            <a:r>
              <a:rPr lang="en-US" dirty="0">
                <a:solidFill>
                  <a:prstClr val="black"/>
                </a:solidFill>
              </a:rPr>
              <a:t>public static void display()  </a:t>
            </a:r>
          </a:p>
          <a:p>
            <a:r>
              <a:rPr lang="en-US" dirty="0">
                <a:solidFill>
                  <a:prstClr val="black"/>
                </a:solidFill>
              </a:rPr>
              <a:t>{  </a:t>
            </a:r>
          </a:p>
          <a:p>
            <a:r>
              <a:rPr lang="en-US" dirty="0" err="1">
                <a:solidFill>
                  <a:prstClr val="black"/>
                </a:solidFill>
              </a:rPr>
              <a:t>System.out.println</a:t>
            </a:r>
            <a:r>
              <a:rPr lang="en-US" dirty="0">
                <a:solidFill>
                  <a:prstClr val="black"/>
                </a:solidFill>
              </a:rPr>
              <a:t>("Overridden static method in Child Class in Java");  </a:t>
            </a:r>
          </a:p>
          <a:p>
            <a:r>
              <a:rPr lang="en-US" dirty="0">
                <a:solidFill>
                  <a:prstClr val="black"/>
                </a:solidFill>
              </a:rPr>
              <a:t>}  </a:t>
            </a:r>
          </a:p>
          <a:p>
            <a:r>
              <a:rPr lang="en-US" dirty="0">
                <a:solidFill>
                  <a:prstClr val="black"/>
                </a:solidFill>
              </a:rPr>
              <a:t>} </a:t>
            </a:r>
          </a:p>
        </p:txBody>
      </p:sp>
      <p:sp>
        <p:nvSpPr>
          <p:cNvPr id="5" name="Rectangle 4"/>
          <p:cNvSpPr/>
          <p:nvPr/>
        </p:nvSpPr>
        <p:spPr>
          <a:xfrm>
            <a:off x="3733800" y="4876800"/>
            <a:ext cx="6096000" cy="923330"/>
          </a:xfrm>
          <a:prstGeom prst="rect">
            <a:avLst/>
          </a:prstGeom>
        </p:spPr>
        <p:txBody>
          <a:bodyPr>
            <a:spAutoFit/>
          </a:bodyPr>
          <a:lstStyle/>
          <a:p>
            <a:r>
              <a:rPr lang="en-US" dirty="0">
                <a:solidFill>
                  <a:prstClr val="black"/>
                </a:solidFill>
              </a:rPr>
              <a:t>Output:</a:t>
            </a:r>
          </a:p>
          <a:p>
            <a:endParaRPr lang="en-US" dirty="0">
              <a:solidFill>
                <a:prstClr val="black"/>
              </a:solidFill>
            </a:endParaRPr>
          </a:p>
          <a:p>
            <a:r>
              <a:rPr lang="en-US" dirty="0">
                <a:solidFill>
                  <a:prstClr val="black"/>
                </a:solidFill>
              </a:rPr>
              <a:t>display() method of the parent class.</a:t>
            </a:r>
          </a:p>
        </p:txBody>
      </p:sp>
      <p:sp>
        <p:nvSpPr>
          <p:cNvPr id="6" name="Rectangle 5"/>
          <p:cNvSpPr/>
          <p:nvPr/>
        </p:nvSpPr>
        <p:spPr>
          <a:xfrm>
            <a:off x="7086600" y="990600"/>
            <a:ext cx="4572000" cy="2862322"/>
          </a:xfrm>
          <a:prstGeom prst="rect">
            <a:avLst/>
          </a:prstGeom>
        </p:spPr>
        <p:txBody>
          <a:bodyPr wrap="square">
            <a:spAutoFit/>
          </a:bodyPr>
          <a:lstStyle/>
          <a:p>
            <a:r>
              <a:rPr lang="en-US" dirty="0">
                <a:solidFill>
                  <a:prstClr val="black"/>
                </a:solidFill>
              </a:rPr>
              <a:t>public class OverloadStaticMethodExample3  </a:t>
            </a:r>
          </a:p>
          <a:p>
            <a:r>
              <a:rPr lang="en-US" dirty="0">
                <a:solidFill>
                  <a:prstClr val="black"/>
                </a:solidFill>
              </a:rPr>
              <a:t>{  </a:t>
            </a:r>
          </a:p>
          <a:p>
            <a:r>
              <a:rPr lang="en-US" dirty="0">
                <a:solidFill>
                  <a:prstClr val="black"/>
                </a:solidFill>
              </a:rPr>
              <a:t>public static void main(String </a:t>
            </a:r>
            <a:r>
              <a:rPr lang="en-US" dirty="0" err="1">
                <a:solidFill>
                  <a:prstClr val="black"/>
                </a:solidFill>
              </a:rPr>
              <a:t>args</a:t>
            </a:r>
            <a:r>
              <a:rPr lang="en-US" dirty="0">
                <a:solidFill>
                  <a:prstClr val="black"/>
                </a:solidFill>
              </a:rPr>
              <a:t>[])   </a:t>
            </a:r>
          </a:p>
          <a:p>
            <a:r>
              <a:rPr lang="en-US" dirty="0">
                <a:solidFill>
                  <a:prstClr val="black"/>
                </a:solidFill>
              </a:rPr>
              <a:t>{  </a:t>
            </a:r>
          </a:p>
          <a:p>
            <a:pPr lvl="1"/>
            <a:r>
              <a:rPr lang="en-US" dirty="0" err="1">
                <a:solidFill>
                  <a:prstClr val="black"/>
                </a:solidFill>
              </a:rPr>
              <a:t>ParentClass</a:t>
            </a:r>
            <a:r>
              <a:rPr lang="en-US" dirty="0">
                <a:solidFill>
                  <a:prstClr val="black"/>
                </a:solidFill>
              </a:rPr>
              <a:t> pc = new </a:t>
            </a:r>
            <a:r>
              <a:rPr lang="en-US" dirty="0" err="1">
                <a:solidFill>
                  <a:prstClr val="black"/>
                </a:solidFill>
              </a:rPr>
              <a:t>ChildClass</a:t>
            </a:r>
            <a:r>
              <a:rPr lang="en-US" dirty="0">
                <a:solidFill>
                  <a:prstClr val="black"/>
                </a:solidFill>
              </a:rPr>
              <a:t>();  </a:t>
            </a:r>
          </a:p>
          <a:p>
            <a:pPr lvl="1"/>
            <a:r>
              <a:rPr lang="en-US" dirty="0">
                <a:solidFill>
                  <a:prstClr val="black"/>
                </a:solidFill>
              </a:rPr>
              <a:t>//calling display() method by parent class object  </a:t>
            </a:r>
          </a:p>
          <a:p>
            <a:pPr lvl="1"/>
            <a:r>
              <a:rPr lang="en-US" dirty="0" err="1">
                <a:solidFill>
                  <a:prstClr val="black"/>
                </a:solidFill>
              </a:rPr>
              <a:t>pc.display</a:t>
            </a:r>
            <a:r>
              <a:rPr lang="en-US" dirty="0">
                <a:solidFill>
                  <a:prstClr val="black"/>
                </a:solidFill>
              </a:rPr>
              <a:t>();   </a:t>
            </a:r>
          </a:p>
          <a:p>
            <a:r>
              <a:rPr lang="en-US" dirty="0">
                <a:solidFill>
                  <a:prstClr val="black"/>
                </a:solidFill>
              </a:rPr>
              <a:t>}   </a:t>
            </a:r>
          </a:p>
          <a:p>
            <a:r>
              <a:rPr lang="en-US" dirty="0">
                <a:solidFill>
                  <a:prstClr val="black"/>
                </a:solidFill>
              </a:rPr>
              <a:t>}  </a:t>
            </a:r>
          </a:p>
        </p:txBody>
      </p:sp>
    </p:spTree>
    <p:extLst>
      <p:ext uri="{BB962C8B-B14F-4D97-AF65-F5344CB8AC3E}">
        <p14:creationId xmlns:p14="http://schemas.microsoft.com/office/powerpoint/2010/main" val="3317116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381001"/>
            <a:ext cx="8001000" cy="2585323"/>
          </a:xfrm>
          <a:prstGeom prst="rect">
            <a:avLst/>
          </a:prstGeom>
        </p:spPr>
        <p:txBody>
          <a:bodyPr wrap="square">
            <a:spAutoFit/>
          </a:bodyPr>
          <a:lstStyle/>
          <a:p>
            <a:pPr algn="ctr"/>
            <a:r>
              <a:rPr lang="en-US" b="1" dirty="0">
                <a:solidFill>
                  <a:srgbClr val="FF0000"/>
                </a:solidFill>
                <a:latin typeface="Helvetica" panose="020B0604020202020204" pitchFamily="34" charset="0"/>
              </a:rPr>
              <a:t>Final keyword in java</a:t>
            </a:r>
          </a:p>
          <a:p>
            <a:pPr algn="ctr"/>
            <a:endParaRPr lang="en-US" b="1" dirty="0">
              <a:solidFill>
                <a:srgbClr val="FF0000"/>
              </a:solidFill>
              <a:latin typeface="Helvetica" panose="020B0604020202020204" pitchFamily="34" charset="0"/>
            </a:endParaRPr>
          </a:p>
          <a:p>
            <a:r>
              <a:rPr lang="en-US" dirty="0">
                <a:solidFill>
                  <a:srgbClr val="000000"/>
                </a:solidFill>
                <a:latin typeface="Georgia" panose="02040502050405020303" pitchFamily="18" charset="0"/>
              </a:rPr>
              <a:t>It is used to make a variable as a constant, Restrict method overriding, Restrict inheritance. It is used at variable level, method level and class level. In java language final keyword can be used in following way.</a:t>
            </a:r>
          </a:p>
          <a:p>
            <a:pPr algn="just"/>
            <a:endParaRPr lang="en-US" dirty="0">
              <a:solidFill>
                <a:srgbClr val="000000"/>
              </a:solidFill>
              <a:latin typeface="Open Sans"/>
            </a:endParaRPr>
          </a:p>
          <a:p>
            <a:pPr marL="285750" indent="-285750">
              <a:buFont typeface="Arial" panose="020B0604020202020204" pitchFamily="34" charset="0"/>
              <a:buChar char="•"/>
            </a:pPr>
            <a:r>
              <a:rPr lang="en-US" dirty="0">
                <a:solidFill>
                  <a:srgbClr val="000000"/>
                </a:solidFill>
                <a:latin typeface="Georgia" panose="02040502050405020303" pitchFamily="18" charset="0"/>
              </a:rPr>
              <a:t>Final Keyword at Variable Level</a:t>
            </a:r>
          </a:p>
          <a:p>
            <a:pPr marL="285750" indent="-285750">
              <a:buFont typeface="Arial" panose="020B0604020202020204" pitchFamily="34" charset="0"/>
              <a:buChar char="•"/>
            </a:pPr>
            <a:r>
              <a:rPr lang="en-US" dirty="0">
                <a:solidFill>
                  <a:srgbClr val="000000"/>
                </a:solidFill>
                <a:latin typeface="Georgia" panose="02040502050405020303" pitchFamily="18" charset="0"/>
              </a:rPr>
              <a:t>Final Keyword at Method Level</a:t>
            </a:r>
          </a:p>
          <a:p>
            <a:pPr marL="285750" indent="-285750">
              <a:buFont typeface="Arial" panose="020B0604020202020204" pitchFamily="34" charset="0"/>
              <a:buChar char="•"/>
            </a:pPr>
            <a:r>
              <a:rPr lang="en-US" dirty="0">
                <a:solidFill>
                  <a:srgbClr val="000000"/>
                </a:solidFill>
                <a:latin typeface="Georgia" panose="02040502050405020303" pitchFamily="18" charset="0"/>
              </a:rPr>
              <a:t>Final Keyword at Class Level</a:t>
            </a:r>
          </a:p>
        </p:txBody>
      </p:sp>
      <p:pic>
        <p:nvPicPr>
          <p:cNvPr id="1026" name="Picture 2" descr="final keyword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657601"/>
            <a:ext cx="66675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965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09800" y="3048001"/>
            <a:ext cx="4572000" cy="3170099"/>
          </a:xfrm>
          <a:prstGeom prst="rect">
            <a:avLst/>
          </a:prstGeom>
        </p:spPr>
        <p:txBody>
          <a:bodyPr>
            <a:spAutoFit/>
          </a:bodyPr>
          <a:lstStyle/>
          <a:p>
            <a:r>
              <a:rPr lang="en-US" sz="2000" b="1" dirty="0">
                <a:solidFill>
                  <a:prstClr val="black"/>
                </a:solidFill>
              </a:rPr>
              <a:t>Final Keyword in java Example</a:t>
            </a:r>
          </a:p>
          <a:p>
            <a:endParaRPr lang="en-US" dirty="0">
              <a:solidFill>
                <a:prstClr val="black"/>
              </a:solidFill>
            </a:endParaRPr>
          </a:p>
          <a:p>
            <a:r>
              <a:rPr lang="en-US" dirty="0">
                <a:solidFill>
                  <a:prstClr val="black"/>
                </a:solidFill>
              </a:rPr>
              <a:t>public class Circle</a:t>
            </a:r>
          </a:p>
          <a:p>
            <a:r>
              <a:rPr lang="en-US" dirty="0">
                <a:solidFill>
                  <a:prstClr val="black"/>
                </a:solidFill>
              </a:rPr>
              <a:t>{</a:t>
            </a:r>
          </a:p>
          <a:p>
            <a:r>
              <a:rPr lang="en-US" dirty="0">
                <a:solidFill>
                  <a:prstClr val="black"/>
                </a:solidFill>
              </a:rPr>
              <a:t>public  static final double PI=3.14159;</a:t>
            </a:r>
          </a:p>
          <a:p>
            <a:endParaRPr lang="en-US" dirty="0">
              <a:solidFill>
                <a:prstClr val="black"/>
              </a:solidFill>
            </a:endParaRPr>
          </a:p>
          <a:p>
            <a:r>
              <a:rPr lang="en-US" dirty="0">
                <a:solidFill>
                  <a:prstClr val="black"/>
                </a:solidFill>
              </a:rPr>
              <a:t>public static void main(String[] </a:t>
            </a:r>
            <a:r>
              <a:rPr lang="en-US" dirty="0" err="1">
                <a:solidFill>
                  <a:prstClr val="black"/>
                </a:solidFill>
              </a:rPr>
              <a:t>args</a:t>
            </a:r>
            <a:r>
              <a:rPr lang="en-US" dirty="0">
                <a:solidFill>
                  <a:prstClr val="black"/>
                </a:solidFill>
              </a:rPr>
              <a:t>) </a:t>
            </a:r>
          </a:p>
          <a:p>
            <a:r>
              <a:rPr lang="en-US" dirty="0">
                <a:solidFill>
                  <a:prstClr val="black"/>
                </a:solidFill>
              </a:rPr>
              <a:t>{</a:t>
            </a:r>
          </a:p>
          <a:p>
            <a:r>
              <a:rPr lang="en-US" dirty="0" err="1">
                <a:solidFill>
                  <a:prstClr val="black"/>
                </a:solidFill>
              </a:rPr>
              <a:t>System.out.println</a:t>
            </a:r>
            <a:r>
              <a:rPr lang="en-US" dirty="0">
                <a:solidFill>
                  <a:prstClr val="black"/>
                </a:solidFill>
              </a:rPr>
              <a:t>(PI);</a:t>
            </a:r>
          </a:p>
          <a:p>
            <a:r>
              <a:rPr lang="en-US" dirty="0">
                <a:solidFill>
                  <a:prstClr val="black"/>
                </a:solidFill>
              </a:rPr>
              <a:t>}</a:t>
            </a:r>
          </a:p>
          <a:p>
            <a:r>
              <a:rPr lang="en-US" dirty="0">
                <a:solidFill>
                  <a:prstClr val="black"/>
                </a:solidFill>
              </a:rPr>
              <a:t>}</a:t>
            </a:r>
          </a:p>
        </p:txBody>
      </p:sp>
      <p:sp>
        <p:nvSpPr>
          <p:cNvPr id="9" name="Rectangle 8"/>
          <p:cNvSpPr/>
          <p:nvPr/>
        </p:nvSpPr>
        <p:spPr>
          <a:xfrm>
            <a:off x="2133600" y="533401"/>
            <a:ext cx="7696200" cy="2062103"/>
          </a:xfrm>
          <a:prstGeom prst="rect">
            <a:avLst/>
          </a:prstGeom>
        </p:spPr>
        <p:txBody>
          <a:bodyPr wrap="square">
            <a:spAutoFit/>
          </a:bodyPr>
          <a:lstStyle/>
          <a:p>
            <a:r>
              <a:rPr lang="en-US" sz="2400" b="1" dirty="0">
                <a:solidFill>
                  <a:prstClr val="black"/>
                </a:solidFill>
              </a:rPr>
              <a:t>Final at variable level</a:t>
            </a:r>
          </a:p>
          <a:p>
            <a:endParaRPr lang="en-US" sz="2400" b="1" dirty="0">
              <a:solidFill>
                <a:prstClr val="black"/>
              </a:solidFill>
            </a:endParaRPr>
          </a:p>
          <a:p>
            <a:pPr marL="285750" indent="-285750">
              <a:buFont typeface="Arial" panose="020B0604020202020204" pitchFamily="34" charset="0"/>
              <a:buChar char="•"/>
            </a:pPr>
            <a:r>
              <a:rPr lang="en-US" sz="2000" dirty="0">
                <a:solidFill>
                  <a:prstClr val="black"/>
                </a:solidFill>
              </a:rPr>
              <a:t>Final keyword is used to make a variable as a constant. This is similar to </a:t>
            </a:r>
            <a:r>
              <a:rPr lang="en-US" sz="2000" dirty="0" err="1">
                <a:solidFill>
                  <a:prstClr val="black"/>
                </a:solidFill>
              </a:rPr>
              <a:t>const</a:t>
            </a:r>
            <a:r>
              <a:rPr lang="en-US" sz="2000" dirty="0">
                <a:solidFill>
                  <a:prstClr val="black"/>
                </a:solidFill>
              </a:rPr>
              <a:t> in other language. A variable declared with the final keyword cannot be modified by the program after initialization. This is useful to universal constants, such as "PI".</a:t>
            </a:r>
          </a:p>
        </p:txBody>
      </p:sp>
    </p:spTree>
    <p:extLst>
      <p:ext uri="{BB962C8B-B14F-4D97-AF65-F5344CB8AC3E}">
        <p14:creationId xmlns:p14="http://schemas.microsoft.com/office/powerpoint/2010/main" val="1460634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457201"/>
            <a:ext cx="8077200" cy="1508105"/>
          </a:xfrm>
          <a:prstGeom prst="rect">
            <a:avLst/>
          </a:prstGeom>
        </p:spPr>
        <p:txBody>
          <a:bodyPr wrap="square">
            <a:spAutoFit/>
          </a:bodyPr>
          <a:lstStyle/>
          <a:p>
            <a:r>
              <a:rPr lang="en-US" sz="2000" b="1" dirty="0">
                <a:solidFill>
                  <a:prstClr val="black"/>
                </a:solidFill>
              </a:rPr>
              <a:t>Final Keyword at method level</a:t>
            </a:r>
          </a:p>
          <a:p>
            <a:r>
              <a:rPr lang="en-US" dirty="0">
                <a:solidFill>
                  <a:prstClr val="black"/>
                </a:solidFill>
              </a:rPr>
              <a:t>It makes a method final, meaning that sub classes can not override this method. The compiler checks and gives an error if you try to override the method.</a:t>
            </a:r>
          </a:p>
          <a:p>
            <a:endParaRPr lang="en-US" dirty="0">
              <a:solidFill>
                <a:prstClr val="black"/>
              </a:solidFill>
            </a:endParaRPr>
          </a:p>
          <a:p>
            <a:r>
              <a:rPr lang="en-US" dirty="0">
                <a:solidFill>
                  <a:prstClr val="black"/>
                </a:solidFill>
              </a:rPr>
              <a:t>When we want to restrict overriding, then make a method as a final.</a:t>
            </a:r>
          </a:p>
        </p:txBody>
      </p:sp>
      <p:sp>
        <p:nvSpPr>
          <p:cNvPr id="3" name="Rectangle 2"/>
          <p:cNvSpPr/>
          <p:nvPr/>
        </p:nvSpPr>
        <p:spPr>
          <a:xfrm>
            <a:off x="1828800" y="2362201"/>
            <a:ext cx="6705600" cy="4247317"/>
          </a:xfrm>
          <a:prstGeom prst="rect">
            <a:avLst/>
          </a:prstGeom>
        </p:spPr>
        <p:txBody>
          <a:bodyPr wrap="square">
            <a:spAutoFit/>
          </a:bodyPr>
          <a:lstStyle/>
          <a:p>
            <a:r>
              <a:rPr lang="en-US" b="1" dirty="0">
                <a:solidFill>
                  <a:prstClr val="black"/>
                </a:solidFill>
              </a:rPr>
              <a:t>Example of final keyword at method level</a:t>
            </a:r>
          </a:p>
          <a:p>
            <a:r>
              <a:rPr lang="en-US" dirty="0">
                <a:solidFill>
                  <a:prstClr val="black"/>
                </a:solidFill>
              </a:rPr>
              <a:t>class Employee</a:t>
            </a:r>
          </a:p>
          <a:p>
            <a:r>
              <a:rPr lang="en-US" dirty="0">
                <a:solidFill>
                  <a:prstClr val="black"/>
                </a:solidFill>
              </a:rPr>
              <a:t>{</a:t>
            </a:r>
          </a:p>
          <a:p>
            <a:r>
              <a:rPr lang="en-US" dirty="0">
                <a:solidFill>
                  <a:prstClr val="black"/>
                </a:solidFill>
              </a:rPr>
              <a:t>final void </a:t>
            </a:r>
            <a:r>
              <a:rPr lang="en-US" dirty="0" err="1">
                <a:solidFill>
                  <a:prstClr val="black"/>
                </a:solidFill>
              </a:rPr>
              <a:t>disp</a:t>
            </a:r>
            <a:r>
              <a:rPr lang="en-US" dirty="0">
                <a:solidFill>
                  <a:prstClr val="black"/>
                </a:solidFill>
              </a:rPr>
              <a:t>()</a:t>
            </a:r>
          </a:p>
          <a:p>
            <a:r>
              <a:rPr lang="en-US" dirty="0">
                <a:solidFill>
                  <a:prstClr val="black"/>
                </a:solidFill>
              </a:rPr>
              <a:t>{</a:t>
            </a:r>
          </a:p>
          <a:p>
            <a:r>
              <a:rPr lang="en-US" dirty="0" err="1">
                <a:solidFill>
                  <a:prstClr val="black"/>
                </a:solidFill>
              </a:rPr>
              <a:t>System.out.println</a:t>
            </a:r>
            <a:r>
              <a:rPr lang="en-US" dirty="0">
                <a:solidFill>
                  <a:prstClr val="black"/>
                </a:solidFill>
              </a:rPr>
              <a:t>("Hello Good Morning");  </a:t>
            </a:r>
          </a:p>
          <a:p>
            <a:r>
              <a:rPr lang="en-US" dirty="0">
                <a:solidFill>
                  <a:prstClr val="black"/>
                </a:solidFill>
              </a:rPr>
              <a:t>}</a:t>
            </a:r>
          </a:p>
          <a:p>
            <a:r>
              <a:rPr lang="en-US" dirty="0">
                <a:solidFill>
                  <a:prstClr val="black"/>
                </a:solidFill>
              </a:rPr>
              <a:t>}</a:t>
            </a:r>
          </a:p>
          <a:p>
            <a:r>
              <a:rPr lang="en-US" dirty="0">
                <a:solidFill>
                  <a:prstClr val="black"/>
                </a:solidFill>
              </a:rPr>
              <a:t>class Developer extends Employee</a:t>
            </a:r>
          </a:p>
          <a:p>
            <a:r>
              <a:rPr lang="en-US" dirty="0">
                <a:solidFill>
                  <a:prstClr val="black"/>
                </a:solidFill>
              </a:rPr>
              <a:t>{</a:t>
            </a:r>
          </a:p>
          <a:p>
            <a:r>
              <a:rPr lang="en-US" dirty="0">
                <a:solidFill>
                  <a:prstClr val="black"/>
                </a:solidFill>
              </a:rPr>
              <a:t>void </a:t>
            </a:r>
            <a:r>
              <a:rPr lang="en-US" dirty="0" err="1">
                <a:solidFill>
                  <a:prstClr val="black"/>
                </a:solidFill>
              </a:rPr>
              <a:t>disp</a:t>
            </a:r>
            <a:r>
              <a:rPr lang="en-US" dirty="0">
                <a:solidFill>
                  <a:prstClr val="black"/>
                </a:solidFill>
              </a:rPr>
              <a:t>()</a:t>
            </a:r>
          </a:p>
          <a:p>
            <a:r>
              <a:rPr lang="en-US" dirty="0">
                <a:solidFill>
                  <a:prstClr val="black"/>
                </a:solidFill>
              </a:rPr>
              <a:t>{</a:t>
            </a:r>
          </a:p>
          <a:p>
            <a:r>
              <a:rPr lang="en-US" dirty="0" err="1">
                <a:solidFill>
                  <a:prstClr val="black"/>
                </a:solidFill>
              </a:rPr>
              <a:t>System.out.println</a:t>
            </a:r>
            <a:r>
              <a:rPr lang="en-US" dirty="0">
                <a:solidFill>
                  <a:prstClr val="black"/>
                </a:solidFill>
              </a:rPr>
              <a:t>("How are you ?");  </a:t>
            </a:r>
          </a:p>
          <a:p>
            <a:r>
              <a:rPr lang="en-US" dirty="0">
                <a:solidFill>
                  <a:prstClr val="black"/>
                </a:solidFill>
              </a:rPr>
              <a:t>}</a:t>
            </a:r>
          </a:p>
          <a:p>
            <a:r>
              <a:rPr lang="en-US" dirty="0">
                <a:solidFill>
                  <a:prstClr val="black"/>
                </a:solidFill>
              </a:rPr>
              <a:t>}</a:t>
            </a:r>
          </a:p>
        </p:txBody>
      </p:sp>
      <p:sp>
        <p:nvSpPr>
          <p:cNvPr id="4" name="Rectangle 3"/>
          <p:cNvSpPr/>
          <p:nvPr/>
        </p:nvSpPr>
        <p:spPr>
          <a:xfrm>
            <a:off x="6248400" y="3581400"/>
            <a:ext cx="4572000" cy="2308324"/>
          </a:xfrm>
          <a:prstGeom prst="rect">
            <a:avLst/>
          </a:prstGeom>
        </p:spPr>
        <p:txBody>
          <a:bodyPr>
            <a:spAutoFit/>
          </a:bodyPr>
          <a:lstStyle/>
          <a:p>
            <a:r>
              <a:rPr lang="en-US" dirty="0">
                <a:solidFill>
                  <a:prstClr val="black"/>
                </a:solidFill>
              </a:rPr>
              <a:t>class </a:t>
            </a:r>
            <a:r>
              <a:rPr lang="en-US" dirty="0" err="1">
                <a:solidFill>
                  <a:prstClr val="black"/>
                </a:solidFill>
              </a:rPr>
              <a:t>FinalDemo</a:t>
            </a:r>
            <a:endParaRPr lang="en-US" dirty="0">
              <a:solidFill>
                <a:prstClr val="black"/>
              </a:solidFill>
            </a:endParaRPr>
          </a:p>
          <a:p>
            <a:r>
              <a:rPr lang="en-US" dirty="0">
                <a:solidFill>
                  <a:prstClr val="black"/>
                </a:solidFill>
              </a:rPr>
              <a:t>{</a:t>
            </a:r>
          </a:p>
          <a:p>
            <a:r>
              <a:rPr lang="en-US" dirty="0">
                <a:solidFill>
                  <a:prstClr val="black"/>
                </a:solidFill>
              </a:rPr>
              <a:t>public static void main(String </a:t>
            </a:r>
            <a:r>
              <a:rPr lang="en-US" dirty="0" err="1">
                <a:solidFill>
                  <a:prstClr val="black"/>
                </a:solidFill>
              </a:rPr>
              <a:t>args</a:t>
            </a:r>
            <a:r>
              <a:rPr lang="en-US" dirty="0">
                <a:solidFill>
                  <a:prstClr val="black"/>
                </a:solidFill>
              </a:rPr>
              <a:t>[])</a:t>
            </a:r>
          </a:p>
          <a:p>
            <a:r>
              <a:rPr lang="en-US" dirty="0">
                <a:solidFill>
                  <a:prstClr val="black"/>
                </a:solidFill>
              </a:rPr>
              <a:t>{</a:t>
            </a:r>
          </a:p>
          <a:p>
            <a:r>
              <a:rPr lang="en-US" dirty="0">
                <a:solidFill>
                  <a:prstClr val="black"/>
                </a:solidFill>
              </a:rPr>
              <a:t>Developer </a:t>
            </a:r>
            <a:r>
              <a:rPr lang="en-US" dirty="0" err="1">
                <a:solidFill>
                  <a:prstClr val="black"/>
                </a:solidFill>
              </a:rPr>
              <a:t>obj</a:t>
            </a:r>
            <a:r>
              <a:rPr lang="en-US" dirty="0">
                <a:solidFill>
                  <a:prstClr val="black"/>
                </a:solidFill>
              </a:rPr>
              <a:t>=new Developer();</a:t>
            </a:r>
          </a:p>
          <a:p>
            <a:r>
              <a:rPr lang="en-US" dirty="0" err="1">
                <a:solidFill>
                  <a:prstClr val="black"/>
                </a:solidFill>
              </a:rPr>
              <a:t>obj.disp</a:t>
            </a:r>
            <a:r>
              <a:rPr lang="en-US" dirty="0">
                <a:solidFill>
                  <a:prstClr val="black"/>
                </a:solidFill>
              </a:rPr>
              <a:t>();</a:t>
            </a:r>
          </a:p>
          <a:p>
            <a:r>
              <a:rPr lang="en-US" dirty="0">
                <a:solidFill>
                  <a:prstClr val="black"/>
                </a:solidFill>
              </a:rPr>
              <a:t>}  </a:t>
            </a:r>
          </a:p>
          <a:p>
            <a:r>
              <a:rPr lang="en-US" dirty="0">
                <a:solidFill>
                  <a:prstClr val="black"/>
                </a:solidFill>
              </a:rPr>
              <a:t>} </a:t>
            </a:r>
          </a:p>
        </p:txBody>
      </p:sp>
      <p:sp>
        <p:nvSpPr>
          <p:cNvPr id="5" name="Rectangle 4"/>
          <p:cNvSpPr/>
          <p:nvPr/>
        </p:nvSpPr>
        <p:spPr>
          <a:xfrm>
            <a:off x="6400800" y="6019801"/>
            <a:ext cx="3581400" cy="646331"/>
          </a:xfrm>
          <a:prstGeom prst="rect">
            <a:avLst/>
          </a:prstGeom>
        </p:spPr>
        <p:txBody>
          <a:bodyPr wrap="square">
            <a:spAutoFit/>
          </a:bodyPr>
          <a:lstStyle/>
          <a:p>
            <a:r>
              <a:rPr lang="en-US" dirty="0">
                <a:solidFill>
                  <a:prstClr val="black"/>
                </a:solidFill>
              </a:rPr>
              <a:t>Output</a:t>
            </a:r>
          </a:p>
          <a:p>
            <a:r>
              <a:rPr lang="en-US" dirty="0">
                <a:solidFill>
                  <a:prstClr val="black"/>
                </a:solidFill>
              </a:rPr>
              <a:t>It gives an error</a:t>
            </a:r>
          </a:p>
        </p:txBody>
      </p:sp>
    </p:spTree>
    <p:extLst>
      <p:ext uri="{BB962C8B-B14F-4D97-AF65-F5344CB8AC3E}">
        <p14:creationId xmlns:p14="http://schemas.microsoft.com/office/powerpoint/2010/main" val="3803203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05000" y="381001"/>
            <a:ext cx="8686800" cy="954107"/>
          </a:xfrm>
          <a:prstGeom prst="rect">
            <a:avLst/>
          </a:prstGeom>
        </p:spPr>
        <p:txBody>
          <a:bodyPr wrap="square">
            <a:spAutoFit/>
          </a:bodyPr>
          <a:lstStyle/>
          <a:p>
            <a:r>
              <a:rPr lang="en-US" sz="2000" b="1" dirty="0">
                <a:solidFill>
                  <a:prstClr val="black"/>
                </a:solidFill>
              </a:rPr>
              <a:t>Final Keyword at Class Level</a:t>
            </a:r>
          </a:p>
          <a:p>
            <a:r>
              <a:rPr lang="en-US" dirty="0">
                <a:solidFill>
                  <a:prstClr val="black"/>
                </a:solidFill>
              </a:rPr>
              <a:t>It makes a class final, meaning that the class can not be inheriting by other classes. When we want to restrict inheritance then make class as a final.</a:t>
            </a:r>
          </a:p>
        </p:txBody>
      </p:sp>
      <p:sp>
        <p:nvSpPr>
          <p:cNvPr id="8" name="Rectangle 7"/>
          <p:cNvSpPr/>
          <p:nvPr/>
        </p:nvSpPr>
        <p:spPr>
          <a:xfrm>
            <a:off x="1905000" y="1676400"/>
            <a:ext cx="4648200" cy="3416320"/>
          </a:xfrm>
          <a:prstGeom prst="rect">
            <a:avLst/>
          </a:prstGeom>
        </p:spPr>
        <p:txBody>
          <a:bodyPr wrap="square">
            <a:spAutoFit/>
          </a:bodyPr>
          <a:lstStyle/>
          <a:p>
            <a:r>
              <a:rPr lang="en-US" b="1" dirty="0">
                <a:solidFill>
                  <a:prstClr val="black"/>
                </a:solidFill>
              </a:rPr>
              <a:t>Example of final keyword at class level</a:t>
            </a:r>
          </a:p>
          <a:p>
            <a:r>
              <a:rPr lang="en-US" dirty="0">
                <a:solidFill>
                  <a:prstClr val="black"/>
                </a:solidFill>
              </a:rPr>
              <a:t>final class Employee</a:t>
            </a:r>
          </a:p>
          <a:p>
            <a:r>
              <a:rPr lang="en-US" dirty="0">
                <a:solidFill>
                  <a:prstClr val="black"/>
                </a:solidFill>
              </a:rPr>
              <a:t>{</a:t>
            </a:r>
          </a:p>
          <a:p>
            <a:r>
              <a:rPr lang="en-US" dirty="0" err="1">
                <a:solidFill>
                  <a:prstClr val="black"/>
                </a:solidFill>
              </a:rPr>
              <a:t>int</a:t>
            </a:r>
            <a:r>
              <a:rPr lang="en-US" dirty="0">
                <a:solidFill>
                  <a:prstClr val="black"/>
                </a:solidFill>
              </a:rPr>
              <a:t> salary=10000;</a:t>
            </a:r>
          </a:p>
          <a:p>
            <a:r>
              <a:rPr lang="en-US" dirty="0">
                <a:solidFill>
                  <a:prstClr val="black"/>
                </a:solidFill>
              </a:rPr>
              <a:t>}</a:t>
            </a:r>
          </a:p>
          <a:p>
            <a:r>
              <a:rPr lang="en-US" dirty="0">
                <a:solidFill>
                  <a:prstClr val="black"/>
                </a:solidFill>
              </a:rPr>
              <a:t>class Developer extends Employee</a:t>
            </a:r>
          </a:p>
          <a:p>
            <a:r>
              <a:rPr lang="en-US" dirty="0">
                <a:solidFill>
                  <a:prstClr val="black"/>
                </a:solidFill>
              </a:rPr>
              <a:t>{</a:t>
            </a:r>
          </a:p>
          <a:p>
            <a:r>
              <a:rPr lang="en-US" dirty="0">
                <a:solidFill>
                  <a:prstClr val="black"/>
                </a:solidFill>
              </a:rPr>
              <a:t>void show()</a:t>
            </a:r>
          </a:p>
          <a:p>
            <a:r>
              <a:rPr lang="en-US" dirty="0">
                <a:solidFill>
                  <a:prstClr val="black"/>
                </a:solidFill>
              </a:rPr>
              <a:t>{</a:t>
            </a:r>
          </a:p>
          <a:p>
            <a:r>
              <a:rPr lang="en-US" dirty="0" err="1">
                <a:solidFill>
                  <a:prstClr val="black"/>
                </a:solidFill>
              </a:rPr>
              <a:t>System.out.println</a:t>
            </a:r>
            <a:r>
              <a:rPr lang="en-US" dirty="0">
                <a:solidFill>
                  <a:prstClr val="black"/>
                </a:solidFill>
              </a:rPr>
              <a:t>("Hello Good Morning");  </a:t>
            </a:r>
          </a:p>
          <a:p>
            <a:r>
              <a:rPr lang="en-US" dirty="0">
                <a:solidFill>
                  <a:prstClr val="black"/>
                </a:solidFill>
              </a:rPr>
              <a:t>}</a:t>
            </a:r>
          </a:p>
          <a:p>
            <a:r>
              <a:rPr lang="en-US" dirty="0">
                <a:solidFill>
                  <a:prstClr val="black"/>
                </a:solidFill>
              </a:rPr>
              <a:t>}</a:t>
            </a:r>
          </a:p>
        </p:txBody>
      </p:sp>
      <p:sp>
        <p:nvSpPr>
          <p:cNvPr id="9" name="Rectangle 8"/>
          <p:cNvSpPr/>
          <p:nvPr/>
        </p:nvSpPr>
        <p:spPr>
          <a:xfrm>
            <a:off x="6125570" y="1828801"/>
            <a:ext cx="4237630" cy="2585323"/>
          </a:xfrm>
          <a:prstGeom prst="rect">
            <a:avLst/>
          </a:prstGeom>
        </p:spPr>
        <p:txBody>
          <a:bodyPr wrap="square">
            <a:spAutoFit/>
          </a:bodyPr>
          <a:lstStyle/>
          <a:p>
            <a:r>
              <a:rPr lang="en-US" dirty="0">
                <a:solidFill>
                  <a:prstClr val="black"/>
                </a:solidFill>
              </a:rPr>
              <a:t>class </a:t>
            </a:r>
            <a:r>
              <a:rPr lang="en-US" dirty="0" err="1">
                <a:solidFill>
                  <a:prstClr val="black"/>
                </a:solidFill>
              </a:rPr>
              <a:t>FinalDemo</a:t>
            </a:r>
            <a:endParaRPr lang="en-US" dirty="0">
              <a:solidFill>
                <a:prstClr val="black"/>
              </a:solidFill>
            </a:endParaRPr>
          </a:p>
          <a:p>
            <a:r>
              <a:rPr lang="en-US" dirty="0">
                <a:solidFill>
                  <a:prstClr val="black"/>
                </a:solidFill>
              </a:rPr>
              <a:t>{</a:t>
            </a:r>
          </a:p>
          <a:p>
            <a:r>
              <a:rPr lang="en-US" dirty="0">
                <a:solidFill>
                  <a:prstClr val="black"/>
                </a:solidFill>
              </a:rPr>
              <a:t>public static void main(String </a:t>
            </a:r>
            <a:r>
              <a:rPr lang="en-US" dirty="0" err="1">
                <a:solidFill>
                  <a:prstClr val="black"/>
                </a:solidFill>
              </a:rPr>
              <a:t>args</a:t>
            </a:r>
            <a:r>
              <a:rPr lang="en-US" dirty="0">
                <a:solidFill>
                  <a:prstClr val="black"/>
                </a:solidFill>
              </a:rPr>
              <a:t>[])</a:t>
            </a:r>
          </a:p>
          <a:p>
            <a:r>
              <a:rPr lang="en-US" dirty="0">
                <a:solidFill>
                  <a:prstClr val="black"/>
                </a:solidFill>
              </a:rPr>
              <a:t>{</a:t>
            </a:r>
          </a:p>
          <a:p>
            <a:r>
              <a:rPr lang="en-US" dirty="0">
                <a:solidFill>
                  <a:prstClr val="black"/>
                </a:solidFill>
              </a:rPr>
              <a:t>Developer </a:t>
            </a:r>
            <a:r>
              <a:rPr lang="en-US" dirty="0" err="1">
                <a:solidFill>
                  <a:prstClr val="black"/>
                </a:solidFill>
              </a:rPr>
              <a:t>obj</a:t>
            </a:r>
            <a:r>
              <a:rPr lang="en-US" dirty="0">
                <a:solidFill>
                  <a:prstClr val="black"/>
                </a:solidFill>
              </a:rPr>
              <a:t>=new Developer();</a:t>
            </a:r>
          </a:p>
          <a:p>
            <a:r>
              <a:rPr lang="en-US" dirty="0">
                <a:solidFill>
                  <a:prstClr val="black"/>
                </a:solidFill>
              </a:rPr>
              <a:t>Developer </a:t>
            </a:r>
            <a:r>
              <a:rPr lang="en-US" dirty="0" err="1">
                <a:solidFill>
                  <a:prstClr val="black"/>
                </a:solidFill>
              </a:rPr>
              <a:t>obj</a:t>
            </a:r>
            <a:r>
              <a:rPr lang="en-US" dirty="0">
                <a:solidFill>
                  <a:prstClr val="black"/>
                </a:solidFill>
              </a:rPr>
              <a:t>=new Developer();</a:t>
            </a:r>
          </a:p>
          <a:p>
            <a:r>
              <a:rPr lang="en-US" dirty="0" err="1">
                <a:solidFill>
                  <a:prstClr val="black"/>
                </a:solidFill>
              </a:rPr>
              <a:t>obj.show</a:t>
            </a:r>
            <a:r>
              <a:rPr lang="en-US" dirty="0">
                <a:solidFill>
                  <a:prstClr val="black"/>
                </a:solidFill>
              </a:rPr>
              <a:t>();</a:t>
            </a:r>
          </a:p>
          <a:p>
            <a:r>
              <a:rPr lang="en-US" dirty="0">
                <a:solidFill>
                  <a:prstClr val="black"/>
                </a:solidFill>
              </a:rPr>
              <a:t>}  </a:t>
            </a:r>
          </a:p>
          <a:p>
            <a:r>
              <a:rPr lang="en-US" dirty="0">
                <a:solidFill>
                  <a:prstClr val="black"/>
                </a:solidFill>
              </a:rPr>
              <a:t>} </a:t>
            </a:r>
          </a:p>
        </p:txBody>
      </p:sp>
      <p:sp>
        <p:nvSpPr>
          <p:cNvPr id="10" name="Rectangle 9"/>
          <p:cNvSpPr/>
          <p:nvPr/>
        </p:nvSpPr>
        <p:spPr>
          <a:xfrm>
            <a:off x="6096000" y="5410201"/>
            <a:ext cx="4572000" cy="646331"/>
          </a:xfrm>
          <a:prstGeom prst="rect">
            <a:avLst/>
          </a:prstGeom>
        </p:spPr>
        <p:txBody>
          <a:bodyPr>
            <a:spAutoFit/>
          </a:bodyPr>
          <a:lstStyle/>
          <a:p>
            <a:r>
              <a:rPr lang="en-US" dirty="0">
                <a:solidFill>
                  <a:prstClr val="black"/>
                </a:solidFill>
              </a:rPr>
              <a:t>Output:</a:t>
            </a:r>
          </a:p>
          <a:p>
            <a:r>
              <a:rPr lang="en-US" dirty="0">
                <a:solidFill>
                  <a:prstClr val="black"/>
                </a:solidFill>
              </a:rPr>
              <a:t>It gives an error</a:t>
            </a:r>
          </a:p>
        </p:txBody>
      </p:sp>
    </p:spTree>
    <p:extLst>
      <p:ext uri="{BB962C8B-B14F-4D97-AF65-F5344CB8AC3E}">
        <p14:creationId xmlns:p14="http://schemas.microsoft.com/office/powerpoint/2010/main" val="2996281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7772400" cy="1143000"/>
          </a:xfrm>
        </p:spPr>
        <p:txBody>
          <a:bodyPr>
            <a:normAutofit fontScale="90000"/>
          </a:bodyPr>
          <a:lstStyle/>
          <a:p>
            <a:r>
              <a:rPr lang="en-US" dirty="0"/>
              <a:t>Super Keyword in Java</a:t>
            </a:r>
            <a:br>
              <a:rPr lang="en-US" dirty="0"/>
            </a:br>
            <a:endParaRPr lang="en-US" dirty="0"/>
          </a:p>
        </p:txBody>
      </p:sp>
      <p:sp>
        <p:nvSpPr>
          <p:cNvPr id="3" name="Content Placeholder 2"/>
          <p:cNvSpPr>
            <a:spLocks noGrp="1"/>
          </p:cNvSpPr>
          <p:nvPr>
            <p:ph sz="quarter" idx="1"/>
          </p:nvPr>
        </p:nvSpPr>
        <p:spPr>
          <a:xfrm>
            <a:off x="1447800" y="4191000"/>
            <a:ext cx="9448800" cy="1371600"/>
          </a:xfrm>
        </p:spPr>
        <p:txBody>
          <a:bodyPr>
            <a:normAutofit fontScale="92500" lnSpcReduction="10000"/>
          </a:bodyPr>
          <a:lstStyle/>
          <a:p>
            <a:r>
              <a:rPr lang="en-US" sz="2000" dirty="0"/>
              <a:t>The super keyword in Java is a reference variable which is used to refer immediate parent class object.</a:t>
            </a:r>
          </a:p>
          <a:p>
            <a:endParaRPr lang="en-US" sz="2000" dirty="0"/>
          </a:p>
          <a:p>
            <a:r>
              <a:rPr lang="en-US" sz="2000" dirty="0"/>
              <a:t>Whenever you create the instance of subclass, an instance of parent class is created implicitly which is referred by super reference variable.</a:t>
            </a:r>
          </a:p>
          <a:p>
            <a:endParaRPr lang="en-US" sz="2000" dirty="0"/>
          </a:p>
        </p:txBody>
      </p:sp>
      <p:pic>
        <p:nvPicPr>
          <p:cNvPr id="4" name="Picture 3"/>
          <p:cNvPicPr>
            <a:picLocks noChangeAspect="1"/>
          </p:cNvPicPr>
          <p:nvPr/>
        </p:nvPicPr>
        <p:blipFill rotWithShape="1">
          <a:blip r:embed="rId2"/>
          <a:srcRect l="17164" t="32653" r="40858" b="40867"/>
          <a:stretch/>
        </p:blipFill>
        <p:spPr>
          <a:xfrm>
            <a:off x="914400" y="1371600"/>
            <a:ext cx="6934200" cy="2362200"/>
          </a:xfrm>
          <a:prstGeom prst="rect">
            <a:avLst/>
          </a:prstGeom>
        </p:spPr>
      </p:pic>
    </p:spTree>
    <p:extLst>
      <p:ext uri="{BB962C8B-B14F-4D97-AF65-F5344CB8AC3E}">
        <p14:creationId xmlns:p14="http://schemas.microsoft.com/office/powerpoint/2010/main" val="3829897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762000"/>
            <a:ext cx="11582400" cy="4524315"/>
          </a:xfrm>
          <a:prstGeom prst="rect">
            <a:avLst/>
          </a:prstGeom>
        </p:spPr>
        <p:txBody>
          <a:bodyPr wrap="square">
            <a:spAutoFit/>
          </a:bodyPr>
          <a:lstStyle/>
          <a:p>
            <a:r>
              <a:rPr lang="en-US" b="1" dirty="0">
                <a:solidFill>
                  <a:srgbClr val="000000"/>
                </a:solidFill>
              </a:rPr>
              <a:t>Objective: </a:t>
            </a:r>
            <a:r>
              <a:rPr lang="en-US" dirty="0">
                <a:solidFill>
                  <a:srgbClr val="000000"/>
                </a:solidFill>
              </a:rPr>
              <a:t>To understand the concepts of OOPs Properties (Inheritance and Dynamic Polymorphism). </a:t>
            </a:r>
          </a:p>
          <a:p>
            <a:r>
              <a:rPr lang="en-US" b="1" dirty="0">
                <a:solidFill>
                  <a:srgbClr val="000000"/>
                </a:solidFill>
              </a:rPr>
              <a:t>Assignments: </a:t>
            </a:r>
            <a:endParaRPr lang="en-US" dirty="0">
              <a:solidFill>
                <a:srgbClr val="000000"/>
              </a:solidFill>
            </a:endParaRPr>
          </a:p>
          <a:p>
            <a:r>
              <a:rPr lang="en-US" b="1" dirty="0">
                <a:solidFill>
                  <a:srgbClr val="000000"/>
                </a:solidFill>
              </a:rPr>
              <a:t>1. </a:t>
            </a:r>
            <a:r>
              <a:rPr lang="en-US" dirty="0">
                <a:solidFill>
                  <a:srgbClr val="000000"/>
                </a:solidFill>
              </a:rPr>
              <a:t>Write a Java program to implement the concept of inheritance. </a:t>
            </a:r>
          </a:p>
          <a:p>
            <a:r>
              <a:rPr lang="en-US" b="1" dirty="0">
                <a:solidFill>
                  <a:srgbClr val="000000"/>
                </a:solidFill>
              </a:rPr>
              <a:t>2. </a:t>
            </a:r>
            <a:r>
              <a:rPr lang="en-US" dirty="0">
                <a:solidFill>
                  <a:srgbClr val="000000"/>
                </a:solidFill>
              </a:rPr>
              <a:t>Write a Java program to show method overloading. </a:t>
            </a:r>
          </a:p>
          <a:p>
            <a:r>
              <a:rPr lang="en-US" b="1" dirty="0">
                <a:solidFill>
                  <a:srgbClr val="000000"/>
                </a:solidFill>
              </a:rPr>
              <a:t>3. </a:t>
            </a:r>
            <a:r>
              <a:rPr lang="en-US" dirty="0">
                <a:solidFill>
                  <a:srgbClr val="000000"/>
                </a:solidFill>
              </a:rPr>
              <a:t>Write a Java program to show method overriding. </a:t>
            </a:r>
          </a:p>
          <a:p>
            <a:r>
              <a:rPr lang="en-US" b="1" dirty="0">
                <a:solidFill>
                  <a:srgbClr val="000000"/>
                </a:solidFill>
              </a:rPr>
              <a:t>4. </a:t>
            </a:r>
            <a:r>
              <a:rPr lang="en-US" dirty="0">
                <a:solidFill>
                  <a:srgbClr val="000000"/>
                </a:solidFill>
              </a:rPr>
              <a:t>Create a general class </a:t>
            </a:r>
            <a:r>
              <a:rPr lang="en-US" dirty="0" err="1">
                <a:solidFill>
                  <a:srgbClr val="000000"/>
                </a:solidFill>
              </a:rPr>
              <a:t>ThreeDObject</a:t>
            </a:r>
            <a:r>
              <a:rPr lang="en-US" dirty="0">
                <a:solidFill>
                  <a:srgbClr val="000000"/>
                </a:solidFill>
              </a:rPr>
              <a:t> and derive the classes Box, Cube, Cylinder and Cone from it. The class </a:t>
            </a:r>
            <a:r>
              <a:rPr lang="en-US" dirty="0" err="1">
                <a:solidFill>
                  <a:srgbClr val="000000"/>
                </a:solidFill>
              </a:rPr>
              <a:t>ThreeDObject</a:t>
            </a:r>
            <a:r>
              <a:rPr lang="en-US" dirty="0">
                <a:solidFill>
                  <a:srgbClr val="000000"/>
                </a:solidFill>
              </a:rPr>
              <a:t> has methods </a:t>
            </a:r>
            <a:r>
              <a:rPr lang="en-US" dirty="0" err="1">
                <a:solidFill>
                  <a:srgbClr val="000000"/>
                </a:solidFill>
              </a:rPr>
              <a:t>wholeSurfaceArea</a:t>
            </a:r>
            <a:r>
              <a:rPr lang="en-US" dirty="0">
                <a:solidFill>
                  <a:srgbClr val="000000"/>
                </a:solidFill>
              </a:rPr>
              <a:t> ( ) and volume ( ). Override these two methods in each of the derived classes to calculate the volume and whole surface area of each type of three-dimensional objects. The dimensions of the objects are to be taken from the users and passed through the respective constructors of each derived class. Write a main method to test these classes. </a:t>
            </a:r>
          </a:p>
          <a:p>
            <a:endParaRPr lang="en-US" dirty="0">
              <a:solidFill>
                <a:srgbClr val="000000"/>
              </a:solidFill>
            </a:endParaRPr>
          </a:p>
          <a:p>
            <a:r>
              <a:rPr lang="en-US" b="1" dirty="0">
                <a:solidFill>
                  <a:srgbClr val="000000"/>
                </a:solidFill>
              </a:rPr>
              <a:t>5. </a:t>
            </a:r>
            <a:r>
              <a:rPr lang="en-US" dirty="0">
                <a:solidFill>
                  <a:srgbClr val="000000"/>
                </a:solidFill>
              </a:rPr>
              <a:t>Write a program to create a class named Vehicle having protected instance variables </a:t>
            </a:r>
            <a:r>
              <a:rPr lang="en-US" dirty="0" err="1">
                <a:solidFill>
                  <a:srgbClr val="000000"/>
                </a:solidFill>
              </a:rPr>
              <a:t>regnNumber</a:t>
            </a:r>
            <a:r>
              <a:rPr lang="en-US" dirty="0">
                <a:solidFill>
                  <a:srgbClr val="000000"/>
                </a:solidFill>
              </a:rPr>
              <a:t>, speed, color, </a:t>
            </a:r>
            <a:r>
              <a:rPr lang="en-US" dirty="0" err="1">
                <a:solidFill>
                  <a:srgbClr val="000000"/>
                </a:solidFill>
              </a:rPr>
              <a:t>ownerName</a:t>
            </a:r>
            <a:r>
              <a:rPr lang="en-US" dirty="0">
                <a:solidFill>
                  <a:srgbClr val="000000"/>
                </a:solidFill>
              </a:rPr>
              <a:t> and a method </a:t>
            </a:r>
            <a:r>
              <a:rPr lang="en-US" dirty="0" err="1">
                <a:solidFill>
                  <a:srgbClr val="000000"/>
                </a:solidFill>
              </a:rPr>
              <a:t>showData</a:t>
            </a:r>
            <a:r>
              <a:rPr lang="en-US" dirty="0">
                <a:solidFill>
                  <a:srgbClr val="000000"/>
                </a:solidFill>
              </a:rPr>
              <a:t> ( ) to show “This is a vehicle class”. Inherit the Vehicle class into subclasses named Bus and Car having </a:t>
            </a:r>
          </a:p>
          <a:p>
            <a:endParaRPr lang="en-US" dirty="0">
              <a:solidFill>
                <a:srgbClr val="000000"/>
              </a:solidFill>
            </a:endParaRPr>
          </a:p>
          <a:p>
            <a:endParaRPr lang="en-US" dirty="0">
              <a:solidFill>
                <a:srgbClr val="000000"/>
              </a:solidFill>
            </a:endParaRPr>
          </a:p>
          <a:p>
            <a:r>
              <a:rPr lang="en-US" dirty="0">
                <a:solidFill>
                  <a:srgbClr val="000000"/>
                </a:solidFill>
              </a:rPr>
              <a:t>individual private instance variables </a:t>
            </a:r>
            <a:r>
              <a:rPr lang="en-US" dirty="0" err="1">
                <a:solidFill>
                  <a:srgbClr val="000000"/>
                </a:solidFill>
              </a:rPr>
              <a:t>routeNumber</a:t>
            </a:r>
            <a:r>
              <a:rPr lang="en-US" dirty="0">
                <a:solidFill>
                  <a:srgbClr val="000000"/>
                </a:solidFill>
              </a:rPr>
              <a:t> in Bus and </a:t>
            </a:r>
            <a:r>
              <a:rPr lang="en-US" dirty="0" err="1">
                <a:solidFill>
                  <a:srgbClr val="000000"/>
                </a:solidFill>
              </a:rPr>
              <a:t>manufacturerName</a:t>
            </a:r>
            <a:r>
              <a:rPr lang="en-US" dirty="0">
                <a:solidFill>
                  <a:srgbClr val="000000"/>
                </a:solidFill>
              </a:rPr>
              <a:t> in Car and both of them having </a:t>
            </a:r>
            <a:r>
              <a:rPr lang="en-US" dirty="0" err="1">
                <a:solidFill>
                  <a:srgbClr val="000000"/>
                </a:solidFill>
              </a:rPr>
              <a:t>showData</a:t>
            </a:r>
            <a:r>
              <a:rPr lang="en-US" dirty="0">
                <a:solidFill>
                  <a:srgbClr val="000000"/>
                </a:solidFill>
              </a:rPr>
              <a:t> ( ) method showing all details of Bus and Car respectively with content of the super class’s </a:t>
            </a:r>
            <a:r>
              <a:rPr lang="en-US" dirty="0" err="1">
                <a:solidFill>
                  <a:srgbClr val="000000"/>
                </a:solidFill>
              </a:rPr>
              <a:t>showData</a:t>
            </a:r>
            <a:r>
              <a:rPr lang="en-US" dirty="0">
                <a:solidFill>
                  <a:srgbClr val="000000"/>
                </a:solidFill>
              </a:rPr>
              <a:t> ( ) method. </a:t>
            </a:r>
          </a:p>
        </p:txBody>
      </p:sp>
    </p:spTree>
    <p:extLst>
      <p:ext uri="{BB962C8B-B14F-4D97-AF65-F5344CB8AC3E}">
        <p14:creationId xmlns:p14="http://schemas.microsoft.com/office/powerpoint/2010/main" val="4065693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09600"/>
            <a:ext cx="11201400" cy="5632311"/>
          </a:xfrm>
          <a:prstGeom prst="rect">
            <a:avLst/>
          </a:prstGeom>
        </p:spPr>
        <p:txBody>
          <a:bodyPr wrap="square">
            <a:spAutoFit/>
          </a:bodyPr>
          <a:lstStyle/>
          <a:p>
            <a:r>
              <a:rPr lang="en-US" b="1" dirty="0">
                <a:solidFill>
                  <a:srgbClr val="000000"/>
                </a:solidFill>
              </a:rPr>
              <a:t>6. </a:t>
            </a:r>
            <a:r>
              <a:rPr lang="en-US" dirty="0">
                <a:solidFill>
                  <a:srgbClr val="000000"/>
                </a:solidFill>
              </a:rPr>
              <a:t>An educational institution maintains a database of its employees. The database is divided into a number of classes whose hierarchical relationships are shown below. Write all the classes and define the methods to create the database and retrieve individual information as and when needed. </a:t>
            </a:r>
          </a:p>
          <a:p>
            <a:endParaRPr lang="en-US" dirty="0">
              <a:solidFill>
                <a:srgbClr val="000000"/>
              </a:solidFill>
            </a:endParaRPr>
          </a:p>
          <a:p>
            <a:r>
              <a:rPr lang="en-US" dirty="0">
                <a:solidFill>
                  <a:srgbClr val="000000"/>
                </a:solidFill>
              </a:rPr>
              <a:t>Write a driver program to test the classes. </a:t>
            </a:r>
          </a:p>
          <a:p>
            <a:r>
              <a:rPr lang="en-US" i="1" dirty="0">
                <a:solidFill>
                  <a:srgbClr val="000000"/>
                </a:solidFill>
              </a:rPr>
              <a:t>Staff </a:t>
            </a:r>
            <a:r>
              <a:rPr lang="en-US" dirty="0">
                <a:solidFill>
                  <a:srgbClr val="000000"/>
                </a:solidFill>
              </a:rPr>
              <a:t>(code, name) </a:t>
            </a:r>
            <a:r>
              <a:rPr lang="en-US" i="1" dirty="0">
                <a:solidFill>
                  <a:srgbClr val="000000"/>
                </a:solidFill>
              </a:rPr>
              <a:t>Teacher </a:t>
            </a:r>
            <a:r>
              <a:rPr lang="en-US" dirty="0">
                <a:solidFill>
                  <a:srgbClr val="000000"/>
                </a:solidFill>
              </a:rPr>
              <a:t>(subject, publication) is a Staff </a:t>
            </a:r>
          </a:p>
          <a:p>
            <a:r>
              <a:rPr lang="en-US" i="1" dirty="0">
                <a:solidFill>
                  <a:srgbClr val="000000"/>
                </a:solidFill>
              </a:rPr>
              <a:t>Officer </a:t>
            </a:r>
            <a:r>
              <a:rPr lang="en-US" dirty="0">
                <a:solidFill>
                  <a:srgbClr val="000000"/>
                </a:solidFill>
              </a:rPr>
              <a:t>(grade) is a Staff </a:t>
            </a:r>
            <a:r>
              <a:rPr lang="en-US" i="1" dirty="0">
                <a:solidFill>
                  <a:srgbClr val="000000"/>
                </a:solidFill>
              </a:rPr>
              <a:t>Typist </a:t>
            </a:r>
            <a:r>
              <a:rPr lang="en-US" dirty="0">
                <a:solidFill>
                  <a:srgbClr val="000000"/>
                </a:solidFill>
              </a:rPr>
              <a:t>(speed) is a Staff </a:t>
            </a:r>
          </a:p>
          <a:p>
            <a:r>
              <a:rPr lang="en-US" i="1" dirty="0" err="1">
                <a:solidFill>
                  <a:srgbClr val="000000"/>
                </a:solidFill>
              </a:rPr>
              <a:t>RegularTypist</a:t>
            </a:r>
            <a:r>
              <a:rPr lang="en-US" i="1" dirty="0">
                <a:solidFill>
                  <a:srgbClr val="000000"/>
                </a:solidFill>
              </a:rPr>
              <a:t> </a:t>
            </a:r>
            <a:r>
              <a:rPr lang="en-US" dirty="0">
                <a:solidFill>
                  <a:srgbClr val="000000"/>
                </a:solidFill>
              </a:rPr>
              <a:t>(remuneration) is a Typist </a:t>
            </a:r>
            <a:r>
              <a:rPr lang="en-US" i="1" dirty="0" err="1">
                <a:solidFill>
                  <a:srgbClr val="000000"/>
                </a:solidFill>
              </a:rPr>
              <a:t>CasualTypist</a:t>
            </a:r>
            <a:r>
              <a:rPr lang="en-US" i="1" dirty="0">
                <a:solidFill>
                  <a:srgbClr val="000000"/>
                </a:solidFill>
              </a:rPr>
              <a:t> </a:t>
            </a:r>
            <a:r>
              <a:rPr lang="en-US" dirty="0">
                <a:solidFill>
                  <a:srgbClr val="000000"/>
                </a:solidFill>
              </a:rPr>
              <a:t>(daily wages) is a Typist. </a:t>
            </a:r>
          </a:p>
          <a:p>
            <a:r>
              <a:rPr lang="en-US" b="1" dirty="0">
                <a:solidFill>
                  <a:srgbClr val="000000"/>
                </a:solidFill>
              </a:rPr>
              <a:t>7. </a:t>
            </a:r>
            <a:r>
              <a:rPr lang="en-US" dirty="0">
                <a:solidFill>
                  <a:srgbClr val="000000"/>
                </a:solidFill>
              </a:rPr>
              <a:t>Create a base class Building that stores the number of floors of a building, number of rooms and it’s total footage. Create a derived class House that inherits Building and also stores the number of bedrooms and bathrooms. Demonstrate the working of the classes. </a:t>
            </a:r>
          </a:p>
          <a:p>
            <a:endParaRPr lang="en-US" dirty="0">
              <a:solidFill>
                <a:srgbClr val="000000"/>
              </a:solidFill>
            </a:endParaRPr>
          </a:p>
          <a:p>
            <a:r>
              <a:rPr lang="en-US" b="1" dirty="0">
                <a:solidFill>
                  <a:srgbClr val="000000"/>
                </a:solidFill>
              </a:rPr>
              <a:t>8. </a:t>
            </a:r>
            <a:r>
              <a:rPr lang="en-US" dirty="0">
                <a:solidFill>
                  <a:srgbClr val="000000"/>
                </a:solidFill>
              </a:rPr>
              <a:t>In the earlier program, create a second derived class Office that inherits Building and stores the number of telephones and tables. Now demonstrate the working of all three classes. </a:t>
            </a:r>
          </a:p>
          <a:p>
            <a:endParaRPr lang="en-US" dirty="0">
              <a:solidFill>
                <a:srgbClr val="000000"/>
              </a:solidFill>
            </a:endParaRPr>
          </a:p>
          <a:p>
            <a:r>
              <a:rPr lang="en-US" b="1" dirty="0">
                <a:solidFill>
                  <a:srgbClr val="000000"/>
                </a:solidFill>
              </a:rPr>
              <a:t>9. </a:t>
            </a:r>
            <a:r>
              <a:rPr lang="en-US" dirty="0">
                <a:solidFill>
                  <a:srgbClr val="000000"/>
                </a:solidFill>
              </a:rPr>
              <a:t>Write a Java program which creates a base class </a:t>
            </a:r>
            <a:r>
              <a:rPr lang="en-US" dirty="0" err="1">
                <a:solidFill>
                  <a:srgbClr val="000000"/>
                </a:solidFill>
              </a:rPr>
              <a:t>Num</a:t>
            </a:r>
            <a:r>
              <a:rPr lang="en-US" dirty="0">
                <a:solidFill>
                  <a:srgbClr val="000000"/>
                </a:solidFill>
              </a:rPr>
              <a:t> and contains an integer number along with a method </a:t>
            </a:r>
            <a:r>
              <a:rPr lang="en-US" dirty="0" err="1">
                <a:solidFill>
                  <a:srgbClr val="000000"/>
                </a:solidFill>
              </a:rPr>
              <a:t>shownum</a:t>
            </a:r>
            <a:r>
              <a:rPr lang="en-US" dirty="0">
                <a:solidFill>
                  <a:srgbClr val="000000"/>
                </a:solidFill>
              </a:rPr>
              <a:t>() which displays the number. Now create a derived class </a:t>
            </a:r>
            <a:r>
              <a:rPr lang="en-US" dirty="0" err="1">
                <a:solidFill>
                  <a:srgbClr val="000000"/>
                </a:solidFill>
              </a:rPr>
              <a:t>HexNum</a:t>
            </a:r>
            <a:r>
              <a:rPr lang="en-US" dirty="0">
                <a:solidFill>
                  <a:srgbClr val="000000"/>
                </a:solidFill>
              </a:rPr>
              <a:t> which inherits </a:t>
            </a:r>
            <a:r>
              <a:rPr lang="en-US" dirty="0" err="1">
                <a:solidFill>
                  <a:srgbClr val="000000"/>
                </a:solidFill>
              </a:rPr>
              <a:t>Num</a:t>
            </a:r>
            <a:r>
              <a:rPr lang="en-US" dirty="0">
                <a:solidFill>
                  <a:srgbClr val="000000"/>
                </a:solidFill>
              </a:rPr>
              <a:t> and overrides </a:t>
            </a:r>
            <a:r>
              <a:rPr lang="en-US" dirty="0" err="1">
                <a:solidFill>
                  <a:srgbClr val="000000"/>
                </a:solidFill>
              </a:rPr>
              <a:t>shownum</a:t>
            </a:r>
            <a:r>
              <a:rPr lang="en-US" dirty="0">
                <a:solidFill>
                  <a:srgbClr val="000000"/>
                </a:solidFill>
              </a:rPr>
              <a:t>() which displays the hexadecimal value of the number. Demonstrate the working of the classes. </a:t>
            </a:r>
          </a:p>
          <a:p>
            <a:r>
              <a:rPr lang="en-US" b="1" dirty="0">
                <a:solidFill>
                  <a:srgbClr val="000000"/>
                </a:solidFill>
              </a:rPr>
              <a:t>10. </a:t>
            </a:r>
            <a:r>
              <a:rPr lang="en-US" dirty="0">
                <a:solidFill>
                  <a:srgbClr val="000000"/>
                </a:solidFill>
              </a:rPr>
              <a:t>Write a Java program which creates a base class </a:t>
            </a:r>
            <a:r>
              <a:rPr lang="en-US" dirty="0" err="1">
                <a:solidFill>
                  <a:srgbClr val="000000"/>
                </a:solidFill>
              </a:rPr>
              <a:t>Num</a:t>
            </a:r>
            <a:r>
              <a:rPr lang="en-US" dirty="0">
                <a:solidFill>
                  <a:srgbClr val="000000"/>
                </a:solidFill>
              </a:rPr>
              <a:t> and contains an integer number along with a method </a:t>
            </a:r>
            <a:r>
              <a:rPr lang="en-US" dirty="0" err="1">
                <a:solidFill>
                  <a:srgbClr val="000000"/>
                </a:solidFill>
              </a:rPr>
              <a:t>shownum</a:t>
            </a:r>
            <a:r>
              <a:rPr lang="en-US" dirty="0">
                <a:solidFill>
                  <a:srgbClr val="000000"/>
                </a:solidFill>
              </a:rPr>
              <a:t>() which displays the number. Now create a derived class </a:t>
            </a:r>
            <a:r>
              <a:rPr lang="en-US" dirty="0" err="1">
                <a:solidFill>
                  <a:srgbClr val="000000"/>
                </a:solidFill>
              </a:rPr>
              <a:t>OctNum</a:t>
            </a:r>
            <a:r>
              <a:rPr lang="en-US" dirty="0">
                <a:solidFill>
                  <a:srgbClr val="000000"/>
                </a:solidFill>
              </a:rPr>
              <a:t> which inherits </a:t>
            </a:r>
            <a:r>
              <a:rPr lang="en-US" dirty="0" err="1">
                <a:solidFill>
                  <a:srgbClr val="000000"/>
                </a:solidFill>
              </a:rPr>
              <a:t>Num</a:t>
            </a:r>
            <a:r>
              <a:rPr lang="en-US" dirty="0">
                <a:solidFill>
                  <a:srgbClr val="000000"/>
                </a:solidFill>
              </a:rPr>
              <a:t> and overrides </a:t>
            </a:r>
            <a:r>
              <a:rPr lang="en-US" dirty="0" err="1">
                <a:solidFill>
                  <a:srgbClr val="000000"/>
                </a:solidFill>
              </a:rPr>
              <a:t>shownum</a:t>
            </a:r>
            <a:r>
              <a:rPr lang="en-US" dirty="0">
                <a:solidFill>
                  <a:srgbClr val="000000"/>
                </a:solidFill>
              </a:rPr>
              <a:t>() which displays the octal value of the number. Demonstrate the working of the classes. </a:t>
            </a:r>
          </a:p>
        </p:txBody>
      </p:sp>
    </p:spTree>
    <p:extLst>
      <p:ext uri="{BB962C8B-B14F-4D97-AF65-F5344CB8AC3E}">
        <p14:creationId xmlns:p14="http://schemas.microsoft.com/office/powerpoint/2010/main" val="1942192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914400"/>
            <a:ext cx="10972800" cy="4801314"/>
          </a:xfrm>
          <a:prstGeom prst="rect">
            <a:avLst/>
          </a:prstGeom>
        </p:spPr>
        <p:txBody>
          <a:bodyPr wrap="square">
            <a:spAutoFit/>
          </a:bodyPr>
          <a:lstStyle/>
          <a:p>
            <a:r>
              <a:rPr lang="en-US" b="1" dirty="0">
                <a:solidFill>
                  <a:srgbClr val="000000"/>
                </a:solidFill>
              </a:rPr>
              <a:t>11. </a:t>
            </a:r>
            <a:r>
              <a:rPr lang="en-US" dirty="0">
                <a:solidFill>
                  <a:srgbClr val="000000"/>
                </a:solidFill>
              </a:rPr>
              <a:t>Combine Question number 10 and 11 and have all the three classes together. Now describe the working of all classes. </a:t>
            </a:r>
          </a:p>
          <a:p>
            <a:endParaRPr lang="en-US" dirty="0">
              <a:solidFill>
                <a:srgbClr val="000000"/>
              </a:solidFill>
            </a:endParaRPr>
          </a:p>
          <a:p>
            <a:r>
              <a:rPr lang="en-US" b="1" dirty="0">
                <a:solidFill>
                  <a:srgbClr val="000000"/>
                </a:solidFill>
              </a:rPr>
              <a:t>12. </a:t>
            </a:r>
            <a:r>
              <a:rPr lang="en-US" dirty="0">
                <a:solidFill>
                  <a:srgbClr val="000000"/>
                </a:solidFill>
              </a:rPr>
              <a:t>Create a base class Distance which stores the distance between two locations in miles and a method </a:t>
            </a:r>
            <a:r>
              <a:rPr lang="en-US" dirty="0" err="1">
                <a:solidFill>
                  <a:srgbClr val="000000"/>
                </a:solidFill>
              </a:rPr>
              <a:t>travelTime</a:t>
            </a:r>
            <a:r>
              <a:rPr lang="en-US" dirty="0">
                <a:solidFill>
                  <a:srgbClr val="000000"/>
                </a:solidFill>
              </a:rPr>
              <a:t>(). The method prints the time taken to cover the distance when the speed is 60 miles per hour. Now in a derived class </a:t>
            </a:r>
            <a:r>
              <a:rPr lang="en-US" dirty="0" err="1">
                <a:solidFill>
                  <a:srgbClr val="000000"/>
                </a:solidFill>
              </a:rPr>
              <a:t>DistanceMKS</a:t>
            </a:r>
            <a:r>
              <a:rPr lang="en-US" dirty="0">
                <a:solidFill>
                  <a:srgbClr val="000000"/>
                </a:solidFill>
              </a:rPr>
              <a:t>, override </a:t>
            </a:r>
            <a:r>
              <a:rPr lang="en-US" dirty="0" err="1">
                <a:solidFill>
                  <a:srgbClr val="000000"/>
                </a:solidFill>
              </a:rPr>
              <a:t>travelTime</a:t>
            </a:r>
            <a:r>
              <a:rPr lang="en-US" dirty="0">
                <a:solidFill>
                  <a:srgbClr val="000000"/>
                </a:solidFill>
              </a:rPr>
              <a:t>() so that it prints the time assuming the distance is in kilometers and the speed is 100 km per second. Demonstrate the working of the classes. </a:t>
            </a:r>
          </a:p>
          <a:p>
            <a:endParaRPr lang="en-US" dirty="0">
              <a:solidFill>
                <a:srgbClr val="000000"/>
              </a:solidFill>
            </a:endParaRPr>
          </a:p>
          <a:p>
            <a:r>
              <a:rPr lang="en-US" b="1" dirty="0">
                <a:solidFill>
                  <a:srgbClr val="000000"/>
                </a:solidFill>
              </a:rPr>
              <a:t>13. </a:t>
            </a:r>
            <a:r>
              <a:rPr lang="en-US" dirty="0">
                <a:solidFill>
                  <a:srgbClr val="000000"/>
                </a:solidFill>
              </a:rPr>
              <a:t>Create a base class called “</a:t>
            </a:r>
            <a:r>
              <a:rPr lang="en-US" b="1" dirty="0">
                <a:solidFill>
                  <a:srgbClr val="000000"/>
                </a:solidFill>
              </a:rPr>
              <a:t>vehicle</a:t>
            </a:r>
            <a:r>
              <a:rPr lang="en-US" dirty="0">
                <a:solidFill>
                  <a:srgbClr val="000000"/>
                </a:solidFill>
              </a:rPr>
              <a:t>” that stores number of wheels and speed. </a:t>
            </a:r>
          </a:p>
          <a:p>
            <a:endParaRPr lang="en-US" dirty="0">
              <a:solidFill>
                <a:srgbClr val="000000"/>
              </a:solidFill>
            </a:endParaRPr>
          </a:p>
          <a:p>
            <a:r>
              <a:rPr lang="en-US" dirty="0">
                <a:solidFill>
                  <a:srgbClr val="000000"/>
                </a:solidFill>
              </a:rPr>
              <a:t>Create the following derived classes – </a:t>
            </a:r>
          </a:p>
          <a:p>
            <a:r>
              <a:rPr lang="en-US" dirty="0">
                <a:solidFill>
                  <a:srgbClr val="000000"/>
                </a:solidFill>
              </a:rPr>
              <a:t>“</a:t>
            </a:r>
            <a:r>
              <a:rPr lang="en-US" b="1" dirty="0">
                <a:solidFill>
                  <a:srgbClr val="000000"/>
                </a:solidFill>
              </a:rPr>
              <a:t>car</a:t>
            </a:r>
            <a:r>
              <a:rPr lang="en-US" dirty="0">
                <a:solidFill>
                  <a:srgbClr val="000000"/>
                </a:solidFill>
              </a:rPr>
              <a:t>” that inherits “vehicle” and also stores number of passengers. </a:t>
            </a:r>
          </a:p>
          <a:p>
            <a:r>
              <a:rPr lang="en-US" dirty="0">
                <a:solidFill>
                  <a:srgbClr val="000000"/>
                </a:solidFill>
              </a:rPr>
              <a:t>“</a:t>
            </a:r>
            <a:r>
              <a:rPr lang="en-US" b="1" dirty="0">
                <a:solidFill>
                  <a:srgbClr val="000000"/>
                </a:solidFill>
              </a:rPr>
              <a:t>truck</a:t>
            </a:r>
            <a:r>
              <a:rPr lang="en-US" dirty="0">
                <a:solidFill>
                  <a:srgbClr val="000000"/>
                </a:solidFill>
              </a:rPr>
              <a:t>” that inherits “vehicle” and also stores the load limit. </a:t>
            </a:r>
          </a:p>
          <a:p>
            <a:r>
              <a:rPr lang="en-US" dirty="0">
                <a:solidFill>
                  <a:srgbClr val="000000"/>
                </a:solidFill>
              </a:rPr>
              <a:t>Write a main function to create objects of these two derived classes and display all </a:t>
            </a:r>
          </a:p>
          <a:p>
            <a:r>
              <a:rPr lang="en-US" dirty="0">
                <a:solidFill>
                  <a:srgbClr val="000000"/>
                </a:solidFill>
              </a:rPr>
              <a:t>the information about “car” and “truck”. Also compare the speed of these two </a:t>
            </a:r>
          </a:p>
          <a:p>
            <a:r>
              <a:rPr lang="en-US" dirty="0">
                <a:solidFill>
                  <a:srgbClr val="000000"/>
                </a:solidFill>
              </a:rPr>
              <a:t>vehicles - car and truck and display which one is faster. </a:t>
            </a:r>
            <a:endParaRPr lang="en-US" dirty="0">
              <a:solidFill>
                <a:srgbClr val="000000"/>
              </a:solidFill>
            </a:endParaRPr>
          </a:p>
          <a:p>
            <a:endParaRPr lang="en-US" dirty="0">
              <a:solidFill>
                <a:srgbClr val="000000"/>
              </a:solidFill>
            </a:endParaRPr>
          </a:p>
          <a:p>
            <a:r>
              <a:rPr lang="en-US" b="1" dirty="0">
                <a:solidFill>
                  <a:srgbClr val="000000"/>
                </a:solidFill>
              </a:rPr>
              <a:t>14. </a:t>
            </a:r>
            <a:r>
              <a:rPr lang="en-US" dirty="0">
                <a:solidFill>
                  <a:srgbClr val="000000"/>
                </a:solidFill>
              </a:rPr>
              <a:t>Write a Java program to explain “multilevel inheritance.” </a:t>
            </a:r>
          </a:p>
        </p:txBody>
      </p:sp>
    </p:spTree>
    <p:extLst>
      <p:ext uri="{BB962C8B-B14F-4D97-AF65-F5344CB8AC3E}">
        <p14:creationId xmlns:p14="http://schemas.microsoft.com/office/powerpoint/2010/main" val="52877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7772400" cy="1143000"/>
          </a:xfrm>
        </p:spPr>
        <p:txBody>
          <a:bodyPr>
            <a:normAutofit fontScale="90000"/>
          </a:bodyPr>
          <a:lstStyle/>
          <a:p>
            <a:r>
              <a:rPr lang="en-US" dirty="0"/>
              <a:t>Super Keyword in Java</a:t>
            </a:r>
            <a:br>
              <a:rPr lang="en-US" dirty="0"/>
            </a:br>
            <a:endParaRPr lang="en-US" dirty="0"/>
          </a:p>
        </p:txBody>
      </p:sp>
      <p:graphicFrame>
        <p:nvGraphicFramePr>
          <p:cNvPr id="7" name="Content Placeholder 6"/>
          <p:cNvGraphicFramePr>
            <a:graphicFrameLocks noGrp="1"/>
          </p:cNvGraphicFramePr>
          <p:nvPr>
            <p:ph sz="quarter" idx="1"/>
            <p:extLst/>
          </p:nvPr>
        </p:nvGraphicFramePr>
        <p:xfrm>
          <a:off x="1219200" y="1447800"/>
          <a:ext cx="10363200" cy="4953000"/>
        </p:xfrm>
        <a:graphic>
          <a:graphicData uri="http://schemas.openxmlformats.org/drawingml/2006/table">
            <a:tbl>
              <a:tblPr firstRow="1" bandRow="1">
                <a:tableStyleId>{F5AB1C69-6EDB-4FF4-983F-18BD219EF322}</a:tableStyleId>
              </a:tblPr>
              <a:tblGrid>
                <a:gridCol w="5181600"/>
                <a:gridCol w="5181600"/>
              </a:tblGrid>
              <a:tr h="748709">
                <a:tc>
                  <a:txBody>
                    <a:bodyPr/>
                    <a:lstStyle/>
                    <a:p>
                      <a:r>
                        <a:rPr lang="en-US" sz="2000" dirty="0" smtClean="0"/>
                        <a:t>Base</a:t>
                      </a:r>
                      <a:r>
                        <a:rPr lang="en-US" sz="2000" baseline="0" dirty="0" smtClean="0"/>
                        <a:t> Class</a:t>
                      </a:r>
                      <a:endParaRPr lang="en-US" sz="2000" dirty="0"/>
                    </a:p>
                  </a:txBody>
                  <a:tcPr/>
                </a:tc>
                <a:tc>
                  <a:txBody>
                    <a:bodyPr/>
                    <a:lstStyle/>
                    <a:p>
                      <a:r>
                        <a:rPr lang="en-US" sz="2000" dirty="0" smtClean="0"/>
                        <a:t>Derived class</a:t>
                      </a:r>
                      <a:endParaRPr lang="en-US" sz="2000" dirty="0"/>
                    </a:p>
                  </a:txBody>
                  <a:tcPr/>
                </a:tc>
              </a:tr>
              <a:tr h="4204291">
                <a:tc>
                  <a:txBody>
                    <a:bodyPr/>
                    <a:lstStyle/>
                    <a:p>
                      <a:pPr marL="285750" indent="-285750">
                        <a:buFont typeface="Arial" panose="020B0604020202020204" pitchFamily="34" charset="0"/>
                        <a:buChar char="•"/>
                      </a:pPr>
                      <a:r>
                        <a:rPr lang="en-US" sz="2000" dirty="0" smtClean="0"/>
                        <a:t>Variables</a:t>
                      </a:r>
                    </a:p>
                    <a:p>
                      <a:pPr marL="285750" indent="-285750">
                        <a:buFont typeface="Arial" panose="020B0604020202020204" pitchFamily="34" charset="0"/>
                        <a:buChar char="•"/>
                      </a:pPr>
                      <a:r>
                        <a:rPr lang="en-US" sz="2000" dirty="0" smtClean="0"/>
                        <a:t>Methods</a:t>
                      </a:r>
                    </a:p>
                    <a:p>
                      <a:endParaRPr lang="en-US" sz="2000" dirty="0" smtClean="0"/>
                    </a:p>
                    <a:p>
                      <a:endParaRPr lang="en-US" sz="2000" dirty="0" smtClean="0"/>
                    </a:p>
                    <a:p>
                      <a:endParaRPr lang="en-US" sz="2000" dirty="0" smtClean="0"/>
                    </a:p>
                    <a:p>
                      <a:endParaRPr lang="en-US" sz="2000" dirty="0" smtClean="0"/>
                    </a:p>
                    <a:p>
                      <a:endParaRPr lang="en-US" sz="2000" dirty="0"/>
                    </a:p>
                  </a:txBody>
                  <a:tcPr/>
                </a:tc>
                <a:tc>
                  <a:txBody>
                    <a:bodyPr/>
                    <a:lstStyle/>
                    <a:p>
                      <a:pPr marL="285750" indent="-285750">
                        <a:buFont typeface="Arial" panose="020B0604020202020204" pitchFamily="34" charset="0"/>
                        <a:buChar char="•"/>
                      </a:pPr>
                      <a:r>
                        <a:rPr lang="en-US" sz="2000" dirty="0" smtClean="0"/>
                        <a:t>Variables with same name</a:t>
                      </a:r>
                    </a:p>
                    <a:p>
                      <a:pPr marL="285750" indent="-285750">
                        <a:buFont typeface="Arial" panose="020B0604020202020204" pitchFamily="34" charset="0"/>
                        <a:buChar char="•"/>
                      </a:pPr>
                      <a:r>
                        <a:rPr lang="en-US" sz="2000" dirty="0" smtClean="0"/>
                        <a:t>Methods with same name</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txBody>
                  <a:tcPr/>
                </a:tc>
              </a:tr>
            </a:tbl>
          </a:graphicData>
        </a:graphic>
      </p:graphicFrame>
      <p:sp>
        <p:nvSpPr>
          <p:cNvPr id="8" name="Right Brace 7"/>
          <p:cNvSpPr/>
          <p:nvPr/>
        </p:nvSpPr>
        <p:spPr>
          <a:xfrm>
            <a:off x="2514600" y="2286000"/>
            <a:ext cx="381000"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cxnSp>
        <p:nvCxnSpPr>
          <p:cNvPr id="10" name="Straight Arrow Connector 9"/>
          <p:cNvCxnSpPr/>
          <p:nvPr/>
        </p:nvCxnSpPr>
        <p:spPr>
          <a:xfrm>
            <a:off x="2819400" y="2438400"/>
            <a:ext cx="38862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58000" y="2971800"/>
            <a:ext cx="2324098" cy="923330"/>
          </a:xfrm>
          <a:prstGeom prst="rect">
            <a:avLst/>
          </a:prstGeom>
          <a:noFill/>
        </p:spPr>
        <p:txBody>
          <a:bodyPr wrap="none" rtlCol="0">
            <a:spAutoFit/>
          </a:bodyPr>
          <a:lstStyle/>
          <a:p>
            <a:r>
              <a:rPr lang="en-US" b="1" dirty="0">
                <a:solidFill>
                  <a:prstClr val="black"/>
                </a:solidFill>
              </a:rPr>
              <a:t>super </a:t>
            </a:r>
            <a:r>
              <a:rPr lang="en-US" b="1" dirty="0">
                <a:solidFill>
                  <a:prstClr val="black"/>
                </a:solidFill>
              </a:rPr>
              <a:t>keyword</a:t>
            </a:r>
          </a:p>
          <a:p>
            <a:r>
              <a:rPr lang="en-US" dirty="0" err="1">
                <a:solidFill>
                  <a:prstClr val="black"/>
                </a:solidFill>
              </a:rPr>
              <a:t>super.variable</a:t>
            </a:r>
            <a:r>
              <a:rPr lang="en-US" dirty="0">
                <a:solidFill>
                  <a:prstClr val="black"/>
                </a:solidFill>
              </a:rPr>
              <a:t> (Base class)</a:t>
            </a:r>
          </a:p>
          <a:p>
            <a:r>
              <a:rPr lang="en-US" dirty="0" err="1">
                <a:solidFill>
                  <a:prstClr val="black"/>
                </a:solidFill>
              </a:rPr>
              <a:t>super.method</a:t>
            </a:r>
            <a:r>
              <a:rPr lang="en-US" dirty="0">
                <a:solidFill>
                  <a:prstClr val="black"/>
                </a:solidFill>
              </a:rPr>
              <a:t> (Base class)</a:t>
            </a:r>
            <a:endParaRPr lang="en-US" dirty="0">
              <a:solidFill>
                <a:prstClr val="black"/>
              </a:solidFill>
            </a:endParaRPr>
          </a:p>
        </p:txBody>
      </p:sp>
      <p:sp>
        <p:nvSpPr>
          <p:cNvPr id="14" name="TextBox 13"/>
          <p:cNvSpPr txBox="1"/>
          <p:nvPr/>
        </p:nvSpPr>
        <p:spPr>
          <a:xfrm>
            <a:off x="1676400" y="3962400"/>
            <a:ext cx="1302023" cy="2031325"/>
          </a:xfrm>
          <a:prstGeom prst="rect">
            <a:avLst/>
          </a:prstGeom>
          <a:noFill/>
        </p:spPr>
        <p:txBody>
          <a:bodyPr wrap="none" rtlCol="0">
            <a:spAutoFit/>
          </a:bodyPr>
          <a:lstStyle/>
          <a:p>
            <a:r>
              <a:rPr lang="en-US" b="1" dirty="0">
                <a:solidFill>
                  <a:prstClr val="black"/>
                </a:solidFill>
              </a:rPr>
              <a:t>Example:</a:t>
            </a:r>
          </a:p>
          <a:p>
            <a:r>
              <a:rPr lang="en-US" dirty="0">
                <a:solidFill>
                  <a:prstClr val="black"/>
                </a:solidFill>
              </a:rPr>
              <a:t>a=20;</a:t>
            </a:r>
          </a:p>
          <a:p>
            <a:r>
              <a:rPr lang="en-US" dirty="0">
                <a:solidFill>
                  <a:prstClr val="black"/>
                </a:solidFill>
              </a:rPr>
              <a:t>v</a:t>
            </a:r>
            <a:r>
              <a:rPr lang="en-US" dirty="0">
                <a:solidFill>
                  <a:prstClr val="black"/>
                </a:solidFill>
              </a:rPr>
              <a:t>oid display()</a:t>
            </a:r>
          </a:p>
          <a:p>
            <a:r>
              <a:rPr lang="en-US" dirty="0">
                <a:solidFill>
                  <a:prstClr val="black"/>
                </a:solidFill>
              </a:rPr>
              <a:t>{</a:t>
            </a:r>
          </a:p>
          <a:p>
            <a:endParaRPr lang="en-US" dirty="0">
              <a:solidFill>
                <a:prstClr val="black"/>
              </a:solidFill>
            </a:endParaRPr>
          </a:p>
          <a:p>
            <a:endParaRPr lang="en-US" dirty="0">
              <a:solidFill>
                <a:prstClr val="black"/>
              </a:solidFill>
            </a:endParaRPr>
          </a:p>
          <a:p>
            <a:r>
              <a:rPr lang="en-US" dirty="0">
                <a:solidFill>
                  <a:prstClr val="black"/>
                </a:solidFill>
              </a:rPr>
              <a:t>}</a:t>
            </a:r>
          </a:p>
        </p:txBody>
      </p:sp>
      <p:sp>
        <p:nvSpPr>
          <p:cNvPr id="15" name="TextBox 14"/>
          <p:cNvSpPr txBox="1"/>
          <p:nvPr/>
        </p:nvSpPr>
        <p:spPr>
          <a:xfrm>
            <a:off x="6934200" y="3962400"/>
            <a:ext cx="1529586" cy="2523768"/>
          </a:xfrm>
          <a:prstGeom prst="rect">
            <a:avLst/>
          </a:prstGeom>
          <a:noFill/>
        </p:spPr>
        <p:txBody>
          <a:bodyPr wrap="none" rtlCol="0">
            <a:spAutoFit/>
          </a:bodyPr>
          <a:lstStyle/>
          <a:p>
            <a:r>
              <a:rPr lang="en-US" b="1" dirty="0">
                <a:solidFill>
                  <a:prstClr val="black"/>
                </a:solidFill>
              </a:rPr>
              <a:t>Example:</a:t>
            </a:r>
          </a:p>
          <a:p>
            <a:r>
              <a:rPr lang="en-US" sz="2000">
                <a:solidFill>
                  <a:prstClr val="black"/>
                </a:solidFill>
              </a:rPr>
              <a:t>a=10</a:t>
            </a:r>
            <a:r>
              <a:rPr lang="en-US" sz="2000" dirty="0">
                <a:solidFill>
                  <a:prstClr val="black"/>
                </a:solidFill>
              </a:rPr>
              <a:t>;</a:t>
            </a:r>
          </a:p>
          <a:p>
            <a:r>
              <a:rPr lang="en-US" sz="2000" dirty="0">
                <a:solidFill>
                  <a:prstClr val="black"/>
                </a:solidFill>
              </a:rPr>
              <a:t>v</a:t>
            </a:r>
            <a:r>
              <a:rPr lang="en-US" sz="2000" dirty="0">
                <a:solidFill>
                  <a:prstClr val="black"/>
                </a:solidFill>
              </a:rPr>
              <a:t>oid display()</a:t>
            </a:r>
          </a:p>
          <a:p>
            <a:r>
              <a:rPr lang="en-US" sz="2000" dirty="0">
                <a:solidFill>
                  <a:prstClr val="black"/>
                </a:solidFill>
              </a:rPr>
              <a:t>{</a:t>
            </a:r>
          </a:p>
          <a:p>
            <a:r>
              <a:rPr lang="en-US" sz="2000" dirty="0" err="1">
                <a:solidFill>
                  <a:prstClr val="black"/>
                </a:solidFill>
              </a:rPr>
              <a:t>super.a</a:t>
            </a:r>
            <a:endParaRPr lang="en-US" sz="2000" dirty="0">
              <a:solidFill>
                <a:prstClr val="black"/>
              </a:solidFill>
            </a:endParaRPr>
          </a:p>
          <a:p>
            <a:r>
              <a:rPr lang="en-US" sz="2000" dirty="0" err="1">
                <a:solidFill>
                  <a:prstClr val="black"/>
                </a:solidFill>
              </a:rPr>
              <a:t>s</a:t>
            </a:r>
            <a:r>
              <a:rPr lang="en-US" sz="2000" dirty="0" err="1">
                <a:solidFill>
                  <a:prstClr val="black"/>
                </a:solidFill>
              </a:rPr>
              <a:t>uper.display</a:t>
            </a:r>
            <a:r>
              <a:rPr lang="en-US" sz="2000" dirty="0">
                <a:solidFill>
                  <a:prstClr val="black"/>
                </a:solidFill>
              </a:rPr>
              <a:t>()</a:t>
            </a:r>
            <a:endParaRPr lang="en-US" sz="2000" dirty="0">
              <a:solidFill>
                <a:prstClr val="black"/>
              </a:solidFill>
            </a:endParaRPr>
          </a:p>
          <a:p>
            <a:endParaRPr lang="en-US" sz="2000" dirty="0">
              <a:solidFill>
                <a:prstClr val="black"/>
              </a:solidFill>
            </a:endParaRPr>
          </a:p>
          <a:p>
            <a:r>
              <a:rPr lang="en-US" sz="2000" dirty="0">
                <a:solidFill>
                  <a:prstClr val="black"/>
                </a:solidFill>
              </a:rPr>
              <a:t>}</a:t>
            </a:r>
          </a:p>
        </p:txBody>
      </p:sp>
      <p:cxnSp>
        <p:nvCxnSpPr>
          <p:cNvPr id="19" name="Straight Arrow Connector 18"/>
          <p:cNvCxnSpPr/>
          <p:nvPr/>
        </p:nvCxnSpPr>
        <p:spPr>
          <a:xfrm flipH="1" flipV="1">
            <a:off x="2590800" y="4419600"/>
            <a:ext cx="41910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971800" y="4876800"/>
            <a:ext cx="3886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82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7772400" cy="1143000"/>
          </a:xfrm>
        </p:spPr>
        <p:txBody>
          <a:bodyPr>
            <a:normAutofit fontScale="90000"/>
          </a:bodyPr>
          <a:lstStyle/>
          <a:p>
            <a:r>
              <a:rPr lang="en-US" dirty="0"/>
              <a:t>Super Keyword in Java</a:t>
            </a:r>
            <a:br>
              <a:rPr lang="en-US" dirty="0"/>
            </a:br>
            <a:endParaRPr lang="en-US" dirty="0"/>
          </a:p>
        </p:txBody>
      </p:sp>
      <p:sp>
        <p:nvSpPr>
          <p:cNvPr id="3" name="Content Placeholder 2"/>
          <p:cNvSpPr>
            <a:spLocks noGrp="1"/>
          </p:cNvSpPr>
          <p:nvPr>
            <p:ph sz="quarter" idx="1"/>
          </p:nvPr>
        </p:nvSpPr>
        <p:spPr>
          <a:xfrm>
            <a:off x="1828800" y="990600"/>
            <a:ext cx="4572000" cy="4615218"/>
          </a:xfrm>
        </p:spPr>
        <p:txBody>
          <a:bodyPr>
            <a:normAutofit fontScale="92500" lnSpcReduction="10000"/>
          </a:bodyPr>
          <a:lstStyle/>
          <a:p>
            <a:r>
              <a:rPr lang="en-US" sz="2000" dirty="0"/>
              <a:t>The super keyword in Java is a reference variable which is used to refer immediate parent class object.</a:t>
            </a:r>
          </a:p>
          <a:p>
            <a:endParaRPr lang="en-US" sz="2000" dirty="0"/>
          </a:p>
          <a:p>
            <a:r>
              <a:rPr lang="en-US" sz="2000" dirty="0"/>
              <a:t>Whenever you create the instance of subclass, an instance of parent class is created implicitly which is referred by super reference variable.</a:t>
            </a:r>
          </a:p>
          <a:p>
            <a:endParaRPr lang="en-US" sz="2000" dirty="0"/>
          </a:p>
          <a:p>
            <a:r>
              <a:rPr lang="en-US" sz="2000" b="1" dirty="0"/>
              <a:t>Usage of Java super Keyword</a:t>
            </a:r>
          </a:p>
          <a:p>
            <a:pPr lvl="1"/>
            <a:r>
              <a:rPr lang="en-US" sz="2000" dirty="0"/>
              <a:t>super can be used to refer immediate parent class instance variable.</a:t>
            </a:r>
          </a:p>
          <a:p>
            <a:pPr lvl="1"/>
            <a:r>
              <a:rPr lang="en-US" sz="2000" dirty="0"/>
              <a:t>super can be used to invoke immediate parent class method.</a:t>
            </a:r>
          </a:p>
          <a:p>
            <a:pPr lvl="1"/>
            <a:r>
              <a:rPr lang="en-US" sz="2000" dirty="0"/>
              <a:t>super() can be used to invoke immediate parent class constructor.</a:t>
            </a:r>
          </a:p>
        </p:txBody>
      </p:sp>
      <p:pic>
        <p:nvPicPr>
          <p:cNvPr id="1026" name="Picture 2" descr="Usage of Java Super keywo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981" y="990600"/>
            <a:ext cx="3584969"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644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0401" y="228600"/>
            <a:ext cx="7221977" cy="523220"/>
          </a:xfrm>
          <a:prstGeom prst="rect">
            <a:avLst/>
          </a:prstGeom>
          <a:noFill/>
        </p:spPr>
        <p:txBody>
          <a:bodyPr wrap="none" rtlCol="0">
            <a:spAutoFit/>
          </a:bodyPr>
          <a:lstStyle/>
          <a:p>
            <a:r>
              <a:rPr lang="en-US" sz="2800" dirty="0">
                <a:solidFill>
                  <a:srgbClr val="FF0000"/>
                </a:solidFill>
              </a:rPr>
              <a:t>super to refer immediate parent class instance variable</a:t>
            </a:r>
          </a:p>
        </p:txBody>
      </p:sp>
      <p:sp>
        <p:nvSpPr>
          <p:cNvPr id="5" name="Rectangle 4"/>
          <p:cNvSpPr/>
          <p:nvPr/>
        </p:nvSpPr>
        <p:spPr>
          <a:xfrm>
            <a:off x="2209800" y="1752601"/>
            <a:ext cx="7086600" cy="4247317"/>
          </a:xfrm>
          <a:prstGeom prst="rect">
            <a:avLst/>
          </a:prstGeom>
        </p:spPr>
        <p:txBody>
          <a:bodyPr wrap="square">
            <a:spAutoFit/>
          </a:bodyPr>
          <a:lstStyle/>
          <a:p>
            <a:r>
              <a:rPr lang="en-US" dirty="0">
                <a:solidFill>
                  <a:prstClr val="black"/>
                </a:solidFill>
              </a:rPr>
              <a:t>class Animal{  </a:t>
            </a:r>
          </a:p>
          <a:p>
            <a:r>
              <a:rPr lang="en-US" dirty="0">
                <a:solidFill>
                  <a:prstClr val="black"/>
                </a:solidFill>
              </a:rPr>
              <a:t>String color="white";  </a:t>
            </a:r>
          </a:p>
          <a:p>
            <a:r>
              <a:rPr lang="en-US" dirty="0">
                <a:solidFill>
                  <a:prstClr val="black"/>
                </a:solidFill>
              </a:rPr>
              <a:t>}  </a:t>
            </a:r>
          </a:p>
          <a:p>
            <a:r>
              <a:rPr lang="en-US" dirty="0">
                <a:solidFill>
                  <a:prstClr val="black"/>
                </a:solidFill>
              </a:rPr>
              <a:t>class Dog extends Animal{  </a:t>
            </a:r>
          </a:p>
          <a:p>
            <a:r>
              <a:rPr lang="en-US" dirty="0">
                <a:solidFill>
                  <a:prstClr val="black"/>
                </a:solidFill>
              </a:rPr>
              <a:t>String color="black";  </a:t>
            </a:r>
          </a:p>
          <a:p>
            <a:r>
              <a:rPr lang="en-US" dirty="0">
                <a:solidFill>
                  <a:prstClr val="black"/>
                </a:solidFill>
              </a:rPr>
              <a:t>void </a:t>
            </a:r>
            <a:r>
              <a:rPr lang="en-US" dirty="0" err="1">
                <a:solidFill>
                  <a:prstClr val="black"/>
                </a:solidFill>
              </a:rPr>
              <a:t>printColor</a:t>
            </a:r>
            <a:r>
              <a:rPr lang="en-US" dirty="0">
                <a:solidFill>
                  <a:prstClr val="black"/>
                </a:solidFill>
              </a:rPr>
              <a:t>(){  </a:t>
            </a:r>
          </a:p>
          <a:p>
            <a:r>
              <a:rPr lang="en-US" dirty="0" err="1">
                <a:solidFill>
                  <a:prstClr val="black"/>
                </a:solidFill>
              </a:rPr>
              <a:t>System.out.println</a:t>
            </a:r>
            <a:r>
              <a:rPr lang="en-US" dirty="0">
                <a:solidFill>
                  <a:prstClr val="black"/>
                </a:solidFill>
              </a:rPr>
              <a:t>(color);//prints color of Dog class  </a:t>
            </a:r>
          </a:p>
          <a:p>
            <a:r>
              <a:rPr lang="en-US" dirty="0" err="1">
                <a:solidFill>
                  <a:prstClr val="black"/>
                </a:solidFill>
              </a:rPr>
              <a:t>System.out.println</a:t>
            </a:r>
            <a:r>
              <a:rPr lang="en-US" dirty="0">
                <a:solidFill>
                  <a:prstClr val="black"/>
                </a:solidFill>
              </a:rPr>
              <a:t>(</a:t>
            </a:r>
            <a:r>
              <a:rPr lang="en-US" dirty="0" err="1">
                <a:solidFill>
                  <a:prstClr val="black"/>
                </a:solidFill>
              </a:rPr>
              <a:t>super.color</a:t>
            </a:r>
            <a:r>
              <a:rPr lang="en-US" dirty="0">
                <a:solidFill>
                  <a:prstClr val="black"/>
                </a:solidFill>
              </a:rPr>
              <a:t>);//prints color of Animal class  </a:t>
            </a:r>
          </a:p>
          <a:p>
            <a:r>
              <a:rPr lang="en-US" dirty="0">
                <a:solidFill>
                  <a:prstClr val="black"/>
                </a:solidFill>
              </a:rPr>
              <a:t>}  </a:t>
            </a:r>
          </a:p>
          <a:p>
            <a:r>
              <a:rPr lang="en-US" dirty="0">
                <a:solidFill>
                  <a:prstClr val="black"/>
                </a:solidFill>
              </a:rPr>
              <a:t>}  </a:t>
            </a:r>
          </a:p>
          <a:p>
            <a:r>
              <a:rPr lang="en-US" dirty="0">
                <a:solidFill>
                  <a:prstClr val="black"/>
                </a:solidFill>
              </a:rPr>
              <a:t>class TestSuper1{  </a:t>
            </a:r>
          </a:p>
          <a:p>
            <a:r>
              <a:rPr lang="en-US" dirty="0">
                <a:solidFill>
                  <a:prstClr val="black"/>
                </a:solidFill>
              </a:rPr>
              <a:t>public static void main(String </a:t>
            </a:r>
            <a:r>
              <a:rPr lang="en-US" dirty="0" err="1">
                <a:solidFill>
                  <a:prstClr val="black"/>
                </a:solidFill>
              </a:rPr>
              <a:t>args</a:t>
            </a:r>
            <a:r>
              <a:rPr lang="en-US" dirty="0">
                <a:solidFill>
                  <a:prstClr val="black"/>
                </a:solidFill>
              </a:rPr>
              <a:t>[]){  </a:t>
            </a:r>
          </a:p>
          <a:p>
            <a:r>
              <a:rPr lang="en-US" dirty="0">
                <a:solidFill>
                  <a:prstClr val="black"/>
                </a:solidFill>
              </a:rPr>
              <a:t>Dog d=new Dog();  </a:t>
            </a:r>
          </a:p>
          <a:p>
            <a:r>
              <a:rPr lang="en-US" dirty="0" err="1">
                <a:solidFill>
                  <a:prstClr val="black"/>
                </a:solidFill>
              </a:rPr>
              <a:t>d.printColor</a:t>
            </a:r>
            <a:r>
              <a:rPr lang="en-US" dirty="0">
                <a:solidFill>
                  <a:prstClr val="black"/>
                </a:solidFill>
              </a:rPr>
              <a:t>();  </a:t>
            </a:r>
          </a:p>
          <a:p>
            <a:r>
              <a:rPr lang="en-US" dirty="0">
                <a:solidFill>
                  <a:prstClr val="black"/>
                </a:solidFill>
              </a:rPr>
              <a:t>}} </a:t>
            </a:r>
          </a:p>
        </p:txBody>
      </p:sp>
      <p:sp>
        <p:nvSpPr>
          <p:cNvPr id="6" name="Rectangle 5"/>
          <p:cNvSpPr/>
          <p:nvPr/>
        </p:nvSpPr>
        <p:spPr>
          <a:xfrm>
            <a:off x="5181600" y="990600"/>
            <a:ext cx="4572000" cy="923330"/>
          </a:xfrm>
          <a:prstGeom prst="rect">
            <a:avLst/>
          </a:prstGeom>
          <a:ln>
            <a:solidFill>
              <a:schemeClr val="accent1"/>
            </a:solidFill>
          </a:ln>
        </p:spPr>
        <p:txBody>
          <a:bodyPr>
            <a:spAutoFit/>
          </a:bodyPr>
          <a:lstStyle/>
          <a:p>
            <a:r>
              <a:rPr lang="en-US" dirty="0">
                <a:solidFill>
                  <a:prstClr val="black"/>
                </a:solidFill>
              </a:rPr>
              <a:t>We can use super keyword to access the data member or field of parent class. It is used if parent class and child class have same fields.</a:t>
            </a:r>
          </a:p>
        </p:txBody>
      </p:sp>
    </p:spTree>
    <p:extLst>
      <p:ext uri="{BB962C8B-B14F-4D97-AF65-F5344CB8AC3E}">
        <p14:creationId xmlns:p14="http://schemas.microsoft.com/office/powerpoint/2010/main" val="3850016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762000"/>
            <a:ext cx="7467600" cy="5016758"/>
          </a:xfrm>
          <a:prstGeom prst="rect">
            <a:avLst/>
          </a:prstGeom>
        </p:spPr>
        <p:txBody>
          <a:bodyPr wrap="square">
            <a:spAutoFit/>
          </a:bodyPr>
          <a:lstStyle/>
          <a:p>
            <a:r>
              <a:rPr lang="en-US" sz="2000" dirty="0">
                <a:solidFill>
                  <a:prstClr val="black"/>
                </a:solidFill>
              </a:rPr>
              <a:t>class Animal{  </a:t>
            </a:r>
          </a:p>
          <a:p>
            <a:r>
              <a:rPr lang="en-US" sz="2000" dirty="0">
                <a:solidFill>
                  <a:prstClr val="black"/>
                </a:solidFill>
              </a:rPr>
              <a:t>void eat(){</a:t>
            </a:r>
            <a:r>
              <a:rPr lang="en-US" sz="2000" dirty="0" err="1">
                <a:solidFill>
                  <a:prstClr val="black"/>
                </a:solidFill>
              </a:rPr>
              <a:t>System.out.println</a:t>
            </a:r>
            <a:r>
              <a:rPr lang="en-US" sz="2000" dirty="0">
                <a:solidFill>
                  <a:prstClr val="black"/>
                </a:solidFill>
              </a:rPr>
              <a:t>("eating...");}  </a:t>
            </a:r>
          </a:p>
          <a:p>
            <a:r>
              <a:rPr lang="en-US" sz="2000" dirty="0">
                <a:solidFill>
                  <a:prstClr val="black"/>
                </a:solidFill>
              </a:rPr>
              <a:t>}  </a:t>
            </a:r>
          </a:p>
          <a:p>
            <a:r>
              <a:rPr lang="en-US" sz="2000" dirty="0">
                <a:solidFill>
                  <a:prstClr val="black"/>
                </a:solidFill>
              </a:rPr>
              <a:t>class Dog extends Animal{  </a:t>
            </a:r>
          </a:p>
          <a:p>
            <a:r>
              <a:rPr lang="en-US" sz="2000" dirty="0">
                <a:solidFill>
                  <a:prstClr val="black"/>
                </a:solidFill>
              </a:rPr>
              <a:t>void eat(){</a:t>
            </a:r>
            <a:r>
              <a:rPr lang="en-US" sz="2000" dirty="0" err="1">
                <a:solidFill>
                  <a:prstClr val="black"/>
                </a:solidFill>
              </a:rPr>
              <a:t>System.out.println</a:t>
            </a:r>
            <a:r>
              <a:rPr lang="en-US" sz="2000" dirty="0">
                <a:solidFill>
                  <a:prstClr val="black"/>
                </a:solidFill>
              </a:rPr>
              <a:t>("eating bread...");}  </a:t>
            </a:r>
          </a:p>
          <a:p>
            <a:r>
              <a:rPr lang="en-US" sz="2000" dirty="0">
                <a:solidFill>
                  <a:prstClr val="black"/>
                </a:solidFill>
              </a:rPr>
              <a:t>void bark(){</a:t>
            </a:r>
            <a:r>
              <a:rPr lang="en-US" sz="2000" dirty="0" err="1">
                <a:solidFill>
                  <a:prstClr val="black"/>
                </a:solidFill>
              </a:rPr>
              <a:t>System.out.println</a:t>
            </a:r>
            <a:r>
              <a:rPr lang="en-US" sz="2000" dirty="0">
                <a:solidFill>
                  <a:prstClr val="black"/>
                </a:solidFill>
              </a:rPr>
              <a:t>("barking...");}  </a:t>
            </a:r>
          </a:p>
          <a:p>
            <a:r>
              <a:rPr lang="en-US" sz="2000" dirty="0">
                <a:solidFill>
                  <a:prstClr val="black"/>
                </a:solidFill>
              </a:rPr>
              <a:t>void work(){  </a:t>
            </a:r>
          </a:p>
          <a:p>
            <a:r>
              <a:rPr lang="en-US" sz="2000" dirty="0">
                <a:solidFill>
                  <a:prstClr val="black"/>
                </a:solidFill>
              </a:rPr>
              <a:t>super.eat();  </a:t>
            </a:r>
          </a:p>
          <a:p>
            <a:r>
              <a:rPr lang="en-US" sz="2000" dirty="0">
                <a:solidFill>
                  <a:prstClr val="black"/>
                </a:solidFill>
              </a:rPr>
              <a:t>bark();  </a:t>
            </a:r>
          </a:p>
          <a:p>
            <a:r>
              <a:rPr lang="en-US" sz="2000" dirty="0">
                <a:solidFill>
                  <a:prstClr val="black"/>
                </a:solidFill>
              </a:rPr>
              <a:t>}  </a:t>
            </a:r>
          </a:p>
          <a:p>
            <a:r>
              <a:rPr lang="en-US" sz="2000" dirty="0">
                <a:solidFill>
                  <a:prstClr val="black"/>
                </a:solidFill>
              </a:rPr>
              <a:t>}  </a:t>
            </a:r>
          </a:p>
          <a:p>
            <a:r>
              <a:rPr lang="en-US" sz="2000" dirty="0">
                <a:solidFill>
                  <a:prstClr val="black"/>
                </a:solidFill>
              </a:rPr>
              <a:t>class TestSuper2{  </a:t>
            </a:r>
          </a:p>
          <a:p>
            <a:r>
              <a:rPr lang="en-US" sz="2000" dirty="0">
                <a:solidFill>
                  <a:prstClr val="black"/>
                </a:solidFill>
              </a:rPr>
              <a:t>public static void main(String </a:t>
            </a:r>
            <a:r>
              <a:rPr lang="en-US" sz="2000" dirty="0" err="1">
                <a:solidFill>
                  <a:prstClr val="black"/>
                </a:solidFill>
              </a:rPr>
              <a:t>args</a:t>
            </a:r>
            <a:r>
              <a:rPr lang="en-US" sz="2000" dirty="0">
                <a:solidFill>
                  <a:prstClr val="black"/>
                </a:solidFill>
              </a:rPr>
              <a:t>[]){  </a:t>
            </a:r>
          </a:p>
          <a:p>
            <a:r>
              <a:rPr lang="en-US" sz="2000" dirty="0">
                <a:solidFill>
                  <a:prstClr val="black"/>
                </a:solidFill>
              </a:rPr>
              <a:t>Dog d=new Dog();  </a:t>
            </a:r>
          </a:p>
          <a:p>
            <a:r>
              <a:rPr lang="en-US" sz="2000" dirty="0" err="1">
                <a:solidFill>
                  <a:prstClr val="black"/>
                </a:solidFill>
              </a:rPr>
              <a:t>d.work</a:t>
            </a:r>
            <a:r>
              <a:rPr lang="en-US" sz="2000" dirty="0">
                <a:solidFill>
                  <a:prstClr val="black"/>
                </a:solidFill>
              </a:rPr>
              <a:t>();  </a:t>
            </a:r>
          </a:p>
          <a:p>
            <a:r>
              <a:rPr lang="en-US" sz="2000" dirty="0">
                <a:solidFill>
                  <a:prstClr val="black"/>
                </a:solidFill>
              </a:rPr>
              <a:t>}}  </a:t>
            </a:r>
          </a:p>
        </p:txBody>
      </p:sp>
      <p:sp>
        <p:nvSpPr>
          <p:cNvPr id="3" name="TextBox 2"/>
          <p:cNvSpPr txBox="1"/>
          <p:nvPr/>
        </p:nvSpPr>
        <p:spPr>
          <a:xfrm>
            <a:off x="4280610" y="304800"/>
            <a:ext cx="6387390" cy="523220"/>
          </a:xfrm>
          <a:prstGeom prst="rect">
            <a:avLst/>
          </a:prstGeom>
          <a:noFill/>
        </p:spPr>
        <p:txBody>
          <a:bodyPr wrap="none" rtlCol="0">
            <a:spAutoFit/>
          </a:bodyPr>
          <a:lstStyle/>
          <a:p>
            <a:r>
              <a:rPr lang="en-US" sz="2800" dirty="0">
                <a:solidFill>
                  <a:srgbClr val="FF0000"/>
                </a:solidFill>
              </a:rPr>
              <a:t>super can be used to invoke parent class method</a:t>
            </a:r>
          </a:p>
        </p:txBody>
      </p:sp>
      <p:sp>
        <p:nvSpPr>
          <p:cNvPr id="5" name="Rectangle 4"/>
          <p:cNvSpPr/>
          <p:nvPr/>
        </p:nvSpPr>
        <p:spPr>
          <a:xfrm>
            <a:off x="6019800" y="2971801"/>
            <a:ext cx="4572000" cy="1200329"/>
          </a:xfrm>
          <a:prstGeom prst="rect">
            <a:avLst/>
          </a:prstGeom>
          <a:ln>
            <a:solidFill>
              <a:schemeClr val="accent1"/>
            </a:solidFill>
          </a:ln>
        </p:spPr>
        <p:txBody>
          <a:bodyPr>
            <a:spAutoFit/>
          </a:bodyPr>
          <a:lstStyle/>
          <a:p>
            <a:r>
              <a:rPr lang="en-US" dirty="0">
                <a:solidFill>
                  <a:prstClr val="black"/>
                </a:solidFill>
              </a:rPr>
              <a:t>The super keyword can also be used to invoke parent class method. It should be used if subclass contains the same method as parent class. In other words, it is used if method is overridden.</a:t>
            </a:r>
          </a:p>
        </p:txBody>
      </p:sp>
    </p:spTree>
    <p:extLst>
      <p:ext uri="{BB962C8B-B14F-4D97-AF65-F5344CB8AC3E}">
        <p14:creationId xmlns:p14="http://schemas.microsoft.com/office/powerpoint/2010/main" val="2638826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762001"/>
            <a:ext cx="7467600" cy="4062651"/>
          </a:xfrm>
          <a:prstGeom prst="rect">
            <a:avLst/>
          </a:prstGeom>
        </p:spPr>
        <p:txBody>
          <a:bodyPr wrap="square">
            <a:spAutoFit/>
          </a:bodyPr>
          <a:lstStyle/>
          <a:p>
            <a:r>
              <a:rPr lang="en-US" sz="2000" dirty="0">
                <a:solidFill>
                  <a:prstClr val="black"/>
                </a:solidFill>
              </a:rPr>
              <a:t>class Animal{  </a:t>
            </a:r>
          </a:p>
          <a:p>
            <a:r>
              <a:rPr lang="en-US" sz="2000" dirty="0">
                <a:solidFill>
                  <a:prstClr val="black"/>
                </a:solidFill>
              </a:rPr>
              <a:t>Animal(){</a:t>
            </a:r>
            <a:r>
              <a:rPr lang="en-US" sz="2000" dirty="0" err="1">
                <a:solidFill>
                  <a:prstClr val="black"/>
                </a:solidFill>
              </a:rPr>
              <a:t>System.out.println</a:t>
            </a:r>
            <a:r>
              <a:rPr lang="en-US" sz="2000" dirty="0">
                <a:solidFill>
                  <a:prstClr val="black"/>
                </a:solidFill>
              </a:rPr>
              <a:t>("animal is created");}  </a:t>
            </a:r>
          </a:p>
          <a:p>
            <a:r>
              <a:rPr lang="en-US" sz="2000" dirty="0">
                <a:solidFill>
                  <a:prstClr val="black"/>
                </a:solidFill>
              </a:rPr>
              <a:t>}  </a:t>
            </a:r>
          </a:p>
          <a:p>
            <a:r>
              <a:rPr lang="en-US" sz="2000" dirty="0">
                <a:solidFill>
                  <a:prstClr val="black"/>
                </a:solidFill>
              </a:rPr>
              <a:t>class Dog extends Animal{  </a:t>
            </a:r>
          </a:p>
          <a:p>
            <a:r>
              <a:rPr lang="en-US" sz="2000" dirty="0">
                <a:solidFill>
                  <a:prstClr val="black"/>
                </a:solidFill>
              </a:rPr>
              <a:t>Dog(){  </a:t>
            </a:r>
          </a:p>
          <a:p>
            <a:r>
              <a:rPr lang="en-US" sz="2000" dirty="0">
                <a:solidFill>
                  <a:prstClr val="black"/>
                </a:solidFill>
              </a:rPr>
              <a:t>super();  </a:t>
            </a:r>
          </a:p>
          <a:p>
            <a:r>
              <a:rPr lang="en-US" sz="2000" dirty="0" err="1">
                <a:solidFill>
                  <a:prstClr val="black"/>
                </a:solidFill>
              </a:rPr>
              <a:t>System.out.println</a:t>
            </a:r>
            <a:r>
              <a:rPr lang="en-US" sz="2000" dirty="0">
                <a:solidFill>
                  <a:prstClr val="black"/>
                </a:solidFill>
              </a:rPr>
              <a:t>("dog is created");  </a:t>
            </a:r>
          </a:p>
          <a:p>
            <a:r>
              <a:rPr lang="en-US" sz="2000" dirty="0">
                <a:solidFill>
                  <a:prstClr val="black"/>
                </a:solidFill>
              </a:rPr>
              <a:t>}  </a:t>
            </a:r>
          </a:p>
          <a:p>
            <a:r>
              <a:rPr lang="en-US" sz="2000" dirty="0">
                <a:solidFill>
                  <a:prstClr val="black"/>
                </a:solidFill>
              </a:rPr>
              <a:t>}  </a:t>
            </a:r>
          </a:p>
          <a:p>
            <a:r>
              <a:rPr lang="en-US" sz="2000" dirty="0">
                <a:solidFill>
                  <a:prstClr val="black"/>
                </a:solidFill>
              </a:rPr>
              <a:t>class TestSuper3{  </a:t>
            </a:r>
          </a:p>
          <a:p>
            <a:r>
              <a:rPr lang="en-US" sz="2000" dirty="0">
                <a:solidFill>
                  <a:prstClr val="black"/>
                </a:solidFill>
              </a:rPr>
              <a:t>public static void main(String </a:t>
            </a:r>
            <a:r>
              <a:rPr lang="en-US" sz="2000" dirty="0" err="1">
                <a:solidFill>
                  <a:prstClr val="black"/>
                </a:solidFill>
              </a:rPr>
              <a:t>args</a:t>
            </a:r>
            <a:r>
              <a:rPr lang="en-US" sz="2000" dirty="0">
                <a:solidFill>
                  <a:prstClr val="black"/>
                </a:solidFill>
              </a:rPr>
              <a:t>[]){  </a:t>
            </a:r>
          </a:p>
          <a:p>
            <a:r>
              <a:rPr lang="en-US" sz="2000" dirty="0">
                <a:solidFill>
                  <a:prstClr val="black"/>
                </a:solidFill>
              </a:rPr>
              <a:t>Dog d=new Dog();  </a:t>
            </a:r>
          </a:p>
          <a:p>
            <a:r>
              <a:rPr lang="en-US" sz="2000" dirty="0">
                <a:solidFill>
                  <a:prstClr val="black"/>
                </a:solidFill>
              </a:rPr>
              <a:t>}} </a:t>
            </a:r>
          </a:p>
        </p:txBody>
      </p:sp>
      <p:sp>
        <p:nvSpPr>
          <p:cNvPr id="3" name="TextBox 2"/>
          <p:cNvSpPr txBox="1"/>
          <p:nvPr/>
        </p:nvSpPr>
        <p:spPr>
          <a:xfrm>
            <a:off x="4038600" y="304800"/>
            <a:ext cx="6019800" cy="523220"/>
          </a:xfrm>
          <a:prstGeom prst="rect">
            <a:avLst/>
          </a:prstGeom>
          <a:noFill/>
        </p:spPr>
        <p:txBody>
          <a:bodyPr wrap="square" rtlCol="0">
            <a:spAutoFit/>
          </a:bodyPr>
          <a:lstStyle/>
          <a:p>
            <a:pPr algn="r"/>
            <a:r>
              <a:rPr lang="en-US" sz="2800" dirty="0">
                <a:solidFill>
                  <a:srgbClr val="FF0000"/>
                </a:solidFill>
              </a:rPr>
              <a:t>super invoke parent class constructor.</a:t>
            </a:r>
          </a:p>
        </p:txBody>
      </p:sp>
      <p:sp>
        <p:nvSpPr>
          <p:cNvPr id="5" name="Rectangle 4"/>
          <p:cNvSpPr/>
          <p:nvPr/>
        </p:nvSpPr>
        <p:spPr>
          <a:xfrm>
            <a:off x="5791200" y="1752601"/>
            <a:ext cx="4572000" cy="646331"/>
          </a:xfrm>
          <a:prstGeom prst="rect">
            <a:avLst/>
          </a:prstGeom>
          <a:ln>
            <a:solidFill>
              <a:schemeClr val="accent1"/>
            </a:solidFill>
          </a:ln>
        </p:spPr>
        <p:txBody>
          <a:bodyPr>
            <a:spAutoFit/>
          </a:bodyPr>
          <a:lstStyle/>
          <a:p>
            <a:r>
              <a:rPr lang="en-US" dirty="0">
                <a:solidFill>
                  <a:prstClr val="black"/>
                </a:solidFill>
              </a:rPr>
              <a:t>The super keyword can also be used to invoke the parent class constructor. Let's see a simple example:</a:t>
            </a:r>
          </a:p>
        </p:txBody>
      </p:sp>
      <p:pic>
        <p:nvPicPr>
          <p:cNvPr id="2050" name="Picture 2" descr="java su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1" y="4419600"/>
            <a:ext cx="5534025"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69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nvPr>
        </p:nvGraphicFramePr>
        <p:xfrm>
          <a:off x="1981200" y="1905000"/>
          <a:ext cx="8229600" cy="4684410"/>
        </p:xfrm>
        <a:graphic>
          <a:graphicData uri="http://schemas.openxmlformats.org/drawingml/2006/table">
            <a:tbl>
              <a:tblPr>
                <a:tableStyleId>{69C7853C-536D-4A76-A0AE-DD22124D55A5}</a:tableStyleId>
              </a:tblPr>
              <a:tblGrid>
                <a:gridCol w="533400"/>
                <a:gridCol w="3810000"/>
                <a:gridCol w="3886200"/>
              </a:tblGrid>
              <a:tr h="322752">
                <a:tc>
                  <a:txBody>
                    <a:bodyPr/>
                    <a:lstStyle/>
                    <a:p>
                      <a:pPr algn="l" fontAlgn="t"/>
                      <a:r>
                        <a:rPr lang="en-US" sz="1800" b="1" dirty="0">
                          <a:effectLst/>
                        </a:rPr>
                        <a:t>No.</a:t>
                      </a:r>
                      <a:endParaRPr lang="en-US" sz="1800" b="1" dirty="0">
                        <a:solidFill>
                          <a:srgbClr val="000000"/>
                        </a:solidFill>
                        <a:effectLst/>
                        <a:latin typeface="+mn-lt"/>
                      </a:endParaRPr>
                    </a:p>
                  </a:txBody>
                  <a:tcPr marL="58416" marR="58416" marT="58416" marB="58416"/>
                </a:tc>
                <a:tc>
                  <a:txBody>
                    <a:bodyPr/>
                    <a:lstStyle/>
                    <a:p>
                      <a:pPr algn="l" fontAlgn="t"/>
                      <a:r>
                        <a:rPr lang="en-US" sz="1800" b="1">
                          <a:effectLst/>
                        </a:rPr>
                        <a:t>Method Overloading</a:t>
                      </a:r>
                      <a:endParaRPr lang="en-US" sz="1800" b="1">
                        <a:solidFill>
                          <a:srgbClr val="000000"/>
                        </a:solidFill>
                        <a:effectLst/>
                        <a:latin typeface="+mn-lt"/>
                      </a:endParaRPr>
                    </a:p>
                  </a:txBody>
                  <a:tcPr marL="58416" marR="58416" marT="58416" marB="58416"/>
                </a:tc>
                <a:tc>
                  <a:txBody>
                    <a:bodyPr/>
                    <a:lstStyle/>
                    <a:p>
                      <a:pPr algn="l" fontAlgn="t"/>
                      <a:r>
                        <a:rPr lang="en-US" sz="1800" b="1" dirty="0">
                          <a:effectLst/>
                        </a:rPr>
                        <a:t>Method Overriding</a:t>
                      </a:r>
                      <a:endParaRPr lang="en-US" sz="1800" b="1" dirty="0">
                        <a:solidFill>
                          <a:srgbClr val="000000"/>
                        </a:solidFill>
                        <a:effectLst/>
                        <a:latin typeface="+mn-lt"/>
                      </a:endParaRPr>
                    </a:p>
                  </a:txBody>
                  <a:tcPr marL="58416" marR="58416" marT="58416" marB="58416"/>
                </a:tc>
              </a:tr>
              <a:tr h="872181">
                <a:tc>
                  <a:txBody>
                    <a:bodyPr/>
                    <a:lstStyle/>
                    <a:p>
                      <a:pPr algn="l" fontAlgn="t"/>
                      <a:r>
                        <a:rPr lang="en-US" sz="1800">
                          <a:effectLst/>
                        </a:rPr>
                        <a:t>1)</a:t>
                      </a:r>
                      <a:endParaRPr lang="en-US" sz="1800">
                        <a:solidFill>
                          <a:srgbClr val="000000"/>
                        </a:solidFill>
                        <a:effectLst/>
                        <a:latin typeface="+mn-lt"/>
                      </a:endParaRPr>
                    </a:p>
                  </a:txBody>
                  <a:tcPr marL="38944" marR="38944" marT="38944" marB="38944"/>
                </a:tc>
                <a:tc>
                  <a:txBody>
                    <a:bodyPr/>
                    <a:lstStyle/>
                    <a:p>
                      <a:pPr algn="l" fontAlgn="t"/>
                      <a:r>
                        <a:rPr lang="en-US" sz="1800">
                          <a:effectLst/>
                        </a:rPr>
                        <a:t>Method overloading is used to increase the readability of the program.</a:t>
                      </a:r>
                      <a:endParaRPr lang="en-US" sz="1800">
                        <a:solidFill>
                          <a:srgbClr val="000000"/>
                        </a:solidFill>
                        <a:effectLst/>
                        <a:latin typeface="+mn-lt"/>
                      </a:endParaRPr>
                    </a:p>
                  </a:txBody>
                  <a:tcPr marL="38944" marR="38944" marT="38944" marB="38944"/>
                </a:tc>
                <a:tc>
                  <a:txBody>
                    <a:bodyPr/>
                    <a:lstStyle/>
                    <a:p>
                      <a:pPr algn="l" fontAlgn="t"/>
                      <a:r>
                        <a:rPr lang="en-US" sz="1800">
                          <a:effectLst/>
                        </a:rPr>
                        <a:t>Method overriding is used to provide the specific implementation of the method that is already provided by its super class.</a:t>
                      </a:r>
                      <a:endParaRPr lang="en-US" sz="1800">
                        <a:solidFill>
                          <a:srgbClr val="000000"/>
                        </a:solidFill>
                        <a:effectLst/>
                        <a:latin typeface="+mn-lt"/>
                      </a:endParaRPr>
                    </a:p>
                  </a:txBody>
                  <a:tcPr marL="38944" marR="38944" marT="38944" marB="38944"/>
                </a:tc>
              </a:tr>
              <a:tr h="689866">
                <a:tc>
                  <a:txBody>
                    <a:bodyPr/>
                    <a:lstStyle/>
                    <a:p>
                      <a:pPr algn="l" fontAlgn="t"/>
                      <a:r>
                        <a:rPr lang="en-US" sz="1800" dirty="0">
                          <a:effectLst/>
                        </a:rPr>
                        <a:t>2)</a:t>
                      </a:r>
                      <a:endParaRPr lang="en-US" sz="1800" dirty="0">
                        <a:solidFill>
                          <a:srgbClr val="000000"/>
                        </a:solidFill>
                        <a:effectLst/>
                        <a:latin typeface="+mn-lt"/>
                      </a:endParaRPr>
                    </a:p>
                  </a:txBody>
                  <a:tcPr marL="38944" marR="38944" marT="38944" marB="38944"/>
                </a:tc>
                <a:tc>
                  <a:txBody>
                    <a:bodyPr/>
                    <a:lstStyle/>
                    <a:p>
                      <a:pPr algn="l" fontAlgn="t"/>
                      <a:r>
                        <a:rPr lang="en-US" sz="1800" dirty="0">
                          <a:effectLst/>
                        </a:rPr>
                        <a:t>Method overloading is performed within class.</a:t>
                      </a:r>
                      <a:endParaRPr lang="en-US" sz="1800" dirty="0">
                        <a:solidFill>
                          <a:srgbClr val="000000"/>
                        </a:solidFill>
                        <a:effectLst/>
                        <a:latin typeface="+mn-lt"/>
                      </a:endParaRPr>
                    </a:p>
                  </a:txBody>
                  <a:tcPr marL="38944" marR="38944" marT="38944" marB="38944"/>
                </a:tc>
                <a:tc>
                  <a:txBody>
                    <a:bodyPr/>
                    <a:lstStyle/>
                    <a:p>
                      <a:pPr algn="l" fontAlgn="t"/>
                      <a:r>
                        <a:rPr lang="en-US" sz="1800" dirty="0">
                          <a:effectLst/>
                        </a:rPr>
                        <a:t>Method overriding occurs in two classes that have IS-A (inheritance) relationship.</a:t>
                      </a:r>
                      <a:endParaRPr lang="en-US" sz="1800" dirty="0">
                        <a:solidFill>
                          <a:srgbClr val="000000"/>
                        </a:solidFill>
                        <a:effectLst/>
                        <a:latin typeface="+mn-lt"/>
                      </a:endParaRPr>
                    </a:p>
                  </a:txBody>
                  <a:tcPr marL="38944" marR="38944" marT="38944" marB="38944"/>
                </a:tc>
              </a:tr>
              <a:tr h="507552">
                <a:tc>
                  <a:txBody>
                    <a:bodyPr/>
                    <a:lstStyle/>
                    <a:p>
                      <a:pPr algn="l" fontAlgn="t"/>
                      <a:r>
                        <a:rPr lang="en-US" sz="1800">
                          <a:effectLst/>
                        </a:rPr>
                        <a:t>3)</a:t>
                      </a:r>
                      <a:endParaRPr lang="en-US" sz="1800">
                        <a:solidFill>
                          <a:srgbClr val="000000"/>
                        </a:solidFill>
                        <a:effectLst/>
                        <a:latin typeface="+mn-lt"/>
                      </a:endParaRPr>
                    </a:p>
                  </a:txBody>
                  <a:tcPr marL="38944" marR="38944" marT="38944" marB="38944"/>
                </a:tc>
                <a:tc>
                  <a:txBody>
                    <a:bodyPr/>
                    <a:lstStyle/>
                    <a:p>
                      <a:pPr algn="l" fontAlgn="t"/>
                      <a:r>
                        <a:rPr lang="en-US" sz="1800">
                          <a:effectLst/>
                        </a:rPr>
                        <a:t>In case of method overloading, parameter must be different.</a:t>
                      </a:r>
                      <a:endParaRPr lang="en-US" sz="1800">
                        <a:solidFill>
                          <a:srgbClr val="000000"/>
                        </a:solidFill>
                        <a:effectLst/>
                        <a:latin typeface="+mn-lt"/>
                      </a:endParaRPr>
                    </a:p>
                  </a:txBody>
                  <a:tcPr marL="38944" marR="38944" marT="38944" marB="38944"/>
                </a:tc>
                <a:tc>
                  <a:txBody>
                    <a:bodyPr/>
                    <a:lstStyle/>
                    <a:p>
                      <a:pPr algn="l" fontAlgn="t"/>
                      <a:r>
                        <a:rPr lang="en-US" sz="1800" dirty="0">
                          <a:effectLst/>
                        </a:rPr>
                        <a:t>In case of method overriding, parameter must be same.</a:t>
                      </a:r>
                      <a:endParaRPr lang="en-US" sz="1800" dirty="0">
                        <a:solidFill>
                          <a:srgbClr val="000000"/>
                        </a:solidFill>
                        <a:effectLst/>
                        <a:latin typeface="+mn-lt"/>
                      </a:endParaRPr>
                    </a:p>
                  </a:txBody>
                  <a:tcPr marL="38944" marR="38944" marT="38944" marB="38944"/>
                </a:tc>
              </a:tr>
              <a:tr h="507552">
                <a:tc>
                  <a:txBody>
                    <a:bodyPr/>
                    <a:lstStyle/>
                    <a:p>
                      <a:pPr algn="l" fontAlgn="t"/>
                      <a:r>
                        <a:rPr lang="en-US" sz="1800">
                          <a:effectLst/>
                        </a:rPr>
                        <a:t>4)</a:t>
                      </a:r>
                      <a:endParaRPr lang="en-US" sz="1800">
                        <a:solidFill>
                          <a:srgbClr val="000000"/>
                        </a:solidFill>
                        <a:effectLst/>
                        <a:latin typeface="+mn-lt"/>
                      </a:endParaRPr>
                    </a:p>
                  </a:txBody>
                  <a:tcPr marL="38944" marR="38944" marT="38944" marB="38944"/>
                </a:tc>
                <a:tc>
                  <a:txBody>
                    <a:bodyPr/>
                    <a:lstStyle/>
                    <a:p>
                      <a:pPr algn="l" fontAlgn="t"/>
                      <a:r>
                        <a:rPr lang="en-US" sz="1800">
                          <a:effectLst/>
                        </a:rPr>
                        <a:t>Method overloading is the example of compile time polymorphism.</a:t>
                      </a:r>
                      <a:endParaRPr lang="en-US" sz="1800">
                        <a:solidFill>
                          <a:srgbClr val="000000"/>
                        </a:solidFill>
                        <a:effectLst/>
                        <a:latin typeface="+mn-lt"/>
                      </a:endParaRPr>
                    </a:p>
                  </a:txBody>
                  <a:tcPr marL="38944" marR="38944" marT="38944" marB="38944"/>
                </a:tc>
                <a:tc>
                  <a:txBody>
                    <a:bodyPr/>
                    <a:lstStyle/>
                    <a:p>
                      <a:pPr algn="l" fontAlgn="t"/>
                      <a:r>
                        <a:rPr lang="en-US" sz="1800">
                          <a:effectLst/>
                        </a:rPr>
                        <a:t>Method overriding is the example of run time polymorphism.</a:t>
                      </a:r>
                      <a:endParaRPr lang="en-US" sz="1800">
                        <a:solidFill>
                          <a:srgbClr val="000000"/>
                        </a:solidFill>
                        <a:effectLst/>
                        <a:latin typeface="+mn-lt"/>
                      </a:endParaRPr>
                    </a:p>
                  </a:txBody>
                  <a:tcPr marL="38944" marR="38944" marT="38944" marB="38944"/>
                </a:tc>
              </a:tr>
              <a:tr h="1327968">
                <a:tc>
                  <a:txBody>
                    <a:bodyPr/>
                    <a:lstStyle/>
                    <a:p>
                      <a:pPr algn="l" fontAlgn="t"/>
                      <a:r>
                        <a:rPr lang="en-US" sz="1800">
                          <a:effectLst/>
                        </a:rPr>
                        <a:t>5)</a:t>
                      </a:r>
                      <a:endParaRPr lang="en-US" sz="1800">
                        <a:solidFill>
                          <a:srgbClr val="000000"/>
                        </a:solidFill>
                        <a:effectLst/>
                        <a:latin typeface="+mn-lt"/>
                      </a:endParaRPr>
                    </a:p>
                  </a:txBody>
                  <a:tcPr marL="38944" marR="38944" marT="38944" marB="38944"/>
                </a:tc>
                <a:tc>
                  <a:txBody>
                    <a:bodyPr/>
                    <a:lstStyle/>
                    <a:p>
                      <a:pPr algn="l" fontAlgn="t"/>
                      <a:r>
                        <a:rPr lang="en-US" sz="1800">
                          <a:effectLst/>
                        </a:rPr>
                        <a:t>In java, method overloading can't be performed by changing return type of the method only. Return type can be same or different in method overloading. But you must have to change the parameter.</a:t>
                      </a:r>
                      <a:endParaRPr lang="en-US" sz="1800">
                        <a:solidFill>
                          <a:srgbClr val="000000"/>
                        </a:solidFill>
                        <a:effectLst/>
                        <a:latin typeface="+mn-lt"/>
                      </a:endParaRPr>
                    </a:p>
                  </a:txBody>
                  <a:tcPr marL="38944" marR="38944" marT="38944" marB="38944"/>
                </a:tc>
                <a:tc>
                  <a:txBody>
                    <a:bodyPr/>
                    <a:lstStyle/>
                    <a:p>
                      <a:pPr algn="l" fontAlgn="t"/>
                      <a:r>
                        <a:rPr lang="en-US" sz="1800" dirty="0">
                          <a:effectLst/>
                        </a:rPr>
                        <a:t>Return type must be same or covariant in method overriding.</a:t>
                      </a:r>
                      <a:endParaRPr lang="en-US" sz="1800" dirty="0">
                        <a:solidFill>
                          <a:srgbClr val="000000"/>
                        </a:solidFill>
                        <a:effectLst/>
                        <a:latin typeface="+mn-lt"/>
                      </a:endParaRPr>
                    </a:p>
                  </a:txBody>
                  <a:tcPr marL="38944" marR="38944" marT="38944" marB="38944"/>
                </a:tc>
              </a:tr>
            </a:tbl>
          </a:graphicData>
        </a:graphic>
      </p:graphicFrame>
      <p:sp>
        <p:nvSpPr>
          <p:cNvPr id="6" name="Rectangle 5"/>
          <p:cNvSpPr/>
          <p:nvPr/>
        </p:nvSpPr>
        <p:spPr>
          <a:xfrm>
            <a:off x="1828800" y="381001"/>
            <a:ext cx="8458200" cy="1508105"/>
          </a:xfrm>
          <a:prstGeom prst="rect">
            <a:avLst/>
          </a:prstGeom>
        </p:spPr>
        <p:txBody>
          <a:bodyPr wrap="square">
            <a:spAutoFit/>
          </a:bodyPr>
          <a:lstStyle/>
          <a:p>
            <a:r>
              <a:rPr lang="en-US" sz="2800" dirty="0">
                <a:solidFill>
                  <a:srgbClr val="FF0000"/>
                </a:solidFill>
              </a:rPr>
              <a:t>Difference between method overloading and method overriding in java</a:t>
            </a:r>
          </a:p>
          <a:p>
            <a:r>
              <a:rPr lang="en-US" dirty="0">
                <a:solidFill>
                  <a:prstClr val="black"/>
                </a:solidFill>
              </a:rPr>
              <a:t>There are many differences between method overloading and method overriding in java. A list of differences between method overloading and method overriding are given below:</a:t>
            </a:r>
          </a:p>
        </p:txBody>
      </p:sp>
    </p:spTree>
    <p:extLst>
      <p:ext uri="{BB962C8B-B14F-4D97-AF65-F5344CB8AC3E}">
        <p14:creationId xmlns:p14="http://schemas.microsoft.com/office/powerpoint/2010/main" val="2086878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2836" t="16219" r="31044" b="19272"/>
          <a:stretch/>
        </p:blipFill>
        <p:spPr>
          <a:xfrm>
            <a:off x="1981200" y="457200"/>
            <a:ext cx="8371338" cy="5410200"/>
          </a:xfrm>
          <a:prstGeom prst="rect">
            <a:avLst/>
          </a:prstGeom>
        </p:spPr>
      </p:pic>
    </p:spTree>
    <p:extLst>
      <p:ext uri="{BB962C8B-B14F-4D97-AF65-F5344CB8AC3E}">
        <p14:creationId xmlns:p14="http://schemas.microsoft.com/office/powerpoint/2010/main" val="11514226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2314</Words>
  <Application>Microsoft Office PowerPoint</Application>
  <PresentationFormat>Widescreen</PresentationFormat>
  <Paragraphs>335</Paragraphs>
  <Slides>22</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Calibri</vt:lpstr>
      <vt:lpstr>Century Gothic</vt:lpstr>
      <vt:lpstr>Franklin Gothic Book</vt:lpstr>
      <vt:lpstr>Georgia</vt:lpstr>
      <vt:lpstr>Helvetica</vt:lpstr>
      <vt:lpstr>Open Sans</vt:lpstr>
      <vt:lpstr>Perpetua</vt:lpstr>
      <vt:lpstr>Wingdings 2</vt:lpstr>
      <vt:lpstr>Equity</vt:lpstr>
      <vt:lpstr>1_Equity</vt:lpstr>
      <vt:lpstr>Object Oriented Programming using JAVA </vt:lpstr>
      <vt:lpstr>Super Keyword in Java </vt:lpstr>
      <vt:lpstr>Super Keyword in Java </vt:lpstr>
      <vt:lpstr>Super Keyword in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using JAVA </dc:title>
  <dc:creator>suvendu</dc:creator>
  <cp:lastModifiedBy>suvendu</cp:lastModifiedBy>
  <cp:revision>1</cp:revision>
  <dcterms:created xsi:type="dcterms:W3CDTF">2021-03-26T07:29:10Z</dcterms:created>
  <dcterms:modified xsi:type="dcterms:W3CDTF">2021-03-26T07:31:12Z</dcterms:modified>
</cp:coreProperties>
</file>