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6270D-DE61-4FB9-8949-1B33EE49AF14}"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7820-53CC-445F-BA79-A1AADC794831}" type="slidenum">
              <a:rPr lang="en-US" smtClean="0"/>
              <a:t>‹#›</a:t>
            </a:fld>
            <a:endParaRPr lang="en-US"/>
          </a:p>
        </p:txBody>
      </p:sp>
    </p:spTree>
    <p:extLst>
      <p:ext uri="{BB962C8B-B14F-4D97-AF65-F5344CB8AC3E}">
        <p14:creationId xmlns:p14="http://schemas.microsoft.com/office/powerpoint/2010/main" val="191220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72725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226295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62567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476459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1373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61853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993C63-2635-47D2-A6C0-F9EC75788D23}" type="datetime1">
              <a:rPr lang="en-US" smtClean="0">
                <a:solidFill>
                  <a:srgbClr val="696464"/>
                </a:solidFill>
              </a:rPr>
              <a:pPr/>
              <a:t>3/31/2021</a:t>
            </a:fld>
            <a:endParaRPr lang="en-US">
              <a:solidFill>
                <a:srgbClr val="696464"/>
              </a:solidFill>
            </a:endParaRPr>
          </a:p>
        </p:txBody>
      </p:sp>
      <p:sp>
        <p:nvSpPr>
          <p:cNvPr id="17" name="Footer Placeholder 16"/>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6205017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solidFill>
                  <a:srgbClr val="696464"/>
                </a:solidFill>
              </a:rPr>
              <a:pPr/>
              <a:t>3/31/2021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04791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solidFill>
                  <a:srgbClr val="696464"/>
                </a:solidFill>
              </a:rPr>
              <a:pPr/>
              <a:t>3/31/2021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45799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33E62A-42C7-4939-9E5C-FBC035ACB225}" type="datetime1">
              <a:rPr lang="en-US" smtClean="0">
                <a:solidFill>
                  <a:srgbClr val="696464"/>
                </a:solidFill>
              </a:rPr>
              <a:pPr/>
              <a:t>3/31/2021</a:t>
            </a:fld>
            <a:endParaRPr lang="en-US">
              <a:solidFill>
                <a:srgbClr val="696464"/>
              </a:solidFill>
            </a:endParaRPr>
          </a:p>
        </p:txBody>
      </p:sp>
      <p:sp>
        <p:nvSpPr>
          <p:cNvPr id="5" name="Footer Placeholder 4"/>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98456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solidFill>
                  <a:srgbClr val="696464"/>
                </a:solidFill>
              </a:rPr>
              <a:pPr/>
              <a:t>3/31/2021</a:t>
            </a:fld>
            <a:endParaRPr lang="en-US">
              <a:solidFill>
                <a:srgbClr val="696464"/>
              </a:solidFill>
            </a:endParaRPr>
          </a:p>
        </p:txBody>
      </p:sp>
      <p:sp>
        <p:nvSpPr>
          <p:cNvPr id="5" name="Footer Placeholder 4"/>
          <p:cNvSpPr>
            <a:spLocks noGrp="1"/>
          </p:cNvSpPr>
          <p:nvPr>
            <p:ph type="ftr" sz="quarter" idx="11"/>
          </p:nvPr>
        </p:nvSpPr>
        <p:spPr>
          <a:xfrm>
            <a:off x="1066800" y="6172200"/>
            <a:ext cx="5334000" cy="457200"/>
          </a:xfrm>
        </p:spPr>
        <p:txBody>
          <a:bodyPr/>
          <a:lstStyle/>
          <a:p>
            <a:r>
              <a:rPr lang="en-US" smtClean="0">
                <a:solidFill>
                  <a:srgbClr val="696464"/>
                </a:solidFill>
              </a:rPr>
              <a:t>WhatsApp NO. : 9564842816</a:t>
            </a:r>
            <a:endParaRPr lang="en-US">
              <a:solidFill>
                <a:srgbClr val="696464"/>
              </a:solidFill>
            </a:endParaRP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1987841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176FB3E-3EEC-4FDA-8985-25966FAE09D1}" type="datetime1">
              <a:rPr lang="en-US" smtClean="0">
                <a:solidFill>
                  <a:srgbClr val="696464"/>
                </a:solidFill>
              </a:rPr>
              <a:pPr/>
              <a:t>3/31/2021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0063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solidFill>
                  <a:srgbClr val="696464"/>
                </a:solidFill>
              </a:rPr>
              <a:pPr/>
              <a:t>3/31/2021</a:t>
            </a:fld>
            <a:endParaRPr lang="en-US">
              <a:solidFill>
                <a:srgbClr val="696464"/>
              </a:solidFill>
            </a:endParaRPr>
          </a:p>
        </p:txBody>
      </p:sp>
      <p:sp>
        <p:nvSpPr>
          <p:cNvPr id="8" name="Footer Placeholder 7"/>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59173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1C4B70-FFA3-4CCA-89F2-88ADBE30B7E3}" type="datetime1">
              <a:rPr lang="en-US" smtClean="0">
                <a:solidFill>
                  <a:srgbClr val="696464"/>
                </a:solidFill>
              </a:rPr>
              <a:pPr/>
              <a:t>3/31/2021</a:t>
            </a:fld>
            <a:endParaRPr lang="en-US">
              <a:solidFill>
                <a:srgbClr val="696464"/>
              </a:solidFill>
            </a:endParaRPr>
          </a:p>
        </p:txBody>
      </p:sp>
      <p:sp>
        <p:nvSpPr>
          <p:cNvPr id="4" name="Footer Placeholder 3"/>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48929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solidFill>
                  <a:srgbClr val="696464"/>
                </a:solidFill>
              </a:rPr>
              <a:pPr/>
              <a:t>3/31/2021</a:t>
            </a:fld>
            <a:endParaRPr lang="en-US">
              <a:solidFill>
                <a:srgbClr val="696464"/>
              </a:solidFill>
            </a:endParaRPr>
          </a:p>
        </p:txBody>
      </p:sp>
      <p:sp>
        <p:nvSpPr>
          <p:cNvPr id="3" name="Footer Placeholder 2"/>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66286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solidFill>
                  <a:srgbClr val="696464"/>
                </a:solidFill>
              </a:rPr>
              <a:pPr/>
              <a:t>3/31/2021</a:t>
            </a:fld>
            <a:endParaRPr lang="en-US">
              <a:solidFill>
                <a:srgbClr val="696464"/>
              </a:solidFill>
            </a:endParaRPr>
          </a:p>
        </p:txBody>
      </p:sp>
      <p:sp>
        <p:nvSpPr>
          <p:cNvPr id="6" name="Footer Placeholder 5"/>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97144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solidFill>
                  <a:srgbClr val="696464"/>
                </a:solidFill>
              </a:rPr>
              <a:pPr/>
              <a:t>3/31/2021</a:t>
            </a:fld>
            <a:endParaRPr lang="en-US">
              <a:solidFill>
                <a:srgbClr val="696464"/>
              </a:solidFill>
            </a:endParaRPr>
          </a:p>
        </p:txBody>
      </p:sp>
      <p:sp>
        <p:nvSpPr>
          <p:cNvPr id="6" name="Footer Placeholder 5"/>
          <p:cNvSpPr>
            <a:spLocks noGrp="1"/>
          </p:cNvSpPr>
          <p:nvPr>
            <p:ph type="ftr" sz="quarter" idx="11"/>
          </p:nvPr>
        </p:nvSpPr>
        <p:spPr>
          <a:xfrm>
            <a:off x="1219200" y="6172200"/>
            <a:ext cx="5181600" cy="457200"/>
          </a:xfrm>
        </p:spPr>
        <p:txBody>
          <a:bodyPr/>
          <a:lstStyle/>
          <a:p>
            <a:r>
              <a:rPr lang="en-US" smtClean="0">
                <a:solidFill>
                  <a:srgbClr val="696464"/>
                </a:solidFill>
              </a:rPr>
              <a:t>WhatsApp NO. : 9564842816</a:t>
            </a:r>
            <a:endParaRPr lang="en-US">
              <a:solidFill>
                <a:srgbClr val="696464"/>
              </a:solidFill>
            </a:endParaRP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225540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solidFill>
                  <a:srgbClr val="696464"/>
                </a:solidFill>
              </a:rPr>
              <a:pPr/>
              <a:t>3/31/2021</a:t>
            </a:fld>
            <a:endParaRPr lang="en-US">
              <a:solidFill>
                <a:srgbClr val="696464"/>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smtClean="0">
                <a:solidFill>
                  <a:srgbClr val="696464"/>
                </a:solidFill>
              </a:rPr>
              <a:t>WhatsApp NO. : 9564842816</a:t>
            </a:r>
            <a:endParaRPr lang="en-US">
              <a:solidFill>
                <a:srgbClr val="696464"/>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1162678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2800" dirty="0" err="1" smtClean="0"/>
              <a:t>Sudeshna</a:t>
            </a:r>
            <a:r>
              <a:rPr lang="en-US" sz="2800" dirty="0" smtClean="0"/>
              <a:t> </a:t>
            </a:r>
            <a:r>
              <a:rPr lang="en-US" sz="2800" dirty="0" err="1" smtClean="0"/>
              <a:t>Kundu</a:t>
            </a:r>
            <a:r>
              <a:rPr lang="en-US" sz="2800" dirty="0" smtClean="0"/>
              <a:t> (</a:t>
            </a:r>
            <a:r>
              <a:rPr lang="en-US" sz="2800" dirty="0" err="1" smtClean="0"/>
              <a:t>Mondal</a:t>
            </a:r>
            <a:r>
              <a:rPr lang="en-US" sz="2800" dirty="0" smtClean="0"/>
              <a:t>)</a:t>
            </a:r>
            <a:endParaRPr lang="en-US" sz="2800" dirty="0"/>
          </a:p>
        </p:txBody>
      </p:sp>
      <p:sp>
        <p:nvSpPr>
          <p:cNvPr id="2" name="Title 1"/>
          <p:cNvSpPr>
            <a:spLocks noGrp="1"/>
          </p:cNvSpPr>
          <p:nvPr>
            <p:ph type="ctrTitle"/>
          </p:nvPr>
        </p:nvSpPr>
        <p:spPr/>
        <p:txBody>
          <a:bodyPr/>
          <a:lstStyle/>
          <a:p>
            <a:r>
              <a:rPr lang="en-US" dirty="0" smtClean="0"/>
              <a:t>Object Oriented Programming using JAVA</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Tree>
    <p:extLst>
      <p:ext uri="{BB962C8B-B14F-4D97-AF65-F5344CB8AC3E}">
        <p14:creationId xmlns:p14="http://schemas.microsoft.com/office/powerpoint/2010/main" val="3304621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pic>
        <p:nvPicPr>
          <p:cNvPr id="5" name="Picture 4"/>
          <p:cNvPicPr>
            <a:picLocks noChangeAspect="1"/>
          </p:cNvPicPr>
          <p:nvPr/>
        </p:nvPicPr>
        <p:blipFill rotWithShape="1">
          <a:blip r:embed="rId2"/>
          <a:srcRect l="17686" t="3958" r="15827" b="21777"/>
          <a:stretch/>
        </p:blipFill>
        <p:spPr>
          <a:xfrm>
            <a:off x="791569" y="423081"/>
            <a:ext cx="10112991" cy="5803302"/>
          </a:xfrm>
          <a:prstGeom prst="rect">
            <a:avLst/>
          </a:prstGeom>
        </p:spPr>
      </p:pic>
      <p:sp>
        <p:nvSpPr>
          <p:cNvPr id="2" name="Rectangle 1"/>
          <p:cNvSpPr/>
          <p:nvPr/>
        </p:nvSpPr>
        <p:spPr>
          <a:xfrm>
            <a:off x="5289452" y="341032"/>
            <a:ext cx="6372665" cy="369332"/>
          </a:xfrm>
          <a:prstGeom prst="rect">
            <a:avLst/>
          </a:prstGeom>
        </p:spPr>
        <p:txBody>
          <a:bodyPr wrap="square">
            <a:spAutoFit/>
          </a:bodyPr>
          <a:lstStyle/>
          <a:p>
            <a:endParaRPr lang="en-US" b="1" dirty="0">
              <a:solidFill>
                <a:prstClr val="black"/>
              </a:solidFill>
            </a:endParaRPr>
          </a:p>
        </p:txBody>
      </p:sp>
    </p:spTree>
    <p:extLst>
      <p:ext uri="{BB962C8B-B14F-4D97-AF65-F5344CB8AC3E}">
        <p14:creationId xmlns:p14="http://schemas.microsoft.com/office/powerpoint/2010/main" val="3852454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7687" t="3957" r="15149" b="16601"/>
          <a:stretch/>
        </p:blipFill>
        <p:spPr>
          <a:xfrm>
            <a:off x="777922" y="341194"/>
            <a:ext cx="10972800" cy="6289503"/>
          </a:xfrm>
          <a:prstGeom prst="rect">
            <a:avLst/>
          </a:prstGeom>
        </p:spPr>
      </p:pic>
    </p:spTree>
    <p:extLst>
      <p:ext uri="{BB962C8B-B14F-4D97-AF65-F5344CB8AC3E}">
        <p14:creationId xmlns:p14="http://schemas.microsoft.com/office/powerpoint/2010/main" val="1315825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4" y="274637"/>
            <a:ext cx="10713492" cy="598820"/>
          </a:xfrm>
        </p:spPr>
        <p:txBody>
          <a:bodyPr>
            <a:normAutofit fontScale="90000"/>
          </a:bodyPr>
          <a:lstStyle/>
          <a:p>
            <a:r>
              <a:rPr lang="en-US" dirty="0"/>
              <a:t>Understanding the real scenario of Abstract class</a:t>
            </a:r>
          </a:p>
        </p:txBody>
      </p:sp>
      <p:sp>
        <p:nvSpPr>
          <p:cNvPr id="3" name="Footer Placeholder 2"/>
          <p:cNvSpPr>
            <a:spLocks noGrp="1"/>
          </p:cNvSpPr>
          <p:nvPr>
            <p:ph type="ftr" sz="quarter" idx="11"/>
          </p:nvPr>
        </p:nvSpPr>
        <p:spPr/>
        <p:txBody>
          <a:bodyPr/>
          <a:lstStyle/>
          <a:p>
            <a:r>
              <a:rPr lang="en-US" dirty="0" smtClean="0">
                <a:solidFill>
                  <a:srgbClr val="696464"/>
                </a:solidFill>
              </a:rPr>
              <a:t>WhatsApp NO. : 9564842816</a:t>
            </a:r>
            <a:endParaRPr lang="en-US" dirty="0">
              <a:solidFill>
                <a:srgbClr val="696464"/>
              </a:solidFill>
            </a:endParaRPr>
          </a:p>
        </p:txBody>
      </p:sp>
      <p:sp>
        <p:nvSpPr>
          <p:cNvPr id="5" name="Rectangle 4"/>
          <p:cNvSpPr/>
          <p:nvPr/>
        </p:nvSpPr>
        <p:spPr>
          <a:xfrm>
            <a:off x="741529" y="960611"/>
            <a:ext cx="4594746" cy="2862322"/>
          </a:xfrm>
          <a:prstGeom prst="rect">
            <a:avLst/>
          </a:prstGeom>
        </p:spPr>
        <p:txBody>
          <a:bodyPr wrap="square">
            <a:spAutoFit/>
          </a:bodyPr>
          <a:lstStyle/>
          <a:p>
            <a:endParaRPr lang="en-US" dirty="0">
              <a:solidFill>
                <a:prstClr val="black"/>
              </a:solidFill>
            </a:endParaRPr>
          </a:p>
          <a:p>
            <a:r>
              <a:rPr lang="en-US" dirty="0">
                <a:solidFill>
                  <a:prstClr val="black"/>
                </a:solidFill>
              </a:rPr>
              <a:t>In </a:t>
            </a:r>
            <a:r>
              <a:rPr lang="en-US" dirty="0">
                <a:solidFill>
                  <a:prstClr val="black"/>
                </a:solidFill>
              </a:rPr>
              <a:t>this example, Shape is the abstract class, and its implementation is provided by the Rectangle and Circle classes.</a:t>
            </a:r>
          </a:p>
          <a:p>
            <a:endParaRPr lang="en-US" dirty="0">
              <a:solidFill>
                <a:prstClr val="black"/>
              </a:solidFill>
            </a:endParaRPr>
          </a:p>
          <a:p>
            <a:endParaRPr lang="en-US" dirty="0">
              <a:solidFill>
                <a:prstClr val="black"/>
              </a:solidFill>
            </a:endParaRPr>
          </a:p>
          <a:p>
            <a:r>
              <a:rPr lang="en-US" dirty="0">
                <a:solidFill>
                  <a:prstClr val="black"/>
                </a:solidFill>
              </a:rPr>
              <a:t>In </a:t>
            </a:r>
            <a:r>
              <a:rPr lang="en-US" dirty="0">
                <a:solidFill>
                  <a:prstClr val="black"/>
                </a:solidFill>
              </a:rPr>
              <a:t>this example, if you create the instance of Rectangle class, draw() method of Rectangle class will be invoked</a:t>
            </a:r>
            <a:r>
              <a:rPr lang="en-US" dirty="0">
                <a:solidFill>
                  <a:prstClr val="black"/>
                </a:solidFill>
              </a:rPr>
              <a:t>.</a:t>
            </a:r>
          </a:p>
          <a:p>
            <a:endParaRPr lang="en-US" dirty="0">
              <a:solidFill>
                <a:prstClr val="black"/>
              </a:solidFill>
            </a:endParaRPr>
          </a:p>
        </p:txBody>
      </p:sp>
      <p:sp>
        <p:nvSpPr>
          <p:cNvPr id="7" name="Rectangle 6"/>
          <p:cNvSpPr/>
          <p:nvPr/>
        </p:nvSpPr>
        <p:spPr>
          <a:xfrm>
            <a:off x="9885528" y="5753502"/>
            <a:ext cx="2015320" cy="646331"/>
          </a:xfrm>
          <a:prstGeom prst="rect">
            <a:avLst/>
          </a:prstGeom>
        </p:spPr>
        <p:txBody>
          <a:bodyPr wrap="square">
            <a:spAutoFit/>
          </a:bodyPr>
          <a:lstStyle/>
          <a:p>
            <a:r>
              <a:rPr lang="en-US" b="1" dirty="0">
                <a:solidFill>
                  <a:prstClr val="black"/>
                </a:solidFill>
              </a:rPr>
              <a:t>Output:</a:t>
            </a:r>
          </a:p>
          <a:p>
            <a:r>
              <a:rPr lang="en-US" b="1" dirty="0">
                <a:solidFill>
                  <a:prstClr val="black"/>
                </a:solidFill>
              </a:rPr>
              <a:t>drawing circle</a:t>
            </a:r>
          </a:p>
        </p:txBody>
      </p:sp>
      <p:sp>
        <p:nvSpPr>
          <p:cNvPr id="8" name="Rectangle 7"/>
          <p:cNvSpPr/>
          <p:nvPr/>
        </p:nvSpPr>
        <p:spPr>
          <a:xfrm>
            <a:off x="5763905" y="792290"/>
            <a:ext cx="6096000" cy="5078313"/>
          </a:xfrm>
          <a:prstGeom prst="rect">
            <a:avLst/>
          </a:prstGeom>
        </p:spPr>
        <p:txBody>
          <a:bodyPr>
            <a:spAutoFit/>
          </a:bodyPr>
          <a:lstStyle/>
          <a:p>
            <a:r>
              <a:rPr lang="en-US" dirty="0">
                <a:solidFill>
                  <a:prstClr val="black"/>
                </a:solidFill>
              </a:rPr>
              <a:t>abstract class Shape{  </a:t>
            </a:r>
          </a:p>
          <a:p>
            <a:r>
              <a:rPr lang="en-US" dirty="0">
                <a:solidFill>
                  <a:prstClr val="black"/>
                </a:solidFill>
              </a:rPr>
              <a:t>abstract void draw();  </a:t>
            </a:r>
          </a:p>
          <a:p>
            <a:r>
              <a:rPr lang="en-US" dirty="0">
                <a:solidFill>
                  <a:prstClr val="black"/>
                </a:solidFill>
              </a:rPr>
              <a:t>}  </a:t>
            </a:r>
          </a:p>
          <a:p>
            <a:r>
              <a:rPr lang="en-US" dirty="0">
                <a:solidFill>
                  <a:prstClr val="black"/>
                </a:solidFill>
              </a:rPr>
              <a:t>//In real scenario, implementation is provided by others i.e. unknown by end user  </a:t>
            </a:r>
          </a:p>
          <a:p>
            <a:r>
              <a:rPr lang="en-US" dirty="0">
                <a:solidFill>
                  <a:prstClr val="black"/>
                </a:solidFill>
              </a:rPr>
              <a:t>class Rectangle extends Shape{  </a:t>
            </a:r>
          </a:p>
          <a:p>
            <a:r>
              <a:rPr lang="en-US" dirty="0">
                <a:solidFill>
                  <a:prstClr val="black"/>
                </a:solidFill>
              </a:rPr>
              <a:t>void draw(){</a:t>
            </a:r>
            <a:r>
              <a:rPr lang="en-US" dirty="0" err="1">
                <a:solidFill>
                  <a:prstClr val="black"/>
                </a:solidFill>
              </a:rPr>
              <a:t>System.out.println</a:t>
            </a:r>
            <a:r>
              <a:rPr lang="en-US" dirty="0">
                <a:solidFill>
                  <a:prstClr val="black"/>
                </a:solidFill>
              </a:rPr>
              <a:t>("drawing rectangle");}  </a:t>
            </a:r>
          </a:p>
          <a:p>
            <a:r>
              <a:rPr lang="en-US" dirty="0">
                <a:solidFill>
                  <a:prstClr val="black"/>
                </a:solidFill>
              </a:rPr>
              <a:t>}  </a:t>
            </a:r>
          </a:p>
          <a:p>
            <a:r>
              <a:rPr lang="en-US" dirty="0">
                <a:solidFill>
                  <a:prstClr val="black"/>
                </a:solidFill>
              </a:rPr>
              <a:t>class Circle1 extends Shape{  </a:t>
            </a:r>
          </a:p>
          <a:p>
            <a:r>
              <a:rPr lang="en-US" dirty="0">
                <a:solidFill>
                  <a:prstClr val="black"/>
                </a:solidFill>
              </a:rPr>
              <a:t>void draw(){</a:t>
            </a:r>
            <a:r>
              <a:rPr lang="en-US" dirty="0" err="1">
                <a:solidFill>
                  <a:prstClr val="black"/>
                </a:solidFill>
              </a:rPr>
              <a:t>System.out.println</a:t>
            </a:r>
            <a:r>
              <a:rPr lang="en-US" dirty="0">
                <a:solidFill>
                  <a:prstClr val="black"/>
                </a:solidFill>
              </a:rPr>
              <a:t>("drawing circle");}  </a:t>
            </a:r>
          </a:p>
          <a:p>
            <a:r>
              <a:rPr lang="en-US" dirty="0">
                <a:solidFill>
                  <a:prstClr val="black"/>
                </a:solidFill>
              </a:rPr>
              <a:t>}  </a:t>
            </a:r>
          </a:p>
          <a:p>
            <a:r>
              <a:rPr lang="en-US" dirty="0">
                <a:solidFill>
                  <a:prstClr val="black"/>
                </a:solidFill>
              </a:rPr>
              <a:t>//In real scenario, method is called by programmer or user  </a:t>
            </a:r>
          </a:p>
          <a:p>
            <a:r>
              <a:rPr lang="en-US" dirty="0">
                <a:solidFill>
                  <a:prstClr val="black"/>
                </a:solidFill>
              </a:rPr>
              <a:t>class TestAbstraction1{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Shape s=new </a:t>
            </a:r>
            <a:r>
              <a:rPr lang="en-US" dirty="0">
                <a:solidFill>
                  <a:prstClr val="black"/>
                </a:solidFill>
              </a:rPr>
              <a:t>Circle1();</a:t>
            </a:r>
            <a:endParaRPr lang="en-US" dirty="0">
              <a:solidFill>
                <a:prstClr val="black"/>
              </a:solidFill>
            </a:endParaRPr>
          </a:p>
          <a:p>
            <a:r>
              <a:rPr lang="en-US" dirty="0" err="1">
                <a:solidFill>
                  <a:prstClr val="black"/>
                </a:solidFill>
              </a:rPr>
              <a:t>s.draw</a:t>
            </a:r>
            <a:r>
              <a:rPr lang="en-US" dirty="0">
                <a:solidFill>
                  <a:prstClr val="black"/>
                </a:solidFill>
              </a:rPr>
              <a:t>();  </a:t>
            </a:r>
          </a:p>
          <a:p>
            <a:r>
              <a:rPr lang="en-US" dirty="0">
                <a:solidFill>
                  <a:prstClr val="black"/>
                </a:solidFill>
              </a:rPr>
              <a:t>}  </a:t>
            </a:r>
          </a:p>
          <a:p>
            <a:r>
              <a:rPr lang="en-US" dirty="0">
                <a:solidFill>
                  <a:prstClr val="black"/>
                </a:solidFill>
              </a:rPr>
              <a:t>}  </a:t>
            </a:r>
          </a:p>
        </p:txBody>
      </p:sp>
      <p:pic>
        <p:nvPicPr>
          <p:cNvPr id="9" name="Picture 8"/>
          <p:cNvPicPr>
            <a:picLocks noChangeAspect="1"/>
          </p:cNvPicPr>
          <p:nvPr/>
        </p:nvPicPr>
        <p:blipFill rotWithShape="1">
          <a:blip r:embed="rId3"/>
          <a:srcRect l="-4515" t="-597" r="48495" b="597"/>
          <a:stretch/>
        </p:blipFill>
        <p:spPr>
          <a:xfrm>
            <a:off x="412773" y="3623480"/>
            <a:ext cx="3217532" cy="2286000"/>
          </a:xfrm>
          <a:prstGeom prst="rect">
            <a:avLst/>
          </a:prstGeom>
        </p:spPr>
      </p:pic>
    </p:spTree>
    <p:extLst>
      <p:ext uri="{BB962C8B-B14F-4D97-AF65-F5344CB8AC3E}">
        <p14:creationId xmlns:p14="http://schemas.microsoft.com/office/powerpoint/2010/main" val="1806616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4" y="970673"/>
            <a:ext cx="10713492" cy="598820"/>
          </a:xfrm>
        </p:spPr>
        <p:txBody>
          <a:bodyPr>
            <a:normAutofit fontScale="90000"/>
          </a:bodyPr>
          <a:lstStyle/>
          <a:p>
            <a:r>
              <a:rPr lang="en-US" dirty="0"/>
              <a:t>Abstract class having constructor, data member and methods</a:t>
            </a:r>
          </a:p>
        </p:txBody>
      </p:sp>
      <p:sp>
        <p:nvSpPr>
          <p:cNvPr id="3" name="Footer Placeholder 2"/>
          <p:cNvSpPr>
            <a:spLocks noGrp="1"/>
          </p:cNvSpPr>
          <p:nvPr>
            <p:ph type="ftr" sz="quarter" idx="11"/>
          </p:nvPr>
        </p:nvSpPr>
        <p:spPr/>
        <p:txBody>
          <a:bodyPr/>
          <a:lstStyle/>
          <a:p>
            <a:r>
              <a:rPr lang="en-US" dirty="0" smtClean="0">
                <a:solidFill>
                  <a:srgbClr val="696464"/>
                </a:solidFill>
              </a:rPr>
              <a:t>WhatsApp NO. : 9564842816</a:t>
            </a:r>
            <a:endParaRPr lang="en-US" dirty="0">
              <a:solidFill>
                <a:srgbClr val="696464"/>
              </a:solidFill>
            </a:endParaRPr>
          </a:p>
        </p:txBody>
      </p:sp>
      <p:sp>
        <p:nvSpPr>
          <p:cNvPr id="4" name="Rectangle 3"/>
          <p:cNvSpPr/>
          <p:nvPr/>
        </p:nvSpPr>
        <p:spPr>
          <a:xfrm>
            <a:off x="727879" y="2068608"/>
            <a:ext cx="4021541" cy="1477328"/>
          </a:xfrm>
          <a:prstGeom prst="rect">
            <a:avLst/>
          </a:prstGeom>
        </p:spPr>
        <p:txBody>
          <a:bodyPr wrap="square">
            <a:spAutoFit/>
          </a:bodyPr>
          <a:lstStyle/>
          <a:p>
            <a:r>
              <a:rPr lang="en-US" dirty="0">
                <a:solidFill>
                  <a:prstClr val="black"/>
                </a:solidFill>
              </a:rPr>
              <a:t>An </a:t>
            </a:r>
            <a:r>
              <a:rPr lang="en-US" dirty="0">
                <a:solidFill>
                  <a:prstClr val="black"/>
                </a:solidFill>
              </a:rPr>
              <a:t>abstract class can have a data member, abstract method, method body (non-abstract method), constructor, and even main() method.</a:t>
            </a:r>
          </a:p>
          <a:p>
            <a:endParaRPr lang="en-US" dirty="0">
              <a:solidFill>
                <a:prstClr val="black"/>
              </a:solidFill>
            </a:endParaRPr>
          </a:p>
        </p:txBody>
      </p:sp>
      <p:sp>
        <p:nvSpPr>
          <p:cNvPr id="6" name="Rectangle 5"/>
          <p:cNvSpPr/>
          <p:nvPr/>
        </p:nvSpPr>
        <p:spPr>
          <a:xfrm>
            <a:off x="8684526" y="5178272"/>
            <a:ext cx="2697707" cy="1200329"/>
          </a:xfrm>
          <a:prstGeom prst="rect">
            <a:avLst/>
          </a:prstGeom>
        </p:spPr>
        <p:txBody>
          <a:bodyPr wrap="square">
            <a:spAutoFit/>
          </a:bodyPr>
          <a:lstStyle/>
          <a:p>
            <a:r>
              <a:rPr lang="en-US" b="1" dirty="0">
                <a:solidFill>
                  <a:prstClr val="black"/>
                </a:solidFill>
              </a:rPr>
              <a:t>  </a:t>
            </a:r>
            <a:r>
              <a:rPr lang="en-US" b="1" dirty="0">
                <a:solidFill>
                  <a:prstClr val="black"/>
                </a:solidFill>
              </a:rPr>
              <a:t>    Output:</a:t>
            </a:r>
          </a:p>
          <a:p>
            <a:r>
              <a:rPr lang="en-US" b="1" dirty="0">
                <a:solidFill>
                  <a:prstClr val="black"/>
                </a:solidFill>
              </a:rPr>
              <a:t>       bike </a:t>
            </a:r>
            <a:r>
              <a:rPr lang="en-US" b="1" dirty="0">
                <a:solidFill>
                  <a:prstClr val="black"/>
                </a:solidFill>
              </a:rPr>
              <a:t>is created</a:t>
            </a:r>
          </a:p>
          <a:p>
            <a:r>
              <a:rPr lang="en-US" b="1" dirty="0">
                <a:solidFill>
                  <a:prstClr val="black"/>
                </a:solidFill>
              </a:rPr>
              <a:t>       running safely..</a:t>
            </a:r>
          </a:p>
          <a:p>
            <a:r>
              <a:rPr lang="en-US" b="1" dirty="0">
                <a:solidFill>
                  <a:prstClr val="black"/>
                </a:solidFill>
              </a:rPr>
              <a:t>       gear changed</a:t>
            </a:r>
          </a:p>
        </p:txBody>
      </p:sp>
      <p:sp>
        <p:nvSpPr>
          <p:cNvPr id="10" name="Rectangle 9"/>
          <p:cNvSpPr/>
          <p:nvPr/>
        </p:nvSpPr>
        <p:spPr>
          <a:xfrm>
            <a:off x="5190698" y="1119833"/>
            <a:ext cx="6096000" cy="5355312"/>
          </a:xfrm>
          <a:prstGeom prst="rect">
            <a:avLst/>
          </a:prstGeom>
        </p:spPr>
        <p:txBody>
          <a:bodyPr>
            <a:spAutoFit/>
          </a:bodyPr>
          <a:lstStyle/>
          <a:p>
            <a:r>
              <a:rPr lang="en-US" dirty="0">
                <a:solidFill>
                  <a:srgbClr val="00B0F0"/>
                </a:solidFill>
              </a:rPr>
              <a:t>//Example of an abstract class that has abstract and non-abstract methods  </a:t>
            </a:r>
          </a:p>
          <a:p>
            <a:r>
              <a:rPr lang="en-US" dirty="0">
                <a:solidFill>
                  <a:prstClr val="black"/>
                </a:solidFill>
              </a:rPr>
              <a:t> abstract class Bike{  </a:t>
            </a:r>
          </a:p>
          <a:p>
            <a:r>
              <a:rPr lang="en-US" dirty="0">
                <a:solidFill>
                  <a:prstClr val="black"/>
                </a:solidFill>
              </a:rPr>
              <a:t>   Bike(){</a:t>
            </a:r>
            <a:r>
              <a:rPr lang="en-US" dirty="0" err="1">
                <a:solidFill>
                  <a:prstClr val="black"/>
                </a:solidFill>
              </a:rPr>
              <a:t>System.out.println</a:t>
            </a:r>
            <a:r>
              <a:rPr lang="en-US" dirty="0">
                <a:solidFill>
                  <a:prstClr val="black"/>
                </a:solidFill>
              </a:rPr>
              <a:t>("bike is created");}  </a:t>
            </a:r>
          </a:p>
          <a:p>
            <a:r>
              <a:rPr lang="en-US" dirty="0">
                <a:solidFill>
                  <a:prstClr val="black"/>
                </a:solidFill>
              </a:rPr>
              <a:t>   abstract void run();  </a:t>
            </a:r>
          </a:p>
          <a:p>
            <a:r>
              <a:rPr lang="en-US" dirty="0">
                <a:solidFill>
                  <a:prstClr val="black"/>
                </a:solidFill>
              </a:rPr>
              <a:t>   void </a:t>
            </a:r>
            <a:r>
              <a:rPr lang="en-US" dirty="0" err="1">
                <a:solidFill>
                  <a:prstClr val="black"/>
                </a:solidFill>
              </a:rPr>
              <a:t>changeGear</a:t>
            </a:r>
            <a:r>
              <a:rPr lang="en-US" dirty="0">
                <a:solidFill>
                  <a:prstClr val="black"/>
                </a:solidFill>
              </a:rPr>
              <a:t>(){</a:t>
            </a:r>
            <a:r>
              <a:rPr lang="en-US" dirty="0" err="1">
                <a:solidFill>
                  <a:prstClr val="black"/>
                </a:solidFill>
              </a:rPr>
              <a:t>System.out.println</a:t>
            </a:r>
            <a:r>
              <a:rPr lang="en-US" dirty="0">
                <a:solidFill>
                  <a:prstClr val="black"/>
                </a:solidFill>
              </a:rPr>
              <a:t>("gear changed");}  </a:t>
            </a:r>
          </a:p>
          <a:p>
            <a:r>
              <a:rPr lang="en-US" dirty="0">
                <a:solidFill>
                  <a:prstClr val="black"/>
                </a:solidFill>
              </a:rPr>
              <a:t> }  </a:t>
            </a:r>
          </a:p>
          <a:p>
            <a:r>
              <a:rPr lang="en-US" dirty="0">
                <a:solidFill>
                  <a:srgbClr val="00B0F0"/>
                </a:solidFill>
              </a:rPr>
              <a:t>//Creating a Child class which inherits Abstract class  </a:t>
            </a:r>
          </a:p>
          <a:p>
            <a:r>
              <a:rPr lang="en-US" dirty="0">
                <a:solidFill>
                  <a:prstClr val="black"/>
                </a:solidFill>
              </a:rPr>
              <a:t> class Honda extends Bike{  </a:t>
            </a:r>
          </a:p>
          <a:p>
            <a:r>
              <a:rPr lang="en-US" dirty="0">
                <a:solidFill>
                  <a:prstClr val="black"/>
                </a:solidFill>
              </a:rPr>
              <a:t> void run(){</a:t>
            </a:r>
            <a:r>
              <a:rPr lang="en-US" dirty="0" err="1">
                <a:solidFill>
                  <a:prstClr val="black"/>
                </a:solidFill>
              </a:rPr>
              <a:t>System.out.println</a:t>
            </a:r>
            <a:r>
              <a:rPr lang="en-US" dirty="0">
                <a:solidFill>
                  <a:prstClr val="black"/>
                </a:solidFill>
              </a:rPr>
              <a:t>("running safely..");}  </a:t>
            </a:r>
          </a:p>
          <a:p>
            <a:r>
              <a:rPr lang="en-US" dirty="0">
                <a:solidFill>
                  <a:prstClr val="black"/>
                </a:solidFill>
              </a:rPr>
              <a:t> }  </a:t>
            </a:r>
          </a:p>
          <a:p>
            <a:r>
              <a:rPr lang="en-US" dirty="0">
                <a:solidFill>
                  <a:srgbClr val="00B0F0"/>
                </a:solidFill>
              </a:rPr>
              <a:t>//Creating a Test class which calls abstract and non-abstract methods  </a:t>
            </a:r>
          </a:p>
          <a:p>
            <a:r>
              <a:rPr lang="en-US" dirty="0">
                <a:solidFill>
                  <a:prstClr val="black"/>
                </a:solidFill>
              </a:rPr>
              <a:t> class TestAbstraction2{  </a:t>
            </a:r>
          </a:p>
          <a:p>
            <a:r>
              <a:rPr lang="en-US" dirty="0">
                <a:solidFill>
                  <a:prstClr val="black"/>
                </a:solidFill>
              </a:rPr>
              <a:t> public static void main(String </a:t>
            </a:r>
            <a:r>
              <a:rPr lang="en-US" dirty="0" err="1">
                <a:solidFill>
                  <a:prstClr val="black"/>
                </a:solidFill>
              </a:rPr>
              <a:t>args</a:t>
            </a:r>
            <a:r>
              <a:rPr lang="en-US" dirty="0">
                <a:solidFill>
                  <a:prstClr val="black"/>
                </a:solidFill>
              </a:rPr>
              <a:t>[]){  </a:t>
            </a:r>
          </a:p>
          <a:p>
            <a:r>
              <a:rPr lang="en-US" dirty="0">
                <a:solidFill>
                  <a:prstClr val="black"/>
                </a:solidFill>
              </a:rPr>
              <a:t>  Bike </a:t>
            </a:r>
            <a:r>
              <a:rPr lang="en-US" dirty="0" err="1">
                <a:solidFill>
                  <a:prstClr val="black"/>
                </a:solidFill>
              </a:rPr>
              <a:t>obj</a:t>
            </a:r>
            <a:r>
              <a:rPr lang="en-US" dirty="0">
                <a:solidFill>
                  <a:prstClr val="black"/>
                </a:solidFill>
              </a:rPr>
              <a:t> = new Honda();  </a:t>
            </a:r>
          </a:p>
          <a:p>
            <a:r>
              <a:rPr lang="en-US" dirty="0">
                <a:solidFill>
                  <a:prstClr val="black"/>
                </a:solidFill>
              </a:rPr>
              <a:t>  </a:t>
            </a:r>
            <a:r>
              <a:rPr lang="en-US" dirty="0" err="1">
                <a:solidFill>
                  <a:prstClr val="black"/>
                </a:solidFill>
              </a:rPr>
              <a:t>obj.run</a:t>
            </a:r>
            <a:r>
              <a:rPr lang="en-US" dirty="0">
                <a:solidFill>
                  <a:prstClr val="black"/>
                </a:solidFill>
              </a:rPr>
              <a:t>();  </a:t>
            </a:r>
          </a:p>
          <a:p>
            <a:r>
              <a:rPr lang="en-US" dirty="0">
                <a:solidFill>
                  <a:prstClr val="black"/>
                </a:solidFill>
              </a:rPr>
              <a:t>  </a:t>
            </a:r>
            <a:r>
              <a:rPr lang="en-US" dirty="0" err="1">
                <a:solidFill>
                  <a:prstClr val="black"/>
                </a:solidFill>
              </a:rPr>
              <a:t>obj.changeGear</a:t>
            </a:r>
            <a:r>
              <a:rPr lang="en-US" dirty="0">
                <a:solidFill>
                  <a:prstClr val="black"/>
                </a:solidFill>
              </a:rPr>
              <a:t>();  </a:t>
            </a:r>
          </a:p>
          <a:p>
            <a:r>
              <a:rPr lang="en-US" dirty="0">
                <a:solidFill>
                  <a:prstClr val="black"/>
                </a:solidFill>
              </a:rPr>
              <a:t> }  </a:t>
            </a:r>
          </a:p>
          <a:p>
            <a:r>
              <a:rPr lang="en-US" dirty="0">
                <a:solidFill>
                  <a:prstClr val="black"/>
                </a:solidFill>
              </a:rPr>
              <a:t>}  </a:t>
            </a:r>
          </a:p>
        </p:txBody>
      </p:sp>
    </p:spTree>
    <p:extLst>
      <p:ext uri="{BB962C8B-B14F-4D97-AF65-F5344CB8AC3E}">
        <p14:creationId xmlns:p14="http://schemas.microsoft.com/office/powerpoint/2010/main" val="1066148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5" name="Rectangle 4"/>
          <p:cNvSpPr/>
          <p:nvPr/>
        </p:nvSpPr>
        <p:spPr>
          <a:xfrm>
            <a:off x="550458" y="428851"/>
            <a:ext cx="9644419" cy="1077218"/>
          </a:xfrm>
          <a:prstGeom prst="rect">
            <a:avLst/>
          </a:prstGeom>
        </p:spPr>
        <p:txBody>
          <a:bodyPr wrap="square">
            <a:spAutoFit/>
          </a:bodyPr>
          <a:lstStyle/>
          <a:p>
            <a:r>
              <a:rPr lang="en-US" sz="2400" b="1" dirty="0">
                <a:solidFill>
                  <a:prstClr val="black"/>
                </a:solidFill>
              </a:rPr>
              <a:t>Abstraction in Java</a:t>
            </a:r>
          </a:p>
          <a:p>
            <a:r>
              <a:rPr lang="en-US" sz="2000" dirty="0">
                <a:solidFill>
                  <a:prstClr val="black"/>
                </a:solidFill>
              </a:rPr>
              <a:t>Abstraction is the concept of exposing only the required essential characteristics and behavior with respect to a context.</a:t>
            </a:r>
          </a:p>
        </p:txBody>
      </p:sp>
      <p:sp>
        <p:nvSpPr>
          <p:cNvPr id="6" name="Rectangle 5"/>
          <p:cNvSpPr/>
          <p:nvPr/>
        </p:nvSpPr>
        <p:spPr>
          <a:xfrm>
            <a:off x="564108" y="1804749"/>
            <a:ext cx="5823044" cy="3170099"/>
          </a:xfrm>
          <a:prstGeom prst="rect">
            <a:avLst/>
          </a:prstGeom>
        </p:spPr>
        <p:txBody>
          <a:bodyPr wrap="square">
            <a:spAutoFit/>
          </a:bodyPr>
          <a:lstStyle/>
          <a:p>
            <a:r>
              <a:rPr lang="en-US" sz="2000" b="1" dirty="0">
                <a:solidFill>
                  <a:prstClr val="black"/>
                </a:solidFill>
              </a:rPr>
              <a:t>Real Life Example of Abstraction in Java</a:t>
            </a:r>
          </a:p>
          <a:p>
            <a:pPr marL="285750" indent="-285750">
              <a:buFont typeface="Arial" panose="020B0604020202020204" pitchFamily="34" charset="0"/>
              <a:buChar char="•"/>
            </a:pPr>
            <a:r>
              <a:rPr lang="en-US" dirty="0">
                <a:solidFill>
                  <a:prstClr val="black"/>
                </a:solidFill>
              </a:rPr>
              <a:t>Abstraction shows only important things to the user and hides the internal details, for example, when we ride a bike, we only know about how to ride bikes but can not know about how it work? And also we do not know the internal functionality of a bike.</a:t>
            </a:r>
          </a:p>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a:solidFill>
                  <a:prstClr val="black"/>
                </a:solidFill>
              </a:rPr>
              <a:t>Another </a:t>
            </a:r>
            <a:r>
              <a:rPr lang="en-US" dirty="0">
                <a:solidFill>
                  <a:prstClr val="black"/>
                </a:solidFill>
              </a:rPr>
              <a:t>real life example of Abstraction is ATM Machine; All are performing operations on the ATM machine like cash withdrawal, money transfer, retrieve mini-statement…etc. but we can't know internal details about ATM.</a:t>
            </a:r>
          </a:p>
        </p:txBody>
      </p:sp>
      <p:pic>
        <p:nvPicPr>
          <p:cNvPr id="7" name="Picture 6"/>
          <p:cNvPicPr>
            <a:picLocks noChangeAspect="1"/>
          </p:cNvPicPr>
          <p:nvPr/>
        </p:nvPicPr>
        <p:blipFill>
          <a:blip r:embed="rId3"/>
          <a:stretch>
            <a:fillRect/>
          </a:stretch>
        </p:blipFill>
        <p:spPr>
          <a:xfrm>
            <a:off x="6385091" y="1165319"/>
            <a:ext cx="5406576" cy="2152650"/>
          </a:xfrm>
          <a:prstGeom prst="rect">
            <a:avLst/>
          </a:prstGeom>
        </p:spPr>
      </p:pic>
      <p:pic>
        <p:nvPicPr>
          <p:cNvPr id="8" name="Picture 7"/>
          <p:cNvPicPr>
            <a:picLocks noChangeAspect="1"/>
          </p:cNvPicPr>
          <p:nvPr/>
        </p:nvPicPr>
        <p:blipFill>
          <a:blip r:embed="rId4"/>
          <a:stretch>
            <a:fillRect/>
          </a:stretch>
        </p:blipFill>
        <p:spPr>
          <a:xfrm>
            <a:off x="7989626" y="3861179"/>
            <a:ext cx="2422478" cy="2826224"/>
          </a:xfrm>
          <a:prstGeom prst="rect">
            <a:avLst/>
          </a:prstGeom>
        </p:spPr>
      </p:pic>
      <p:sp>
        <p:nvSpPr>
          <p:cNvPr id="9" name="Rectangle 8"/>
          <p:cNvSpPr/>
          <p:nvPr/>
        </p:nvSpPr>
        <p:spPr>
          <a:xfrm>
            <a:off x="605051" y="5303125"/>
            <a:ext cx="6096000" cy="646331"/>
          </a:xfrm>
          <a:prstGeom prst="rect">
            <a:avLst/>
          </a:prstGeom>
        </p:spPr>
        <p:txBody>
          <a:bodyPr>
            <a:spAutoFit/>
          </a:bodyPr>
          <a:lstStyle/>
          <a:p>
            <a:r>
              <a:rPr lang="en-US" b="1" dirty="0">
                <a:solidFill>
                  <a:prstClr val="black"/>
                </a:solidFill>
              </a:rPr>
              <a:t>Note: Data abstraction can be used to provide security for the </a:t>
            </a:r>
            <a:r>
              <a:rPr lang="en-US" b="1" dirty="0">
                <a:solidFill>
                  <a:prstClr val="black"/>
                </a:solidFill>
              </a:rPr>
              <a:t>data</a:t>
            </a:r>
            <a:endParaRPr lang="en-US" b="1" dirty="0">
              <a:solidFill>
                <a:prstClr val="black"/>
              </a:solidFill>
            </a:endParaRPr>
          </a:p>
        </p:txBody>
      </p:sp>
    </p:spTree>
    <p:extLst>
      <p:ext uri="{BB962C8B-B14F-4D97-AF65-F5344CB8AC3E}">
        <p14:creationId xmlns:p14="http://schemas.microsoft.com/office/powerpoint/2010/main" val="3192173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sp>
        <p:nvSpPr>
          <p:cNvPr id="6" name="Rectangle 5"/>
          <p:cNvSpPr/>
          <p:nvPr/>
        </p:nvSpPr>
        <p:spPr>
          <a:xfrm>
            <a:off x="1255594" y="845362"/>
            <a:ext cx="9867332" cy="2970044"/>
          </a:xfrm>
          <a:prstGeom prst="rect">
            <a:avLst/>
          </a:prstGeom>
        </p:spPr>
        <p:txBody>
          <a:bodyPr wrap="square">
            <a:spAutoFit/>
          </a:bodyPr>
          <a:lstStyle/>
          <a:p>
            <a:r>
              <a:rPr lang="en-US" dirty="0">
                <a:solidFill>
                  <a:prstClr val="black"/>
                </a:solidFill>
              </a:rPr>
              <a:t>Another way, it shows only essential things to the user and hides the internal details, for example, sending SMS where you type the text and send the message. You don't know the internal processing about the message delivery.</a:t>
            </a:r>
          </a:p>
          <a:p>
            <a:endParaRPr lang="en-US" dirty="0">
              <a:solidFill>
                <a:prstClr val="black"/>
              </a:solidFill>
            </a:endParaRPr>
          </a:p>
          <a:p>
            <a:r>
              <a:rPr lang="en-US" dirty="0">
                <a:solidFill>
                  <a:prstClr val="black"/>
                </a:solidFill>
              </a:rPr>
              <a:t>Abstraction lets you focus on what the object does instead of how it does it.</a:t>
            </a:r>
          </a:p>
          <a:p>
            <a:endParaRPr lang="en-US" dirty="0">
              <a:solidFill>
                <a:prstClr val="black"/>
              </a:solidFill>
            </a:endParaRPr>
          </a:p>
          <a:p>
            <a:pPr marL="274320" indent="-274320">
              <a:spcBef>
                <a:spcPts val="580"/>
              </a:spcBef>
              <a:buClr>
                <a:srgbClr val="D34817"/>
              </a:buClr>
              <a:buSzPct val="85000"/>
              <a:buFont typeface="Wingdings 2"/>
              <a:buChar char=""/>
            </a:pPr>
            <a:r>
              <a:rPr lang="en-US" sz="2000" b="1" dirty="0">
                <a:solidFill>
                  <a:prstClr val="black"/>
                </a:solidFill>
              </a:rPr>
              <a:t>Ways to achieve Abstraction</a:t>
            </a:r>
          </a:p>
          <a:p>
            <a:r>
              <a:rPr lang="en-US" dirty="0">
                <a:solidFill>
                  <a:prstClr val="black"/>
                </a:solidFill>
              </a:rPr>
              <a:t>There are two ways to achieve abstraction in java</a:t>
            </a:r>
          </a:p>
          <a:p>
            <a:endParaRPr lang="en-US" dirty="0">
              <a:solidFill>
                <a:prstClr val="black"/>
              </a:solidFill>
            </a:endParaRPr>
          </a:p>
          <a:p>
            <a:pPr marL="285750" indent="-285750">
              <a:buFont typeface="Wingdings" panose="05000000000000000000" pitchFamily="2" charset="2"/>
              <a:buChar char="§"/>
            </a:pPr>
            <a:r>
              <a:rPr lang="en-US" b="1" dirty="0">
                <a:solidFill>
                  <a:prstClr val="black"/>
                </a:solidFill>
              </a:rPr>
              <a:t>Abstract class (0 to 100%)</a:t>
            </a:r>
          </a:p>
          <a:p>
            <a:pPr marL="285750" indent="-285750">
              <a:buFont typeface="Wingdings" panose="05000000000000000000" pitchFamily="2" charset="2"/>
              <a:buChar char="§"/>
            </a:pPr>
            <a:r>
              <a:rPr lang="en-US" b="1" dirty="0">
                <a:solidFill>
                  <a:prstClr val="black"/>
                </a:solidFill>
              </a:rPr>
              <a:t>Interface (100%)</a:t>
            </a:r>
          </a:p>
        </p:txBody>
      </p:sp>
    </p:spTree>
    <p:extLst>
      <p:ext uri="{BB962C8B-B14F-4D97-AF65-F5344CB8AC3E}">
        <p14:creationId xmlns:p14="http://schemas.microsoft.com/office/powerpoint/2010/main" val="2839645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696464"/>
                </a:solidFill>
              </a:rPr>
              <a:t>WhatsApp NO. : 9564842816</a:t>
            </a:r>
            <a:endParaRPr lang="en-US">
              <a:solidFill>
                <a:srgbClr val="696464"/>
              </a:solidFill>
            </a:endParaRPr>
          </a:p>
        </p:txBody>
      </p:sp>
      <p:pic>
        <p:nvPicPr>
          <p:cNvPr id="1026" name="Picture 2" descr="Java Abstraction | CodesDop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5980" b="13259"/>
          <a:stretch/>
        </p:blipFill>
        <p:spPr bwMode="auto">
          <a:xfrm>
            <a:off x="3657600" y="1500187"/>
            <a:ext cx="5382072" cy="18145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59341" y="3463363"/>
            <a:ext cx="3386138" cy="2031325"/>
          </a:xfrm>
          <a:prstGeom prst="rect">
            <a:avLst/>
          </a:prstGeom>
        </p:spPr>
        <p:txBody>
          <a:bodyPr wrap="square">
            <a:spAutoFit/>
          </a:bodyPr>
          <a:lstStyle/>
          <a:p>
            <a:r>
              <a:rPr lang="en-US" b="1" dirty="0">
                <a:solidFill>
                  <a:prstClr val="black"/>
                </a:solidFill>
              </a:rPr>
              <a:t>Class </a:t>
            </a:r>
            <a:r>
              <a:rPr lang="en-US" b="1" dirty="0" err="1">
                <a:solidFill>
                  <a:prstClr val="black"/>
                </a:solidFill>
              </a:rPr>
              <a:t>MotorCycle</a:t>
            </a:r>
            <a:endParaRPr lang="en-US" b="1" dirty="0">
              <a:solidFill>
                <a:prstClr val="black"/>
              </a:solidFill>
            </a:endParaRPr>
          </a:p>
          <a:p>
            <a:r>
              <a:rPr lang="en-US" b="1" dirty="0">
                <a:solidFill>
                  <a:prstClr val="black"/>
                </a:solidFill>
              </a:rPr>
              <a:t>{</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=2;</a:t>
            </a:r>
          </a:p>
          <a:p>
            <a:r>
              <a:rPr lang="en-US" b="1" dirty="0">
                <a:solidFill>
                  <a:prstClr val="black"/>
                </a:solidFill>
              </a:rPr>
              <a:t>void </a:t>
            </a:r>
            <a:r>
              <a:rPr lang="en-US" b="1" dirty="0">
                <a:solidFill>
                  <a:prstClr val="black"/>
                </a:solidFill>
              </a:rPr>
              <a:t>start()</a:t>
            </a:r>
          </a:p>
          <a:p>
            <a:r>
              <a:rPr lang="en-US" b="1" dirty="0">
                <a:solidFill>
                  <a:prstClr val="black"/>
                </a:solidFill>
              </a:rPr>
              <a:t>{</a:t>
            </a:r>
            <a:endParaRPr lang="en-US" b="1" dirty="0">
              <a:solidFill>
                <a:prstClr val="black"/>
              </a:solidFill>
            </a:endParaRPr>
          </a:p>
          <a:p>
            <a:r>
              <a:rPr lang="en-US" b="1" dirty="0">
                <a:solidFill>
                  <a:prstClr val="black"/>
                </a:solidFill>
              </a:rPr>
              <a:t>     </a:t>
            </a:r>
            <a:r>
              <a:rPr lang="en-US" b="1" dirty="0" err="1">
                <a:solidFill>
                  <a:prstClr val="black"/>
                </a:solidFill>
              </a:rPr>
              <a:t>S.o.p</a:t>
            </a:r>
            <a:r>
              <a:rPr lang="en-US" b="1" dirty="0">
                <a:solidFill>
                  <a:prstClr val="black"/>
                </a:solidFill>
              </a:rPr>
              <a:t> ("</a:t>
            </a:r>
            <a:r>
              <a:rPr lang="en-US" b="1" dirty="0" err="1">
                <a:solidFill>
                  <a:prstClr val="black"/>
                </a:solidFill>
              </a:rPr>
              <a:t>MotorCycle</a:t>
            </a:r>
            <a:r>
              <a:rPr lang="en-US" b="1" dirty="0">
                <a:solidFill>
                  <a:prstClr val="black"/>
                </a:solidFill>
              </a:rPr>
              <a:t> </a:t>
            </a:r>
            <a:r>
              <a:rPr lang="en-US" b="1" dirty="0">
                <a:solidFill>
                  <a:prstClr val="black"/>
                </a:solidFill>
              </a:rPr>
              <a:t>Started”);</a:t>
            </a:r>
            <a:endParaRPr lang="en-US" b="1" dirty="0">
              <a:solidFill>
                <a:prstClr val="black"/>
              </a:solidFill>
            </a:endParaRPr>
          </a:p>
          <a:p>
            <a:r>
              <a:rPr lang="en-US" b="1" dirty="0">
                <a:solidFill>
                  <a:prstClr val="black"/>
                </a:solidFill>
              </a:rPr>
              <a:t>		</a:t>
            </a:r>
          </a:p>
          <a:p>
            <a:r>
              <a:rPr lang="en-US" b="1" dirty="0">
                <a:solidFill>
                  <a:prstClr val="black"/>
                </a:solidFill>
              </a:rPr>
              <a:t>}}</a:t>
            </a:r>
            <a:endParaRPr lang="en-US" b="1" dirty="0">
              <a:solidFill>
                <a:prstClr val="black"/>
              </a:solidFill>
            </a:endParaRPr>
          </a:p>
        </p:txBody>
      </p:sp>
      <p:sp>
        <p:nvSpPr>
          <p:cNvPr id="9" name="Rectangle 8"/>
          <p:cNvSpPr/>
          <p:nvPr/>
        </p:nvSpPr>
        <p:spPr>
          <a:xfrm>
            <a:off x="3610615" y="3415738"/>
            <a:ext cx="3243264" cy="1754326"/>
          </a:xfrm>
          <a:prstGeom prst="rect">
            <a:avLst/>
          </a:prstGeom>
        </p:spPr>
        <p:txBody>
          <a:bodyPr wrap="square">
            <a:spAutoFit/>
          </a:bodyPr>
          <a:lstStyle/>
          <a:p>
            <a:r>
              <a:rPr lang="en-US" b="1" dirty="0">
                <a:solidFill>
                  <a:prstClr val="black"/>
                </a:solidFill>
              </a:rPr>
              <a:t>class Car </a:t>
            </a:r>
            <a:endParaRPr lang="en-US" b="1" dirty="0">
              <a:solidFill>
                <a:prstClr val="black"/>
              </a:solidFill>
            </a:endParaRPr>
          </a:p>
          <a:p>
            <a:r>
              <a:rPr lang="en-US" b="1" dirty="0">
                <a:solidFill>
                  <a:prstClr val="black"/>
                </a:solidFill>
              </a:rPr>
              <a:t>{</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=4;</a:t>
            </a:r>
            <a:endParaRPr lang="en-US" b="1" dirty="0">
              <a:solidFill>
                <a:prstClr val="black"/>
              </a:solidFill>
            </a:endParaRPr>
          </a:p>
          <a:p>
            <a:r>
              <a:rPr lang="en-US" b="1" dirty="0">
                <a:solidFill>
                  <a:prstClr val="black"/>
                </a:solidFill>
              </a:rPr>
              <a:t>void </a:t>
            </a:r>
            <a:r>
              <a:rPr lang="en-US" b="1" dirty="0">
                <a:solidFill>
                  <a:prstClr val="black"/>
                </a:solidFill>
              </a:rPr>
              <a:t>start()</a:t>
            </a:r>
          </a:p>
          <a:p>
            <a:r>
              <a:rPr lang="en-US" b="1" dirty="0">
                <a:solidFill>
                  <a:prstClr val="black"/>
                </a:solidFill>
              </a:rPr>
              <a:t>{</a:t>
            </a:r>
            <a:endParaRPr lang="en-US" b="1" dirty="0">
              <a:solidFill>
                <a:prstClr val="black"/>
              </a:solidFill>
            </a:endParaRPr>
          </a:p>
          <a:p>
            <a:r>
              <a:rPr lang="en-US" b="1" dirty="0">
                <a:solidFill>
                  <a:prstClr val="black"/>
                </a:solidFill>
              </a:rPr>
              <a:t>     </a:t>
            </a:r>
            <a:r>
              <a:rPr lang="en-US" b="1" dirty="0" err="1">
                <a:solidFill>
                  <a:prstClr val="black"/>
                </a:solidFill>
              </a:rPr>
              <a:t>S.o.p</a:t>
            </a:r>
            <a:r>
              <a:rPr lang="en-US" b="1" dirty="0">
                <a:solidFill>
                  <a:prstClr val="black"/>
                </a:solidFill>
              </a:rPr>
              <a:t> (“Car Started”);</a:t>
            </a:r>
            <a:r>
              <a:rPr lang="en-US" b="1" dirty="0">
                <a:solidFill>
                  <a:prstClr val="black"/>
                </a:solidFill>
              </a:rPr>
              <a:t>	</a:t>
            </a:r>
          </a:p>
          <a:p>
            <a:r>
              <a:rPr lang="en-US" b="1" dirty="0">
                <a:solidFill>
                  <a:prstClr val="black"/>
                </a:solidFill>
              </a:rPr>
              <a:t>}}</a:t>
            </a:r>
            <a:endParaRPr lang="en-US" b="1" dirty="0">
              <a:solidFill>
                <a:prstClr val="black"/>
              </a:solidFill>
            </a:endParaRPr>
          </a:p>
        </p:txBody>
      </p:sp>
      <p:sp>
        <p:nvSpPr>
          <p:cNvPr id="7" name="Rectangle 6"/>
          <p:cNvSpPr/>
          <p:nvPr/>
        </p:nvSpPr>
        <p:spPr>
          <a:xfrm>
            <a:off x="7786688" y="461486"/>
            <a:ext cx="3186113" cy="1477328"/>
          </a:xfrm>
          <a:prstGeom prst="rect">
            <a:avLst/>
          </a:prstGeom>
        </p:spPr>
        <p:txBody>
          <a:bodyPr wrap="square">
            <a:spAutoFit/>
          </a:bodyPr>
          <a:lstStyle/>
          <a:p>
            <a:r>
              <a:rPr lang="en-US" b="1" dirty="0">
                <a:solidFill>
                  <a:prstClr val="black"/>
                </a:solidFill>
              </a:rPr>
              <a:t>class </a:t>
            </a:r>
            <a:r>
              <a:rPr lang="en-US" b="1" dirty="0">
                <a:solidFill>
                  <a:prstClr val="black"/>
                </a:solidFill>
              </a:rPr>
              <a:t>Vehicle</a:t>
            </a:r>
          </a:p>
          <a:p>
            <a:r>
              <a:rPr lang="en-US" b="1" dirty="0">
                <a:solidFill>
                  <a:prstClr val="black"/>
                </a:solidFill>
              </a:rPr>
              <a:t>{</a:t>
            </a:r>
          </a:p>
          <a:p>
            <a:r>
              <a:rPr lang="en-US" b="1" dirty="0">
                <a:solidFill>
                  <a:prstClr val="black"/>
                </a:solidFill>
              </a:rPr>
              <a:t>	</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a:t>
            </a:r>
          </a:p>
          <a:p>
            <a:r>
              <a:rPr lang="en-US" b="1" dirty="0">
                <a:solidFill>
                  <a:prstClr val="black"/>
                </a:solidFill>
              </a:rPr>
              <a:t>	abstract void start();</a:t>
            </a:r>
          </a:p>
          <a:p>
            <a:r>
              <a:rPr lang="en-US" b="1" dirty="0">
                <a:solidFill>
                  <a:prstClr val="black"/>
                </a:solidFill>
              </a:rPr>
              <a:t>}</a:t>
            </a:r>
          </a:p>
        </p:txBody>
      </p:sp>
      <p:sp>
        <p:nvSpPr>
          <p:cNvPr id="11" name="Rectangle 10"/>
          <p:cNvSpPr/>
          <p:nvPr/>
        </p:nvSpPr>
        <p:spPr>
          <a:xfrm>
            <a:off x="2228850" y="485299"/>
            <a:ext cx="2981326" cy="1477328"/>
          </a:xfrm>
          <a:prstGeom prst="rect">
            <a:avLst/>
          </a:prstGeom>
        </p:spPr>
        <p:txBody>
          <a:bodyPr wrap="square">
            <a:spAutoFit/>
          </a:bodyPr>
          <a:lstStyle/>
          <a:p>
            <a:r>
              <a:rPr lang="en-US" b="1" dirty="0">
                <a:solidFill>
                  <a:prstClr val="black"/>
                </a:solidFill>
              </a:rPr>
              <a:t>class </a:t>
            </a:r>
            <a:r>
              <a:rPr lang="en-US" b="1" dirty="0">
                <a:solidFill>
                  <a:prstClr val="black"/>
                </a:solidFill>
              </a:rPr>
              <a:t>Vehicle</a:t>
            </a:r>
          </a:p>
          <a:p>
            <a:r>
              <a:rPr lang="en-US" b="1" dirty="0">
                <a:solidFill>
                  <a:prstClr val="black"/>
                </a:solidFill>
              </a:rPr>
              <a:t>{</a:t>
            </a:r>
          </a:p>
          <a:p>
            <a:r>
              <a:rPr lang="en-US" b="1" dirty="0">
                <a:solidFill>
                  <a:prstClr val="black"/>
                </a:solidFill>
              </a:rPr>
              <a:t>	</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a:t>
            </a:r>
          </a:p>
          <a:p>
            <a:r>
              <a:rPr lang="en-US" b="1" dirty="0">
                <a:solidFill>
                  <a:prstClr val="black"/>
                </a:solidFill>
              </a:rPr>
              <a:t>	</a:t>
            </a:r>
            <a:r>
              <a:rPr lang="en-US" b="1" dirty="0">
                <a:solidFill>
                  <a:prstClr val="black"/>
                </a:solidFill>
              </a:rPr>
              <a:t>void </a:t>
            </a:r>
            <a:r>
              <a:rPr lang="en-US" b="1" dirty="0">
                <a:solidFill>
                  <a:prstClr val="black"/>
                </a:solidFill>
              </a:rPr>
              <a:t>start();</a:t>
            </a:r>
          </a:p>
          <a:p>
            <a:r>
              <a:rPr lang="en-US" b="1" dirty="0">
                <a:solidFill>
                  <a:prstClr val="black"/>
                </a:solidFill>
              </a:rPr>
              <a:t>}</a:t>
            </a:r>
          </a:p>
        </p:txBody>
      </p:sp>
      <p:sp>
        <p:nvSpPr>
          <p:cNvPr id="10" name="Rectangle 9"/>
          <p:cNvSpPr/>
          <p:nvPr/>
        </p:nvSpPr>
        <p:spPr>
          <a:xfrm>
            <a:off x="850711" y="5521490"/>
            <a:ext cx="6096000" cy="646331"/>
          </a:xfrm>
          <a:prstGeom prst="rect">
            <a:avLst/>
          </a:prstGeom>
        </p:spPr>
        <p:txBody>
          <a:bodyPr>
            <a:spAutoFit/>
          </a:bodyPr>
          <a:lstStyle/>
          <a:p>
            <a:r>
              <a:rPr lang="en-US" dirty="0">
                <a:solidFill>
                  <a:prstClr val="black"/>
                </a:solidFill>
              </a:rPr>
              <a:t>A </a:t>
            </a:r>
            <a:r>
              <a:rPr lang="en-US" b="1" dirty="0">
                <a:solidFill>
                  <a:prstClr val="black"/>
                </a:solidFill>
              </a:rPr>
              <a:t>method</a:t>
            </a:r>
            <a:r>
              <a:rPr lang="en-US" dirty="0">
                <a:solidFill>
                  <a:prstClr val="black"/>
                </a:solidFill>
              </a:rPr>
              <a:t> without body (no implementation) is known as </a:t>
            </a:r>
            <a:r>
              <a:rPr lang="en-US" b="1" dirty="0">
                <a:solidFill>
                  <a:prstClr val="black"/>
                </a:solidFill>
              </a:rPr>
              <a:t>abstract method</a:t>
            </a:r>
            <a:r>
              <a:rPr lang="en-US" dirty="0">
                <a:solidFill>
                  <a:prstClr val="black"/>
                </a:solidFill>
              </a:rPr>
              <a:t>. </a:t>
            </a:r>
            <a:endParaRPr lang="en-US" b="1" dirty="0">
              <a:solidFill>
                <a:prstClr val="black"/>
              </a:solidFill>
            </a:endParaRPr>
          </a:p>
        </p:txBody>
      </p:sp>
    </p:spTree>
    <p:extLst>
      <p:ext uri="{BB962C8B-B14F-4D97-AF65-F5344CB8AC3E}">
        <p14:creationId xmlns:p14="http://schemas.microsoft.com/office/powerpoint/2010/main" val="265079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p:bldP spid="11"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Abstraction | CodesDop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5980" b="13259"/>
          <a:stretch/>
        </p:blipFill>
        <p:spPr bwMode="auto">
          <a:xfrm>
            <a:off x="2374708" y="490247"/>
            <a:ext cx="5382072" cy="181451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765111" y="4579793"/>
            <a:ext cx="6096000" cy="1754326"/>
          </a:xfrm>
          <a:prstGeom prst="rect">
            <a:avLst/>
          </a:prstGeom>
        </p:spPr>
        <p:txBody>
          <a:bodyPr>
            <a:spAutoFit/>
          </a:bodyPr>
          <a:lstStyle/>
          <a:p>
            <a:pPr marL="285750" indent="-285750">
              <a:buFont typeface="Arial" panose="020B0604020202020204" pitchFamily="34" charset="0"/>
              <a:buChar char="•"/>
            </a:pPr>
            <a:r>
              <a:rPr lang="en-US" dirty="0">
                <a:solidFill>
                  <a:prstClr val="black"/>
                </a:solidFill>
              </a:rPr>
              <a:t>A </a:t>
            </a:r>
            <a:r>
              <a:rPr lang="en-US" b="1" dirty="0">
                <a:solidFill>
                  <a:prstClr val="black"/>
                </a:solidFill>
              </a:rPr>
              <a:t>method</a:t>
            </a:r>
            <a:r>
              <a:rPr lang="en-US" dirty="0">
                <a:solidFill>
                  <a:prstClr val="black"/>
                </a:solidFill>
              </a:rPr>
              <a:t> without body (no implementation) is known as </a:t>
            </a:r>
            <a:r>
              <a:rPr lang="en-US" b="1" dirty="0">
                <a:solidFill>
                  <a:prstClr val="black"/>
                </a:solidFill>
              </a:rPr>
              <a:t>abstract method</a:t>
            </a:r>
            <a:r>
              <a:rPr lang="en-US" dirty="0">
                <a:solidFill>
                  <a:prstClr val="black"/>
                </a:solidFill>
              </a:rPr>
              <a:t>. </a:t>
            </a:r>
            <a:endParaRPr lang="en-US" dirty="0">
              <a:solidFill>
                <a:prstClr val="black"/>
              </a:solidFill>
            </a:endParaRPr>
          </a:p>
          <a:p>
            <a:pPr marL="285750" indent="-285750">
              <a:buFont typeface="Arial" panose="020B0604020202020204" pitchFamily="34" charset="0"/>
              <a:buChar char="•"/>
            </a:pPr>
            <a:r>
              <a:rPr lang="en-US" dirty="0">
                <a:solidFill>
                  <a:prstClr val="black"/>
                </a:solidFill>
              </a:rPr>
              <a:t>A </a:t>
            </a:r>
            <a:r>
              <a:rPr lang="en-US" b="1" dirty="0">
                <a:solidFill>
                  <a:prstClr val="black"/>
                </a:solidFill>
              </a:rPr>
              <a:t>method</a:t>
            </a:r>
            <a:r>
              <a:rPr lang="en-US" dirty="0">
                <a:solidFill>
                  <a:prstClr val="black"/>
                </a:solidFill>
              </a:rPr>
              <a:t> must always be declared in an </a:t>
            </a:r>
            <a:r>
              <a:rPr lang="en-US" b="1" dirty="0">
                <a:solidFill>
                  <a:prstClr val="black"/>
                </a:solidFill>
              </a:rPr>
              <a:t>abstract</a:t>
            </a:r>
            <a:r>
              <a:rPr lang="en-US" dirty="0">
                <a:solidFill>
                  <a:prstClr val="black"/>
                </a:solidFill>
              </a:rPr>
              <a:t> class, or in other words you can say that if a class has an </a:t>
            </a:r>
            <a:r>
              <a:rPr lang="en-US" b="1" dirty="0">
                <a:solidFill>
                  <a:prstClr val="black"/>
                </a:solidFill>
              </a:rPr>
              <a:t>abstract method</a:t>
            </a:r>
            <a:r>
              <a:rPr lang="en-US" dirty="0">
                <a:solidFill>
                  <a:prstClr val="black"/>
                </a:solidFill>
              </a:rPr>
              <a:t>, it should be declared </a:t>
            </a:r>
            <a:r>
              <a:rPr lang="en-US" b="1" dirty="0">
                <a:solidFill>
                  <a:prstClr val="black"/>
                </a:solidFill>
              </a:rPr>
              <a:t>abstract</a:t>
            </a:r>
            <a:r>
              <a:rPr lang="en-US" dirty="0">
                <a:solidFill>
                  <a:prstClr val="black"/>
                </a:solidFill>
              </a:rPr>
              <a:t> as well.</a:t>
            </a:r>
            <a:endParaRPr lang="en-US" b="1" dirty="0">
              <a:solidFill>
                <a:prstClr val="black"/>
              </a:solidFill>
            </a:endParaRPr>
          </a:p>
          <a:p>
            <a:endParaRPr lang="en-US" b="1" dirty="0">
              <a:solidFill>
                <a:prstClr val="black"/>
              </a:solidFill>
            </a:endParaRPr>
          </a:p>
        </p:txBody>
      </p:sp>
      <p:sp>
        <p:nvSpPr>
          <p:cNvPr id="15" name="Rectangle 14"/>
          <p:cNvSpPr/>
          <p:nvPr/>
        </p:nvSpPr>
        <p:spPr>
          <a:xfrm>
            <a:off x="8239339" y="504704"/>
            <a:ext cx="3186113" cy="1477328"/>
          </a:xfrm>
          <a:prstGeom prst="rect">
            <a:avLst/>
          </a:prstGeom>
        </p:spPr>
        <p:txBody>
          <a:bodyPr wrap="square">
            <a:spAutoFit/>
          </a:bodyPr>
          <a:lstStyle/>
          <a:p>
            <a:r>
              <a:rPr lang="en-US" b="1" dirty="0">
                <a:solidFill>
                  <a:prstClr val="black"/>
                </a:solidFill>
              </a:rPr>
              <a:t>abstract class </a:t>
            </a:r>
            <a:r>
              <a:rPr lang="en-US" b="1" dirty="0">
                <a:solidFill>
                  <a:prstClr val="black"/>
                </a:solidFill>
              </a:rPr>
              <a:t>Vehicle</a:t>
            </a:r>
          </a:p>
          <a:p>
            <a:r>
              <a:rPr lang="en-US" b="1" dirty="0">
                <a:solidFill>
                  <a:prstClr val="black"/>
                </a:solidFill>
              </a:rPr>
              <a:t>{</a:t>
            </a:r>
          </a:p>
          <a:p>
            <a:r>
              <a:rPr lang="en-US" b="1" dirty="0">
                <a:solidFill>
                  <a:prstClr val="black"/>
                </a:solidFill>
              </a:rPr>
              <a:t>	</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a:t>
            </a:r>
          </a:p>
          <a:p>
            <a:r>
              <a:rPr lang="en-US" b="1" dirty="0">
                <a:solidFill>
                  <a:prstClr val="black"/>
                </a:solidFill>
              </a:rPr>
              <a:t>	abstract void start();</a:t>
            </a:r>
          </a:p>
          <a:p>
            <a:r>
              <a:rPr lang="en-US" b="1" dirty="0">
                <a:solidFill>
                  <a:prstClr val="black"/>
                </a:solidFill>
              </a:rPr>
              <a:t>}</a:t>
            </a:r>
          </a:p>
        </p:txBody>
      </p:sp>
      <p:sp>
        <p:nvSpPr>
          <p:cNvPr id="12" name="Rectangle 11"/>
          <p:cNvSpPr/>
          <p:nvPr/>
        </p:nvSpPr>
        <p:spPr>
          <a:xfrm>
            <a:off x="5366765" y="2480718"/>
            <a:ext cx="3386138" cy="2031325"/>
          </a:xfrm>
          <a:prstGeom prst="rect">
            <a:avLst/>
          </a:prstGeom>
        </p:spPr>
        <p:txBody>
          <a:bodyPr wrap="square">
            <a:spAutoFit/>
          </a:bodyPr>
          <a:lstStyle/>
          <a:p>
            <a:r>
              <a:rPr lang="en-US" b="1" dirty="0">
                <a:solidFill>
                  <a:prstClr val="black"/>
                </a:solidFill>
              </a:rPr>
              <a:t>Class </a:t>
            </a:r>
            <a:r>
              <a:rPr lang="en-US" b="1" dirty="0" err="1">
                <a:solidFill>
                  <a:prstClr val="black"/>
                </a:solidFill>
              </a:rPr>
              <a:t>MotorCycle</a:t>
            </a:r>
            <a:endParaRPr lang="en-US" b="1" dirty="0">
              <a:solidFill>
                <a:prstClr val="black"/>
              </a:solidFill>
            </a:endParaRPr>
          </a:p>
          <a:p>
            <a:r>
              <a:rPr lang="en-US" b="1" dirty="0">
                <a:solidFill>
                  <a:prstClr val="black"/>
                </a:solidFill>
              </a:rPr>
              <a:t>{</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=2;</a:t>
            </a:r>
          </a:p>
          <a:p>
            <a:r>
              <a:rPr lang="en-US" b="1" dirty="0">
                <a:solidFill>
                  <a:prstClr val="black"/>
                </a:solidFill>
              </a:rPr>
              <a:t>void </a:t>
            </a:r>
            <a:r>
              <a:rPr lang="en-US" b="1" dirty="0">
                <a:solidFill>
                  <a:prstClr val="black"/>
                </a:solidFill>
              </a:rPr>
              <a:t>start()</a:t>
            </a:r>
          </a:p>
          <a:p>
            <a:r>
              <a:rPr lang="en-US" b="1" dirty="0">
                <a:solidFill>
                  <a:prstClr val="black"/>
                </a:solidFill>
              </a:rPr>
              <a:t>{</a:t>
            </a:r>
            <a:endParaRPr lang="en-US" b="1" dirty="0">
              <a:solidFill>
                <a:prstClr val="black"/>
              </a:solidFill>
            </a:endParaRPr>
          </a:p>
          <a:p>
            <a:r>
              <a:rPr lang="en-US" b="1" dirty="0">
                <a:solidFill>
                  <a:prstClr val="black"/>
                </a:solidFill>
              </a:rPr>
              <a:t>     </a:t>
            </a:r>
            <a:r>
              <a:rPr lang="en-US" b="1" dirty="0" err="1">
                <a:solidFill>
                  <a:prstClr val="black"/>
                </a:solidFill>
              </a:rPr>
              <a:t>S.o.p</a:t>
            </a:r>
            <a:r>
              <a:rPr lang="en-US" b="1" dirty="0">
                <a:solidFill>
                  <a:prstClr val="black"/>
                </a:solidFill>
              </a:rPr>
              <a:t> ("</a:t>
            </a:r>
            <a:r>
              <a:rPr lang="en-US" b="1" dirty="0" err="1">
                <a:solidFill>
                  <a:prstClr val="black"/>
                </a:solidFill>
              </a:rPr>
              <a:t>MotorCycle</a:t>
            </a:r>
            <a:r>
              <a:rPr lang="en-US" b="1" dirty="0">
                <a:solidFill>
                  <a:prstClr val="black"/>
                </a:solidFill>
              </a:rPr>
              <a:t> </a:t>
            </a:r>
            <a:r>
              <a:rPr lang="en-US" b="1" dirty="0">
                <a:solidFill>
                  <a:prstClr val="black"/>
                </a:solidFill>
              </a:rPr>
              <a:t>Started”);</a:t>
            </a:r>
            <a:endParaRPr lang="en-US" b="1" dirty="0">
              <a:solidFill>
                <a:prstClr val="black"/>
              </a:solidFill>
            </a:endParaRPr>
          </a:p>
          <a:p>
            <a:r>
              <a:rPr lang="en-US" b="1" dirty="0">
                <a:solidFill>
                  <a:prstClr val="black"/>
                </a:solidFill>
              </a:rPr>
              <a:t>		</a:t>
            </a:r>
          </a:p>
          <a:p>
            <a:r>
              <a:rPr lang="en-US" b="1" dirty="0">
                <a:solidFill>
                  <a:prstClr val="black"/>
                </a:solidFill>
              </a:rPr>
              <a:t>}}</a:t>
            </a:r>
            <a:endParaRPr lang="en-US" b="1" dirty="0">
              <a:solidFill>
                <a:prstClr val="black"/>
              </a:solidFill>
            </a:endParaRPr>
          </a:p>
        </p:txBody>
      </p:sp>
      <p:sp>
        <p:nvSpPr>
          <p:cNvPr id="14" name="Rectangle 13"/>
          <p:cNvSpPr/>
          <p:nvPr/>
        </p:nvSpPr>
        <p:spPr>
          <a:xfrm>
            <a:off x="1618039" y="2433093"/>
            <a:ext cx="3243264" cy="1754326"/>
          </a:xfrm>
          <a:prstGeom prst="rect">
            <a:avLst/>
          </a:prstGeom>
        </p:spPr>
        <p:txBody>
          <a:bodyPr wrap="square">
            <a:spAutoFit/>
          </a:bodyPr>
          <a:lstStyle/>
          <a:p>
            <a:r>
              <a:rPr lang="en-US" b="1" dirty="0">
                <a:solidFill>
                  <a:prstClr val="black"/>
                </a:solidFill>
              </a:rPr>
              <a:t>class Car </a:t>
            </a:r>
            <a:endParaRPr lang="en-US" b="1" dirty="0">
              <a:solidFill>
                <a:prstClr val="black"/>
              </a:solidFill>
            </a:endParaRPr>
          </a:p>
          <a:p>
            <a:r>
              <a:rPr lang="en-US" b="1" dirty="0">
                <a:solidFill>
                  <a:prstClr val="black"/>
                </a:solidFill>
              </a:rPr>
              <a:t>{</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=4;</a:t>
            </a:r>
            <a:endParaRPr lang="en-US" b="1" dirty="0">
              <a:solidFill>
                <a:prstClr val="black"/>
              </a:solidFill>
            </a:endParaRPr>
          </a:p>
          <a:p>
            <a:r>
              <a:rPr lang="en-US" b="1" dirty="0">
                <a:solidFill>
                  <a:prstClr val="black"/>
                </a:solidFill>
              </a:rPr>
              <a:t>void </a:t>
            </a:r>
            <a:r>
              <a:rPr lang="en-US" b="1" dirty="0">
                <a:solidFill>
                  <a:prstClr val="black"/>
                </a:solidFill>
              </a:rPr>
              <a:t>start()</a:t>
            </a:r>
          </a:p>
          <a:p>
            <a:r>
              <a:rPr lang="en-US" b="1" dirty="0">
                <a:solidFill>
                  <a:prstClr val="black"/>
                </a:solidFill>
              </a:rPr>
              <a:t>{</a:t>
            </a:r>
            <a:endParaRPr lang="en-US" b="1" dirty="0">
              <a:solidFill>
                <a:prstClr val="black"/>
              </a:solidFill>
            </a:endParaRPr>
          </a:p>
          <a:p>
            <a:r>
              <a:rPr lang="en-US" b="1" dirty="0">
                <a:solidFill>
                  <a:prstClr val="black"/>
                </a:solidFill>
              </a:rPr>
              <a:t>     </a:t>
            </a:r>
            <a:r>
              <a:rPr lang="en-US" b="1" dirty="0" err="1">
                <a:solidFill>
                  <a:prstClr val="black"/>
                </a:solidFill>
              </a:rPr>
              <a:t>S.o.p</a:t>
            </a:r>
            <a:r>
              <a:rPr lang="en-US" b="1" dirty="0">
                <a:solidFill>
                  <a:prstClr val="black"/>
                </a:solidFill>
              </a:rPr>
              <a:t> (“Car Started”);</a:t>
            </a:r>
            <a:r>
              <a:rPr lang="en-US" b="1" dirty="0">
                <a:solidFill>
                  <a:prstClr val="black"/>
                </a:solidFill>
              </a:rPr>
              <a:t>	</a:t>
            </a:r>
          </a:p>
          <a:p>
            <a:r>
              <a:rPr lang="en-US" b="1" dirty="0">
                <a:solidFill>
                  <a:prstClr val="black"/>
                </a:solidFill>
              </a:rPr>
              <a:t>}}</a:t>
            </a:r>
            <a:endParaRPr lang="en-US" b="1" dirty="0">
              <a:solidFill>
                <a:prstClr val="black"/>
              </a:solidFill>
            </a:endParaRPr>
          </a:p>
        </p:txBody>
      </p:sp>
    </p:spTree>
    <p:extLst>
      <p:ext uri="{BB962C8B-B14F-4D97-AF65-F5344CB8AC3E}">
        <p14:creationId xmlns:p14="http://schemas.microsoft.com/office/powerpoint/2010/main" val="3236214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3415" y="493046"/>
            <a:ext cx="3175379" cy="1477328"/>
          </a:xfrm>
          <a:prstGeom prst="rect">
            <a:avLst/>
          </a:prstGeom>
        </p:spPr>
        <p:txBody>
          <a:bodyPr wrap="square">
            <a:spAutoFit/>
          </a:bodyPr>
          <a:lstStyle/>
          <a:p>
            <a:r>
              <a:rPr lang="en-US" b="1" dirty="0">
                <a:solidFill>
                  <a:prstClr val="black"/>
                </a:solidFill>
              </a:rPr>
              <a:t>abstract class Vehicle</a:t>
            </a:r>
          </a:p>
          <a:p>
            <a:r>
              <a:rPr lang="en-US" b="1" dirty="0">
                <a:solidFill>
                  <a:prstClr val="black"/>
                </a:solidFill>
              </a:rPr>
              <a:t>{</a:t>
            </a:r>
          </a:p>
          <a:p>
            <a:r>
              <a:rPr lang="en-US" b="1" dirty="0">
                <a:solidFill>
                  <a:prstClr val="black"/>
                </a:solidFill>
              </a:rPr>
              <a:t>	</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a:t>
            </a:r>
          </a:p>
          <a:p>
            <a:r>
              <a:rPr lang="en-US" b="1" dirty="0">
                <a:solidFill>
                  <a:prstClr val="black"/>
                </a:solidFill>
              </a:rPr>
              <a:t>	abstract void start();</a:t>
            </a:r>
          </a:p>
          <a:p>
            <a:r>
              <a:rPr lang="en-US" b="1" dirty="0">
                <a:solidFill>
                  <a:prstClr val="black"/>
                </a:solidFill>
              </a:rPr>
              <a:t>}</a:t>
            </a:r>
          </a:p>
        </p:txBody>
      </p:sp>
      <p:sp>
        <p:nvSpPr>
          <p:cNvPr id="7" name="Rectangle 6"/>
          <p:cNvSpPr/>
          <p:nvPr/>
        </p:nvSpPr>
        <p:spPr>
          <a:xfrm>
            <a:off x="796120" y="2530101"/>
            <a:ext cx="4990531" cy="2862322"/>
          </a:xfrm>
          <a:prstGeom prst="rect">
            <a:avLst/>
          </a:prstGeom>
        </p:spPr>
        <p:txBody>
          <a:bodyPr wrap="square">
            <a:spAutoFit/>
          </a:bodyPr>
          <a:lstStyle/>
          <a:p>
            <a:r>
              <a:rPr lang="en-US" b="1" dirty="0">
                <a:solidFill>
                  <a:prstClr val="black"/>
                </a:solidFill>
              </a:rPr>
              <a:t>class Car extends Vehicle</a:t>
            </a:r>
          </a:p>
          <a:p>
            <a:r>
              <a:rPr lang="en-US" b="1" dirty="0">
                <a:solidFill>
                  <a:prstClr val="black"/>
                </a:solidFill>
              </a:rPr>
              <a:t>{</a:t>
            </a:r>
          </a:p>
          <a:p>
            <a:r>
              <a:rPr lang="en-US" b="1" dirty="0">
                <a:solidFill>
                  <a:prstClr val="black"/>
                </a:solidFill>
              </a:rPr>
              <a:t>	</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=4;</a:t>
            </a:r>
          </a:p>
          <a:p>
            <a:r>
              <a:rPr lang="en-US" b="1" dirty="0">
                <a:solidFill>
                  <a:prstClr val="black"/>
                </a:solidFill>
              </a:rPr>
              <a:t>	void start()</a:t>
            </a:r>
          </a:p>
          <a:p>
            <a:r>
              <a:rPr lang="en-US" b="1" dirty="0">
                <a:solidFill>
                  <a:prstClr val="black"/>
                </a:solidFill>
              </a:rPr>
              <a:t>	{</a:t>
            </a:r>
          </a:p>
          <a:p>
            <a:r>
              <a:rPr lang="en-US" b="1" dirty="0">
                <a:solidFill>
                  <a:prstClr val="black"/>
                </a:solidFill>
              </a:rPr>
              <a:t>		</a:t>
            </a:r>
            <a:r>
              <a:rPr lang="en-US" b="1" dirty="0" err="1">
                <a:solidFill>
                  <a:prstClr val="black"/>
                </a:solidFill>
              </a:rPr>
              <a:t>System.out.println</a:t>
            </a:r>
            <a:r>
              <a:rPr lang="en-US" b="1" dirty="0">
                <a:solidFill>
                  <a:prstClr val="black"/>
                </a:solidFill>
              </a:rPr>
              <a:t>("Car Started and </a:t>
            </a:r>
            <a:r>
              <a:rPr lang="en-US" b="1" dirty="0" err="1">
                <a:solidFill>
                  <a:prstClr val="black"/>
                </a:solidFill>
              </a:rPr>
              <a:t>tyres</a:t>
            </a:r>
            <a:r>
              <a:rPr lang="en-US" b="1" dirty="0">
                <a:solidFill>
                  <a:prstClr val="black"/>
                </a:solidFill>
              </a:rPr>
              <a:t>="+</a:t>
            </a:r>
            <a:r>
              <a:rPr lang="en-US" b="1" dirty="0" err="1">
                <a:solidFill>
                  <a:prstClr val="black"/>
                </a:solidFill>
              </a:rPr>
              <a:t>no_of_tyres</a:t>
            </a:r>
            <a:r>
              <a:rPr lang="en-US" b="1" dirty="0">
                <a:solidFill>
                  <a:prstClr val="black"/>
                </a:solidFill>
              </a:rPr>
              <a:t>);</a:t>
            </a:r>
          </a:p>
          <a:p>
            <a:r>
              <a:rPr lang="en-US" b="1" dirty="0">
                <a:solidFill>
                  <a:prstClr val="black"/>
                </a:solidFill>
              </a:rPr>
              <a:t>		</a:t>
            </a:r>
          </a:p>
          <a:p>
            <a:r>
              <a:rPr lang="en-US" b="1" dirty="0">
                <a:solidFill>
                  <a:prstClr val="black"/>
                </a:solidFill>
              </a:rPr>
              <a:t>	}</a:t>
            </a:r>
          </a:p>
          <a:p>
            <a:r>
              <a:rPr lang="en-US" b="1" dirty="0">
                <a:solidFill>
                  <a:prstClr val="black"/>
                </a:solidFill>
              </a:rPr>
              <a:t>}</a:t>
            </a:r>
          </a:p>
        </p:txBody>
      </p:sp>
      <p:sp>
        <p:nvSpPr>
          <p:cNvPr id="8" name="Rectangle 7"/>
          <p:cNvSpPr/>
          <p:nvPr/>
        </p:nvSpPr>
        <p:spPr>
          <a:xfrm>
            <a:off x="6096000" y="360107"/>
            <a:ext cx="6096000" cy="2862322"/>
          </a:xfrm>
          <a:prstGeom prst="rect">
            <a:avLst/>
          </a:prstGeom>
        </p:spPr>
        <p:txBody>
          <a:bodyPr>
            <a:spAutoFit/>
          </a:bodyPr>
          <a:lstStyle/>
          <a:p>
            <a:r>
              <a:rPr lang="en-US" b="1" dirty="0">
                <a:solidFill>
                  <a:prstClr val="black"/>
                </a:solidFill>
              </a:rPr>
              <a:t>class </a:t>
            </a:r>
            <a:r>
              <a:rPr lang="en-US" b="1" dirty="0" err="1">
                <a:solidFill>
                  <a:prstClr val="black"/>
                </a:solidFill>
              </a:rPr>
              <a:t>MotorCycle</a:t>
            </a:r>
            <a:r>
              <a:rPr lang="en-US" b="1" dirty="0">
                <a:solidFill>
                  <a:prstClr val="black"/>
                </a:solidFill>
              </a:rPr>
              <a:t> extends Vehicle</a:t>
            </a:r>
          </a:p>
          <a:p>
            <a:r>
              <a:rPr lang="en-US" b="1" dirty="0">
                <a:solidFill>
                  <a:prstClr val="black"/>
                </a:solidFill>
              </a:rPr>
              <a:t>{</a:t>
            </a:r>
          </a:p>
          <a:p>
            <a:r>
              <a:rPr lang="en-US" b="1" dirty="0">
                <a:solidFill>
                  <a:prstClr val="black"/>
                </a:solidFill>
              </a:rPr>
              <a:t>	</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=2;</a:t>
            </a:r>
          </a:p>
          <a:p>
            <a:r>
              <a:rPr lang="en-US" b="1" dirty="0">
                <a:solidFill>
                  <a:prstClr val="black"/>
                </a:solidFill>
              </a:rPr>
              <a:t>	void start()</a:t>
            </a:r>
          </a:p>
          <a:p>
            <a:r>
              <a:rPr lang="en-US" b="1" dirty="0">
                <a:solidFill>
                  <a:prstClr val="black"/>
                </a:solidFill>
              </a:rPr>
              <a:t>	{</a:t>
            </a:r>
          </a:p>
          <a:p>
            <a:r>
              <a:rPr lang="en-US" b="1" dirty="0">
                <a:solidFill>
                  <a:prstClr val="black"/>
                </a:solidFill>
              </a:rPr>
              <a:t>		</a:t>
            </a:r>
            <a:r>
              <a:rPr lang="en-US" b="1" dirty="0" err="1">
                <a:solidFill>
                  <a:prstClr val="black"/>
                </a:solidFill>
              </a:rPr>
              <a:t>System.out.println</a:t>
            </a:r>
            <a:r>
              <a:rPr lang="en-US" b="1" dirty="0">
                <a:solidFill>
                  <a:prstClr val="black"/>
                </a:solidFill>
              </a:rPr>
              <a:t>("</a:t>
            </a:r>
            <a:r>
              <a:rPr lang="en-US" b="1" dirty="0" err="1">
                <a:solidFill>
                  <a:prstClr val="black"/>
                </a:solidFill>
              </a:rPr>
              <a:t>MotorCycle</a:t>
            </a:r>
            <a:r>
              <a:rPr lang="en-US" b="1" dirty="0">
                <a:solidFill>
                  <a:prstClr val="black"/>
                </a:solidFill>
              </a:rPr>
              <a:t> Started and </a:t>
            </a:r>
            <a:r>
              <a:rPr lang="en-US" b="1" dirty="0" err="1">
                <a:solidFill>
                  <a:prstClr val="black"/>
                </a:solidFill>
              </a:rPr>
              <a:t>tyres</a:t>
            </a:r>
            <a:r>
              <a:rPr lang="en-US" b="1" dirty="0">
                <a:solidFill>
                  <a:prstClr val="black"/>
                </a:solidFill>
              </a:rPr>
              <a:t>="+</a:t>
            </a:r>
            <a:r>
              <a:rPr lang="en-US" b="1" dirty="0" err="1">
                <a:solidFill>
                  <a:prstClr val="black"/>
                </a:solidFill>
              </a:rPr>
              <a:t>no_of_tyres</a:t>
            </a:r>
            <a:r>
              <a:rPr lang="en-US" b="1" dirty="0">
                <a:solidFill>
                  <a:prstClr val="black"/>
                </a:solidFill>
              </a:rPr>
              <a:t>);</a:t>
            </a:r>
          </a:p>
          <a:p>
            <a:r>
              <a:rPr lang="en-US" b="1" dirty="0">
                <a:solidFill>
                  <a:prstClr val="black"/>
                </a:solidFill>
              </a:rPr>
              <a:t>		</a:t>
            </a:r>
          </a:p>
          <a:p>
            <a:r>
              <a:rPr lang="en-US" b="1" dirty="0">
                <a:solidFill>
                  <a:prstClr val="black"/>
                </a:solidFill>
              </a:rPr>
              <a:t>	}</a:t>
            </a:r>
          </a:p>
          <a:p>
            <a:r>
              <a:rPr lang="en-US" b="1" dirty="0">
                <a:solidFill>
                  <a:prstClr val="black"/>
                </a:solidFill>
              </a:rPr>
              <a:t>}</a:t>
            </a:r>
          </a:p>
        </p:txBody>
      </p:sp>
      <p:sp>
        <p:nvSpPr>
          <p:cNvPr id="10" name="Rectangle 9"/>
          <p:cNvSpPr/>
          <p:nvPr/>
        </p:nvSpPr>
        <p:spPr>
          <a:xfrm>
            <a:off x="5409063" y="4973556"/>
            <a:ext cx="6096000" cy="923330"/>
          </a:xfrm>
          <a:prstGeom prst="rect">
            <a:avLst/>
          </a:prstGeom>
        </p:spPr>
        <p:txBody>
          <a:bodyPr>
            <a:spAutoFit/>
          </a:bodyPr>
          <a:lstStyle/>
          <a:p>
            <a:r>
              <a:rPr lang="en-US" b="1" dirty="0">
                <a:solidFill>
                  <a:prstClr val="black"/>
                </a:solidFill>
              </a:rPr>
              <a:t>If a regular class extends an abstract class, then the class must have to implement all the abstract methods of abstract parent class or it has to be declared abstract as well.</a:t>
            </a:r>
          </a:p>
        </p:txBody>
      </p:sp>
    </p:spTree>
    <p:extLst>
      <p:ext uri="{BB962C8B-B14F-4D97-AF65-F5344CB8AC3E}">
        <p14:creationId xmlns:p14="http://schemas.microsoft.com/office/powerpoint/2010/main" val="250530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3415" y="493046"/>
            <a:ext cx="3175379" cy="1477328"/>
          </a:xfrm>
          <a:prstGeom prst="rect">
            <a:avLst/>
          </a:prstGeom>
        </p:spPr>
        <p:txBody>
          <a:bodyPr wrap="square">
            <a:spAutoFit/>
          </a:bodyPr>
          <a:lstStyle/>
          <a:p>
            <a:r>
              <a:rPr lang="en-US" b="1" dirty="0">
                <a:solidFill>
                  <a:prstClr val="black"/>
                </a:solidFill>
              </a:rPr>
              <a:t>abstract class Vehicle</a:t>
            </a:r>
          </a:p>
          <a:p>
            <a:r>
              <a:rPr lang="en-US" b="1" dirty="0">
                <a:solidFill>
                  <a:prstClr val="black"/>
                </a:solidFill>
              </a:rPr>
              <a:t>{</a:t>
            </a:r>
          </a:p>
          <a:p>
            <a:r>
              <a:rPr lang="en-US" b="1" dirty="0">
                <a:solidFill>
                  <a:prstClr val="black"/>
                </a:solidFill>
              </a:rPr>
              <a:t>	</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a:t>
            </a:r>
          </a:p>
          <a:p>
            <a:r>
              <a:rPr lang="en-US" b="1" dirty="0">
                <a:solidFill>
                  <a:prstClr val="black"/>
                </a:solidFill>
              </a:rPr>
              <a:t>	abstract void start();</a:t>
            </a:r>
          </a:p>
          <a:p>
            <a:r>
              <a:rPr lang="en-US" b="1" dirty="0">
                <a:solidFill>
                  <a:prstClr val="black"/>
                </a:solidFill>
              </a:rPr>
              <a:t>}</a:t>
            </a:r>
          </a:p>
        </p:txBody>
      </p:sp>
      <p:sp>
        <p:nvSpPr>
          <p:cNvPr id="7" name="Rectangle 6"/>
          <p:cNvSpPr/>
          <p:nvPr/>
        </p:nvSpPr>
        <p:spPr>
          <a:xfrm>
            <a:off x="796120" y="2530101"/>
            <a:ext cx="4990531" cy="2862322"/>
          </a:xfrm>
          <a:prstGeom prst="rect">
            <a:avLst/>
          </a:prstGeom>
        </p:spPr>
        <p:txBody>
          <a:bodyPr wrap="square">
            <a:spAutoFit/>
          </a:bodyPr>
          <a:lstStyle/>
          <a:p>
            <a:r>
              <a:rPr lang="en-US" b="1" dirty="0">
                <a:solidFill>
                  <a:prstClr val="black"/>
                </a:solidFill>
              </a:rPr>
              <a:t>class Car extends Vehicle</a:t>
            </a:r>
          </a:p>
          <a:p>
            <a:r>
              <a:rPr lang="en-US" b="1" dirty="0">
                <a:solidFill>
                  <a:prstClr val="black"/>
                </a:solidFill>
              </a:rPr>
              <a:t>{</a:t>
            </a:r>
          </a:p>
          <a:p>
            <a:r>
              <a:rPr lang="en-US" b="1" dirty="0">
                <a:solidFill>
                  <a:prstClr val="black"/>
                </a:solidFill>
              </a:rPr>
              <a:t>	</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=4;</a:t>
            </a:r>
          </a:p>
          <a:p>
            <a:r>
              <a:rPr lang="en-US" b="1" dirty="0">
                <a:solidFill>
                  <a:prstClr val="black"/>
                </a:solidFill>
              </a:rPr>
              <a:t>	void start()</a:t>
            </a:r>
          </a:p>
          <a:p>
            <a:r>
              <a:rPr lang="en-US" b="1" dirty="0">
                <a:solidFill>
                  <a:prstClr val="black"/>
                </a:solidFill>
              </a:rPr>
              <a:t>	{</a:t>
            </a:r>
          </a:p>
          <a:p>
            <a:r>
              <a:rPr lang="en-US" b="1" dirty="0">
                <a:solidFill>
                  <a:prstClr val="black"/>
                </a:solidFill>
              </a:rPr>
              <a:t>		</a:t>
            </a:r>
            <a:r>
              <a:rPr lang="en-US" b="1" dirty="0" err="1">
                <a:solidFill>
                  <a:prstClr val="black"/>
                </a:solidFill>
              </a:rPr>
              <a:t>System.out.println</a:t>
            </a:r>
            <a:r>
              <a:rPr lang="en-US" b="1" dirty="0">
                <a:solidFill>
                  <a:prstClr val="black"/>
                </a:solidFill>
              </a:rPr>
              <a:t>("Car Started and </a:t>
            </a:r>
            <a:r>
              <a:rPr lang="en-US" b="1" dirty="0" err="1">
                <a:solidFill>
                  <a:prstClr val="black"/>
                </a:solidFill>
              </a:rPr>
              <a:t>tyres</a:t>
            </a:r>
            <a:r>
              <a:rPr lang="en-US" b="1" dirty="0">
                <a:solidFill>
                  <a:prstClr val="black"/>
                </a:solidFill>
              </a:rPr>
              <a:t>="+</a:t>
            </a:r>
            <a:r>
              <a:rPr lang="en-US" b="1" dirty="0" err="1">
                <a:solidFill>
                  <a:prstClr val="black"/>
                </a:solidFill>
              </a:rPr>
              <a:t>no_of_tyres</a:t>
            </a:r>
            <a:r>
              <a:rPr lang="en-US" b="1" dirty="0">
                <a:solidFill>
                  <a:prstClr val="black"/>
                </a:solidFill>
              </a:rPr>
              <a:t>);</a:t>
            </a:r>
          </a:p>
          <a:p>
            <a:r>
              <a:rPr lang="en-US" b="1" dirty="0">
                <a:solidFill>
                  <a:prstClr val="black"/>
                </a:solidFill>
              </a:rPr>
              <a:t>		</a:t>
            </a:r>
          </a:p>
          <a:p>
            <a:r>
              <a:rPr lang="en-US" b="1" dirty="0">
                <a:solidFill>
                  <a:prstClr val="black"/>
                </a:solidFill>
              </a:rPr>
              <a:t>	}</a:t>
            </a:r>
          </a:p>
          <a:p>
            <a:r>
              <a:rPr lang="en-US" b="1" dirty="0">
                <a:solidFill>
                  <a:prstClr val="black"/>
                </a:solidFill>
              </a:rPr>
              <a:t>}</a:t>
            </a:r>
          </a:p>
        </p:txBody>
      </p:sp>
      <p:sp>
        <p:nvSpPr>
          <p:cNvPr id="8" name="Rectangle 7"/>
          <p:cNvSpPr/>
          <p:nvPr/>
        </p:nvSpPr>
        <p:spPr>
          <a:xfrm>
            <a:off x="6096000" y="360107"/>
            <a:ext cx="6096000" cy="2862322"/>
          </a:xfrm>
          <a:prstGeom prst="rect">
            <a:avLst/>
          </a:prstGeom>
        </p:spPr>
        <p:txBody>
          <a:bodyPr>
            <a:spAutoFit/>
          </a:bodyPr>
          <a:lstStyle/>
          <a:p>
            <a:r>
              <a:rPr lang="en-US" b="1" dirty="0">
                <a:solidFill>
                  <a:prstClr val="black"/>
                </a:solidFill>
              </a:rPr>
              <a:t>class </a:t>
            </a:r>
            <a:r>
              <a:rPr lang="en-US" b="1" dirty="0" err="1">
                <a:solidFill>
                  <a:prstClr val="black"/>
                </a:solidFill>
              </a:rPr>
              <a:t>MotorCycle</a:t>
            </a:r>
            <a:r>
              <a:rPr lang="en-US" b="1" dirty="0">
                <a:solidFill>
                  <a:prstClr val="black"/>
                </a:solidFill>
              </a:rPr>
              <a:t> extends Vehicle</a:t>
            </a:r>
          </a:p>
          <a:p>
            <a:r>
              <a:rPr lang="en-US" b="1" dirty="0">
                <a:solidFill>
                  <a:prstClr val="black"/>
                </a:solidFill>
              </a:rPr>
              <a:t>{</a:t>
            </a:r>
          </a:p>
          <a:p>
            <a:r>
              <a:rPr lang="en-US" b="1" dirty="0">
                <a:solidFill>
                  <a:prstClr val="black"/>
                </a:solidFill>
              </a:rPr>
              <a:t>	</a:t>
            </a:r>
            <a:r>
              <a:rPr lang="en-US" b="1" dirty="0" err="1">
                <a:solidFill>
                  <a:prstClr val="black"/>
                </a:solidFill>
              </a:rPr>
              <a:t>int</a:t>
            </a:r>
            <a:r>
              <a:rPr lang="en-US" b="1" dirty="0">
                <a:solidFill>
                  <a:prstClr val="black"/>
                </a:solidFill>
              </a:rPr>
              <a:t> </a:t>
            </a:r>
            <a:r>
              <a:rPr lang="en-US" b="1" dirty="0" err="1">
                <a:solidFill>
                  <a:prstClr val="black"/>
                </a:solidFill>
              </a:rPr>
              <a:t>no_of_tyres</a:t>
            </a:r>
            <a:r>
              <a:rPr lang="en-US" b="1" dirty="0">
                <a:solidFill>
                  <a:prstClr val="black"/>
                </a:solidFill>
              </a:rPr>
              <a:t>=2;</a:t>
            </a:r>
          </a:p>
          <a:p>
            <a:r>
              <a:rPr lang="en-US" b="1" dirty="0">
                <a:solidFill>
                  <a:prstClr val="black"/>
                </a:solidFill>
              </a:rPr>
              <a:t>	void start()</a:t>
            </a:r>
          </a:p>
          <a:p>
            <a:r>
              <a:rPr lang="en-US" b="1" dirty="0">
                <a:solidFill>
                  <a:prstClr val="black"/>
                </a:solidFill>
              </a:rPr>
              <a:t>	{</a:t>
            </a:r>
          </a:p>
          <a:p>
            <a:r>
              <a:rPr lang="en-US" b="1" dirty="0">
                <a:solidFill>
                  <a:prstClr val="black"/>
                </a:solidFill>
              </a:rPr>
              <a:t>		</a:t>
            </a:r>
            <a:r>
              <a:rPr lang="en-US" b="1" dirty="0" err="1">
                <a:solidFill>
                  <a:prstClr val="black"/>
                </a:solidFill>
              </a:rPr>
              <a:t>System.out.println</a:t>
            </a:r>
            <a:r>
              <a:rPr lang="en-US" b="1" dirty="0">
                <a:solidFill>
                  <a:prstClr val="black"/>
                </a:solidFill>
              </a:rPr>
              <a:t>("</a:t>
            </a:r>
            <a:r>
              <a:rPr lang="en-US" b="1" dirty="0" err="1">
                <a:solidFill>
                  <a:prstClr val="black"/>
                </a:solidFill>
              </a:rPr>
              <a:t>MotorCycle</a:t>
            </a:r>
            <a:r>
              <a:rPr lang="en-US" b="1" dirty="0">
                <a:solidFill>
                  <a:prstClr val="black"/>
                </a:solidFill>
              </a:rPr>
              <a:t> Started and </a:t>
            </a:r>
            <a:r>
              <a:rPr lang="en-US" b="1" dirty="0" err="1">
                <a:solidFill>
                  <a:prstClr val="black"/>
                </a:solidFill>
              </a:rPr>
              <a:t>tyres</a:t>
            </a:r>
            <a:r>
              <a:rPr lang="en-US" b="1" dirty="0">
                <a:solidFill>
                  <a:prstClr val="black"/>
                </a:solidFill>
              </a:rPr>
              <a:t>="+</a:t>
            </a:r>
            <a:r>
              <a:rPr lang="en-US" b="1" dirty="0" err="1">
                <a:solidFill>
                  <a:prstClr val="black"/>
                </a:solidFill>
              </a:rPr>
              <a:t>no_of_tyres</a:t>
            </a:r>
            <a:r>
              <a:rPr lang="en-US" b="1" dirty="0">
                <a:solidFill>
                  <a:prstClr val="black"/>
                </a:solidFill>
              </a:rPr>
              <a:t>);</a:t>
            </a:r>
          </a:p>
          <a:p>
            <a:r>
              <a:rPr lang="en-US" b="1" dirty="0">
                <a:solidFill>
                  <a:prstClr val="black"/>
                </a:solidFill>
              </a:rPr>
              <a:t>		</a:t>
            </a:r>
          </a:p>
          <a:p>
            <a:r>
              <a:rPr lang="en-US" b="1" dirty="0">
                <a:solidFill>
                  <a:prstClr val="black"/>
                </a:solidFill>
              </a:rPr>
              <a:t>	}</a:t>
            </a:r>
          </a:p>
          <a:p>
            <a:r>
              <a:rPr lang="en-US" b="1" dirty="0">
                <a:solidFill>
                  <a:prstClr val="black"/>
                </a:solidFill>
              </a:rPr>
              <a:t>}</a:t>
            </a:r>
          </a:p>
        </p:txBody>
      </p:sp>
      <p:sp>
        <p:nvSpPr>
          <p:cNvPr id="9" name="Rectangle 8"/>
          <p:cNvSpPr/>
          <p:nvPr/>
        </p:nvSpPr>
        <p:spPr>
          <a:xfrm>
            <a:off x="6397719" y="3061104"/>
            <a:ext cx="5672361" cy="2862322"/>
          </a:xfrm>
          <a:prstGeom prst="rect">
            <a:avLst/>
          </a:prstGeom>
        </p:spPr>
        <p:txBody>
          <a:bodyPr wrap="square">
            <a:spAutoFit/>
          </a:bodyPr>
          <a:lstStyle/>
          <a:p>
            <a:r>
              <a:rPr lang="en-US" b="1" dirty="0">
                <a:solidFill>
                  <a:prstClr val="black"/>
                </a:solidFill>
              </a:rPr>
              <a:t>class </a:t>
            </a:r>
            <a:r>
              <a:rPr lang="en-US" b="1" dirty="0" err="1">
                <a:solidFill>
                  <a:prstClr val="black"/>
                </a:solidFill>
              </a:rPr>
              <a:t>AbstractMain</a:t>
            </a:r>
            <a:endParaRPr lang="en-US" b="1" dirty="0">
              <a:solidFill>
                <a:prstClr val="black"/>
              </a:solidFill>
            </a:endParaRPr>
          </a:p>
          <a:p>
            <a:r>
              <a:rPr lang="en-US" b="1" dirty="0">
                <a:solidFill>
                  <a:prstClr val="black"/>
                </a:solidFill>
              </a:rPr>
              <a:t>{</a:t>
            </a:r>
          </a:p>
          <a:p>
            <a:r>
              <a:rPr lang="en-US" b="1" dirty="0">
                <a:solidFill>
                  <a:prstClr val="black"/>
                </a:solidFill>
              </a:rPr>
              <a:t>	public static void main(String </a:t>
            </a:r>
            <a:r>
              <a:rPr lang="en-US" b="1" dirty="0" err="1">
                <a:solidFill>
                  <a:prstClr val="black"/>
                </a:solidFill>
              </a:rPr>
              <a:t>arg</a:t>
            </a:r>
            <a:r>
              <a:rPr lang="en-US" b="1" dirty="0">
                <a:solidFill>
                  <a:prstClr val="black"/>
                </a:solidFill>
              </a:rPr>
              <a:t>[])</a:t>
            </a:r>
          </a:p>
          <a:p>
            <a:r>
              <a:rPr lang="en-US" b="1" dirty="0">
                <a:solidFill>
                  <a:prstClr val="black"/>
                </a:solidFill>
              </a:rPr>
              <a:t>	{</a:t>
            </a:r>
          </a:p>
          <a:p>
            <a:r>
              <a:rPr lang="en-US" b="1" dirty="0">
                <a:solidFill>
                  <a:prstClr val="black"/>
                </a:solidFill>
              </a:rPr>
              <a:t>		Car c = new Car();</a:t>
            </a:r>
          </a:p>
          <a:p>
            <a:r>
              <a:rPr lang="en-US" b="1" dirty="0">
                <a:solidFill>
                  <a:prstClr val="black"/>
                </a:solidFill>
              </a:rPr>
              <a:t>		</a:t>
            </a:r>
            <a:r>
              <a:rPr lang="en-US" b="1" dirty="0" err="1">
                <a:solidFill>
                  <a:prstClr val="black"/>
                </a:solidFill>
              </a:rPr>
              <a:t>c.start</a:t>
            </a:r>
            <a:r>
              <a:rPr lang="en-US" b="1" dirty="0">
                <a:solidFill>
                  <a:prstClr val="black"/>
                </a:solidFill>
              </a:rPr>
              <a:t>();</a:t>
            </a:r>
          </a:p>
          <a:p>
            <a:r>
              <a:rPr lang="en-US" b="1" dirty="0">
                <a:solidFill>
                  <a:prstClr val="black"/>
                </a:solidFill>
              </a:rPr>
              <a:t>		</a:t>
            </a:r>
            <a:r>
              <a:rPr lang="en-US" b="1" dirty="0" err="1">
                <a:solidFill>
                  <a:prstClr val="black"/>
                </a:solidFill>
              </a:rPr>
              <a:t>MotorCycle</a:t>
            </a:r>
            <a:r>
              <a:rPr lang="en-US" b="1" dirty="0">
                <a:solidFill>
                  <a:prstClr val="black"/>
                </a:solidFill>
              </a:rPr>
              <a:t> m = new </a:t>
            </a:r>
            <a:r>
              <a:rPr lang="en-US" b="1" dirty="0" err="1">
                <a:solidFill>
                  <a:prstClr val="black"/>
                </a:solidFill>
              </a:rPr>
              <a:t>MotorCycle</a:t>
            </a:r>
            <a:r>
              <a:rPr lang="en-US" b="1" dirty="0">
                <a:solidFill>
                  <a:prstClr val="black"/>
                </a:solidFill>
              </a:rPr>
              <a:t>();</a:t>
            </a:r>
          </a:p>
          <a:p>
            <a:r>
              <a:rPr lang="en-US" b="1" dirty="0">
                <a:solidFill>
                  <a:prstClr val="black"/>
                </a:solidFill>
              </a:rPr>
              <a:t>		</a:t>
            </a:r>
            <a:r>
              <a:rPr lang="en-US" b="1" dirty="0" err="1">
                <a:solidFill>
                  <a:prstClr val="black"/>
                </a:solidFill>
              </a:rPr>
              <a:t>m.start</a:t>
            </a:r>
            <a:r>
              <a:rPr lang="en-US" b="1" dirty="0">
                <a:solidFill>
                  <a:prstClr val="black"/>
                </a:solidFill>
              </a:rPr>
              <a:t>();</a:t>
            </a:r>
          </a:p>
          <a:p>
            <a:r>
              <a:rPr lang="en-US" b="1" dirty="0">
                <a:solidFill>
                  <a:prstClr val="black"/>
                </a:solidFill>
              </a:rPr>
              <a:t>	}</a:t>
            </a:r>
          </a:p>
          <a:p>
            <a:r>
              <a:rPr lang="en-US" b="1" dirty="0">
                <a:solidFill>
                  <a:prstClr val="black"/>
                </a:solidFill>
              </a:rPr>
              <a:t>}</a:t>
            </a:r>
          </a:p>
        </p:txBody>
      </p:sp>
      <p:sp>
        <p:nvSpPr>
          <p:cNvPr id="2" name="Rectangle 1"/>
          <p:cNvSpPr/>
          <p:nvPr/>
        </p:nvSpPr>
        <p:spPr>
          <a:xfrm>
            <a:off x="341334" y="5375430"/>
            <a:ext cx="6096000" cy="1200329"/>
          </a:xfrm>
          <a:prstGeom prst="rect">
            <a:avLst/>
          </a:prstGeom>
        </p:spPr>
        <p:txBody>
          <a:bodyPr>
            <a:spAutoFit/>
          </a:bodyPr>
          <a:lstStyle/>
          <a:p>
            <a:r>
              <a:rPr lang="en-US" b="1" dirty="0">
                <a:solidFill>
                  <a:prstClr val="black"/>
                </a:solidFill>
              </a:rPr>
              <a:t>We </a:t>
            </a:r>
            <a:r>
              <a:rPr lang="en-US" b="1" dirty="0">
                <a:solidFill>
                  <a:prstClr val="black"/>
                </a:solidFill>
              </a:rPr>
              <a:t>can't create an object of an abstract class. But we can create a reference variable of an abstract class. The reference variable is used to refer to the objects of derived classes (subclasses of abstract class).</a:t>
            </a:r>
          </a:p>
        </p:txBody>
      </p:sp>
    </p:spTree>
    <p:extLst>
      <p:ext uri="{BB962C8B-B14F-4D97-AF65-F5344CB8AC3E}">
        <p14:creationId xmlns:p14="http://schemas.microsoft.com/office/powerpoint/2010/main" val="145205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4" y="274637"/>
            <a:ext cx="10713492" cy="598820"/>
          </a:xfrm>
        </p:spPr>
        <p:txBody>
          <a:bodyPr>
            <a:normAutofit fontScale="90000"/>
          </a:bodyPr>
          <a:lstStyle/>
          <a:p>
            <a:r>
              <a:rPr lang="en-US" b="1" dirty="0"/>
              <a:t>Abstract Method in Java</a:t>
            </a:r>
          </a:p>
        </p:txBody>
      </p:sp>
      <p:sp>
        <p:nvSpPr>
          <p:cNvPr id="11" name="Rectangle 10"/>
          <p:cNvSpPr/>
          <p:nvPr/>
        </p:nvSpPr>
        <p:spPr>
          <a:xfrm>
            <a:off x="714233" y="846373"/>
            <a:ext cx="6832978" cy="5601533"/>
          </a:xfrm>
          <a:prstGeom prst="rect">
            <a:avLst/>
          </a:prstGeom>
        </p:spPr>
        <p:txBody>
          <a:bodyPr wrap="square">
            <a:spAutoFit/>
          </a:bodyPr>
          <a:lstStyle/>
          <a:p>
            <a:r>
              <a:rPr lang="en-US" dirty="0">
                <a:solidFill>
                  <a:prstClr val="black"/>
                </a:solidFill>
              </a:rPr>
              <a:t>A </a:t>
            </a:r>
            <a:r>
              <a:rPr lang="en-US" dirty="0">
                <a:solidFill>
                  <a:prstClr val="black"/>
                </a:solidFill>
              </a:rPr>
              <a:t>method which is declared as abstract and does not have implementation is known as an abstract method</a:t>
            </a:r>
            <a:r>
              <a:rPr lang="en-US" dirty="0">
                <a:solidFill>
                  <a:prstClr val="black"/>
                </a:solidFill>
              </a:rPr>
              <a:t>.</a:t>
            </a:r>
          </a:p>
          <a:p>
            <a:endParaRPr lang="en-US" sz="2000" b="1" dirty="0">
              <a:solidFill>
                <a:prstClr val="black"/>
              </a:solidFill>
            </a:endParaRPr>
          </a:p>
          <a:p>
            <a:pPr marL="274320" indent="-274320">
              <a:spcBef>
                <a:spcPts val="580"/>
              </a:spcBef>
              <a:buClr>
                <a:srgbClr val="D34817"/>
              </a:buClr>
              <a:buSzPct val="85000"/>
              <a:buFont typeface="Wingdings 2"/>
              <a:buChar char=""/>
            </a:pPr>
            <a:r>
              <a:rPr lang="en-US" sz="2000" b="1" dirty="0">
                <a:solidFill>
                  <a:prstClr val="black"/>
                </a:solidFill>
              </a:rPr>
              <a:t>Example of abstract method</a:t>
            </a:r>
          </a:p>
          <a:p>
            <a:endParaRPr lang="en-US" dirty="0">
              <a:solidFill>
                <a:prstClr val="black"/>
              </a:solidFill>
            </a:endParaRPr>
          </a:p>
          <a:p>
            <a:r>
              <a:rPr lang="en-US" dirty="0">
                <a:solidFill>
                  <a:prstClr val="black"/>
                </a:solidFill>
              </a:rPr>
              <a:t>abstract void </a:t>
            </a:r>
            <a:r>
              <a:rPr lang="en-US" dirty="0" err="1">
                <a:solidFill>
                  <a:prstClr val="black"/>
                </a:solidFill>
              </a:rPr>
              <a:t>printStatus</a:t>
            </a:r>
            <a:r>
              <a:rPr lang="en-US" dirty="0">
                <a:solidFill>
                  <a:prstClr val="black"/>
                </a:solidFill>
              </a:rPr>
              <a:t>();//no method body and abstract  </a:t>
            </a:r>
          </a:p>
          <a:p>
            <a:pPr marL="274320" indent="-274320">
              <a:spcBef>
                <a:spcPts val="580"/>
              </a:spcBef>
              <a:buClr>
                <a:srgbClr val="D34817"/>
              </a:buClr>
              <a:buSzPct val="85000"/>
              <a:buFont typeface="Wingdings 2"/>
              <a:buChar char=""/>
            </a:pPr>
            <a:r>
              <a:rPr lang="en-US" sz="2000" b="1" dirty="0">
                <a:solidFill>
                  <a:prstClr val="black"/>
                </a:solidFill>
              </a:rPr>
              <a:t>Example of Abstract class that has an abstract method</a:t>
            </a:r>
          </a:p>
          <a:p>
            <a:r>
              <a:rPr lang="en-US" dirty="0">
                <a:solidFill>
                  <a:prstClr val="black"/>
                </a:solidFill>
              </a:rPr>
              <a:t>In this example, Bike is an abstract class that contains only one abstract method run. Its implementation is provided by the Honda class.</a:t>
            </a:r>
          </a:p>
          <a:p>
            <a:endParaRPr lang="en-US" dirty="0">
              <a:solidFill>
                <a:prstClr val="black"/>
              </a:solidFill>
            </a:endParaRPr>
          </a:p>
          <a:p>
            <a:r>
              <a:rPr lang="en-US" b="1" dirty="0">
                <a:solidFill>
                  <a:prstClr val="black"/>
                </a:solidFill>
              </a:rPr>
              <a:t>Rules </a:t>
            </a:r>
            <a:r>
              <a:rPr lang="en-US" b="1" dirty="0">
                <a:solidFill>
                  <a:prstClr val="black"/>
                </a:solidFill>
              </a:rPr>
              <a:t>of Abstract Method</a:t>
            </a:r>
          </a:p>
          <a:p>
            <a:r>
              <a:rPr lang="en-US" dirty="0">
                <a:solidFill>
                  <a:prstClr val="black"/>
                </a:solidFill>
              </a:rPr>
              <a:t>1. Abstract methods don’t have body, they just have method signature as shown above.</a:t>
            </a:r>
          </a:p>
          <a:p>
            <a:r>
              <a:rPr lang="en-US" dirty="0">
                <a:solidFill>
                  <a:prstClr val="black"/>
                </a:solidFill>
              </a:rPr>
              <a:t>2. If a class has an abstract method it should be declared abstract, the vice versa is not true, which means an abstract class doesn’t need to have an abstract method compulsory.</a:t>
            </a:r>
          </a:p>
          <a:p>
            <a:r>
              <a:rPr lang="en-US" dirty="0">
                <a:solidFill>
                  <a:prstClr val="black"/>
                </a:solidFill>
              </a:rPr>
              <a:t>3. If a regular class extends an abstract class, then the class must have to implement all the abstract methods of abstract parent class or it has to be declared abstract as well</a:t>
            </a:r>
            <a:r>
              <a:rPr lang="en-US" dirty="0">
                <a:solidFill>
                  <a:prstClr val="black"/>
                </a:solidFill>
              </a:rPr>
              <a:t>.</a:t>
            </a:r>
            <a:endParaRPr lang="en-US" dirty="0">
              <a:solidFill>
                <a:prstClr val="black"/>
              </a:solidFill>
            </a:endParaRPr>
          </a:p>
        </p:txBody>
      </p:sp>
      <p:sp>
        <p:nvSpPr>
          <p:cNvPr id="12" name="Rectangle 11"/>
          <p:cNvSpPr/>
          <p:nvPr/>
        </p:nvSpPr>
        <p:spPr>
          <a:xfrm>
            <a:off x="8657232" y="4893692"/>
            <a:ext cx="3038901" cy="646331"/>
          </a:xfrm>
          <a:prstGeom prst="rect">
            <a:avLst/>
          </a:prstGeom>
        </p:spPr>
        <p:txBody>
          <a:bodyPr wrap="square">
            <a:spAutoFit/>
          </a:bodyPr>
          <a:lstStyle/>
          <a:p>
            <a:r>
              <a:rPr lang="en-US" b="1" dirty="0">
                <a:solidFill>
                  <a:prstClr val="black"/>
                </a:solidFill>
              </a:rPr>
              <a:t>Output:</a:t>
            </a:r>
          </a:p>
          <a:p>
            <a:r>
              <a:rPr lang="en-US" b="1" dirty="0">
                <a:solidFill>
                  <a:prstClr val="black"/>
                </a:solidFill>
              </a:rPr>
              <a:t>running safely</a:t>
            </a:r>
          </a:p>
        </p:txBody>
      </p:sp>
      <p:sp>
        <p:nvSpPr>
          <p:cNvPr id="13" name="Rectangle 12"/>
          <p:cNvSpPr/>
          <p:nvPr/>
        </p:nvSpPr>
        <p:spPr>
          <a:xfrm>
            <a:off x="7756477" y="1395316"/>
            <a:ext cx="4435523" cy="3139321"/>
          </a:xfrm>
          <a:prstGeom prst="rect">
            <a:avLst/>
          </a:prstGeom>
        </p:spPr>
        <p:txBody>
          <a:bodyPr wrap="square">
            <a:spAutoFit/>
          </a:bodyPr>
          <a:lstStyle/>
          <a:p>
            <a:r>
              <a:rPr lang="en-US" dirty="0">
                <a:solidFill>
                  <a:prstClr val="black"/>
                </a:solidFill>
              </a:rPr>
              <a:t>abstract class Bike{  </a:t>
            </a:r>
          </a:p>
          <a:p>
            <a:r>
              <a:rPr lang="en-US" dirty="0">
                <a:solidFill>
                  <a:prstClr val="black"/>
                </a:solidFill>
              </a:rPr>
              <a:t>  abstract void run();  </a:t>
            </a:r>
          </a:p>
          <a:p>
            <a:r>
              <a:rPr lang="en-US" dirty="0">
                <a:solidFill>
                  <a:prstClr val="black"/>
                </a:solidFill>
              </a:rPr>
              <a:t>}  </a:t>
            </a:r>
          </a:p>
          <a:p>
            <a:r>
              <a:rPr lang="en-US" dirty="0">
                <a:solidFill>
                  <a:prstClr val="black"/>
                </a:solidFill>
              </a:rPr>
              <a:t>class Honda4 extends Bike{  </a:t>
            </a:r>
          </a:p>
          <a:p>
            <a:r>
              <a:rPr lang="en-US" dirty="0">
                <a:solidFill>
                  <a:prstClr val="black"/>
                </a:solidFill>
              </a:rPr>
              <a:t>void run(){</a:t>
            </a:r>
            <a:r>
              <a:rPr lang="en-US" dirty="0" err="1">
                <a:solidFill>
                  <a:prstClr val="black"/>
                </a:solidFill>
              </a:rPr>
              <a:t>System.out.println</a:t>
            </a:r>
            <a:r>
              <a:rPr lang="en-US" dirty="0">
                <a:solidFill>
                  <a:prstClr val="black"/>
                </a:solidFill>
              </a:rPr>
              <a:t>("running safely");}  </a:t>
            </a:r>
          </a:p>
          <a:p>
            <a:r>
              <a:rPr lang="en-US" dirty="0">
                <a:solidFill>
                  <a:prstClr val="black"/>
                </a:solidFill>
              </a:rPr>
              <a:t>public static void main(String </a:t>
            </a:r>
            <a:r>
              <a:rPr lang="en-US" dirty="0" err="1">
                <a:solidFill>
                  <a:prstClr val="black"/>
                </a:solidFill>
              </a:rPr>
              <a:t>args</a:t>
            </a:r>
            <a:r>
              <a:rPr lang="en-US" dirty="0">
                <a:solidFill>
                  <a:prstClr val="black"/>
                </a:solidFill>
              </a:rPr>
              <a:t>[]){  </a:t>
            </a:r>
          </a:p>
          <a:p>
            <a:r>
              <a:rPr lang="en-US" dirty="0">
                <a:solidFill>
                  <a:prstClr val="black"/>
                </a:solidFill>
              </a:rPr>
              <a:t> </a:t>
            </a:r>
            <a:r>
              <a:rPr lang="en-US" dirty="0">
                <a:solidFill>
                  <a:prstClr val="black"/>
                </a:solidFill>
              </a:rPr>
              <a:t>Honda4 </a:t>
            </a:r>
            <a:r>
              <a:rPr lang="en-US" dirty="0" err="1">
                <a:solidFill>
                  <a:prstClr val="black"/>
                </a:solidFill>
              </a:rPr>
              <a:t>obj</a:t>
            </a:r>
            <a:r>
              <a:rPr lang="en-US" dirty="0">
                <a:solidFill>
                  <a:prstClr val="black"/>
                </a:solidFill>
              </a:rPr>
              <a:t> </a:t>
            </a:r>
            <a:r>
              <a:rPr lang="en-US" dirty="0">
                <a:solidFill>
                  <a:prstClr val="black"/>
                </a:solidFill>
              </a:rPr>
              <a:t>= new Honda4();  </a:t>
            </a:r>
          </a:p>
          <a:p>
            <a:r>
              <a:rPr lang="en-US" dirty="0">
                <a:solidFill>
                  <a:prstClr val="black"/>
                </a:solidFill>
              </a:rPr>
              <a:t> </a:t>
            </a:r>
            <a:r>
              <a:rPr lang="en-US" dirty="0" err="1">
                <a:solidFill>
                  <a:prstClr val="black"/>
                </a:solidFill>
              </a:rPr>
              <a:t>obj.run</a:t>
            </a:r>
            <a:r>
              <a:rPr lang="en-US" dirty="0">
                <a:solidFill>
                  <a:prstClr val="black"/>
                </a:solidFill>
              </a:rPr>
              <a:t>();  </a:t>
            </a:r>
          </a:p>
          <a:p>
            <a:r>
              <a:rPr lang="en-US" dirty="0">
                <a:solidFill>
                  <a:prstClr val="black"/>
                </a:solidFill>
              </a:rPr>
              <a:t>}  </a:t>
            </a:r>
          </a:p>
          <a:p>
            <a:r>
              <a:rPr lang="en-US" dirty="0">
                <a:solidFill>
                  <a:prstClr val="black"/>
                </a:solidFill>
              </a:rPr>
              <a:t>}  </a:t>
            </a:r>
          </a:p>
          <a:p>
            <a:endParaRPr lang="en-US" dirty="0">
              <a:solidFill>
                <a:prstClr val="black"/>
              </a:solidFill>
            </a:endParaRPr>
          </a:p>
        </p:txBody>
      </p:sp>
    </p:spTree>
    <p:extLst>
      <p:ext uri="{BB962C8B-B14F-4D97-AF65-F5344CB8AC3E}">
        <p14:creationId xmlns:p14="http://schemas.microsoft.com/office/powerpoint/2010/main" val="801003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3" y="274637"/>
            <a:ext cx="10931855" cy="1281208"/>
          </a:xfrm>
        </p:spPr>
        <p:txBody>
          <a:bodyPr>
            <a:normAutofit fontScale="90000"/>
          </a:bodyPr>
          <a:lstStyle/>
          <a:p>
            <a:r>
              <a:rPr lang="en-US" dirty="0"/>
              <a:t>Abstract class in Java</a:t>
            </a:r>
            <a:br>
              <a:rPr lang="en-US" dirty="0"/>
            </a:br>
            <a:endParaRPr lang="en-US" dirty="0"/>
          </a:p>
        </p:txBody>
      </p:sp>
      <p:sp>
        <p:nvSpPr>
          <p:cNvPr id="3" name="Footer Placeholder 2"/>
          <p:cNvSpPr>
            <a:spLocks noGrp="1"/>
          </p:cNvSpPr>
          <p:nvPr>
            <p:ph type="ftr" sz="quarter" idx="11"/>
          </p:nvPr>
        </p:nvSpPr>
        <p:spPr>
          <a:xfrm>
            <a:off x="7510818" y="5953836"/>
            <a:ext cx="5283200" cy="457200"/>
          </a:xfrm>
        </p:spPr>
        <p:txBody>
          <a:bodyPr/>
          <a:lstStyle/>
          <a:p>
            <a:r>
              <a:rPr lang="en-US" dirty="0" smtClean="0">
                <a:solidFill>
                  <a:srgbClr val="696464"/>
                </a:solidFill>
              </a:rPr>
              <a:t>WhatsApp NO. : 9564842816</a:t>
            </a:r>
            <a:endParaRPr lang="en-US" dirty="0">
              <a:solidFill>
                <a:srgbClr val="696464"/>
              </a:solidFill>
            </a:endParaRPr>
          </a:p>
        </p:txBody>
      </p:sp>
      <p:sp>
        <p:nvSpPr>
          <p:cNvPr id="4" name="Content Placeholder 3"/>
          <p:cNvSpPr>
            <a:spLocks noGrp="1"/>
          </p:cNvSpPr>
          <p:nvPr>
            <p:ph sz="quarter" idx="1"/>
          </p:nvPr>
        </p:nvSpPr>
        <p:spPr>
          <a:xfrm>
            <a:off x="768825" y="1106606"/>
            <a:ext cx="5440906" cy="4816522"/>
          </a:xfrm>
        </p:spPr>
        <p:txBody>
          <a:bodyPr>
            <a:normAutofit/>
          </a:bodyPr>
          <a:lstStyle/>
          <a:p>
            <a:r>
              <a:rPr lang="en-US" sz="2000" dirty="0" smtClean="0"/>
              <a:t>A </a:t>
            </a:r>
            <a:r>
              <a:rPr lang="en-US" sz="2000" dirty="0"/>
              <a:t>class which is declared as abstract is known as an abstract class. It can have abstract and non-abstract methods. It needs to be extended and its method implemented. It cannot be instantiated.</a:t>
            </a:r>
          </a:p>
          <a:p>
            <a:endParaRPr lang="en-US" sz="2000" dirty="0"/>
          </a:p>
          <a:p>
            <a:r>
              <a:rPr lang="en-US" sz="2000" b="1" dirty="0"/>
              <a:t>Points to Remember</a:t>
            </a:r>
          </a:p>
          <a:p>
            <a:pPr lvl="1"/>
            <a:r>
              <a:rPr lang="en-US" sz="1800" dirty="0"/>
              <a:t>An abstract class must be declared with an abstract keyword.</a:t>
            </a:r>
          </a:p>
          <a:p>
            <a:pPr lvl="1"/>
            <a:r>
              <a:rPr lang="en-US" sz="1800" dirty="0"/>
              <a:t>It can have abstract and non-abstract methods.</a:t>
            </a:r>
          </a:p>
          <a:p>
            <a:pPr lvl="1"/>
            <a:r>
              <a:rPr lang="en-US" sz="1800" dirty="0"/>
              <a:t>It cannot be instantiated.</a:t>
            </a:r>
          </a:p>
          <a:p>
            <a:pPr lvl="1"/>
            <a:r>
              <a:rPr lang="en-US" sz="1800" dirty="0"/>
              <a:t>It can have constructors and static methods also.</a:t>
            </a:r>
          </a:p>
          <a:p>
            <a:pPr lvl="1"/>
            <a:r>
              <a:rPr lang="en-US" sz="1800" dirty="0"/>
              <a:t>It can have final methods which will force the subclass not to change the body of the method.</a:t>
            </a:r>
          </a:p>
        </p:txBody>
      </p:sp>
      <p:pic>
        <p:nvPicPr>
          <p:cNvPr id="1026" name="Picture 2" descr="Rules for Java Abstrac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869" y="1046281"/>
            <a:ext cx="5132459" cy="442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6173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Words>
  <Application>Microsoft Office PowerPoint</Application>
  <PresentationFormat>Widescreen</PresentationFormat>
  <Paragraphs>217</Paragraphs>
  <Slides>13</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Franklin Gothic Book</vt:lpstr>
      <vt:lpstr>Perpetua</vt:lpstr>
      <vt:lpstr>Wingdings</vt:lpstr>
      <vt:lpstr>Wingdings 2</vt:lpstr>
      <vt:lpstr>Equity</vt:lpstr>
      <vt:lpstr>Object Oriented Programming using JAVA </vt:lpstr>
      <vt:lpstr>PowerPoint Presentation</vt:lpstr>
      <vt:lpstr>PowerPoint Presentation</vt:lpstr>
      <vt:lpstr>PowerPoint Presentation</vt:lpstr>
      <vt:lpstr>PowerPoint Presentation</vt:lpstr>
      <vt:lpstr>PowerPoint Presentation</vt:lpstr>
      <vt:lpstr>PowerPoint Presentation</vt:lpstr>
      <vt:lpstr>Abstract Method in Java</vt:lpstr>
      <vt:lpstr>Abstract class in Java </vt:lpstr>
      <vt:lpstr>PowerPoint Presentation</vt:lpstr>
      <vt:lpstr>PowerPoint Presentation</vt:lpstr>
      <vt:lpstr>Understanding the real scenario of Abstract class</vt:lpstr>
      <vt:lpstr>Abstract class having constructor, data member and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 </dc:title>
  <dc:creator>suvendu</dc:creator>
  <cp:lastModifiedBy>suvendu</cp:lastModifiedBy>
  <cp:revision>1</cp:revision>
  <dcterms:created xsi:type="dcterms:W3CDTF">2021-03-31T07:47:58Z</dcterms:created>
  <dcterms:modified xsi:type="dcterms:W3CDTF">2021-03-31T07:48:30Z</dcterms:modified>
</cp:coreProperties>
</file>