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83" r:id="rId22"/>
    <p:sldId id="284" r:id="rId23"/>
    <p:sldId id="278" r:id="rId24"/>
    <p:sldId id="286" r:id="rId25"/>
    <p:sldId id="287" r:id="rId26"/>
    <p:sldId id="279" r:id="rId27"/>
    <p:sldId id="277" r:id="rId28"/>
    <p:sldId id="281"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9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1"/>
          </a:p>
        </p:txBody>
      </p:sp>
      <p:sp useBgFill="1">
        <p:nvSpPr>
          <p:cNvPr id="13" name="Rounded Rectangle 12"/>
          <p:cNvSpPr/>
          <p:nvPr/>
        </p:nvSpPr>
        <p:spPr>
          <a:xfrm>
            <a:off x="65313" y="69761"/>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1"/>
          </a:p>
        </p:txBody>
      </p:sp>
      <p:sp>
        <p:nvSpPr>
          <p:cNvPr id="9" name="Subtitle 8"/>
          <p:cNvSpPr>
            <a:spLocks noGrp="1"/>
          </p:cNvSpPr>
          <p:nvPr>
            <p:ph type="subTitle" idx="1"/>
          </p:nvPr>
        </p:nvSpPr>
        <p:spPr>
          <a:xfrm>
            <a:off x="1295400" y="3200400"/>
            <a:ext cx="6400800" cy="1600200"/>
          </a:xfrm>
        </p:spPr>
        <p:txBody>
          <a:bodyPr/>
          <a:lstStyle>
            <a:lvl1pPr marL="0" indent="0" algn="ctr">
              <a:buNone/>
              <a:defRPr sz="1951">
                <a:solidFill>
                  <a:schemeClr val="tx2"/>
                </a:solidFill>
              </a:defRPr>
            </a:lvl1pPr>
            <a:lvl2pPr marL="342891" indent="0" algn="ctr">
              <a:buNone/>
            </a:lvl2pPr>
            <a:lvl3pPr marL="685783" indent="0" algn="ctr">
              <a:buNone/>
            </a:lvl3pPr>
            <a:lvl4pPr marL="1028674" indent="0" algn="ctr">
              <a:buNone/>
            </a:lvl4pPr>
            <a:lvl5pPr marL="1371566" indent="0" algn="ctr">
              <a:buNone/>
            </a:lvl5pPr>
            <a:lvl6pPr marL="1714457" indent="0" algn="ctr">
              <a:buNone/>
            </a:lvl6pPr>
            <a:lvl7pPr marL="2057349" indent="0" algn="ctr">
              <a:buNone/>
            </a:lvl7pPr>
            <a:lvl8pPr marL="2400240" indent="0" algn="ctr">
              <a:buNone/>
            </a:lvl8pPr>
            <a:lvl9pPr marL="2743131"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BD7E274-2453-46DF-B5AC-D53738ED5C9D}" type="datetimeFigureOut">
              <a:rPr lang="en-US" smtClean="0"/>
              <a:t>4/7/2021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051">
                <a:solidFill>
                  <a:srgbClr val="FFFFFF"/>
                </a:solidFill>
              </a:defRPr>
            </a:lvl1pPr>
          </a:lstStyle>
          <a:p>
            <a:fld id="{ABA5AF41-A81A-420F-9E74-E576B018F21D}" type="slidenum">
              <a:rPr lang="en-US" smtClean="0"/>
              <a:t>‹#›</a:t>
            </a:fld>
            <a:endParaRPr lang="en-US"/>
          </a:p>
        </p:txBody>
      </p:sp>
      <p:sp>
        <p:nvSpPr>
          <p:cNvPr id="7" name="Rectangle 6"/>
          <p:cNvSpPr/>
          <p:nvPr/>
        </p:nvSpPr>
        <p:spPr>
          <a:xfrm>
            <a:off x="62933" y="1449309"/>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1"/>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1"/>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1"/>
          </a:p>
        </p:txBody>
      </p:sp>
      <p:sp>
        <p:nvSpPr>
          <p:cNvPr id="8" name="Title 7"/>
          <p:cNvSpPr>
            <a:spLocks noGrp="1"/>
          </p:cNvSpPr>
          <p:nvPr>
            <p:ph type="ctrTitle"/>
          </p:nvPr>
        </p:nvSpPr>
        <p:spPr>
          <a:xfrm>
            <a:off x="457200" y="1505936"/>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35426932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D7E274-2453-46DF-B5AC-D53738ED5C9D}"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5AF41-A81A-420F-9E74-E576B018F21D}" type="slidenum">
              <a:rPr lang="en-US" smtClean="0"/>
              <a:t>‹#›</a:t>
            </a:fld>
            <a:endParaRPr lang="en-US"/>
          </a:p>
        </p:txBody>
      </p:sp>
    </p:spTree>
    <p:extLst>
      <p:ext uri="{BB962C8B-B14F-4D97-AF65-F5344CB8AC3E}">
        <p14:creationId xmlns:p14="http://schemas.microsoft.com/office/powerpoint/2010/main" val="1442938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7"/>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6"/>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D7E274-2453-46DF-B5AC-D53738ED5C9D}"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5AF41-A81A-420F-9E74-E576B018F21D}" type="slidenum">
              <a:rPr lang="en-US" smtClean="0"/>
              <a:t>‹#›</a:t>
            </a:fld>
            <a:endParaRPr lang="en-US"/>
          </a:p>
        </p:txBody>
      </p:sp>
    </p:spTree>
    <p:extLst>
      <p:ext uri="{BB962C8B-B14F-4D97-AF65-F5344CB8AC3E}">
        <p14:creationId xmlns:p14="http://schemas.microsoft.com/office/powerpoint/2010/main" val="335236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BD7E274-2453-46DF-B5AC-D53738ED5C9D}"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A5AF41-A81A-420F-9E74-E576B018F21D}"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18213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1"/>
          </a:p>
        </p:txBody>
      </p:sp>
      <p:sp useBgFill="1">
        <p:nvSpPr>
          <p:cNvPr id="10" name="Rounded Rectangle 9"/>
          <p:cNvSpPr/>
          <p:nvPr/>
        </p:nvSpPr>
        <p:spPr>
          <a:xfrm>
            <a:off x="65313" y="69761"/>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351"/>
          </a:p>
        </p:txBody>
      </p:sp>
      <p:sp>
        <p:nvSpPr>
          <p:cNvPr id="2" name="Title 1"/>
          <p:cNvSpPr>
            <a:spLocks noGrp="1"/>
          </p:cNvSpPr>
          <p:nvPr>
            <p:ph type="title"/>
          </p:nvPr>
        </p:nvSpPr>
        <p:spPr>
          <a:xfrm>
            <a:off x="722313" y="952506"/>
            <a:ext cx="7772400" cy="1362075"/>
          </a:xfrm>
        </p:spPr>
        <p:txBody>
          <a:bodyPr anchor="b" anchorCtr="0"/>
          <a:lstStyle>
            <a:lvl1pPr algn="l">
              <a:buNone/>
              <a:defRPr sz="3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1800">
                <a:solidFill>
                  <a:schemeClr val="tx1">
                    <a:tint val="75000"/>
                  </a:schemeClr>
                </a:solidFill>
              </a:defRPr>
            </a:lvl1pPr>
            <a:lvl2pPr>
              <a:buNone/>
              <a:defRPr sz="1351">
                <a:solidFill>
                  <a:schemeClr val="tx1">
                    <a:tint val="75000"/>
                  </a:schemeClr>
                </a:solidFill>
              </a:defRPr>
            </a:lvl2pPr>
            <a:lvl3pPr>
              <a:buNone/>
              <a:defRPr sz="1200">
                <a:solidFill>
                  <a:schemeClr val="tx1">
                    <a:tint val="75000"/>
                  </a:schemeClr>
                </a:solidFill>
              </a:defRPr>
            </a:lvl3pPr>
            <a:lvl4pPr>
              <a:buNone/>
              <a:defRPr sz="1051">
                <a:solidFill>
                  <a:schemeClr val="tx1">
                    <a:tint val="75000"/>
                  </a:schemeClr>
                </a:solidFill>
              </a:defRPr>
            </a:lvl4pPr>
            <a:lvl5pPr>
              <a:buNone/>
              <a:defRPr sz="1051">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BD7E274-2453-46DF-B5AC-D53738ED5C9D}" type="datetimeFigureOut">
              <a:rPr lang="en-US" smtClean="0"/>
              <a:t>4/7/2021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1"/>
          </a:p>
        </p:txBody>
      </p:sp>
      <p:sp>
        <p:nvSpPr>
          <p:cNvPr id="8" name="Rectangle 7"/>
          <p:cNvSpPr/>
          <p:nvPr/>
        </p:nvSpPr>
        <p:spPr>
          <a:xfrm>
            <a:off x="69149" y="2341481"/>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1"/>
          </a:p>
        </p:txBody>
      </p:sp>
      <p:sp>
        <p:nvSpPr>
          <p:cNvPr id="9" name="Rectangle 8"/>
          <p:cNvSpPr/>
          <p:nvPr/>
        </p:nvSpPr>
        <p:spPr>
          <a:xfrm>
            <a:off x="68309"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1"/>
          </a:p>
        </p:txBody>
      </p:sp>
      <p:sp>
        <p:nvSpPr>
          <p:cNvPr id="6" name="Slide Number Placeholder 5"/>
          <p:cNvSpPr>
            <a:spLocks noGrp="1"/>
          </p:cNvSpPr>
          <p:nvPr>
            <p:ph type="sldNum" sz="quarter" idx="12"/>
          </p:nvPr>
        </p:nvSpPr>
        <p:spPr>
          <a:xfrm>
            <a:off x="146304" y="6208776"/>
            <a:ext cx="457200" cy="457200"/>
          </a:xfrm>
        </p:spPr>
        <p:txBody>
          <a:bodyPr/>
          <a:lstStyle/>
          <a:p>
            <a:fld id="{ABA5AF41-A81A-420F-9E74-E576B018F21D}" type="slidenum">
              <a:rPr lang="en-US" smtClean="0"/>
              <a:t>‹#›</a:t>
            </a:fld>
            <a:endParaRPr lang="en-US"/>
          </a:p>
        </p:txBody>
      </p:sp>
    </p:spTree>
    <p:extLst>
      <p:ext uri="{BB962C8B-B14F-4D97-AF65-F5344CB8AC3E}">
        <p14:creationId xmlns:p14="http://schemas.microsoft.com/office/powerpoint/2010/main" val="28133376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BD7E274-2453-46DF-B5AC-D53738ED5C9D}"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5AF41-A81A-420F-9E74-E576B018F21D}"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03696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1800" b="1">
                <a:solidFill>
                  <a:schemeClr val="accent1"/>
                </a:solidFill>
                <a:latin typeface="+mj-lt"/>
                <a:ea typeface="+mj-ea"/>
                <a:cs typeface="+mj-cs"/>
              </a:defRPr>
            </a:lvl1pPr>
            <a:lvl2pPr>
              <a:buNone/>
              <a:defRPr sz="1500" b="1"/>
            </a:lvl2pPr>
            <a:lvl3pPr>
              <a:buNone/>
              <a:defRPr sz="1351" b="1"/>
            </a:lvl3pPr>
            <a:lvl4pPr>
              <a:buNone/>
              <a:defRPr sz="1200" b="1"/>
            </a:lvl4pPr>
            <a:lvl5pPr>
              <a:buNone/>
              <a:defRPr sz="12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1800" b="1">
                <a:solidFill>
                  <a:schemeClr val="accent1"/>
                </a:solidFill>
                <a:latin typeface="+mj-lt"/>
                <a:ea typeface="+mj-ea"/>
                <a:cs typeface="+mj-cs"/>
              </a:defRPr>
            </a:lvl1pPr>
            <a:lvl2pPr>
              <a:buNone/>
              <a:defRPr sz="1500" b="1"/>
            </a:lvl2pPr>
            <a:lvl3pPr>
              <a:buNone/>
              <a:defRPr sz="1351" b="1"/>
            </a:lvl3pPr>
            <a:lvl4pPr>
              <a:buNone/>
              <a:defRPr sz="1200" b="1"/>
            </a:lvl4pPr>
            <a:lvl5pPr>
              <a:buNone/>
              <a:defRPr sz="12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BD7E274-2453-46DF-B5AC-D53738ED5C9D}"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A5AF41-A81A-420F-9E74-E576B018F21D}"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86776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D7E274-2453-46DF-B5AC-D53738ED5C9D}"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A5AF41-A81A-420F-9E74-E576B018F21D}" type="slidenum">
              <a:rPr lang="en-US" smtClean="0"/>
              <a:t>‹#›</a:t>
            </a:fld>
            <a:endParaRPr lang="en-US"/>
          </a:p>
        </p:txBody>
      </p:sp>
    </p:spTree>
    <p:extLst>
      <p:ext uri="{BB962C8B-B14F-4D97-AF65-F5344CB8AC3E}">
        <p14:creationId xmlns:p14="http://schemas.microsoft.com/office/powerpoint/2010/main" val="137284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7E274-2453-46DF-B5AC-D53738ED5C9D}"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A5AF41-A81A-420F-9E74-E576B018F21D}" type="slidenum">
              <a:rPr lang="en-US" smtClean="0"/>
              <a:t>‹#›</a:t>
            </a:fld>
            <a:endParaRPr lang="en-US"/>
          </a:p>
        </p:txBody>
      </p:sp>
    </p:spTree>
    <p:extLst>
      <p:ext uri="{BB962C8B-B14F-4D97-AF65-F5344CB8AC3E}">
        <p14:creationId xmlns:p14="http://schemas.microsoft.com/office/powerpoint/2010/main" val="316632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1"/>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1"/>
          </a:p>
        </p:txBody>
      </p:sp>
      <p:sp>
        <p:nvSpPr>
          <p:cNvPr id="2" name="Title 1"/>
          <p:cNvSpPr>
            <a:spLocks noGrp="1"/>
          </p:cNvSpPr>
          <p:nvPr>
            <p:ph type="title"/>
          </p:nvPr>
        </p:nvSpPr>
        <p:spPr>
          <a:xfrm>
            <a:off x="914400" y="273050"/>
            <a:ext cx="7772400" cy="1143000"/>
          </a:xfrm>
        </p:spPr>
        <p:txBody>
          <a:bodyPr anchor="b" anchorCtr="0"/>
          <a:lstStyle>
            <a:lvl1pPr algn="l">
              <a:buNone/>
              <a:defRPr sz="3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351"/>
            </a:lvl1pPr>
            <a:lvl2pPr>
              <a:buNone/>
              <a:defRPr sz="900"/>
            </a:lvl2pPr>
            <a:lvl3pPr>
              <a:buNone/>
              <a:defRPr sz="751"/>
            </a:lvl3pPr>
            <a:lvl4pPr>
              <a:buNone/>
              <a:defRPr sz="675"/>
            </a:lvl4pPr>
            <a:lvl5pPr>
              <a:buNone/>
              <a:defRPr sz="675"/>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D7E274-2453-46DF-B5AC-D53738ED5C9D}"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A5AF41-A81A-420F-9E74-E576B018F21D}"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4122852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1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200"/>
            </a:lvl1pPr>
            <a:lvl2pPr>
              <a:defRPr sz="900"/>
            </a:lvl2pPr>
            <a:lvl3pPr>
              <a:defRPr sz="751"/>
            </a:lvl3pPr>
            <a:lvl4pPr>
              <a:defRPr sz="675"/>
            </a:lvl4pPr>
            <a:lvl5pPr>
              <a:defRPr sz="675"/>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D7E274-2453-46DF-B5AC-D53738ED5C9D}" type="datetimeFigureOut">
              <a:rPr lang="en-US" smtClean="0"/>
              <a:t>4/7/2021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ABA5AF41-A81A-420F-9E74-E576B018F21D}"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1"/>
          </a:p>
        </p:txBody>
      </p:sp>
      <p:sp>
        <p:nvSpPr>
          <p:cNvPr id="12" name="Rectangle 11"/>
          <p:cNvSpPr/>
          <p:nvPr/>
        </p:nvSpPr>
        <p:spPr>
          <a:xfrm>
            <a:off x="68510" y="4650480"/>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1"/>
          </a:p>
        </p:txBody>
      </p:sp>
      <p:sp>
        <p:nvSpPr>
          <p:cNvPr id="13" name="Rectangle 12"/>
          <p:cNvSpPr/>
          <p:nvPr/>
        </p:nvSpPr>
        <p:spPr>
          <a:xfrm>
            <a:off x="68513" y="4773230"/>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1"/>
          </a:p>
        </p:txBody>
      </p:sp>
      <p:sp>
        <p:nvSpPr>
          <p:cNvPr id="3" name="Picture Placeholder 2"/>
          <p:cNvSpPr>
            <a:spLocks noGrp="1"/>
          </p:cNvSpPr>
          <p:nvPr>
            <p:ph type="pic" idx="1"/>
          </p:nvPr>
        </p:nvSpPr>
        <p:spPr>
          <a:xfrm>
            <a:off x="68311" y="66681"/>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2400"/>
            </a:lvl1pPr>
          </a:lstStyle>
          <a:p>
            <a:r>
              <a:rPr kumimoji="0" lang="en-US" smtClean="0"/>
              <a:t>Click icon to add picture</a:t>
            </a:r>
            <a:endParaRPr kumimoji="0" lang="en-US" dirty="0"/>
          </a:p>
        </p:txBody>
      </p:sp>
    </p:spTree>
    <p:extLst>
      <p:ext uri="{BB962C8B-B14F-4D97-AF65-F5344CB8AC3E}">
        <p14:creationId xmlns:p14="http://schemas.microsoft.com/office/powerpoint/2010/main" val="1674425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1"/>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1"/>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051">
                <a:solidFill>
                  <a:schemeClr val="tx2"/>
                </a:solidFill>
              </a:defRPr>
            </a:lvl1pPr>
          </a:lstStyle>
          <a:p>
            <a:fld id="{3BD7E274-2453-46DF-B5AC-D53738ED5C9D}" type="datetimeFigureOut">
              <a:rPr lang="en-US" smtClean="0"/>
              <a:t>4/7/2021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051">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051">
                <a:solidFill>
                  <a:srgbClr val="FFFFFF"/>
                </a:solidFill>
                <a:latin typeface="+mj-lt"/>
                <a:ea typeface="+mj-ea"/>
                <a:cs typeface="+mj-cs"/>
              </a:defRPr>
            </a:lvl1pPr>
          </a:lstStyle>
          <a:p>
            <a:fld id="{ABA5AF41-A81A-420F-9E74-E576B018F21D}" type="slidenum">
              <a:rPr lang="en-US" smtClean="0"/>
              <a:t>‹#›</a:t>
            </a:fld>
            <a:endParaRPr lang="en-US"/>
          </a:p>
        </p:txBody>
      </p:sp>
    </p:spTree>
    <p:extLst>
      <p:ext uri="{BB962C8B-B14F-4D97-AF65-F5344CB8AC3E}">
        <p14:creationId xmlns:p14="http://schemas.microsoft.com/office/powerpoint/2010/main" val="2349155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kern="1200">
          <a:solidFill>
            <a:schemeClr val="tx2"/>
          </a:solidFill>
          <a:latin typeface="+mj-lt"/>
          <a:ea typeface="+mj-ea"/>
          <a:cs typeface="+mj-cs"/>
        </a:defRPr>
      </a:lvl1pPr>
    </p:titleStyle>
    <p:bodyStyle>
      <a:lvl1pPr marL="205735" indent="-205735" algn="l" rtl="0" eaLnBrk="1" latinLnBrk="0" hangingPunct="1">
        <a:spcBef>
          <a:spcPts val="435"/>
        </a:spcBef>
        <a:buClr>
          <a:schemeClr val="accent1"/>
        </a:buClr>
        <a:buSzPct val="85000"/>
        <a:buFont typeface="Wingdings 2"/>
        <a:buChar char=""/>
        <a:defRPr kumimoji="0" sz="1951" kern="1200">
          <a:solidFill>
            <a:schemeClr val="tx1"/>
          </a:solidFill>
          <a:latin typeface="+mn-lt"/>
          <a:ea typeface="+mn-ea"/>
          <a:cs typeface="+mn-cs"/>
        </a:defRPr>
      </a:lvl1pPr>
      <a:lvl2pPr marL="411470" indent="-171446" algn="l" rtl="0" eaLnBrk="1" latinLnBrk="0" hangingPunct="1">
        <a:spcBef>
          <a:spcPts val="279"/>
        </a:spcBef>
        <a:buClr>
          <a:schemeClr val="accent2"/>
        </a:buClr>
        <a:buSzPct val="85000"/>
        <a:buFont typeface="Wingdings 2"/>
        <a:buChar char=""/>
        <a:defRPr kumimoji="0" sz="1800" kern="1200">
          <a:solidFill>
            <a:schemeClr val="tx1"/>
          </a:solidFill>
          <a:latin typeface="+mn-lt"/>
          <a:ea typeface="+mn-ea"/>
          <a:cs typeface="+mn-cs"/>
        </a:defRPr>
      </a:lvl2pPr>
      <a:lvl3pPr marL="617205" indent="-171446" algn="l" rtl="0" eaLnBrk="1" latinLnBrk="0" hangingPunct="1">
        <a:spcBef>
          <a:spcPts val="279"/>
        </a:spcBef>
        <a:buClr>
          <a:schemeClr val="accent1">
            <a:tint val="60000"/>
          </a:schemeClr>
        </a:buClr>
        <a:buSzPct val="85000"/>
        <a:buFont typeface="Wingdings 2"/>
        <a:buChar char=""/>
        <a:defRPr kumimoji="0" sz="1500" kern="1200">
          <a:solidFill>
            <a:schemeClr val="tx1"/>
          </a:solidFill>
          <a:latin typeface="+mn-lt"/>
          <a:ea typeface="+mn-ea"/>
          <a:cs typeface="+mn-cs"/>
        </a:defRPr>
      </a:lvl3pPr>
      <a:lvl4pPr marL="822939" indent="-171446" algn="l" rtl="0" eaLnBrk="1" latinLnBrk="0" hangingPunct="1">
        <a:spcBef>
          <a:spcPts val="279"/>
        </a:spcBef>
        <a:buClr>
          <a:schemeClr val="accent3"/>
        </a:buClr>
        <a:buSzPct val="80000"/>
        <a:buFont typeface="Wingdings 2"/>
        <a:buChar char=""/>
        <a:defRPr kumimoji="0" sz="1500" kern="1200">
          <a:solidFill>
            <a:schemeClr val="tx1"/>
          </a:solidFill>
          <a:latin typeface="+mn-lt"/>
          <a:ea typeface="+mn-ea"/>
          <a:cs typeface="+mn-cs"/>
        </a:defRPr>
      </a:lvl4pPr>
      <a:lvl5pPr marL="1028674" indent="-171446" algn="l" rtl="0" eaLnBrk="1" latinLnBrk="0" hangingPunct="1">
        <a:spcBef>
          <a:spcPts val="279"/>
        </a:spcBef>
        <a:buClr>
          <a:schemeClr val="accent3"/>
        </a:buClr>
        <a:buFontTx/>
        <a:buChar char="o"/>
        <a:defRPr kumimoji="0" sz="1500" kern="1200">
          <a:solidFill>
            <a:schemeClr val="tx1"/>
          </a:solidFill>
          <a:latin typeface="+mn-lt"/>
          <a:ea typeface="+mn-ea"/>
          <a:cs typeface="+mn-cs"/>
        </a:defRPr>
      </a:lvl5pPr>
      <a:lvl6pPr marL="1234409" indent="-171446" algn="l" rtl="0" eaLnBrk="1" latinLnBrk="0" hangingPunct="1">
        <a:spcBef>
          <a:spcPts val="279"/>
        </a:spcBef>
        <a:buClr>
          <a:schemeClr val="accent3"/>
        </a:buClr>
        <a:buChar char="•"/>
        <a:defRPr kumimoji="0" sz="1351" kern="1200" baseline="0">
          <a:solidFill>
            <a:schemeClr val="tx1"/>
          </a:solidFill>
          <a:latin typeface="+mn-lt"/>
          <a:ea typeface="+mn-ea"/>
          <a:cs typeface="+mn-cs"/>
        </a:defRPr>
      </a:lvl6pPr>
      <a:lvl7pPr marL="1440144" indent="-171446" algn="l" rtl="0" eaLnBrk="1" latinLnBrk="0" hangingPunct="1">
        <a:spcBef>
          <a:spcPts val="279"/>
        </a:spcBef>
        <a:buClr>
          <a:schemeClr val="accent2"/>
        </a:buClr>
        <a:buChar char="•"/>
        <a:defRPr kumimoji="0" sz="1351" kern="1200">
          <a:solidFill>
            <a:schemeClr val="tx1"/>
          </a:solidFill>
          <a:latin typeface="+mn-lt"/>
          <a:ea typeface="+mn-ea"/>
          <a:cs typeface="+mn-cs"/>
        </a:defRPr>
      </a:lvl7pPr>
      <a:lvl8pPr marL="1645879" indent="-171446" algn="l" rtl="0" eaLnBrk="1" latinLnBrk="0" hangingPunct="1">
        <a:spcBef>
          <a:spcPts val="279"/>
        </a:spcBef>
        <a:buClr>
          <a:schemeClr val="accent1">
            <a:tint val="60000"/>
          </a:schemeClr>
        </a:buClr>
        <a:buChar char="•"/>
        <a:defRPr kumimoji="0" sz="1351" kern="1200">
          <a:solidFill>
            <a:schemeClr val="tx1"/>
          </a:solidFill>
          <a:latin typeface="+mn-lt"/>
          <a:ea typeface="+mn-ea"/>
          <a:cs typeface="+mn-cs"/>
        </a:defRPr>
      </a:lvl8pPr>
      <a:lvl9pPr marL="1851614" indent="-171446" algn="l" rtl="0" eaLnBrk="1" latinLnBrk="0" hangingPunct="1">
        <a:spcBef>
          <a:spcPts val="279"/>
        </a:spcBef>
        <a:buClr>
          <a:schemeClr val="accent2">
            <a:tint val="60000"/>
          </a:schemeClr>
        </a:buClr>
        <a:buChar char="•"/>
        <a:defRPr kumimoji="0" sz="1351"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891" algn="l" rtl="0" eaLnBrk="1" latinLnBrk="0" hangingPunct="1">
        <a:defRPr kumimoji="0" kern="1200">
          <a:solidFill>
            <a:schemeClr val="tx1"/>
          </a:solidFill>
          <a:latin typeface="+mn-lt"/>
          <a:ea typeface="+mn-ea"/>
          <a:cs typeface="+mn-cs"/>
        </a:defRPr>
      </a:lvl2pPr>
      <a:lvl3pPr marL="685783" algn="l" rtl="0" eaLnBrk="1" latinLnBrk="0" hangingPunct="1">
        <a:defRPr kumimoji="0" kern="1200">
          <a:solidFill>
            <a:schemeClr val="tx1"/>
          </a:solidFill>
          <a:latin typeface="+mn-lt"/>
          <a:ea typeface="+mn-ea"/>
          <a:cs typeface="+mn-cs"/>
        </a:defRPr>
      </a:lvl3pPr>
      <a:lvl4pPr marL="1028674" algn="l" rtl="0" eaLnBrk="1" latinLnBrk="0" hangingPunct="1">
        <a:defRPr kumimoji="0" kern="1200">
          <a:solidFill>
            <a:schemeClr val="tx1"/>
          </a:solidFill>
          <a:latin typeface="+mn-lt"/>
          <a:ea typeface="+mn-ea"/>
          <a:cs typeface="+mn-cs"/>
        </a:defRPr>
      </a:lvl4pPr>
      <a:lvl5pPr marL="1371566" algn="l" rtl="0" eaLnBrk="1" latinLnBrk="0" hangingPunct="1">
        <a:defRPr kumimoji="0" kern="1200">
          <a:solidFill>
            <a:schemeClr val="tx1"/>
          </a:solidFill>
          <a:latin typeface="+mn-lt"/>
          <a:ea typeface="+mn-ea"/>
          <a:cs typeface="+mn-cs"/>
        </a:defRPr>
      </a:lvl5pPr>
      <a:lvl6pPr marL="1714457" algn="l" rtl="0" eaLnBrk="1" latinLnBrk="0" hangingPunct="1">
        <a:defRPr kumimoji="0" kern="1200">
          <a:solidFill>
            <a:schemeClr val="tx1"/>
          </a:solidFill>
          <a:latin typeface="+mn-lt"/>
          <a:ea typeface="+mn-ea"/>
          <a:cs typeface="+mn-cs"/>
        </a:defRPr>
      </a:lvl6pPr>
      <a:lvl7pPr marL="2057349" algn="l" rtl="0" eaLnBrk="1" latinLnBrk="0" hangingPunct="1">
        <a:defRPr kumimoji="0" kern="1200">
          <a:solidFill>
            <a:schemeClr val="tx1"/>
          </a:solidFill>
          <a:latin typeface="+mn-lt"/>
          <a:ea typeface="+mn-ea"/>
          <a:cs typeface="+mn-cs"/>
        </a:defRPr>
      </a:lvl7pPr>
      <a:lvl8pPr marL="2400240" algn="l" rtl="0" eaLnBrk="1" latinLnBrk="0" hangingPunct="1">
        <a:defRPr kumimoji="0" kern="1200">
          <a:solidFill>
            <a:schemeClr val="tx1"/>
          </a:solidFill>
          <a:latin typeface="+mn-lt"/>
          <a:ea typeface="+mn-ea"/>
          <a:cs typeface="+mn-cs"/>
        </a:defRPr>
      </a:lvl8pPr>
      <a:lvl9pPr marL="274313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String</a:t>
            </a:r>
          </a:p>
        </p:txBody>
      </p:sp>
    </p:spTree>
    <p:extLst>
      <p:ext uri="{BB962C8B-B14F-4D97-AF65-F5344CB8AC3E}">
        <p14:creationId xmlns:p14="http://schemas.microsoft.com/office/powerpoint/2010/main" val="1995420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2502" y="246315"/>
            <a:ext cx="8931499" cy="2062103"/>
          </a:xfrm>
          <a:prstGeom prst="rect">
            <a:avLst/>
          </a:prstGeom>
        </p:spPr>
        <p:txBody>
          <a:bodyPr wrap="square">
            <a:spAutoFit/>
          </a:bodyPr>
          <a:lstStyle/>
          <a:p>
            <a:pPr marL="342891" indent="-342891">
              <a:buFont typeface="Wingdings" panose="05000000000000000000" pitchFamily="2" charset="2"/>
              <a:buChar char="q"/>
            </a:pPr>
            <a:r>
              <a:rPr lang="en-US" sz="2000" b="1" dirty="0"/>
              <a:t>Java String compare</a:t>
            </a:r>
          </a:p>
          <a:p>
            <a:r>
              <a:rPr lang="en-US" dirty="0"/>
              <a:t>We can compare string in java on the basis of content and reference.</a:t>
            </a:r>
          </a:p>
          <a:p>
            <a:endParaRPr lang="en-US" dirty="0"/>
          </a:p>
          <a:p>
            <a:r>
              <a:rPr lang="en-US" dirty="0"/>
              <a:t>It is used in authentication (by equals() method), sorting (by </a:t>
            </a:r>
            <a:r>
              <a:rPr lang="en-US" dirty="0" err="1"/>
              <a:t>compareTo</a:t>
            </a:r>
            <a:r>
              <a:rPr lang="en-US" dirty="0"/>
              <a:t>() method), reference matching (by == operator) etc.</a:t>
            </a:r>
          </a:p>
          <a:p>
            <a:endParaRPr lang="en-US" dirty="0"/>
          </a:p>
          <a:p>
            <a:r>
              <a:rPr lang="en-US" dirty="0"/>
              <a:t>There are three ways to compare string in java:</a:t>
            </a:r>
          </a:p>
        </p:txBody>
      </p:sp>
      <p:sp>
        <p:nvSpPr>
          <p:cNvPr id="6" name="Rectangle 5"/>
          <p:cNvSpPr/>
          <p:nvPr/>
        </p:nvSpPr>
        <p:spPr>
          <a:xfrm>
            <a:off x="173866" y="2322145"/>
            <a:ext cx="4269347" cy="4362733"/>
          </a:xfrm>
          <a:prstGeom prst="rect">
            <a:avLst/>
          </a:prstGeom>
        </p:spPr>
        <p:txBody>
          <a:bodyPr wrap="square">
            <a:spAutoFit/>
          </a:bodyPr>
          <a:lstStyle/>
          <a:p>
            <a:pPr marL="411470" lvl="1" indent="-171446">
              <a:spcBef>
                <a:spcPts val="279"/>
              </a:spcBef>
              <a:buClr>
                <a:schemeClr val="accent2"/>
              </a:buClr>
              <a:buSzPct val="85000"/>
              <a:buFont typeface="Wingdings 2"/>
              <a:buChar char=""/>
            </a:pPr>
            <a:r>
              <a:rPr lang="en-US" dirty="0"/>
              <a:t>By equals() method</a:t>
            </a:r>
          </a:p>
          <a:p>
            <a:pPr marL="411470" lvl="1" indent="-171446">
              <a:spcBef>
                <a:spcPts val="279"/>
              </a:spcBef>
              <a:buClr>
                <a:schemeClr val="accent2"/>
              </a:buClr>
              <a:buSzPct val="85000"/>
              <a:buFont typeface="Wingdings 2"/>
              <a:buChar char=""/>
            </a:pPr>
            <a:r>
              <a:rPr lang="en-US" dirty="0"/>
              <a:t>By = = operator</a:t>
            </a:r>
          </a:p>
          <a:p>
            <a:pPr marL="411470" lvl="1" indent="-171446">
              <a:spcBef>
                <a:spcPts val="279"/>
              </a:spcBef>
              <a:buClr>
                <a:schemeClr val="accent2"/>
              </a:buClr>
              <a:buSzPct val="85000"/>
              <a:buFont typeface="Wingdings 2"/>
              <a:buChar char=""/>
            </a:pPr>
            <a:r>
              <a:rPr lang="en-US" dirty="0"/>
              <a:t>By </a:t>
            </a:r>
            <a:r>
              <a:rPr lang="en-US" dirty="0" err="1"/>
              <a:t>compareTo</a:t>
            </a:r>
            <a:r>
              <a:rPr lang="en-US" dirty="0"/>
              <a:t>() method</a:t>
            </a:r>
          </a:p>
          <a:p>
            <a:pPr marL="240025" lvl="1">
              <a:spcBef>
                <a:spcPts val="279"/>
              </a:spcBef>
              <a:buClr>
                <a:schemeClr val="accent2"/>
              </a:buClr>
              <a:buSzPct val="85000"/>
            </a:pPr>
            <a:endParaRPr lang="en-US" dirty="0"/>
          </a:p>
          <a:p>
            <a:r>
              <a:rPr lang="en-US" b="1" dirty="0"/>
              <a:t>1) String compare by equals() method</a:t>
            </a:r>
          </a:p>
          <a:p>
            <a:r>
              <a:rPr lang="en-US" dirty="0"/>
              <a:t>The String equals() method compares the original content of the string. It compares values of string for equality. String class provides two methods:</a:t>
            </a:r>
          </a:p>
          <a:p>
            <a:endParaRPr lang="en-US" dirty="0"/>
          </a:p>
          <a:p>
            <a:r>
              <a:rPr lang="en-US" dirty="0"/>
              <a:t>public </a:t>
            </a:r>
            <a:r>
              <a:rPr lang="en-US" dirty="0" err="1"/>
              <a:t>boolean</a:t>
            </a:r>
            <a:r>
              <a:rPr lang="en-US" dirty="0"/>
              <a:t> equals(Object another) compares this string to the specified object.</a:t>
            </a:r>
          </a:p>
          <a:p>
            <a:r>
              <a:rPr lang="en-US" dirty="0"/>
              <a:t>public </a:t>
            </a:r>
            <a:r>
              <a:rPr lang="en-US" dirty="0" err="1"/>
              <a:t>boolean</a:t>
            </a:r>
            <a:r>
              <a:rPr lang="en-US" dirty="0"/>
              <a:t> </a:t>
            </a:r>
            <a:r>
              <a:rPr lang="en-US" dirty="0" err="1"/>
              <a:t>equalsIgnoreCase</a:t>
            </a:r>
            <a:r>
              <a:rPr lang="en-US" dirty="0"/>
              <a:t>(String another) compares this String to another string, ignoring case</a:t>
            </a:r>
          </a:p>
        </p:txBody>
      </p:sp>
      <p:sp>
        <p:nvSpPr>
          <p:cNvPr id="7" name="Rectangle 6"/>
          <p:cNvSpPr/>
          <p:nvPr/>
        </p:nvSpPr>
        <p:spPr>
          <a:xfrm>
            <a:off x="4307983" y="2013477"/>
            <a:ext cx="4572000" cy="4524315"/>
          </a:xfrm>
          <a:prstGeom prst="rect">
            <a:avLst/>
          </a:prstGeom>
          <a:ln>
            <a:solidFill>
              <a:schemeClr val="accent1"/>
            </a:solidFill>
          </a:ln>
        </p:spPr>
        <p:txBody>
          <a:bodyPr>
            <a:spAutoFit/>
          </a:bodyPr>
          <a:lstStyle/>
          <a:p>
            <a:endParaRPr lang="en-US" dirty="0"/>
          </a:p>
          <a:p>
            <a:r>
              <a:rPr lang="en-US" dirty="0"/>
              <a:t>class Teststringcomparison1{  </a:t>
            </a:r>
          </a:p>
          <a:p>
            <a:r>
              <a:rPr lang="en-US" dirty="0"/>
              <a:t> public static void main(String </a:t>
            </a:r>
            <a:r>
              <a:rPr lang="en-US" dirty="0" err="1"/>
              <a:t>args</a:t>
            </a:r>
            <a:r>
              <a:rPr lang="en-US" dirty="0"/>
              <a:t>[]){  </a:t>
            </a:r>
          </a:p>
          <a:p>
            <a:r>
              <a:rPr lang="en-US" dirty="0"/>
              <a:t>   String s1="</a:t>
            </a:r>
            <a:r>
              <a:rPr lang="en-US" dirty="0" err="1"/>
              <a:t>Sachin</a:t>
            </a:r>
            <a:r>
              <a:rPr lang="en-US" dirty="0"/>
              <a:t>";  </a:t>
            </a:r>
          </a:p>
          <a:p>
            <a:r>
              <a:rPr lang="en-US" dirty="0"/>
              <a:t>   String s2="</a:t>
            </a:r>
            <a:r>
              <a:rPr lang="en-US" dirty="0" err="1"/>
              <a:t>Sachin</a:t>
            </a:r>
            <a:r>
              <a:rPr lang="en-US" dirty="0"/>
              <a:t>";  </a:t>
            </a:r>
          </a:p>
          <a:p>
            <a:r>
              <a:rPr lang="en-US" dirty="0"/>
              <a:t>   String s3=new String("</a:t>
            </a:r>
            <a:r>
              <a:rPr lang="en-US" dirty="0" err="1"/>
              <a:t>Sachin</a:t>
            </a:r>
            <a:r>
              <a:rPr lang="en-US" dirty="0"/>
              <a:t>");  </a:t>
            </a:r>
          </a:p>
          <a:p>
            <a:r>
              <a:rPr lang="en-US" dirty="0"/>
              <a:t>   String s4="</a:t>
            </a:r>
            <a:r>
              <a:rPr lang="en-US" dirty="0" err="1"/>
              <a:t>Saurav</a:t>
            </a:r>
            <a:r>
              <a:rPr lang="en-US" dirty="0"/>
              <a:t>";  </a:t>
            </a:r>
          </a:p>
          <a:p>
            <a:r>
              <a:rPr lang="en-US" dirty="0"/>
              <a:t>   </a:t>
            </a:r>
            <a:r>
              <a:rPr lang="en-US" dirty="0" err="1"/>
              <a:t>System.out.println</a:t>
            </a:r>
            <a:r>
              <a:rPr lang="en-US" dirty="0"/>
              <a:t>(s1.equals(s2</a:t>
            </a:r>
            <a:r>
              <a:rPr lang="en-US" dirty="0" smtClean="0"/>
              <a:t>));  </a:t>
            </a:r>
            <a:endParaRPr lang="en-US" dirty="0"/>
          </a:p>
          <a:p>
            <a:r>
              <a:rPr lang="en-US" dirty="0"/>
              <a:t>   </a:t>
            </a:r>
            <a:r>
              <a:rPr lang="en-US" dirty="0" err="1"/>
              <a:t>System.out.println</a:t>
            </a:r>
            <a:r>
              <a:rPr lang="en-US" dirty="0"/>
              <a:t>(s1.equals(s3</a:t>
            </a:r>
            <a:r>
              <a:rPr lang="en-US" dirty="0" smtClean="0"/>
              <a:t>)); </a:t>
            </a:r>
            <a:endParaRPr lang="en-US" dirty="0"/>
          </a:p>
          <a:p>
            <a:r>
              <a:rPr lang="en-US" dirty="0"/>
              <a:t>   </a:t>
            </a:r>
            <a:r>
              <a:rPr lang="en-US" dirty="0" err="1"/>
              <a:t>System.out.println</a:t>
            </a:r>
            <a:r>
              <a:rPr lang="en-US" dirty="0"/>
              <a:t>(s1.equals(s4</a:t>
            </a:r>
            <a:r>
              <a:rPr lang="en-US" dirty="0" smtClean="0"/>
              <a:t>));  </a:t>
            </a:r>
            <a:endParaRPr lang="en-US" dirty="0"/>
          </a:p>
          <a:p>
            <a:r>
              <a:rPr lang="en-US" dirty="0"/>
              <a:t> }  </a:t>
            </a:r>
          </a:p>
          <a:p>
            <a:r>
              <a:rPr lang="en-US" dirty="0"/>
              <a:t>}  </a:t>
            </a:r>
          </a:p>
          <a:p>
            <a:r>
              <a:rPr lang="en-US" b="1" dirty="0"/>
              <a:t>Output</a:t>
            </a:r>
            <a:r>
              <a:rPr lang="en-US" b="1" dirty="0" smtClean="0"/>
              <a:t>:</a:t>
            </a:r>
          </a:p>
          <a:p>
            <a:r>
              <a:rPr lang="en-US" b="1" dirty="0" smtClean="0"/>
              <a:t>       true</a:t>
            </a:r>
            <a:endParaRPr lang="en-US" b="1" dirty="0"/>
          </a:p>
          <a:p>
            <a:r>
              <a:rPr lang="en-US" b="1" dirty="0"/>
              <a:t>       true</a:t>
            </a:r>
          </a:p>
          <a:p>
            <a:r>
              <a:rPr lang="en-US" b="1" dirty="0"/>
              <a:t>       false</a:t>
            </a:r>
          </a:p>
        </p:txBody>
      </p:sp>
    </p:spTree>
    <p:extLst>
      <p:ext uri="{BB962C8B-B14F-4D97-AF65-F5344CB8AC3E}">
        <p14:creationId xmlns:p14="http://schemas.microsoft.com/office/powerpoint/2010/main" val="142575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2" end="12"/>
                                            </p:txEl>
                                          </p:spTgt>
                                        </p:tgtEl>
                                        <p:attrNameLst>
                                          <p:attrName>style.visibility</p:attrName>
                                        </p:attrNameLst>
                                      </p:cBhvr>
                                      <p:to>
                                        <p:strVal val="visible"/>
                                      </p:to>
                                    </p:set>
                                    <p:anim calcmode="lin" valueType="num">
                                      <p:cBhvr additive="base">
                                        <p:cTn id="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3" end="13"/>
                                            </p:txEl>
                                          </p:spTgt>
                                        </p:tgtEl>
                                        <p:attrNameLst>
                                          <p:attrName>style.visibility</p:attrName>
                                        </p:attrNameLst>
                                      </p:cBhvr>
                                      <p:to>
                                        <p:strVal val="visible"/>
                                      </p:to>
                                    </p:set>
                                    <p:anim calcmode="lin" valueType="num">
                                      <p:cBhvr additive="base">
                                        <p:cTn id="11"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4" end="14"/>
                                            </p:txEl>
                                          </p:spTgt>
                                        </p:tgtEl>
                                        <p:attrNameLst>
                                          <p:attrName>style.visibility</p:attrName>
                                        </p:attrNameLst>
                                      </p:cBhvr>
                                      <p:to>
                                        <p:strVal val="visible"/>
                                      </p:to>
                                    </p:set>
                                    <p:anim calcmode="lin" valueType="num">
                                      <p:cBhvr additive="base">
                                        <p:cTn id="15"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4" end="1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15" end="15"/>
                                            </p:txEl>
                                          </p:spTgt>
                                        </p:tgtEl>
                                        <p:attrNameLst>
                                          <p:attrName>style.visibility</p:attrName>
                                        </p:attrNameLst>
                                      </p:cBhvr>
                                      <p:to>
                                        <p:strVal val="visible"/>
                                      </p:to>
                                    </p:set>
                                    <p:anim calcmode="lin" valueType="num">
                                      <p:cBhvr additive="base">
                                        <p:cTn id="19"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2502" y="246312"/>
            <a:ext cx="8931499" cy="400110"/>
          </a:xfrm>
          <a:prstGeom prst="rect">
            <a:avLst/>
          </a:prstGeom>
        </p:spPr>
        <p:txBody>
          <a:bodyPr wrap="square">
            <a:spAutoFit/>
          </a:bodyPr>
          <a:lstStyle/>
          <a:p>
            <a:pPr marL="342891" indent="-342891">
              <a:buFont typeface="Wingdings" panose="05000000000000000000" pitchFamily="2" charset="2"/>
              <a:buChar char="q"/>
            </a:pPr>
            <a:r>
              <a:rPr lang="en-US" sz="2000" b="1" dirty="0"/>
              <a:t>Java String compare</a:t>
            </a:r>
          </a:p>
        </p:txBody>
      </p:sp>
      <p:sp>
        <p:nvSpPr>
          <p:cNvPr id="7" name="Rectangle 6"/>
          <p:cNvSpPr/>
          <p:nvPr/>
        </p:nvSpPr>
        <p:spPr>
          <a:xfrm>
            <a:off x="508715" y="1279382"/>
            <a:ext cx="4572000" cy="3970318"/>
          </a:xfrm>
          <a:prstGeom prst="rect">
            <a:avLst/>
          </a:prstGeom>
          <a:ln>
            <a:solidFill>
              <a:schemeClr val="accent1"/>
            </a:solidFill>
          </a:ln>
        </p:spPr>
        <p:txBody>
          <a:bodyPr>
            <a:spAutoFit/>
          </a:bodyPr>
          <a:lstStyle/>
          <a:p>
            <a:r>
              <a:rPr lang="en-US" dirty="0"/>
              <a:t>class Teststringcomparison2{  </a:t>
            </a:r>
          </a:p>
          <a:p>
            <a:r>
              <a:rPr lang="en-US" dirty="0"/>
              <a:t> public static void main(String </a:t>
            </a:r>
            <a:r>
              <a:rPr lang="en-US" dirty="0" err="1"/>
              <a:t>args</a:t>
            </a:r>
            <a:r>
              <a:rPr lang="en-US" dirty="0"/>
              <a:t>[]){  </a:t>
            </a:r>
          </a:p>
          <a:p>
            <a:r>
              <a:rPr lang="en-US" dirty="0"/>
              <a:t>   String s1="</a:t>
            </a:r>
            <a:r>
              <a:rPr lang="en-US" dirty="0" err="1"/>
              <a:t>Sachin</a:t>
            </a:r>
            <a:r>
              <a:rPr lang="en-US" dirty="0"/>
              <a:t>";  </a:t>
            </a:r>
          </a:p>
          <a:p>
            <a:r>
              <a:rPr lang="en-US" dirty="0"/>
              <a:t>   String s2="SACHIN";  </a:t>
            </a:r>
          </a:p>
          <a:p>
            <a:r>
              <a:rPr lang="en-US" dirty="0"/>
              <a:t>  </a:t>
            </a:r>
          </a:p>
          <a:p>
            <a:r>
              <a:rPr lang="en-US" dirty="0"/>
              <a:t>   </a:t>
            </a:r>
            <a:r>
              <a:rPr lang="en-US" dirty="0" err="1"/>
              <a:t>System.out.println</a:t>
            </a:r>
            <a:r>
              <a:rPr lang="en-US" dirty="0"/>
              <a:t>(s1.equals(s2</a:t>
            </a:r>
            <a:r>
              <a:rPr lang="en-US" dirty="0" smtClean="0"/>
              <a:t>));  </a:t>
            </a:r>
            <a:endParaRPr lang="en-US" dirty="0"/>
          </a:p>
          <a:p>
            <a:r>
              <a:rPr lang="en-US" dirty="0"/>
              <a:t>   </a:t>
            </a:r>
            <a:r>
              <a:rPr lang="en-US" dirty="0" err="1"/>
              <a:t>System.out.println</a:t>
            </a:r>
            <a:r>
              <a:rPr lang="en-US" dirty="0"/>
              <a:t>(s1.equalsIgnoreCase(s2</a:t>
            </a:r>
            <a:r>
              <a:rPr lang="en-US" dirty="0" smtClean="0"/>
              <a:t>)); </a:t>
            </a:r>
            <a:endParaRPr lang="en-US" dirty="0"/>
          </a:p>
          <a:p>
            <a:r>
              <a:rPr lang="en-US" dirty="0"/>
              <a:t> }  </a:t>
            </a:r>
          </a:p>
          <a:p>
            <a:r>
              <a:rPr lang="en-US" dirty="0"/>
              <a:t>}  </a:t>
            </a:r>
          </a:p>
          <a:p>
            <a:endParaRPr lang="en-US" dirty="0"/>
          </a:p>
          <a:p>
            <a:r>
              <a:rPr lang="en-US" b="1" dirty="0"/>
              <a:t>Output:</a:t>
            </a:r>
          </a:p>
          <a:p>
            <a:endParaRPr lang="en-US" b="1" dirty="0"/>
          </a:p>
          <a:p>
            <a:r>
              <a:rPr lang="en-US" b="1" dirty="0"/>
              <a:t>false</a:t>
            </a:r>
          </a:p>
          <a:p>
            <a:r>
              <a:rPr lang="en-US" b="1" dirty="0"/>
              <a:t>true</a:t>
            </a:r>
          </a:p>
        </p:txBody>
      </p:sp>
    </p:spTree>
    <p:extLst>
      <p:ext uri="{BB962C8B-B14F-4D97-AF65-F5344CB8AC3E}">
        <p14:creationId xmlns:p14="http://schemas.microsoft.com/office/powerpoint/2010/main" val="279017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anim calcmode="lin" valueType="num">
                                      <p:cBhvr additive="base">
                                        <p:cTn id="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2" end="12"/>
                                            </p:txEl>
                                          </p:spTgt>
                                        </p:tgtEl>
                                        <p:attrNameLst>
                                          <p:attrName>style.visibility</p:attrName>
                                        </p:attrNameLst>
                                      </p:cBhvr>
                                      <p:to>
                                        <p:strVal val="visible"/>
                                      </p:to>
                                    </p:set>
                                    <p:anim calcmode="lin" valueType="num">
                                      <p:cBhvr additive="base">
                                        <p:cTn id="1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13" end="13"/>
                                            </p:txEl>
                                          </p:spTgt>
                                        </p:tgtEl>
                                        <p:attrNameLst>
                                          <p:attrName>style.visibility</p:attrName>
                                        </p:attrNameLst>
                                      </p:cBhvr>
                                      <p:to>
                                        <p:strVal val="visible"/>
                                      </p:to>
                                    </p:set>
                                    <p:anim calcmode="lin" valueType="num">
                                      <p:cBhvr additive="base">
                                        <p:cTn id="1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534" y="291493"/>
            <a:ext cx="4359499" cy="2585323"/>
          </a:xfrm>
          <a:prstGeom prst="rect">
            <a:avLst/>
          </a:prstGeom>
        </p:spPr>
        <p:txBody>
          <a:bodyPr wrap="square">
            <a:spAutoFit/>
          </a:bodyPr>
          <a:lstStyle/>
          <a:p>
            <a:r>
              <a:rPr lang="en-US" b="1" dirty="0"/>
              <a:t>2) String Compare by = = Operator in Java</a:t>
            </a:r>
          </a:p>
          <a:p>
            <a:endParaRPr lang="en-US" b="1" dirty="0"/>
          </a:p>
          <a:p>
            <a:r>
              <a:rPr lang="en-US" dirty="0"/>
              <a:t>The = = operator (double equal operator) compares two object references, not characters. </a:t>
            </a:r>
            <a:r>
              <a:rPr lang="en-US" dirty="0" err="1"/>
              <a:t>i.e</a:t>
            </a:r>
            <a:r>
              <a:rPr lang="en-US" dirty="0"/>
              <a:t>, it compares the memory address of object references. If both references are pointing to the same object then it will return true. But if they are pointing to the different objects, it will automatically return false.</a:t>
            </a:r>
          </a:p>
        </p:txBody>
      </p:sp>
      <p:pic>
        <p:nvPicPr>
          <p:cNvPr id="7170" name="Picture 2" descr="String compare by = = operator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208" y="281502"/>
            <a:ext cx="4474792" cy="31185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24627" y="3417687"/>
            <a:ext cx="4572000" cy="2862322"/>
          </a:xfrm>
          <a:prstGeom prst="rect">
            <a:avLst/>
          </a:prstGeom>
        </p:spPr>
        <p:txBody>
          <a:bodyPr>
            <a:spAutoFit/>
          </a:bodyPr>
          <a:lstStyle/>
          <a:p>
            <a:r>
              <a:rPr lang="en-US" dirty="0"/>
              <a:t>public class </a:t>
            </a:r>
            <a:r>
              <a:rPr lang="en-US" dirty="0" err="1"/>
              <a:t>DoubleEqualOperatorTest</a:t>
            </a:r>
            <a:r>
              <a:rPr lang="en-US" dirty="0"/>
              <a:t> </a:t>
            </a:r>
          </a:p>
          <a:p>
            <a:r>
              <a:rPr lang="en-US" dirty="0"/>
              <a:t>{ </a:t>
            </a:r>
          </a:p>
          <a:p>
            <a:r>
              <a:rPr lang="en-US" dirty="0"/>
              <a:t>public static void main(String </a:t>
            </a:r>
            <a:r>
              <a:rPr lang="en-US" dirty="0" err="1"/>
              <a:t>args</a:t>
            </a:r>
            <a:r>
              <a:rPr lang="en-US" dirty="0"/>
              <a:t>[])</a:t>
            </a:r>
          </a:p>
          <a:p>
            <a:r>
              <a:rPr lang="en-US" dirty="0"/>
              <a:t>{ </a:t>
            </a:r>
          </a:p>
          <a:p>
            <a:r>
              <a:rPr lang="en-US" dirty="0"/>
              <a:t> String s1 = "Cricket"; </a:t>
            </a:r>
          </a:p>
          <a:p>
            <a:r>
              <a:rPr lang="en-US" dirty="0"/>
              <a:t> String s2 = "Cricket"; </a:t>
            </a:r>
          </a:p>
          <a:p>
            <a:r>
              <a:rPr lang="en-US" dirty="0"/>
              <a:t> String s3 = new String("Cricket"); </a:t>
            </a:r>
          </a:p>
          <a:p>
            <a:r>
              <a:rPr lang="en-US" dirty="0" err="1"/>
              <a:t>System.out.println</a:t>
            </a:r>
            <a:r>
              <a:rPr lang="en-US" dirty="0"/>
              <a:t>(s1==s2); </a:t>
            </a:r>
            <a:r>
              <a:rPr lang="en-US" dirty="0" err="1" smtClean="0"/>
              <a:t>System.out.println</a:t>
            </a:r>
            <a:r>
              <a:rPr lang="en-US" dirty="0" smtClean="0"/>
              <a:t>(s1</a:t>
            </a:r>
            <a:r>
              <a:rPr lang="en-US" dirty="0"/>
              <a:t>==s3); </a:t>
            </a:r>
            <a:r>
              <a:rPr lang="en-US" dirty="0" smtClean="0"/>
              <a:t>} </a:t>
            </a:r>
            <a:endParaRPr lang="en-US" dirty="0"/>
          </a:p>
          <a:p>
            <a:r>
              <a:rPr lang="en-US" dirty="0"/>
              <a:t>}</a:t>
            </a:r>
          </a:p>
        </p:txBody>
      </p:sp>
      <p:sp>
        <p:nvSpPr>
          <p:cNvPr id="4" name="Rectangle 3"/>
          <p:cNvSpPr/>
          <p:nvPr/>
        </p:nvSpPr>
        <p:spPr>
          <a:xfrm>
            <a:off x="4720110" y="4538559"/>
            <a:ext cx="1796603" cy="923330"/>
          </a:xfrm>
          <a:prstGeom prst="rect">
            <a:avLst/>
          </a:prstGeom>
          <a:ln>
            <a:solidFill>
              <a:schemeClr val="accent1"/>
            </a:solidFill>
          </a:ln>
        </p:spPr>
        <p:txBody>
          <a:bodyPr wrap="square">
            <a:spAutoFit/>
          </a:bodyPr>
          <a:lstStyle/>
          <a:p>
            <a:r>
              <a:rPr lang="en-US" dirty="0"/>
              <a:t>Output: </a:t>
            </a:r>
          </a:p>
          <a:p>
            <a:r>
              <a:rPr lang="en-US" dirty="0"/>
              <a:t>       true </a:t>
            </a:r>
          </a:p>
          <a:p>
            <a:r>
              <a:rPr lang="en-US" dirty="0"/>
              <a:t>       false</a:t>
            </a:r>
          </a:p>
        </p:txBody>
      </p:sp>
    </p:spTree>
    <p:extLst>
      <p:ext uri="{BB962C8B-B14F-4D97-AF65-F5344CB8AC3E}">
        <p14:creationId xmlns:p14="http://schemas.microsoft.com/office/powerpoint/2010/main" val="218982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8789" y="386368"/>
            <a:ext cx="8757635" cy="5909310"/>
          </a:xfrm>
          <a:prstGeom prst="rect">
            <a:avLst/>
          </a:prstGeom>
        </p:spPr>
        <p:txBody>
          <a:bodyPr wrap="square">
            <a:spAutoFit/>
          </a:bodyPr>
          <a:lstStyle/>
          <a:p>
            <a:r>
              <a:rPr lang="en-US" dirty="0"/>
              <a:t>Explanation of allotting memory for storing objects: </a:t>
            </a:r>
          </a:p>
          <a:p>
            <a:endParaRPr lang="en-US" dirty="0"/>
          </a:p>
          <a:p>
            <a:r>
              <a:rPr lang="en-US" dirty="0"/>
              <a:t>1. Let us take the first statement: String s1 = “Cricket”;</a:t>
            </a:r>
          </a:p>
          <a:p>
            <a:r>
              <a:rPr lang="en-US" dirty="0"/>
              <a:t>When JVM executes the first statement, it will create an object in the string constant pool and store “Cricket” in it. The reference variable s1 which contains the address of object says 365a25 is allocated to this object in the memory.</a:t>
            </a:r>
          </a:p>
          <a:p>
            <a:endParaRPr lang="en-US" dirty="0"/>
          </a:p>
          <a:p>
            <a:r>
              <a:rPr lang="en-US" dirty="0"/>
              <a:t>2. When the second statement String s2 = “Cricket”; will be executed by JVM, it will search in the SCP area to know whether the object with the same content is already available there or not.</a:t>
            </a:r>
          </a:p>
          <a:p>
            <a:endParaRPr lang="en-US" dirty="0"/>
          </a:p>
          <a:p>
            <a:endParaRPr lang="en-US" dirty="0"/>
          </a:p>
          <a:p>
            <a:r>
              <a:rPr lang="en-US" dirty="0"/>
              <a:t>Since the same object is already present in the pool, it will simply create another reference variable s2 and copies the address of reference variable s1 into s2. That’s why s2 will also point to the same object. </a:t>
            </a:r>
          </a:p>
          <a:p>
            <a:endParaRPr lang="en-US" dirty="0"/>
          </a:p>
          <a:p>
            <a:r>
              <a:rPr lang="en-US" dirty="0"/>
              <a:t>3. During the execution of the third statement String s3 = new String(“Cricket”); JVM will create another object in the heap area and allocate another address of the reference variable s3 says 19821f.</a:t>
            </a:r>
          </a:p>
          <a:p>
            <a:r>
              <a:rPr lang="en-US" dirty="0"/>
              <a:t> </a:t>
            </a:r>
          </a:p>
          <a:p>
            <a:endParaRPr lang="en-US" dirty="0"/>
          </a:p>
          <a:p>
            <a:r>
              <a:rPr lang="en-US" dirty="0"/>
              <a:t>Since we know that for every string literal, JVM also creates one copy of the object in the string constant pool. But the object “Cricket” is already available in the pool. Therefore, it will not create another copy of the object. </a:t>
            </a:r>
          </a:p>
        </p:txBody>
      </p:sp>
    </p:spTree>
    <p:extLst>
      <p:ext uri="{BB962C8B-B14F-4D97-AF65-F5344CB8AC3E}">
        <p14:creationId xmlns:p14="http://schemas.microsoft.com/office/powerpoint/2010/main" val="3142937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305" y="213187"/>
            <a:ext cx="8667483" cy="6771084"/>
          </a:xfrm>
          <a:prstGeom prst="rect">
            <a:avLst/>
          </a:prstGeom>
        </p:spPr>
        <p:txBody>
          <a:bodyPr wrap="square">
            <a:spAutoFit/>
          </a:bodyPr>
          <a:lstStyle/>
          <a:p>
            <a:r>
              <a:rPr lang="en-US" sz="2000" b="1" dirty="0"/>
              <a:t>3) String compare by </a:t>
            </a:r>
            <a:r>
              <a:rPr lang="en-US" sz="2000" b="1" dirty="0" err="1"/>
              <a:t>compareTo</a:t>
            </a:r>
            <a:r>
              <a:rPr lang="en-US" sz="2000" b="1" dirty="0"/>
              <a:t>() method</a:t>
            </a:r>
          </a:p>
          <a:p>
            <a:r>
              <a:rPr lang="en-US" dirty="0"/>
              <a:t>The String </a:t>
            </a:r>
            <a:r>
              <a:rPr lang="en-US" dirty="0" err="1"/>
              <a:t>compareTo</a:t>
            </a:r>
            <a:r>
              <a:rPr lang="en-US" dirty="0"/>
              <a:t>() method compares values lexicographically and returns an integer value that describes if first string is less than, equal to or greater than second string.</a:t>
            </a:r>
          </a:p>
          <a:p>
            <a:r>
              <a:rPr lang="en-US" b="1" dirty="0"/>
              <a:t>Suppose s1 and s2 are two string variables. If:</a:t>
            </a:r>
          </a:p>
          <a:p>
            <a:endParaRPr lang="en-US" b="1" dirty="0"/>
          </a:p>
          <a:p>
            <a:r>
              <a:rPr lang="en-US" b="1" dirty="0"/>
              <a:t>➲ If s1 = = s2, this method returns zero. It means that two strings are equal.</a:t>
            </a:r>
          </a:p>
          <a:p>
            <a:r>
              <a:rPr lang="en-US" b="1" dirty="0"/>
              <a:t>➲ If s1 &gt; s2, +</a:t>
            </a:r>
            <a:r>
              <a:rPr lang="en-US" b="1" dirty="0" err="1"/>
              <a:t>ve</a:t>
            </a:r>
            <a:r>
              <a:rPr lang="en-US" b="1" dirty="0"/>
              <a:t> value. It means that first string is lexicographically greater than second string. </a:t>
            </a:r>
          </a:p>
          <a:p>
            <a:r>
              <a:rPr lang="en-US" b="1" dirty="0"/>
              <a:t>➲ If s1 &lt; s2, -</a:t>
            </a:r>
            <a:r>
              <a:rPr lang="en-US" b="1" dirty="0" err="1"/>
              <a:t>ve</a:t>
            </a:r>
            <a:r>
              <a:rPr lang="en-US" b="1" dirty="0"/>
              <a:t> value. It means that first string is lexicographically less than second string. </a:t>
            </a:r>
          </a:p>
          <a:p>
            <a:endParaRPr lang="en-US" b="1" dirty="0"/>
          </a:p>
          <a:p>
            <a:r>
              <a:rPr lang="en-US" dirty="0"/>
              <a:t>class Teststringcomparison4{  </a:t>
            </a:r>
          </a:p>
          <a:p>
            <a:r>
              <a:rPr lang="en-US" dirty="0"/>
              <a:t> public static void main(String </a:t>
            </a:r>
            <a:r>
              <a:rPr lang="en-US" dirty="0" err="1"/>
              <a:t>args</a:t>
            </a:r>
            <a:r>
              <a:rPr lang="en-US" dirty="0"/>
              <a:t>[]){  </a:t>
            </a:r>
          </a:p>
          <a:p>
            <a:r>
              <a:rPr lang="en-US" dirty="0"/>
              <a:t>   String s1="</a:t>
            </a:r>
            <a:r>
              <a:rPr lang="en-US" dirty="0" err="1"/>
              <a:t>Sachin</a:t>
            </a:r>
            <a:r>
              <a:rPr lang="en-US" dirty="0"/>
              <a:t>";  </a:t>
            </a:r>
          </a:p>
          <a:p>
            <a:r>
              <a:rPr lang="en-US" dirty="0"/>
              <a:t>   String s2="</a:t>
            </a:r>
            <a:r>
              <a:rPr lang="en-US" dirty="0" err="1"/>
              <a:t>Sachin</a:t>
            </a:r>
            <a:r>
              <a:rPr lang="en-US" dirty="0"/>
              <a:t>";  </a:t>
            </a:r>
          </a:p>
          <a:p>
            <a:r>
              <a:rPr lang="en-US" dirty="0"/>
              <a:t>   String s3="</a:t>
            </a:r>
            <a:r>
              <a:rPr lang="en-US" dirty="0" err="1"/>
              <a:t>Ratan</a:t>
            </a:r>
            <a:r>
              <a:rPr lang="en-US" dirty="0"/>
              <a:t>";  </a:t>
            </a:r>
          </a:p>
          <a:p>
            <a:r>
              <a:rPr lang="en-US" dirty="0"/>
              <a:t>   </a:t>
            </a:r>
            <a:r>
              <a:rPr lang="en-US" dirty="0" err="1"/>
              <a:t>System.out.println</a:t>
            </a:r>
            <a:r>
              <a:rPr lang="en-US" dirty="0"/>
              <a:t>(s1.compareTo(s2));//0  </a:t>
            </a:r>
          </a:p>
          <a:p>
            <a:r>
              <a:rPr lang="en-US" dirty="0"/>
              <a:t>   </a:t>
            </a:r>
            <a:r>
              <a:rPr lang="en-US" dirty="0" err="1"/>
              <a:t>System.out.println</a:t>
            </a:r>
            <a:r>
              <a:rPr lang="en-US" dirty="0"/>
              <a:t>(s1.compareTo(s3));//1(because s1&gt;s3)  </a:t>
            </a:r>
          </a:p>
          <a:p>
            <a:r>
              <a:rPr lang="en-US" dirty="0"/>
              <a:t>   </a:t>
            </a:r>
            <a:r>
              <a:rPr lang="en-US" dirty="0" err="1"/>
              <a:t>System.out.println</a:t>
            </a:r>
            <a:r>
              <a:rPr lang="en-US" dirty="0"/>
              <a:t>(s3.compareTo(s1));//-1(because s3 &lt; s1 )  </a:t>
            </a:r>
          </a:p>
          <a:p>
            <a:r>
              <a:rPr lang="en-US" dirty="0"/>
              <a:t> }  </a:t>
            </a:r>
          </a:p>
          <a:p>
            <a:r>
              <a:rPr lang="en-US" b="1" dirty="0"/>
              <a:t>} Output:0</a:t>
            </a:r>
          </a:p>
          <a:p>
            <a:r>
              <a:rPr lang="en-US" b="1" dirty="0"/>
              <a:t>       1</a:t>
            </a:r>
          </a:p>
          <a:p>
            <a:r>
              <a:rPr lang="en-US" b="1" dirty="0"/>
              <a:t>       -1</a:t>
            </a:r>
          </a:p>
          <a:p>
            <a:endParaRPr lang="en-US" b="1" dirty="0"/>
          </a:p>
        </p:txBody>
      </p:sp>
    </p:spTree>
    <p:extLst>
      <p:ext uri="{BB962C8B-B14F-4D97-AF65-F5344CB8AC3E}">
        <p14:creationId xmlns:p14="http://schemas.microsoft.com/office/powerpoint/2010/main" val="21404618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4701" y="588198"/>
            <a:ext cx="8899301" cy="5663089"/>
          </a:xfrm>
          <a:prstGeom prst="rect">
            <a:avLst/>
          </a:prstGeom>
        </p:spPr>
        <p:txBody>
          <a:bodyPr wrap="square">
            <a:spAutoFit/>
          </a:bodyPr>
          <a:lstStyle/>
          <a:p>
            <a:pPr marL="342891" indent="-342891">
              <a:buFont typeface="Wingdings" panose="05000000000000000000" pitchFamily="2" charset="2"/>
              <a:buChar char="q"/>
            </a:pPr>
            <a:r>
              <a:rPr lang="en-US" sz="2000" b="1" dirty="0"/>
              <a:t>String Concatenation in Java</a:t>
            </a:r>
          </a:p>
          <a:p>
            <a:r>
              <a:rPr lang="en-US" dirty="0"/>
              <a:t>In java, string concatenation forms a new string that is the combination of multiple strings. There are two ways to </a:t>
            </a:r>
            <a:r>
              <a:rPr lang="en-US" dirty="0" err="1"/>
              <a:t>concat</a:t>
            </a:r>
            <a:r>
              <a:rPr lang="en-US" dirty="0"/>
              <a:t> string in java:</a:t>
            </a:r>
          </a:p>
          <a:p>
            <a:endParaRPr lang="en-US" dirty="0"/>
          </a:p>
          <a:p>
            <a:pPr marL="285744" indent="-285744">
              <a:buFont typeface="Arial" panose="020B0604020202020204" pitchFamily="34" charset="0"/>
              <a:buChar char="•"/>
            </a:pPr>
            <a:r>
              <a:rPr lang="en-US" b="1" dirty="0"/>
              <a:t>By + (string concatenation) operator</a:t>
            </a:r>
          </a:p>
          <a:p>
            <a:pPr marL="285744" indent="-285744">
              <a:buFont typeface="Arial" panose="020B0604020202020204" pitchFamily="34" charset="0"/>
              <a:buChar char="•"/>
            </a:pPr>
            <a:r>
              <a:rPr lang="en-US" b="1" dirty="0"/>
              <a:t>By </a:t>
            </a:r>
            <a:r>
              <a:rPr lang="en-US" b="1" dirty="0" err="1"/>
              <a:t>concat</a:t>
            </a:r>
            <a:r>
              <a:rPr lang="en-US" b="1" dirty="0"/>
              <a:t>() method</a:t>
            </a:r>
          </a:p>
          <a:p>
            <a:endParaRPr lang="en-US" b="1" dirty="0"/>
          </a:p>
          <a:p>
            <a:r>
              <a:rPr lang="en-US" b="1" dirty="0"/>
              <a:t>1) String Concatenation by + (string concatenation) operator</a:t>
            </a:r>
          </a:p>
          <a:p>
            <a:r>
              <a:rPr lang="en-US" dirty="0"/>
              <a:t>Java string concatenation operator (+) is used to add strings. For Example:</a:t>
            </a:r>
          </a:p>
          <a:p>
            <a:endParaRPr lang="en-US" dirty="0"/>
          </a:p>
          <a:p>
            <a:r>
              <a:rPr lang="en-US" dirty="0"/>
              <a:t>class TestStringConcatenation1{  </a:t>
            </a:r>
          </a:p>
          <a:p>
            <a:r>
              <a:rPr lang="en-US" dirty="0"/>
              <a:t> public static void main(String </a:t>
            </a:r>
            <a:r>
              <a:rPr lang="en-US" dirty="0" err="1"/>
              <a:t>args</a:t>
            </a:r>
            <a:r>
              <a:rPr lang="en-US" dirty="0"/>
              <a:t>[]){  </a:t>
            </a:r>
          </a:p>
          <a:p>
            <a:r>
              <a:rPr lang="en-US" dirty="0"/>
              <a:t>   String s="</a:t>
            </a:r>
            <a:r>
              <a:rPr lang="en-US" dirty="0" err="1"/>
              <a:t>Sachin</a:t>
            </a:r>
            <a:r>
              <a:rPr lang="en-US" dirty="0"/>
              <a:t>"+" Tendulkar";  </a:t>
            </a:r>
          </a:p>
          <a:p>
            <a:r>
              <a:rPr lang="en-US" dirty="0"/>
              <a:t>   </a:t>
            </a:r>
            <a:r>
              <a:rPr lang="en-US" dirty="0" err="1"/>
              <a:t>System.out.println</a:t>
            </a:r>
            <a:r>
              <a:rPr lang="en-US" dirty="0"/>
              <a:t>(s);//</a:t>
            </a:r>
            <a:r>
              <a:rPr lang="en-US" dirty="0" err="1"/>
              <a:t>Sachin</a:t>
            </a:r>
            <a:r>
              <a:rPr lang="en-US" dirty="0"/>
              <a:t> Tendulkar  </a:t>
            </a:r>
          </a:p>
          <a:p>
            <a:r>
              <a:rPr lang="en-US" dirty="0"/>
              <a:t> }  </a:t>
            </a:r>
          </a:p>
          <a:p>
            <a:r>
              <a:rPr lang="en-US" dirty="0"/>
              <a:t>}  </a:t>
            </a:r>
          </a:p>
          <a:p>
            <a:r>
              <a:rPr lang="en-US" dirty="0" err="1"/>
              <a:t>Output:Sachin</a:t>
            </a:r>
            <a:r>
              <a:rPr lang="en-US" dirty="0"/>
              <a:t> Tendulkar</a:t>
            </a:r>
          </a:p>
          <a:p>
            <a:endParaRPr lang="en-US" dirty="0"/>
          </a:p>
          <a:p>
            <a:endParaRPr lang="en-US" dirty="0"/>
          </a:p>
          <a:p>
            <a:endParaRPr lang="en-US" dirty="0"/>
          </a:p>
        </p:txBody>
      </p:sp>
    </p:spTree>
    <p:extLst>
      <p:ext uri="{BB962C8B-B14F-4D97-AF65-F5344CB8AC3E}">
        <p14:creationId xmlns:p14="http://schemas.microsoft.com/office/powerpoint/2010/main" val="1044238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7" y="-79653"/>
            <a:ext cx="9169759" cy="7048083"/>
          </a:xfrm>
          <a:prstGeom prst="rect">
            <a:avLst/>
          </a:prstGeom>
        </p:spPr>
        <p:txBody>
          <a:bodyPr wrap="square">
            <a:spAutoFit/>
          </a:bodyPr>
          <a:lstStyle/>
          <a:p>
            <a:endParaRPr lang="en-US" dirty="0"/>
          </a:p>
          <a:p>
            <a:r>
              <a:rPr lang="en-US" dirty="0"/>
              <a:t>The string concatenation operator can </a:t>
            </a:r>
            <a:r>
              <a:rPr lang="en-US" dirty="0" err="1"/>
              <a:t>concat</a:t>
            </a:r>
            <a:r>
              <a:rPr lang="en-US" dirty="0"/>
              <a:t> not only string but primitive values also. For Example:</a:t>
            </a:r>
          </a:p>
          <a:p>
            <a:endParaRPr lang="en-US" dirty="0"/>
          </a:p>
          <a:p>
            <a:r>
              <a:rPr lang="en-US" dirty="0"/>
              <a:t>class TestStringConcatenation2{  </a:t>
            </a:r>
          </a:p>
          <a:p>
            <a:r>
              <a:rPr lang="en-US" dirty="0"/>
              <a:t> public static void main(String </a:t>
            </a:r>
            <a:r>
              <a:rPr lang="en-US" dirty="0" err="1"/>
              <a:t>args</a:t>
            </a:r>
            <a:r>
              <a:rPr lang="en-US" dirty="0"/>
              <a:t>[]){  </a:t>
            </a:r>
          </a:p>
          <a:p>
            <a:r>
              <a:rPr lang="en-US" dirty="0"/>
              <a:t>   String s=50+30+"Sachin"+40+40;  </a:t>
            </a:r>
          </a:p>
          <a:p>
            <a:r>
              <a:rPr lang="en-US" dirty="0"/>
              <a:t>   </a:t>
            </a:r>
            <a:r>
              <a:rPr lang="en-US" dirty="0" err="1"/>
              <a:t>System.out.println</a:t>
            </a:r>
            <a:r>
              <a:rPr lang="en-US" dirty="0"/>
              <a:t>(s);//</a:t>
            </a:r>
            <a:r>
              <a:rPr lang="en-US" b="1" dirty="0"/>
              <a:t>80Sachin4040</a:t>
            </a:r>
            <a:r>
              <a:rPr lang="en-US" dirty="0"/>
              <a:t>  </a:t>
            </a:r>
          </a:p>
          <a:p>
            <a:r>
              <a:rPr lang="en-US" dirty="0"/>
              <a:t> }  </a:t>
            </a:r>
          </a:p>
          <a:p>
            <a:r>
              <a:rPr lang="en-US" dirty="0"/>
              <a:t>}  </a:t>
            </a:r>
          </a:p>
          <a:p>
            <a:pPr marL="285744" indent="-285744">
              <a:buFont typeface="Wingdings" panose="05000000000000000000" pitchFamily="2" charset="2"/>
              <a:buChar char="ü"/>
            </a:pPr>
            <a:r>
              <a:rPr lang="en-US" b="1" dirty="0"/>
              <a:t>Note: After a string literal, all the + will be treated as string concatenation operator.</a:t>
            </a:r>
          </a:p>
          <a:p>
            <a:endParaRPr lang="en-US" dirty="0"/>
          </a:p>
          <a:p>
            <a:r>
              <a:rPr lang="en-US" sz="2000" b="1" dirty="0"/>
              <a:t>2) String Concatenation by </a:t>
            </a:r>
            <a:r>
              <a:rPr lang="en-US" sz="2000" b="1" dirty="0" err="1"/>
              <a:t>concat</a:t>
            </a:r>
            <a:r>
              <a:rPr lang="en-US" sz="2000" b="1" dirty="0"/>
              <a:t>() method</a:t>
            </a:r>
          </a:p>
          <a:p>
            <a:r>
              <a:rPr lang="en-US" dirty="0"/>
              <a:t>The String </a:t>
            </a:r>
            <a:r>
              <a:rPr lang="en-US" dirty="0" err="1"/>
              <a:t>concat</a:t>
            </a:r>
            <a:r>
              <a:rPr lang="en-US" dirty="0"/>
              <a:t>() method concatenates the specified string to the end of current string. Syntax:</a:t>
            </a:r>
          </a:p>
          <a:p>
            <a:r>
              <a:rPr lang="en-US" b="1" dirty="0"/>
              <a:t>public String </a:t>
            </a:r>
            <a:r>
              <a:rPr lang="en-US" b="1" dirty="0" err="1"/>
              <a:t>concat</a:t>
            </a:r>
            <a:r>
              <a:rPr lang="en-US" b="1" dirty="0"/>
              <a:t>(String another)  </a:t>
            </a:r>
          </a:p>
          <a:p>
            <a:endParaRPr lang="en-US" b="1" dirty="0"/>
          </a:p>
          <a:p>
            <a:r>
              <a:rPr lang="en-US" dirty="0"/>
              <a:t>Let's see the example of String </a:t>
            </a:r>
            <a:r>
              <a:rPr lang="en-US" dirty="0" err="1"/>
              <a:t>concat</a:t>
            </a:r>
            <a:r>
              <a:rPr lang="en-US" dirty="0"/>
              <a:t>() method.</a:t>
            </a:r>
          </a:p>
          <a:p>
            <a:endParaRPr lang="en-US" dirty="0"/>
          </a:p>
          <a:p>
            <a:r>
              <a:rPr lang="en-US" dirty="0"/>
              <a:t>class TestStringConcatenation3{  </a:t>
            </a:r>
          </a:p>
          <a:p>
            <a:r>
              <a:rPr lang="en-US" dirty="0"/>
              <a:t> public static void main(String </a:t>
            </a:r>
            <a:r>
              <a:rPr lang="en-US" dirty="0" err="1"/>
              <a:t>args</a:t>
            </a:r>
            <a:r>
              <a:rPr lang="en-US" dirty="0"/>
              <a:t>[]){  </a:t>
            </a:r>
          </a:p>
          <a:p>
            <a:r>
              <a:rPr lang="en-US" dirty="0"/>
              <a:t>   String s1="</a:t>
            </a:r>
            <a:r>
              <a:rPr lang="en-US" dirty="0" err="1"/>
              <a:t>Sachin</a:t>
            </a:r>
            <a:r>
              <a:rPr lang="en-US" dirty="0"/>
              <a:t> ";  </a:t>
            </a:r>
          </a:p>
          <a:p>
            <a:r>
              <a:rPr lang="en-US" dirty="0"/>
              <a:t>   String s2="Tendulkar";  </a:t>
            </a:r>
          </a:p>
          <a:p>
            <a:r>
              <a:rPr lang="en-US" dirty="0"/>
              <a:t>   String s3=s1.concat(s2);  </a:t>
            </a:r>
          </a:p>
          <a:p>
            <a:r>
              <a:rPr lang="en-US" dirty="0"/>
              <a:t>   </a:t>
            </a:r>
            <a:r>
              <a:rPr lang="en-US" dirty="0" err="1"/>
              <a:t>System.out.println</a:t>
            </a:r>
            <a:r>
              <a:rPr lang="en-US" dirty="0"/>
              <a:t>(s3);//</a:t>
            </a:r>
            <a:r>
              <a:rPr lang="en-US" b="1" dirty="0" err="1"/>
              <a:t>Sachin</a:t>
            </a:r>
            <a:r>
              <a:rPr lang="en-US" b="1" dirty="0"/>
              <a:t> Tendulkar  </a:t>
            </a:r>
          </a:p>
          <a:p>
            <a:r>
              <a:rPr lang="en-US" dirty="0"/>
              <a:t>  }  </a:t>
            </a:r>
          </a:p>
          <a:p>
            <a:r>
              <a:rPr lang="en-US" dirty="0"/>
              <a:t>} </a:t>
            </a:r>
          </a:p>
        </p:txBody>
      </p:sp>
    </p:spTree>
    <p:extLst>
      <p:ext uri="{BB962C8B-B14F-4D97-AF65-F5344CB8AC3E}">
        <p14:creationId xmlns:p14="http://schemas.microsoft.com/office/powerpoint/2010/main" val="621683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063" y="258780"/>
            <a:ext cx="8731876" cy="3447098"/>
          </a:xfrm>
          <a:prstGeom prst="rect">
            <a:avLst/>
          </a:prstGeom>
        </p:spPr>
        <p:txBody>
          <a:bodyPr wrap="square">
            <a:spAutoFit/>
          </a:bodyPr>
          <a:lstStyle/>
          <a:p>
            <a:pPr marL="342891" indent="-342891">
              <a:buFont typeface="Wingdings" panose="05000000000000000000" pitchFamily="2" charset="2"/>
              <a:buChar char="q"/>
            </a:pPr>
            <a:r>
              <a:rPr lang="en-US" sz="2000" b="1" dirty="0"/>
              <a:t>Substring in Java</a:t>
            </a:r>
          </a:p>
          <a:p>
            <a:r>
              <a:rPr lang="en-US" dirty="0"/>
              <a:t>A part of string is called substring. In other words, substring is a subset of another string. In case of substring </a:t>
            </a:r>
            <a:r>
              <a:rPr lang="en-US" dirty="0" err="1"/>
              <a:t>startIndex</a:t>
            </a:r>
            <a:r>
              <a:rPr lang="en-US" dirty="0"/>
              <a:t> is inclusive and </a:t>
            </a:r>
            <a:r>
              <a:rPr lang="en-US" dirty="0" err="1"/>
              <a:t>endIndex</a:t>
            </a:r>
            <a:r>
              <a:rPr lang="en-US" dirty="0"/>
              <a:t> is exclusive.</a:t>
            </a:r>
          </a:p>
          <a:p>
            <a:endParaRPr lang="en-US" dirty="0"/>
          </a:p>
          <a:p>
            <a:r>
              <a:rPr lang="en-US" dirty="0"/>
              <a:t>Note: Index starts from 0.</a:t>
            </a:r>
          </a:p>
          <a:p>
            <a:r>
              <a:rPr lang="en-US" dirty="0"/>
              <a:t>You can get substring from the given string object by one of the two methods:</a:t>
            </a:r>
          </a:p>
          <a:p>
            <a:endParaRPr lang="en-US" dirty="0"/>
          </a:p>
          <a:p>
            <a:r>
              <a:rPr lang="en-US" b="1" dirty="0"/>
              <a:t>public String substring(</a:t>
            </a:r>
            <a:r>
              <a:rPr lang="en-US" b="1" dirty="0" err="1"/>
              <a:t>int</a:t>
            </a:r>
            <a:r>
              <a:rPr lang="en-US" b="1" dirty="0"/>
              <a:t> </a:t>
            </a:r>
            <a:r>
              <a:rPr lang="en-US" b="1" dirty="0" err="1"/>
              <a:t>startIndex</a:t>
            </a:r>
            <a:r>
              <a:rPr lang="en-US" b="1" dirty="0"/>
              <a:t>): </a:t>
            </a:r>
            <a:r>
              <a:rPr lang="en-US" dirty="0"/>
              <a:t>This method returns new String object containing the substring of the given string from specified </a:t>
            </a:r>
            <a:r>
              <a:rPr lang="en-US" dirty="0" err="1"/>
              <a:t>startIndex</a:t>
            </a:r>
            <a:r>
              <a:rPr lang="en-US" dirty="0"/>
              <a:t> (inclusive).</a:t>
            </a:r>
          </a:p>
          <a:p>
            <a:r>
              <a:rPr lang="en-US" b="1" dirty="0"/>
              <a:t>public String substring(</a:t>
            </a:r>
            <a:r>
              <a:rPr lang="en-US" b="1" dirty="0" err="1"/>
              <a:t>int</a:t>
            </a:r>
            <a:r>
              <a:rPr lang="en-US" b="1" dirty="0"/>
              <a:t> </a:t>
            </a:r>
            <a:r>
              <a:rPr lang="en-US" b="1" dirty="0" err="1"/>
              <a:t>startIndex</a:t>
            </a:r>
            <a:r>
              <a:rPr lang="en-US" b="1" dirty="0"/>
              <a:t>, </a:t>
            </a:r>
            <a:r>
              <a:rPr lang="en-US" b="1" dirty="0" err="1"/>
              <a:t>int</a:t>
            </a:r>
            <a:r>
              <a:rPr lang="en-US" b="1" dirty="0"/>
              <a:t> </a:t>
            </a:r>
            <a:r>
              <a:rPr lang="en-US" b="1" dirty="0" err="1"/>
              <a:t>endIndex</a:t>
            </a:r>
            <a:r>
              <a:rPr lang="en-US" b="1" dirty="0"/>
              <a:t>): </a:t>
            </a:r>
            <a:r>
              <a:rPr lang="en-US" dirty="0"/>
              <a:t>This method returns new String object containing the substring of the given string from specified </a:t>
            </a:r>
            <a:r>
              <a:rPr lang="en-US" dirty="0" err="1"/>
              <a:t>startIndex</a:t>
            </a:r>
            <a:r>
              <a:rPr lang="en-US" dirty="0"/>
              <a:t> to </a:t>
            </a:r>
            <a:r>
              <a:rPr lang="en-US" dirty="0" err="1"/>
              <a:t>endIndex</a:t>
            </a:r>
            <a:r>
              <a:rPr lang="en-US" dirty="0"/>
              <a:t>.</a:t>
            </a:r>
          </a:p>
          <a:p>
            <a:r>
              <a:rPr lang="en-US" dirty="0"/>
              <a:t>In case of string:</a:t>
            </a:r>
          </a:p>
        </p:txBody>
      </p:sp>
      <p:sp>
        <p:nvSpPr>
          <p:cNvPr id="6" name="Rectangle 5"/>
          <p:cNvSpPr/>
          <p:nvPr/>
        </p:nvSpPr>
        <p:spPr>
          <a:xfrm>
            <a:off x="470079" y="4255019"/>
            <a:ext cx="4572000" cy="2031325"/>
          </a:xfrm>
          <a:prstGeom prst="rect">
            <a:avLst/>
          </a:prstGeom>
          <a:ln>
            <a:solidFill>
              <a:schemeClr val="accent1"/>
            </a:solidFill>
          </a:ln>
        </p:spPr>
        <p:txBody>
          <a:bodyPr>
            <a:spAutoFit/>
          </a:bodyPr>
          <a:lstStyle/>
          <a:p>
            <a:r>
              <a:rPr lang="en-US" dirty="0"/>
              <a:t>public class </a:t>
            </a:r>
            <a:r>
              <a:rPr lang="en-US" dirty="0" err="1"/>
              <a:t>TestSubstring</a:t>
            </a:r>
            <a:r>
              <a:rPr lang="en-US" dirty="0"/>
              <a:t>{  </a:t>
            </a:r>
          </a:p>
          <a:p>
            <a:r>
              <a:rPr lang="en-US" dirty="0"/>
              <a:t> public static void main(String </a:t>
            </a:r>
            <a:r>
              <a:rPr lang="en-US" dirty="0" err="1"/>
              <a:t>args</a:t>
            </a:r>
            <a:r>
              <a:rPr lang="en-US" dirty="0"/>
              <a:t>[]){  </a:t>
            </a:r>
          </a:p>
          <a:p>
            <a:r>
              <a:rPr lang="en-US" dirty="0"/>
              <a:t>   String s="</a:t>
            </a:r>
            <a:r>
              <a:rPr lang="en-US" dirty="0" err="1"/>
              <a:t>SachinTendulkar</a:t>
            </a:r>
            <a:r>
              <a:rPr lang="en-US" dirty="0"/>
              <a:t>";  </a:t>
            </a:r>
          </a:p>
          <a:p>
            <a:r>
              <a:rPr lang="en-US" dirty="0"/>
              <a:t>   </a:t>
            </a:r>
            <a:r>
              <a:rPr lang="en-US" dirty="0" err="1"/>
              <a:t>System.out.println</a:t>
            </a:r>
            <a:r>
              <a:rPr lang="en-US" dirty="0"/>
              <a:t>(</a:t>
            </a:r>
            <a:r>
              <a:rPr lang="en-US" dirty="0" err="1"/>
              <a:t>s.substring</a:t>
            </a:r>
            <a:r>
              <a:rPr lang="en-US" dirty="0"/>
              <a:t>(6));//Tendulkar  </a:t>
            </a:r>
          </a:p>
          <a:p>
            <a:r>
              <a:rPr lang="en-US" dirty="0"/>
              <a:t>   </a:t>
            </a:r>
            <a:r>
              <a:rPr lang="en-US" dirty="0" err="1"/>
              <a:t>System.out.println</a:t>
            </a:r>
            <a:r>
              <a:rPr lang="en-US" dirty="0"/>
              <a:t>(</a:t>
            </a:r>
            <a:r>
              <a:rPr lang="en-US" dirty="0" err="1"/>
              <a:t>s.substring</a:t>
            </a:r>
            <a:r>
              <a:rPr lang="en-US" dirty="0"/>
              <a:t>(0,6));//</a:t>
            </a:r>
            <a:r>
              <a:rPr lang="en-US" dirty="0" err="1"/>
              <a:t>Sachin</a:t>
            </a:r>
            <a:r>
              <a:rPr lang="en-US" dirty="0"/>
              <a:t>  </a:t>
            </a:r>
          </a:p>
          <a:p>
            <a:r>
              <a:rPr lang="en-US" dirty="0"/>
              <a:t> }  </a:t>
            </a:r>
          </a:p>
          <a:p>
            <a:r>
              <a:rPr lang="en-US" dirty="0"/>
              <a:t>} </a:t>
            </a:r>
          </a:p>
        </p:txBody>
      </p:sp>
      <p:sp>
        <p:nvSpPr>
          <p:cNvPr id="2" name="Rectangle 1"/>
          <p:cNvSpPr/>
          <p:nvPr/>
        </p:nvSpPr>
        <p:spPr>
          <a:xfrm>
            <a:off x="5428445" y="3633869"/>
            <a:ext cx="3432220" cy="646331"/>
          </a:xfrm>
          <a:prstGeom prst="rect">
            <a:avLst/>
          </a:prstGeom>
        </p:spPr>
        <p:txBody>
          <a:bodyPr wrap="square">
            <a:spAutoFit/>
          </a:bodyPr>
          <a:lstStyle/>
          <a:p>
            <a:pPr>
              <a:buFont typeface="Arial" panose="020B0604020202020204" pitchFamily="34" charset="0"/>
              <a:buChar char="•"/>
            </a:pPr>
            <a:r>
              <a:rPr lang="en-US" b="1" dirty="0" err="1"/>
              <a:t>startIndex</a:t>
            </a:r>
            <a:r>
              <a:rPr lang="en-US" dirty="0"/>
              <a:t>: inclusive</a:t>
            </a:r>
          </a:p>
          <a:p>
            <a:pPr>
              <a:buFont typeface="Arial" panose="020B0604020202020204" pitchFamily="34" charset="0"/>
              <a:buChar char="•"/>
            </a:pPr>
            <a:r>
              <a:rPr lang="en-US" b="1" dirty="0" err="1"/>
              <a:t>endIndex</a:t>
            </a:r>
            <a:r>
              <a:rPr lang="en-US" dirty="0"/>
              <a:t>: exclusive</a:t>
            </a:r>
          </a:p>
        </p:txBody>
      </p:sp>
    </p:spTree>
    <p:extLst>
      <p:ext uri="{BB962C8B-B14F-4D97-AF65-F5344CB8AC3E}">
        <p14:creationId xmlns:p14="http://schemas.microsoft.com/office/powerpoint/2010/main" val="1583391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5718" y="346588"/>
            <a:ext cx="3193375" cy="400110"/>
          </a:xfrm>
          <a:prstGeom prst="rect">
            <a:avLst/>
          </a:prstGeom>
        </p:spPr>
        <p:txBody>
          <a:bodyPr wrap="none">
            <a:spAutoFit/>
          </a:bodyPr>
          <a:lstStyle/>
          <a:p>
            <a:pPr marL="285744" indent="-285744">
              <a:buFont typeface="Wingdings" panose="05000000000000000000" pitchFamily="2" charset="2"/>
              <a:buChar char="q"/>
            </a:pPr>
            <a:r>
              <a:rPr lang="en-US" sz="2000" b="1" dirty="0"/>
              <a:t>Java String class methods</a:t>
            </a:r>
          </a:p>
        </p:txBody>
      </p:sp>
      <p:sp>
        <p:nvSpPr>
          <p:cNvPr id="7" name="Rectangle 6"/>
          <p:cNvSpPr/>
          <p:nvPr/>
        </p:nvSpPr>
        <p:spPr>
          <a:xfrm>
            <a:off x="399246" y="4496344"/>
            <a:ext cx="4430332" cy="2031325"/>
          </a:xfrm>
          <a:prstGeom prst="rect">
            <a:avLst/>
          </a:prstGeom>
          <a:ln>
            <a:solidFill>
              <a:schemeClr val="accent1"/>
            </a:solidFill>
          </a:ln>
        </p:spPr>
        <p:txBody>
          <a:bodyPr wrap="square">
            <a:spAutoFit/>
          </a:bodyPr>
          <a:lstStyle/>
          <a:p>
            <a:pPr marL="285744" indent="-285744">
              <a:buFont typeface="Arial" panose="020B0604020202020204" pitchFamily="34" charset="0"/>
              <a:buChar char="•"/>
            </a:pPr>
            <a:r>
              <a:rPr lang="en-US" b="1" dirty="0"/>
              <a:t>Java String trim() method</a:t>
            </a:r>
          </a:p>
          <a:p>
            <a:r>
              <a:rPr lang="en-US" dirty="0"/>
              <a:t>The string trim() method eliminates white spaces before and after string.</a:t>
            </a:r>
          </a:p>
          <a:p>
            <a:endParaRPr lang="en-US" dirty="0"/>
          </a:p>
          <a:p>
            <a:r>
              <a:rPr lang="en-US" dirty="0"/>
              <a:t>String s="  </a:t>
            </a:r>
            <a:r>
              <a:rPr lang="en-US" dirty="0" err="1"/>
              <a:t>Sachin</a:t>
            </a:r>
            <a:r>
              <a:rPr lang="en-US" dirty="0"/>
              <a:t>  ";  </a:t>
            </a:r>
          </a:p>
          <a:p>
            <a:r>
              <a:rPr lang="en-US" dirty="0" err="1"/>
              <a:t>System.out.println</a:t>
            </a:r>
            <a:r>
              <a:rPr lang="en-US" dirty="0"/>
              <a:t>(s);//  </a:t>
            </a:r>
            <a:r>
              <a:rPr lang="en-US" b="1" dirty="0" err="1"/>
              <a:t>Sachin</a:t>
            </a:r>
            <a:r>
              <a:rPr lang="en-US" b="1" dirty="0"/>
              <a:t>    </a:t>
            </a:r>
          </a:p>
          <a:p>
            <a:r>
              <a:rPr lang="en-US" dirty="0" err="1"/>
              <a:t>System.out.println</a:t>
            </a:r>
            <a:r>
              <a:rPr lang="en-US" dirty="0"/>
              <a:t>(</a:t>
            </a:r>
            <a:r>
              <a:rPr lang="en-US" dirty="0" err="1"/>
              <a:t>s.trim</a:t>
            </a:r>
            <a:r>
              <a:rPr lang="en-US" dirty="0"/>
              <a:t>());//</a:t>
            </a:r>
            <a:r>
              <a:rPr lang="en-US" b="1" dirty="0" err="1"/>
              <a:t>Sachin</a:t>
            </a:r>
            <a:r>
              <a:rPr lang="en-US" b="1" dirty="0"/>
              <a:t>  </a:t>
            </a:r>
          </a:p>
        </p:txBody>
      </p:sp>
      <p:sp>
        <p:nvSpPr>
          <p:cNvPr id="8" name="Rectangle 7"/>
          <p:cNvSpPr/>
          <p:nvPr/>
        </p:nvSpPr>
        <p:spPr>
          <a:xfrm>
            <a:off x="367051" y="973866"/>
            <a:ext cx="4462529" cy="3416320"/>
          </a:xfrm>
          <a:prstGeom prst="rect">
            <a:avLst/>
          </a:prstGeom>
          <a:ln>
            <a:solidFill>
              <a:schemeClr val="accent1"/>
            </a:solidFill>
          </a:ln>
        </p:spPr>
        <p:txBody>
          <a:bodyPr wrap="square">
            <a:spAutoFit/>
          </a:bodyPr>
          <a:lstStyle/>
          <a:p>
            <a:pPr marL="285744" indent="-285744">
              <a:buFont typeface="Arial" panose="020B0604020202020204" pitchFamily="34" charset="0"/>
              <a:buChar char="•"/>
            </a:pPr>
            <a:r>
              <a:rPr lang="en-US" b="1" dirty="0"/>
              <a:t>Java String </a:t>
            </a:r>
            <a:r>
              <a:rPr lang="en-US" b="1" dirty="0" err="1"/>
              <a:t>toUpperCase</a:t>
            </a:r>
            <a:r>
              <a:rPr lang="en-US" b="1" dirty="0"/>
              <a:t>() and </a:t>
            </a:r>
            <a:r>
              <a:rPr lang="en-US" b="1" dirty="0" err="1"/>
              <a:t>toLowerCase</a:t>
            </a:r>
            <a:r>
              <a:rPr lang="en-US" b="1" dirty="0"/>
              <a:t>() method</a:t>
            </a:r>
          </a:p>
          <a:p>
            <a:endParaRPr lang="en-US" b="1" dirty="0"/>
          </a:p>
          <a:p>
            <a:r>
              <a:rPr lang="en-US" dirty="0"/>
              <a:t>The java string </a:t>
            </a:r>
            <a:r>
              <a:rPr lang="en-US" dirty="0" err="1"/>
              <a:t>toUpperCase</a:t>
            </a:r>
            <a:r>
              <a:rPr lang="en-US" dirty="0"/>
              <a:t>() method converts this string into uppercase letter and string </a:t>
            </a:r>
            <a:r>
              <a:rPr lang="en-US" dirty="0" err="1"/>
              <a:t>toLowerCase</a:t>
            </a:r>
            <a:r>
              <a:rPr lang="en-US" dirty="0"/>
              <a:t>() method into lowercase letter.</a:t>
            </a:r>
          </a:p>
          <a:p>
            <a:endParaRPr lang="en-US" dirty="0"/>
          </a:p>
          <a:p>
            <a:r>
              <a:rPr lang="en-US" dirty="0"/>
              <a:t>String s="</a:t>
            </a:r>
            <a:r>
              <a:rPr lang="en-US" dirty="0" err="1"/>
              <a:t>Sachin</a:t>
            </a:r>
            <a:r>
              <a:rPr lang="en-US" dirty="0"/>
              <a:t>";  </a:t>
            </a:r>
          </a:p>
          <a:p>
            <a:r>
              <a:rPr lang="en-US" dirty="0" err="1"/>
              <a:t>System.out.println</a:t>
            </a:r>
            <a:r>
              <a:rPr lang="en-US" dirty="0"/>
              <a:t>(</a:t>
            </a:r>
            <a:r>
              <a:rPr lang="en-US" dirty="0" err="1"/>
              <a:t>s.toUpperCase</a:t>
            </a:r>
            <a:r>
              <a:rPr lang="en-US" dirty="0"/>
              <a:t>());//</a:t>
            </a:r>
            <a:r>
              <a:rPr lang="en-US" b="1" dirty="0"/>
              <a:t>SACHIN  </a:t>
            </a:r>
          </a:p>
          <a:p>
            <a:r>
              <a:rPr lang="en-US" dirty="0" err="1"/>
              <a:t>System.out.println</a:t>
            </a:r>
            <a:r>
              <a:rPr lang="en-US" dirty="0"/>
              <a:t>(</a:t>
            </a:r>
            <a:r>
              <a:rPr lang="en-US" dirty="0" err="1"/>
              <a:t>s.toLowerCase</a:t>
            </a:r>
            <a:r>
              <a:rPr lang="en-US" dirty="0"/>
              <a:t>());//</a:t>
            </a:r>
            <a:r>
              <a:rPr lang="en-US" b="1" dirty="0" err="1"/>
              <a:t>sachin</a:t>
            </a:r>
            <a:r>
              <a:rPr lang="en-US" dirty="0"/>
              <a:t>  </a:t>
            </a:r>
          </a:p>
          <a:p>
            <a:r>
              <a:rPr lang="en-US" dirty="0" err="1"/>
              <a:t>System.out.println</a:t>
            </a:r>
            <a:r>
              <a:rPr lang="en-US" dirty="0"/>
              <a:t>(s);//</a:t>
            </a:r>
            <a:r>
              <a:rPr lang="en-US" b="1" dirty="0" err="1"/>
              <a:t>Sachin</a:t>
            </a:r>
            <a:r>
              <a:rPr lang="en-US" b="1" dirty="0"/>
              <a:t>(no change in original)  </a:t>
            </a:r>
          </a:p>
        </p:txBody>
      </p:sp>
      <p:sp>
        <p:nvSpPr>
          <p:cNvPr id="9" name="Rectangle 8"/>
          <p:cNvSpPr/>
          <p:nvPr/>
        </p:nvSpPr>
        <p:spPr>
          <a:xfrm>
            <a:off x="4926169" y="983786"/>
            <a:ext cx="4024648" cy="2031325"/>
          </a:xfrm>
          <a:prstGeom prst="rect">
            <a:avLst/>
          </a:prstGeom>
          <a:ln>
            <a:solidFill>
              <a:schemeClr val="accent1"/>
            </a:solidFill>
          </a:ln>
        </p:spPr>
        <p:txBody>
          <a:bodyPr wrap="square">
            <a:spAutoFit/>
          </a:bodyPr>
          <a:lstStyle/>
          <a:p>
            <a:pPr marL="285744" indent="-285744">
              <a:buFont typeface="Arial" panose="020B0604020202020204" pitchFamily="34" charset="0"/>
              <a:buChar char="•"/>
            </a:pPr>
            <a:r>
              <a:rPr lang="en-US" b="1" dirty="0"/>
              <a:t>Java String </a:t>
            </a:r>
            <a:r>
              <a:rPr lang="en-US" b="1" dirty="0" err="1"/>
              <a:t>charAt</a:t>
            </a:r>
            <a:r>
              <a:rPr lang="en-US" b="1" dirty="0"/>
              <a:t>() method</a:t>
            </a:r>
          </a:p>
          <a:p>
            <a:r>
              <a:rPr lang="en-US" dirty="0"/>
              <a:t>The string </a:t>
            </a:r>
            <a:r>
              <a:rPr lang="en-US" dirty="0" err="1"/>
              <a:t>charAt</a:t>
            </a:r>
            <a:r>
              <a:rPr lang="en-US" dirty="0"/>
              <a:t>() method returns a character at specified index.</a:t>
            </a:r>
          </a:p>
          <a:p>
            <a:endParaRPr lang="en-US" dirty="0"/>
          </a:p>
          <a:p>
            <a:r>
              <a:rPr lang="en-US" dirty="0"/>
              <a:t>String s="</a:t>
            </a:r>
            <a:r>
              <a:rPr lang="en-US" dirty="0" err="1"/>
              <a:t>Sachin</a:t>
            </a:r>
            <a:r>
              <a:rPr lang="en-US" dirty="0"/>
              <a:t>";  </a:t>
            </a:r>
          </a:p>
          <a:p>
            <a:r>
              <a:rPr lang="en-US" dirty="0" err="1"/>
              <a:t>System.out.println</a:t>
            </a:r>
            <a:r>
              <a:rPr lang="en-US" dirty="0"/>
              <a:t>(</a:t>
            </a:r>
            <a:r>
              <a:rPr lang="en-US" dirty="0" err="1"/>
              <a:t>s.charAt</a:t>
            </a:r>
            <a:r>
              <a:rPr lang="en-US" dirty="0"/>
              <a:t>(0));//</a:t>
            </a:r>
            <a:r>
              <a:rPr lang="en-US" b="1" dirty="0"/>
              <a:t>S </a:t>
            </a:r>
            <a:r>
              <a:rPr lang="en-US" dirty="0"/>
              <a:t> </a:t>
            </a:r>
          </a:p>
          <a:p>
            <a:r>
              <a:rPr lang="en-US" dirty="0" err="1"/>
              <a:t>System.out.println</a:t>
            </a:r>
            <a:r>
              <a:rPr lang="en-US" dirty="0"/>
              <a:t>(</a:t>
            </a:r>
            <a:r>
              <a:rPr lang="en-US" dirty="0" err="1"/>
              <a:t>s.charAt</a:t>
            </a:r>
            <a:r>
              <a:rPr lang="en-US" dirty="0"/>
              <a:t>(3));//</a:t>
            </a:r>
            <a:r>
              <a:rPr lang="en-US" b="1" dirty="0"/>
              <a:t>h </a:t>
            </a:r>
          </a:p>
        </p:txBody>
      </p:sp>
      <p:sp>
        <p:nvSpPr>
          <p:cNvPr id="10" name="Rectangle 9"/>
          <p:cNvSpPr/>
          <p:nvPr/>
        </p:nvSpPr>
        <p:spPr>
          <a:xfrm>
            <a:off x="4984124" y="4496548"/>
            <a:ext cx="4056847" cy="1754326"/>
          </a:xfrm>
          <a:prstGeom prst="rect">
            <a:avLst/>
          </a:prstGeom>
          <a:ln>
            <a:solidFill>
              <a:schemeClr val="accent1"/>
            </a:solidFill>
          </a:ln>
        </p:spPr>
        <p:txBody>
          <a:bodyPr wrap="square">
            <a:spAutoFit/>
          </a:bodyPr>
          <a:lstStyle/>
          <a:p>
            <a:pPr marL="285744" indent="-285744">
              <a:buFont typeface="Arial" panose="020B0604020202020204" pitchFamily="34" charset="0"/>
              <a:buChar char="•"/>
            </a:pPr>
            <a:r>
              <a:rPr lang="en-US" b="1" dirty="0"/>
              <a:t>Java String length() method</a:t>
            </a:r>
          </a:p>
          <a:p>
            <a:r>
              <a:rPr lang="en-US" dirty="0"/>
              <a:t>The string length() method returns length of the string.</a:t>
            </a:r>
          </a:p>
          <a:p>
            <a:endParaRPr lang="en-US" dirty="0"/>
          </a:p>
          <a:p>
            <a:r>
              <a:rPr lang="en-US" dirty="0"/>
              <a:t>String s="</a:t>
            </a:r>
            <a:r>
              <a:rPr lang="en-US" dirty="0" err="1"/>
              <a:t>Sachin</a:t>
            </a:r>
            <a:r>
              <a:rPr lang="en-US" dirty="0"/>
              <a:t>";  </a:t>
            </a:r>
          </a:p>
          <a:p>
            <a:r>
              <a:rPr lang="en-US" dirty="0" err="1"/>
              <a:t>System.out.println</a:t>
            </a:r>
            <a:r>
              <a:rPr lang="en-US" dirty="0"/>
              <a:t>(</a:t>
            </a:r>
            <a:r>
              <a:rPr lang="en-US" dirty="0" err="1"/>
              <a:t>s.length</a:t>
            </a:r>
            <a:r>
              <a:rPr lang="en-US" dirty="0"/>
              <a:t>());//</a:t>
            </a:r>
            <a:r>
              <a:rPr lang="en-US" b="1" dirty="0"/>
              <a:t>6 </a:t>
            </a:r>
          </a:p>
        </p:txBody>
      </p:sp>
    </p:spTree>
    <p:extLst>
      <p:ext uri="{BB962C8B-B14F-4D97-AF65-F5344CB8AC3E}">
        <p14:creationId xmlns:p14="http://schemas.microsoft.com/office/powerpoint/2010/main" val="227543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5718" y="346588"/>
            <a:ext cx="3193375" cy="400110"/>
          </a:xfrm>
          <a:prstGeom prst="rect">
            <a:avLst/>
          </a:prstGeom>
        </p:spPr>
        <p:txBody>
          <a:bodyPr wrap="none">
            <a:spAutoFit/>
          </a:bodyPr>
          <a:lstStyle/>
          <a:p>
            <a:pPr marL="285744" indent="-285744">
              <a:buFont typeface="Wingdings" panose="05000000000000000000" pitchFamily="2" charset="2"/>
              <a:buChar char="q"/>
            </a:pPr>
            <a:r>
              <a:rPr lang="en-US" sz="2000" b="1" dirty="0"/>
              <a:t>Java String class methods</a:t>
            </a:r>
          </a:p>
        </p:txBody>
      </p:sp>
      <p:sp>
        <p:nvSpPr>
          <p:cNvPr id="7" name="Rectangle 6"/>
          <p:cNvSpPr/>
          <p:nvPr/>
        </p:nvSpPr>
        <p:spPr>
          <a:xfrm>
            <a:off x="270457" y="954653"/>
            <a:ext cx="4430332" cy="2308324"/>
          </a:xfrm>
          <a:prstGeom prst="rect">
            <a:avLst/>
          </a:prstGeom>
          <a:ln>
            <a:solidFill>
              <a:schemeClr val="accent1"/>
            </a:solidFill>
          </a:ln>
        </p:spPr>
        <p:txBody>
          <a:bodyPr wrap="square">
            <a:spAutoFit/>
          </a:bodyPr>
          <a:lstStyle/>
          <a:p>
            <a:pPr marL="285744" indent="-285744">
              <a:buFont typeface="Arial" panose="020B0604020202020204" pitchFamily="34" charset="0"/>
              <a:buChar char="•"/>
            </a:pPr>
            <a:r>
              <a:rPr lang="en-US" b="1" dirty="0"/>
              <a:t>Java String </a:t>
            </a:r>
            <a:r>
              <a:rPr lang="en-US" b="1" dirty="0" err="1"/>
              <a:t>valueOf</a:t>
            </a:r>
            <a:r>
              <a:rPr lang="en-US" b="1" dirty="0"/>
              <a:t>() method</a:t>
            </a:r>
          </a:p>
          <a:p>
            <a:r>
              <a:rPr lang="en-US" dirty="0"/>
              <a:t>The string </a:t>
            </a:r>
            <a:r>
              <a:rPr lang="en-US" dirty="0" err="1"/>
              <a:t>valueOf</a:t>
            </a:r>
            <a:r>
              <a:rPr lang="en-US" dirty="0"/>
              <a:t>() method coverts given type such as </a:t>
            </a:r>
            <a:r>
              <a:rPr lang="en-US" dirty="0" err="1"/>
              <a:t>int</a:t>
            </a:r>
            <a:r>
              <a:rPr lang="en-US" dirty="0"/>
              <a:t>, long, float, double, </a:t>
            </a:r>
            <a:r>
              <a:rPr lang="en-US" dirty="0" err="1"/>
              <a:t>boolean</a:t>
            </a:r>
            <a:r>
              <a:rPr lang="en-US" dirty="0"/>
              <a:t>, char and char array into string.</a:t>
            </a:r>
          </a:p>
          <a:p>
            <a:endParaRPr lang="en-US" dirty="0"/>
          </a:p>
          <a:p>
            <a:r>
              <a:rPr lang="en-US" dirty="0" err="1"/>
              <a:t>int</a:t>
            </a:r>
            <a:r>
              <a:rPr lang="en-US" dirty="0"/>
              <a:t> a=10;  </a:t>
            </a:r>
          </a:p>
          <a:p>
            <a:r>
              <a:rPr lang="en-US" dirty="0"/>
              <a:t>String s=</a:t>
            </a:r>
            <a:r>
              <a:rPr lang="en-US" dirty="0" err="1"/>
              <a:t>String.valueOf</a:t>
            </a:r>
            <a:r>
              <a:rPr lang="en-US" dirty="0"/>
              <a:t>(a);  </a:t>
            </a:r>
          </a:p>
          <a:p>
            <a:r>
              <a:rPr lang="en-US" dirty="0" err="1"/>
              <a:t>System.out.println</a:t>
            </a:r>
            <a:r>
              <a:rPr lang="en-US" dirty="0"/>
              <a:t>(s+10); //</a:t>
            </a:r>
            <a:r>
              <a:rPr lang="en-US" b="1" dirty="0"/>
              <a:t>1010</a:t>
            </a:r>
          </a:p>
        </p:txBody>
      </p:sp>
      <p:sp>
        <p:nvSpPr>
          <p:cNvPr id="9" name="Rectangle 8"/>
          <p:cNvSpPr/>
          <p:nvPr/>
        </p:nvSpPr>
        <p:spPr>
          <a:xfrm>
            <a:off x="367049" y="3662587"/>
            <a:ext cx="8570891" cy="2308324"/>
          </a:xfrm>
          <a:prstGeom prst="rect">
            <a:avLst/>
          </a:prstGeom>
          <a:ln>
            <a:solidFill>
              <a:schemeClr val="accent1"/>
            </a:solidFill>
          </a:ln>
        </p:spPr>
        <p:txBody>
          <a:bodyPr wrap="square">
            <a:spAutoFit/>
          </a:bodyPr>
          <a:lstStyle/>
          <a:p>
            <a:pPr marL="285744" indent="-285744">
              <a:buFont typeface="Arial" panose="020B0604020202020204" pitchFamily="34" charset="0"/>
              <a:buChar char="•"/>
            </a:pPr>
            <a:r>
              <a:rPr lang="en-US" b="1" dirty="0"/>
              <a:t>Java String replace() method</a:t>
            </a:r>
          </a:p>
          <a:p>
            <a:r>
              <a:rPr lang="en-US" dirty="0"/>
              <a:t>The string replace() method replaces all occurrence of first sequence of character with second sequence of character.</a:t>
            </a:r>
          </a:p>
          <a:p>
            <a:endParaRPr lang="en-US" dirty="0"/>
          </a:p>
          <a:p>
            <a:r>
              <a:rPr lang="en-US" dirty="0"/>
              <a:t>String s1="Java is a programming language. Java is a platform. Java is an Island.";    </a:t>
            </a:r>
          </a:p>
          <a:p>
            <a:r>
              <a:rPr lang="en-US" dirty="0"/>
              <a:t>String </a:t>
            </a:r>
            <a:r>
              <a:rPr lang="en-US" dirty="0" err="1"/>
              <a:t>replaceString</a:t>
            </a:r>
            <a:r>
              <a:rPr lang="en-US" dirty="0"/>
              <a:t>=s1.replace("</a:t>
            </a:r>
            <a:r>
              <a:rPr lang="en-US" dirty="0" err="1"/>
              <a:t>Java","Kava</a:t>
            </a:r>
            <a:r>
              <a:rPr lang="en-US" dirty="0"/>
              <a:t>");//replaces all occurrences of "Java" to "Kava"    </a:t>
            </a:r>
          </a:p>
          <a:p>
            <a:r>
              <a:rPr lang="en-US" dirty="0" err="1"/>
              <a:t>System.out.println</a:t>
            </a:r>
            <a:r>
              <a:rPr lang="en-US" dirty="0"/>
              <a:t>(</a:t>
            </a:r>
            <a:r>
              <a:rPr lang="en-US" dirty="0" err="1"/>
              <a:t>replaceString</a:t>
            </a:r>
            <a:r>
              <a:rPr lang="en-US" dirty="0"/>
              <a:t>); </a:t>
            </a:r>
            <a:r>
              <a:rPr lang="en-US" b="1" dirty="0"/>
              <a:t>// Kava is a programming language. Kava is a platform. Kava is an Island.</a:t>
            </a:r>
          </a:p>
        </p:txBody>
      </p:sp>
    </p:spTree>
    <p:extLst>
      <p:ext uri="{BB962C8B-B14F-4D97-AF65-F5344CB8AC3E}">
        <p14:creationId xmlns:p14="http://schemas.microsoft.com/office/powerpoint/2010/main" val="160032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25" y="274640"/>
            <a:ext cx="8023539" cy="1077645"/>
          </a:xfrm>
        </p:spPr>
        <p:txBody>
          <a:bodyPr/>
          <a:lstStyle/>
          <a:p>
            <a:r>
              <a:rPr lang="en-US" dirty="0"/>
              <a:t>Java String</a:t>
            </a:r>
            <a:br>
              <a:rPr lang="en-US" dirty="0"/>
            </a:br>
            <a:endParaRPr lang="en-US" dirty="0"/>
          </a:p>
        </p:txBody>
      </p:sp>
      <p:sp>
        <p:nvSpPr>
          <p:cNvPr id="3" name="Content Placeholder 2"/>
          <p:cNvSpPr>
            <a:spLocks noGrp="1"/>
          </p:cNvSpPr>
          <p:nvPr>
            <p:ph sz="quarter" idx="1"/>
          </p:nvPr>
        </p:nvSpPr>
        <p:spPr>
          <a:xfrm>
            <a:off x="476519" y="984161"/>
            <a:ext cx="8133008" cy="4572000"/>
          </a:xfrm>
        </p:spPr>
        <p:txBody>
          <a:bodyPr/>
          <a:lstStyle/>
          <a:p>
            <a:r>
              <a:rPr lang="en-US" dirty="0" smtClean="0"/>
              <a:t>In </a:t>
            </a:r>
            <a:r>
              <a:rPr lang="en-US" dirty="0"/>
              <a:t>Java, string is basically an object that represents sequence of char values. An array of characters works same as Java string. For example:</a:t>
            </a:r>
          </a:p>
          <a:p>
            <a:endParaRPr lang="en-US" dirty="0"/>
          </a:p>
          <a:p>
            <a:pPr marL="0" indent="0">
              <a:buNone/>
            </a:pPr>
            <a:r>
              <a:rPr lang="en-US" dirty="0"/>
              <a:t>char[] </a:t>
            </a:r>
            <a:r>
              <a:rPr lang="en-US" dirty="0" err="1"/>
              <a:t>ch</a:t>
            </a:r>
            <a:r>
              <a:rPr lang="en-US" dirty="0"/>
              <a:t>={'j','a','v','a','t','p','o','</a:t>
            </a:r>
            <a:r>
              <a:rPr lang="en-US" dirty="0" err="1"/>
              <a:t>i</a:t>
            </a:r>
            <a:r>
              <a:rPr lang="en-US" dirty="0"/>
              <a:t>','</a:t>
            </a:r>
            <a:r>
              <a:rPr lang="en-US" dirty="0" err="1"/>
              <a:t>n','t</a:t>
            </a:r>
            <a:r>
              <a:rPr lang="en-US" dirty="0"/>
              <a:t>'};  </a:t>
            </a:r>
          </a:p>
          <a:p>
            <a:pPr marL="0" indent="0">
              <a:buNone/>
            </a:pPr>
            <a:r>
              <a:rPr lang="en-US" dirty="0"/>
              <a:t>String s=new String(</a:t>
            </a:r>
            <a:r>
              <a:rPr lang="en-US" dirty="0" err="1"/>
              <a:t>ch</a:t>
            </a:r>
            <a:r>
              <a:rPr lang="en-US" dirty="0"/>
              <a:t>);  </a:t>
            </a:r>
          </a:p>
          <a:p>
            <a:pPr marL="0" indent="0">
              <a:buNone/>
            </a:pPr>
            <a:r>
              <a:rPr lang="en-US" b="1" dirty="0" smtClean="0"/>
              <a:t>	is </a:t>
            </a:r>
            <a:r>
              <a:rPr lang="en-US" b="1" dirty="0"/>
              <a:t>same as</a:t>
            </a:r>
            <a:r>
              <a:rPr lang="en-US" b="1" dirty="0" smtClean="0"/>
              <a:t>:</a:t>
            </a:r>
            <a:endParaRPr lang="en-US" dirty="0"/>
          </a:p>
          <a:p>
            <a:pPr marL="0" indent="0">
              <a:buNone/>
            </a:pPr>
            <a:r>
              <a:rPr lang="en-US" dirty="0"/>
              <a:t>String s="</a:t>
            </a:r>
            <a:r>
              <a:rPr lang="en-US" dirty="0" err="1"/>
              <a:t>javatpoint</a:t>
            </a:r>
            <a:r>
              <a:rPr lang="en-US" dirty="0"/>
              <a:t>";  </a:t>
            </a:r>
            <a:endParaRPr lang="en-US" dirty="0" smtClean="0"/>
          </a:p>
          <a:p>
            <a:pPr marL="0" indent="0">
              <a:buNone/>
            </a:pPr>
            <a:endParaRPr lang="en-US" dirty="0"/>
          </a:p>
          <a:p>
            <a:r>
              <a:rPr lang="en-US" dirty="0"/>
              <a:t>Java String class provides a lot of methods to perform operations on strings such as compare(), </a:t>
            </a:r>
            <a:r>
              <a:rPr lang="en-US" dirty="0" err="1"/>
              <a:t>concat</a:t>
            </a:r>
            <a:r>
              <a:rPr lang="en-US" dirty="0"/>
              <a:t>(), equals(), split(), length(), replace(), </a:t>
            </a:r>
            <a:r>
              <a:rPr lang="en-US" dirty="0" err="1"/>
              <a:t>compareTo</a:t>
            </a:r>
            <a:r>
              <a:rPr lang="en-US" dirty="0"/>
              <a:t>(), intern(), substring() etc.</a:t>
            </a:r>
          </a:p>
        </p:txBody>
      </p:sp>
    </p:spTree>
    <p:extLst>
      <p:ext uri="{BB962C8B-B14F-4D97-AF65-F5344CB8AC3E}">
        <p14:creationId xmlns:p14="http://schemas.microsoft.com/office/powerpoint/2010/main" val="30516455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5533" y="0"/>
            <a:ext cx="4572000" cy="2339102"/>
          </a:xfrm>
          <a:prstGeom prst="rect">
            <a:avLst/>
          </a:prstGeom>
        </p:spPr>
        <p:txBody>
          <a:bodyPr>
            <a:spAutoFit/>
          </a:bodyPr>
          <a:lstStyle/>
          <a:p>
            <a:endParaRPr lang="en-US" dirty="0" smtClean="0"/>
          </a:p>
          <a:p>
            <a:pPr marL="285750" indent="-285750">
              <a:buFont typeface="Arial" panose="020B0604020202020204" pitchFamily="34" charset="0"/>
              <a:buChar char="•"/>
            </a:pPr>
            <a:r>
              <a:rPr lang="en-US" sz="2000" b="1" dirty="0" smtClean="0"/>
              <a:t>Java String </a:t>
            </a:r>
            <a:r>
              <a:rPr lang="en-US" sz="2000" b="1" dirty="0" err="1" smtClean="0"/>
              <a:t>toCharArray</a:t>
            </a:r>
            <a:r>
              <a:rPr lang="en-US" sz="2000" b="1" dirty="0" smtClean="0"/>
              <a:t>()</a:t>
            </a:r>
          </a:p>
          <a:p>
            <a:endParaRPr lang="en-US" dirty="0" smtClean="0"/>
          </a:p>
          <a:p>
            <a:r>
              <a:rPr lang="en-US" dirty="0" smtClean="0"/>
              <a:t>The java string </a:t>
            </a:r>
            <a:r>
              <a:rPr lang="en-US" dirty="0" err="1" smtClean="0"/>
              <a:t>toCharArray</a:t>
            </a:r>
            <a:r>
              <a:rPr lang="en-US" dirty="0" smtClean="0"/>
              <a:t>() method converts this string into character array. It returns a newly created character array, its length is similar to this string and its contents are initialized with the characters of this string.</a:t>
            </a:r>
            <a:endParaRPr lang="en-US" dirty="0"/>
          </a:p>
        </p:txBody>
      </p:sp>
      <p:sp>
        <p:nvSpPr>
          <p:cNvPr id="6" name="Rectangle 5"/>
          <p:cNvSpPr/>
          <p:nvPr/>
        </p:nvSpPr>
        <p:spPr>
          <a:xfrm>
            <a:off x="457200" y="2893024"/>
            <a:ext cx="4572000" cy="2308324"/>
          </a:xfrm>
          <a:prstGeom prst="rect">
            <a:avLst/>
          </a:prstGeom>
        </p:spPr>
        <p:txBody>
          <a:bodyPr>
            <a:spAutoFit/>
          </a:bodyPr>
          <a:lstStyle/>
          <a:p>
            <a:r>
              <a:rPr lang="en-US" dirty="0" smtClean="0"/>
              <a:t>public class </a:t>
            </a:r>
            <a:r>
              <a:rPr lang="en-US" dirty="0" err="1" smtClean="0"/>
              <a:t>StringToCharArrayExample</a:t>
            </a:r>
            <a:r>
              <a:rPr lang="en-US" dirty="0" smtClean="0"/>
              <a:t>{  </a:t>
            </a:r>
          </a:p>
          <a:p>
            <a:r>
              <a:rPr lang="en-US" dirty="0" smtClean="0"/>
              <a:t>public static void main(String </a:t>
            </a:r>
            <a:r>
              <a:rPr lang="en-US" dirty="0" err="1" smtClean="0"/>
              <a:t>args</a:t>
            </a:r>
            <a:r>
              <a:rPr lang="en-US" dirty="0" smtClean="0"/>
              <a:t>[]){  </a:t>
            </a:r>
          </a:p>
          <a:p>
            <a:r>
              <a:rPr lang="en-US" dirty="0" smtClean="0"/>
              <a:t>String s1="hello";  </a:t>
            </a:r>
          </a:p>
          <a:p>
            <a:r>
              <a:rPr lang="en-US" dirty="0" smtClean="0"/>
              <a:t>char[] </a:t>
            </a:r>
            <a:r>
              <a:rPr lang="en-US" dirty="0" err="1" smtClean="0"/>
              <a:t>ch</a:t>
            </a:r>
            <a:r>
              <a:rPr lang="en-US" dirty="0" smtClean="0"/>
              <a:t>=s1.toCharArray();  </a:t>
            </a:r>
          </a:p>
          <a:p>
            <a:r>
              <a:rPr lang="en-US" dirty="0" smtClean="0"/>
              <a:t>for(</a:t>
            </a:r>
            <a:r>
              <a:rPr lang="en-US" dirty="0" err="1" smtClean="0"/>
              <a:t>int</a:t>
            </a:r>
            <a:r>
              <a:rPr lang="en-US" dirty="0" smtClean="0"/>
              <a:t> </a:t>
            </a:r>
            <a:r>
              <a:rPr lang="en-US" dirty="0" err="1" smtClean="0"/>
              <a:t>i</a:t>
            </a:r>
            <a:r>
              <a:rPr lang="en-US" dirty="0" smtClean="0"/>
              <a:t>=0;i&lt;</a:t>
            </a:r>
            <a:r>
              <a:rPr lang="en-US" dirty="0" err="1" smtClean="0"/>
              <a:t>ch.length;i</a:t>
            </a:r>
            <a:r>
              <a:rPr lang="en-US" dirty="0" smtClean="0"/>
              <a:t>++){  </a:t>
            </a:r>
          </a:p>
          <a:p>
            <a:r>
              <a:rPr lang="en-US" dirty="0" err="1" smtClean="0"/>
              <a:t>System.out.print</a:t>
            </a:r>
            <a:r>
              <a:rPr lang="en-US" dirty="0" smtClean="0"/>
              <a:t>(</a:t>
            </a:r>
            <a:r>
              <a:rPr lang="en-US" dirty="0" err="1" smtClean="0"/>
              <a:t>ch</a:t>
            </a:r>
            <a:r>
              <a:rPr lang="en-US" dirty="0" smtClean="0"/>
              <a:t>[</a:t>
            </a:r>
            <a:r>
              <a:rPr lang="en-US" dirty="0" err="1" smtClean="0"/>
              <a:t>i</a:t>
            </a:r>
            <a:r>
              <a:rPr lang="en-US" dirty="0" smtClean="0"/>
              <a:t>]);  </a:t>
            </a:r>
          </a:p>
          <a:p>
            <a:r>
              <a:rPr lang="en-US" dirty="0" smtClean="0"/>
              <a:t>}  </a:t>
            </a:r>
          </a:p>
          <a:p>
            <a:r>
              <a:rPr lang="en-US" dirty="0" smtClean="0"/>
              <a:t>}} </a:t>
            </a:r>
            <a:endParaRPr lang="en-US" dirty="0"/>
          </a:p>
        </p:txBody>
      </p:sp>
    </p:spTree>
    <p:extLst>
      <p:ext uri="{BB962C8B-B14F-4D97-AF65-F5344CB8AC3E}">
        <p14:creationId xmlns:p14="http://schemas.microsoft.com/office/powerpoint/2010/main" val="2539886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66694" y="416906"/>
            <a:ext cx="5177306" cy="2585323"/>
          </a:xfrm>
          <a:prstGeom prst="rect">
            <a:avLst/>
          </a:prstGeom>
        </p:spPr>
        <p:txBody>
          <a:bodyPr wrap="square">
            <a:spAutoFit/>
          </a:bodyPr>
          <a:lstStyle/>
          <a:p>
            <a:r>
              <a:rPr lang="en-US" dirty="0"/>
              <a:t>class </a:t>
            </a:r>
            <a:r>
              <a:rPr lang="en-US" dirty="0" err="1"/>
              <a:t>MutableStringEx</a:t>
            </a:r>
            <a:r>
              <a:rPr lang="en-US" dirty="0"/>
              <a:t> </a:t>
            </a:r>
          </a:p>
          <a:p>
            <a:r>
              <a:rPr lang="en-US" dirty="0"/>
              <a:t>	{ </a:t>
            </a:r>
          </a:p>
          <a:p>
            <a:r>
              <a:rPr lang="en-US" dirty="0"/>
              <a:t>	</a:t>
            </a:r>
            <a:r>
              <a:rPr lang="en-US" dirty="0" smtClean="0"/>
              <a:t>public </a:t>
            </a:r>
            <a:r>
              <a:rPr lang="en-US" dirty="0"/>
              <a:t>static void main(String[] </a:t>
            </a:r>
            <a:r>
              <a:rPr lang="en-US" dirty="0" err="1"/>
              <a:t>args</a:t>
            </a:r>
            <a:r>
              <a:rPr lang="en-US" dirty="0"/>
              <a:t>)</a:t>
            </a:r>
          </a:p>
          <a:p>
            <a:r>
              <a:rPr lang="en-US" dirty="0"/>
              <a:t>	</a:t>
            </a:r>
            <a:r>
              <a:rPr lang="en-US" dirty="0" smtClean="0"/>
              <a:t>{ </a:t>
            </a:r>
          </a:p>
          <a:p>
            <a:r>
              <a:rPr lang="en-US" dirty="0"/>
              <a:t>	</a:t>
            </a:r>
            <a:r>
              <a:rPr lang="en-US" dirty="0" err="1" smtClean="0"/>
              <a:t>StringBuffer</a:t>
            </a:r>
            <a:r>
              <a:rPr lang="en-US" dirty="0" smtClean="0"/>
              <a:t> </a:t>
            </a:r>
            <a:r>
              <a:rPr lang="en-US" dirty="0" err="1"/>
              <a:t>sb</a:t>
            </a:r>
            <a:r>
              <a:rPr lang="en-US" dirty="0"/>
              <a:t>=new </a:t>
            </a:r>
            <a:r>
              <a:rPr lang="en-US" dirty="0" err="1"/>
              <a:t>StringBuffer</a:t>
            </a:r>
            <a:r>
              <a:rPr lang="en-US" dirty="0"/>
              <a:t>("</a:t>
            </a:r>
            <a:r>
              <a:rPr lang="en-US" dirty="0" err="1"/>
              <a:t>Scientech</a:t>
            </a:r>
            <a:r>
              <a:rPr lang="en-US" dirty="0"/>
              <a:t>");</a:t>
            </a:r>
          </a:p>
          <a:p>
            <a:r>
              <a:rPr lang="en-US" dirty="0"/>
              <a:t>	</a:t>
            </a:r>
            <a:r>
              <a:rPr lang="en-US" dirty="0" err="1" smtClean="0"/>
              <a:t>sb.append</a:t>
            </a:r>
            <a:r>
              <a:rPr lang="en-US" dirty="0"/>
              <a:t>(" Easy");</a:t>
            </a:r>
          </a:p>
          <a:p>
            <a:r>
              <a:rPr lang="en-US" dirty="0"/>
              <a:t>	</a:t>
            </a:r>
            <a:r>
              <a:rPr lang="en-US" dirty="0" err="1" smtClean="0"/>
              <a:t>System.out.println</a:t>
            </a:r>
            <a:r>
              <a:rPr lang="en-US" dirty="0" smtClean="0"/>
              <a:t>(</a:t>
            </a:r>
            <a:r>
              <a:rPr lang="en-US" dirty="0" err="1" smtClean="0"/>
              <a:t>sb</a:t>
            </a:r>
            <a:r>
              <a:rPr lang="en-US" dirty="0"/>
              <a:t>);</a:t>
            </a:r>
          </a:p>
          <a:p>
            <a:r>
              <a:rPr lang="en-US" dirty="0"/>
              <a:t>	</a:t>
            </a:r>
            <a:r>
              <a:rPr lang="en-US" dirty="0" smtClean="0"/>
              <a:t>}</a:t>
            </a:r>
            <a:endParaRPr lang="en-US" dirty="0"/>
          </a:p>
          <a:p>
            <a:r>
              <a:rPr lang="en-US" dirty="0"/>
              <a:t>	}</a:t>
            </a:r>
          </a:p>
        </p:txBody>
      </p:sp>
      <p:pic>
        <p:nvPicPr>
          <p:cNvPr id="6" name="Picture 5"/>
          <p:cNvPicPr>
            <a:picLocks noChangeAspect="1"/>
          </p:cNvPicPr>
          <p:nvPr/>
        </p:nvPicPr>
        <p:blipFill>
          <a:blip r:embed="rId2"/>
          <a:stretch>
            <a:fillRect/>
          </a:stretch>
        </p:blipFill>
        <p:spPr>
          <a:xfrm>
            <a:off x="4196769" y="3112528"/>
            <a:ext cx="4676775" cy="2152650"/>
          </a:xfrm>
          <a:prstGeom prst="rect">
            <a:avLst/>
          </a:prstGeom>
        </p:spPr>
      </p:pic>
      <p:sp>
        <p:nvSpPr>
          <p:cNvPr id="7" name="Rectangle 6"/>
          <p:cNvSpPr/>
          <p:nvPr/>
        </p:nvSpPr>
        <p:spPr>
          <a:xfrm>
            <a:off x="418563" y="3978017"/>
            <a:ext cx="3625403" cy="2585323"/>
          </a:xfrm>
          <a:prstGeom prst="rect">
            <a:avLst/>
          </a:prstGeom>
        </p:spPr>
        <p:txBody>
          <a:bodyPr wrap="square">
            <a:spAutoFit/>
          </a:bodyPr>
          <a:lstStyle/>
          <a:p>
            <a:r>
              <a:rPr lang="en-US" dirty="0">
                <a:solidFill>
                  <a:srgbClr val="000000"/>
                </a:solidFill>
              </a:rPr>
              <a:t>As you can see that in the above figure no new object is created to add “Easy”. It is appended in the existing object because we can perform any required changes in the object when you create a </a:t>
            </a:r>
            <a:r>
              <a:rPr lang="en-US" dirty="0" err="1">
                <a:solidFill>
                  <a:srgbClr val="000000"/>
                </a:solidFill>
              </a:rPr>
              <a:t>StringBuffer</a:t>
            </a:r>
            <a:r>
              <a:rPr lang="en-US" dirty="0">
                <a:solidFill>
                  <a:srgbClr val="000000"/>
                </a:solidFill>
              </a:rPr>
              <a:t> object. This changeable behavior is nothing but </a:t>
            </a:r>
            <a:r>
              <a:rPr lang="en-US" b="1" dirty="0">
                <a:solidFill>
                  <a:srgbClr val="000000"/>
                </a:solidFill>
              </a:rPr>
              <a:t>mutability</a:t>
            </a:r>
            <a:r>
              <a:rPr lang="en-US" dirty="0">
                <a:solidFill>
                  <a:srgbClr val="000000"/>
                </a:solidFill>
              </a:rPr>
              <a:t>. The old object by default will be removed by garbage collector.</a:t>
            </a:r>
            <a:endParaRPr lang="en-US" dirty="0"/>
          </a:p>
        </p:txBody>
      </p:sp>
      <p:sp>
        <p:nvSpPr>
          <p:cNvPr id="8" name="Rectangle 7"/>
          <p:cNvSpPr/>
          <p:nvPr/>
        </p:nvSpPr>
        <p:spPr>
          <a:xfrm>
            <a:off x="135231" y="1000037"/>
            <a:ext cx="4192073" cy="1477328"/>
          </a:xfrm>
          <a:prstGeom prst="rect">
            <a:avLst/>
          </a:prstGeom>
        </p:spPr>
        <p:txBody>
          <a:bodyPr wrap="square">
            <a:spAutoFit/>
          </a:bodyPr>
          <a:lstStyle/>
          <a:p>
            <a:pPr marL="285744" indent="-285744">
              <a:buFont typeface="Arial" panose="020B0604020202020204" pitchFamily="34" charset="0"/>
              <a:buChar char="•"/>
            </a:pPr>
            <a:r>
              <a:rPr lang="en-US" b="1" dirty="0"/>
              <a:t>Java </a:t>
            </a:r>
            <a:r>
              <a:rPr lang="en-US" b="1" dirty="0" err="1"/>
              <a:t>StringBuffer</a:t>
            </a:r>
            <a:r>
              <a:rPr lang="en-US" b="1" dirty="0"/>
              <a:t> class is used to create mutable (modifiable) string. The </a:t>
            </a:r>
            <a:r>
              <a:rPr lang="en-US" b="1" dirty="0" err="1"/>
              <a:t>StringBuffer</a:t>
            </a:r>
            <a:r>
              <a:rPr lang="en-US" b="1" dirty="0"/>
              <a:t> class in java is same as String class except it is mutable i.e. it can be changed.</a:t>
            </a:r>
          </a:p>
        </p:txBody>
      </p:sp>
      <p:sp>
        <p:nvSpPr>
          <p:cNvPr id="9" name="Rectangle 8"/>
          <p:cNvSpPr/>
          <p:nvPr/>
        </p:nvSpPr>
        <p:spPr>
          <a:xfrm>
            <a:off x="354170" y="2941576"/>
            <a:ext cx="4572000" cy="923330"/>
          </a:xfrm>
          <a:prstGeom prst="rect">
            <a:avLst/>
          </a:prstGeom>
        </p:spPr>
        <p:txBody>
          <a:bodyPr>
            <a:spAutoFit/>
          </a:bodyPr>
          <a:lstStyle/>
          <a:p>
            <a:r>
              <a:rPr lang="en-US" dirty="0"/>
              <a:t>1) </a:t>
            </a:r>
            <a:r>
              <a:rPr lang="en-US" b="1" dirty="0" err="1"/>
              <a:t>StringBuffer</a:t>
            </a:r>
            <a:r>
              <a:rPr lang="en-US" b="1" dirty="0"/>
              <a:t> append() method</a:t>
            </a:r>
          </a:p>
          <a:p>
            <a:r>
              <a:rPr lang="en-US" dirty="0"/>
              <a:t>The append() method concatenates the given argument with this string.</a:t>
            </a:r>
          </a:p>
        </p:txBody>
      </p:sp>
      <p:sp>
        <p:nvSpPr>
          <p:cNvPr id="10" name="Rectangle 9"/>
          <p:cNvSpPr/>
          <p:nvPr/>
        </p:nvSpPr>
        <p:spPr>
          <a:xfrm>
            <a:off x="223677" y="410982"/>
            <a:ext cx="2952668" cy="369332"/>
          </a:xfrm>
          <a:prstGeom prst="rect">
            <a:avLst/>
          </a:prstGeom>
        </p:spPr>
        <p:txBody>
          <a:bodyPr wrap="none">
            <a:spAutoFit/>
          </a:bodyPr>
          <a:lstStyle/>
          <a:p>
            <a:pPr marL="342891" indent="-342891">
              <a:buFont typeface="Wingdings" panose="05000000000000000000" pitchFamily="2" charset="2"/>
              <a:buChar char="q"/>
            </a:pPr>
            <a:r>
              <a:rPr lang="en-US" b="1" dirty="0" err="1"/>
              <a:t>StringBuffer</a:t>
            </a:r>
            <a:r>
              <a:rPr lang="en-US" b="1" dirty="0"/>
              <a:t> class in Java</a:t>
            </a:r>
            <a:endParaRPr lang="en-US" b="1" dirty="0"/>
          </a:p>
        </p:txBody>
      </p:sp>
    </p:spTree>
    <p:extLst>
      <p:ext uri="{BB962C8B-B14F-4D97-AF65-F5344CB8AC3E}">
        <p14:creationId xmlns:p14="http://schemas.microsoft.com/office/powerpoint/2010/main" val="22194705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336" y="2622157"/>
            <a:ext cx="4926169" cy="3970318"/>
          </a:xfrm>
          <a:prstGeom prst="rect">
            <a:avLst/>
          </a:prstGeom>
        </p:spPr>
        <p:txBody>
          <a:bodyPr wrap="square">
            <a:spAutoFit/>
          </a:bodyPr>
          <a:lstStyle/>
          <a:p>
            <a:r>
              <a:rPr lang="en-US" dirty="0">
                <a:solidFill>
                  <a:srgbClr val="000000"/>
                </a:solidFill>
              </a:rPr>
              <a:t>Whenever we create a string buffer object using the new operator, compulsory a new object will be created in the heap area with content “Hello”. Therefore, JVM will create two objects with content “Hello” and the reference variable sb1 and sb2 are pointing to both objects respectively.</a:t>
            </a:r>
            <a:r>
              <a:rPr lang="en-US" dirty="0"/>
              <a:t/>
            </a:r>
            <a:br>
              <a:rPr lang="en-US" dirty="0"/>
            </a:br>
            <a:r>
              <a:rPr lang="en-US" b="1" dirty="0">
                <a:solidFill>
                  <a:srgbClr val="0C343D"/>
                </a:solidFill>
              </a:rPr>
              <a:t>Output Explanation:</a:t>
            </a:r>
            <a:r>
              <a:rPr lang="en-US" dirty="0">
                <a:solidFill>
                  <a:srgbClr val="000000"/>
                </a:solidFill>
              </a:rPr>
              <a:t> </a:t>
            </a:r>
            <a:r>
              <a:rPr lang="en-US" dirty="0"/>
              <a:t/>
            </a:r>
            <a:br>
              <a:rPr lang="en-US" dirty="0"/>
            </a:br>
            <a:r>
              <a:rPr lang="en-US" dirty="0">
                <a:solidFill>
                  <a:srgbClr val="000000"/>
                </a:solidFill>
              </a:rPr>
              <a:t>1. (sb1==sb2); will return false because both references are pointing to the different objects as shown in the above figure.</a:t>
            </a:r>
            <a:r>
              <a:rPr lang="en-US" dirty="0"/>
              <a:t/>
            </a:r>
            <a:br>
              <a:rPr lang="en-US" dirty="0"/>
            </a:br>
            <a:r>
              <a:rPr lang="en-US" dirty="0">
                <a:solidFill>
                  <a:srgbClr val="000000"/>
                </a:solidFill>
              </a:rPr>
              <a:t>2. sb1.equals(sb2); will return false because in the case of </a:t>
            </a:r>
            <a:r>
              <a:rPr lang="en-US" dirty="0" err="1">
                <a:solidFill>
                  <a:srgbClr val="000000"/>
                </a:solidFill>
              </a:rPr>
              <a:t>StringBuffer</a:t>
            </a:r>
            <a:r>
              <a:rPr lang="en-US" dirty="0">
                <a:solidFill>
                  <a:srgbClr val="000000"/>
                </a:solidFill>
              </a:rPr>
              <a:t>, equals() method compare the content based on reference (i.e. address). Both references are pointing to different objects.</a:t>
            </a:r>
            <a:endParaRPr lang="en-US" dirty="0"/>
          </a:p>
        </p:txBody>
      </p:sp>
      <p:sp>
        <p:nvSpPr>
          <p:cNvPr id="5" name="Rectangle 4"/>
          <p:cNvSpPr/>
          <p:nvPr/>
        </p:nvSpPr>
        <p:spPr>
          <a:xfrm>
            <a:off x="650382" y="172207"/>
            <a:ext cx="7373155" cy="2308324"/>
          </a:xfrm>
          <a:prstGeom prst="rect">
            <a:avLst/>
          </a:prstGeom>
        </p:spPr>
        <p:txBody>
          <a:bodyPr wrap="square">
            <a:spAutoFit/>
          </a:bodyPr>
          <a:lstStyle/>
          <a:p>
            <a:r>
              <a:rPr lang="en-US" dirty="0"/>
              <a:t>class </a:t>
            </a:r>
            <a:r>
              <a:rPr lang="en-US" dirty="0" err="1"/>
              <a:t>MutableStringEx</a:t>
            </a:r>
            <a:r>
              <a:rPr lang="en-US" dirty="0"/>
              <a:t> </a:t>
            </a:r>
          </a:p>
          <a:p>
            <a:r>
              <a:rPr lang="en-US" dirty="0"/>
              <a:t>	{ </a:t>
            </a:r>
          </a:p>
          <a:p>
            <a:r>
              <a:rPr lang="en-US" dirty="0"/>
              <a:t>		public static void main(String[] </a:t>
            </a:r>
            <a:r>
              <a:rPr lang="en-US" dirty="0" err="1"/>
              <a:t>args</a:t>
            </a:r>
            <a:r>
              <a:rPr lang="en-US" dirty="0"/>
              <a:t>)</a:t>
            </a:r>
          </a:p>
          <a:p>
            <a:r>
              <a:rPr lang="en-US" dirty="0"/>
              <a:t>		{ 	</a:t>
            </a:r>
            <a:r>
              <a:rPr lang="en-US" dirty="0" err="1"/>
              <a:t>StringBuffer</a:t>
            </a:r>
            <a:r>
              <a:rPr lang="en-US" dirty="0"/>
              <a:t> </a:t>
            </a:r>
            <a:r>
              <a:rPr lang="en-US" dirty="0" smtClean="0"/>
              <a:t>sb1=new </a:t>
            </a:r>
            <a:r>
              <a:rPr lang="en-US" dirty="0" err="1"/>
              <a:t>StringBuffer</a:t>
            </a:r>
            <a:r>
              <a:rPr lang="en-US" dirty="0"/>
              <a:t>("</a:t>
            </a:r>
            <a:r>
              <a:rPr lang="en-US" dirty="0" err="1"/>
              <a:t>Scientech</a:t>
            </a:r>
            <a:r>
              <a:rPr lang="en-US" dirty="0"/>
              <a:t>");</a:t>
            </a:r>
          </a:p>
          <a:p>
            <a:r>
              <a:rPr lang="en-US" dirty="0"/>
              <a:t>			</a:t>
            </a:r>
            <a:r>
              <a:rPr lang="en-US" dirty="0" err="1"/>
              <a:t>StringBuffer</a:t>
            </a:r>
            <a:r>
              <a:rPr lang="en-US" dirty="0"/>
              <a:t> </a:t>
            </a:r>
            <a:r>
              <a:rPr lang="en-US" dirty="0" smtClean="0"/>
              <a:t>sb2=new </a:t>
            </a:r>
            <a:r>
              <a:rPr lang="en-US" dirty="0" err="1"/>
              <a:t>StringBuffer</a:t>
            </a:r>
            <a:r>
              <a:rPr lang="en-US" dirty="0"/>
              <a:t>("</a:t>
            </a:r>
            <a:r>
              <a:rPr lang="en-US" dirty="0" err="1"/>
              <a:t>Scientech</a:t>
            </a:r>
            <a:r>
              <a:rPr lang="en-US" dirty="0"/>
              <a:t>");</a:t>
            </a:r>
          </a:p>
          <a:p>
            <a:r>
              <a:rPr lang="en-US" dirty="0"/>
              <a:t>			</a:t>
            </a:r>
            <a:r>
              <a:rPr lang="en-US" dirty="0" err="1" smtClean="0"/>
              <a:t>System.out.println</a:t>
            </a:r>
            <a:r>
              <a:rPr lang="en-US" dirty="0" smtClean="0"/>
              <a:t>(sb1.equals(sb2));</a:t>
            </a:r>
            <a:endParaRPr lang="en-US" dirty="0"/>
          </a:p>
          <a:p>
            <a:r>
              <a:rPr lang="en-US" dirty="0"/>
              <a:t>			</a:t>
            </a:r>
            <a:r>
              <a:rPr lang="en-US" dirty="0" err="1" smtClean="0"/>
              <a:t>System.out.println</a:t>
            </a:r>
            <a:r>
              <a:rPr lang="en-US" dirty="0" smtClean="0"/>
              <a:t>(sb1==sb2);</a:t>
            </a:r>
            <a:r>
              <a:rPr lang="en-US" dirty="0"/>
              <a:t>	</a:t>
            </a:r>
            <a:r>
              <a:rPr lang="en-US" dirty="0" smtClean="0"/>
              <a:t>}</a:t>
            </a:r>
            <a:endParaRPr lang="en-US" dirty="0"/>
          </a:p>
          <a:p>
            <a:r>
              <a:rPr lang="en-US" dirty="0"/>
              <a:t>	}</a:t>
            </a:r>
            <a:endParaRPr lang="en-US" dirty="0"/>
          </a:p>
        </p:txBody>
      </p:sp>
      <p:pic>
        <p:nvPicPr>
          <p:cNvPr id="6" name="Picture 5"/>
          <p:cNvPicPr>
            <a:picLocks noChangeAspect="1"/>
          </p:cNvPicPr>
          <p:nvPr/>
        </p:nvPicPr>
        <p:blipFill>
          <a:blip r:embed="rId2"/>
          <a:stretch>
            <a:fillRect/>
          </a:stretch>
        </p:blipFill>
        <p:spPr>
          <a:xfrm>
            <a:off x="5125792" y="3026535"/>
            <a:ext cx="3664211" cy="2009105"/>
          </a:xfrm>
          <a:prstGeom prst="rect">
            <a:avLst/>
          </a:prstGeom>
        </p:spPr>
      </p:pic>
    </p:spTree>
    <p:extLst>
      <p:ext uri="{BB962C8B-B14F-4D97-AF65-F5344CB8AC3E}">
        <p14:creationId xmlns:p14="http://schemas.microsoft.com/office/powerpoint/2010/main" val="9324880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23" y="310091"/>
            <a:ext cx="4423892" cy="3416320"/>
          </a:xfrm>
          <a:prstGeom prst="rect">
            <a:avLst/>
          </a:prstGeom>
        </p:spPr>
        <p:txBody>
          <a:bodyPr wrap="square">
            <a:spAutoFit/>
          </a:bodyPr>
          <a:lstStyle/>
          <a:p>
            <a:r>
              <a:rPr lang="en-US" b="1" dirty="0"/>
              <a:t>2) </a:t>
            </a:r>
            <a:r>
              <a:rPr lang="en-US" b="1" dirty="0" err="1"/>
              <a:t>StringBuffer</a:t>
            </a:r>
            <a:r>
              <a:rPr lang="en-US" b="1" dirty="0"/>
              <a:t> insert() method</a:t>
            </a:r>
          </a:p>
          <a:p>
            <a:r>
              <a:rPr lang="en-US" dirty="0"/>
              <a:t>The insert() method inserts the given string with this string at the given position.</a:t>
            </a:r>
          </a:p>
          <a:p>
            <a:endParaRPr lang="en-US" dirty="0"/>
          </a:p>
          <a:p>
            <a:r>
              <a:rPr lang="en-US" dirty="0"/>
              <a:t>class StringBufferExample2{  </a:t>
            </a:r>
          </a:p>
          <a:p>
            <a:r>
              <a:rPr lang="en-US" dirty="0"/>
              <a:t>public static void main(String </a:t>
            </a:r>
            <a:r>
              <a:rPr lang="en-US" dirty="0" err="1"/>
              <a:t>args</a:t>
            </a:r>
            <a:r>
              <a:rPr lang="en-US" dirty="0"/>
              <a:t>[]){  </a:t>
            </a:r>
          </a:p>
          <a:p>
            <a:r>
              <a:rPr lang="en-US" dirty="0" err="1"/>
              <a:t>StringBuffer</a:t>
            </a:r>
            <a:r>
              <a:rPr lang="en-US" dirty="0"/>
              <a:t> </a:t>
            </a:r>
            <a:r>
              <a:rPr lang="en-US" dirty="0" err="1"/>
              <a:t>sb</a:t>
            </a:r>
            <a:r>
              <a:rPr lang="en-US" dirty="0"/>
              <a:t>=new </a:t>
            </a:r>
            <a:r>
              <a:rPr lang="en-US" dirty="0" err="1"/>
              <a:t>StringBuffer</a:t>
            </a:r>
            <a:r>
              <a:rPr lang="en-US" dirty="0"/>
              <a:t>("Hello ");  </a:t>
            </a:r>
          </a:p>
          <a:p>
            <a:r>
              <a:rPr lang="en-US" dirty="0" err="1"/>
              <a:t>sb.insert</a:t>
            </a:r>
            <a:r>
              <a:rPr lang="en-US" dirty="0"/>
              <a:t>(1,"Java");//now original string is changed  </a:t>
            </a:r>
          </a:p>
          <a:p>
            <a:r>
              <a:rPr lang="en-US" dirty="0" err="1"/>
              <a:t>System.out.println</a:t>
            </a:r>
            <a:r>
              <a:rPr lang="en-US" dirty="0"/>
              <a:t>(</a:t>
            </a:r>
            <a:r>
              <a:rPr lang="en-US" dirty="0" err="1"/>
              <a:t>sb</a:t>
            </a:r>
            <a:r>
              <a:rPr lang="en-US" dirty="0"/>
              <a:t>);//prints </a:t>
            </a:r>
            <a:r>
              <a:rPr lang="en-US" dirty="0" err="1"/>
              <a:t>HJavaello</a:t>
            </a:r>
            <a:r>
              <a:rPr lang="en-US" dirty="0"/>
              <a:t>  </a:t>
            </a:r>
          </a:p>
          <a:p>
            <a:r>
              <a:rPr lang="en-US" dirty="0"/>
              <a:t>}  </a:t>
            </a:r>
          </a:p>
          <a:p>
            <a:r>
              <a:rPr lang="en-US" dirty="0"/>
              <a:t>}  </a:t>
            </a:r>
          </a:p>
        </p:txBody>
      </p:sp>
      <p:sp>
        <p:nvSpPr>
          <p:cNvPr id="3" name="Rectangle 2"/>
          <p:cNvSpPr/>
          <p:nvPr/>
        </p:nvSpPr>
        <p:spPr>
          <a:xfrm>
            <a:off x="4572000" y="322967"/>
            <a:ext cx="4572000" cy="3139321"/>
          </a:xfrm>
          <a:prstGeom prst="rect">
            <a:avLst/>
          </a:prstGeom>
        </p:spPr>
        <p:txBody>
          <a:bodyPr>
            <a:spAutoFit/>
          </a:bodyPr>
          <a:lstStyle/>
          <a:p>
            <a:r>
              <a:rPr lang="en-US" b="1" dirty="0" smtClean="0"/>
              <a:t>4) </a:t>
            </a:r>
            <a:r>
              <a:rPr lang="en-US" b="1" dirty="0" err="1" smtClean="0"/>
              <a:t>StringBuffer</a:t>
            </a:r>
            <a:r>
              <a:rPr lang="en-US" b="1" dirty="0" smtClean="0"/>
              <a:t> delete() method</a:t>
            </a:r>
          </a:p>
          <a:p>
            <a:r>
              <a:rPr lang="en-US" dirty="0" smtClean="0"/>
              <a:t>The delete() method of </a:t>
            </a:r>
            <a:r>
              <a:rPr lang="en-US" dirty="0" err="1" smtClean="0"/>
              <a:t>StringBuffer</a:t>
            </a:r>
            <a:r>
              <a:rPr lang="en-US" dirty="0" smtClean="0"/>
              <a:t> class deletes the string from the specified </a:t>
            </a:r>
            <a:r>
              <a:rPr lang="en-US" dirty="0" err="1" smtClean="0"/>
              <a:t>beginIndex</a:t>
            </a:r>
            <a:r>
              <a:rPr lang="en-US" dirty="0" smtClean="0"/>
              <a:t> to </a:t>
            </a:r>
            <a:r>
              <a:rPr lang="en-US" dirty="0" err="1" smtClean="0"/>
              <a:t>endIndex</a:t>
            </a:r>
            <a:r>
              <a:rPr lang="en-US" dirty="0" smtClean="0"/>
              <a:t>.</a:t>
            </a:r>
          </a:p>
          <a:p>
            <a:endParaRPr lang="en-US" dirty="0" smtClean="0"/>
          </a:p>
          <a:p>
            <a:r>
              <a:rPr lang="en-US" dirty="0" smtClean="0"/>
              <a:t>class StringBufferExample4{  </a:t>
            </a:r>
          </a:p>
          <a:p>
            <a:r>
              <a:rPr lang="en-US" dirty="0" smtClean="0"/>
              <a:t>public static void main(String </a:t>
            </a:r>
            <a:r>
              <a:rPr lang="en-US" dirty="0" err="1" smtClean="0"/>
              <a:t>args</a:t>
            </a:r>
            <a:r>
              <a:rPr lang="en-US" dirty="0" smtClean="0"/>
              <a:t>[]){  </a:t>
            </a:r>
          </a:p>
          <a:p>
            <a:r>
              <a:rPr lang="en-US" dirty="0" err="1" smtClean="0"/>
              <a:t>StringBuffer</a:t>
            </a:r>
            <a:r>
              <a:rPr lang="en-US" dirty="0" smtClean="0"/>
              <a:t> </a:t>
            </a:r>
            <a:r>
              <a:rPr lang="en-US" dirty="0" err="1" smtClean="0"/>
              <a:t>sb</a:t>
            </a:r>
            <a:r>
              <a:rPr lang="en-US" dirty="0" smtClean="0"/>
              <a:t>=new </a:t>
            </a:r>
            <a:r>
              <a:rPr lang="en-US" dirty="0" err="1" smtClean="0"/>
              <a:t>StringBuffer</a:t>
            </a:r>
            <a:r>
              <a:rPr lang="en-US" dirty="0" smtClean="0"/>
              <a:t>("Hello");  </a:t>
            </a:r>
          </a:p>
          <a:p>
            <a:r>
              <a:rPr lang="en-US" dirty="0" err="1" smtClean="0"/>
              <a:t>sb.delete</a:t>
            </a:r>
            <a:r>
              <a:rPr lang="en-US" dirty="0" smtClean="0"/>
              <a:t>(1,3);  </a:t>
            </a:r>
          </a:p>
          <a:p>
            <a:r>
              <a:rPr lang="en-US" dirty="0" err="1" smtClean="0"/>
              <a:t>System.out.println</a:t>
            </a:r>
            <a:r>
              <a:rPr lang="en-US" dirty="0" smtClean="0"/>
              <a:t>(</a:t>
            </a:r>
            <a:r>
              <a:rPr lang="en-US" dirty="0" err="1" smtClean="0"/>
              <a:t>sb</a:t>
            </a:r>
            <a:r>
              <a:rPr lang="en-US" dirty="0" smtClean="0"/>
              <a:t>);//prints </a:t>
            </a:r>
            <a:r>
              <a:rPr lang="en-US" dirty="0" err="1" smtClean="0"/>
              <a:t>Hlo</a:t>
            </a:r>
            <a:r>
              <a:rPr lang="en-US" dirty="0" smtClean="0"/>
              <a:t>  </a:t>
            </a:r>
          </a:p>
          <a:p>
            <a:r>
              <a:rPr lang="en-US" dirty="0" smtClean="0"/>
              <a:t>}  </a:t>
            </a:r>
          </a:p>
          <a:p>
            <a:r>
              <a:rPr lang="en-US" dirty="0" smtClean="0"/>
              <a:t>}  </a:t>
            </a:r>
          </a:p>
        </p:txBody>
      </p:sp>
      <p:sp>
        <p:nvSpPr>
          <p:cNvPr id="4" name="Rectangle 3"/>
          <p:cNvSpPr/>
          <p:nvPr/>
        </p:nvSpPr>
        <p:spPr>
          <a:xfrm>
            <a:off x="148107" y="3623745"/>
            <a:ext cx="4572000" cy="3139321"/>
          </a:xfrm>
          <a:prstGeom prst="rect">
            <a:avLst/>
          </a:prstGeom>
        </p:spPr>
        <p:txBody>
          <a:bodyPr>
            <a:spAutoFit/>
          </a:bodyPr>
          <a:lstStyle/>
          <a:p>
            <a:r>
              <a:rPr lang="en-US" b="1" dirty="0"/>
              <a:t>3) </a:t>
            </a:r>
            <a:r>
              <a:rPr lang="en-US" b="1" dirty="0" err="1"/>
              <a:t>StringBuffer</a:t>
            </a:r>
            <a:r>
              <a:rPr lang="en-US" b="1" dirty="0"/>
              <a:t> replace() method</a:t>
            </a:r>
          </a:p>
          <a:p>
            <a:r>
              <a:rPr lang="en-US" dirty="0"/>
              <a:t>The replace() method replaces the given string from the specified </a:t>
            </a:r>
            <a:r>
              <a:rPr lang="en-US" dirty="0" err="1"/>
              <a:t>beginIndex</a:t>
            </a:r>
            <a:r>
              <a:rPr lang="en-US" dirty="0"/>
              <a:t> and </a:t>
            </a:r>
            <a:r>
              <a:rPr lang="en-US" dirty="0" err="1"/>
              <a:t>endIndex</a:t>
            </a:r>
            <a:r>
              <a:rPr lang="en-US" dirty="0"/>
              <a:t>.</a:t>
            </a:r>
          </a:p>
          <a:p>
            <a:endParaRPr lang="en-US" dirty="0"/>
          </a:p>
          <a:p>
            <a:r>
              <a:rPr lang="en-US" dirty="0"/>
              <a:t>class StringBufferExample3{  </a:t>
            </a:r>
          </a:p>
          <a:p>
            <a:r>
              <a:rPr lang="en-US" dirty="0"/>
              <a:t>public static void main(String </a:t>
            </a:r>
            <a:r>
              <a:rPr lang="en-US" dirty="0" err="1"/>
              <a:t>args</a:t>
            </a:r>
            <a:r>
              <a:rPr lang="en-US" dirty="0"/>
              <a:t>[]){  </a:t>
            </a:r>
          </a:p>
          <a:p>
            <a:r>
              <a:rPr lang="en-US" dirty="0" err="1"/>
              <a:t>StringBuffer</a:t>
            </a:r>
            <a:r>
              <a:rPr lang="en-US" dirty="0"/>
              <a:t> </a:t>
            </a:r>
            <a:r>
              <a:rPr lang="en-US" dirty="0" err="1"/>
              <a:t>sb</a:t>
            </a:r>
            <a:r>
              <a:rPr lang="en-US" dirty="0"/>
              <a:t>=new </a:t>
            </a:r>
            <a:r>
              <a:rPr lang="en-US" dirty="0" err="1"/>
              <a:t>StringBuffer</a:t>
            </a:r>
            <a:r>
              <a:rPr lang="en-US" dirty="0"/>
              <a:t>("Hello");  </a:t>
            </a:r>
          </a:p>
          <a:p>
            <a:r>
              <a:rPr lang="en-US" dirty="0" err="1"/>
              <a:t>sb.replace</a:t>
            </a:r>
            <a:r>
              <a:rPr lang="en-US" dirty="0"/>
              <a:t>(1,3,"Java");  </a:t>
            </a:r>
          </a:p>
          <a:p>
            <a:r>
              <a:rPr lang="en-US" dirty="0" err="1"/>
              <a:t>System.out.println</a:t>
            </a:r>
            <a:r>
              <a:rPr lang="en-US" dirty="0"/>
              <a:t>(</a:t>
            </a:r>
            <a:r>
              <a:rPr lang="en-US" dirty="0" err="1"/>
              <a:t>sb</a:t>
            </a:r>
            <a:r>
              <a:rPr lang="en-US" dirty="0"/>
              <a:t>);//prints </a:t>
            </a:r>
            <a:r>
              <a:rPr lang="en-US" dirty="0" err="1"/>
              <a:t>HJavalo</a:t>
            </a:r>
            <a:r>
              <a:rPr lang="en-US" dirty="0"/>
              <a:t>  </a:t>
            </a:r>
          </a:p>
          <a:p>
            <a:r>
              <a:rPr lang="en-US" dirty="0"/>
              <a:t>}  </a:t>
            </a:r>
          </a:p>
          <a:p>
            <a:r>
              <a:rPr lang="en-US" dirty="0"/>
              <a:t>} </a:t>
            </a:r>
          </a:p>
        </p:txBody>
      </p:sp>
      <p:sp>
        <p:nvSpPr>
          <p:cNvPr id="5" name="Rectangle 4"/>
          <p:cNvSpPr/>
          <p:nvPr/>
        </p:nvSpPr>
        <p:spPr>
          <a:xfrm>
            <a:off x="4572000" y="3443442"/>
            <a:ext cx="4572000" cy="3139321"/>
          </a:xfrm>
          <a:prstGeom prst="rect">
            <a:avLst/>
          </a:prstGeom>
        </p:spPr>
        <p:txBody>
          <a:bodyPr>
            <a:spAutoFit/>
          </a:bodyPr>
          <a:lstStyle/>
          <a:p>
            <a:r>
              <a:rPr lang="en-US" b="1" dirty="0"/>
              <a:t>5) </a:t>
            </a:r>
            <a:r>
              <a:rPr lang="en-US" b="1" dirty="0" err="1"/>
              <a:t>StringBuffer</a:t>
            </a:r>
            <a:r>
              <a:rPr lang="en-US" b="1" dirty="0"/>
              <a:t> reverse() method</a:t>
            </a:r>
          </a:p>
          <a:p>
            <a:r>
              <a:rPr lang="en-US" dirty="0"/>
              <a:t>The reverse() method of </a:t>
            </a:r>
            <a:r>
              <a:rPr lang="en-US" dirty="0" err="1"/>
              <a:t>StringBuilder</a:t>
            </a:r>
            <a:r>
              <a:rPr lang="en-US" dirty="0"/>
              <a:t> class reverses the current string.</a:t>
            </a:r>
          </a:p>
          <a:p>
            <a:endParaRPr lang="en-US" dirty="0"/>
          </a:p>
          <a:p>
            <a:r>
              <a:rPr lang="en-US" dirty="0"/>
              <a:t>class StringBufferExample5{  </a:t>
            </a:r>
          </a:p>
          <a:p>
            <a:r>
              <a:rPr lang="en-US" dirty="0"/>
              <a:t>public static void main(String </a:t>
            </a:r>
            <a:r>
              <a:rPr lang="en-US" dirty="0" err="1"/>
              <a:t>args</a:t>
            </a:r>
            <a:r>
              <a:rPr lang="en-US" dirty="0"/>
              <a:t>[]){  </a:t>
            </a:r>
          </a:p>
          <a:p>
            <a:r>
              <a:rPr lang="en-US" dirty="0" err="1"/>
              <a:t>StringBuffer</a:t>
            </a:r>
            <a:r>
              <a:rPr lang="en-US" dirty="0"/>
              <a:t> </a:t>
            </a:r>
            <a:r>
              <a:rPr lang="en-US" dirty="0" err="1"/>
              <a:t>sb</a:t>
            </a:r>
            <a:r>
              <a:rPr lang="en-US" dirty="0"/>
              <a:t>=new </a:t>
            </a:r>
            <a:r>
              <a:rPr lang="en-US" dirty="0" err="1"/>
              <a:t>StringBuffer</a:t>
            </a:r>
            <a:r>
              <a:rPr lang="en-US" dirty="0"/>
              <a:t>("Hello");  </a:t>
            </a:r>
          </a:p>
          <a:p>
            <a:r>
              <a:rPr lang="en-US" dirty="0" err="1"/>
              <a:t>sb.reverse</a:t>
            </a:r>
            <a:r>
              <a:rPr lang="en-US" dirty="0"/>
              <a:t>();  </a:t>
            </a:r>
          </a:p>
          <a:p>
            <a:r>
              <a:rPr lang="en-US" dirty="0" err="1"/>
              <a:t>System.out.println</a:t>
            </a:r>
            <a:r>
              <a:rPr lang="en-US" dirty="0"/>
              <a:t>(</a:t>
            </a:r>
            <a:r>
              <a:rPr lang="en-US" dirty="0" err="1"/>
              <a:t>sb</a:t>
            </a:r>
            <a:r>
              <a:rPr lang="en-US" dirty="0"/>
              <a:t>);//prints </a:t>
            </a:r>
            <a:r>
              <a:rPr lang="en-US" dirty="0" err="1"/>
              <a:t>olleH</a:t>
            </a:r>
            <a:r>
              <a:rPr lang="en-US" dirty="0"/>
              <a:t>  </a:t>
            </a:r>
          </a:p>
          <a:p>
            <a:r>
              <a:rPr lang="en-US" dirty="0"/>
              <a:t>}  </a:t>
            </a:r>
          </a:p>
          <a:p>
            <a:r>
              <a:rPr lang="en-US" dirty="0"/>
              <a:t>} </a:t>
            </a:r>
            <a:endParaRPr lang="en-US" dirty="0"/>
          </a:p>
        </p:txBody>
      </p:sp>
    </p:spTree>
    <p:extLst>
      <p:ext uri="{BB962C8B-B14F-4D97-AF65-F5344CB8AC3E}">
        <p14:creationId xmlns:p14="http://schemas.microsoft.com/office/powerpoint/2010/main" val="81955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StringBuffer clas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510" y="853005"/>
            <a:ext cx="5324475" cy="37814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3032" y="334852"/>
            <a:ext cx="4018208" cy="6771084"/>
          </a:xfrm>
          <a:prstGeom prst="rect">
            <a:avLst/>
          </a:prstGeom>
        </p:spPr>
        <p:txBody>
          <a:bodyPr wrap="square">
            <a:spAutoFit/>
          </a:bodyPr>
          <a:lstStyle/>
          <a:p>
            <a:pPr marL="342891" indent="-342891">
              <a:buFont typeface="Wingdings" panose="05000000000000000000" pitchFamily="2" charset="2"/>
              <a:buChar char="q"/>
            </a:pPr>
            <a:r>
              <a:rPr lang="en-US" sz="2000" b="1" dirty="0" err="1"/>
              <a:t>StringBuffer</a:t>
            </a:r>
            <a:r>
              <a:rPr lang="en-US" sz="2000" b="1" dirty="0"/>
              <a:t> class in Java</a:t>
            </a:r>
          </a:p>
          <a:p>
            <a:r>
              <a:rPr lang="en-US" dirty="0"/>
              <a:t>In the above fig 1, we have created a string object with content “Hello”. We have already learned that once we create a string object with content, there is no chance to change its content because the string object is immutable. That means if we cannot change its content, the length of content “Hello” is fixed i.e. 5 and its capacity is also 5 because we cannot add new characters. Therefore, in the string, the terminology length and capacity both are the same. So, string never uses the terminology “capacity”.  </a:t>
            </a:r>
          </a:p>
          <a:p>
            <a:endParaRPr lang="en-US" dirty="0"/>
          </a:p>
          <a:p>
            <a:r>
              <a:rPr lang="en-US" dirty="0"/>
              <a:t>But in the case of </a:t>
            </a:r>
            <a:r>
              <a:rPr lang="en-US" dirty="0" err="1"/>
              <a:t>StringBuffer</a:t>
            </a:r>
            <a:r>
              <a:rPr lang="en-US" dirty="0"/>
              <a:t>, there is a small difference between length and capacity.</a:t>
            </a:r>
          </a:p>
          <a:p>
            <a:r>
              <a:rPr lang="en-US" b="1" dirty="0"/>
              <a:t>Capacity: </a:t>
            </a:r>
            <a:r>
              <a:rPr lang="en-US" dirty="0"/>
              <a:t>The total number of characters hold in the </a:t>
            </a:r>
            <a:r>
              <a:rPr lang="en-US" dirty="0" err="1"/>
              <a:t>StringBuffer</a:t>
            </a:r>
            <a:r>
              <a:rPr lang="en-US" dirty="0"/>
              <a:t> object is called capacity.</a:t>
            </a:r>
          </a:p>
          <a:p>
            <a:r>
              <a:rPr lang="en-US" b="1" dirty="0"/>
              <a:t>Length: </a:t>
            </a:r>
            <a:r>
              <a:rPr lang="en-US" dirty="0"/>
              <a:t>The number of characters already present in the </a:t>
            </a:r>
            <a:r>
              <a:rPr lang="en-US" dirty="0" err="1"/>
              <a:t>StringBuffer</a:t>
            </a:r>
            <a:r>
              <a:rPr lang="en-US" dirty="0"/>
              <a:t> object is called length.</a:t>
            </a:r>
          </a:p>
          <a:p>
            <a:endParaRPr lang="en-US" dirty="0"/>
          </a:p>
          <a:p>
            <a:endParaRPr lang="en-US" dirty="0"/>
          </a:p>
        </p:txBody>
      </p:sp>
    </p:spTree>
    <p:extLst>
      <p:ext uri="{BB962C8B-B14F-4D97-AF65-F5344CB8AC3E}">
        <p14:creationId xmlns:p14="http://schemas.microsoft.com/office/powerpoint/2010/main" val="326673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4548" y="1038263"/>
            <a:ext cx="8654603" cy="2585323"/>
          </a:xfrm>
          <a:prstGeom prst="rect">
            <a:avLst/>
          </a:prstGeom>
        </p:spPr>
        <p:txBody>
          <a:bodyPr wrap="square">
            <a:spAutoFit/>
          </a:bodyPr>
          <a:lstStyle/>
          <a:p>
            <a:endParaRPr lang="en-US" dirty="0"/>
          </a:p>
          <a:p>
            <a:endParaRPr lang="en-US" dirty="0"/>
          </a:p>
          <a:p>
            <a:r>
              <a:rPr lang="en-US" dirty="0"/>
              <a:t>Real-time Example: </a:t>
            </a:r>
          </a:p>
          <a:p>
            <a:r>
              <a:rPr lang="en-US" dirty="0"/>
              <a:t>Assume that there is a classroom. In the classroom, the capacity of classroom is 100. i.e. the total number of students can sit in the classroom is 100. But currently, only 20 students are there. So, many seats are vacant. If the classroom is considered as </a:t>
            </a:r>
            <a:r>
              <a:rPr lang="en-US" dirty="0" err="1"/>
              <a:t>StringBuffer</a:t>
            </a:r>
            <a:r>
              <a:rPr lang="en-US" dirty="0"/>
              <a:t>, length is 20 and capacity is 100. We can add 80 more students in the classroom. That means we can add 80 characters more in the existing object. Hope you will have understood these terminologies clearly in the case of </a:t>
            </a:r>
            <a:r>
              <a:rPr lang="en-US" dirty="0" err="1"/>
              <a:t>StringBuffer</a:t>
            </a:r>
            <a:r>
              <a:rPr lang="en-US" dirty="0"/>
              <a:t>. Now let’s move to the main topic </a:t>
            </a:r>
            <a:r>
              <a:rPr lang="en-US" dirty="0" err="1"/>
              <a:t>StringBuffer</a:t>
            </a:r>
            <a:r>
              <a:rPr lang="en-US" dirty="0"/>
              <a:t> constructors. </a:t>
            </a:r>
          </a:p>
        </p:txBody>
      </p:sp>
      <p:sp>
        <p:nvSpPr>
          <p:cNvPr id="5" name="Rectangle 4"/>
          <p:cNvSpPr/>
          <p:nvPr/>
        </p:nvSpPr>
        <p:spPr>
          <a:xfrm>
            <a:off x="180306" y="296217"/>
            <a:ext cx="8834907" cy="1200329"/>
          </a:xfrm>
          <a:prstGeom prst="rect">
            <a:avLst/>
          </a:prstGeom>
        </p:spPr>
        <p:txBody>
          <a:bodyPr wrap="square">
            <a:spAutoFit/>
          </a:bodyPr>
          <a:lstStyle/>
          <a:p>
            <a:r>
              <a:rPr lang="en-US" dirty="0"/>
              <a:t>In fig 2, we have created a </a:t>
            </a:r>
            <a:r>
              <a:rPr lang="en-US" dirty="0" err="1"/>
              <a:t>StringBuffer</a:t>
            </a:r>
            <a:r>
              <a:rPr lang="en-US" dirty="0"/>
              <a:t> object with the same content. So, in the case of </a:t>
            </a:r>
            <a:r>
              <a:rPr lang="en-US" dirty="0" err="1"/>
              <a:t>StringBuffer</a:t>
            </a:r>
            <a:r>
              <a:rPr lang="en-US" dirty="0"/>
              <a:t>, the length of the content “Hello” is also 5. But is it possible to add some more characters in the existing object or not? Yes, we can add characters in the existing object only because the capacity of </a:t>
            </a:r>
            <a:r>
              <a:rPr lang="en-US" dirty="0" err="1"/>
              <a:t>StringBuffer</a:t>
            </a:r>
            <a:r>
              <a:rPr lang="en-US" dirty="0"/>
              <a:t> is not full. So, here capacity is not 5. Let’s understand them with a real-time example.</a:t>
            </a:r>
          </a:p>
        </p:txBody>
      </p:sp>
      <p:sp>
        <p:nvSpPr>
          <p:cNvPr id="6" name="Rectangle 5"/>
          <p:cNvSpPr/>
          <p:nvPr/>
        </p:nvSpPr>
        <p:spPr>
          <a:xfrm>
            <a:off x="251141" y="3756116"/>
            <a:ext cx="4192073" cy="1477328"/>
          </a:xfrm>
          <a:prstGeom prst="rect">
            <a:avLst/>
          </a:prstGeom>
        </p:spPr>
        <p:txBody>
          <a:bodyPr wrap="square">
            <a:spAutoFit/>
          </a:bodyPr>
          <a:lstStyle/>
          <a:p>
            <a:pPr marL="285744" indent="-285744">
              <a:buFont typeface="Arial" panose="020B0604020202020204" pitchFamily="34" charset="0"/>
              <a:buChar char="•"/>
            </a:pPr>
            <a:r>
              <a:rPr lang="en-US" b="1" dirty="0"/>
              <a:t>Java </a:t>
            </a:r>
            <a:r>
              <a:rPr lang="en-US" b="1" dirty="0" err="1"/>
              <a:t>StringBuffer</a:t>
            </a:r>
            <a:r>
              <a:rPr lang="en-US" b="1" dirty="0"/>
              <a:t> class is used to create mutable (modifiable) string. The </a:t>
            </a:r>
            <a:r>
              <a:rPr lang="en-US" b="1" dirty="0" err="1"/>
              <a:t>StringBuffer</a:t>
            </a:r>
            <a:r>
              <a:rPr lang="en-US" b="1" dirty="0"/>
              <a:t> class in java is same as String class except it is mutable i.e. it can be changed.</a:t>
            </a:r>
          </a:p>
        </p:txBody>
      </p:sp>
      <p:sp>
        <p:nvSpPr>
          <p:cNvPr id="7" name="Rectangle 6"/>
          <p:cNvSpPr/>
          <p:nvPr/>
        </p:nvSpPr>
        <p:spPr>
          <a:xfrm>
            <a:off x="4295104" y="3765623"/>
            <a:ext cx="4572000" cy="2031325"/>
          </a:xfrm>
          <a:prstGeom prst="rect">
            <a:avLst/>
          </a:prstGeom>
          <a:ln>
            <a:solidFill>
              <a:schemeClr val="accent1"/>
            </a:solidFill>
          </a:ln>
        </p:spPr>
        <p:txBody>
          <a:bodyPr>
            <a:spAutoFit/>
          </a:bodyPr>
          <a:lstStyle/>
          <a:p>
            <a:r>
              <a:rPr lang="en-US" dirty="0"/>
              <a:t>class </a:t>
            </a:r>
            <a:r>
              <a:rPr lang="en-US" dirty="0" err="1"/>
              <a:t>StringBufferExample</a:t>
            </a:r>
            <a:r>
              <a:rPr lang="en-US" dirty="0"/>
              <a:t>{  </a:t>
            </a:r>
          </a:p>
          <a:p>
            <a:r>
              <a:rPr lang="en-US" dirty="0"/>
              <a:t>public static void main(String </a:t>
            </a:r>
            <a:r>
              <a:rPr lang="en-US" dirty="0" err="1"/>
              <a:t>args</a:t>
            </a:r>
            <a:r>
              <a:rPr lang="en-US" dirty="0"/>
              <a:t>[]){  </a:t>
            </a:r>
          </a:p>
          <a:p>
            <a:r>
              <a:rPr lang="en-US" dirty="0" err="1"/>
              <a:t>StringBuffer</a:t>
            </a:r>
            <a:r>
              <a:rPr lang="en-US" dirty="0"/>
              <a:t> </a:t>
            </a:r>
            <a:r>
              <a:rPr lang="en-US" dirty="0" err="1"/>
              <a:t>sb</a:t>
            </a:r>
            <a:r>
              <a:rPr lang="en-US" dirty="0"/>
              <a:t>=new </a:t>
            </a:r>
            <a:r>
              <a:rPr lang="en-US" dirty="0" err="1"/>
              <a:t>StringBuffer</a:t>
            </a:r>
            <a:r>
              <a:rPr lang="en-US" dirty="0"/>
              <a:t>("Hello ");  </a:t>
            </a:r>
          </a:p>
          <a:p>
            <a:r>
              <a:rPr lang="en-US" dirty="0" err="1"/>
              <a:t>sb.append</a:t>
            </a:r>
            <a:r>
              <a:rPr lang="en-US" dirty="0"/>
              <a:t>("Java");//now original string is changed  </a:t>
            </a:r>
          </a:p>
          <a:p>
            <a:r>
              <a:rPr lang="en-US" dirty="0" err="1"/>
              <a:t>System.out.println</a:t>
            </a:r>
            <a:r>
              <a:rPr lang="en-US" dirty="0"/>
              <a:t>(</a:t>
            </a:r>
            <a:r>
              <a:rPr lang="en-US" dirty="0" err="1"/>
              <a:t>sb</a:t>
            </a:r>
            <a:r>
              <a:rPr lang="en-US" dirty="0"/>
              <a:t>);//prints Hello Java  </a:t>
            </a:r>
          </a:p>
          <a:p>
            <a:r>
              <a:rPr lang="en-US" dirty="0"/>
              <a:t>}  </a:t>
            </a:r>
          </a:p>
          <a:p>
            <a:r>
              <a:rPr lang="en-US" dirty="0"/>
              <a:t>} </a:t>
            </a:r>
          </a:p>
        </p:txBody>
      </p:sp>
      <p:sp>
        <p:nvSpPr>
          <p:cNvPr id="8" name="Rectangle 7"/>
          <p:cNvSpPr/>
          <p:nvPr/>
        </p:nvSpPr>
        <p:spPr>
          <a:xfrm>
            <a:off x="470079" y="5607504"/>
            <a:ext cx="4572000" cy="923330"/>
          </a:xfrm>
          <a:prstGeom prst="rect">
            <a:avLst/>
          </a:prstGeom>
        </p:spPr>
        <p:txBody>
          <a:bodyPr>
            <a:spAutoFit/>
          </a:bodyPr>
          <a:lstStyle/>
          <a:p>
            <a:r>
              <a:rPr lang="en-US" dirty="0"/>
              <a:t>1) </a:t>
            </a:r>
            <a:r>
              <a:rPr lang="en-US" b="1" dirty="0" err="1"/>
              <a:t>StringBuffer</a:t>
            </a:r>
            <a:r>
              <a:rPr lang="en-US" b="1" dirty="0"/>
              <a:t> append() method</a:t>
            </a:r>
          </a:p>
          <a:p>
            <a:r>
              <a:rPr lang="en-US" dirty="0"/>
              <a:t>The append() method concatenates the given argument with this string.</a:t>
            </a:r>
          </a:p>
        </p:txBody>
      </p:sp>
    </p:spTree>
    <p:extLst>
      <p:ext uri="{BB962C8B-B14F-4D97-AF65-F5344CB8AC3E}">
        <p14:creationId xmlns:p14="http://schemas.microsoft.com/office/powerpoint/2010/main" val="16255701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107" y="209194"/>
            <a:ext cx="4572000" cy="5632311"/>
          </a:xfrm>
          <a:prstGeom prst="rect">
            <a:avLst/>
          </a:prstGeom>
        </p:spPr>
        <p:txBody>
          <a:bodyPr>
            <a:spAutoFit/>
          </a:bodyPr>
          <a:lstStyle/>
          <a:p>
            <a:r>
              <a:rPr lang="en-US" b="1" dirty="0" smtClean="0"/>
              <a:t>6) </a:t>
            </a:r>
            <a:r>
              <a:rPr lang="en-US" b="1" dirty="0" err="1" smtClean="0"/>
              <a:t>StringBuffer</a:t>
            </a:r>
            <a:r>
              <a:rPr lang="en-US" b="1" dirty="0" smtClean="0"/>
              <a:t> capacity() method</a:t>
            </a:r>
          </a:p>
          <a:p>
            <a:r>
              <a:rPr lang="en-US" dirty="0" smtClean="0"/>
              <a:t>The capacity() method of </a:t>
            </a:r>
            <a:r>
              <a:rPr lang="en-US" dirty="0" err="1" smtClean="0"/>
              <a:t>StringBuffer</a:t>
            </a:r>
            <a:r>
              <a:rPr lang="en-US" dirty="0" smtClean="0"/>
              <a:t> class returns the current capacity of the buffer. The default capacity of the buffer is 16. If the number of character increases from its current capacity, it increases the capacity by (</a:t>
            </a:r>
            <a:r>
              <a:rPr lang="en-US" dirty="0" err="1" smtClean="0"/>
              <a:t>oldcapacity</a:t>
            </a:r>
            <a:r>
              <a:rPr lang="en-US" dirty="0" smtClean="0"/>
              <a:t>*2)+2. For example if your current capacity is 16, it will be (16*2)+2=34.</a:t>
            </a:r>
          </a:p>
          <a:p>
            <a:endParaRPr lang="en-US" dirty="0" smtClean="0"/>
          </a:p>
          <a:p>
            <a:r>
              <a:rPr lang="en-US" dirty="0" smtClean="0"/>
              <a:t>class StringBufferExample6{  </a:t>
            </a:r>
          </a:p>
          <a:p>
            <a:r>
              <a:rPr lang="en-US" dirty="0" smtClean="0"/>
              <a:t>public static void main(String </a:t>
            </a:r>
            <a:r>
              <a:rPr lang="en-US" dirty="0" err="1" smtClean="0"/>
              <a:t>args</a:t>
            </a:r>
            <a:r>
              <a:rPr lang="en-US" dirty="0" smtClean="0"/>
              <a:t>[]){  </a:t>
            </a:r>
          </a:p>
          <a:p>
            <a:r>
              <a:rPr lang="en-US" dirty="0" err="1" smtClean="0"/>
              <a:t>StringBuffer</a:t>
            </a:r>
            <a:r>
              <a:rPr lang="en-US" dirty="0" smtClean="0"/>
              <a:t> </a:t>
            </a:r>
            <a:r>
              <a:rPr lang="en-US" dirty="0" err="1" smtClean="0"/>
              <a:t>sb</a:t>
            </a:r>
            <a:r>
              <a:rPr lang="en-US" dirty="0" smtClean="0"/>
              <a:t>=new </a:t>
            </a:r>
            <a:r>
              <a:rPr lang="en-US" dirty="0" err="1" smtClean="0"/>
              <a:t>StringBuffer</a:t>
            </a:r>
            <a:r>
              <a:rPr lang="en-US" dirty="0" smtClean="0"/>
              <a:t>();  </a:t>
            </a:r>
          </a:p>
          <a:p>
            <a:r>
              <a:rPr lang="en-US" dirty="0" err="1" smtClean="0"/>
              <a:t>System.out.println</a:t>
            </a:r>
            <a:r>
              <a:rPr lang="en-US" dirty="0" smtClean="0"/>
              <a:t>(</a:t>
            </a:r>
            <a:r>
              <a:rPr lang="en-US" dirty="0" err="1" smtClean="0"/>
              <a:t>sb.capacity</a:t>
            </a:r>
            <a:r>
              <a:rPr lang="en-US" dirty="0" smtClean="0"/>
              <a:t>());//default 16  </a:t>
            </a:r>
          </a:p>
          <a:p>
            <a:r>
              <a:rPr lang="en-US" dirty="0" err="1" smtClean="0"/>
              <a:t>sb.append</a:t>
            </a:r>
            <a:r>
              <a:rPr lang="en-US" dirty="0" smtClean="0"/>
              <a:t>("Hello");  </a:t>
            </a:r>
          </a:p>
          <a:p>
            <a:r>
              <a:rPr lang="en-US" dirty="0" err="1" smtClean="0"/>
              <a:t>System.out.println</a:t>
            </a:r>
            <a:r>
              <a:rPr lang="en-US" dirty="0" smtClean="0"/>
              <a:t>(</a:t>
            </a:r>
            <a:r>
              <a:rPr lang="en-US" dirty="0" err="1" smtClean="0"/>
              <a:t>sb.capacity</a:t>
            </a:r>
            <a:r>
              <a:rPr lang="en-US" dirty="0" smtClean="0"/>
              <a:t>());//now 16  </a:t>
            </a:r>
          </a:p>
          <a:p>
            <a:r>
              <a:rPr lang="en-US" dirty="0" err="1" smtClean="0"/>
              <a:t>sb.append</a:t>
            </a:r>
            <a:r>
              <a:rPr lang="en-US" dirty="0" smtClean="0"/>
              <a:t>("java is my </a:t>
            </a:r>
            <a:r>
              <a:rPr lang="en-US" dirty="0" err="1" smtClean="0"/>
              <a:t>favourite</a:t>
            </a:r>
            <a:r>
              <a:rPr lang="en-US" dirty="0" smtClean="0"/>
              <a:t> language");  </a:t>
            </a:r>
          </a:p>
          <a:p>
            <a:r>
              <a:rPr lang="en-US" dirty="0" err="1" smtClean="0"/>
              <a:t>System.out.println</a:t>
            </a:r>
            <a:r>
              <a:rPr lang="en-US" dirty="0" smtClean="0"/>
              <a:t>(</a:t>
            </a:r>
            <a:r>
              <a:rPr lang="en-US" dirty="0" err="1" smtClean="0"/>
              <a:t>sb.capacity</a:t>
            </a:r>
            <a:r>
              <a:rPr lang="en-US" dirty="0" smtClean="0"/>
              <a:t>());//now (16*2)+2=34 </a:t>
            </a:r>
            <a:r>
              <a:rPr lang="en-US" dirty="0" err="1" smtClean="0"/>
              <a:t>i.e</a:t>
            </a:r>
            <a:r>
              <a:rPr lang="en-US" dirty="0" smtClean="0"/>
              <a:t> (</a:t>
            </a:r>
            <a:r>
              <a:rPr lang="en-US" dirty="0" err="1" smtClean="0"/>
              <a:t>oldcapacity</a:t>
            </a:r>
            <a:r>
              <a:rPr lang="en-US" dirty="0" smtClean="0"/>
              <a:t>*2)+2  </a:t>
            </a:r>
          </a:p>
          <a:p>
            <a:r>
              <a:rPr lang="en-US" dirty="0" smtClean="0"/>
              <a:t>}  </a:t>
            </a:r>
          </a:p>
          <a:p>
            <a:r>
              <a:rPr lang="en-US" dirty="0" smtClean="0"/>
              <a:t>}  </a:t>
            </a:r>
          </a:p>
        </p:txBody>
      </p:sp>
      <p:sp>
        <p:nvSpPr>
          <p:cNvPr id="5" name="Rectangle 4"/>
          <p:cNvSpPr/>
          <p:nvPr/>
        </p:nvSpPr>
        <p:spPr>
          <a:xfrm>
            <a:off x="4572000" y="261740"/>
            <a:ext cx="4572000" cy="6463308"/>
          </a:xfrm>
          <a:prstGeom prst="rect">
            <a:avLst/>
          </a:prstGeom>
        </p:spPr>
        <p:txBody>
          <a:bodyPr>
            <a:spAutoFit/>
          </a:bodyPr>
          <a:lstStyle/>
          <a:p>
            <a:r>
              <a:rPr lang="en-US" b="1" dirty="0" smtClean="0"/>
              <a:t>7) </a:t>
            </a:r>
            <a:r>
              <a:rPr lang="en-US" b="1" dirty="0" err="1" smtClean="0"/>
              <a:t>StringBuffer</a:t>
            </a:r>
            <a:r>
              <a:rPr lang="en-US" b="1" dirty="0" smtClean="0"/>
              <a:t> </a:t>
            </a:r>
            <a:r>
              <a:rPr lang="en-US" b="1" dirty="0" err="1" smtClean="0"/>
              <a:t>ensureCapacity</a:t>
            </a:r>
            <a:r>
              <a:rPr lang="en-US" b="1" dirty="0" smtClean="0"/>
              <a:t>() method</a:t>
            </a:r>
          </a:p>
          <a:p>
            <a:r>
              <a:rPr lang="en-US" dirty="0" smtClean="0"/>
              <a:t>The </a:t>
            </a:r>
            <a:r>
              <a:rPr lang="en-US" dirty="0" err="1" smtClean="0"/>
              <a:t>ensureCapacity</a:t>
            </a:r>
            <a:r>
              <a:rPr lang="en-US" dirty="0" smtClean="0"/>
              <a:t>() method of </a:t>
            </a:r>
            <a:r>
              <a:rPr lang="en-US" dirty="0" err="1" smtClean="0"/>
              <a:t>StringBuffer</a:t>
            </a:r>
            <a:r>
              <a:rPr lang="en-US" dirty="0" smtClean="0"/>
              <a:t> class ensures that the given capacity is the minimum to the current capacity. If it is greater than the current capacity, it increases the capacity by (</a:t>
            </a:r>
            <a:r>
              <a:rPr lang="en-US" dirty="0" err="1" smtClean="0"/>
              <a:t>oldcapacity</a:t>
            </a:r>
            <a:r>
              <a:rPr lang="en-US" dirty="0" smtClean="0"/>
              <a:t>*2)+2. For example if your current capacity is 16, it will be (16*2)+2=34.</a:t>
            </a:r>
          </a:p>
          <a:p>
            <a:endParaRPr lang="en-US" dirty="0" smtClean="0"/>
          </a:p>
          <a:p>
            <a:r>
              <a:rPr lang="en-US" dirty="0" smtClean="0"/>
              <a:t>class StringBufferExample7{  </a:t>
            </a:r>
          </a:p>
          <a:p>
            <a:r>
              <a:rPr lang="en-US" dirty="0" smtClean="0"/>
              <a:t>public static void main(String </a:t>
            </a:r>
            <a:r>
              <a:rPr lang="en-US" dirty="0" err="1" smtClean="0"/>
              <a:t>args</a:t>
            </a:r>
            <a:r>
              <a:rPr lang="en-US" dirty="0" smtClean="0"/>
              <a:t>[]){  </a:t>
            </a:r>
          </a:p>
          <a:p>
            <a:r>
              <a:rPr lang="en-US" dirty="0" err="1" smtClean="0"/>
              <a:t>StringBuffer</a:t>
            </a:r>
            <a:r>
              <a:rPr lang="en-US" dirty="0" smtClean="0"/>
              <a:t> </a:t>
            </a:r>
            <a:r>
              <a:rPr lang="en-US" dirty="0" err="1" smtClean="0"/>
              <a:t>sb</a:t>
            </a:r>
            <a:r>
              <a:rPr lang="en-US" dirty="0" smtClean="0"/>
              <a:t>=new </a:t>
            </a:r>
            <a:r>
              <a:rPr lang="en-US" dirty="0" err="1" smtClean="0"/>
              <a:t>StringBuffer</a:t>
            </a:r>
            <a:r>
              <a:rPr lang="en-US" dirty="0" smtClean="0"/>
              <a:t>();  </a:t>
            </a:r>
          </a:p>
          <a:p>
            <a:r>
              <a:rPr lang="en-US" dirty="0" err="1" smtClean="0"/>
              <a:t>System.out.println</a:t>
            </a:r>
            <a:r>
              <a:rPr lang="en-US" dirty="0" smtClean="0"/>
              <a:t>(</a:t>
            </a:r>
            <a:r>
              <a:rPr lang="en-US" dirty="0" err="1" smtClean="0"/>
              <a:t>sb.capacity</a:t>
            </a:r>
            <a:r>
              <a:rPr lang="en-US" dirty="0" smtClean="0"/>
              <a:t>());//default 16  </a:t>
            </a:r>
          </a:p>
          <a:p>
            <a:r>
              <a:rPr lang="en-US" dirty="0" err="1" smtClean="0"/>
              <a:t>sb.append</a:t>
            </a:r>
            <a:r>
              <a:rPr lang="en-US" dirty="0" smtClean="0"/>
              <a:t>("Hello");  </a:t>
            </a:r>
          </a:p>
          <a:p>
            <a:r>
              <a:rPr lang="en-US" dirty="0" err="1" smtClean="0"/>
              <a:t>System.out.println</a:t>
            </a:r>
            <a:r>
              <a:rPr lang="en-US" dirty="0" smtClean="0"/>
              <a:t>(</a:t>
            </a:r>
            <a:r>
              <a:rPr lang="en-US" dirty="0" err="1" smtClean="0"/>
              <a:t>sb.capacity</a:t>
            </a:r>
            <a:r>
              <a:rPr lang="en-US" dirty="0" smtClean="0"/>
              <a:t>());//now 16  </a:t>
            </a:r>
          </a:p>
          <a:p>
            <a:r>
              <a:rPr lang="en-US" dirty="0" err="1" smtClean="0"/>
              <a:t>sb.append</a:t>
            </a:r>
            <a:r>
              <a:rPr lang="en-US" dirty="0" smtClean="0"/>
              <a:t>("java is my </a:t>
            </a:r>
            <a:r>
              <a:rPr lang="en-US" dirty="0" err="1" smtClean="0"/>
              <a:t>favourite</a:t>
            </a:r>
            <a:r>
              <a:rPr lang="en-US" dirty="0" smtClean="0"/>
              <a:t> language");  </a:t>
            </a:r>
          </a:p>
          <a:p>
            <a:r>
              <a:rPr lang="en-US" dirty="0" err="1" smtClean="0"/>
              <a:t>System.out.println</a:t>
            </a:r>
            <a:r>
              <a:rPr lang="en-US" dirty="0" smtClean="0"/>
              <a:t>(</a:t>
            </a:r>
            <a:r>
              <a:rPr lang="en-US" dirty="0" err="1" smtClean="0"/>
              <a:t>sb.capacity</a:t>
            </a:r>
            <a:r>
              <a:rPr lang="en-US" dirty="0" smtClean="0"/>
              <a:t>());//now (16*2)+2=34 </a:t>
            </a:r>
            <a:r>
              <a:rPr lang="en-US" dirty="0" err="1" smtClean="0"/>
              <a:t>i.e</a:t>
            </a:r>
            <a:r>
              <a:rPr lang="en-US" dirty="0" smtClean="0"/>
              <a:t> (</a:t>
            </a:r>
            <a:r>
              <a:rPr lang="en-US" dirty="0" err="1" smtClean="0"/>
              <a:t>oldcapacity</a:t>
            </a:r>
            <a:r>
              <a:rPr lang="en-US" dirty="0" smtClean="0"/>
              <a:t>*2)+2  </a:t>
            </a:r>
          </a:p>
          <a:p>
            <a:r>
              <a:rPr lang="en-US" dirty="0" err="1" smtClean="0"/>
              <a:t>sb.ensureCapacity</a:t>
            </a:r>
            <a:r>
              <a:rPr lang="en-US" dirty="0" smtClean="0"/>
              <a:t>(10);//now no change  </a:t>
            </a:r>
          </a:p>
          <a:p>
            <a:r>
              <a:rPr lang="en-US" dirty="0" err="1" smtClean="0"/>
              <a:t>System.out.println</a:t>
            </a:r>
            <a:r>
              <a:rPr lang="en-US" dirty="0" smtClean="0"/>
              <a:t>(</a:t>
            </a:r>
            <a:r>
              <a:rPr lang="en-US" dirty="0" err="1" smtClean="0"/>
              <a:t>sb.capacity</a:t>
            </a:r>
            <a:r>
              <a:rPr lang="en-US" dirty="0" smtClean="0"/>
              <a:t>());//now 34  </a:t>
            </a:r>
          </a:p>
          <a:p>
            <a:r>
              <a:rPr lang="en-US" dirty="0" err="1" smtClean="0"/>
              <a:t>sb.ensureCapacity</a:t>
            </a:r>
            <a:r>
              <a:rPr lang="en-US" dirty="0" smtClean="0"/>
              <a:t>(50);//now (34*2)+2  </a:t>
            </a:r>
          </a:p>
          <a:p>
            <a:r>
              <a:rPr lang="en-US" dirty="0" err="1" smtClean="0"/>
              <a:t>System.out.println</a:t>
            </a:r>
            <a:r>
              <a:rPr lang="en-US" dirty="0" smtClean="0"/>
              <a:t>(</a:t>
            </a:r>
            <a:r>
              <a:rPr lang="en-US" dirty="0" err="1" smtClean="0"/>
              <a:t>sb.capacity</a:t>
            </a:r>
            <a:r>
              <a:rPr lang="en-US" dirty="0" smtClean="0"/>
              <a:t>());//now 70  </a:t>
            </a:r>
          </a:p>
          <a:p>
            <a:r>
              <a:rPr lang="en-US" dirty="0" smtClean="0"/>
              <a:t>}  </a:t>
            </a:r>
          </a:p>
          <a:p>
            <a:r>
              <a:rPr lang="en-US" dirty="0" smtClean="0"/>
              <a:t>} </a:t>
            </a:r>
            <a:endParaRPr lang="en-US" dirty="0"/>
          </a:p>
        </p:txBody>
      </p:sp>
    </p:spTree>
    <p:extLst>
      <p:ext uri="{BB962C8B-B14F-4D97-AF65-F5344CB8AC3E}">
        <p14:creationId xmlns:p14="http://schemas.microsoft.com/office/powerpoint/2010/main" val="155338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String vs StringBuff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17" y="672920"/>
            <a:ext cx="7740203" cy="5251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5322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66195"/>
            <a:ext cx="7914067" cy="5262979"/>
          </a:xfrm>
          <a:prstGeom prst="rect">
            <a:avLst/>
          </a:prstGeom>
        </p:spPr>
        <p:txBody>
          <a:bodyPr wrap="square">
            <a:spAutoFit/>
          </a:bodyPr>
          <a:lstStyle/>
          <a:p>
            <a:r>
              <a:rPr lang="en-US" sz="1200" b="1" dirty="0">
                <a:solidFill>
                  <a:srgbClr val="000000"/>
                </a:solidFill>
                <a:latin typeface="Arial" panose="020B0604020202020204" pitchFamily="34" charset="0"/>
              </a:rPr>
              <a:t>Assignments: </a:t>
            </a:r>
            <a:endParaRPr lang="en-US" sz="1200" b="1" dirty="0" smtClean="0">
              <a:solidFill>
                <a:srgbClr val="000000"/>
              </a:solidFill>
              <a:latin typeface="Arial" panose="020B0604020202020204" pitchFamily="34" charset="0"/>
            </a:endParaRPr>
          </a:p>
          <a:p>
            <a:endParaRPr lang="en-US" sz="1200" dirty="0">
              <a:solidFill>
                <a:srgbClr val="000000"/>
              </a:solidFill>
              <a:latin typeface="Arial" panose="020B0604020202020204" pitchFamily="34" charset="0"/>
            </a:endParaRPr>
          </a:p>
          <a:p>
            <a:pPr marL="228600" indent="-228600">
              <a:buAutoNum type="arabicPeriod"/>
            </a:pPr>
            <a:r>
              <a:rPr lang="en-US" sz="1200" dirty="0" smtClean="0">
                <a:solidFill>
                  <a:srgbClr val="000000"/>
                </a:solidFill>
                <a:latin typeface="Arial" panose="020B0604020202020204" pitchFamily="34" charset="0"/>
              </a:rPr>
              <a:t>Write </a:t>
            </a:r>
            <a:r>
              <a:rPr lang="en-US" sz="1200" dirty="0">
                <a:solidFill>
                  <a:srgbClr val="000000"/>
                </a:solidFill>
                <a:latin typeface="Arial" panose="020B0604020202020204" pitchFamily="34" charset="0"/>
              </a:rPr>
              <a:t>a Java program for calculating Factorial. Number should be taken through user input (Using </a:t>
            </a:r>
            <a:r>
              <a:rPr lang="en-US" sz="1200" dirty="0" smtClean="0">
                <a:solidFill>
                  <a:srgbClr val="000000"/>
                </a:solidFill>
                <a:latin typeface="Arial" panose="020B0604020202020204" pitchFamily="34" charset="0"/>
              </a:rPr>
              <a:t>Scanner</a:t>
            </a:r>
          </a:p>
          <a:p>
            <a:pPr marL="228600" indent="-228600">
              <a:buAutoNum type="arabicPeriod"/>
            </a:pPr>
            <a:r>
              <a:rPr lang="en-US" sz="1200" b="1" dirty="0" smtClean="0">
                <a:solidFill>
                  <a:srgbClr val="000000"/>
                </a:solidFill>
                <a:latin typeface="Arial" panose="020B0604020202020204" pitchFamily="34" charset="0"/>
              </a:rPr>
              <a:t> </a:t>
            </a:r>
            <a:r>
              <a:rPr lang="en-US" sz="1200" dirty="0">
                <a:solidFill>
                  <a:srgbClr val="000000"/>
                </a:solidFill>
                <a:latin typeface="Arial" panose="020B0604020202020204" pitchFamily="34" charset="0"/>
              </a:rPr>
              <a:t>Design a palindrome class that will input a string from console and check whether the string is palindrome or not. </a:t>
            </a:r>
          </a:p>
          <a:p>
            <a:r>
              <a:rPr lang="en-US" sz="1200" b="1" dirty="0">
                <a:solidFill>
                  <a:srgbClr val="000000"/>
                </a:solidFill>
                <a:latin typeface="Arial" panose="020B0604020202020204" pitchFamily="34" charset="0"/>
              </a:rPr>
              <a:t>3. </a:t>
            </a:r>
            <a:r>
              <a:rPr lang="en-US" sz="1200" dirty="0">
                <a:solidFill>
                  <a:srgbClr val="000000"/>
                </a:solidFill>
                <a:latin typeface="Arial" panose="020B0604020202020204" pitchFamily="34" charset="0"/>
              </a:rPr>
              <a:t>Write a Java program to merge two strings. </a:t>
            </a:r>
          </a:p>
          <a:p>
            <a:r>
              <a:rPr lang="en-US" sz="1200" b="1" dirty="0">
                <a:solidFill>
                  <a:srgbClr val="000000"/>
                </a:solidFill>
                <a:latin typeface="Arial" panose="020B0604020202020204" pitchFamily="34" charset="0"/>
              </a:rPr>
              <a:t>4. </a:t>
            </a:r>
            <a:r>
              <a:rPr lang="en-US" sz="1200" dirty="0">
                <a:solidFill>
                  <a:srgbClr val="000000"/>
                </a:solidFill>
                <a:latin typeface="Arial" panose="020B0604020202020204" pitchFamily="34" charset="0"/>
              </a:rPr>
              <a:t>Write a Java program for reverse a string. (String will be taken as user input through console). </a:t>
            </a:r>
          </a:p>
          <a:p>
            <a:endParaRPr lang="en-US" sz="1200" dirty="0">
              <a:solidFill>
                <a:srgbClr val="000000"/>
              </a:solidFill>
              <a:latin typeface="Arial" panose="020B0604020202020204" pitchFamily="34" charset="0"/>
            </a:endParaRPr>
          </a:p>
          <a:p>
            <a:r>
              <a:rPr lang="en-US" sz="1200" b="1" dirty="0">
                <a:solidFill>
                  <a:srgbClr val="000000"/>
                </a:solidFill>
                <a:latin typeface="Arial" panose="020B0604020202020204" pitchFamily="34" charset="0"/>
              </a:rPr>
              <a:t>5</a:t>
            </a:r>
            <a:r>
              <a:rPr lang="en-US" sz="1200" dirty="0">
                <a:solidFill>
                  <a:srgbClr val="000000"/>
                </a:solidFill>
                <a:latin typeface="Arial" panose="020B0604020202020204" pitchFamily="34" charset="0"/>
              </a:rPr>
              <a:t>. Write a Java Program to Concatenate Two Strings. </a:t>
            </a:r>
          </a:p>
          <a:p>
            <a:r>
              <a:rPr lang="en-US" sz="1200" b="1" dirty="0">
                <a:solidFill>
                  <a:srgbClr val="000000"/>
                </a:solidFill>
                <a:latin typeface="Arial" panose="020B0604020202020204" pitchFamily="34" charset="0"/>
              </a:rPr>
              <a:t>6</a:t>
            </a:r>
            <a:r>
              <a:rPr lang="en-US" sz="1200" dirty="0">
                <a:solidFill>
                  <a:srgbClr val="000000"/>
                </a:solidFill>
                <a:latin typeface="Arial" panose="020B0604020202020204" pitchFamily="34" charset="0"/>
              </a:rPr>
              <a:t>. Write a Java Program to check if a Given String is </a:t>
            </a:r>
            <a:r>
              <a:rPr lang="en-US" sz="1200" dirty="0" err="1">
                <a:solidFill>
                  <a:srgbClr val="000000"/>
                </a:solidFill>
                <a:latin typeface="Arial" panose="020B0604020202020204" pitchFamily="34" charset="0"/>
              </a:rPr>
              <a:t>getChar</a:t>
            </a:r>
            <a:r>
              <a:rPr lang="en-US" sz="1200" dirty="0">
                <a:solidFill>
                  <a:srgbClr val="000000"/>
                </a:solidFill>
                <a:latin typeface="Arial" panose="020B0604020202020204" pitchFamily="34" charset="0"/>
              </a:rPr>
              <a:t> from Specific Index. </a:t>
            </a:r>
          </a:p>
          <a:p>
            <a:r>
              <a:rPr lang="en-US" sz="1200" b="1" dirty="0">
                <a:solidFill>
                  <a:srgbClr val="000000"/>
                </a:solidFill>
                <a:latin typeface="Arial" panose="020B0604020202020204" pitchFamily="34" charset="0"/>
              </a:rPr>
              <a:t>7. </a:t>
            </a:r>
            <a:r>
              <a:rPr lang="en-US" sz="1200" dirty="0">
                <a:solidFill>
                  <a:srgbClr val="000000"/>
                </a:solidFill>
                <a:latin typeface="Arial" panose="020B0604020202020204" pitchFamily="34" charset="0"/>
              </a:rPr>
              <a:t>Write a Java Program to Find the Length of the String. </a:t>
            </a:r>
          </a:p>
          <a:p>
            <a:r>
              <a:rPr lang="en-US" sz="1200" b="1" dirty="0">
                <a:solidFill>
                  <a:srgbClr val="000000"/>
                </a:solidFill>
                <a:latin typeface="Arial" panose="020B0604020202020204" pitchFamily="34" charset="0"/>
              </a:rPr>
              <a:t>8. </a:t>
            </a:r>
            <a:r>
              <a:rPr lang="en-US" sz="1200" dirty="0">
                <a:solidFill>
                  <a:srgbClr val="000000"/>
                </a:solidFill>
                <a:latin typeface="Arial" panose="020B0604020202020204" pitchFamily="34" charset="0"/>
              </a:rPr>
              <a:t>Write a Java Program to Find All Possible Subsets of given Length in String. </a:t>
            </a:r>
          </a:p>
          <a:p>
            <a:r>
              <a:rPr lang="en-US" sz="1200" b="1" dirty="0">
                <a:solidFill>
                  <a:srgbClr val="000000"/>
                </a:solidFill>
                <a:latin typeface="Arial" panose="020B0604020202020204" pitchFamily="34" charset="0"/>
              </a:rPr>
              <a:t>9. </a:t>
            </a:r>
            <a:r>
              <a:rPr lang="en-US" sz="1200" dirty="0">
                <a:solidFill>
                  <a:srgbClr val="000000"/>
                </a:solidFill>
                <a:latin typeface="Arial" panose="020B0604020202020204" pitchFamily="34" charset="0"/>
              </a:rPr>
              <a:t>Write a Java Program to Remove the White Spaces from a String. </a:t>
            </a:r>
          </a:p>
          <a:p>
            <a:r>
              <a:rPr lang="en-US" sz="1200" b="1" dirty="0">
                <a:solidFill>
                  <a:srgbClr val="000000"/>
                </a:solidFill>
                <a:latin typeface="Arial" panose="020B0604020202020204" pitchFamily="34" charset="0"/>
              </a:rPr>
              <a:t>10. </a:t>
            </a:r>
            <a:r>
              <a:rPr lang="en-US" sz="1200" dirty="0">
                <a:solidFill>
                  <a:srgbClr val="000000"/>
                </a:solidFill>
                <a:latin typeface="Arial" panose="020B0604020202020204" pitchFamily="34" charset="0"/>
              </a:rPr>
              <a:t>Write a Java Program to Compare two Strings. </a:t>
            </a:r>
          </a:p>
          <a:p>
            <a:r>
              <a:rPr lang="en-US" sz="1200" b="1" dirty="0">
                <a:solidFill>
                  <a:srgbClr val="000000"/>
                </a:solidFill>
                <a:latin typeface="Arial" panose="020B0604020202020204" pitchFamily="34" charset="0"/>
              </a:rPr>
              <a:t>11. </a:t>
            </a:r>
            <a:r>
              <a:rPr lang="en-US" sz="1200" dirty="0">
                <a:solidFill>
                  <a:srgbClr val="000000"/>
                </a:solidFill>
                <a:latin typeface="Arial" panose="020B0604020202020204" pitchFamily="34" charset="0"/>
              </a:rPr>
              <a:t>Write a Java Program to Compare Performance of Two Strings. </a:t>
            </a:r>
          </a:p>
          <a:p>
            <a:r>
              <a:rPr lang="en-US" sz="1200" b="1" dirty="0">
                <a:solidFill>
                  <a:srgbClr val="000000"/>
                </a:solidFill>
                <a:latin typeface="Arial" panose="020B0604020202020204" pitchFamily="34" charset="0"/>
              </a:rPr>
              <a:t>12. </a:t>
            </a:r>
            <a:r>
              <a:rPr lang="en-US" sz="1200" dirty="0">
                <a:solidFill>
                  <a:srgbClr val="000000"/>
                </a:solidFill>
                <a:latin typeface="Arial" panose="020B0604020202020204" pitchFamily="34" charset="0"/>
              </a:rPr>
              <a:t>Write a Java Program to Use Equals Method In a String Class. </a:t>
            </a:r>
          </a:p>
          <a:p>
            <a:r>
              <a:rPr lang="en-US" sz="1200" b="1" dirty="0">
                <a:solidFill>
                  <a:srgbClr val="000000"/>
                </a:solidFill>
                <a:latin typeface="Arial" panose="020B0604020202020204" pitchFamily="34" charset="0"/>
              </a:rPr>
              <a:t>13</a:t>
            </a:r>
            <a:r>
              <a:rPr lang="en-US" sz="1200" dirty="0">
                <a:solidFill>
                  <a:srgbClr val="000000"/>
                </a:solidFill>
                <a:latin typeface="Arial" panose="020B0604020202020204" pitchFamily="34" charset="0"/>
              </a:rPr>
              <a:t>. Write a Java Program to Use </a:t>
            </a:r>
            <a:r>
              <a:rPr lang="en-US" sz="1200" dirty="0" err="1">
                <a:solidFill>
                  <a:srgbClr val="000000"/>
                </a:solidFill>
                <a:latin typeface="Arial" panose="020B0604020202020204" pitchFamily="34" charset="0"/>
              </a:rPr>
              <a:t>EqualsIgnoreCase</a:t>
            </a:r>
            <a:r>
              <a:rPr lang="en-US" sz="1200" dirty="0">
                <a:solidFill>
                  <a:srgbClr val="000000"/>
                </a:solidFill>
                <a:latin typeface="Arial" panose="020B0604020202020204" pitchFamily="34" charset="0"/>
              </a:rPr>
              <a:t> Method In a String Class. </a:t>
            </a:r>
          </a:p>
          <a:p>
            <a:r>
              <a:rPr lang="en-US" sz="1200" b="1" dirty="0">
                <a:solidFill>
                  <a:srgbClr val="000000"/>
                </a:solidFill>
                <a:latin typeface="Arial" panose="020B0604020202020204" pitchFamily="34" charset="0"/>
              </a:rPr>
              <a:t>14. </a:t>
            </a:r>
            <a:r>
              <a:rPr lang="en-US" sz="1200" dirty="0">
                <a:solidFill>
                  <a:srgbClr val="000000"/>
                </a:solidFill>
                <a:latin typeface="Arial" panose="020B0604020202020204" pitchFamily="34" charset="0"/>
              </a:rPr>
              <a:t>Write a Java Program to Use </a:t>
            </a:r>
            <a:r>
              <a:rPr lang="en-US" sz="1200" dirty="0" err="1">
                <a:solidFill>
                  <a:srgbClr val="000000"/>
                </a:solidFill>
                <a:latin typeface="Arial" panose="020B0604020202020204" pitchFamily="34" charset="0"/>
              </a:rPr>
              <a:t>compareTo</a:t>
            </a:r>
            <a:r>
              <a:rPr lang="en-US" sz="1200" dirty="0">
                <a:solidFill>
                  <a:srgbClr val="000000"/>
                </a:solidFill>
                <a:latin typeface="Arial" panose="020B0604020202020204" pitchFamily="34" charset="0"/>
              </a:rPr>
              <a:t> Method In a String Class. </a:t>
            </a:r>
          </a:p>
          <a:p>
            <a:r>
              <a:rPr lang="en-US" sz="1200" b="1" dirty="0">
                <a:solidFill>
                  <a:srgbClr val="000000"/>
                </a:solidFill>
                <a:latin typeface="Arial" panose="020B0604020202020204" pitchFamily="34" charset="0"/>
              </a:rPr>
              <a:t>15</a:t>
            </a:r>
            <a:r>
              <a:rPr lang="en-US" sz="1200" dirty="0">
                <a:solidFill>
                  <a:srgbClr val="000000"/>
                </a:solidFill>
                <a:latin typeface="Arial" panose="020B0604020202020204" pitchFamily="34" charset="0"/>
              </a:rPr>
              <a:t>. With a Java Program to Use </a:t>
            </a:r>
            <a:r>
              <a:rPr lang="en-US" sz="1200" dirty="0" err="1">
                <a:solidFill>
                  <a:srgbClr val="000000"/>
                </a:solidFill>
                <a:latin typeface="Arial" panose="020B0604020202020204" pitchFamily="34" charset="0"/>
              </a:rPr>
              <a:t>compareToIgnoreCase</a:t>
            </a:r>
            <a:r>
              <a:rPr lang="en-US" sz="1200" dirty="0">
                <a:solidFill>
                  <a:srgbClr val="000000"/>
                </a:solidFill>
                <a:latin typeface="Arial" panose="020B0604020202020204" pitchFamily="34" charset="0"/>
              </a:rPr>
              <a:t> Method In a String Class. </a:t>
            </a:r>
          </a:p>
          <a:p>
            <a:r>
              <a:rPr lang="en-US" sz="1200" b="1" dirty="0">
                <a:solidFill>
                  <a:srgbClr val="000000"/>
                </a:solidFill>
                <a:latin typeface="Arial" panose="020B0604020202020204" pitchFamily="34" charset="0"/>
              </a:rPr>
              <a:t>16. </a:t>
            </a:r>
            <a:r>
              <a:rPr lang="en-US" sz="1200" dirty="0">
                <a:solidFill>
                  <a:srgbClr val="000000"/>
                </a:solidFill>
                <a:latin typeface="Arial" panose="020B0604020202020204" pitchFamily="34" charset="0"/>
              </a:rPr>
              <a:t>Write a Java Program to Replace Character or String. </a:t>
            </a:r>
          </a:p>
          <a:p>
            <a:r>
              <a:rPr lang="en-US" sz="1200" b="1" dirty="0">
                <a:solidFill>
                  <a:srgbClr val="000000"/>
                </a:solidFill>
                <a:latin typeface="Arial" panose="020B0604020202020204" pitchFamily="34" charset="0"/>
              </a:rPr>
              <a:t>17. </a:t>
            </a:r>
            <a:r>
              <a:rPr lang="en-US" sz="1200" dirty="0">
                <a:solidFill>
                  <a:srgbClr val="000000"/>
                </a:solidFill>
                <a:latin typeface="Arial" panose="020B0604020202020204" pitchFamily="34" charset="0"/>
              </a:rPr>
              <a:t>Write a Java Program to Search Last </a:t>
            </a:r>
            <a:r>
              <a:rPr lang="en-US" sz="1200" dirty="0" err="1">
                <a:solidFill>
                  <a:srgbClr val="000000"/>
                </a:solidFill>
                <a:latin typeface="Arial" panose="020B0604020202020204" pitchFamily="34" charset="0"/>
              </a:rPr>
              <a:t>Occurance</a:t>
            </a:r>
            <a:r>
              <a:rPr lang="en-US" sz="1200" dirty="0">
                <a:solidFill>
                  <a:srgbClr val="000000"/>
                </a:solidFill>
                <a:latin typeface="Arial" panose="020B0604020202020204" pitchFamily="34" charset="0"/>
              </a:rPr>
              <a:t> of a Substring Inside a Substring. </a:t>
            </a:r>
          </a:p>
          <a:p>
            <a:r>
              <a:rPr lang="en-US" sz="1200" b="1" dirty="0">
                <a:solidFill>
                  <a:srgbClr val="000000"/>
                </a:solidFill>
                <a:latin typeface="Arial" panose="020B0604020202020204" pitchFamily="34" charset="0"/>
              </a:rPr>
              <a:t>18. </a:t>
            </a:r>
            <a:r>
              <a:rPr lang="en-US" sz="1200" dirty="0">
                <a:solidFill>
                  <a:srgbClr val="000000"/>
                </a:solidFill>
                <a:latin typeface="Arial" panose="020B0604020202020204" pitchFamily="34" charset="0"/>
              </a:rPr>
              <a:t>Write a Java Program to Remove a Particular Character from a String. </a:t>
            </a:r>
          </a:p>
          <a:p>
            <a:r>
              <a:rPr lang="en-US" sz="1200" b="1" dirty="0">
                <a:solidFill>
                  <a:srgbClr val="000000"/>
                </a:solidFill>
                <a:latin typeface="Arial" panose="020B0604020202020204" pitchFamily="34" charset="0"/>
              </a:rPr>
              <a:t>19. </a:t>
            </a:r>
            <a:r>
              <a:rPr lang="en-US" sz="1200" dirty="0">
                <a:solidFill>
                  <a:srgbClr val="000000"/>
                </a:solidFill>
                <a:latin typeface="Arial" panose="020B0604020202020204" pitchFamily="34" charset="0"/>
              </a:rPr>
              <a:t>Write a Java Program to Replace a Substring Inside a String by Another One. </a:t>
            </a:r>
          </a:p>
          <a:p>
            <a:r>
              <a:rPr lang="en-US" sz="1200" b="1" dirty="0">
                <a:solidFill>
                  <a:srgbClr val="000000"/>
                </a:solidFill>
                <a:latin typeface="Arial" panose="020B0604020202020204" pitchFamily="34" charset="0"/>
              </a:rPr>
              <a:t>20. </a:t>
            </a:r>
            <a:r>
              <a:rPr lang="en-US" sz="1200" dirty="0">
                <a:solidFill>
                  <a:srgbClr val="000000"/>
                </a:solidFill>
                <a:latin typeface="Arial" panose="020B0604020202020204" pitchFamily="34" charset="0"/>
              </a:rPr>
              <a:t>Write a Java Program to Reverse a String. </a:t>
            </a:r>
          </a:p>
          <a:p>
            <a:r>
              <a:rPr lang="en-US" sz="1200" b="1" dirty="0">
                <a:solidFill>
                  <a:srgbClr val="000000"/>
                </a:solidFill>
                <a:latin typeface="Arial" panose="020B0604020202020204" pitchFamily="34" charset="0"/>
              </a:rPr>
              <a:t>21. </a:t>
            </a:r>
            <a:r>
              <a:rPr lang="en-US" sz="1200" dirty="0">
                <a:solidFill>
                  <a:srgbClr val="000000"/>
                </a:solidFill>
                <a:latin typeface="Arial" panose="020B0604020202020204" pitchFamily="34" charset="0"/>
              </a:rPr>
              <a:t>Write a Java Program to Search a Word Inside a String. </a:t>
            </a:r>
          </a:p>
          <a:p>
            <a:r>
              <a:rPr lang="en-US" sz="1200" b="1" dirty="0">
                <a:solidFill>
                  <a:srgbClr val="000000"/>
                </a:solidFill>
                <a:latin typeface="Arial" panose="020B0604020202020204" pitchFamily="34" charset="0"/>
              </a:rPr>
              <a:t>22. </a:t>
            </a:r>
            <a:r>
              <a:rPr lang="en-US" sz="1200" dirty="0">
                <a:solidFill>
                  <a:srgbClr val="000000"/>
                </a:solidFill>
                <a:latin typeface="Arial" panose="020B0604020202020204" pitchFamily="34" charset="0"/>
              </a:rPr>
              <a:t>Write a Java Program to Split a String into a Number of Substrings. </a:t>
            </a:r>
          </a:p>
          <a:p>
            <a:r>
              <a:rPr lang="en-US" sz="1200" b="1" dirty="0">
                <a:solidFill>
                  <a:srgbClr val="000000"/>
                </a:solidFill>
                <a:latin typeface="Arial" panose="020B0604020202020204" pitchFamily="34" charset="0"/>
              </a:rPr>
              <a:t>23. </a:t>
            </a:r>
            <a:r>
              <a:rPr lang="en-US" sz="1200" dirty="0">
                <a:solidFill>
                  <a:srgbClr val="000000"/>
                </a:solidFill>
                <a:latin typeface="Arial" panose="020B0604020202020204" pitchFamily="34" charset="0"/>
              </a:rPr>
              <a:t>Write a Java Program to Search a Particular Word in a String. </a:t>
            </a:r>
          </a:p>
          <a:p>
            <a:r>
              <a:rPr lang="en-US" sz="1200" b="1" dirty="0">
                <a:solidFill>
                  <a:srgbClr val="000000"/>
                </a:solidFill>
                <a:latin typeface="Arial" panose="020B0604020202020204" pitchFamily="34" charset="0"/>
              </a:rPr>
              <a:t>24. </a:t>
            </a:r>
            <a:r>
              <a:rPr lang="en-US" sz="1200" dirty="0">
                <a:solidFill>
                  <a:srgbClr val="000000"/>
                </a:solidFill>
                <a:latin typeface="Arial" panose="020B0604020202020204" pitchFamily="34" charset="0"/>
              </a:rPr>
              <a:t>Write a Java Program to Replace All </a:t>
            </a:r>
            <a:r>
              <a:rPr lang="en-US" sz="1200" dirty="0" err="1">
                <a:solidFill>
                  <a:srgbClr val="000000"/>
                </a:solidFill>
                <a:latin typeface="Arial" panose="020B0604020202020204" pitchFamily="34" charset="0"/>
              </a:rPr>
              <a:t>Occurings</a:t>
            </a:r>
            <a:r>
              <a:rPr lang="en-US" sz="1200" dirty="0">
                <a:solidFill>
                  <a:srgbClr val="000000"/>
                </a:solidFill>
                <a:latin typeface="Arial" panose="020B0604020202020204" pitchFamily="34" charset="0"/>
              </a:rPr>
              <a:t> of a String. </a:t>
            </a:r>
          </a:p>
        </p:txBody>
      </p:sp>
    </p:spTree>
    <p:extLst>
      <p:ext uri="{BB962C8B-B14F-4D97-AF65-F5344CB8AC3E}">
        <p14:creationId xmlns:p14="http://schemas.microsoft.com/office/powerpoint/2010/main" val="578569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6214" y="367116"/>
            <a:ext cx="8525815" cy="5632311"/>
          </a:xfrm>
          <a:prstGeom prst="rect">
            <a:avLst/>
          </a:prstGeom>
        </p:spPr>
        <p:txBody>
          <a:bodyPr wrap="square">
            <a:spAutoFit/>
          </a:bodyPr>
          <a:lstStyle/>
          <a:p>
            <a:r>
              <a:rPr lang="en-US" sz="1200" b="1" dirty="0">
                <a:solidFill>
                  <a:srgbClr val="000000"/>
                </a:solidFill>
                <a:latin typeface="Arial" panose="020B0604020202020204" pitchFamily="34" charset="0"/>
              </a:rPr>
              <a:t>25. </a:t>
            </a:r>
            <a:r>
              <a:rPr lang="en-US" sz="1200" dirty="0">
                <a:solidFill>
                  <a:srgbClr val="000000"/>
                </a:solidFill>
                <a:latin typeface="Arial" panose="020B0604020202020204" pitchFamily="34" charset="0"/>
              </a:rPr>
              <a:t>Write a Java Program to Make First Character of Each Word in Uppercase. </a:t>
            </a:r>
          </a:p>
          <a:p>
            <a:r>
              <a:rPr lang="en-US" sz="1200" b="1" dirty="0">
                <a:solidFill>
                  <a:srgbClr val="000000"/>
                </a:solidFill>
                <a:latin typeface="Arial" panose="020B0604020202020204" pitchFamily="34" charset="0"/>
              </a:rPr>
              <a:t>26. </a:t>
            </a:r>
            <a:r>
              <a:rPr lang="en-US" sz="1200" dirty="0">
                <a:solidFill>
                  <a:srgbClr val="000000"/>
                </a:solidFill>
                <a:latin typeface="Arial" panose="020B0604020202020204" pitchFamily="34" charset="0"/>
              </a:rPr>
              <a:t>Write a Java Program to Delete All Repeated Words in String. </a:t>
            </a:r>
          </a:p>
          <a:p>
            <a:r>
              <a:rPr lang="en-US" sz="1200" b="1" dirty="0">
                <a:solidFill>
                  <a:srgbClr val="000000"/>
                </a:solidFill>
                <a:latin typeface="Arial" panose="020B0604020202020204" pitchFamily="34" charset="0"/>
              </a:rPr>
              <a:t>27. </a:t>
            </a:r>
            <a:r>
              <a:rPr lang="en-US" sz="1200" dirty="0">
                <a:solidFill>
                  <a:srgbClr val="000000"/>
                </a:solidFill>
                <a:latin typeface="Arial" panose="020B0604020202020204" pitchFamily="34" charset="0"/>
              </a:rPr>
              <a:t>Write a Java Program to Reverse the String Using Both Recursion and Iteration. </a:t>
            </a:r>
          </a:p>
          <a:p>
            <a:r>
              <a:rPr lang="en-US" sz="1200" b="1" dirty="0">
                <a:solidFill>
                  <a:srgbClr val="000000"/>
                </a:solidFill>
                <a:latin typeface="Arial" panose="020B0604020202020204" pitchFamily="34" charset="0"/>
              </a:rPr>
              <a:t>28. </a:t>
            </a:r>
            <a:r>
              <a:rPr lang="en-US" sz="1200" dirty="0">
                <a:solidFill>
                  <a:srgbClr val="000000"/>
                </a:solidFill>
                <a:latin typeface="Arial" panose="020B0604020202020204" pitchFamily="34" charset="0"/>
              </a:rPr>
              <a:t>Write a Java Program to Convert a String Totally into Upper Case. </a:t>
            </a:r>
          </a:p>
          <a:p>
            <a:r>
              <a:rPr lang="en-US" sz="1200" b="1" dirty="0">
                <a:solidFill>
                  <a:srgbClr val="000000"/>
                </a:solidFill>
                <a:latin typeface="Arial" panose="020B0604020202020204" pitchFamily="34" charset="0"/>
              </a:rPr>
              <a:t>29. </a:t>
            </a:r>
            <a:r>
              <a:rPr lang="en-US" sz="1200" dirty="0">
                <a:solidFill>
                  <a:srgbClr val="000000"/>
                </a:solidFill>
                <a:latin typeface="Arial" panose="020B0604020202020204" pitchFamily="34" charset="0"/>
              </a:rPr>
              <a:t>Write a Java Program to Remove all Characters in Second String which are Present in First String. </a:t>
            </a:r>
          </a:p>
          <a:p>
            <a:r>
              <a:rPr lang="en-US" sz="1200" b="1" dirty="0">
                <a:solidFill>
                  <a:srgbClr val="000000"/>
                </a:solidFill>
                <a:latin typeface="Arial" panose="020B0604020202020204" pitchFamily="34" charset="0"/>
              </a:rPr>
              <a:t>30. </a:t>
            </a:r>
            <a:r>
              <a:rPr lang="en-US" sz="1200" dirty="0">
                <a:solidFill>
                  <a:srgbClr val="000000"/>
                </a:solidFill>
                <a:latin typeface="Arial" panose="020B0604020202020204" pitchFamily="34" charset="0"/>
              </a:rPr>
              <a:t>Write a Java Program to Find the Consecutive Occurrence of any Vowel in a String. </a:t>
            </a:r>
          </a:p>
          <a:p>
            <a:pPr lvl="0"/>
            <a:r>
              <a:rPr lang="en-US" sz="1200" b="1" dirty="0" smtClean="0">
                <a:solidFill>
                  <a:srgbClr val="000000"/>
                </a:solidFill>
                <a:latin typeface="Arial" panose="020B0604020202020204" pitchFamily="34" charset="0"/>
              </a:rPr>
              <a:t>31</a:t>
            </a:r>
            <a:r>
              <a:rPr lang="en-US" sz="1200" b="1" dirty="0">
                <a:solidFill>
                  <a:srgbClr val="000000"/>
                </a:solidFill>
                <a:latin typeface="Arial" panose="020B0604020202020204" pitchFamily="34" charset="0"/>
              </a:rPr>
              <a:t>. </a:t>
            </a:r>
            <a:r>
              <a:rPr lang="en-US" sz="1200" dirty="0">
                <a:solidFill>
                  <a:srgbClr val="000000"/>
                </a:solidFill>
                <a:latin typeface="Arial" panose="020B0604020202020204" pitchFamily="34" charset="0"/>
              </a:rPr>
              <a:t>Write a Java Program to Find the Largest &amp; Smallest Word in a String. </a:t>
            </a:r>
          </a:p>
          <a:p>
            <a:pPr lvl="0"/>
            <a:r>
              <a:rPr lang="en-US" sz="1200" b="1" dirty="0">
                <a:solidFill>
                  <a:srgbClr val="000000"/>
                </a:solidFill>
                <a:latin typeface="Arial" panose="020B0604020202020204" pitchFamily="34" charset="0"/>
              </a:rPr>
              <a:t>32. </a:t>
            </a:r>
            <a:r>
              <a:rPr lang="en-US" sz="1200" dirty="0">
                <a:solidFill>
                  <a:srgbClr val="000000"/>
                </a:solidFill>
                <a:latin typeface="Arial" panose="020B0604020202020204" pitchFamily="34" charset="0"/>
              </a:rPr>
              <a:t>Write a Java Program to Find First and Last Occurrence of Given Character in a String. </a:t>
            </a:r>
          </a:p>
          <a:p>
            <a:pPr lvl="0"/>
            <a:r>
              <a:rPr lang="en-US" sz="1200" b="1" dirty="0">
                <a:solidFill>
                  <a:srgbClr val="000000"/>
                </a:solidFill>
                <a:latin typeface="Arial" panose="020B0604020202020204" pitchFamily="34" charset="0"/>
              </a:rPr>
              <a:t>33. </a:t>
            </a:r>
            <a:r>
              <a:rPr lang="en-US" sz="1200" dirty="0">
                <a:solidFill>
                  <a:srgbClr val="000000"/>
                </a:solidFill>
                <a:latin typeface="Arial" panose="020B0604020202020204" pitchFamily="34" charset="0"/>
              </a:rPr>
              <a:t>Write a Java Program to Display the Characters in Prime Position a Given String. </a:t>
            </a:r>
          </a:p>
          <a:p>
            <a:pPr lvl="0"/>
            <a:r>
              <a:rPr lang="en-US" sz="1200" b="1" dirty="0">
                <a:solidFill>
                  <a:srgbClr val="000000"/>
                </a:solidFill>
                <a:latin typeface="Arial" panose="020B0604020202020204" pitchFamily="34" charset="0"/>
              </a:rPr>
              <a:t>34. </a:t>
            </a:r>
            <a:r>
              <a:rPr lang="en-US" sz="1200" dirty="0">
                <a:solidFill>
                  <a:srgbClr val="000000"/>
                </a:solidFill>
                <a:latin typeface="Arial" panose="020B0604020202020204" pitchFamily="34" charset="0"/>
              </a:rPr>
              <a:t>Write a Java Program to Sort String Ignoring Whitespaces and Repeating Characters Only Once. </a:t>
            </a:r>
          </a:p>
          <a:p>
            <a:pPr lvl="0"/>
            <a:r>
              <a:rPr lang="en-US" sz="1200" b="1" dirty="0">
                <a:solidFill>
                  <a:srgbClr val="000000"/>
                </a:solidFill>
                <a:latin typeface="Arial" panose="020B0604020202020204" pitchFamily="34" charset="0"/>
              </a:rPr>
              <a:t>35. </a:t>
            </a:r>
            <a:r>
              <a:rPr lang="en-US" sz="1200" dirty="0">
                <a:solidFill>
                  <a:srgbClr val="000000"/>
                </a:solidFill>
                <a:latin typeface="Arial" panose="020B0604020202020204" pitchFamily="34" charset="0"/>
              </a:rPr>
              <a:t>Write a Java Program to Count Replace First Occurrence of a String. </a:t>
            </a:r>
          </a:p>
          <a:p>
            <a:pPr lvl="0"/>
            <a:r>
              <a:rPr lang="en-US" sz="1200" b="1" dirty="0">
                <a:solidFill>
                  <a:srgbClr val="000000"/>
                </a:solidFill>
                <a:latin typeface="Arial" panose="020B0604020202020204" pitchFamily="34" charset="0"/>
              </a:rPr>
              <a:t>36. </a:t>
            </a:r>
            <a:r>
              <a:rPr lang="en-US" sz="1200" dirty="0">
                <a:solidFill>
                  <a:srgbClr val="000000"/>
                </a:solidFill>
                <a:latin typeface="Arial" panose="020B0604020202020204" pitchFamily="34" charset="0"/>
              </a:rPr>
              <a:t>Write a Java Program to Know the Last Index of a Particular Word in a String. </a:t>
            </a:r>
          </a:p>
          <a:p>
            <a:pPr lvl="0"/>
            <a:r>
              <a:rPr lang="en-US" sz="1200" b="1" dirty="0">
                <a:solidFill>
                  <a:srgbClr val="000000"/>
                </a:solidFill>
                <a:latin typeface="Arial" panose="020B0604020202020204" pitchFamily="34" charset="0"/>
              </a:rPr>
              <a:t>37. </a:t>
            </a:r>
            <a:r>
              <a:rPr lang="en-US" sz="1200" dirty="0">
                <a:solidFill>
                  <a:srgbClr val="000000"/>
                </a:solidFill>
                <a:latin typeface="Arial" panose="020B0604020202020204" pitchFamily="34" charset="0"/>
              </a:rPr>
              <a:t>Write a Java Program to Access the Index of the Character or String. </a:t>
            </a:r>
          </a:p>
          <a:p>
            <a:pPr lvl="0"/>
            <a:r>
              <a:rPr lang="en-US" sz="1200" b="1" dirty="0">
                <a:solidFill>
                  <a:srgbClr val="000000"/>
                </a:solidFill>
                <a:latin typeface="Arial" panose="020B0604020202020204" pitchFamily="34" charset="0"/>
              </a:rPr>
              <a:t>38. </a:t>
            </a:r>
            <a:r>
              <a:rPr lang="en-US" sz="1200" dirty="0">
                <a:solidFill>
                  <a:srgbClr val="000000"/>
                </a:solidFill>
                <a:latin typeface="Arial" panose="020B0604020202020204" pitchFamily="34" charset="0"/>
              </a:rPr>
              <a:t>Write a Java Program to Access the Characters or the ASCII of the Character Available in the String. </a:t>
            </a:r>
          </a:p>
          <a:p>
            <a:pPr lvl="0"/>
            <a:r>
              <a:rPr lang="en-US" sz="1200" b="1" dirty="0">
                <a:solidFill>
                  <a:srgbClr val="000000"/>
                </a:solidFill>
                <a:latin typeface="Arial" panose="020B0604020202020204" pitchFamily="34" charset="0"/>
              </a:rPr>
              <a:t>39. </a:t>
            </a:r>
            <a:r>
              <a:rPr lang="en-US" sz="1200" dirty="0">
                <a:solidFill>
                  <a:srgbClr val="000000"/>
                </a:solidFill>
                <a:latin typeface="Arial" panose="020B0604020202020204" pitchFamily="34" charset="0"/>
              </a:rPr>
              <a:t>Write a Java Program to Display the Character and the Corresponding </a:t>
            </a:r>
            <a:r>
              <a:rPr lang="en-US" sz="1200" dirty="0" smtClean="0">
                <a:solidFill>
                  <a:srgbClr val="000000"/>
                </a:solidFill>
                <a:latin typeface="Arial" panose="020B0604020202020204" pitchFamily="34" charset="0"/>
              </a:rPr>
              <a:t>ASCII </a:t>
            </a:r>
            <a:r>
              <a:rPr lang="en-US" sz="1200" dirty="0">
                <a:solidFill>
                  <a:srgbClr val="000000"/>
                </a:solidFill>
                <a:latin typeface="Arial" panose="020B0604020202020204" pitchFamily="34" charset="0"/>
              </a:rPr>
              <a:t>Present in the String. </a:t>
            </a:r>
          </a:p>
          <a:p>
            <a:pPr lvl="0"/>
            <a:r>
              <a:rPr lang="en-US" sz="1200" b="1" dirty="0">
                <a:solidFill>
                  <a:srgbClr val="000000"/>
                </a:solidFill>
                <a:latin typeface="Arial" panose="020B0604020202020204" pitchFamily="34" charset="0"/>
              </a:rPr>
              <a:t>40. </a:t>
            </a:r>
            <a:r>
              <a:rPr lang="en-US" sz="1200" dirty="0">
                <a:solidFill>
                  <a:srgbClr val="000000"/>
                </a:solidFill>
                <a:latin typeface="Arial" panose="020B0604020202020204" pitchFamily="34" charset="0"/>
              </a:rPr>
              <a:t>Write a Java Program to Accept 2 String &amp; Check Whether all Characters in First String is Present in Second String &amp; Print. </a:t>
            </a:r>
          </a:p>
          <a:p>
            <a:pPr lvl="0"/>
            <a:r>
              <a:rPr lang="en-US" sz="1200" b="1" dirty="0">
                <a:solidFill>
                  <a:srgbClr val="000000"/>
                </a:solidFill>
                <a:latin typeface="Arial" panose="020B0604020202020204" pitchFamily="34" charset="0"/>
              </a:rPr>
              <a:t>41. </a:t>
            </a:r>
            <a:r>
              <a:rPr lang="en-US" sz="1200" dirty="0">
                <a:solidFill>
                  <a:srgbClr val="000000"/>
                </a:solidFill>
                <a:latin typeface="Arial" panose="020B0604020202020204" pitchFamily="34" charset="0"/>
              </a:rPr>
              <a:t>Write a Java Program to Check whether a Given Character is Present in a String, Find Frequency &amp; Position of Occurrence. </a:t>
            </a:r>
          </a:p>
          <a:p>
            <a:pPr lvl="0"/>
            <a:r>
              <a:rPr lang="en-US" sz="1200" b="1" dirty="0">
                <a:solidFill>
                  <a:srgbClr val="000000"/>
                </a:solidFill>
                <a:latin typeface="Arial" panose="020B0604020202020204" pitchFamily="34" charset="0"/>
              </a:rPr>
              <a:t>42. </a:t>
            </a:r>
            <a:r>
              <a:rPr lang="en-US" sz="1200" dirty="0">
                <a:solidFill>
                  <a:srgbClr val="000000"/>
                </a:solidFill>
                <a:latin typeface="Arial" panose="020B0604020202020204" pitchFamily="34" charset="0"/>
              </a:rPr>
              <a:t>Write a Java Program to Count the Number of Occurrence of Each Character Ignoring the Case of Alphabets &amp; Display them. </a:t>
            </a:r>
          </a:p>
          <a:p>
            <a:pPr lvl="0"/>
            <a:r>
              <a:rPr lang="en-US" sz="1200" b="1" dirty="0">
                <a:solidFill>
                  <a:srgbClr val="000000"/>
                </a:solidFill>
                <a:latin typeface="Arial" panose="020B0604020202020204" pitchFamily="34" charset="0"/>
              </a:rPr>
              <a:t>43. </a:t>
            </a:r>
            <a:r>
              <a:rPr lang="en-US" sz="1200" dirty="0">
                <a:solidFill>
                  <a:srgbClr val="000000"/>
                </a:solidFill>
                <a:latin typeface="Arial" panose="020B0604020202020204" pitchFamily="34" charset="0"/>
              </a:rPr>
              <a:t>Write a Java Program to Give Shortest Sequence of Character Insertions and Deletions that Turn One String Into the Other. </a:t>
            </a:r>
          </a:p>
          <a:p>
            <a:pPr lvl="0"/>
            <a:r>
              <a:rPr lang="en-US" sz="1200" b="1" dirty="0">
                <a:solidFill>
                  <a:srgbClr val="000000"/>
                </a:solidFill>
                <a:latin typeface="Arial" panose="020B0604020202020204" pitchFamily="34" charset="0"/>
              </a:rPr>
              <a:t>44. </a:t>
            </a:r>
            <a:r>
              <a:rPr lang="en-US" sz="1200" dirty="0">
                <a:solidFill>
                  <a:srgbClr val="000000"/>
                </a:solidFill>
                <a:latin typeface="Arial" panose="020B0604020202020204" pitchFamily="34" charset="0"/>
              </a:rPr>
              <a:t>Write a Java Program to Check Whether Date is in Proper Format or Not. </a:t>
            </a:r>
          </a:p>
          <a:p>
            <a:pPr lvl="0"/>
            <a:r>
              <a:rPr lang="en-US" sz="1200" b="1" dirty="0">
                <a:solidFill>
                  <a:srgbClr val="000000"/>
                </a:solidFill>
                <a:latin typeface="Arial" panose="020B0604020202020204" pitchFamily="34" charset="0"/>
              </a:rPr>
              <a:t>45. </a:t>
            </a:r>
            <a:r>
              <a:rPr lang="en-US" sz="1200" dirty="0">
                <a:solidFill>
                  <a:srgbClr val="000000"/>
                </a:solidFill>
                <a:latin typeface="Arial" panose="020B0604020202020204" pitchFamily="34" charset="0"/>
              </a:rPr>
              <a:t>Write a Java Program to Validate an Email Address Format. </a:t>
            </a:r>
          </a:p>
          <a:p>
            <a:pPr lvl="0"/>
            <a:r>
              <a:rPr lang="en-US" sz="1200" b="1" dirty="0">
                <a:solidFill>
                  <a:srgbClr val="000000"/>
                </a:solidFill>
                <a:latin typeface="Arial" panose="020B0604020202020204" pitchFamily="34" charset="0"/>
              </a:rPr>
              <a:t>46. </a:t>
            </a:r>
            <a:r>
              <a:rPr lang="en-US" sz="1200" dirty="0">
                <a:solidFill>
                  <a:srgbClr val="000000"/>
                </a:solidFill>
                <a:latin typeface="Arial" panose="020B0604020202020204" pitchFamily="34" charset="0"/>
              </a:rPr>
              <a:t>Write a Java Program to Store String Literals Using String Buffer. </a:t>
            </a:r>
          </a:p>
          <a:p>
            <a:pPr lvl="0"/>
            <a:r>
              <a:rPr lang="en-US" sz="1200" b="1" dirty="0">
                <a:solidFill>
                  <a:srgbClr val="000000"/>
                </a:solidFill>
                <a:latin typeface="Arial" panose="020B0604020202020204" pitchFamily="34" charset="0"/>
              </a:rPr>
              <a:t>47. </a:t>
            </a:r>
            <a:r>
              <a:rPr lang="en-US" sz="1200" dirty="0">
                <a:solidFill>
                  <a:srgbClr val="000000"/>
                </a:solidFill>
                <a:latin typeface="Arial" panose="020B0604020202020204" pitchFamily="34" charset="0"/>
              </a:rPr>
              <a:t>Write a Java Program to Verify a Class is </a:t>
            </a:r>
            <a:r>
              <a:rPr lang="en-US" sz="1200" dirty="0" err="1">
                <a:solidFill>
                  <a:srgbClr val="000000"/>
                </a:solidFill>
                <a:latin typeface="Arial" panose="020B0604020202020204" pitchFamily="34" charset="0"/>
              </a:rPr>
              <a:t>StringBuffer</a:t>
            </a:r>
            <a:r>
              <a:rPr lang="en-US" sz="1200" dirty="0">
                <a:solidFill>
                  <a:srgbClr val="000000"/>
                </a:solidFill>
                <a:latin typeface="Arial" panose="020B0604020202020204" pitchFamily="34" charset="0"/>
              </a:rPr>
              <a:t> Class Method. </a:t>
            </a:r>
          </a:p>
          <a:p>
            <a:pPr lvl="0"/>
            <a:r>
              <a:rPr lang="en-US" sz="1200" b="1" dirty="0">
                <a:solidFill>
                  <a:srgbClr val="000000"/>
                </a:solidFill>
                <a:latin typeface="Arial" panose="020B0604020202020204" pitchFamily="34" charset="0"/>
              </a:rPr>
              <a:t>48. </a:t>
            </a:r>
            <a:r>
              <a:rPr lang="en-US" sz="1200" dirty="0">
                <a:solidFill>
                  <a:srgbClr val="000000"/>
                </a:solidFill>
                <a:latin typeface="Arial" panose="020B0604020202020204" pitchFamily="34" charset="0"/>
              </a:rPr>
              <a:t>Write a Java Program to Ask the User His Name and Greets Him With His Name. </a:t>
            </a:r>
          </a:p>
          <a:p>
            <a:pPr lvl="0"/>
            <a:r>
              <a:rPr lang="en-US" sz="1200" b="1" dirty="0">
                <a:solidFill>
                  <a:srgbClr val="000000"/>
                </a:solidFill>
                <a:latin typeface="Arial" panose="020B0604020202020204" pitchFamily="34" charset="0"/>
              </a:rPr>
              <a:t>49. </a:t>
            </a:r>
            <a:r>
              <a:rPr lang="en-US" sz="1200" dirty="0">
                <a:solidFill>
                  <a:srgbClr val="000000"/>
                </a:solidFill>
                <a:latin typeface="Arial" panose="020B0604020202020204" pitchFamily="34" charset="0"/>
              </a:rPr>
              <a:t>Write a Java Program to Count a Group of Words in a String. </a:t>
            </a:r>
          </a:p>
          <a:p>
            <a:pPr lvl="0"/>
            <a:r>
              <a:rPr lang="en-US" sz="1200" b="1" dirty="0">
                <a:solidFill>
                  <a:srgbClr val="000000"/>
                </a:solidFill>
                <a:latin typeface="Arial" panose="020B0604020202020204" pitchFamily="34" charset="0"/>
              </a:rPr>
              <a:t>50. </a:t>
            </a:r>
            <a:r>
              <a:rPr lang="en-US" sz="1200" dirty="0">
                <a:solidFill>
                  <a:srgbClr val="000000"/>
                </a:solidFill>
                <a:latin typeface="Arial" panose="020B0604020202020204" pitchFamily="34" charset="0"/>
              </a:rPr>
              <a:t>Write a Java Program to Count Number of Words in a given Text or Sentence. </a:t>
            </a:r>
            <a:endParaRPr lang="en-US" sz="2000" dirty="0">
              <a:solidFill>
                <a:prstClr val="black"/>
              </a:solidFill>
            </a:endParaRPr>
          </a:p>
        </p:txBody>
      </p:sp>
    </p:spTree>
    <p:extLst>
      <p:ext uri="{BB962C8B-B14F-4D97-AF65-F5344CB8AC3E}">
        <p14:creationId xmlns:p14="http://schemas.microsoft.com/office/powerpoint/2010/main" val="388836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60608" y="579552"/>
            <a:ext cx="8326192" cy="5852375"/>
          </a:xfrm>
        </p:spPr>
        <p:txBody>
          <a:bodyPr/>
          <a:lstStyle/>
          <a:p>
            <a:pPr>
              <a:buFont typeface="Wingdings" panose="05000000000000000000" pitchFamily="2" charset="2"/>
              <a:buChar char="q"/>
            </a:pPr>
            <a:r>
              <a:rPr lang="en-US" b="1" dirty="0"/>
              <a:t> </a:t>
            </a:r>
            <a:r>
              <a:rPr lang="en-US" b="1" dirty="0" smtClean="0"/>
              <a:t>How </a:t>
            </a:r>
            <a:r>
              <a:rPr lang="en-US" b="1" dirty="0"/>
              <a:t>to create a string object?</a:t>
            </a:r>
          </a:p>
          <a:p>
            <a:pPr marL="0" indent="0">
              <a:buNone/>
            </a:pPr>
            <a:r>
              <a:rPr lang="en-US" dirty="0"/>
              <a:t>There are two ways to create String object</a:t>
            </a:r>
            <a:r>
              <a:rPr lang="en-US" dirty="0" smtClean="0"/>
              <a:t>:</a:t>
            </a:r>
            <a:endParaRPr lang="en-US" dirty="0"/>
          </a:p>
          <a:p>
            <a:pPr lvl="1"/>
            <a:r>
              <a:rPr lang="en-US" dirty="0"/>
              <a:t>By string literal</a:t>
            </a:r>
          </a:p>
          <a:p>
            <a:pPr lvl="1"/>
            <a:r>
              <a:rPr lang="en-US" dirty="0"/>
              <a:t>By new </a:t>
            </a:r>
            <a:r>
              <a:rPr lang="en-US" dirty="0" smtClean="0"/>
              <a:t>keyword</a:t>
            </a:r>
          </a:p>
          <a:p>
            <a:pPr lvl="1"/>
            <a:r>
              <a:rPr lang="en-US" dirty="0"/>
              <a:t>By converting Character Arrays into </a:t>
            </a:r>
            <a:r>
              <a:rPr lang="en-US" dirty="0" smtClean="0"/>
              <a:t>String</a:t>
            </a:r>
            <a:endParaRPr lang="en-US" dirty="0"/>
          </a:p>
          <a:p>
            <a:endParaRPr lang="en-US" dirty="0"/>
          </a:p>
        </p:txBody>
      </p:sp>
      <p:sp>
        <p:nvSpPr>
          <p:cNvPr id="4" name="Rectangle 3"/>
          <p:cNvSpPr/>
          <p:nvPr/>
        </p:nvSpPr>
        <p:spPr>
          <a:xfrm>
            <a:off x="470079" y="2387169"/>
            <a:ext cx="4572000" cy="3970318"/>
          </a:xfrm>
          <a:prstGeom prst="rect">
            <a:avLst/>
          </a:prstGeom>
        </p:spPr>
        <p:txBody>
          <a:bodyPr>
            <a:spAutoFit/>
          </a:bodyPr>
          <a:lstStyle/>
          <a:p>
            <a:r>
              <a:rPr lang="en-US" b="1" dirty="0"/>
              <a:t>1) String Literal</a:t>
            </a:r>
          </a:p>
          <a:p>
            <a:r>
              <a:rPr lang="en-US" dirty="0"/>
              <a:t>Java String literal is created by using double quotes. For Example:</a:t>
            </a:r>
          </a:p>
          <a:p>
            <a:endParaRPr lang="en-US" dirty="0"/>
          </a:p>
          <a:p>
            <a:r>
              <a:rPr lang="en-US" dirty="0"/>
              <a:t>String s=“Hello";  </a:t>
            </a:r>
          </a:p>
          <a:p>
            <a:r>
              <a:rPr lang="en-US" dirty="0"/>
              <a:t>Each time you create a string literal, the JVM checks the "string constant pool" first. If the string already exists in the pool, a reference to the pooled instance is returned. If the string doesn't exist in the pool, a new string instance is created and placed in the pool. For example:</a:t>
            </a:r>
          </a:p>
          <a:p>
            <a:endParaRPr lang="en-US" dirty="0"/>
          </a:p>
          <a:p>
            <a:r>
              <a:rPr lang="en-US" dirty="0"/>
              <a:t>String s1="Hello";  </a:t>
            </a:r>
          </a:p>
          <a:p>
            <a:r>
              <a:rPr lang="en-US" dirty="0"/>
              <a:t>String s2="Hello";//It doesn't create a new instance </a:t>
            </a:r>
          </a:p>
        </p:txBody>
      </p:sp>
      <p:pic>
        <p:nvPicPr>
          <p:cNvPr id="5" name="Picture 4"/>
          <p:cNvPicPr>
            <a:picLocks noChangeAspect="1"/>
          </p:cNvPicPr>
          <p:nvPr/>
        </p:nvPicPr>
        <p:blipFill>
          <a:blip r:embed="rId2"/>
          <a:stretch>
            <a:fillRect/>
          </a:stretch>
        </p:blipFill>
        <p:spPr>
          <a:xfrm>
            <a:off x="5009278" y="1506831"/>
            <a:ext cx="3951196" cy="3232597"/>
          </a:xfrm>
          <a:prstGeom prst="rect">
            <a:avLst/>
          </a:prstGeom>
        </p:spPr>
      </p:pic>
    </p:spTree>
    <p:extLst>
      <p:ext uri="{BB962C8B-B14F-4D97-AF65-F5344CB8AC3E}">
        <p14:creationId xmlns:p14="http://schemas.microsoft.com/office/powerpoint/2010/main" val="63591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60608" y="579552"/>
            <a:ext cx="8326192" cy="5852375"/>
          </a:xfrm>
        </p:spPr>
        <p:txBody>
          <a:bodyPr/>
          <a:lstStyle/>
          <a:p>
            <a:pPr marL="0" indent="0">
              <a:buNone/>
            </a:pPr>
            <a:r>
              <a:rPr lang="en-US" b="1" dirty="0" smtClean="0"/>
              <a:t>2) </a:t>
            </a:r>
            <a:r>
              <a:rPr lang="en-US" b="1" dirty="0"/>
              <a:t>By new Keyword</a:t>
            </a:r>
          </a:p>
          <a:p>
            <a:pPr marL="0" indent="0">
              <a:buNone/>
            </a:pPr>
            <a:endParaRPr lang="en-US" dirty="0"/>
          </a:p>
        </p:txBody>
      </p:sp>
      <p:sp>
        <p:nvSpPr>
          <p:cNvPr id="10" name="Rectangle 9"/>
          <p:cNvSpPr/>
          <p:nvPr/>
        </p:nvSpPr>
        <p:spPr>
          <a:xfrm>
            <a:off x="495837" y="1118496"/>
            <a:ext cx="4572000" cy="3970318"/>
          </a:xfrm>
          <a:prstGeom prst="rect">
            <a:avLst/>
          </a:prstGeom>
        </p:spPr>
        <p:txBody>
          <a:bodyPr>
            <a:spAutoFit/>
          </a:bodyPr>
          <a:lstStyle/>
          <a:p>
            <a:r>
              <a:rPr lang="en-US" dirty="0"/>
              <a:t>The second way of creating an object to string class is by using new operator. It is just like creating an object of any class. It can be declared as follows:</a:t>
            </a:r>
          </a:p>
          <a:p>
            <a:endParaRPr lang="en-US" dirty="0"/>
          </a:p>
          <a:p>
            <a:endParaRPr lang="en-US" dirty="0"/>
          </a:p>
          <a:p>
            <a:r>
              <a:rPr lang="en-US" dirty="0"/>
              <a:t>String s = new String("Hello</a:t>
            </a:r>
            <a:r>
              <a:rPr lang="en-US" dirty="0" smtClean="0"/>
              <a:t>");</a:t>
            </a:r>
          </a:p>
          <a:p>
            <a:r>
              <a:rPr lang="en-US" dirty="0"/>
              <a:t>String </a:t>
            </a:r>
            <a:r>
              <a:rPr lang="en-US" dirty="0" smtClean="0"/>
              <a:t>s1 </a:t>
            </a:r>
            <a:r>
              <a:rPr lang="en-US" dirty="0"/>
              <a:t>= new String("Hello</a:t>
            </a:r>
            <a:r>
              <a:rPr lang="en-US" dirty="0" smtClean="0"/>
              <a:t>");</a:t>
            </a:r>
          </a:p>
          <a:p>
            <a:endParaRPr lang="en-US" dirty="0"/>
          </a:p>
          <a:p>
            <a:r>
              <a:rPr lang="en-US" dirty="0" smtClean="0"/>
              <a:t>Whenever </a:t>
            </a:r>
            <a:r>
              <a:rPr lang="en-US" dirty="0"/>
              <a:t>we will create an object of string class using the new operator, JVM will create </a:t>
            </a:r>
            <a:r>
              <a:rPr lang="en-US" b="1" dirty="0"/>
              <a:t>two objects</a:t>
            </a:r>
            <a:r>
              <a:rPr lang="en-US" dirty="0"/>
              <a:t>. First, it will create an object in the heap area and store string “Hello” into the object.</a:t>
            </a:r>
          </a:p>
          <a:p>
            <a:r>
              <a:rPr lang="en-US" dirty="0"/>
              <a:t>After storing data into memory, JVM will point a reference variable s to that object in the heap. </a:t>
            </a:r>
          </a:p>
        </p:txBody>
      </p:sp>
      <p:pic>
        <p:nvPicPr>
          <p:cNvPr id="2057" name="Picture 9" descr="Creating object to string class in javais by using new ope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092" y="1740684"/>
            <a:ext cx="4240827" cy="341086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08715" y="5175959"/>
            <a:ext cx="4572000" cy="1477328"/>
          </a:xfrm>
          <a:prstGeom prst="rect">
            <a:avLst/>
          </a:prstGeom>
        </p:spPr>
        <p:txBody>
          <a:bodyPr>
            <a:spAutoFit/>
          </a:bodyPr>
          <a:lstStyle/>
          <a:p>
            <a:r>
              <a:rPr lang="en-US" dirty="0"/>
              <a:t>Now JVM will create the second object as a copy for literal “Hello” in string constant pool for the future purpose. There is no explicit reference variable pointing to the copy object in the pool but internally, JVM maintains the reference variable implicitly.</a:t>
            </a:r>
          </a:p>
        </p:txBody>
      </p:sp>
      <p:sp>
        <p:nvSpPr>
          <p:cNvPr id="2" name="Rectangle 1"/>
          <p:cNvSpPr/>
          <p:nvPr/>
        </p:nvSpPr>
        <p:spPr>
          <a:xfrm>
            <a:off x="6078827" y="3837904"/>
            <a:ext cx="837127" cy="321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a:t>
            </a:r>
            <a:endParaRPr lang="en-US" dirty="0"/>
          </a:p>
        </p:txBody>
      </p:sp>
      <p:cxnSp>
        <p:nvCxnSpPr>
          <p:cNvPr id="5" name="Straight Arrow Connector 4"/>
          <p:cNvCxnSpPr/>
          <p:nvPr/>
        </p:nvCxnSpPr>
        <p:spPr>
          <a:xfrm flipV="1">
            <a:off x="5731099" y="3915177"/>
            <a:ext cx="437881" cy="85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460643" y="4726547"/>
            <a:ext cx="362600" cy="369332"/>
          </a:xfrm>
          <a:prstGeom prst="rect">
            <a:avLst/>
          </a:prstGeom>
          <a:noFill/>
        </p:spPr>
        <p:txBody>
          <a:bodyPr wrap="none" rtlCol="0">
            <a:spAutoFit/>
          </a:bodyPr>
          <a:lstStyle/>
          <a:p>
            <a:r>
              <a:rPr lang="en-US" dirty="0" smtClean="0"/>
              <a:t>s1</a:t>
            </a:r>
            <a:endParaRPr lang="en-US" dirty="0"/>
          </a:p>
        </p:txBody>
      </p:sp>
    </p:spTree>
    <p:extLst>
      <p:ext uri="{BB962C8B-B14F-4D97-AF65-F5344CB8AC3E}">
        <p14:creationId xmlns:p14="http://schemas.microsoft.com/office/powerpoint/2010/main" val="17048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 calcmode="lin" valueType="num">
                                      <p:cBhvr additive="base">
                                        <p:cTn id="2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3488" y="557751"/>
            <a:ext cx="8590208" cy="5647700"/>
          </a:xfrm>
          <a:prstGeom prst="rect">
            <a:avLst/>
          </a:prstGeom>
        </p:spPr>
        <p:txBody>
          <a:bodyPr wrap="square">
            <a:spAutoFit/>
          </a:bodyPr>
          <a:lstStyle/>
          <a:p>
            <a:r>
              <a:rPr lang="en-US" sz="1900" b="1" dirty="0"/>
              <a:t>3) By converting Character Arrays into String</a:t>
            </a:r>
          </a:p>
          <a:p>
            <a:endParaRPr lang="en-US" b="1" dirty="0"/>
          </a:p>
          <a:p>
            <a:r>
              <a:rPr lang="en-US" dirty="0"/>
              <a:t>The third way to create strings is by converting the character arrays into string. Let’s take a character type array: </a:t>
            </a:r>
            <a:r>
              <a:rPr lang="en-US" dirty="0" err="1"/>
              <a:t>arr</a:t>
            </a:r>
            <a:r>
              <a:rPr lang="en-US" dirty="0"/>
              <a:t>[ ] with some characters as given below.</a:t>
            </a:r>
          </a:p>
          <a:p>
            <a:endParaRPr lang="en-US" dirty="0"/>
          </a:p>
          <a:p>
            <a:endParaRPr lang="en-US" dirty="0"/>
          </a:p>
          <a:p>
            <a:r>
              <a:rPr lang="en-US" dirty="0"/>
              <a:t>char </a:t>
            </a:r>
            <a:r>
              <a:rPr lang="en-US" dirty="0" err="1"/>
              <a:t>arr</a:t>
            </a:r>
            <a:r>
              <a:rPr lang="en-US" dirty="0"/>
              <a:t>[ ] = {'</a:t>
            </a:r>
            <a:r>
              <a:rPr lang="en-US" dirty="0" err="1"/>
              <a:t>j','a','v','a</a:t>
            </a:r>
            <a:r>
              <a:rPr lang="en-US" dirty="0"/>
              <a:t>'};</a:t>
            </a:r>
          </a:p>
          <a:p>
            <a:r>
              <a:rPr lang="en-US" dirty="0"/>
              <a:t>Now create a string object by passing array name to string constructor like this:</a:t>
            </a:r>
          </a:p>
          <a:p>
            <a:endParaRPr lang="en-US" dirty="0"/>
          </a:p>
          <a:p>
            <a:endParaRPr lang="en-US" dirty="0"/>
          </a:p>
          <a:p>
            <a:r>
              <a:rPr lang="en-US" dirty="0"/>
              <a:t>String s = new String(</a:t>
            </a:r>
            <a:r>
              <a:rPr lang="en-US" dirty="0" err="1"/>
              <a:t>arr</a:t>
            </a:r>
            <a:r>
              <a:rPr lang="en-US" dirty="0"/>
              <a:t>);</a:t>
            </a:r>
          </a:p>
          <a:p>
            <a:r>
              <a:rPr lang="en-US" dirty="0"/>
              <a:t>Now string object ‘s’ contains string “java”. It means that all the characters of the array are copied into string. If you do not want all the characters of the array into string then you can also mention which character you need, like this:    </a:t>
            </a:r>
          </a:p>
          <a:p>
            <a:endParaRPr lang="en-US" dirty="0"/>
          </a:p>
          <a:p>
            <a:endParaRPr lang="en-US" dirty="0"/>
          </a:p>
          <a:p>
            <a:r>
              <a:rPr lang="en-US" dirty="0"/>
              <a:t>String s = new String(</a:t>
            </a:r>
            <a:r>
              <a:rPr lang="en-US" dirty="0" err="1"/>
              <a:t>arr</a:t>
            </a:r>
            <a:r>
              <a:rPr lang="en-US" dirty="0"/>
              <a:t>, 1,3);</a:t>
            </a:r>
          </a:p>
          <a:p>
            <a:r>
              <a:rPr lang="en-US" dirty="0"/>
              <a:t>From the above statement, total three characters will be copied into string s. Since the original characters are j-</a:t>
            </a:r>
            <a:r>
              <a:rPr lang="en-US" dirty="0" err="1"/>
              <a:t>a-v</a:t>
            </a:r>
            <a:r>
              <a:rPr lang="en-US" dirty="0"/>
              <a:t>-a. So, the counting will start from 0 </a:t>
            </a:r>
            <a:r>
              <a:rPr lang="en-US" dirty="0" err="1"/>
              <a:t>i.e</a:t>
            </a:r>
            <a:r>
              <a:rPr lang="en-US" dirty="0"/>
              <a:t> 0th character in the array is ‘j’ and the first character is ‘a’. Starting from ‘a’, total of three characters ‘</a:t>
            </a:r>
            <a:r>
              <a:rPr lang="en-US" dirty="0" smtClean="0"/>
              <a:t>ava</a:t>
            </a:r>
            <a:r>
              <a:rPr lang="en-US" dirty="0"/>
              <a:t>’ will copy into string s</a:t>
            </a:r>
          </a:p>
        </p:txBody>
      </p:sp>
    </p:spTree>
    <p:extLst>
      <p:ext uri="{BB962C8B-B14F-4D97-AF65-F5344CB8AC3E}">
        <p14:creationId xmlns:p14="http://schemas.microsoft.com/office/powerpoint/2010/main" val="2453755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0459" y="237189"/>
            <a:ext cx="8525815" cy="2171163"/>
          </a:xfrm>
        </p:spPr>
        <p:txBody>
          <a:bodyPr>
            <a:noAutofit/>
          </a:bodyPr>
          <a:lstStyle/>
          <a:p>
            <a:pPr marL="0" indent="0">
              <a:buNone/>
            </a:pPr>
            <a:r>
              <a:rPr lang="en-US" sz="1800" b="1" dirty="0"/>
              <a:t>How many total objects will be created in memory for following string objects?</a:t>
            </a:r>
          </a:p>
          <a:p>
            <a:pPr marL="0" indent="0">
              <a:buNone/>
            </a:pPr>
            <a:r>
              <a:rPr lang="en-US" sz="1800" b="1" dirty="0">
                <a:solidFill>
                  <a:srgbClr val="0070C0"/>
                </a:solidFill>
              </a:rPr>
              <a:t>String s1 = new String("</a:t>
            </a:r>
            <a:r>
              <a:rPr lang="en-US" sz="1800" b="1" dirty="0" err="1">
                <a:solidFill>
                  <a:srgbClr val="0070C0"/>
                </a:solidFill>
              </a:rPr>
              <a:t>Scientech</a:t>
            </a:r>
            <a:r>
              <a:rPr lang="en-US" sz="1800" b="1" dirty="0">
                <a:solidFill>
                  <a:srgbClr val="0070C0"/>
                </a:solidFill>
              </a:rPr>
              <a:t>");</a:t>
            </a:r>
          </a:p>
          <a:p>
            <a:pPr marL="0" indent="0">
              <a:buNone/>
            </a:pPr>
            <a:r>
              <a:rPr lang="en-US" sz="1800" b="1" dirty="0">
                <a:solidFill>
                  <a:srgbClr val="0070C0"/>
                </a:solidFill>
              </a:rPr>
              <a:t>String s2 = new String("</a:t>
            </a:r>
            <a:r>
              <a:rPr lang="en-US" sz="1800" b="1" dirty="0" err="1">
                <a:solidFill>
                  <a:srgbClr val="0070C0"/>
                </a:solidFill>
              </a:rPr>
              <a:t>Scientech</a:t>
            </a:r>
            <a:r>
              <a:rPr lang="en-US" sz="1800" b="1" dirty="0">
                <a:solidFill>
                  <a:srgbClr val="0070C0"/>
                </a:solidFill>
              </a:rPr>
              <a:t>");</a:t>
            </a:r>
          </a:p>
          <a:p>
            <a:pPr marL="0" indent="0">
              <a:buNone/>
            </a:pPr>
            <a:r>
              <a:rPr lang="en-US" sz="1800" b="1" dirty="0">
                <a:solidFill>
                  <a:srgbClr val="0070C0"/>
                </a:solidFill>
              </a:rPr>
              <a:t>String s3 = "</a:t>
            </a:r>
            <a:r>
              <a:rPr lang="en-US" sz="1800" b="1" dirty="0" err="1">
                <a:solidFill>
                  <a:srgbClr val="0070C0"/>
                </a:solidFill>
              </a:rPr>
              <a:t>Scientech</a:t>
            </a:r>
            <a:r>
              <a:rPr lang="en-US" sz="1800" b="1" dirty="0">
                <a:solidFill>
                  <a:srgbClr val="0070C0"/>
                </a:solidFill>
              </a:rPr>
              <a:t>";</a:t>
            </a:r>
          </a:p>
          <a:p>
            <a:pPr marL="0" indent="0">
              <a:buNone/>
            </a:pPr>
            <a:r>
              <a:rPr lang="en-US" sz="1800" b="1" dirty="0">
                <a:solidFill>
                  <a:srgbClr val="0070C0"/>
                </a:solidFill>
              </a:rPr>
              <a:t>String s4 = "</a:t>
            </a:r>
            <a:r>
              <a:rPr lang="en-US" sz="1800" b="1" dirty="0" err="1">
                <a:solidFill>
                  <a:srgbClr val="0070C0"/>
                </a:solidFill>
              </a:rPr>
              <a:t>Scientech</a:t>
            </a:r>
            <a:r>
              <a:rPr lang="en-US" sz="1800" b="1" dirty="0">
                <a:solidFill>
                  <a:srgbClr val="0070C0"/>
                </a:solidFill>
              </a:rPr>
              <a:t>";</a:t>
            </a:r>
          </a:p>
          <a:p>
            <a:pPr marL="0" indent="0">
              <a:buNone/>
            </a:pPr>
            <a:r>
              <a:rPr lang="en-US" sz="1800" b="1" dirty="0">
                <a:solidFill>
                  <a:srgbClr val="0070C0"/>
                </a:solidFill>
              </a:rPr>
              <a:t>In the preceding code, we are creating four string objects using two new operators and 2 string literal. How many objects will be created in the heap and SCP area? </a:t>
            </a:r>
          </a:p>
          <a:p>
            <a:pPr marL="0" indent="0">
              <a:buNone/>
            </a:pPr>
            <a:endParaRPr lang="en-US" sz="1800" dirty="0"/>
          </a:p>
        </p:txBody>
      </p:sp>
      <p:pic>
        <p:nvPicPr>
          <p:cNvPr id="12" name="Picture 11"/>
          <p:cNvPicPr>
            <a:picLocks noChangeAspect="1"/>
          </p:cNvPicPr>
          <p:nvPr/>
        </p:nvPicPr>
        <p:blipFill>
          <a:blip r:embed="rId2"/>
          <a:stretch>
            <a:fillRect/>
          </a:stretch>
        </p:blipFill>
        <p:spPr>
          <a:xfrm>
            <a:off x="3626345" y="2628903"/>
            <a:ext cx="5324475" cy="3429000"/>
          </a:xfrm>
          <a:prstGeom prst="rect">
            <a:avLst/>
          </a:prstGeom>
        </p:spPr>
      </p:pic>
      <p:sp>
        <p:nvSpPr>
          <p:cNvPr id="13" name="Rectangle 12"/>
          <p:cNvSpPr/>
          <p:nvPr/>
        </p:nvSpPr>
        <p:spPr>
          <a:xfrm>
            <a:off x="302655" y="2809416"/>
            <a:ext cx="2917064" cy="2862322"/>
          </a:xfrm>
          <a:prstGeom prst="rect">
            <a:avLst/>
          </a:prstGeom>
        </p:spPr>
        <p:txBody>
          <a:bodyPr wrap="square">
            <a:spAutoFit/>
          </a:bodyPr>
          <a:lstStyle/>
          <a:p>
            <a:r>
              <a:rPr lang="en-US" dirty="0"/>
              <a:t>1. During the execution of first statement using new operator, JVM will create two objects, one with content in heap area and another as a copy for literal “</a:t>
            </a:r>
            <a:r>
              <a:rPr lang="en-US" dirty="0" err="1"/>
              <a:t>Scientech</a:t>
            </a:r>
            <a:r>
              <a:rPr lang="en-US" dirty="0"/>
              <a:t>” in the SCP area for future purposes as shown in the figure. The reference variable s1 is pointing to the first object in the heap area. </a:t>
            </a:r>
          </a:p>
        </p:txBody>
      </p:sp>
    </p:spTree>
    <p:extLst>
      <p:ext uri="{BB962C8B-B14F-4D97-AF65-F5344CB8AC3E}">
        <p14:creationId xmlns:p14="http://schemas.microsoft.com/office/powerpoint/2010/main" val="13901675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70459" y="237189"/>
            <a:ext cx="8525815" cy="2171163"/>
          </a:xfrm>
        </p:spPr>
        <p:txBody>
          <a:bodyPr>
            <a:noAutofit/>
          </a:bodyPr>
          <a:lstStyle/>
          <a:p>
            <a:pPr marL="0" indent="0">
              <a:buNone/>
            </a:pPr>
            <a:endParaRPr lang="en-US" sz="1800" dirty="0"/>
          </a:p>
          <a:p>
            <a:pPr marL="0" indent="0">
              <a:buNone/>
            </a:pPr>
            <a:r>
              <a:rPr lang="en-US" sz="1800" dirty="0"/>
              <a:t>2. When the second statement will be executed, for every new operation, JVM will create again one new object with content “</a:t>
            </a:r>
            <a:r>
              <a:rPr lang="en-US" sz="1800" dirty="0" err="1"/>
              <a:t>Scientech</a:t>
            </a:r>
            <a:r>
              <a:rPr lang="en-US" sz="1800" dirty="0"/>
              <a:t>” in the heap area.</a:t>
            </a:r>
          </a:p>
          <a:p>
            <a:pPr marL="0" indent="0">
              <a:buNone/>
            </a:pPr>
            <a:endParaRPr lang="en-US" sz="1800" dirty="0"/>
          </a:p>
          <a:p>
            <a:pPr marL="0" indent="0">
              <a:buNone/>
            </a:pPr>
            <a:r>
              <a:rPr lang="en-US" sz="1800" dirty="0"/>
              <a:t>But in the SCP area, no new object for literal will be created by JVM because it is already available in the SCP area. The s2 is pointing to the object in the heap area as shown in the figure.</a:t>
            </a:r>
          </a:p>
          <a:p>
            <a:pPr marL="0" indent="0">
              <a:buNone/>
            </a:pPr>
            <a:endParaRPr lang="en-US" sz="1800" dirty="0"/>
          </a:p>
          <a:p>
            <a:pPr marL="0" indent="0">
              <a:buNone/>
            </a:pPr>
            <a:r>
              <a:rPr lang="en-US" sz="1800" dirty="0"/>
              <a:t>3. During the execution of third and fourth statements, JVM will not create a new object with content “</a:t>
            </a:r>
            <a:r>
              <a:rPr lang="en-US" sz="1800" dirty="0" err="1"/>
              <a:t>Scientech</a:t>
            </a:r>
            <a:r>
              <a:rPr lang="en-US" sz="1800" dirty="0"/>
              <a:t>” in the SCP area because it is already available in string constant pool. It simply points the reference variables s3 and s4 to the same object in the SCP. They are shown in the above figure.</a:t>
            </a:r>
          </a:p>
          <a:p>
            <a:pPr marL="0" indent="0">
              <a:buNone/>
            </a:pPr>
            <a:endParaRPr lang="en-US" sz="1800" dirty="0"/>
          </a:p>
        </p:txBody>
      </p:sp>
      <p:pic>
        <p:nvPicPr>
          <p:cNvPr id="2" name="Picture 1"/>
          <p:cNvPicPr>
            <a:picLocks noChangeAspect="1"/>
          </p:cNvPicPr>
          <p:nvPr/>
        </p:nvPicPr>
        <p:blipFill>
          <a:blip r:embed="rId2"/>
          <a:stretch>
            <a:fillRect/>
          </a:stretch>
        </p:blipFill>
        <p:spPr>
          <a:xfrm>
            <a:off x="2194204" y="3451539"/>
            <a:ext cx="5322269" cy="3184536"/>
          </a:xfrm>
          <a:prstGeom prst="rect">
            <a:avLst/>
          </a:prstGeom>
        </p:spPr>
      </p:pic>
    </p:spTree>
    <p:extLst>
      <p:ext uri="{BB962C8B-B14F-4D97-AF65-F5344CB8AC3E}">
        <p14:creationId xmlns:p14="http://schemas.microsoft.com/office/powerpoint/2010/main" val="967509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38259" y="390738"/>
            <a:ext cx="4204952" cy="6186309"/>
          </a:xfrm>
          <a:prstGeom prst="rect">
            <a:avLst/>
          </a:prstGeom>
        </p:spPr>
        <p:txBody>
          <a:bodyPr wrap="square">
            <a:spAutoFit/>
          </a:bodyPr>
          <a:lstStyle/>
          <a:p>
            <a:r>
              <a:rPr lang="en-US" b="1" dirty="0"/>
              <a:t>Why String is Immutable in Java?</a:t>
            </a:r>
          </a:p>
          <a:p>
            <a:r>
              <a:rPr lang="en-US" dirty="0"/>
              <a:t>String class in Java is immutable. The meaning of immutable is unchangeable or unmodifiable. i.e. Once we create a string object with value, you are not allowed to perform any changes in that object.</a:t>
            </a:r>
          </a:p>
          <a:p>
            <a:endParaRPr lang="en-US" dirty="0"/>
          </a:p>
          <a:p>
            <a:r>
              <a:rPr lang="en-US" dirty="0"/>
              <a:t>In other words, you cannot modify the value of the string. But if you try to change with a new value, a new string object will be created by storing a new value.</a:t>
            </a:r>
          </a:p>
          <a:p>
            <a:endParaRPr lang="en-US" dirty="0"/>
          </a:p>
          <a:p>
            <a:endParaRPr lang="en-US" dirty="0"/>
          </a:p>
          <a:p>
            <a:r>
              <a:rPr lang="en-US" dirty="0"/>
              <a:t>So, we cannot perform any changes with the existing string object. This non-changeable behavior is nothing but an immutability concept in Java.</a:t>
            </a:r>
          </a:p>
          <a:p>
            <a:endParaRPr lang="en-US" dirty="0"/>
          </a:p>
          <a:p>
            <a:r>
              <a:rPr lang="en-US" dirty="0"/>
              <a:t>Java implements this immutability concept to minimize the duplication of string values that tend to exist many times in any application program.</a:t>
            </a:r>
          </a:p>
        </p:txBody>
      </p:sp>
      <p:sp>
        <p:nvSpPr>
          <p:cNvPr id="8" name="Rectangle 7"/>
          <p:cNvSpPr/>
          <p:nvPr/>
        </p:nvSpPr>
        <p:spPr>
          <a:xfrm>
            <a:off x="4816703" y="700244"/>
            <a:ext cx="4031087" cy="2585323"/>
          </a:xfrm>
          <a:prstGeom prst="rect">
            <a:avLst/>
          </a:prstGeom>
        </p:spPr>
        <p:txBody>
          <a:bodyPr wrap="square">
            <a:spAutoFit/>
          </a:bodyPr>
          <a:lstStyle/>
          <a:p>
            <a:r>
              <a:rPr lang="en-US" dirty="0">
                <a:solidFill>
                  <a:srgbClr val="0070C0"/>
                </a:solidFill>
              </a:rPr>
              <a:t>class </a:t>
            </a:r>
            <a:r>
              <a:rPr lang="en-US" dirty="0" err="1">
                <a:solidFill>
                  <a:srgbClr val="0070C0"/>
                </a:solidFill>
              </a:rPr>
              <a:t>Testimmutablestring</a:t>
            </a:r>
            <a:r>
              <a:rPr lang="en-US" dirty="0">
                <a:solidFill>
                  <a:srgbClr val="0070C0"/>
                </a:solidFill>
              </a:rPr>
              <a:t>{  </a:t>
            </a:r>
          </a:p>
          <a:p>
            <a:r>
              <a:rPr lang="en-US" dirty="0">
                <a:solidFill>
                  <a:srgbClr val="0070C0"/>
                </a:solidFill>
              </a:rPr>
              <a:t> public static void main(String </a:t>
            </a:r>
            <a:r>
              <a:rPr lang="en-US" dirty="0" err="1">
                <a:solidFill>
                  <a:srgbClr val="0070C0"/>
                </a:solidFill>
              </a:rPr>
              <a:t>args</a:t>
            </a:r>
            <a:r>
              <a:rPr lang="en-US" dirty="0">
                <a:solidFill>
                  <a:srgbClr val="0070C0"/>
                </a:solidFill>
              </a:rPr>
              <a:t>[]){  </a:t>
            </a:r>
          </a:p>
          <a:p>
            <a:r>
              <a:rPr lang="en-US" dirty="0">
                <a:solidFill>
                  <a:srgbClr val="0070C0"/>
                </a:solidFill>
              </a:rPr>
              <a:t>   String s="</a:t>
            </a:r>
            <a:r>
              <a:rPr lang="en-US" dirty="0" err="1">
                <a:solidFill>
                  <a:srgbClr val="0070C0"/>
                </a:solidFill>
              </a:rPr>
              <a:t>Sachin</a:t>
            </a:r>
            <a:r>
              <a:rPr lang="en-US" dirty="0">
                <a:solidFill>
                  <a:srgbClr val="0070C0"/>
                </a:solidFill>
              </a:rPr>
              <a:t>";  </a:t>
            </a:r>
          </a:p>
          <a:p>
            <a:r>
              <a:rPr lang="en-US" dirty="0">
                <a:solidFill>
                  <a:srgbClr val="0070C0"/>
                </a:solidFill>
              </a:rPr>
              <a:t>   </a:t>
            </a:r>
            <a:r>
              <a:rPr lang="en-US" dirty="0" err="1">
                <a:solidFill>
                  <a:srgbClr val="0070C0"/>
                </a:solidFill>
              </a:rPr>
              <a:t>s.concat</a:t>
            </a:r>
            <a:r>
              <a:rPr lang="en-US" dirty="0">
                <a:solidFill>
                  <a:srgbClr val="0070C0"/>
                </a:solidFill>
              </a:rPr>
              <a:t>(" Tendulkar");//</a:t>
            </a:r>
            <a:r>
              <a:rPr lang="en-US" dirty="0" err="1">
                <a:solidFill>
                  <a:srgbClr val="0070C0"/>
                </a:solidFill>
              </a:rPr>
              <a:t>concat</a:t>
            </a:r>
            <a:r>
              <a:rPr lang="en-US" dirty="0">
                <a:solidFill>
                  <a:srgbClr val="0070C0"/>
                </a:solidFill>
              </a:rPr>
              <a:t>() method appends the string at the end  </a:t>
            </a:r>
          </a:p>
          <a:p>
            <a:r>
              <a:rPr lang="en-US" dirty="0">
                <a:solidFill>
                  <a:srgbClr val="0070C0"/>
                </a:solidFill>
              </a:rPr>
              <a:t>   </a:t>
            </a:r>
            <a:r>
              <a:rPr lang="en-US" dirty="0" err="1">
                <a:solidFill>
                  <a:srgbClr val="0070C0"/>
                </a:solidFill>
              </a:rPr>
              <a:t>System.out.println</a:t>
            </a:r>
            <a:r>
              <a:rPr lang="en-US" dirty="0">
                <a:solidFill>
                  <a:srgbClr val="0070C0"/>
                </a:solidFill>
              </a:rPr>
              <a:t>(s);//will print </a:t>
            </a:r>
            <a:r>
              <a:rPr lang="en-US" dirty="0" err="1">
                <a:solidFill>
                  <a:srgbClr val="0070C0"/>
                </a:solidFill>
              </a:rPr>
              <a:t>Sachin</a:t>
            </a:r>
            <a:r>
              <a:rPr lang="en-US" dirty="0">
                <a:solidFill>
                  <a:srgbClr val="0070C0"/>
                </a:solidFill>
              </a:rPr>
              <a:t> because strings are immutable objects  </a:t>
            </a:r>
          </a:p>
          <a:p>
            <a:r>
              <a:rPr lang="en-US" dirty="0">
                <a:solidFill>
                  <a:srgbClr val="0070C0"/>
                </a:solidFill>
              </a:rPr>
              <a:t> }  </a:t>
            </a:r>
          </a:p>
          <a:p>
            <a:r>
              <a:rPr lang="en-US" dirty="0">
                <a:solidFill>
                  <a:srgbClr val="0070C0"/>
                </a:solidFill>
              </a:rPr>
              <a:t>} </a:t>
            </a:r>
          </a:p>
        </p:txBody>
      </p:sp>
      <p:sp>
        <p:nvSpPr>
          <p:cNvPr id="9" name="Rectangle 8"/>
          <p:cNvSpPr/>
          <p:nvPr/>
        </p:nvSpPr>
        <p:spPr>
          <a:xfrm>
            <a:off x="7243283" y="2960999"/>
            <a:ext cx="1405962" cy="369332"/>
          </a:xfrm>
          <a:prstGeom prst="rect">
            <a:avLst/>
          </a:prstGeom>
          <a:ln>
            <a:solidFill>
              <a:schemeClr val="accent1"/>
            </a:solidFill>
          </a:ln>
        </p:spPr>
        <p:txBody>
          <a:bodyPr wrap="none">
            <a:spAutoFit/>
          </a:bodyPr>
          <a:lstStyle/>
          <a:p>
            <a:r>
              <a:rPr lang="en-US" dirty="0" err="1"/>
              <a:t>Output:Sachin</a:t>
            </a:r>
            <a:endParaRPr lang="en-US" dirty="0"/>
          </a:p>
        </p:txBody>
      </p:sp>
      <p:pic>
        <p:nvPicPr>
          <p:cNvPr id="4101" name="Picture 5" descr="Heap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7458" y="3402170"/>
            <a:ext cx="4573895" cy="324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494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4322" y="333505"/>
            <a:ext cx="8377707" cy="646331"/>
          </a:xfrm>
          <a:prstGeom prst="rect">
            <a:avLst/>
          </a:prstGeom>
        </p:spPr>
        <p:txBody>
          <a:bodyPr wrap="square">
            <a:spAutoFit/>
          </a:bodyPr>
          <a:lstStyle/>
          <a:p>
            <a:r>
              <a:rPr lang="en-US" dirty="0"/>
              <a:t>Now it can be understood by the diagram given below. Here </a:t>
            </a:r>
            <a:r>
              <a:rPr lang="en-US" dirty="0" err="1"/>
              <a:t>Sachin</a:t>
            </a:r>
            <a:r>
              <a:rPr lang="en-US" dirty="0"/>
              <a:t> is not changed but a new object is created with </a:t>
            </a:r>
            <a:r>
              <a:rPr lang="en-US" dirty="0" err="1"/>
              <a:t>sachintendulkar</a:t>
            </a:r>
            <a:r>
              <a:rPr lang="en-US" dirty="0"/>
              <a:t>. That is why string is known as immutable.</a:t>
            </a:r>
          </a:p>
        </p:txBody>
      </p:sp>
      <p:sp>
        <p:nvSpPr>
          <p:cNvPr id="5" name="Rectangle 4"/>
          <p:cNvSpPr/>
          <p:nvPr/>
        </p:nvSpPr>
        <p:spPr>
          <a:xfrm>
            <a:off x="418567" y="1363194"/>
            <a:ext cx="3664039" cy="2308324"/>
          </a:xfrm>
          <a:prstGeom prst="rect">
            <a:avLst/>
          </a:prstGeom>
        </p:spPr>
        <p:txBody>
          <a:bodyPr wrap="square">
            <a:spAutoFit/>
          </a:bodyPr>
          <a:lstStyle/>
          <a:p>
            <a:r>
              <a:rPr lang="en-US" dirty="0"/>
              <a:t>As you can see in the above figure that two objects are created but s reference variable still refers to "</a:t>
            </a:r>
            <a:r>
              <a:rPr lang="en-US" dirty="0" err="1"/>
              <a:t>Sachin</a:t>
            </a:r>
            <a:r>
              <a:rPr lang="en-US" dirty="0"/>
              <a:t>" not to "</a:t>
            </a:r>
            <a:r>
              <a:rPr lang="en-US" dirty="0" err="1"/>
              <a:t>Sachin</a:t>
            </a:r>
            <a:r>
              <a:rPr lang="en-US" dirty="0"/>
              <a:t> Tendulkar".</a:t>
            </a:r>
          </a:p>
          <a:p>
            <a:endParaRPr lang="en-US" dirty="0"/>
          </a:p>
          <a:p>
            <a:r>
              <a:rPr lang="en-US" dirty="0"/>
              <a:t>But if we explicitly assign it to the reference variable, it will refer to "</a:t>
            </a:r>
            <a:r>
              <a:rPr lang="en-US" dirty="0" err="1"/>
              <a:t>Sachin</a:t>
            </a:r>
            <a:r>
              <a:rPr lang="en-US" dirty="0"/>
              <a:t> Tendulkar" </a:t>
            </a:r>
            <a:r>
              <a:rPr lang="en-US" dirty="0" err="1"/>
              <a:t>object.For</a:t>
            </a:r>
            <a:r>
              <a:rPr lang="en-US" dirty="0"/>
              <a:t> example:</a:t>
            </a:r>
          </a:p>
        </p:txBody>
      </p:sp>
      <p:sp>
        <p:nvSpPr>
          <p:cNvPr id="6" name="Rectangle 5"/>
          <p:cNvSpPr/>
          <p:nvPr/>
        </p:nvSpPr>
        <p:spPr>
          <a:xfrm>
            <a:off x="4810260" y="916014"/>
            <a:ext cx="3908739" cy="2862322"/>
          </a:xfrm>
          <a:prstGeom prst="rect">
            <a:avLst/>
          </a:prstGeom>
          <a:ln>
            <a:solidFill>
              <a:schemeClr val="accent1"/>
            </a:solidFill>
          </a:ln>
        </p:spPr>
        <p:txBody>
          <a:bodyPr wrap="square">
            <a:spAutoFit/>
          </a:bodyPr>
          <a:lstStyle/>
          <a:p>
            <a:endParaRPr lang="en-US" dirty="0"/>
          </a:p>
          <a:p>
            <a:r>
              <a:rPr lang="en-US" dirty="0">
                <a:solidFill>
                  <a:srgbClr val="0070C0"/>
                </a:solidFill>
              </a:rPr>
              <a:t>class Testimmutablestring1{  </a:t>
            </a:r>
          </a:p>
          <a:p>
            <a:r>
              <a:rPr lang="en-US" dirty="0">
                <a:solidFill>
                  <a:srgbClr val="0070C0"/>
                </a:solidFill>
              </a:rPr>
              <a:t> public static void main(String </a:t>
            </a:r>
            <a:r>
              <a:rPr lang="en-US" dirty="0" err="1">
                <a:solidFill>
                  <a:srgbClr val="0070C0"/>
                </a:solidFill>
              </a:rPr>
              <a:t>args</a:t>
            </a:r>
            <a:r>
              <a:rPr lang="en-US" dirty="0">
                <a:solidFill>
                  <a:srgbClr val="0070C0"/>
                </a:solidFill>
              </a:rPr>
              <a:t>[]){  </a:t>
            </a:r>
          </a:p>
          <a:p>
            <a:r>
              <a:rPr lang="en-US" dirty="0">
                <a:solidFill>
                  <a:srgbClr val="0070C0"/>
                </a:solidFill>
              </a:rPr>
              <a:t>   String s="</a:t>
            </a:r>
            <a:r>
              <a:rPr lang="en-US" dirty="0" err="1">
                <a:solidFill>
                  <a:srgbClr val="0070C0"/>
                </a:solidFill>
              </a:rPr>
              <a:t>Sachin</a:t>
            </a:r>
            <a:r>
              <a:rPr lang="en-US" dirty="0">
                <a:solidFill>
                  <a:srgbClr val="0070C0"/>
                </a:solidFill>
              </a:rPr>
              <a:t>";  </a:t>
            </a:r>
          </a:p>
          <a:p>
            <a:r>
              <a:rPr lang="en-US" dirty="0">
                <a:solidFill>
                  <a:srgbClr val="0070C0"/>
                </a:solidFill>
              </a:rPr>
              <a:t>   s=</a:t>
            </a:r>
            <a:r>
              <a:rPr lang="en-US" dirty="0" err="1">
                <a:solidFill>
                  <a:srgbClr val="0070C0"/>
                </a:solidFill>
              </a:rPr>
              <a:t>s.concat</a:t>
            </a:r>
            <a:r>
              <a:rPr lang="en-US" dirty="0">
                <a:solidFill>
                  <a:srgbClr val="0070C0"/>
                </a:solidFill>
              </a:rPr>
              <a:t>(" Tendulkar");  </a:t>
            </a:r>
          </a:p>
          <a:p>
            <a:r>
              <a:rPr lang="en-US" dirty="0">
                <a:solidFill>
                  <a:srgbClr val="0070C0"/>
                </a:solidFill>
              </a:rPr>
              <a:t>   </a:t>
            </a:r>
            <a:r>
              <a:rPr lang="en-US" dirty="0" err="1">
                <a:solidFill>
                  <a:srgbClr val="0070C0"/>
                </a:solidFill>
              </a:rPr>
              <a:t>System.out.println</a:t>
            </a:r>
            <a:r>
              <a:rPr lang="en-US" dirty="0">
                <a:solidFill>
                  <a:srgbClr val="0070C0"/>
                </a:solidFill>
              </a:rPr>
              <a:t>(s);  </a:t>
            </a:r>
          </a:p>
          <a:p>
            <a:r>
              <a:rPr lang="en-US" dirty="0">
                <a:solidFill>
                  <a:srgbClr val="0070C0"/>
                </a:solidFill>
              </a:rPr>
              <a:t> }  </a:t>
            </a:r>
          </a:p>
          <a:p>
            <a:r>
              <a:rPr lang="en-US" dirty="0">
                <a:solidFill>
                  <a:srgbClr val="0070C0"/>
                </a:solidFill>
              </a:rPr>
              <a:t>}  </a:t>
            </a:r>
          </a:p>
          <a:p>
            <a:endParaRPr lang="en-US" dirty="0"/>
          </a:p>
          <a:p>
            <a:r>
              <a:rPr lang="en-US" dirty="0" err="1"/>
              <a:t>Output:Sachin</a:t>
            </a:r>
            <a:r>
              <a:rPr lang="en-US" dirty="0"/>
              <a:t> Tendulkar</a:t>
            </a:r>
          </a:p>
        </p:txBody>
      </p:sp>
    </p:spTree>
    <p:extLst>
      <p:ext uri="{BB962C8B-B14F-4D97-AF65-F5344CB8AC3E}">
        <p14:creationId xmlns:p14="http://schemas.microsoft.com/office/powerpoint/2010/main" val="42249990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Theme1" id="{9109737F-CF8F-47DF-AF8E-E2973F42A1F6}" vid="{E0743AEC-F272-4F89-8AC2-088B6B00DD26}"/>
    </a:ext>
  </a:extLst>
</a:theme>
</file>

<file path=docProps/app.xml><?xml version="1.0" encoding="utf-8"?>
<Properties xmlns="http://schemas.openxmlformats.org/officeDocument/2006/extended-properties" xmlns:vt="http://schemas.openxmlformats.org/officeDocument/2006/docPropsVTypes">
  <Template>Theme1</Template>
  <TotalTime>11850</TotalTime>
  <Words>4430</Words>
  <Application>Microsoft Office PowerPoint</Application>
  <PresentationFormat>On-screen Show (4:3)</PresentationFormat>
  <Paragraphs>467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Franklin Gothic Book</vt:lpstr>
      <vt:lpstr>Perpetua</vt:lpstr>
      <vt:lpstr>Wingdings</vt:lpstr>
      <vt:lpstr>Wingdings 2</vt:lpstr>
      <vt:lpstr>Theme1</vt:lpstr>
      <vt:lpstr>Java String</vt:lpstr>
      <vt:lpstr>Java String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suvendu</cp:lastModifiedBy>
  <cp:revision>71</cp:revision>
  <dcterms:created xsi:type="dcterms:W3CDTF">2021-01-27T04:04:19Z</dcterms:created>
  <dcterms:modified xsi:type="dcterms:W3CDTF">2021-04-09T07:46:53Z</dcterms:modified>
</cp:coreProperties>
</file>