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sldIdLst>
    <p:sldId id="258" r:id="rId2"/>
    <p:sldId id="269" r:id="rId3"/>
    <p:sldId id="270" r:id="rId4"/>
    <p:sldId id="271" r:id="rId5"/>
    <p:sldId id="259" r:id="rId6"/>
    <p:sldId id="260" r:id="rId7"/>
    <p:sldId id="261" r:id="rId8"/>
    <p:sldId id="262" r:id="rId9"/>
    <p:sldId id="263" r:id="rId10"/>
    <p:sldId id="264" r:id="rId11"/>
    <p:sldId id="265" r:id="rId12"/>
    <p:sldId id="266" r:id="rId13"/>
    <p:sldId id="267" r:id="rId14"/>
    <p:sldId id="268"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sz="1800"/>
          </a:p>
        </p:txBody>
      </p:sp>
    </p:spTree>
    <p:extLst>
      <p:ext uri="{BB962C8B-B14F-4D97-AF65-F5344CB8AC3E}">
        <p14:creationId xmlns:p14="http://schemas.microsoft.com/office/powerpoint/2010/main" val="377770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101504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3709797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74413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32506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89314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00129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36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95284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79486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85429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281934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sz="1800"/>
          </a:p>
        </p:txBody>
      </p:sp>
    </p:spTree>
    <p:extLst>
      <p:ext uri="{BB962C8B-B14F-4D97-AF65-F5344CB8AC3E}">
        <p14:creationId xmlns:p14="http://schemas.microsoft.com/office/powerpoint/2010/main" val="207445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298524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11421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241416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Tree>
    <p:extLst>
      <p:ext uri="{BB962C8B-B14F-4D97-AF65-F5344CB8AC3E}">
        <p14:creationId xmlns:p14="http://schemas.microsoft.com/office/powerpoint/2010/main" val="123333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a:p>
        </p:txBody>
      </p:sp>
    </p:spTree>
    <p:extLst>
      <p:ext uri="{BB962C8B-B14F-4D97-AF65-F5344CB8AC3E}">
        <p14:creationId xmlns:p14="http://schemas.microsoft.com/office/powerpoint/2010/main" val="114399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4/20/2021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593597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t>4/20/2021</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sz="1800"/>
          </a:p>
        </p:txBody>
      </p:sp>
    </p:spTree>
    <p:extLst>
      <p:ext uri="{BB962C8B-B14F-4D97-AF65-F5344CB8AC3E}">
        <p14:creationId xmlns:p14="http://schemas.microsoft.com/office/powerpoint/2010/main" val="180291752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idx="4294967295"/>
          </p:nvPr>
        </p:nvSpPr>
        <p:spPr>
          <a:xfrm>
            <a:off x="533400" y="366356"/>
            <a:ext cx="6553200" cy="443711"/>
          </a:xfrm>
          <a:prstGeom prst="rect">
            <a:avLst/>
          </a:prstGeom>
        </p:spPr>
        <p:txBody>
          <a:bodyPr vert="horz" wrap="square" lIns="0" tIns="12700" rIns="0" bIns="0" rtlCol="0" anchor="b" anchorCtr="0">
            <a:spAutoFit/>
          </a:bodyPr>
          <a:lstStyle/>
          <a:p>
            <a:pPr marL="12700">
              <a:spcBef>
                <a:spcPts val="100"/>
              </a:spcBef>
            </a:pPr>
            <a:r>
              <a:rPr sz="2800" b="1" spc="-5" dirty="0">
                <a:latin typeface="Arial"/>
                <a:cs typeface="Arial"/>
              </a:rPr>
              <a:t>INTRODUCTION</a:t>
            </a:r>
            <a:endParaRPr sz="2800" dirty="0">
              <a:latin typeface="Arial"/>
              <a:cs typeface="Arial"/>
            </a:endParaRPr>
          </a:p>
        </p:txBody>
      </p:sp>
      <p:sp>
        <p:nvSpPr>
          <p:cNvPr id="10" name="object 10"/>
          <p:cNvSpPr txBox="1"/>
          <p:nvPr/>
        </p:nvSpPr>
        <p:spPr>
          <a:xfrm>
            <a:off x="685800" y="1625853"/>
            <a:ext cx="10744200" cy="3144451"/>
          </a:xfrm>
          <a:prstGeom prst="rect">
            <a:avLst/>
          </a:prstGeom>
        </p:spPr>
        <p:txBody>
          <a:bodyPr vert="horz" wrap="square" lIns="0" tIns="12700" rIns="0" bIns="0" rtlCol="0">
            <a:spAutoFit/>
          </a:bodyPr>
          <a:lstStyle/>
          <a:p>
            <a:pPr marL="12700" marR="5080" algn="just">
              <a:spcBef>
                <a:spcPts val="100"/>
              </a:spcBef>
            </a:pPr>
            <a:r>
              <a:rPr sz="2400" dirty="0">
                <a:latin typeface="Arial"/>
                <a:cs typeface="Arial"/>
              </a:rPr>
              <a:t>In java, </a:t>
            </a:r>
            <a:r>
              <a:rPr sz="2400" spc="-5" dirty="0">
                <a:latin typeface="Arial"/>
                <a:cs typeface="Arial"/>
              </a:rPr>
              <a:t>programmers can create several classes </a:t>
            </a:r>
            <a:r>
              <a:rPr sz="2400" dirty="0">
                <a:latin typeface="Arial"/>
                <a:cs typeface="Arial"/>
              </a:rPr>
              <a:t>&amp;  </a:t>
            </a:r>
            <a:r>
              <a:rPr sz="2400" spc="-5" dirty="0">
                <a:latin typeface="Arial"/>
                <a:cs typeface="Arial"/>
              </a:rPr>
              <a:t>Interface. After creating these </a:t>
            </a:r>
            <a:r>
              <a:rPr sz="2400" dirty="0">
                <a:latin typeface="Arial"/>
                <a:cs typeface="Arial"/>
              </a:rPr>
              <a:t>classes </a:t>
            </a:r>
            <a:r>
              <a:rPr sz="2400" spc="-5" dirty="0">
                <a:latin typeface="Arial"/>
                <a:cs typeface="Arial"/>
              </a:rPr>
              <a:t>and </a:t>
            </a:r>
            <a:r>
              <a:rPr sz="2400" dirty="0">
                <a:latin typeface="Arial"/>
                <a:cs typeface="Arial"/>
              </a:rPr>
              <a:t>interface, </a:t>
            </a:r>
            <a:r>
              <a:rPr sz="2400" spc="-5" dirty="0">
                <a:latin typeface="Arial"/>
                <a:cs typeface="Arial"/>
              </a:rPr>
              <a:t>it  is </a:t>
            </a:r>
            <a:r>
              <a:rPr sz="2400" dirty="0">
                <a:latin typeface="Arial"/>
                <a:cs typeface="Arial"/>
              </a:rPr>
              <a:t>better </a:t>
            </a:r>
            <a:r>
              <a:rPr sz="2400" spc="-5" dirty="0">
                <a:latin typeface="Arial"/>
                <a:cs typeface="Arial"/>
              </a:rPr>
              <a:t>if </a:t>
            </a:r>
            <a:r>
              <a:rPr sz="2400" dirty="0">
                <a:latin typeface="Arial"/>
                <a:cs typeface="Arial"/>
              </a:rPr>
              <a:t>they </a:t>
            </a:r>
            <a:r>
              <a:rPr sz="2400" spc="-5" dirty="0">
                <a:latin typeface="Arial"/>
                <a:cs typeface="Arial"/>
              </a:rPr>
              <a:t>are divided into some groups  depending on their </a:t>
            </a:r>
            <a:r>
              <a:rPr sz="2400" dirty="0">
                <a:latin typeface="Arial"/>
                <a:cs typeface="Arial"/>
              </a:rPr>
              <a:t>relationship. </a:t>
            </a:r>
            <a:r>
              <a:rPr sz="2400" spc="-5" dirty="0">
                <a:latin typeface="Arial"/>
                <a:cs typeface="Arial"/>
              </a:rPr>
              <a:t>Thus, the classes  and interface which </a:t>
            </a:r>
            <a:r>
              <a:rPr sz="2400" dirty="0">
                <a:latin typeface="Arial"/>
                <a:cs typeface="Arial"/>
              </a:rPr>
              <a:t>handle </a:t>
            </a:r>
            <a:r>
              <a:rPr sz="2400" spc="-5" dirty="0">
                <a:latin typeface="Arial"/>
                <a:cs typeface="Arial"/>
              </a:rPr>
              <a:t>similar or same </a:t>
            </a:r>
            <a:r>
              <a:rPr sz="2400" dirty="0">
                <a:latin typeface="Arial"/>
                <a:cs typeface="Arial"/>
              </a:rPr>
              <a:t>task </a:t>
            </a:r>
            <a:r>
              <a:rPr sz="2400" spc="-5" dirty="0">
                <a:latin typeface="Arial"/>
                <a:cs typeface="Arial"/>
              </a:rPr>
              <a:t>are  put into the </a:t>
            </a:r>
            <a:r>
              <a:rPr sz="2400" dirty="0">
                <a:latin typeface="Arial"/>
                <a:cs typeface="Arial"/>
              </a:rPr>
              <a:t>same directory </a:t>
            </a:r>
            <a:r>
              <a:rPr sz="2400" spc="-5" dirty="0">
                <a:latin typeface="Arial"/>
                <a:cs typeface="Arial"/>
              </a:rPr>
              <a:t>or </a:t>
            </a:r>
            <a:r>
              <a:rPr sz="2400" spc="-20" dirty="0">
                <a:latin typeface="Arial"/>
                <a:cs typeface="Arial"/>
              </a:rPr>
              <a:t>folder, </a:t>
            </a:r>
            <a:r>
              <a:rPr sz="2400" spc="-5" dirty="0">
                <a:latin typeface="Arial"/>
                <a:cs typeface="Arial"/>
              </a:rPr>
              <a:t>which is also  known as</a:t>
            </a:r>
            <a:r>
              <a:rPr sz="2400" spc="20" dirty="0">
                <a:latin typeface="Arial"/>
                <a:cs typeface="Arial"/>
              </a:rPr>
              <a:t> </a:t>
            </a:r>
            <a:r>
              <a:rPr sz="2400" spc="-5" dirty="0">
                <a:latin typeface="Arial"/>
                <a:cs typeface="Arial"/>
              </a:rPr>
              <a:t>package.</a:t>
            </a:r>
            <a:endParaRPr sz="2400" dirty="0">
              <a:latin typeface="Arial"/>
              <a:cs typeface="Arial"/>
            </a:endParaRPr>
          </a:p>
          <a:p>
            <a:pPr>
              <a:lnSpc>
                <a:spcPct val="100000"/>
              </a:lnSpc>
            </a:pPr>
            <a:endParaRPr sz="3550" dirty="0">
              <a:latin typeface="Arial"/>
              <a:cs typeface="Arial"/>
            </a:endParaRPr>
          </a:p>
          <a:p>
            <a:pPr marL="15240" marR="5715" indent="-3175" algn="just"/>
            <a:r>
              <a:rPr sz="2400" spc="-5" dirty="0">
                <a:latin typeface="Arial"/>
                <a:cs typeface="Arial"/>
              </a:rPr>
              <a:t>Packages </a:t>
            </a:r>
            <a:r>
              <a:rPr sz="2400" dirty="0">
                <a:latin typeface="Arial"/>
                <a:cs typeface="Arial"/>
              </a:rPr>
              <a:t>act </a:t>
            </a:r>
            <a:r>
              <a:rPr sz="2400" spc="-5" dirty="0">
                <a:latin typeface="Arial"/>
                <a:cs typeface="Arial"/>
              </a:rPr>
              <a:t>as “containers” </a:t>
            </a:r>
            <a:r>
              <a:rPr sz="2400" dirty="0">
                <a:latin typeface="Arial"/>
                <a:cs typeface="Arial"/>
              </a:rPr>
              <a:t>for </a:t>
            </a:r>
            <a:r>
              <a:rPr sz="2400" spc="-5" dirty="0">
                <a:latin typeface="Arial"/>
                <a:cs typeface="Arial"/>
              </a:rPr>
              <a:t>classes. </a:t>
            </a:r>
            <a:r>
              <a:rPr sz="2400" dirty="0">
                <a:latin typeface="Arial"/>
                <a:cs typeface="Arial"/>
              </a:rPr>
              <a:t>A </a:t>
            </a:r>
            <a:r>
              <a:rPr sz="2400" spc="-5" dirty="0">
                <a:latin typeface="Arial"/>
                <a:cs typeface="Arial"/>
              </a:rPr>
              <a:t>package  </a:t>
            </a:r>
            <a:r>
              <a:rPr sz="2400" dirty="0">
                <a:latin typeface="Arial"/>
                <a:cs typeface="Arial"/>
              </a:rPr>
              <a:t>represents a </a:t>
            </a:r>
            <a:r>
              <a:rPr sz="2400" spc="-5" dirty="0">
                <a:latin typeface="Arial"/>
                <a:cs typeface="Arial"/>
              </a:rPr>
              <a:t>directory </a:t>
            </a:r>
            <a:r>
              <a:rPr sz="2400" dirty="0">
                <a:latin typeface="Arial"/>
                <a:cs typeface="Arial"/>
              </a:rPr>
              <a:t>that </a:t>
            </a:r>
            <a:r>
              <a:rPr sz="2400" spc="-5" dirty="0">
                <a:latin typeface="Arial"/>
                <a:cs typeface="Arial"/>
              </a:rPr>
              <a:t>contain </a:t>
            </a:r>
            <a:r>
              <a:rPr sz="2400" dirty="0">
                <a:latin typeface="Arial"/>
                <a:cs typeface="Arial"/>
              </a:rPr>
              <a:t>related group </a:t>
            </a:r>
            <a:r>
              <a:rPr sz="2400" spc="-5" dirty="0">
                <a:latin typeface="Arial"/>
                <a:cs typeface="Arial"/>
              </a:rPr>
              <a:t>of  classes &amp;</a:t>
            </a:r>
            <a:r>
              <a:rPr sz="2400" dirty="0">
                <a:latin typeface="Arial"/>
                <a:cs typeface="Arial"/>
              </a:rPr>
              <a:t> </a:t>
            </a:r>
            <a:r>
              <a:rPr sz="2400" spc="-5" dirty="0">
                <a:latin typeface="Arial"/>
                <a:cs typeface="Arial"/>
              </a:rPr>
              <a:t>interface.</a:t>
            </a:r>
            <a:endParaRPr sz="24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0" y="0"/>
            <a:ext cx="9144000" cy="6859270"/>
            <a:chOff x="0" y="0"/>
            <a:chExt cx="9144000" cy="685927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a:p>
          </p:txBody>
        </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a:p>
          </p:txBody>
        </p:sp>
        <p:sp>
          <p:nvSpPr>
            <p:cNvPr id="6" name="object 6"/>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a:p>
          </p:txBody>
        </p:sp>
        <p:sp>
          <p:nvSpPr>
            <p:cNvPr id="7" name="object 7"/>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sp>
          <p:nvSpPr>
            <p:cNvPr id="8" name="object 8"/>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grpSp>
      <p:sp>
        <p:nvSpPr>
          <p:cNvPr id="9" name="object 9"/>
          <p:cNvSpPr txBox="1">
            <a:spLocks noGrp="1"/>
          </p:cNvSpPr>
          <p:nvPr>
            <p:ph type="title" idx="4294967295"/>
          </p:nvPr>
        </p:nvSpPr>
        <p:spPr>
          <a:xfrm>
            <a:off x="0" y="493787"/>
            <a:ext cx="5489575" cy="320601"/>
          </a:xfrm>
          <a:prstGeom prst="rect">
            <a:avLst/>
          </a:prstGeom>
        </p:spPr>
        <p:txBody>
          <a:bodyPr vert="horz" wrap="square" lIns="0" tIns="12700" rIns="0" bIns="0" rtlCol="0" anchor="b" anchorCtr="0">
            <a:spAutoFit/>
          </a:bodyPr>
          <a:lstStyle/>
          <a:p>
            <a:pPr marL="12700">
              <a:spcBef>
                <a:spcPts val="100"/>
              </a:spcBef>
            </a:pPr>
            <a:r>
              <a:rPr sz="2000" b="1" spc="-5" dirty="0">
                <a:latin typeface="Arial"/>
                <a:cs typeface="Arial"/>
              </a:rPr>
              <a:t>STEPS </a:t>
            </a:r>
            <a:r>
              <a:rPr sz="2000" b="1" dirty="0">
                <a:latin typeface="Arial"/>
                <a:cs typeface="Arial"/>
              </a:rPr>
              <a:t>FOR </a:t>
            </a:r>
            <a:r>
              <a:rPr sz="2000" b="1" spc="-25" dirty="0">
                <a:latin typeface="Arial"/>
                <a:cs typeface="Arial"/>
              </a:rPr>
              <a:t>CREATING </a:t>
            </a:r>
            <a:r>
              <a:rPr sz="2000" b="1" spc="-40" dirty="0">
                <a:latin typeface="Arial"/>
                <a:cs typeface="Arial"/>
              </a:rPr>
              <a:t>PACKAGE</a:t>
            </a:r>
            <a:r>
              <a:rPr sz="2000" b="1" spc="75" dirty="0">
                <a:latin typeface="Arial"/>
                <a:cs typeface="Arial"/>
              </a:rPr>
              <a:t> </a:t>
            </a:r>
            <a:r>
              <a:rPr sz="2000" b="1" dirty="0">
                <a:latin typeface="Arial"/>
                <a:cs typeface="Arial"/>
              </a:rPr>
              <a:t>:</a:t>
            </a:r>
            <a:endParaRPr sz="2000" dirty="0">
              <a:latin typeface="Arial"/>
              <a:cs typeface="Arial"/>
            </a:endParaRPr>
          </a:p>
        </p:txBody>
      </p:sp>
      <p:sp>
        <p:nvSpPr>
          <p:cNvPr id="10" name="object 10"/>
          <p:cNvSpPr txBox="1"/>
          <p:nvPr/>
        </p:nvSpPr>
        <p:spPr>
          <a:xfrm>
            <a:off x="2059940" y="1060145"/>
            <a:ext cx="8028940" cy="5240922"/>
          </a:xfrm>
          <a:prstGeom prst="rect">
            <a:avLst/>
          </a:prstGeom>
        </p:spPr>
        <p:txBody>
          <a:bodyPr vert="horz" wrap="square" lIns="0" tIns="12700" rIns="0" bIns="0" rtlCol="0">
            <a:spAutoFit/>
          </a:bodyPr>
          <a:lstStyle/>
          <a:p>
            <a:pPr marL="12700">
              <a:lnSpc>
                <a:spcPts val="2740"/>
              </a:lnSpc>
              <a:spcBef>
                <a:spcPts val="100"/>
              </a:spcBef>
              <a:tabLst>
                <a:tab pos="532130" algn="l"/>
                <a:tab pos="1576070" algn="l"/>
                <a:tab pos="1941830" algn="l"/>
                <a:tab pos="2733040" algn="l"/>
                <a:tab pos="3929379" algn="l"/>
                <a:tab pos="5280025" algn="l"/>
                <a:tab pos="5900420" algn="l"/>
                <a:tab pos="7285990" algn="l"/>
              </a:tabLst>
            </a:pPr>
            <a:r>
              <a:rPr sz="2400" spc="-270" dirty="0">
                <a:latin typeface="Arial"/>
                <a:cs typeface="Arial"/>
              </a:rPr>
              <a:t>T</a:t>
            </a:r>
            <a:r>
              <a:rPr sz="2400" dirty="0">
                <a:latin typeface="Arial"/>
                <a:cs typeface="Arial"/>
              </a:rPr>
              <a:t>o	create	a	us</a:t>
            </a:r>
            <a:r>
              <a:rPr sz="2400" spc="-10" dirty="0">
                <a:latin typeface="Arial"/>
                <a:cs typeface="Arial"/>
              </a:rPr>
              <a:t>e</a:t>
            </a:r>
            <a:r>
              <a:rPr sz="2400" dirty="0">
                <a:latin typeface="Arial"/>
                <a:cs typeface="Arial"/>
              </a:rPr>
              <a:t>r	</a:t>
            </a:r>
            <a:r>
              <a:rPr sz="2400" spc="-20" dirty="0">
                <a:latin typeface="Arial"/>
                <a:cs typeface="Arial"/>
              </a:rPr>
              <a:t>d</a:t>
            </a:r>
            <a:r>
              <a:rPr sz="2400" dirty="0">
                <a:latin typeface="Arial"/>
                <a:cs typeface="Arial"/>
              </a:rPr>
              <a:t>efi</a:t>
            </a:r>
            <a:r>
              <a:rPr sz="2400" spc="-10" dirty="0">
                <a:latin typeface="Arial"/>
                <a:cs typeface="Arial"/>
              </a:rPr>
              <a:t>n</a:t>
            </a:r>
            <a:r>
              <a:rPr sz="2400" dirty="0">
                <a:latin typeface="Arial"/>
                <a:cs typeface="Arial"/>
              </a:rPr>
              <a:t>ed	p</a:t>
            </a:r>
            <a:r>
              <a:rPr sz="2400" spc="-10" dirty="0">
                <a:latin typeface="Arial"/>
                <a:cs typeface="Arial"/>
              </a:rPr>
              <a:t>a</a:t>
            </a:r>
            <a:r>
              <a:rPr sz="2400" spc="5" dirty="0">
                <a:latin typeface="Arial"/>
                <a:cs typeface="Arial"/>
              </a:rPr>
              <a:t>c</a:t>
            </a:r>
            <a:r>
              <a:rPr sz="2400" dirty="0">
                <a:latin typeface="Arial"/>
                <a:cs typeface="Arial"/>
              </a:rPr>
              <a:t>ka</a:t>
            </a:r>
            <a:r>
              <a:rPr sz="2400" spc="-10" dirty="0">
                <a:latin typeface="Arial"/>
                <a:cs typeface="Arial"/>
              </a:rPr>
              <a:t>g</a:t>
            </a:r>
            <a:r>
              <a:rPr sz="2400" dirty="0">
                <a:latin typeface="Arial"/>
                <a:cs typeface="Arial"/>
              </a:rPr>
              <a:t>e	the	follow</a:t>
            </a:r>
            <a:r>
              <a:rPr sz="2400" spc="5" dirty="0">
                <a:latin typeface="Arial"/>
                <a:cs typeface="Arial"/>
              </a:rPr>
              <a:t>i</a:t>
            </a:r>
            <a:r>
              <a:rPr sz="2400" dirty="0">
                <a:latin typeface="Arial"/>
                <a:cs typeface="Arial"/>
              </a:rPr>
              <a:t>ng	steps</a:t>
            </a:r>
            <a:endParaRPr sz="2400">
              <a:latin typeface="Arial"/>
              <a:cs typeface="Arial"/>
            </a:endParaRPr>
          </a:p>
          <a:p>
            <a:pPr marL="12700">
              <a:lnSpc>
                <a:spcPts val="2740"/>
              </a:lnSpc>
            </a:pPr>
            <a:r>
              <a:rPr sz="2400" spc="-5" dirty="0">
                <a:latin typeface="Arial"/>
                <a:cs typeface="Arial"/>
              </a:rPr>
              <a:t>should be involved</a:t>
            </a:r>
            <a:r>
              <a:rPr sz="2400" spc="70" dirty="0">
                <a:latin typeface="Arial"/>
                <a:cs typeface="Arial"/>
              </a:rPr>
              <a:t> </a:t>
            </a:r>
            <a:r>
              <a:rPr sz="2400" dirty="0">
                <a:latin typeface="Arial"/>
                <a:cs typeface="Arial"/>
              </a:rPr>
              <a:t>:-</a:t>
            </a:r>
            <a:endParaRPr sz="2400">
              <a:latin typeface="Arial"/>
              <a:cs typeface="Arial"/>
            </a:endParaRPr>
          </a:p>
          <a:p>
            <a:pPr marL="350520" marR="734060" indent="-338455">
              <a:lnSpc>
                <a:spcPct val="110800"/>
              </a:lnSpc>
            </a:pPr>
            <a:r>
              <a:rPr sz="2400" spc="-5" dirty="0">
                <a:latin typeface="Arial"/>
                <a:cs typeface="Arial"/>
              </a:rPr>
              <a:t>1: Declare </a:t>
            </a:r>
            <a:r>
              <a:rPr sz="2400" dirty="0">
                <a:latin typeface="Arial"/>
                <a:cs typeface="Arial"/>
              </a:rPr>
              <a:t>the </a:t>
            </a:r>
            <a:r>
              <a:rPr sz="2400" spc="-5" dirty="0">
                <a:latin typeface="Arial"/>
                <a:cs typeface="Arial"/>
              </a:rPr>
              <a:t>package at </a:t>
            </a:r>
            <a:r>
              <a:rPr sz="2400" dirty="0">
                <a:latin typeface="Arial"/>
                <a:cs typeface="Arial"/>
              </a:rPr>
              <a:t>the </a:t>
            </a:r>
            <a:r>
              <a:rPr sz="2400" spc="-5" dirty="0">
                <a:latin typeface="Arial"/>
                <a:cs typeface="Arial"/>
              </a:rPr>
              <a:t>beginning of a file using  the </a:t>
            </a:r>
            <a:r>
              <a:rPr sz="2400" dirty="0">
                <a:latin typeface="Arial"/>
                <a:cs typeface="Arial"/>
              </a:rPr>
              <a:t>syntax</a:t>
            </a:r>
            <a:r>
              <a:rPr sz="2400" spc="-20" dirty="0">
                <a:latin typeface="Arial"/>
                <a:cs typeface="Arial"/>
              </a:rPr>
              <a:t> </a:t>
            </a:r>
            <a:r>
              <a:rPr sz="2400" dirty="0">
                <a:latin typeface="Arial"/>
                <a:cs typeface="Arial"/>
              </a:rPr>
              <a:t>:-</a:t>
            </a:r>
            <a:endParaRPr sz="2400">
              <a:latin typeface="Arial"/>
              <a:cs typeface="Arial"/>
            </a:endParaRPr>
          </a:p>
          <a:p>
            <a:pPr marL="1841500">
              <a:spcBef>
                <a:spcPts val="315"/>
              </a:spcBef>
            </a:pPr>
            <a:r>
              <a:rPr sz="2400" spc="-5" dirty="0">
                <a:latin typeface="Arial"/>
                <a:cs typeface="Arial"/>
              </a:rPr>
              <a:t>package</a:t>
            </a:r>
            <a:r>
              <a:rPr sz="2400" spc="10" dirty="0">
                <a:latin typeface="Arial"/>
                <a:cs typeface="Arial"/>
              </a:rPr>
              <a:t> </a:t>
            </a:r>
            <a:r>
              <a:rPr sz="2400" spc="-5" dirty="0">
                <a:latin typeface="Arial"/>
                <a:cs typeface="Arial"/>
              </a:rPr>
              <a:t>packageName;</a:t>
            </a:r>
            <a:endParaRPr sz="2400">
              <a:latin typeface="Arial"/>
              <a:cs typeface="Arial"/>
            </a:endParaRPr>
          </a:p>
          <a:p>
            <a:pPr marL="350520" marR="975360" indent="-338455">
              <a:lnSpc>
                <a:spcPct val="110800"/>
              </a:lnSpc>
            </a:pPr>
            <a:r>
              <a:rPr sz="2400" spc="-5" dirty="0">
                <a:latin typeface="Arial"/>
                <a:cs typeface="Arial"/>
              </a:rPr>
              <a:t>2: Define </a:t>
            </a:r>
            <a:r>
              <a:rPr sz="2400" dirty="0">
                <a:latin typeface="Arial"/>
                <a:cs typeface="Arial"/>
              </a:rPr>
              <a:t>the </a:t>
            </a:r>
            <a:r>
              <a:rPr sz="2400" spc="-5" dirty="0">
                <a:latin typeface="Arial"/>
                <a:cs typeface="Arial"/>
              </a:rPr>
              <a:t>class </a:t>
            </a:r>
            <a:r>
              <a:rPr sz="2400" dirty="0">
                <a:latin typeface="Arial"/>
                <a:cs typeface="Arial"/>
              </a:rPr>
              <a:t>that </a:t>
            </a:r>
            <a:r>
              <a:rPr sz="2400" spc="-5" dirty="0">
                <a:latin typeface="Arial"/>
                <a:cs typeface="Arial"/>
              </a:rPr>
              <a:t>is </a:t>
            </a:r>
            <a:r>
              <a:rPr sz="2400" dirty="0">
                <a:latin typeface="Arial"/>
                <a:cs typeface="Arial"/>
              </a:rPr>
              <a:t>to </a:t>
            </a:r>
            <a:r>
              <a:rPr sz="2400" spc="-5" dirty="0">
                <a:latin typeface="Arial"/>
                <a:cs typeface="Arial"/>
              </a:rPr>
              <a:t>be put in </a:t>
            </a:r>
            <a:r>
              <a:rPr sz="2400" dirty="0">
                <a:latin typeface="Arial"/>
                <a:cs typeface="Arial"/>
              </a:rPr>
              <a:t>the </a:t>
            </a:r>
            <a:r>
              <a:rPr sz="2400" spc="-5" dirty="0">
                <a:latin typeface="Arial"/>
                <a:cs typeface="Arial"/>
              </a:rPr>
              <a:t>package </a:t>
            </a:r>
            <a:r>
              <a:rPr sz="2400" dirty="0">
                <a:latin typeface="Arial"/>
                <a:cs typeface="Arial"/>
              </a:rPr>
              <a:t>&amp;  </a:t>
            </a:r>
            <a:r>
              <a:rPr sz="2400" spc="-5" dirty="0">
                <a:latin typeface="Arial"/>
                <a:cs typeface="Arial"/>
              </a:rPr>
              <a:t>declare it</a:t>
            </a:r>
            <a:r>
              <a:rPr sz="2400" dirty="0">
                <a:latin typeface="Arial"/>
                <a:cs typeface="Arial"/>
              </a:rPr>
              <a:t> </a:t>
            </a:r>
            <a:r>
              <a:rPr sz="2400" spc="-5" dirty="0">
                <a:latin typeface="Arial"/>
                <a:cs typeface="Arial"/>
              </a:rPr>
              <a:t>public.</a:t>
            </a:r>
            <a:endParaRPr sz="2400">
              <a:latin typeface="Arial"/>
              <a:cs typeface="Arial"/>
            </a:endParaRPr>
          </a:p>
          <a:p>
            <a:pPr marL="350520" marR="616585" indent="-338455">
              <a:lnSpc>
                <a:spcPts val="3190"/>
              </a:lnSpc>
              <a:spcBef>
                <a:spcPts val="160"/>
              </a:spcBef>
              <a:tabLst>
                <a:tab pos="6979920" algn="l"/>
              </a:tabLst>
            </a:pPr>
            <a:r>
              <a:rPr sz="2400" spc="-10" dirty="0">
                <a:latin typeface="Arial"/>
                <a:cs typeface="Arial"/>
              </a:rPr>
              <a:t>3</a:t>
            </a:r>
            <a:r>
              <a:rPr sz="2400" dirty="0">
                <a:latin typeface="Arial"/>
                <a:cs typeface="Arial"/>
              </a:rPr>
              <a:t>:</a:t>
            </a:r>
            <a:r>
              <a:rPr sz="2400" spc="-5" dirty="0">
                <a:latin typeface="Arial"/>
                <a:cs typeface="Arial"/>
              </a:rPr>
              <a:t> Crea</a:t>
            </a:r>
            <a:r>
              <a:rPr sz="2400" dirty="0">
                <a:latin typeface="Arial"/>
                <a:cs typeface="Arial"/>
              </a:rPr>
              <a:t>t</a:t>
            </a:r>
            <a:r>
              <a:rPr sz="2400" spc="-5" dirty="0">
                <a:latin typeface="Arial"/>
                <a:cs typeface="Arial"/>
              </a:rPr>
              <a:t>e a</a:t>
            </a:r>
            <a:r>
              <a:rPr sz="2400" dirty="0">
                <a:latin typeface="Arial"/>
                <a:cs typeface="Arial"/>
              </a:rPr>
              <a:t> </a:t>
            </a:r>
            <a:r>
              <a:rPr sz="2400" spc="-5" dirty="0">
                <a:latin typeface="Arial"/>
                <a:cs typeface="Arial"/>
              </a:rPr>
              <a:t>subd</a:t>
            </a:r>
            <a:r>
              <a:rPr sz="2400" spc="-20" dirty="0">
                <a:latin typeface="Arial"/>
                <a:cs typeface="Arial"/>
              </a:rPr>
              <a:t>i</a:t>
            </a:r>
            <a:r>
              <a:rPr sz="2400" dirty="0">
                <a:latin typeface="Arial"/>
                <a:cs typeface="Arial"/>
              </a:rPr>
              <a:t>rect</a:t>
            </a:r>
            <a:r>
              <a:rPr sz="2400" spc="-5" dirty="0">
                <a:latin typeface="Arial"/>
                <a:cs typeface="Arial"/>
              </a:rPr>
              <a:t>ory</a:t>
            </a:r>
            <a:r>
              <a:rPr sz="2400" spc="25" dirty="0">
                <a:latin typeface="Arial"/>
                <a:cs typeface="Arial"/>
              </a:rPr>
              <a:t> </a:t>
            </a:r>
            <a:r>
              <a:rPr sz="2400" spc="-10" dirty="0">
                <a:latin typeface="Arial"/>
                <a:cs typeface="Arial"/>
              </a:rPr>
              <a:t>unde</a:t>
            </a:r>
            <a:r>
              <a:rPr sz="2400" spc="-5" dirty="0">
                <a:latin typeface="Arial"/>
                <a:cs typeface="Arial"/>
              </a:rPr>
              <a:t>r</a:t>
            </a:r>
            <a:r>
              <a:rPr sz="2400" spc="10" dirty="0">
                <a:latin typeface="Arial"/>
                <a:cs typeface="Arial"/>
              </a:rPr>
              <a:t> </a:t>
            </a:r>
            <a:r>
              <a:rPr sz="2400" dirty="0">
                <a:latin typeface="Arial"/>
                <a:cs typeface="Arial"/>
              </a:rPr>
              <a:t>the</a:t>
            </a:r>
            <a:r>
              <a:rPr sz="2400" spc="5" dirty="0">
                <a:latin typeface="Arial"/>
                <a:cs typeface="Arial"/>
              </a:rPr>
              <a:t> </a:t>
            </a:r>
            <a:r>
              <a:rPr sz="2400" spc="-5" dirty="0">
                <a:latin typeface="Arial"/>
                <a:cs typeface="Arial"/>
              </a:rPr>
              <a:t>d</a:t>
            </a:r>
            <a:r>
              <a:rPr sz="2400" spc="-15" dirty="0">
                <a:latin typeface="Arial"/>
                <a:cs typeface="Arial"/>
              </a:rPr>
              <a:t>i</a:t>
            </a:r>
            <a:r>
              <a:rPr sz="2400" dirty="0">
                <a:latin typeface="Arial"/>
                <a:cs typeface="Arial"/>
              </a:rPr>
              <a:t>rect</a:t>
            </a:r>
            <a:r>
              <a:rPr sz="2400" spc="-5" dirty="0">
                <a:latin typeface="Arial"/>
                <a:cs typeface="Arial"/>
              </a:rPr>
              <a:t>ory</a:t>
            </a:r>
            <a:r>
              <a:rPr sz="2400" spc="10" dirty="0">
                <a:latin typeface="Arial"/>
                <a:cs typeface="Arial"/>
              </a:rPr>
              <a:t> </a:t>
            </a:r>
            <a:r>
              <a:rPr sz="2400" spc="-5" dirty="0">
                <a:latin typeface="Arial"/>
                <a:cs typeface="Arial"/>
              </a:rPr>
              <a:t>w</a:t>
            </a:r>
            <a:r>
              <a:rPr sz="2400" spc="-15" dirty="0">
                <a:latin typeface="Arial"/>
                <a:cs typeface="Arial"/>
              </a:rPr>
              <a:t>h</a:t>
            </a:r>
            <a:r>
              <a:rPr sz="2400" spc="-5" dirty="0">
                <a:latin typeface="Arial"/>
                <a:cs typeface="Arial"/>
              </a:rPr>
              <a:t>ere</a:t>
            </a:r>
            <a:r>
              <a:rPr sz="2400" dirty="0">
                <a:latin typeface="Arial"/>
                <a:cs typeface="Arial"/>
              </a:rPr>
              <a:t>	the  </a:t>
            </a:r>
            <a:r>
              <a:rPr sz="2400" spc="-5" dirty="0">
                <a:latin typeface="Arial"/>
                <a:cs typeface="Arial"/>
              </a:rPr>
              <a:t>main source files are</a:t>
            </a:r>
            <a:r>
              <a:rPr sz="2400" spc="20" dirty="0">
                <a:latin typeface="Arial"/>
                <a:cs typeface="Arial"/>
              </a:rPr>
              <a:t> </a:t>
            </a:r>
            <a:r>
              <a:rPr sz="2400" spc="-5" dirty="0">
                <a:latin typeface="Arial"/>
                <a:cs typeface="Arial"/>
              </a:rPr>
              <a:t>stored.</a:t>
            </a:r>
            <a:endParaRPr sz="2400">
              <a:latin typeface="Arial"/>
              <a:cs typeface="Arial"/>
            </a:endParaRPr>
          </a:p>
          <a:p>
            <a:pPr marL="350520" marR="1159510" indent="-338455">
              <a:lnSpc>
                <a:spcPts val="3190"/>
              </a:lnSpc>
              <a:spcBef>
                <a:spcPts val="10"/>
              </a:spcBef>
            </a:pPr>
            <a:r>
              <a:rPr sz="2400" spc="-5" dirty="0">
                <a:latin typeface="Arial"/>
                <a:cs typeface="Arial"/>
              </a:rPr>
              <a:t>4: </a:t>
            </a:r>
            <a:r>
              <a:rPr sz="2400" dirty="0">
                <a:latin typeface="Arial"/>
                <a:cs typeface="Arial"/>
              </a:rPr>
              <a:t>Store the </a:t>
            </a:r>
            <a:r>
              <a:rPr sz="2400" spc="-5" dirty="0">
                <a:latin typeface="Arial"/>
                <a:cs typeface="Arial"/>
              </a:rPr>
              <a:t>listing as </a:t>
            </a:r>
            <a:r>
              <a:rPr sz="2400" dirty="0">
                <a:latin typeface="Arial"/>
                <a:cs typeface="Arial"/>
              </a:rPr>
              <a:t>the </a:t>
            </a:r>
            <a:r>
              <a:rPr sz="2400" spc="-5" dirty="0">
                <a:latin typeface="Arial"/>
                <a:cs typeface="Arial"/>
              </a:rPr>
              <a:t>classname.java file in </a:t>
            </a:r>
            <a:r>
              <a:rPr sz="2400" dirty="0">
                <a:latin typeface="Arial"/>
                <a:cs typeface="Arial"/>
              </a:rPr>
              <a:t>the  subdirectory</a:t>
            </a:r>
            <a:r>
              <a:rPr sz="2400" spc="-15" dirty="0">
                <a:latin typeface="Arial"/>
                <a:cs typeface="Arial"/>
              </a:rPr>
              <a:t> </a:t>
            </a:r>
            <a:r>
              <a:rPr sz="2400" spc="-5" dirty="0">
                <a:latin typeface="Arial"/>
                <a:cs typeface="Arial"/>
              </a:rPr>
              <a:t>created.</a:t>
            </a:r>
            <a:endParaRPr sz="2400">
              <a:latin typeface="Arial"/>
              <a:cs typeface="Arial"/>
            </a:endParaRPr>
          </a:p>
          <a:p>
            <a:pPr marL="350520" marR="1726564" indent="-338455">
              <a:lnSpc>
                <a:spcPts val="3190"/>
              </a:lnSpc>
            </a:pPr>
            <a:r>
              <a:rPr sz="2400" spc="-5" dirty="0">
                <a:latin typeface="Arial"/>
                <a:cs typeface="Arial"/>
              </a:rPr>
              <a:t>5: Compile </a:t>
            </a:r>
            <a:r>
              <a:rPr sz="2400" dirty="0">
                <a:latin typeface="Arial"/>
                <a:cs typeface="Arial"/>
              </a:rPr>
              <a:t>the </a:t>
            </a:r>
            <a:r>
              <a:rPr sz="2400" spc="-5" dirty="0">
                <a:latin typeface="Arial"/>
                <a:cs typeface="Arial"/>
              </a:rPr>
              <a:t>file. This create .class file in </a:t>
            </a:r>
            <a:r>
              <a:rPr sz="2400" dirty="0">
                <a:latin typeface="Arial"/>
                <a:cs typeface="Arial"/>
              </a:rPr>
              <a:t>the  </a:t>
            </a:r>
            <a:r>
              <a:rPr sz="2400" spc="-15" dirty="0">
                <a:latin typeface="Arial"/>
                <a:cs typeface="Arial"/>
              </a:rPr>
              <a:t>subdirectory.</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9941" y="525526"/>
            <a:ext cx="8029575" cy="5375910"/>
          </a:xfrm>
          <a:prstGeom prst="rect">
            <a:avLst/>
          </a:prstGeom>
        </p:spPr>
        <p:txBody>
          <a:bodyPr vert="horz" wrap="square" lIns="0" tIns="12700" rIns="0" bIns="0" rtlCol="0">
            <a:spAutoFit/>
          </a:bodyPr>
          <a:lstStyle/>
          <a:p>
            <a:pPr marL="12700" marR="6985" algn="just">
              <a:spcBef>
                <a:spcPts val="100"/>
              </a:spcBef>
            </a:pPr>
            <a:r>
              <a:rPr sz="2400" spc="-5" dirty="0">
                <a:latin typeface="Arial"/>
                <a:cs typeface="Arial"/>
              </a:rPr>
              <a:t>Java </a:t>
            </a:r>
            <a:r>
              <a:rPr sz="2400" dirty="0">
                <a:latin typeface="Arial"/>
                <a:cs typeface="Arial"/>
              </a:rPr>
              <a:t>also </a:t>
            </a:r>
            <a:r>
              <a:rPr sz="2400" spc="-5" dirty="0">
                <a:latin typeface="Arial"/>
                <a:cs typeface="Arial"/>
              </a:rPr>
              <a:t>supports </a:t>
            </a:r>
            <a:r>
              <a:rPr sz="2400" dirty="0">
                <a:latin typeface="Arial"/>
                <a:cs typeface="Arial"/>
              </a:rPr>
              <a:t>the </a:t>
            </a:r>
            <a:r>
              <a:rPr sz="2400" spc="-5" dirty="0">
                <a:latin typeface="Arial"/>
                <a:cs typeface="Arial"/>
              </a:rPr>
              <a:t>concept of package </a:t>
            </a:r>
            <a:r>
              <a:rPr sz="2400" spc="-20" dirty="0">
                <a:latin typeface="Arial"/>
                <a:cs typeface="Arial"/>
              </a:rPr>
              <a:t>hierarchy. </a:t>
            </a:r>
            <a:r>
              <a:rPr sz="2400" dirty="0">
                <a:latin typeface="Arial"/>
                <a:cs typeface="Arial"/>
              </a:rPr>
              <a:t>This  </a:t>
            </a:r>
            <a:r>
              <a:rPr sz="2400" spc="-5" dirty="0">
                <a:latin typeface="Arial"/>
                <a:cs typeface="Arial"/>
              </a:rPr>
              <a:t>is done by specifying multiple names in </a:t>
            </a:r>
            <a:r>
              <a:rPr sz="2400" dirty="0">
                <a:latin typeface="Arial"/>
                <a:cs typeface="Arial"/>
              </a:rPr>
              <a:t>a package  statement, </a:t>
            </a:r>
            <a:r>
              <a:rPr sz="2400" spc="-5" dirty="0">
                <a:latin typeface="Arial"/>
                <a:cs typeface="Arial"/>
              </a:rPr>
              <a:t>seprated by </a:t>
            </a:r>
            <a:r>
              <a:rPr sz="2400" dirty="0">
                <a:latin typeface="Arial"/>
                <a:cs typeface="Arial"/>
              </a:rPr>
              <a:t>dots</a:t>
            </a:r>
            <a:r>
              <a:rPr sz="2400" spc="-5" dirty="0">
                <a:latin typeface="Arial"/>
                <a:cs typeface="Arial"/>
              </a:rPr>
              <a:t> </a:t>
            </a:r>
            <a:r>
              <a:rPr sz="2400" dirty="0">
                <a:latin typeface="Arial"/>
                <a:cs typeface="Arial"/>
              </a:rPr>
              <a:t>(.).</a:t>
            </a:r>
            <a:endParaRPr sz="2400">
              <a:latin typeface="Arial"/>
              <a:cs typeface="Arial"/>
            </a:endParaRPr>
          </a:p>
          <a:p>
            <a:pPr marL="12700" algn="just">
              <a:spcBef>
                <a:spcPts val="600"/>
              </a:spcBef>
            </a:pPr>
            <a:r>
              <a:rPr sz="2400" spc="-5" dirty="0">
                <a:latin typeface="Arial"/>
                <a:cs typeface="Arial"/>
              </a:rPr>
              <a:t>Ex </a:t>
            </a:r>
            <a:r>
              <a:rPr sz="2400" dirty="0">
                <a:latin typeface="Arial"/>
                <a:cs typeface="Arial"/>
              </a:rPr>
              <a:t>:- </a:t>
            </a:r>
            <a:r>
              <a:rPr sz="2400" spc="-5" dirty="0">
                <a:latin typeface="Arial"/>
                <a:cs typeface="Arial"/>
              </a:rPr>
              <a:t>package</a:t>
            </a:r>
            <a:r>
              <a:rPr sz="2400" spc="-385" dirty="0">
                <a:latin typeface="Arial"/>
                <a:cs typeface="Arial"/>
              </a:rPr>
              <a:t> </a:t>
            </a:r>
            <a:r>
              <a:rPr sz="2400" spc="-5" dirty="0">
                <a:latin typeface="Arial"/>
                <a:cs typeface="Arial"/>
              </a:rPr>
              <a:t>firstPackage.secondPackage;</a:t>
            </a:r>
            <a:endParaRPr sz="2400">
              <a:latin typeface="Arial"/>
              <a:cs typeface="Arial"/>
            </a:endParaRPr>
          </a:p>
          <a:p>
            <a:pPr marL="12700" marR="5080" algn="just">
              <a:spcBef>
                <a:spcPts val="600"/>
              </a:spcBef>
            </a:pPr>
            <a:r>
              <a:rPr sz="2400" spc="-5" dirty="0">
                <a:latin typeface="Arial"/>
                <a:cs typeface="Arial"/>
              </a:rPr>
              <a:t>This </a:t>
            </a:r>
            <a:r>
              <a:rPr sz="2400" dirty="0">
                <a:latin typeface="Arial"/>
                <a:cs typeface="Arial"/>
              </a:rPr>
              <a:t>approach </a:t>
            </a:r>
            <a:r>
              <a:rPr sz="2400" spc="-5" dirty="0">
                <a:latin typeface="Arial"/>
                <a:cs typeface="Arial"/>
              </a:rPr>
              <a:t>allows us </a:t>
            </a:r>
            <a:r>
              <a:rPr sz="2400" dirty="0">
                <a:latin typeface="Arial"/>
                <a:cs typeface="Arial"/>
              </a:rPr>
              <a:t>to </a:t>
            </a:r>
            <a:r>
              <a:rPr sz="2400" spc="-5" dirty="0">
                <a:latin typeface="Arial"/>
                <a:cs typeface="Arial"/>
              </a:rPr>
              <a:t>group </a:t>
            </a:r>
            <a:r>
              <a:rPr sz="2400" dirty="0">
                <a:latin typeface="Arial"/>
                <a:cs typeface="Arial"/>
              </a:rPr>
              <a:t>related </a:t>
            </a:r>
            <a:r>
              <a:rPr sz="2400" spc="-5" dirty="0">
                <a:latin typeface="Arial"/>
                <a:cs typeface="Arial"/>
              </a:rPr>
              <a:t>classes </a:t>
            </a:r>
            <a:r>
              <a:rPr sz="2400" dirty="0">
                <a:latin typeface="Arial"/>
                <a:cs typeface="Arial"/>
              </a:rPr>
              <a:t>into </a:t>
            </a:r>
            <a:r>
              <a:rPr sz="2400" spc="-5" dirty="0">
                <a:latin typeface="Arial"/>
                <a:cs typeface="Arial"/>
              </a:rPr>
              <a:t>a  package </a:t>
            </a:r>
            <a:r>
              <a:rPr sz="2400" dirty="0">
                <a:latin typeface="Arial"/>
                <a:cs typeface="Arial"/>
              </a:rPr>
              <a:t>and </a:t>
            </a:r>
            <a:r>
              <a:rPr sz="2400" spc="-5" dirty="0">
                <a:latin typeface="Arial"/>
                <a:cs typeface="Arial"/>
              </a:rPr>
              <a:t>their </a:t>
            </a:r>
            <a:r>
              <a:rPr sz="2400" dirty="0">
                <a:latin typeface="Arial"/>
                <a:cs typeface="Arial"/>
              </a:rPr>
              <a:t>group related </a:t>
            </a:r>
            <a:r>
              <a:rPr sz="2400" spc="-5" dirty="0">
                <a:latin typeface="Arial"/>
                <a:cs typeface="Arial"/>
              </a:rPr>
              <a:t>package into </a:t>
            </a:r>
            <a:r>
              <a:rPr sz="2400" dirty="0">
                <a:latin typeface="Arial"/>
                <a:cs typeface="Arial"/>
              </a:rPr>
              <a:t>a </a:t>
            </a:r>
            <a:r>
              <a:rPr sz="2400" spc="-5" dirty="0">
                <a:latin typeface="Arial"/>
                <a:cs typeface="Arial"/>
              </a:rPr>
              <a:t>larger  package. </a:t>
            </a:r>
            <a:r>
              <a:rPr sz="2400" dirty="0">
                <a:latin typeface="Arial"/>
                <a:cs typeface="Arial"/>
              </a:rPr>
              <a:t>Store </a:t>
            </a:r>
            <a:r>
              <a:rPr sz="2400" spc="-5" dirty="0">
                <a:latin typeface="Arial"/>
                <a:cs typeface="Arial"/>
              </a:rPr>
              <a:t>this package in a </a:t>
            </a:r>
            <a:r>
              <a:rPr sz="2400" dirty="0">
                <a:latin typeface="Arial"/>
                <a:cs typeface="Arial"/>
              </a:rPr>
              <a:t>subdirectory </a:t>
            </a:r>
            <a:r>
              <a:rPr sz="2400" spc="-5" dirty="0">
                <a:latin typeface="Arial"/>
                <a:cs typeface="Arial"/>
              </a:rPr>
              <a:t>named  firstpackage/secondPackage.</a:t>
            </a:r>
            <a:endParaRPr sz="2400">
              <a:latin typeface="Arial"/>
              <a:cs typeface="Arial"/>
            </a:endParaRPr>
          </a:p>
          <a:p>
            <a:pPr marL="12700" marR="5080" algn="just">
              <a:spcBef>
                <a:spcPts val="605"/>
              </a:spcBef>
            </a:pPr>
            <a:r>
              <a:rPr sz="2400" dirty="0">
                <a:latin typeface="Arial"/>
                <a:cs typeface="Arial"/>
              </a:rPr>
              <a:t>A </a:t>
            </a:r>
            <a:r>
              <a:rPr sz="2400" spc="-5" dirty="0">
                <a:latin typeface="Arial"/>
                <a:cs typeface="Arial"/>
              </a:rPr>
              <a:t>java package </a:t>
            </a:r>
            <a:r>
              <a:rPr sz="2400" dirty="0">
                <a:latin typeface="Arial"/>
                <a:cs typeface="Arial"/>
              </a:rPr>
              <a:t>file </a:t>
            </a:r>
            <a:r>
              <a:rPr sz="2400" spc="-5" dirty="0">
                <a:latin typeface="Arial"/>
                <a:cs typeface="Arial"/>
              </a:rPr>
              <a:t>can have more than </a:t>
            </a:r>
            <a:r>
              <a:rPr sz="2400" dirty="0">
                <a:latin typeface="Arial"/>
                <a:cs typeface="Arial"/>
              </a:rPr>
              <a:t>one </a:t>
            </a:r>
            <a:r>
              <a:rPr sz="2400" spc="-5" dirty="0">
                <a:latin typeface="Arial"/>
                <a:cs typeface="Arial"/>
              </a:rPr>
              <a:t>class  definition. In </a:t>
            </a:r>
            <a:r>
              <a:rPr sz="2400" dirty="0">
                <a:latin typeface="Arial"/>
                <a:cs typeface="Arial"/>
              </a:rPr>
              <a:t>such </a:t>
            </a:r>
            <a:r>
              <a:rPr sz="2400" spc="-5" dirty="0">
                <a:latin typeface="Arial"/>
                <a:cs typeface="Arial"/>
              </a:rPr>
              <a:t>cases, only one of </a:t>
            </a:r>
            <a:r>
              <a:rPr sz="2400" dirty="0">
                <a:latin typeface="Arial"/>
                <a:cs typeface="Arial"/>
              </a:rPr>
              <a:t>the </a:t>
            </a:r>
            <a:r>
              <a:rPr sz="2400" spc="-5" dirty="0">
                <a:latin typeface="Arial"/>
                <a:cs typeface="Arial"/>
              </a:rPr>
              <a:t>classes </a:t>
            </a:r>
            <a:r>
              <a:rPr sz="2400" dirty="0">
                <a:latin typeface="Arial"/>
                <a:cs typeface="Arial"/>
              </a:rPr>
              <a:t>may </a:t>
            </a:r>
            <a:r>
              <a:rPr sz="2400" spc="-5" dirty="0">
                <a:latin typeface="Arial"/>
                <a:cs typeface="Arial"/>
              </a:rPr>
              <a:t>be  declared public </a:t>
            </a:r>
            <a:r>
              <a:rPr sz="2400" dirty="0">
                <a:latin typeface="Arial"/>
                <a:cs typeface="Arial"/>
              </a:rPr>
              <a:t>&amp; that </a:t>
            </a:r>
            <a:r>
              <a:rPr sz="2400" spc="-5" dirty="0">
                <a:latin typeface="Arial"/>
                <a:cs typeface="Arial"/>
              </a:rPr>
              <a:t>class name with .java extension </a:t>
            </a:r>
            <a:r>
              <a:rPr sz="2400" spc="-10" dirty="0">
                <a:latin typeface="Arial"/>
                <a:cs typeface="Arial"/>
              </a:rPr>
              <a:t>is  </a:t>
            </a:r>
            <a:r>
              <a:rPr sz="2400" spc="-5" dirty="0">
                <a:latin typeface="Arial"/>
                <a:cs typeface="Arial"/>
              </a:rPr>
              <a:t>the source file name. When a source file with more than  one</a:t>
            </a:r>
            <a:r>
              <a:rPr sz="2400" spc="250" dirty="0">
                <a:latin typeface="Arial"/>
                <a:cs typeface="Arial"/>
              </a:rPr>
              <a:t> </a:t>
            </a:r>
            <a:r>
              <a:rPr sz="2400" spc="-5" dirty="0">
                <a:latin typeface="Arial"/>
                <a:cs typeface="Arial"/>
              </a:rPr>
              <a:t>class</a:t>
            </a:r>
            <a:r>
              <a:rPr sz="2400" spc="265" dirty="0">
                <a:latin typeface="Arial"/>
                <a:cs typeface="Arial"/>
              </a:rPr>
              <a:t> </a:t>
            </a:r>
            <a:r>
              <a:rPr sz="2400" dirty="0">
                <a:latin typeface="Arial"/>
                <a:cs typeface="Arial"/>
              </a:rPr>
              <a:t>definition</a:t>
            </a:r>
            <a:r>
              <a:rPr sz="2400" spc="250" dirty="0">
                <a:latin typeface="Arial"/>
                <a:cs typeface="Arial"/>
              </a:rPr>
              <a:t> </a:t>
            </a:r>
            <a:r>
              <a:rPr sz="2400" spc="-5" dirty="0">
                <a:latin typeface="Arial"/>
                <a:cs typeface="Arial"/>
              </a:rPr>
              <a:t>is</a:t>
            </a:r>
            <a:r>
              <a:rPr sz="2400" spc="265" dirty="0">
                <a:latin typeface="Arial"/>
                <a:cs typeface="Arial"/>
              </a:rPr>
              <a:t> </a:t>
            </a:r>
            <a:r>
              <a:rPr sz="2400" spc="-5" dirty="0">
                <a:latin typeface="Arial"/>
                <a:cs typeface="Arial"/>
              </a:rPr>
              <a:t>compiled,</a:t>
            </a:r>
            <a:r>
              <a:rPr sz="2400" spc="245" dirty="0">
                <a:latin typeface="Arial"/>
                <a:cs typeface="Arial"/>
              </a:rPr>
              <a:t> </a:t>
            </a:r>
            <a:r>
              <a:rPr sz="2400" spc="-5" dirty="0">
                <a:latin typeface="Arial"/>
                <a:cs typeface="Arial"/>
              </a:rPr>
              <a:t>java</a:t>
            </a:r>
            <a:r>
              <a:rPr sz="2400" spc="250" dirty="0">
                <a:latin typeface="Arial"/>
                <a:cs typeface="Arial"/>
              </a:rPr>
              <a:t> </a:t>
            </a:r>
            <a:r>
              <a:rPr sz="2400" dirty="0">
                <a:latin typeface="Arial"/>
                <a:cs typeface="Arial"/>
              </a:rPr>
              <a:t>creates</a:t>
            </a:r>
            <a:r>
              <a:rPr sz="2400" spc="250" dirty="0">
                <a:latin typeface="Arial"/>
                <a:cs typeface="Arial"/>
              </a:rPr>
              <a:t> </a:t>
            </a:r>
            <a:r>
              <a:rPr sz="2400" spc="-5" dirty="0">
                <a:latin typeface="Arial"/>
                <a:cs typeface="Arial"/>
              </a:rPr>
              <a:t>independent</a:t>
            </a:r>
            <a:endParaRPr sz="2400">
              <a:latin typeface="Arial"/>
              <a:cs typeface="Arial"/>
            </a:endParaRPr>
          </a:p>
          <a:p>
            <a:pPr marL="12700" algn="just"/>
            <a:r>
              <a:rPr sz="2400" spc="-5" dirty="0">
                <a:latin typeface="Arial"/>
                <a:cs typeface="Arial"/>
              </a:rPr>
              <a:t>.class files </a:t>
            </a:r>
            <a:r>
              <a:rPr sz="2400" dirty="0">
                <a:latin typeface="Arial"/>
                <a:cs typeface="Arial"/>
              </a:rPr>
              <a:t>for those</a:t>
            </a:r>
            <a:r>
              <a:rPr sz="2400" spc="-15" dirty="0">
                <a:latin typeface="Arial"/>
                <a:cs typeface="Arial"/>
              </a:rPr>
              <a:t> </a:t>
            </a:r>
            <a:r>
              <a:rPr sz="2400" spc="-5" dirty="0">
                <a:latin typeface="Arial"/>
                <a:cs typeface="Arial"/>
              </a:rPr>
              <a:t>classes.</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0" y="0"/>
            <a:ext cx="9144000" cy="6859270"/>
            <a:chOff x="0" y="0"/>
            <a:chExt cx="9144000" cy="685927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a:p>
          </p:txBody>
        </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a:p>
          </p:txBody>
        </p:sp>
        <p:sp>
          <p:nvSpPr>
            <p:cNvPr id="6" name="object 6"/>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a:p>
          </p:txBody>
        </p:sp>
        <p:sp>
          <p:nvSpPr>
            <p:cNvPr id="7" name="object 7"/>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sp>
          <p:nvSpPr>
            <p:cNvPr id="8" name="object 8"/>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grpSp>
      <p:sp>
        <p:nvSpPr>
          <p:cNvPr id="9" name="object 9"/>
          <p:cNvSpPr txBox="1">
            <a:spLocks noGrp="1"/>
          </p:cNvSpPr>
          <p:nvPr>
            <p:ph type="title" idx="4294967295"/>
          </p:nvPr>
        </p:nvSpPr>
        <p:spPr>
          <a:xfrm>
            <a:off x="0" y="444788"/>
            <a:ext cx="7924800" cy="382156"/>
          </a:xfrm>
          <a:prstGeom prst="rect">
            <a:avLst/>
          </a:prstGeom>
        </p:spPr>
        <p:txBody>
          <a:bodyPr vert="horz" wrap="square" lIns="0" tIns="12700" rIns="0" bIns="0" rtlCol="0" anchor="b" anchorCtr="0">
            <a:spAutoFit/>
          </a:bodyPr>
          <a:lstStyle/>
          <a:p>
            <a:pPr marL="12700">
              <a:spcBef>
                <a:spcPts val="100"/>
              </a:spcBef>
            </a:pPr>
            <a:r>
              <a:rPr sz="2400" b="1" spc="-5" dirty="0">
                <a:latin typeface="Arial"/>
                <a:cs typeface="Arial"/>
              </a:rPr>
              <a:t>ACCESSING </a:t>
            </a:r>
            <a:r>
              <a:rPr sz="2400" b="1" u="none" dirty="0">
                <a:latin typeface="Arial"/>
                <a:cs typeface="Arial"/>
              </a:rPr>
              <a:t>A</a:t>
            </a:r>
            <a:r>
              <a:rPr sz="2400" b="1" spc="85" dirty="0">
                <a:latin typeface="Arial"/>
                <a:cs typeface="Arial"/>
              </a:rPr>
              <a:t> </a:t>
            </a:r>
            <a:r>
              <a:rPr sz="2400" b="1" spc="-35" dirty="0">
                <a:latin typeface="Arial"/>
                <a:cs typeface="Arial"/>
              </a:rPr>
              <a:t>PACKAGE</a:t>
            </a:r>
            <a:endParaRPr sz="2400" dirty="0">
              <a:latin typeface="Arial"/>
              <a:cs typeface="Arial"/>
            </a:endParaRPr>
          </a:p>
        </p:txBody>
      </p:sp>
      <p:sp>
        <p:nvSpPr>
          <p:cNvPr id="10" name="object 10"/>
          <p:cNvSpPr txBox="1"/>
          <p:nvPr/>
        </p:nvSpPr>
        <p:spPr>
          <a:xfrm>
            <a:off x="2059941" y="887348"/>
            <a:ext cx="8029575" cy="5253874"/>
          </a:xfrm>
          <a:prstGeom prst="rect">
            <a:avLst/>
          </a:prstGeom>
        </p:spPr>
        <p:txBody>
          <a:bodyPr vert="horz" wrap="square" lIns="0" tIns="76835" rIns="0" bIns="0" rtlCol="0">
            <a:spAutoFit/>
          </a:bodyPr>
          <a:lstStyle/>
          <a:p>
            <a:pPr marL="12700" marR="5080" algn="just">
              <a:lnSpc>
                <a:spcPts val="2110"/>
              </a:lnSpc>
              <a:spcBef>
                <a:spcPts val="605"/>
              </a:spcBef>
            </a:pPr>
            <a:r>
              <a:rPr sz="2200" spc="-5" dirty="0">
                <a:latin typeface="Arial"/>
                <a:cs typeface="Arial"/>
              </a:rPr>
              <a:t>Java package can be accessed either using a fully qualified  </a:t>
            </a:r>
            <a:r>
              <a:rPr sz="2200" dirty="0">
                <a:latin typeface="Arial"/>
                <a:cs typeface="Arial"/>
              </a:rPr>
              <a:t>class </a:t>
            </a:r>
            <a:r>
              <a:rPr sz="2200" spc="-5" dirty="0">
                <a:latin typeface="Arial"/>
                <a:cs typeface="Arial"/>
              </a:rPr>
              <a:t>name or using a shortcut approach </a:t>
            </a:r>
            <a:r>
              <a:rPr sz="2200" dirty="0">
                <a:latin typeface="Arial"/>
                <a:cs typeface="Arial"/>
              </a:rPr>
              <a:t>through </a:t>
            </a:r>
            <a:r>
              <a:rPr sz="2200" spc="-5" dirty="0">
                <a:latin typeface="Arial"/>
                <a:cs typeface="Arial"/>
              </a:rPr>
              <a:t>the </a:t>
            </a:r>
            <a:r>
              <a:rPr sz="2200" dirty="0">
                <a:latin typeface="Arial"/>
                <a:cs typeface="Arial"/>
              </a:rPr>
              <a:t>import  </a:t>
            </a:r>
            <a:r>
              <a:rPr sz="2200" spc="-5" dirty="0">
                <a:latin typeface="Arial"/>
                <a:cs typeface="Arial"/>
              </a:rPr>
              <a:t>statement.</a:t>
            </a:r>
            <a:endParaRPr sz="2200" dirty="0">
              <a:latin typeface="Arial"/>
              <a:cs typeface="Arial"/>
            </a:endParaRPr>
          </a:p>
          <a:p>
            <a:pPr marL="12700" algn="just">
              <a:spcBef>
                <a:spcPts val="95"/>
              </a:spcBef>
            </a:pPr>
            <a:r>
              <a:rPr sz="2200" b="1" spc="-10" dirty="0">
                <a:latin typeface="Arial"/>
                <a:cs typeface="Arial"/>
              </a:rPr>
              <a:t>Syntax</a:t>
            </a:r>
            <a:r>
              <a:rPr sz="2200" b="1" spc="40" dirty="0">
                <a:latin typeface="Arial"/>
                <a:cs typeface="Arial"/>
              </a:rPr>
              <a:t> </a:t>
            </a:r>
            <a:r>
              <a:rPr sz="2200" b="1" spc="-5" dirty="0">
                <a:latin typeface="Arial"/>
                <a:cs typeface="Arial"/>
              </a:rPr>
              <a:t>:</a:t>
            </a:r>
            <a:endParaRPr sz="2200" dirty="0">
              <a:latin typeface="Arial"/>
              <a:cs typeface="Arial"/>
            </a:endParaRPr>
          </a:p>
          <a:p>
            <a:pPr marL="927100" algn="just">
              <a:spcBef>
                <a:spcPts val="75"/>
              </a:spcBef>
            </a:pPr>
            <a:r>
              <a:rPr sz="2200" spc="-5" dirty="0">
                <a:latin typeface="Arial"/>
                <a:cs typeface="Arial"/>
              </a:rPr>
              <a:t>import</a:t>
            </a:r>
            <a:r>
              <a:rPr sz="2200" dirty="0">
                <a:latin typeface="Arial"/>
                <a:cs typeface="Arial"/>
              </a:rPr>
              <a:t> package1[.package2][.package3].classname;</a:t>
            </a:r>
          </a:p>
          <a:p>
            <a:pPr>
              <a:spcBef>
                <a:spcPts val="35"/>
              </a:spcBef>
            </a:pPr>
            <a:endParaRPr sz="2850" dirty="0">
              <a:latin typeface="Arial"/>
              <a:cs typeface="Arial"/>
            </a:endParaRPr>
          </a:p>
          <a:p>
            <a:pPr marL="12700" marR="5080" algn="just">
              <a:lnSpc>
                <a:spcPct val="80000"/>
              </a:lnSpc>
            </a:pPr>
            <a:r>
              <a:rPr sz="2200" spc="-5" dirty="0">
                <a:latin typeface="Arial"/>
                <a:cs typeface="Arial"/>
              </a:rPr>
              <a:t>Here, </a:t>
            </a:r>
            <a:r>
              <a:rPr sz="2200" dirty="0">
                <a:latin typeface="Arial"/>
                <a:cs typeface="Arial"/>
              </a:rPr>
              <a:t>package1 </a:t>
            </a:r>
            <a:r>
              <a:rPr sz="2200" spc="-5" dirty="0">
                <a:latin typeface="Arial"/>
                <a:cs typeface="Arial"/>
              </a:rPr>
              <a:t>is the </a:t>
            </a:r>
            <a:r>
              <a:rPr sz="2200" spc="-10" dirty="0">
                <a:latin typeface="Arial"/>
                <a:cs typeface="Arial"/>
              </a:rPr>
              <a:t>name </a:t>
            </a:r>
            <a:r>
              <a:rPr sz="2200" spc="-5" dirty="0">
                <a:latin typeface="Arial"/>
                <a:cs typeface="Arial"/>
              </a:rPr>
              <a:t>of the </a:t>
            </a:r>
            <a:r>
              <a:rPr sz="2200" dirty="0">
                <a:latin typeface="Arial"/>
                <a:cs typeface="Arial"/>
              </a:rPr>
              <a:t>top </a:t>
            </a:r>
            <a:r>
              <a:rPr sz="2200" spc="-5" dirty="0">
                <a:latin typeface="Arial"/>
                <a:cs typeface="Arial"/>
              </a:rPr>
              <a:t>level package, package2  is the </a:t>
            </a:r>
            <a:r>
              <a:rPr sz="2200" dirty="0">
                <a:latin typeface="Arial"/>
                <a:cs typeface="Arial"/>
              </a:rPr>
              <a:t>name </a:t>
            </a:r>
            <a:r>
              <a:rPr sz="2200" spc="-5" dirty="0">
                <a:latin typeface="Arial"/>
                <a:cs typeface="Arial"/>
              </a:rPr>
              <a:t>of the </a:t>
            </a:r>
            <a:r>
              <a:rPr sz="2200" dirty="0">
                <a:latin typeface="Arial"/>
                <a:cs typeface="Arial"/>
              </a:rPr>
              <a:t>package </a:t>
            </a:r>
            <a:r>
              <a:rPr sz="2200" spc="-5" dirty="0">
                <a:latin typeface="Arial"/>
                <a:cs typeface="Arial"/>
              </a:rPr>
              <a:t>that is </a:t>
            </a:r>
            <a:r>
              <a:rPr sz="2200" dirty="0">
                <a:latin typeface="Arial"/>
                <a:cs typeface="Arial"/>
              </a:rPr>
              <a:t>inside </a:t>
            </a:r>
            <a:r>
              <a:rPr sz="2200" spc="-5" dirty="0">
                <a:latin typeface="Arial"/>
                <a:cs typeface="Arial"/>
              </a:rPr>
              <a:t>the </a:t>
            </a:r>
            <a:r>
              <a:rPr sz="2200" dirty="0">
                <a:latin typeface="Arial"/>
                <a:cs typeface="Arial"/>
              </a:rPr>
              <a:t>package </a:t>
            </a:r>
            <a:r>
              <a:rPr sz="2200" spc="-5" dirty="0">
                <a:latin typeface="Arial"/>
                <a:cs typeface="Arial"/>
              </a:rPr>
              <a:t>&amp; </a:t>
            </a:r>
            <a:r>
              <a:rPr sz="2200" dirty="0">
                <a:latin typeface="Arial"/>
                <a:cs typeface="Arial"/>
              </a:rPr>
              <a:t>so </a:t>
            </a:r>
            <a:r>
              <a:rPr sz="2200" spc="-5" dirty="0">
                <a:latin typeface="Arial"/>
                <a:cs typeface="Arial"/>
              </a:rPr>
              <a:t>on.  </a:t>
            </a:r>
            <a:r>
              <a:rPr sz="2200" spc="-25" dirty="0">
                <a:latin typeface="Arial"/>
                <a:cs typeface="Arial"/>
              </a:rPr>
              <a:t>We </a:t>
            </a:r>
            <a:r>
              <a:rPr sz="2200" spc="-5" dirty="0">
                <a:latin typeface="Arial"/>
                <a:cs typeface="Arial"/>
              </a:rPr>
              <a:t>can have any </a:t>
            </a:r>
            <a:r>
              <a:rPr sz="2200" dirty="0">
                <a:latin typeface="Arial"/>
                <a:cs typeface="Arial"/>
              </a:rPr>
              <a:t>number </a:t>
            </a:r>
            <a:r>
              <a:rPr sz="2200" spc="-5" dirty="0">
                <a:latin typeface="Arial"/>
                <a:cs typeface="Arial"/>
              </a:rPr>
              <a:t>of packages in a package </a:t>
            </a:r>
            <a:r>
              <a:rPr sz="2200" spc="-20" dirty="0">
                <a:latin typeface="Arial"/>
                <a:cs typeface="Arial"/>
              </a:rPr>
              <a:t>hierarchy.  </a:t>
            </a:r>
            <a:r>
              <a:rPr sz="2200" dirty="0">
                <a:latin typeface="Arial"/>
                <a:cs typeface="Arial"/>
              </a:rPr>
              <a:t>Finally </a:t>
            </a:r>
            <a:r>
              <a:rPr sz="2200" spc="-5" dirty="0">
                <a:latin typeface="Arial"/>
                <a:cs typeface="Arial"/>
              </a:rPr>
              <a:t>the explicit classname is </a:t>
            </a:r>
            <a:r>
              <a:rPr sz="2200" dirty="0">
                <a:latin typeface="Arial"/>
                <a:cs typeface="Arial"/>
              </a:rPr>
              <a:t>specified. </a:t>
            </a:r>
            <a:r>
              <a:rPr sz="2200" spc="-5" dirty="0">
                <a:latin typeface="Arial"/>
                <a:cs typeface="Arial"/>
              </a:rPr>
              <a:t>The import </a:t>
            </a:r>
            <a:r>
              <a:rPr sz="2200" dirty="0">
                <a:latin typeface="Arial"/>
                <a:cs typeface="Arial"/>
              </a:rPr>
              <a:t>statement  </a:t>
            </a:r>
            <a:r>
              <a:rPr sz="2200" spc="-5" dirty="0">
                <a:latin typeface="Arial"/>
                <a:cs typeface="Arial"/>
              </a:rPr>
              <a:t>must end with a semicolon (;). </a:t>
            </a:r>
            <a:r>
              <a:rPr sz="2200" dirty="0">
                <a:latin typeface="Arial"/>
                <a:cs typeface="Arial"/>
              </a:rPr>
              <a:t>The </a:t>
            </a:r>
            <a:r>
              <a:rPr sz="2200" spc="-5" dirty="0">
                <a:latin typeface="Arial"/>
                <a:cs typeface="Arial"/>
              </a:rPr>
              <a:t>import </a:t>
            </a:r>
            <a:r>
              <a:rPr sz="2200" dirty="0">
                <a:latin typeface="Arial"/>
                <a:cs typeface="Arial"/>
              </a:rPr>
              <a:t>startment </a:t>
            </a:r>
            <a:r>
              <a:rPr sz="2200" spc="-5" dirty="0">
                <a:latin typeface="Arial"/>
                <a:cs typeface="Arial"/>
              </a:rPr>
              <a:t>should  appear </a:t>
            </a:r>
            <a:r>
              <a:rPr sz="2200" dirty="0">
                <a:latin typeface="Arial"/>
                <a:cs typeface="Arial"/>
              </a:rPr>
              <a:t>before </a:t>
            </a:r>
            <a:r>
              <a:rPr sz="2200" spc="-5" dirty="0">
                <a:latin typeface="Arial"/>
                <a:cs typeface="Arial"/>
              </a:rPr>
              <a:t>any </a:t>
            </a:r>
            <a:r>
              <a:rPr sz="2200" dirty="0">
                <a:latin typeface="Arial"/>
                <a:cs typeface="Arial"/>
              </a:rPr>
              <a:t>class </a:t>
            </a:r>
            <a:r>
              <a:rPr sz="2200" spc="-5" dirty="0">
                <a:latin typeface="Arial"/>
                <a:cs typeface="Arial"/>
              </a:rPr>
              <a:t>definitions in a source </a:t>
            </a:r>
            <a:r>
              <a:rPr sz="2200" dirty="0">
                <a:latin typeface="Arial"/>
                <a:cs typeface="Arial"/>
              </a:rPr>
              <a:t>file. </a:t>
            </a:r>
            <a:r>
              <a:rPr sz="2200" spc="-5" dirty="0">
                <a:latin typeface="Arial"/>
                <a:cs typeface="Arial"/>
              </a:rPr>
              <a:t>Multiple  import statements are</a:t>
            </a:r>
            <a:r>
              <a:rPr sz="2200" spc="70" dirty="0">
                <a:latin typeface="Arial"/>
                <a:cs typeface="Arial"/>
              </a:rPr>
              <a:t> </a:t>
            </a:r>
            <a:r>
              <a:rPr sz="2200" spc="-5" dirty="0">
                <a:latin typeface="Arial"/>
                <a:cs typeface="Arial"/>
              </a:rPr>
              <a:t>allowed.</a:t>
            </a:r>
            <a:endParaRPr sz="2200" dirty="0">
              <a:latin typeface="Arial"/>
              <a:cs typeface="Arial"/>
            </a:endParaRPr>
          </a:p>
          <a:p>
            <a:pPr marL="12700" algn="just">
              <a:spcBef>
                <a:spcPts val="70"/>
              </a:spcBef>
            </a:pPr>
            <a:r>
              <a:rPr sz="2200" b="1" spc="-10" dirty="0">
                <a:latin typeface="Arial"/>
                <a:cs typeface="Arial"/>
              </a:rPr>
              <a:t>Ex</a:t>
            </a:r>
            <a:r>
              <a:rPr sz="2200" b="1" dirty="0">
                <a:latin typeface="Arial"/>
                <a:cs typeface="Arial"/>
              </a:rPr>
              <a:t> </a:t>
            </a:r>
            <a:r>
              <a:rPr sz="2200" b="1" spc="-5" dirty="0">
                <a:latin typeface="Arial"/>
                <a:cs typeface="Arial"/>
              </a:rPr>
              <a:t>:</a:t>
            </a:r>
            <a:endParaRPr sz="2200" dirty="0">
              <a:latin typeface="Arial"/>
              <a:cs typeface="Arial"/>
            </a:endParaRPr>
          </a:p>
          <a:p>
            <a:pPr marR="569595" algn="ctr">
              <a:lnSpc>
                <a:spcPts val="2375"/>
              </a:lnSpc>
              <a:spcBef>
                <a:spcPts val="75"/>
              </a:spcBef>
            </a:pPr>
            <a:r>
              <a:rPr sz="2200" spc="-5" dirty="0">
                <a:latin typeface="Arial"/>
                <a:cs typeface="Arial"/>
              </a:rPr>
              <a:t>import</a:t>
            </a:r>
            <a:r>
              <a:rPr sz="2200" spc="5" dirty="0">
                <a:latin typeface="Arial"/>
                <a:cs typeface="Arial"/>
              </a:rPr>
              <a:t> </a:t>
            </a:r>
            <a:r>
              <a:rPr sz="2200" dirty="0">
                <a:latin typeface="Arial"/>
                <a:cs typeface="Arial"/>
              </a:rPr>
              <a:t>firstpackage.secondPackage.Myclass;</a:t>
            </a:r>
          </a:p>
          <a:p>
            <a:pPr marR="430530" algn="ctr">
              <a:lnSpc>
                <a:spcPts val="2375"/>
              </a:lnSpc>
            </a:pPr>
            <a:r>
              <a:rPr sz="2200" spc="-5" dirty="0">
                <a:latin typeface="Arial"/>
                <a:cs typeface="Arial"/>
              </a:rPr>
              <a:t>or</a:t>
            </a:r>
            <a:endParaRPr sz="2200" dirty="0">
              <a:latin typeface="Arial"/>
              <a:cs typeface="Arial"/>
            </a:endParaRPr>
          </a:p>
          <a:p>
            <a:pPr marR="3538854" algn="ctr">
              <a:spcBef>
                <a:spcPts val="75"/>
              </a:spcBef>
            </a:pPr>
            <a:r>
              <a:rPr sz="2200" spc="-5" dirty="0">
                <a:latin typeface="Arial"/>
                <a:cs typeface="Arial"/>
              </a:rPr>
              <a:t>import</a:t>
            </a:r>
            <a:r>
              <a:rPr sz="2200" spc="15" dirty="0">
                <a:latin typeface="Arial"/>
                <a:cs typeface="Arial"/>
              </a:rPr>
              <a:t> </a:t>
            </a:r>
            <a:r>
              <a:rPr sz="2200" spc="-5" dirty="0">
                <a:latin typeface="Arial"/>
                <a:cs typeface="Arial"/>
              </a:rPr>
              <a:t>firstpackage.*;</a:t>
            </a:r>
            <a:endParaRPr sz="22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0" y="0"/>
            <a:ext cx="9144000" cy="6859270"/>
            <a:chOff x="0" y="0"/>
            <a:chExt cx="9144000" cy="685927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a:p>
          </p:txBody>
        </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a:p>
          </p:txBody>
        </p:sp>
        <p:sp>
          <p:nvSpPr>
            <p:cNvPr id="6" name="object 6"/>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a:p>
          </p:txBody>
        </p:sp>
        <p:sp>
          <p:nvSpPr>
            <p:cNvPr id="7" name="object 7"/>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sp>
          <p:nvSpPr>
            <p:cNvPr id="8" name="object 8"/>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grpSp>
      <p:sp>
        <p:nvSpPr>
          <p:cNvPr id="9" name="object 9"/>
          <p:cNvSpPr txBox="1">
            <a:spLocks noGrp="1"/>
          </p:cNvSpPr>
          <p:nvPr>
            <p:ph type="title" idx="4294967295"/>
          </p:nvPr>
        </p:nvSpPr>
        <p:spPr>
          <a:xfrm>
            <a:off x="0" y="565224"/>
            <a:ext cx="7162800" cy="320601"/>
          </a:xfrm>
          <a:prstGeom prst="rect">
            <a:avLst/>
          </a:prstGeom>
        </p:spPr>
        <p:txBody>
          <a:bodyPr vert="horz" wrap="square" lIns="0" tIns="12700" rIns="0" bIns="0" rtlCol="0" anchor="b" anchorCtr="0">
            <a:spAutoFit/>
          </a:bodyPr>
          <a:lstStyle/>
          <a:p>
            <a:pPr marL="12700">
              <a:spcBef>
                <a:spcPts val="100"/>
              </a:spcBef>
            </a:pPr>
            <a:r>
              <a:rPr sz="2000" b="1" spc="-40" dirty="0">
                <a:latin typeface="Arial"/>
                <a:cs typeface="Arial"/>
              </a:rPr>
              <a:t>ADVANTAGES </a:t>
            </a:r>
            <a:r>
              <a:rPr sz="2000" b="1" spc="-5" dirty="0">
                <a:latin typeface="Arial"/>
                <a:cs typeface="Arial"/>
              </a:rPr>
              <a:t>OF</a:t>
            </a:r>
            <a:r>
              <a:rPr sz="2000" b="1" spc="360" dirty="0">
                <a:latin typeface="Arial"/>
                <a:cs typeface="Arial"/>
              </a:rPr>
              <a:t> </a:t>
            </a:r>
            <a:r>
              <a:rPr sz="2000" b="1" spc="-35" dirty="0">
                <a:latin typeface="Arial"/>
                <a:cs typeface="Arial"/>
              </a:rPr>
              <a:t>PACKAGES</a:t>
            </a:r>
            <a:endParaRPr sz="2000" dirty="0">
              <a:latin typeface="Arial"/>
              <a:cs typeface="Arial"/>
            </a:endParaRPr>
          </a:p>
        </p:txBody>
      </p:sp>
      <p:sp>
        <p:nvSpPr>
          <p:cNvPr id="10" name="object 10"/>
          <p:cNvSpPr txBox="1"/>
          <p:nvPr/>
        </p:nvSpPr>
        <p:spPr>
          <a:xfrm>
            <a:off x="2059940" y="992251"/>
            <a:ext cx="8063230" cy="4943661"/>
          </a:xfrm>
          <a:prstGeom prst="rect">
            <a:avLst/>
          </a:prstGeom>
        </p:spPr>
        <p:txBody>
          <a:bodyPr vert="horz" wrap="square" lIns="0" tIns="49530" rIns="0" bIns="0" rtlCol="0">
            <a:spAutoFit/>
          </a:bodyPr>
          <a:lstStyle/>
          <a:p>
            <a:pPr marL="12700" marR="255270">
              <a:lnSpc>
                <a:spcPts val="2380"/>
              </a:lnSpc>
              <a:spcBef>
                <a:spcPts val="390"/>
              </a:spcBef>
            </a:pPr>
            <a:r>
              <a:rPr sz="2200" spc="-5" dirty="0">
                <a:latin typeface="Arial"/>
                <a:cs typeface="Arial"/>
              </a:rPr>
              <a:t>There are several advantages of package some of them are as  follow</a:t>
            </a:r>
            <a:r>
              <a:rPr sz="2200" spc="-10" dirty="0">
                <a:latin typeface="Arial"/>
                <a:cs typeface="Arial"/>
              </a:rPr>
              <a:t> </a:t>
            </a:r>
            <a:r>
              <a:rPr sz="2200" dirty="0">
                <a:latin typeface="Arial"/>
                <a:cs typeface="Arial"/>
              </a:rPr>
              <a:t>:-</a:t>
            </a:r>
            <a:endParaRPr sz="2200">
              <a:latin typeface="Arial"/>
              <a:cs typeface="Arial"/>
            </a:endParaRPr>
          </a:p>
          <a:p>
            <a:pPr marL="281940" marR="119380" indent="-269875">
              <a:lnSpc>
                <a:spcPct val="90000"/>
              </a:lnSpc>
              <a:spcBef>
                <a:spcPts val="560"/>
              </a:spcBef>
            </a:pPr>
            <a:r>
              <a:rPr sz="2200" spc="-5" dirty="0">
                <a:latin typeface="Arial"/>
                <a:cs typeface="Arial"/>
              </a:rPr>
              <a:t>1: Packages are useful to arrange related </a:t>
            </a:r>
            <a:r>
              <a:rPr sz="2200" dirty="0">
                <a:latin typeface="Arial"/>
                <a:cs typeface="Arial"/>
              </a:rPr>
              <a:t>classes </a:t>
            </a:r>
            <a:r>
              <a:rPr sz="2200" spc="-5" dirty="0">
                <a:latin typeface="Arial"/>
                <a:cs typeface="Arial"/>
              </a:rPr>
              <a:t>and interface  into a group.This makes </a:t>
            </a:r>
            <a:r>
              <a:rPr sz="2200" dirty="0">
                <a:latin typeface="Arial"/>
                <a:cs typeface="Arial"/>
              </a:rPr>
              <a:t>all </a:t>
            </a:r>
            <a:r>
              <a:rPr sz="2200" spc="-5" dirty="0">
                <a:latin typeface="Arial"/>
                <a:cs typeface="Arial"/>
              </a:rPr>
              <a:t>the </a:t>
            </a:r>
            <a:r>
              <a:rPr sz="2200" dirty="0">
                <a:latin typeface="Arial"/>
                <a:cs typeface="Arial"/>
              </a:rPr>
              <a:t>classes </a:t>
            </a:r>
            <a:r>
              <a:rPr sz="2200" spc="-5" dirty="0">
                <a:latin typeface="Arial"/>
                <a:cs typeface="Arial"/>
              </a:rPr>
              <a:t>&amp; interface performing  the same task to put together in the same</a:t>
            </a:r>
            <a:r>
              <a:rPr sz="2200" spc="80" dirty="0">
                <a:latin typeface="Arial"/>
                <a:cs typeface="Arial"/>
              </a:rPr>
              <a:t> </a:t>
            </a:r>
            <a:r>
              <a:rPr sz="2200" spc="-5" dirty="0">
                <a:latin typeface="Arial"/>
                <a:cs typeface="Arial"/>
              </a:rPr>
              <a:t>package.</a:t>
            </a:r>
            <a:endParaRPr sz="2200">
              <a:latin typeface="Arial"/>
              <a:cs typeface="Arial"/>
            </a:endParaRPr>
          </a:p>
          <a:p>
            <a:pPr marL="286385" marR="6985" indent="-274320">
              <a:lnSpc>
                <a:spcPct val="90100"/>
              </a:lnSpc>
              <a:spcBef>
                <a:spcPts val="600"/>
              </a:spcBef>
            </a:pPr>
            <a:r>
              <a:rPr sz="2200" spc="-5" dirty="0">
                <a:latin typeface="Arial"/>
                <a:cs typeface="Arial"/>
              </a:rPr>
              <a:t>2: Packages hide the </a:t>
            </a:r>
            <a:r>
              <a:rPr sz="2200" dirty="0">
                <a:latin typeface="Arial"/>
                <a:cs typeface="Arial"/>
              </a:rPr>
              <a:t>classes </a:t>
            </a:r>
            <a:r>
              <a:rPr sz="2200" spc="-5" dirty="0">
                <a:latin typeface="Arial"/>
                <a:cs typeface="Arial"/>
              </a:rPr>
              <a:t>&amp; interfaces in a seprate  </a:t>
            </a:r>
            <a:r>
              <a:rPr sz="2200" spc="-15" dirty="0">
                <a:latin typeface="Arial"/>
                <a:cs typeface="Arial"/>
              </a:rPr>
              <a:t>subdirectory, </a:t>
            </a:r>
            <a:r>
              <a:rPr sz="2200" spc="-5" dirty="0">
                <a:latin typeface="Arial"/>
                <a:cs typeface="Arial"/>
              </a:rPr>
              <a:t>so that accidental deletion of </a:t>
            </a:r>
            <a:r>
              <a:rPr sz="2200" dirty="0">
                <a:latin typeface="Arial"/>
                <a:cs typeface="Arial"/>
              </a:rPr>
              <a:t>classes </a:t>
            </a:r>
            <a:r>
              <a:rPr sz="2200" spc="-5" dirty="0">
                <a:latin typeface="Arial"/>
                <a:cs typeface="Arial"/>
              </a:rPr>
              <a:t>&amp; interfaces  will not take</a:t>
            </a:r>
            <a:r>
              <a:rPr sz="2200" dirty="0">
                <a:latin typeface="Arial"/>
                <a:cs typeface="Arial"/>
              </a:rPr>
              <a:t> </a:t>
            </a:r>
            <a:r>
              <a:rPr sz="2200" spc="-5" dirty="0">
                <a:latin typeface="Arial"/>
                <a:cs typeface="Arial"/>
              </a:rPr>
              <a:t>place.</a:t>
            </a:r>
            <a:endParaRPr sz="2200">
              <a:latin typeface="Arial"/>
              <a:cs typeface="Arial"/>
            </a:endParaRPr>
          </a:p>
          <a:p>
            <a:pPr marL="286385" marR="99695" indent="-274320">
              <a:lnSpc>
                <a:spcPts val="2380"/>
              </a:lnSpc>
              <a:spcBef>
                <a:spcPts val="630"/>
              </a:spcBef>
            </a:pPr>
            <a:r>
              <a:rPr sz="2200" spc="-5" dirty="0">
                <a:latin typeface="Arial"/>
                <a:cs typeface="Arial"/>
              </a:rPr>
              <a:t>3: The </a:t>
            </a:r>
            <a:r>
              <a:rPr sz="2200" dirty="0">
                <a:latin typeface="Arial"/>
                <a:cs typeface="Arial"/>
              </a:rPr>
              <a:t>classes </a:t>
            </a:r>
            <a:r>
              <a:rPr sz="2200" spc="-5" dirty="0">
                <a:latin typeface="Arial"/>
                <a:cs typeface="Arial"/>
              </a:rPr>
              <a:t>&amp; interfaces of a packages are isolated form the  </a:t>
            </a:r>
            <a:r>
              <a:rPr sz="2200" dirty="0">
                <a:latin typeface="Arial"/>
                <a:cs typeface="Arial"/>
              </a:rPr>
              <a:t>classes </a:t>
            </a:r>
            <a:r>
              <a:rPr sz="2200" spc="-5" dirty="0">
                <a:latin typeface="Arial"/>
                <a:cs typeface="Arial"/>
              </a:rPr>
              <a:t>&amp; interfaces of another packages. This means that we  can use same names for </a:t>
            </a:r>
            <a:r>
              <a:rPr sz="2200" dirty="0">
                <a:latin typeface="Arial"/>
                <a:cs typeface="Arial"/>
              </a:rPr>
              <a:t>classes </a:t>
            </a:r>
            <a:r>
              <a:rPr sz="2200" spc="-5" dirty="0">
                <a:latin typeface="Arial"/>
                <a:cs typeface="Arial"/>
              </a:rPr>
              <a:t>of two </a:t>
            </a:r>
            <a:r>
              <a:rPr sz="2200" spc="-10" dirty="0">
                <a:latin typeface="Arial"/>
                <a:cs typeface="Arial"/>
              </a:rPr>
              <a:t>different</a:t>
            </a:r>
            <a:r>
              <a:rPr sz="2200" spc="60" dirty="0">
                <a:latin typeface="Arial"/>
                <a:cs typeface="Arial"/>
              </a:rPr>
              <a:t> </a:t>
            </a:r>
            <a:r>
              <a:rPr sz="2200" dirty="0">
                <a:latin typeface="Arial"/>
                <a:cs typeface="Arial"/>
              </a:rPr>
              <a:t>classes.</a:t>
            </a:r>
            <a:endParaRPr sz="2200">
              <a:latin typeface="Arial"/>
              <a:cs typeface="Arial"/>
            </a:endParaRPr>
          </a:p>
          <a:p>
            <a:pPr marL="286385" marR="5080" indent="-274320">
              <a:lnSpc>
                <a:spcPct val="90000"/>
              </a:lnSpc>
              <a:spcBef>
                <a:spcPts val="555"/>
              </a:spcBef>
            </a:pPr>
            <a:r>
              <a:rPr sz="2200" spc="-5" dirty="0">
                <a:latin typeface="Arial"/>
                <a:cs typeface="Arial"/>
              </a:rPr>
              <a:t>4: A group of packages is called a </a:t>
            </a:r>
            <a:r>
              <a:rPr sz="2200" spc="-25" dirty="0">
                <a:latin typeface="Arial"/>
                <a:cs typeface="Arial"/>
              </a:rPr>
              <a:t>library. </a:t>
            </a:r>
            <a:r>
              <a:rPr sz="2200" spc="-5" dirty="0">
                <a:latin typeface="Arial"/>
                <a:cs typeface="Arial"/>
              </a:rPr>
              <a:t>The </a:t>
            </a:r>
            <a:r>
              <a:rPr sz="2200" dirty="0">
                <a:latin typeface="Arial"/>
                <a:cs typeface="Arial"/>
              </a:rPr>
              <a:t>classes </a:t>
            </a:r>
            <a:r>
              <a:rPr sz="2200" spc="-5" dirty="0">
                <a:latin typeface="Arial"/>
                <a:cs typeface="Arial"/>
              </a:rPr>
              <a:t>&amp;</a:t>
            </a:r>
            <a:r>
              <a:rPr sz="2200" spc="-120" dirty="0">
                <a:latin typeface="Arial"/>
                <a:cs typeface="Arial"/>
              </a:rPr>
              <a:t> </a:t>
            </a:r>
            <a:r>
              <a:rPr sz="2200" spc="-5" dirty="0">
                <a:latin typeface="Arial"/>
                <a:cs typeface="Arial"/>
              </a:rPr>
              <a:t>interface  of a package are like books in a library &amp; can be reused  several times. This reusability nature of packages makes  programming</a:t>
            </a:r>
            <a:r>
              <a:rPr sz="2200" spc="30" dirty="0">
                <a:latin typeface="Arial"/>
                <a:cs typeface="Arial"/>
              </a:rPr>
              <a:t> </a:t>
            </a:r>
            <a:r>
              <a:rPr sz="2200" spc="-40" dirty="0">
                <a:latin typeface="Arial"/>
                <a:cs typeface="Arial"/>
              </a:rPr>
              <a:t>easy.</a:t>
            </a:r>
            <a:endParaRPr sz="22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0" y="0"/>
            <a:ext cx="9144000" cy="6859270"/>
            <a:chOff x="0" y="0"/>
            <a:chExt cx="9144000" cy="685927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a:p>
          </p:txBody>
        </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a:p>
          </p:txBody>
        </p:sp>
        <p:sp>
          <p:nvSpPr>
            <p:cNvPr id="6" name="object 6"/>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a:p>
          </p:txBody>
        </p:sp>
        <p:sp>
          <p:nvSpPr>
            <p:cNvPr id="7" name="object 7"/>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sp>
          <p:nvSpPr>
            <p:cNvPr id="8" name="object 8"/>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grpSp>
      <p:grpSp>
        <p:nvGrpSpPr>
          <p:cNvPr id="9" name="object 9"/>
          <p:cNvGrpSpPr/>
          <p:nvPr/>
        </p:nvGrpSpPr>
        <p:grpSpPr>
          <a:xfrm>
            <a:off x="4363211" y="2921507"/>
            <a:ext cx="4110354" cy="562610"/>
            <a:chOff x="2839211" y="2921507"/>
            <a:chExt cx="4110354" cy="562610"/>
          </a:xfrm>
        </p:grpSpPr>
        <p:sp>
          <p:nvSpPr>
            <p:cNvPr id="10" name="object 10"/>
            <p:cNvSpPr/>
            <p:nvPr/>
          </p:nvSpPr>
          <p:spPr>
            <a:xfrm>
              <a:off x="2839211" y="2921507"/>
              <a:ext cx="4110228" cy="56235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6374510" y="3333749"/>
              <a:ext cx="551815" cy="94615"/>
            </a:xfrm>
            <a:custGeom>
              <a:avLst/>
              <a:gdLst/>
              <a:ahLst/>
              <a:cxnLst/>
              <a:rect l="l" t="t" r="r" b="b"/>
              <a:pathLst>
                <a:path w="551815" h="94614">
                  <a:moveTo>
                    <a:pt x="457072" y="0"/>
                  </a:moveTo>
                  <a:lnTo>
                    <a:pt x="551434" y="0"/>
                  </a:lnTo>
                  <a:lnTo>
                    <a:pt x="551434" y="94107"/>
                  </a:lnTo>
                  <a:lnTo>
                    <a:pt x="457072" y="94107"/>
                  </a:lnTo>
                  <a:lnTo>
                    <a:pt x="457072" y="0"/>
                  </a:lnTo>
                  <a:close/>
                </a:path>
                <a:path w="551815" h="94614">
                  <a:moveTo>
                    <a:pt x="228727" y="0"/>
                  </a:moveTo>
                  <a:lnTo>
                    <a:pt x="322834" y="0"/>
                  </a:lnTo>
                  <a:lnTo>
                    <a:pt x="322834" y="94107"/>
                  </a:lnTo>
                  <a:lnTo>
                    <a:pt x="228727" y="94107"/>
                  </a:lnTo>
                  <a:lnTo>
                    <a:pt x="228727" y="0"/>
                  </a:lnTo>
                  <a:close/>
                </a:path>
                <a:path w="551815" h="94614">
                  <a:moveTo>
                    <a:pt x="0" y="0"/>
                  </a:moveTo>
                  <a:lnTo>
                    <a:pt x="94106" y="0"/>
                  </a:lnTo>
                  <a:lnTo>
                    <a:pt x="94106" y="94107"/>
                  </a:lnTo>
                  <a:lnTo>
                    <a:pt x="0" y="94107"/>
                  </a:lnTo>
                  <a:lnTo>
                    <a:pt x="0" y="0"/>
                  </a:lnTo>
                  <a:close/>
                </a:path>
              </a:pathLst>
            </a:custGeom>
            <a:ln w="18288">
              <a:solidFill>
                <a:srgbClr val="6092EC"/>
              </a:solidFill>
            </a:ln>
          </p:spPr>
          <p:txBody>
            <a:bodyPr wrap="square" lIns="0" tIns="0" rIns="0" bIns="0" rtlCol="0"/>
            <a:lstStyle/>
            <a:p>
              <a:endParaRPr/>
            </a:p>
          </p:txBody>
        </p:sp>
        <p:sp>
          <p:nvSpPr>
            <p:cNvPr id="12" name="object 12"/>
            <p:cNvSpPr/>
            <p:nvPr/>
          </p:nvSpPr>
          <p:spPr>
            <a:xfrm>
              <a:off x="3812031" y="3247897"/>
              <a:ext cx="145161" cy="13081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5583682" y="3131692"/>
              <a:ext cx="192151" cy="236601"/>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2879216" y="2937001"/>
              <a:ext cx="3380104" cy="499109"/>
            </a:xfrm>
            <a:custGeom>
              <a:avLst/>
              <a:gdLst/>
              <a:ahLst/>
              <a:cxnLst/>
              <a:rect l="l" t="t" r="r" b="b"/>
              <a:pathLst>
                <a:path w="3380104" h="499110">
                  <a:moveTo>
                    <a:pt x="3056128" y="135255"/>
                  </a:moveTo>
                  <a:lnTo>
                    <a:pt x="3150108" y="135255"/>
                  </a:lnTo>
                  <a:lnTo>
                    <a:pt x="3150108" y="298576"/>
                  </a:lnTo>
                  <a:lnTo>
                    <a:pt x="3150439" y="332464"/>
                  </a:lnTo>
                  <a:lnTo>
                    <a:pt x="3153054" y="378426"/>
                  </a:lnTo>
                  <a:lnTo>
                    <a:pt x="3174237" y="417322"/>
                  </a:lnTo>
                  <a:lnTo>
                    <a:pt x="3209162" y="427227"/>
                  </a:lnTo>
                  <a:lnTo>
                    <a:pt x="3220856" y="426396"/>
                  </a:lnTo>
                  <a:lnTo>
                    <a:pt x="3261107" y="406969"/>
                  </a:lnTo>
                  <a:lnTo>
                    <a:pt x="3281471" y="367841"/>
                  </a:lnTo>
                  <a:lnTo>
                    <a:pt x="3285039" y="319887"/>
                  </a:lnTo>
                  <a:lnTo>
                    <a:pt x="3285490" y="285242"/>
                  </a:lnTo>
                  <a:lnTo>
                    <a:pt x="3285490" y="135255"/>
                  </a:lnTo>
                  <a:lnTo>
                    <a:pt x="3379597" y="135255"/>
                  </a:lnTo>
                  <a:lnTo>
                    <a:pt x="3379597" y="490855"/>
                  </a:lnTo>
                  <a:lnTo>
                    <a:pt x="3292094" y="490855"/>
                  </a:lnTo>
                  <a:lnTo>
                    <a:pt x="3292094" y="437642"/>
                  </a:lnTo>
                  <a:lnTo>
                    <a:pt x="3281616" y="451094"/>
                  </a:lnTo>
                  <a:lnTo>
                    <a:pt x="3241040" y="482473"/>
                  </a:lnTo>
                  <a:lnTo>
                    <a:pt x="3191623" y="497832"/>
                  </a:lnTo>
                  <a:lnTo>
                    <a:pt x="3174237" y="498856"/>
                  </a:lnTo>
                  <a:lnTo>
                    <a:pt x="3156785" y="497877"/>
                  </a:lnTo>
                  <a:lnTo>
                    <a:pt x="3109975" y="483108"/>
                  </a:lnTo>
                  <a:lnTo>
                    <a:pt x="3076186" y="452389"/>
                  </a:lnTo>
                  <a:lnTo>
                    <a:pt x="3059287" y="405034"/>
                  </a:lnTo>
                  <a:lnTo>
                    <a:pt x="3056128" y="360299"/>
                  </a:lnTo>
                  <a:lnTo>
                    <a:pt x="3056128" y="135255"/>
                  </a:lnTo>
                  <a:close/>
                </a:path>
                <a:path w="3380104" h="499110">
                  <a:moveTo>
                    <a:pt x="2800349" y="127126"/>
                  </a:moveTo>
                  <a:lnTo>
                    <a:pt x="2838904" y="130411"/>
                  </a:lnTo>
                  <a:lnTo>
                    <a:pt x="2905059" y="156648"/>
                  </a:lnTo>
                  <a:lnTo>
                    <a:pt x="2955206" y="207508"/>
                  </a:lnTo>
                  <a:lnTo>
                    <a:pt x="2981011" y="273750"/>
                  </a:lnTo>
                  <a:lnTo>
                    <a:pt x="2984246" y="312038"/>
                  </a:lnTo>
                  <a:lnTo>
                    <a:pt x="2980985" y="350686"/>
                  </a:lnTo>
                  <a:lnTo>
                    <a:pt x="2954938" y="417552"/>
                  </a:lnTo>
                  <a:lnTo>
                    <a:pt x="2904410" y="469012"/>
                  </a:lnTo>
                  <a:lnTo>
                    <a:pt x="2838878" y="495544"/>
                  </a:lnTo>
                  <a:lnTo>
                    <a:pt x="2801111" y="498856"/>
                  </a:lnTo>
                  <a:lnTo>
                    <a:pt x="2776918" y="497474"/>
                  </a:lnTo>
                  <a:lnTo>
                    <a:pt x="2730246" y="486425"/>
                  </a:lnTo>
                  <a:lnTo>
                    <a:pt x="2686907" y="464423"/>
                  </a:lnTo>
                  <a:lnTo>
                    <a:pt x="2653188" y="432038"/>
                  </a:lnTo>
                  <a:lnTo>
                    <a:pt x="2630235" y="389485"/>
                  </a:lnTo>
                  <a:lnTo>
                    <a:pt x="2618666" y="337478"/>
                  </a:lnTo>
                  <a:lnTo>
                    <a:pt x="2617216" y="307975"/>
                  </a:lnTo>
                  <a:lnTo>
                    <a:pt x="2618666" y="284734"/>
                  </a:lnTo>
                  <a:lnTo>
                    <a:pt x="2630235" y="239395"/>
                  </a:lnTo>
                  <a:lnTo>
                    <a:pt x="2653067" y="196621"/>
                  </a:lnTo>
                  <a:lnTo>
                    <a:pt x="2685782" y="163129"/>
                  </a:lnTo>
                  <a:lnTo>
                    <a:pt x="2727573" y="140146"/>
                  </a:lnTo>
                  <a:lnTo>
                    <a:pt x="2774868" y="128577"/>
                  </a:lnTo>
                  <a:lnTo>
                    <a:pt x="2800349" y="127126"/>
                  </a:lnTo>
                  <a:close/>
                </a:path>
                <a:path w="3380104" h="499110">
                  <a:moveTo>
                    <a:pt x="1457579" y="127126"/>
                  </a:moveTo>
                  <a:lnTo>
                    <a:pt x="1501280" y="133502"/>
                  </a:lnTo>
                  <a:lnTo>
                    <a:pt x="1537176" y="151193"/>
                  </a:lnTo>
                  <a:lnTo>
                    <a:pt x="1564751" y="185610"/>
                  </a:lnTo>
                  <a:lnTo>
                    <a:pt x="1575831" y="233426"/>
                  </a:lnTo>
                  <a:lnTo>
                    <a:pt x="1577085" y="269875"/>
                  </a:lnTo>
                  <a:lnTo>
                    <a:pt x="1577085" y="490855"/>
                  </a:lnTo>
                  <a:lnTo>
                    <a:pt x="1483106" y="490855"/>
                  </a:lnTo>
                  <a:lnTo>
                    <a:pt x="1483106" y="309372"/>
                  </a:lnTo>
                  <a:lnTo>
                    <a:pt x="1482724" y="283132"/>
                  </a:lnTo>
                  <a:lnTo>
                    <a:pt x="1477009" y="234823"/>
                  </a:lnTo>
                  <a:lnTo>
                    <a:pt x="1450334" y="204440"/>
                  </a:lnTo>
                  <a:lnTo>
                    <a:pt x="1424812" y="199136"/>
                  </a:lnTo>
                  <a:lnTo>
                    <a:pt x="1412857" y="199989"/>
                  </a:lnTo>
                  <a:lnTo>
                    <a:pt x="1371919" y="219813"/>
                  </a:lnTo>
                  <a:lnTo>
                    <a:pt x="1351160" y="261435"/>
                  </a:lnTo>
                  <a:lnTo>
                    <a:pt x="1347541" y="302341"/>
                  </a:lnTo>
                  <a:lnTo>
                    <a:pt x="1347088" y="329819"/>
                  </a:lnTo>
                  <a:lnTo>
                    <a:pt x="1347088" y="490855"/>
                  </a:lnTo>
                  <a:lnTo>
                    <a:pt x="1252982" y="490855"/>
                  </a:lnTo>
                  <a:lnTo>
                    <a:pt x="1252982" y="135255"/>
                  </a:lnTo>
                  <a:lnTo>
                    <a:pt x="1340358" y="135255"/>
                  </a:lnTo>
                  <a:lnTo>
                    <a:pt x="1340358" y="187451"/>
                  </a:lnTo>
                  <a:lnTo>
                    <a:pt x="1365174" y="161095"/>
                  </a:lnTo>
                  <a:lnTo>
                    <a:pt x="1392967" y="142239"/>
                  </a:lnTo>
                  <a:lnTo>
                    <a:pt x="1423761" y="130909"/>
                  </a:lnTo>
                  <a:lnTo>
                    <a:pt x="1457579" y="127126"/>
                  </a:lnTo>
                  <a:close/>
                </a:path>
                <a:path w="3380104" h="499110">
                  <a:moveTo>
                    <a:pt x="1011682" y="127126"/>
                  </a:moveTo>
                  <a:lnTo>
                    <a:pt x="1066545" y="130905"/>
                  </a:lnTo>
                  <a:lnTo>
                    <a:pt x="1105408" y="142112"/>
                  </a:lnTo>
                  <a:lnTo>
                    <a:pt x="1141305" y="168955"/>
                  </a:lnTo>
                  <a:lnTo>
                    <a:pt x="1158144" y="212439"/>
                  </a:lnTo>
                  <a:lnTo>
                    <a:pt x="1161287" y="264160"/>
                  </a:lnTo>
                  <a:lnTo>
                    <a:pt x="1160271" y="374014"/>
                  </a:lnTo>
                  <a:lnTo>
                    <a:pt x="1160557" y="395900"/>
                  </a:lnTo>
                  <a:lnTo>
                    <a:pt x="1164844" y="443102"/>
                  </a:lnTo>
                  <a:lnTo>
                    <a:pt x="1181734" y="490855"/>
                  </a:lnTo>
                  <a:lnTo>
                    <a:pt x="1088644" y="490855"/>
                  </a:lnTo>
                  <a:lnTo>
                    <a:pt x="1078103" y="457453"/>
                  </a:lnTo>
                  <a:lnTo>
                    <a:pt x="1076959" y="453771"/>
                  </a:lnTo>
                  <a:lnTo>
                    <a:pt x="1076197" y="451993"/>
                  </a:lnTo>
                  <a:lnTo>
                    <a:pt x="1063980" y="462972"/>
                  </a:lnTo>
                  <a:lnTo>
                    <a:pt x="1051321" y="472487"/>
                  </a:lnTo>
                  <a:lnTo>
                    <a:pt x="1010683" y="492265"/>
                  </a:lnTo>
                  <a:lnTo>
                    <a:pt x="966088" y="498856"/>
                  </a:lnTo>
                  <a:lnTo>
                    <a:pt x="940107" y="496998"/>
                  </a:lnTo>
                  <a:lnTo>
                    <a:pt x="896812" y="482139"/>
                  </a:lnTo>
                  <a:lnTo>
                    <a:pt x="865639" y="453207"/>
                  </a:lnTo>
                  <a:lnTo>
                    <a:pt x="849828" y="415488"/>
                  </a:lnTo>
                  <a:lnTo>
                    <a:pt x="847852" y="393700"/>
                  </a:lnTo>
                  <a:lnTo>
                    <a:pt x="848756" y="379055"/>
                  </a:lnTo>
                  <a:lnTo>
                    <a:pt x="862330" y="339978"/>
                  </a:lnTo>
                  <a:lnTo>
                    <a:pt x="890351" y="310761"/>
                  </a:lnTo>
                  <a:lnTo>
                    <a:pt x="934338" y="292052"/>
                  </a:lnTo>
                  <a:lnTo>
                    <a:pt x="977519" y="281939"/>
                  </a:lnTo>
                  <a:lnTo>
                    <a:pt x="1007949" y="275845"/>
                  </a:lnTo>
                  <a:lnTo>
                    <a:pt x="1033319" y="269954"/>
                  </a:lnTo>
                  <a:lnTo>
                    <a:pt x="1053617" y="264277"/>
                  </a:lnTo>
                  <a:lnTo>
                    <a:pt x="1068832" y="258825"/>
                  </a:lnTo>
                  <a:lnTo>
                    <a:pt x="1068832" y="249427"/>
                  </a:lnTo>
                  <a:lnTo>
                    <a:pt x="1055496" y="210693"/>
                  </a:lnTo>
                  <a:lnTo>
                    <a:pt x="1004950" y="199136"/>
                  </a:lnTo>
                  <a:lnTo>
                    <a:pt x="993068" y="199755"/>
                  </a:lnTo>
                  <a:lnTo>
                    <a:pt x="953055" y="222662"/>
                  </a:lnTo>
                  <a:lnTo>
                    <a:pt x="942974" y="243712"/>
                  </a:lnTo>
                  <a:lnTo>
                    <a:pt x="857631" y="228346"/>
                  </a:lnTo>
                  <a:lnTo>
                    <a:pt x="877157" y="183467"/>
                  </a:lnTo>
                  <a:lnTo>
                    <a:pt x="907160" y="152019"/>
                  </a:lnTo>
                  <a:lnTo>
                    <a:pt x="950896" y="133381"/>
                  </a:lnTo>
                  <a:lnTo>
                    <a:pt x="979152" y="128694"/>
                  </a:lnTo>
                  <a:lnTo>
                    <a:pt x="1011682" y="127126"/>
                  </a:lnTo>
                  <a:close/>
                </a:path>
                <a:path w="3380104" h="499110">
                  <a:moveTo>
                    <a:pt x="2181860" y="0"/>
                  </a:moveTo>
                  <a:lnTo>
                    <a:pt x="2298065" y="0"/>
                  </a:lnTo>
                  <a:lnTo>
                    <a:pt x="2413508" y="194183"/>
                  </a:lnTo>
                  <a:lnTo>
                    <a:pt x="2526792" y="0"/>
                  </a:lnTo>
                  <a:lnTo>
                    <a:pt x="2640965" y="0"/>
                  </a:lnTo>
                  <a:lnTo>
                    <a:pt x="2460497" y="284861"/>
                  </a:lnTo>
                  <a:lnTo>
                    <a:pt x="2460497" y="490855"/>
                  </a:lnTo>
                  <a:lnTo>
                    <a:pt x="2361692" y="490855"/>
                  </a:lnTo>
                  <a:lnTo>
                    <a:pt x="2361692" y="284225"/>
                  </a:lnTo>
                  <a:lnTo>
                    <a:pt x="2181860" y="0"/>
                  </a:lnTo>
                  <a:close/>
                </a:path>
                <a:path w="3380104" h="499110">
                  <a:moveTo>
                    <a:pt x="1669415" y="0"/>
                  </a:moveTo>
                  <a:lnTo>
                    <a:pt x="1763521" y="0"/>
                  </a:lnTo>
                  <a:lnTo>
                    <a:pt x="1763521" y="260476"/>
                  </a:lnTo>
                  <a:lnTo>
                    <a:pt x="1873631" y="135255"/>
                  </a:lnTo>
                  <a:lnTo>
                    <a:pt x="1989582" y="135255"/>
                  </a:lnTo>
                  <a:lnTo>
                    <a:pt x="1868043" y="265175"/>
                  </a:lnTo>
                  <a:lnTo>
                    <a:pt x="1998218" y="490855"/>
                  </a:lnTo>
                  <a:lnTo>
                    <a:pt x="1896745" y="490855"/>
                  </a:lnTo>
                  <a:lnTo>
                    <a:pt x="1807336" y="331088"/>
                  </a:lnTo>
                  <a:lnTo>
                    <a:pt x="1763521" y="376936"/>
                  </a:lnTo>
                  <a:lnTo>
                    <a:pt x="1763521" y="490855"/>
                  </a:lnTo>
                  <a:lnTo>
                    <a:pt x="1669415" y="490855"/>
                  </a:lnTo>
                  <a:lnTo>
                    <a:pt x="1669415" y="0"/>
                  </a:lnTo>
                  <a:close/>
                </a:path>
                <a:path w="3380104" h="499110">
                  <a:moveTo>
                    <a:pt x="453262" y="0"/>
                  </a:moveTo>
                  <a:lnTo>
                    <a:pt x="547369" y="0"/>
                  </a:lnTo>
                  <a:lnTo>
                    <a:pt x="547369" y="180467"/>
                  </a:lnTo>
                  <a:lnTo>
                    <a:pt x="571234" y="157130"/>
                  </a:lnTo>
                  <a:lnTo>
                    <a:pt x="597312" y="140462"/>
                  </a:lnTo>
                  <a:lnTo>
                    <a:pt x="625629" y="130460"/>
                  </a:lnTo>
                  <a:lnTo>
                    <a:pt x="656208" y="127126"/>
                  </a:lnTo>
                  <a:lnTo>
                    <a:pt x="672018" y="127887"/>
                  </a:lnTo>
                  <a:lnTo>
                    <a:pt x="714756" y="139192"/>
                  </a:lnTo>
                  <a:lnTo>
                    <a:pt x="746670" y="161123"/>
                  </a:lnTo>
                  <a:lnTo>
                    <a:pt x="769235" y="200413"/>
                  </a:lnTo>
                  <a:lnTo>
                    <a:pt x="775811" y="240601"/>
                  </a:lnTo>
                  <a:lnTo>
                    <a:pt x="776985" y="282194"/>
                  </a:lnTo>
                  <a:lnTo>
                    <a:pt x="776985" y="490855"/>
                  </a:lnTo>
                  <a:lnTo>
                    <a:pt x="683006" y="490855"/>
                  </a:lnTo>
                  <a:lnTo>
                    <a:pt x="683006" y="303022"/>
                  </a:lnTo>
                  <a:lnTo>
                    <a:pt x="682652" y="277588"/>
                  </a:lnTo>
                  <a:lnTo>
                    <a:pt x="677544" y="232028"/>
                  </a:lnTo>
                  <a:lnTo>
                    <a:pt x="651430" y="204172"/>
                  </a:lnTo>
                  <a:lnTo>
                    <a:pt x="624712" y="199136"/>
                  </a:lnTo>
                  <a:lnTo>
                    <a:pt x="613306" y="199850"/>
                  </a:lnTo>
                  <a:lnTo>
                    <a:pt x="574202" y="216995"/>
                  </a:lnTo>
                  <a:lnTo>
                    <a:pt x="552138" y="257738"/>
                  </a:lnTo>
                  <a:lnTo>
                    <a:pt x="547369" y="312674"/>
                  </a:lnTo>
                  <a:lnTo>
                    <a:pt x="547369" y="490855"/>
                  </a:lnTo>
                  <a:lnTo>
                    <a:pt x="453262" y="490855"/>
                  </a:lnTo>
                  <a:lnTo>
                    <a:pt x="453262" y="0"/>
                  </a:lnTo>
                  <a:close/>
                </a:path>
                <a:path w="3380104" h="499110">
                  <a:moveTo>
                    <a:pt x="0" y="0"/>
                  </a:moveTo>
                  <a:lnTo>
                    <a:pt x="390144" y="0"/>
                  </a:lnTo>
                  <a:lnTo>
                    <a:pt x="390144" y="82931"/>
                  </a:lnTo>
                  <a:lnTo>
                    <a:pt x="244728" y="82931"/>
                  </a:lnTo>
                  <a:lnTo>
                    <a:pt x="244728" y="490855"/>
                  </a:lnTo>
                  <a:lnTo>
                    <a:pt x="145669" y="490855"/>
                  </a:lnTo>
                  <a:lnTo>
                    <a:pt x="145669" y="82931"/>
                  </a:lnTo>
                  <a:lnTo>
                    <a:pt x="0" y="82931"/>
                  </a:lnTo>
                  <a:lnTo>
                    <a:pt x="0" y="0"/>
                  </a:lnTo>
                  <a:close/>
                </a:path>
              </a:pathLst>
            </a:custGeom>
            <a:ln w="18288">
              <a:solidFill>
                <a:srgbClr val="6092EC"/>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381000"/>
            <a:ext cx="9067800" cy="2862322"/>
          </a:xfrm>
          <a:prstGeom prst="rect">
            <a:avLst/>
          </a:prstGeom>
        </p:spPr>
        <p:txBody>
          <a:bodyPr wrap="square">
            <a:spAutoFit/>
          </a:bodyPr>
          <a:lstStyle/>
          <a:p>
            <a:endParaRPr lang="en-US" dirty="0"/>
          </a:p>
          <a:p>
            <a:r>
              <a:rPr lang="en-US" b="1" dirty="0">
                <a:solidFill>
                  <a:srgbClr val="FF0000"/>
                </a:solidFill>
              </a:rPr>
              <a:t>Purpose of package</a:t>
            </a:r>
          </a:p>
          <a:p>
            <a:r>
              <a:rPr lang="en-US" dirty="0"/>
              <a:t>The purpose of package concept is to provide common classes and interfaces for any program separately. In other words if we want to develop any class or interface which is common for most of the java programs than such common classes and interfaces must be place in a package.</a:t>
            </a:r>
          </a:p>
          <a:p>
            <a:endParaRPr lang="en-US" dirty="0" smtClean="0"/>
          </a:p>
          <a:p>
            <a:endParaRPr lang="en-US" dirty="0"/>
          </a:p>
          <a:p>
            <a:endParaRPr lang="en-US" dirty="0" smtClean="0"/>
          </a:p>
          <a:p>
            <a:endParaRPr lang="en-US" dirty="0"/>
          </a:p>
          <a:p>
            <a:endParaRPr lang="en-US" dirty="0"/>
          </a:p>
        </p:txBody>
      </p:sp>
      <p:pic>
        <p:nvPicPr>
          <p:cNvPr id="1029" name="Picture 5" descr="Packag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819400"/>
            <a:ext cx="6124575"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416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304800"/>
            <a:ext cx="9753600" cy="1754326"/>
          </a:xfrm>
          <a:prstGeom prst="rect">
            <a:avLst/>
          </a:prstGeom>
        </p:spPr>
        <p:txBody>
          <a:bodyPr wrap="square">
            <a:spAutoFit/>
          </a:bodyPr>
          <a:lstStyle/>
          <a:p>
            <a:pPr marL="285750" indent="-285750">
              <a:buFont typeface="Arial" panose="020B0604020202020204" pitchFamily="34" charset="0"/>
              <a:buChar char="•"/>
            </a:pPr>
            <a:r>
              <a:rPr lang="en-US" dirty="0"/>
              <a:t>Packages in Java are the way to organize files when a project has many modules. Same like we organized our files in Computer. For example we store all movies in one folder and songs in other folder, here also we store same type of files in a particular package for example in </a:t>
            </a:r>
            <a:r>
              <a:rPr lang="en-US" dirty="0" err="1"/>
              <a:t>awt</a:t>
            </a:r>
            <a:r>
              <a:rPr lang="en-US" dirty="0"/>
              <a:t> package have all classes and interfaces for design GUI components.</a:t>
            </a:r>
          </a:p>
          <a:p>
            <a:r>
              <a:rPr lang="en-US" dirty="0"/>
              <a:t/>
            </a:r>
            <a:br>
              <a:rPr lang="en-US" dirty="0"/>
            </a:br>
            <a:endParaRPr lang="en-US" dirty="0"/>
          </a:p>
        </p:txBody>
      </p:sp>
      <p:pic>
        <p:nvPicPr>
          <p:cNvPr id="2050" name="Picture 2" descr="Package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133600"/>
            <a:ext cx="505777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98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685800"/>
            <a:ext cx="9829800" cy="2862322"/>
          </a:xfrm>
          <a:prstGeom prst="rect">
            <a:avLst/>
          </a:prstGeom>
        </p:spPr>
        <p:txBody>
          <a:bodyPr wrap="square">
            <a:spAutoFit/>
          </a:bodyPr>
          <a:lstStyle/>
          <a:p>
            <a:endParaRPr lang="en-US" dirty="0"/>
          </a:p>
          <a:p>
            <a:r>
              <a:rPr lang="en-US" b="1" dirty="0">
                <a:solidFill>
                  <a:srgbClr val="FF0000"/>
                </a:solidFill>
              </a:rPr>
              <a:t>Advantage of package</a:t>
            </a:r>
          </a:p>
          <a:p>
            <a:pPr marL="285750" indent="-285750">
              <a:buFont typeface="Arial" panose="020B0604020202020204" pitchFamily="34" charset="0"/>
              <a:buChar char="•"/>
            </a:pPr>
            <a:r>
              <a:rPr lang="en-US" dirty="0"/>
              <a:t>Package is used to categorize the classes and interfaces so that they can be easily maintained</a:t>
            </a:r>
          </a:p>
          <a:p>
            <a:pPr marL="285750" indent="-285750">
              <a:buFont typeface="Arial" panose="020B0604020202020204" pitchFamily="34" charset="0"/>
              <a:buChar char="•"/>
            </a:pPr>
            <a:r>
              <a:rPr lang="en-US" dirty="0"/>
              <a:t>Application development time is less, because reuse the code</a:t>
            </a:r>
          </a:p>
          <a:p>
            <a:pPr marL="285750" indent="-285750">
              <a:buFont typeface="Arial" panose="020B0604020202020204" pitchFamily="34" charset="0"/>
              <a:buChar char="•"/>
            </a:pPr>
            <a:r>
              <a:rPr lang="en-US" dirty="0"/>
              <a:t>Application memory space is less (main memory)</a:t>
            </a:r>
          </a:p>
          <a:p>
            <a:pPr marL="285750" indent="-285750">
              <a:buFont typeface="Arial" panose="020B0604020202020204" pitchFamily="34" charset="0"/>
              <a:buChar char="•"/>
            </a:pPr>
            <a:r>
              <a:rPr lang="en-US" dirty="0"/>
              <a:t>Application execution time is less</a:t>
            </a:r>
          </a:p>
          <a:p>
            <a:pPr marL="285750" indent="-285750">
              <a:buFont typeface="Arial" panose="020B0604020202020204" pitchFamily="34" charset="0"/>
              <a:buChar char="•"/>
            </a:pPr>
            <a:r>
              <a:rPr lang="en-US" dirty="0"/>
              <a:t>Application performance is enhance (improve)</a:t>
            </a:r>
          </a:p>
          <a:p>
            <a:pPr marL="285750" indent="-285750">
              <a:buFont typeface="Arial" panose="020B0604020202020204" pitchFamily="34" charset="0"/>
              <a:buChar char="•"/>
            </a:pPr>
            <a:r>
              <a:rPr lang="en-US" dirty="0"/>
              <a:t>Redundancy (repetition) of code is minimized</a:t>
            </a:r>
          </a:p>
          <a:p>
            <a:pPr marL="285750" indent="-285750">
              <a:buFont typeface="Arial" panose="020B0604020202020204" pitchFamily="34" charset="0"/>
              <a:buChar char="•"/>
            </a:pPr>
            <a:r>
              <a:rPr lang="en-US" dirty="0"/>
              <a:t>Package provides access protection.</a:t>
            </a:r>
          </a:p>
          <a:p>
            <a:pPr marL="285750" indent="-285750">
              <a:buFont typeface="Arial" panose="020B0604020202020204" pitchFamily="34" charset="0"/>
              <a:buChar char="•"/>
            </a:pPr>
            <a:r>
              <a:rPr lang="en-US" dirty="0"/>
              <a:t>Package removes naming collision</a:t>
            </a:r>
            <a:r>
              <a:rPr lang="en-US" dirty="0" smtClean="0"/>
              <a:t>.</a:t>
            </a:r>
            <a:endParaRPr lang="en-US" dirty="0"/>
          </a:p>
        </p:txBody>
      </p:sp>
    </p:spTree>
    <p:extLst>
      <p:ext uri="{BB962C8B-B14F-4D97-AF65-F5344CB8AC3E}">
        <p14:creationId xmlns:p14="http://schemas.microsoft.com/office/powerpoint/2010/main" val="2093799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idx="4294967295"/>
          </p:nvPr>
        </p:nvSpPr>
        <p:spPr>
          <a:xfrm>
            <a:off x="304800" y="535633"/>
            <a:ext cx="7239000" cy="443711"/>
          </a:xfrm>
          <a:prstGeom prst="rect">
            <a:avLst/>
          </a:prstGeom>
        </p:spPr>
        <p:txBody>
          <a:bodyPr vert="horz" wrap="square" lIns="0" tIns="12700" rIns="0" bIns="0" rtlCol="0" anchor="b" anchorCtr="0">
            <a:spAutoFit/>
          </a:bodyPr>
          <a:lstStyle/>
          <a:p>
            <a:pPr marL="12700">
              <a:spcBef>
                <a:spcPts val="100"/>
              </a:spcBef>
            </a:pPr>
            <a:r>
              <a:rPr sz="2800" b="1" spc="-5" dirty="0">
                <a:latin typeface="Arial"/>
                <a:cs typeface="Arial"/>
              </a:rPr>
              <a:t>TYPES OF</a:t>
            </a:r>
            <a:r>
              <a:rPr sz="2800" b="1" spc="305" dirty="0">
                <a:latin typeface="Arial"/>
                <a:cs typeface="Arial"/>
              </a:rPr>
              <a:t> </a:t>
            </a:r>
            <a:r>
              <a:rPr sz="2800" b="1" spc="-35" dirty="0">
                <a:latin typeface="Arial"/>
                <a:cs typeface="Arial"/>
              </a:rPr>
              <a:t>PACKAGES</a:t>
            </a:r>
            <a:endParaRPr sz="2800" dirty="0">
              <a:latin typeface="Arial"/>
              <a:cs typeface="Arial"/>
            </a:endParaRPr>
          </a:p>
        </p:txBody>
      </p:sp>
      <p:sp>
        <p:nvSpPr>
          <p:cNvPr id="10" name="object 10"/>
          <p:cNvSpPr txBox="1"/>
          <p:nvPr/>
        </p:nvSpPr>
        <p:spPr>
          <a:xfrm>
            <a:off x="609601" y="1625853"/>
            <a:ext cx="8758556" cy="2582758"/>
          </a:xfrm>
          <a:prstGeom prst="rect">
            <a:avLst/>
          </a:prstGeom>
        </p:spPr>
        <p:txBody>
          <a:bodyPr vert="horz" wrap="square" lIns="0" tIns="12700" rIns="0" bIns="0" rtlCol="0">
            <a:spAutoFit/>
          </a:bodyPr>
          <a:lstStyle/>
          <a:p>
            <a:pPr marL="15240" marR="5080" indent="-3175">
              <a:spcBef>
                <a:spcPts val="100"/>
              </a:spcBef>
              <a:tabLst>
                <a:tab pos="960755" algn="l"/>
                <a:tab pos="1553210" algn="l"/>
                <a:tab pos="2876550" algn="l"/>
                <a:tab pos="3586479" algn="l"/>
                <a:tab pos="3908425" algn="l"/>
                <a:tab pos="4789170" algn="l"/>
                <a:tab pos="5194935" algn="l"/>
                <a:tab pos="5904865" algn="l"/>
              </a:tabLst>
            </a:pPr>
            <a:r>
              <a:rPr sz="2400" spc="-5" dirty="0">
                <a:latin typeface="Arial"/>
                <a:cs typeface="Arial"/>
              </a:rPr>
              <a:t>Th</a:t>
            </a:r>
            <a:r>
              <a:rPr sz="2400" spc="-15" dirty="0">
                <a:latin typeface="Arial"/>
                <a:cs typeface="Arial"/>
              </a:rPr>
              <a:t>e</a:t>
            </a:r>
            <a:r>
              <a:rPr sz="2400" spc="-5" dirty="0">
                <a:latin typeface="Arial"/>
                <a:cs typeface="Arial"/>
              </a:rPr>
              <a:t>re</a:t>
            </a:r>
            <a:r>
              <a:rPr sz="2400" dirty="0">
                <a:latin typeface="Arial"/>
                <a:cs typeface="Arial"/>
              </a:rPr>
              <a:t>	</a:t>
            </a:r>
            <a:r>
              <a:rPr sz="2400" spc="-5" dirty="0">
                <a:latin typeface="Arial"/>
                <a:cs typeface="Arial"/>
              </a:rPr>
              <a:t>are</a:t>
            </a:r>
            <a:r>
              <a:rPr sz="2400" dirty="0">
                <a:latin typeface="Arial"/>
                <a:cs typeface="Arial"/>
              </a:rPr>
              <a:t>	</a:t>
            </a:r>
            <a:r>
              <a:rPr sz="2400" spc="-5" dirty="0">
                <a:latin typeface="Arial"/>
                <a:cs typeface="Arial"/>
              </a:rPr>
              <a:t>basica</a:t>
            </a:r>
            <a:r>
              <a:rPr sz="2400" dirty="0">
                <a:latin typeface="Arial"/>
                <a:cs typeface="Arial"/>
              </a:rPr>
              <a:t>l</a:t>
            </a:r>
            <a:r>
              <a:rPr sz="2400" spc="-5" dirty="0">
                <a:latin typeface="Arial"/>
                <a:cs typeface="Arial"/>
              </a:rPr>
              <a:t>ly</a:t>
            </a:r>
            <a:r>
              <a:rPr sz="2400" dirty="0">
                <a:latin typeface="Arial"/>
                <a:cs typeface="Arial"/>
              </a:rPr>
              <a:t>	</a:t>
            </a:r>
            <a:r>
              <a:rPr sz="2400" spc="-5" dirty="0">
                <a:latin typeface="Arial"/>
                <a:cs typeface="Arial"/>
              </a:rPr>
              <a:t>on</a:t>
            </a:r>
            <a:r>
              <a:rPr sz="2400" spc="-15" dirty="0">
                <a:latin typeface="Arial"/>
                <a:cs typeface="Arial"/>
              </a:rPr>
              <a:t>l</a:t>
            </a:r>
            <a:r>
              <a:rPr sz="2400" dirty="0">
                <a:latin typeface="Arial"/>
                <a:cs typeface="Arial"/>
              </a:rPr>
              <a:t>y	</a:t>
            </a:r>
            <a:r>
              <a:rPr sz="2400" spc="-5" dirty="0">
                <a:latin typeface="Arial"/>
                <a:cs typeface="Arial"/>
              </a:rPr>
              <a:t>2</a:t>
            </a:r>
            <a:r>
              <a:rPr sz="2400" dirty="0">
                <a:latin typeface="Arial"/>
                <a:cs typeface="Arial"/>
              </a:rPr>
              <a:t>	types	</a:t>
            </a:r>
            <a:r>
              <a:rPr sz="2400" spc="-5" dirty="0">
                <a:latin typeface="Arial"/>
                <a:cs typeface="Arial"/>
              </a:rPr>
              <a:t>o</a:t>
            </a:r>
            <a:r>
              <a:rPr sz="2400" dirty="0">
                <a:latin typeface="Arial"/>
                <a:cs typeface="Arial"/>
              </a:rPr>
              <a:t>f	</a:t>
            </a:r>
            <a:r>
              <a:rPr sz="2400" spc="-5" dirty="0">
                <a:latin typeface="Arial"/>
                <a:cs typeface="Arial"/>
              </a:rPr>
              <a:t>java</a:t>
            </a:r>
            <a:r>
              <a:rPr sz="2400" dirty="0">
                <a:latin typeface="Arial"/>
                <a:cs typeface="Arial"/>
              </a:rPr>
              <a:t>	</a:t>
            </a:r>
            <a:r>
              <a:rPr sz="2400" spc="-5" dirty="0">
                <a:latin typeface="Arial"/>
                <a:cs typeface="Arial"/>
              </a:rPr>
              <a:t>packages</a:t>
            </a:r>
            <a:r>
              <a:rPr sz="2400" dirty="0">
                <a:latin typeface="Arial"/>
                <a:cs typeface="Arial"/>
              </a:rPr>
              <a:t>.  </a:t>
            </a:r>
            <a:r>
              <a:rPr sz="2400" spc="-5" dirty="0">
                <a:latin typeface="Arial"/>
                <a:cs typeface="Arial"/>
              </a:rPr>
              <a:t>They are as follow</a:t>
            </a:r>
            <a:r>
              <a:rPr sz="2400" spc="35" dirty="0">
                <a:latin typeface="Arial"/>
                <a:cs typeface="Arial"/>
              </a:rPr>
              <a:t> </a:t>
            </a:r>
            <a:r>
              <a:rPr sz="2400" dirty="0">
                <a:latin typeface="Arial"/>
                <a:cs typeface="Arial"/>
              </a:rPr>
              <a:t>:</a:t>
            </a:r>
          </a:p>
          <a:p>
            <a:pPr>
              <a:lnSpc>
                <a:spcPct val="100000"/>
              </a:lnSpc>
            </a:pPr>
            <a:endParaRPr sz="3550" u="sng" dirty="0">
              <a:latin typeface="Arial"/>
              <a:cs typeface="Arial"/>
            </a:endParaRPr>
          </a:p>
          <a:p>
            <a:pPr marL="735330" indent="-273050">
              <a:buClr>
                <a:srgbClr val="FD8537"/>
              </a:buClr>
              <a:buSzPct val="68750"/>
              <a:buFont typeface="Wingdings"/>
              <a:buChar char=""/>
              <a:tabLst>
                <a:tab pos="735330" algn="l"/>
              </a:tabLst>
            </a:pPr>
            <a:r>
              <a:rPr sz="2400" b="1" u="sng" spc="-10" dirty="0">
                <a:solidFill>
                  <a:srgbClr val="D2601C"/>
                </a:solidFill>
                <a:uFill>
                  <a:solidFill>
                    <a:srgbClr val="D2601C"/>
                  </a:solidFill>
                </a:uFill>
                <a:latin typeface="Arial"/>
                <a:cs typeface="Arial"/>
              </a:rPr>
              <a:t>System </a:t>
            </a:r>
            <a:r>
              <a:rPr sz="2400" b="1" u="sng" spc="-5" dirty="0">
                <a:solidFill>
                  <a:srgbClr val="D2601C"/>
                </a:solidFill>
                <a:uFill>
                  <a:solidFill>
                    <a:srgbClr val="D2601C"/>
                  </a:solidFill>
                </a:uFill>
                <a:latin typeface="Arial"/>
                <a:cs typeface="Arial"/>
              </a:rPr>
              <a:t>Packages or Java</a:t>
            </a:r>
            <a:r>
              <a:rPr sz="2400" b="1" u="sng" spc="-10" dirty="0">
                <a:solidFill>
                  <a:srgbClr val="D2601C"/>
                </a:solidFill>
                <a:uFill>
                  <a:solidFill>
                    <a:srgbClr val="D2601C"/>
                  </a:solidFill>
                </a:uFill>
                <a:latin typeface="Arial"/>
                <a:cs typeface="Arial"/>
              </a:rPr>
              <a:t> </a:t>
            </a:r>
            <a:r>
              <a:rPr sz="2400" b="1" u="sng" spc="-5" dirty="0">
                <a:solidFill>
                  <a:srgbClr val="D2601C"/>
                </a:solidFill>
                <a:uFill>
                  <a:solidFill>
                    <a:srgbClr val="D2601C"/>
                  </a:solidFill>
                </a:uFill>
                <a:latin typeface="Arial"/>
                <a:cs typeface="Arial"/>
              </a:rPr>
              <a:t>API</a:t>
            </a:r>
            <a:endParaRPr sz="2400" u="sng" dirty="0">
              <a:latin typeface="Arial"/>
              <a:cs typeface="Arial"/>
            </a:endParaRPr>
          </a:p>
          <a:p>
            <a:pPr>
              <a:lnSpc>
                <a:spcPct val="100000"/>
              </a:lnSpc>
              <a:buClr>
                <a:srgbClr val="FD8537"/>
              </a:buClr>
              <a:buFont typeface="Wingdings"/>
              <a:buChar char=""/>
            </a:pPr>
            <a:endParaRPr sz="3550" u="sng" dirty="0">
              <a:latin typeface="Arial"/>
              <a:cs typeface="Arial"/>
            </a:endParaRPr>
          </a:p>
          <a:p>
            <a:pPr marL="735330" indent="-273050">
              <a:buClr>
                <a:srgbClr val="FD8537"/>
              </a:buClr>
              <a:buSzPct val="68750"/>
              <a:buFont typeface="Wingdings"/>
              <a:buChar char=""/>
              <a:tabLst>
                <a:tab pos="735330" algn="l"/>
              </a:tabLst>
            </a:pPr>
            <a:r>
              <a:rPr sz="2400" b="1" u="sng" spc="-5" dirty="0">
                <a:solidFill>
                  <a:srgbClr val="D2601C"/>
                </a:solidFill>
                <a:uFill>
                  <a:solidFill>
                    <a:srgbClr val="D2601C"/>
                  </a:solidFill>
                </a:uFill>
                <a:latin typeface="Arial"/>
                <a:cs typeface="Arial"/>
              </a:rPr>
              <a:t>User Defined</a:t>
            </a:r>
            <a:r>
              <a:rPr sz="2400" b="1" u="sng" dirty="0">
                <a:solidFill>
                  <a:srgbClr val="D2601C"/>
                </a:solidFill>
                <a:uFill>
                  <a:solidFill>
                    <a:srgbClr val="D2601C"/>
                  </a:solidFill>
                </a:uFill>
                <a:latin typeface="Arial"/>
                <a:cs typeface="Arial"/>
              </a:rPr>
              <a:t> </a:t>
            </a:r>
            <a:r>
              <a:rPr sz="2400" b="1" u="sng" spc="-5" dirty="0">
                <a:solidFill>
                  <a:srgbClr val="D2601C"/>
                </a:solidFill>
                <a:uFill>
                  <a:solidFill>
                    <a:srgbClr val="D2601C"/>
                  </a:solidFill>
                </a:uFill>
                <a:latin typeface="Arial"/>
                <a:cs typeface="Arial"/>
              </a:rPr>
              <a:t>Packages.</a:t>
            </a:r>
            <a:endParaRPr sz="2400" u="sng" dirty="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idx="4294967295"/>
          </p:nvPr>
        </p:nvSpPr>
        <p:spPr>
          <a:xfrm>
            <a:off x="457200" y="457200"/>
            <a:ext cx="9753600" cy="443711"/>
          </a:xfrm>
          <a:prstGeom prst="rect">
            <a:avLst/>
          </a:prstGeom>
        </p:spPr>
        <p:txBody>
          <a:bodyPr vert="horz" wrap="square" lIns="0" tIns="12700" rIns="0" bIns="0" rtlCol="0" anchor="b" anchorCtr="0">
            <a:spAutoFit/>
          </a:bodyPr>
          <a:lstStyle/>
          <a:p>
            <a:pPr marL="12700">
              <a:spcBef>
                <a:spcPts val="100"/>
              </a:spcBef>
            </a:pPr>
            <a:r>
              <a:rPr sz="2800" b="1" spc="-5" dirty="0">
                <a:latin typeface="Arial"/>
                <a:cs typeface="Arial"/>
              </a:rPr>
              <a:t>SYSTEM </a:t>
            </a:r>
            <a:r>
              <a:rPr sz="2800" b="1" spc="-35" dirty="0">
                <a:latin typeface="Arial"/>
                <a:cs typeface="Arial"/>
              </a:rPr>
              <a:t>PACKAGES </a:t>
            </a:r>
            <a:r>
              <a:rPr sz="2800" b="1" u="none" dirty="0">
                <a:latin typeface="Arial"/>
                <a:cs typeface="Arial"/>
              </a:rPr>
              <a:t>OR </a:t>
            </a:r>
            <a:r>
              <a:rPr sz="2800" b="1" spc="-95" dirty="0">
                <a:latin typeface="Arial"/>
                <a:cs typeface="Arial"/>
              </a:rPr>
              <a:t>JAVA</a:t>
            </a:r>
            <a:r>
              <a:rPr sz="2800" b="1" spc="-100" dirty="0">
                <a:latin typeface="Arial"/>
                <a:cs typeface="Arial"/>
              </a:rPr>
              <a:t> </a:t>
            </a:r>
            <a:r>
              <a:rPr sz="2800" b="1" dirty="0">
                <a:latin typeface="Arial"/>
                <a:cs typeface="Arial"/>
              </a:rPr>
              <a:t>API</a:t>
            </a:r>
            <a:endParaRPr sz="2800" dirty="0">
              <a:latin typeface="Arial"/>
              <a:cs typeface="Arial"/>
            </a:endParaRPr>
          </a:p>
        </p:txBody>
      </p:sp>
      <p:sp>
        <p:nvSpPr>
          <p:cNvPr id="10" name="object 10"/>
          <p:cNvSpPr txBox="1"/>
          <p:nvPr/>
        </p:nvSpPr>
        <p:spPr>
          <a:xfrm>
            <a:off x="990600" y="1295400"/>
            <a:ext cx="9674859" cy="3883114"/>
          </a:xfrm>
          <a:prstGeom prst="rect">
            <a:avLst/>
          </a:prstGeom>
        </p:spPr>
        <p:txBody>
          <a:bodyPr vert="horz" wrap="square" lIns="0" tIns="12700" rIns="0" bIns="0" rtlCol="0">
            <a:spAutoFit/>
          </a:bodyPr>
          <a:lstStyle/>
          <a:p>
            <a:pPr marL="15240" marR="5080" indent="-3175" algn="just">
              <a:spcBef>
                <a:spcPts val="100"/>
              </a:spcBef>
            </a:pPr>
            <a:r>
              <a:rPr sz="2400" spc="-5" dirty="0">
                <a:latin typeface="Arial"/>
                <a:cs typeface="Arial"/>
              </a:rPr>
              <a:t>As there </a:t>
            </a:r>
            <a:r>
              <a:rPr sz="2400" spc="-10" dirty="0">
                <a:latin typeface="Arial"/>
                <a:cs typeface="Arial"/>
              </a:rPr>
              <a:t>are </a:t>
            </a:r>
            <a:r>
              <a:rPr sz="2400" spc="-5" dirty="0">
                <a:latin typeface="Arial"/>
                <a:cs typeface="Arial"/>
              </a:rPr>
              <a:t>built in methods </a:t>
            </a:r>
            <a:r>
              <a:rPr sz="2400" dirty="0">
                <a:latin typeface="Arial"/>
                <a:cs typeface="Arial"/>
              </a:rPr>
              <a:t>, </a:t>
            </a:r>
            <a:r>
              <a:rPr sz="2400" spc="-5" dirty="0">
                <a:latin typeface="Arial"/>
                <a:cs typeface="Arial"/>
              </a:rPr>
              <a:t>java also provides  </a:t>
            </a:r>
            <a:r>
              <a:rPr sz="2400" dirty="0">
                <a:latin typeface="Arial"/>
                <a:cs typeface="Arial"/>
              </a:rPr>
              <a:t>inbuilt </a:t>
            </a:r>
            <a:r>
              <a:rPr sz="2400" spc="-5" dirty="0">
                <a:latin typeface="Arial"/>
                <a:cs typeface="Arial"/>
              </a:rPr>
              <a:t>packages </a:t>
            </a:r>
            <a:r>
              <a:rPr sz="2400" dirty="0">
                <a:latin typeface="Arial"/>
                <a:cs typeface="Arial"/>
              </a:rPr>
              <a:t>which </a:t>
            </a:r>
            <a:r>
              <a:rPr sz="2400" spc="-5" dirty="0">
                <a:latin typeface="Arial"/>
                <a:cs typeface="Arial"/>
              </a:rPr>
              <a:t>contain lots of classes </a:t>
            </a:r>
            <a:r>
              <a:rPr sz="2400" dirty="0">
                <a:latin typeface="Arial"/>
                <a:cs typeface="Arial"/>
              </a:rPr>
              <a:t>&amp;  </a:t>
            </a:r>
            <a:r>
              <a:rPr sz="2400" spc="-5" dirty="0">
                <a:latin typeface="Arial"/>
                <a:cs typeface="Arial"/>
              </a:rPr>
              <a:t>interfaces. These classes inside </a:t>
            </a:r>
            <a:r>
              <a:rPr sz="2400" dirty="0">
                <a:latin typeface="Arial"/>
                <a:cs typeface="Arial"/>
              </a:rPr>
              <a:t>the </a:t>
            </a:r>
            <a:r>
              <a:rPr sz="2400" spc="-5" dirty="0">
                <a:latin typeface="Arial"/>
                <a:cs typeface="Arial"/>
              </a:rPr>
              <a:t>packages </a:t>
            </a:r>
            <a:r>
              <a:rPr sz="2400" dirty="0">
                <a:latin typeface="Arial"/>
                <a:cs typeface="Arial"/>
              </a:rPr>
              <a:t>are  </a:t>
            </a:r>
            <a:r>
              <a:rPr sz="2400" spc="-5" dirty="0">
                <a:latin typeface="Arial"/>
                <a:cs typeface="Arial"/>
              </a:rPr>
              <a:t>already </a:t>
            </a:r>
            <a:r>
              <a:rPr sz="2400" dirty="0">
                <a:latin typeface="Arial"/>
                <a:cs typeface="Arial"/>
              </a:rPr>
              <a:t>defined &amp; we </a:t>
            </a:r>
            <a:r>
              <a:rPr sz="2400" spc="-5" dirty="0">
                <a:latin typeface="Arial"/>
                <a:cs typeface="Arial"/>
              </a:rPr>
              <a:t>can use </a:t>
            </a:r>
            <a:r>
              <a:rPr sz="2400" dirty="0">
                <a:latin typeface="Arial"/>
                <a:cs typeface="Arial"/>
              </a:rPr>
              <a:t>them </a:t>
            </a:r>
            <a:r>
              <a:rPr sz="2400" spc="-5" dirty="0">
                <a:latin typeface="Arial"/>
                <a:cs typeface="Arial"/>
              </a:rPr>
              <a:t>by </a:t>
            </a:r>
            <a:r>
              <a:rPr sz="2400" dirty="0">
                <a:latin typeface="Arial"/>
                <a:cs typeface="Arial"/>
              </a:rPr>
              <a:t>importing  </a:t>
            </a:r>
            <a:r>
              <a:rPr sz="2400" spc="-5" dirty="0">
                <a:latin typeface="Arial"/>
                <a:cs typeface="Arial"/>
              </a:rPr>
              <a:t>relevant package in our</a:t>
            </a:r>
            <a:r>
              <a:rPr sz="2400" spc="55" dirty="0">
                <a:latin typeface="Arial"/>
                <a:cs typeface="Arial"/>
              </a:rPr>
              <a:t> </a:t>
            </a:r>
            <a:r>
              <a:rPr sz="2400" spc="-5" dirty="0">
                <a:latin typeface="Arial"/>
                <a:cs typeface="Arial"/>
              </a:rPr>
              <a:t>program.</a:t>
            </a:r>
            <a:endParaRPr sz="2400" dirty="0">
              <a:latin typeface="Arial"/>
              <a:cs typeface="Arial"/>
            </a:endParaRPr>
          </a:p>
          <a:p>
            <a:pPr>
              <a:lnSpc>
                <a:spcPct val="100000"/>
              </a:lnSpc>
            </a:pPr>
            <a:endParaRPr sz="3550" dirty="0">
              <a:latin typeface="Arial"/>
              <a:cs typeface="Arial"/>
            </a:endParaRPr>
          </a:p>
          <a:p>
            <a:pPr marL="15240" marR="5080" indent="-3175" algn="just"/>
            <a:r>
              <a:rPr sz="2400" spc="-5" dirty="0">
                <a:latin typeface="Arial"/>
                <a:cs typeface="Arial"/>
              </a:rPr>
              <a:t>Java has an extensive library of packages, a  </a:t>
            </a:r>
            <a:r>
              <a:rPr sz="2400" dirty="0">
                <a:latin typeface="Arial"/>
                <a:cs typeface="Arial"/>
              </a:rPr>
              <a:t>programmer </a:t>
            </a:r>
            <a:r>
              <a:rPr sz="2400" spc="-5" dirty="0">
                <a:latin typeface="Arial"/>
                <a:cs typeface="Arial"/>
              </a:rPr>
              <a:t>need </a:t>
            </a:r>
            <a:r>
              <a:rPr sz="2400" dirty="0">
                <a:latin typeface="Arial"/>
                <a:cs typeface="Arial"/>
              </a:rPr>
              <a:t>not </a:t>
            </a:r>
            <a:r>
              <a:rPr sz="2400" spc="-5" dirty="0">
                <a:latin typeface="Arial"/>
                <a:cs typeface="Arial"/>
              </a:rPr>
              <a:t>think about logic </a:t>
            </a:r>
            <a:r>
              <a:rPr sz="2400" dirty="0">
                <a:latin typeface="Arial"/>
                <a:cs typeface="Arial"/>
              </a:rPr>
              <a:t>for </a:t>
            </a:r>
            <a:r>
              <a:rPr sz="2400" spc="-5" dirty="0">
                <a:latin typeface="Arial"/>
                <a:cs typeface="Arial"/>
              </a:rPr>
              <a:t>doing any  </a:t>
            </a:r>
            <a:r>
              <a:rPr sz="2400" dirty="0">
                <a:latin typeface="Arial"/>
                <a:cs typeface="Arial"/>
              </a:rPr>
              <a:t>task. </a:t>
            </a:r>
            <a:r>
              <a:rPr sz="2400" spc="-5" dirty="0">
                <a:latin typeface="Arial"/>
                <a:cs typeface="Arial"/>
              </a:rPr>
              <a:t>For everything, there are </a:t>
            </a:r>
            <a:r>
              <a:rPr sz="2400" dirty="0">
                <a:latin typeface="Arial"/>
                <a:cs typeface="Arial"/>
              </a:rPr>
              <a:t>the </a:t>
            </a:r>
            <a:r>
              <a:rPr sz="2400" spc="-5" dirty="0">
                <a:latin typeface="Arial"/>
                <a:cs typeface="Arial"/>
              </a:rPr>
              <a:t>methods </a:t>
            </a:r>
            <a:r>
              <a:rPr sz="2400" dirty="0">
                <a:latin typeface="Arial"/>
                <a:cs typeface="Arial"/>
              </a:rPr>
              <a:t>available  </a:t>
            </a:r>
            <a:r>
              <a:rPr sz="2400" spc="-5" dirty="0">
                <a:latin typeface="Arial"/>
                <a:cs typeface="Arial"/>
              </a:rPr>
              <a:t>in </a:t>
            </a:r>
            <a:r>
              <a:rPr sz="2400" dirty="0">
                <a:latin typeface="Arial"/>
                <a:cs typeface="Arial"/>
              </a:rPr>
              <a:t>java </a:t>
            </a:r>
            <a:r>
              <a:rPr sz="2400" spc="-5" dirty="0">
                <a:latin typeface="Arial"/>
                <a:cs typeface="Arial"/>
              </a:rPr>
              <a:t>and </a:t>
            </a:r>
            <a:r>
              <a:rPr sz="2400" dirty="0">
                <a:latin typeface="Arial"/>
                <a:cs typeface="Arial"/>
              </a:rPr>
              <a:t>that method can </a:t>
            </a:r>
            <a:r>
              <a:rPr sz="2400" spc="-5" dirty="0">
                <a:latin typeface="Arial"/>
                <a:cs typeface="Arial"/>
              </a:rPr>
              <a:t>be used by </a:t>
            </a:r>
            <a:r>
              <a:rPr sz="2400" dirty="0">
                <a:latin typeface="Arial"/>
                <a:cs typeface="Arial"/>
              </a:rPr>
              <a:t>the  programmer </a:t>
            </a:r>
            <a:r>
              <a:rPr sz="2400" spc="-5" dirty="0">
                <a:latin typeface="Arial"/>
                <a:cs typeface="Arial"/>
              </a:rPr>
              <a:t>without </a:t>
            </a:r>
            <a:r>
              <a:rPr sz="2400" dirty="0">
                <a:latin typeface="Arial"/>
                <a:cs typeface="Arial"/>
              </a:rPr>
              <a:t>developing </a:t>
            </a:r>
            <a:r>
              <a:rPr sz="2400" spc="-5" dirty="0">
                <a:latin typeface="Arial"/>
                <a:cs typeface="Arial"/>
              </a:rPr>
              <a:t>the logic </a:t>
            </a:r>
            <a:r>
              <a:rPr sz="2400" dirty="0">
                <a:latin typeface="Arial"/>
                <a:cs typeface="Arial"/>
              </a:rPr>
              <a:t>on </a:t>
            </a:r>
            <a:r>
              <a:rPr sz="2400" spc="-5" dirty="0">
                <a:latin typeface="Arial"/>
                <a:cs typeface="Arial"/>
              </a:rPr>
              <a:t>his own.  This makes </a:t>
            </a:r>
            <a:r>
              <a:rPr sz="2400" dirty="0">
                <a:latin typeface="Arial"/>
                <a:cs typeface="Arial"/>
              </a:rPr>
              <a:t>the </a:t>
            </a:r>
            <a:r>
              <a:rPr sz="2400" spc="-5" dirty="0">
                <a:latin typeface="Arial"/>
                <a:cs typeface="Arial"/>
              </a:rPr>
              <a:t>programming</a:t>
            </a:r>
            <a:r>
              <a:rPr sz="2400" spc="30" dirty="0">
                <a:latin typeface="Arial"/>
                <a:cs typeface="Arial"/>
              </a:rPr>
              <a:t> </a:t>
            </a:r>
            <a:r>
              <a:rPr sz="2400" spc="-40" dirty="0">
                <a:latin typeface="Arial"/>
                <a:cs typeface="Arial"/>
              </a:rPr>
              <a:t>easy.</a:t>
            </a:r>
            <a:endParaRPr sz="2400" dirty="0">
              <a:latin typeface="Arial"/>
              <a:cs typeface="Aria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idx="4294967295"/>
          </p:nvPr>
        </p:nvSpPr>
        <p:spPr>
          <a:xfrm>
            <a:off x="152400" y="228600"/>
            <a:ext cx="10439400" cy="505267"/>
          </a:xfrm>
          <a:prstGeom prst="rect">
            <a:avLst/>
          </a:prstGeom>
        </p:spPr>
        <p:txBody>
          <a:bodyPr vert="horz" wrap="square" lIns="0" tIns="12700" rIns="0" bIns="0" rtlCol="0" anchor="b" anchorCtr="0">
            <a:spAutoFit/>
          </a:bodyPr>
          <a:lstStyle/>
          <a:p>
            <a:pPr marL="12700">
              <a:spcBef>
                <a:spcPts val="100"/>
              </a:spcBef>
              <a:tabLst>
                <a:tab pos="5706745" algn="l"/>
              </a:tabLst>
            </a:pPr>
            <a:r>
              <a:rPr sz="3200" b="1" spc="-5" dirty="0"/>
              <a:t>J</a:t>
            </a:r>
            <a:r>
              <a:rPr sz="3200" b="1" spc="-190" dirty="0"/>
              <a:t>AV</a:t>
            </a:r>
            <a:r>
              <a:rPr sz="3200" b="1" dirty="0"/>
              <a:t>A</a:t>
            </a:r>
            <a:r>
              <a:rPr sz="3200" b="1" spc="45" dirty="0"/>
              <a:t> </a:t>
            </a:r>
            <a:r>
              <a:rPr sz="3200" b="1" dirty="0"/>
              <a:t>S</a:t>
            </a:r>
            <a:r>
              <a:rPr sz="3200" b="1" spc="-5" dirty="0"/>
              <a:t>YSTE</a:t>
            </a:r>
            <a:r>
              <a:rPr sz="3200" b="1" dirty="0"/>
              <a:t>M</a:t>
            </a:r>
            <a:r>
              <a:rPr sz="3200" b="1" spc="170" dirty="0"/>
              <a:t> </a:t>
            </a:r>
            <a:r>
              <a:rPr sz="3200" b="1" spc="-229" dirty="0"/>
              <a:t>P</a:t>
            </a:r>
            <a:r>
              <a:rPr sz="3200" b="1" dirty="0"/>
              <a:t>A</a:t>
            </a:r>
            <a:r>
              <a:rPr sz="3200" b="1" spc="-15" dirty="0"/>
              <a:t>C</a:t>
            </a:r>
            <a:r>
              <a:rPr sz="3200" b="1" dirty="0"/>
              <a:t>K</a:t>
            </a:r>
            <a:r>
              <a:rPr sz="3200" b="1" spc="-15" dirty="0"/>
              <a:t>A</a:t>
            </a:r>
            <a:r>
              <a:rPr sz="3200" b="1" dirty="0"/>
              <a:t>GES</a:t>
            </a:r>
            <a:r>
              <a:rPr sz="3200" b="1" spc="185" dirty="0"/>
              <a:t> </a:t>
            </a:r>
            <a:r>
              <a:rPr sz="3200" b="1" dirty="0"/>
              <a:t>&amp;</a:t>
            </a:r>
            <a:r>
              <a:rPr sz="3200" b="1" spc="-55" dirty="0"/>
              <a:t> </a:t>
            </a:r>
            <a:r>
              <a:rPr sz="3200" b="1" dirty="0" smtClean="0"/>
              <a:t>TH</a:t>
            </a:r>
            <a:r>
              <a:rPr sz="3200" b="1" spc="-15" dirty="0" smtClean="0"/>
              <a:t>E</a:t>
            </a:r>
            <a:r>
              <a:rPr sz="3200" b="1" dirty="0" smtClean="0"/>
              <a:t>IR</a:t>
            </a:r>
            <a:r>
              <a:rPr lang="en-US" sz="3200" b="1" dirty="0" smtClean="0"/>
              <a:t> </a:t>
            </a:r>
            <a:r>
              <a:rPr sz="3200" b="1" dirty="0" smtClean="0"/>
              <a:t>CL</a:t>
            </a:r>
            <a:r>
              <a:rPr sz="3200" b="1" spc="-10" dirty="0" smtClean="0"/>
              <a:t>A</a:t>
            </a:r>
            <a:r>
              <a:rPr sz="3200" b="1" dirty="0" smtClean="0"/>
              <a:t>S</a:t>
            </a:r>
            <a:r>
              <a:rPr sz="3200" b="1" spc="-15" dirty="0" smtClean="0"/>
              <a:t>S</a:t>
            </a:r>
            <a:r>
              <a:rPr sz="3200" b="1" dirty="0" smtClean="0"/>
              <a:t>ES</a:t>
            </a:r>
            <a:endParaRPr sz="3200" b="1" dirty="0"/>
          </a:p>
        </p:txBody>
      </p:sp>
      <p:sp>
        <p:nvSpPr>
          <p:cNvPr id="20" name="object 12"/>
          <p:cNvSpPr txBox="1"/>
          <p:nvPr/>
        </p:nvSpPr>
        <p:spPr>
          <a:xfrm>
            <a:off x="304800" y="1130562"/>
            <a:ext cx="11049000" cy="2791149"/>
          </a:xfrm>
          <a:prstGeom prst="rect">
            <a:avLst/>
          </a:prstGeom>
        </p:spPr>
        <p:txBody>
          <a:bodyPr vert="horz" wrap="square" lIns="0" tIns="13335" rIns="0" bIns="0" rtlCol="0">
            <a:spAutoFit/>
          </a:bodyPr>
          <a:lstStyle/>
          <a:p>
            <a:pPr marL="744220" lvl="1" indent="-274320">
              <a:spcBef>
                <a:spcPts val="105"/>
              </a:spcBef>
              <a:buClr>
                <a:srgbClr val="FD8537"/>
              </a:buClr>
              <a:buSzPct val="70000"/>
              <a:buFont typeface="Wingdings"/>
              <a:buChar char=""/>
              <a:tabLst>
                <a:tab pos="287020" algn="l"/>
              </a:tabLst>
            </a:pPr>
            <a:r>
              <a:rPr lang="en-US" sz="2000" b="1" spc="-5" dirty="0" err="1" smtClean="0">
                <a:latin typeface="Perpetua" panose="02020502060401020303" pitchFamily="18" charset="0"/>
                <a:cs typeface="Arial"/>
              </a:rPr>
              <a:t>java.lang</a:t>
            </a:r>
            <a:endParaRPr lang="en-US" sz="2000" dirty="0" smtClean="0">
              <a:latin typeface="Perpetua" panose="02020502060401020303" pitchFamily="18" charset="0"/>
              <a:cs typeface="Arial"/>
            </a:endParaRPr>
          </a:p>
          <a:p>
            <a:pPr marL="743585" marR="5080" lvl="1">
              <a:lnSpc>
                <a:spcPct val="80000"/>
              </a:lnSpc>
              <a:spcBef>
                <a:spcPts val="600"/>
              </a:spcBef>
            </a:pPr>
            <a:r>
              <a:rPr lang="en-US" sz="2000" dirty="0" smtClean="0">
                <a:latin typeface="Perpetua" panose="02020502060401020303" pitchFamily="18" charset="0"/>
                <a:cs typeface="Arial"/>
              </a:rPr>
              <a:t>Language Support classes. These are classes that java compiler</a:t>
            </a:r>
            <a:r>
              <a:rPr lang="en-US" sz="2000" spc="-254" dirty="0" smtClean="0">
                <a:latin typeface="Perpetua" panose="02020502060401020303" pitchFamily="18" charset="0"/>
                <a:cs typeface="Arial"/>
              </a:rPr>
              <a:t> </a:t>
            </a:r>
            <a:r>
              <a:rPr lang="en-US" sz="2000" dirty="0" smtClean="0">
                <a:latin typeface="Perpetua" panose="02020502060401020303" pitchFamily="18" charset="0"/>
                <a:cs typeface="Arial"/>
              </a:rPr>
              <a:t>itself  uses &amp; therefore they are automatically imported. They include  classes for </a:t>
            </a:r>
            <a:r>
              <a:rPr lang="en-US" sz="2000" spc="-5" dirty="0" smtClean="0">
                <a:latin typeface="Perpetua" panose="02020502060401020303" pitchFamily="18" charset="0"/>
                <a:cs typeface="Arial"/>
              </a:rPr>
              <a:t>primitive </a:t>
            </a:r>
            <a:r>
              <a:rPr lang="en-US" sz="2000" dirty="0" smtClean="0">
                <a:latin typeface="Perpetua" panose="02020502060401020303" pitchFamily="18" charset="0"/>
                <a:cs typeface="Arial"/>
              </a:rPr>
              <a:t>types, strings, </a:t>
            </a:r>
            <a:r>
              <a:rPr lang="en-US" sz="2000" dirty="0" err="1" smtClean="0">
                <a:latin typeface="Perpetua" panose="02020502060401020303" pitchFamily="18" charset="0"/>
                <a:cs typeface="Arial"/>
              </a:rPr>
              <a:t>maths</a:t>
            </a:r>
            <a:r>
              <a:rPr lang="en-US" sz="2000" dirty="0" smtClean="0">
                <a:latin typeface="Perpetua" panose="02020502060401020303" pitchFamily="18" charset="0"/>
                <a:cs typeface="Arial"/>
              </a:rPr>
              <a:t> function, threads  &amp;exception.</a:t>
            </a:r>
          </a:p>
          <a:p>
            <a:pPr marL="744220" lvl="1" indent="-274320">
              <a:spcBef>
                <a:spcPts val="120"/>
              </a:spcBef>
              <a:buClr>
                <a:srgbClr val="FD8537"/>
              </a:buClr>
              <a:buSzPct val="70000"/>
              <a:buFont typeface="Wingdings"/>
              <a:buChar char=""/>
              <a:tabLst>
                <a:tab pos="287020" algn="l"/>
              </a:tabLst>
            </a:pPr>
            <a:r>
              <a:rPr lang="en-US" sz="2000" b="1" spc="-10" dirty="0" smtClean="0">
                <a:latin typeface="Perpetua" panose="02020502060401020303" pitchFamily="18" charset="0"/>
                <a:cs typeface="Arial"/>
              </a:rPr>
              <a:t>java</a:t>
            </a:r>
            <a:r>
              <a:rPr lang="en-US" sz="2000" b="1" dirty="0" smtClean="0">
                <a:latin typeface="Perpetua" panose="02020502060401020303" pitchFamily="18" charset="0"/>
                <a:cs typeface="Arial"/>
              </a:rPr>
              <a:t> .</a:t>
            </a:r>
            <a:r>
              <a:rPr lang="en-US" sz="2000" b="1" dirty="0" err="1" smtClean="0">
                <a:latin typeface="Perpetua" panose="02020502060401020303" pitchFamily="18" charset="0"/>
                <a:cs typeface="Arial"/>
              </a:rPr>
              <a:t>util</a:t>
            </a:r>
            <a:endParaRPr lang="en-US" sz="2000" dirty="0" smtClean="0">
              <a:latin typeface="Perpetua" panose="02020502060401020303" pitchFamily="18" charset="0"/>
              <a:cs typeface="Arial"/>
            </a:endParaRPr>
          </a:p>
          <a:p>
            <a:pPr marL="743585" lvl="1">
              <a:lnSpc>
                <a:spcPts val="2160"/>
              </a:lnSpc>
              <a:spcBef>
                <a:spcPts val="105"/>
              </a:spcBef>
            </a:pPr>
            <a:r>
              <a:rPr lang="en-US" sz="2000" dirty="0" smtClean="0">
                <a:latin typeface="Perpetua" panose="02020502060401020303" pitchFamily="18" charset="0"/>
                <a:cs typeface="Arial"/>
              </a:rPr>
              <a:t>Language </a:t>
            </a:r>
            <a:r>
              <a:rPr lang="en-US" sz="2000" spc="-5" dirty="0" smtClean="0">
                <a:latin typeface="Perpetua" panose="02020502060401020303" pitchFamily="18" charset="0"/>
                <a:cs typeface="Arial"/>
              </a:rPr>
              <a:t>Utility </a:t>
            </a:r>
            <a:r>
              <a:rPr lang="en-US" sz="2000" dirty="0" smtClean="0">
                <a:latin typeface="Perpetua" panose="02020502060401020303" pitchFamily="18" charset="0"/>
                <a:cs typeface="Arial"/>
              </a:rPr>
              <a:t>classes such as </a:t>
            </a:r>
            <a:r>
              <a:rPr lang="en-US" sz="2000" spc="-20" dirty="0" smtClean="0">
                <a:latin typeface="Perpetua" panose="02020502060401020303" pitchFamily="18" charset="0"/>
                <a:cs typeface="Arial"/>
              </a:rPr>
              <a:t>vector, </a:t>
            </a:r>
            <a:r>
              <a:rPr lang="en-US" sz="2000" dirty="0" smtClean="0">
                <a:latin typeface="Perpetua" panose="02020502060401020303" pitchFamily="18" charset="0"/>
                <a:cs typeface="Arial"/>
              </a:rPr>
              <a:t>hash</a:t>
            </a:r>
            <a:r>
              <a:rPr lang="en-US" sz="2000" spc="-135" dirty="0" smtClean="0">
                <a:latin typeface="Perpetua" panose="02020502060401020303" pitchFamily="18" charset="0"/>
                <a:cs typeface="Arial"/>
              </a:rPr>
              <a:t> </a:t>
            </a:r>
            <a:r>
              <a:rPr lang="en-US" sz="2000" dirty="0" smtClean="0">
                <a:latin typeface="Perpetua" panose="02020502060401020303" pitchFamily="18" charset="0"/>
                <a:cs typeface="Arial"/>
              </a:rPr>
              <a:t>tables random numbers, date</a:t>
            </a:r>
            <a:r>
              <a:rPr lang="en-US" sz="2000" spc="-90" dirty="0" smtClean="0">
                <a:latin typeface="Perpetua" panose="02020502060401020303" pitchFamily="18" charset="0"/>
                <a:cs typeface="Arial"/>
              </a:rPr>
              <a:t> </a:t>
            </a:r>
            <a:r>
              <a:rPr lang="en-US" sz="2000" dirty="0" smtClean="0">
                <a:latin typeface="Perpetua" panose="02020502060401020303" pitchFamily="18" charset="0"/>
                <a:cs typeface="Arial"/>
              </a:rPr>
              <a:t>etc.</a:t>
            </a:r>
          </a:p>
          <a:p>
            <a:pPr marL="744220" lvl="1" indent="-274320">
              <a:spcBef>
                <a:spcPts val="120"/>
              </a:spcBef>
              <a:buClr>
                <a:srgbClr val="FD8537"/>
              </a:buClr>
              <a:buSzPct val="70000"/>
              <a:buFont typeface="Wingdings"/>
              <a:buChar char=""/>
              <a:tabLst>
                <a:tab pos="287020" algn="l"/>
              </a:tabLst>
            </a:pPr>
            <a:r>
              <a:rPr lang="en-US" sz="2000" b="1" spc="-5" dirty="0" smtClean="0">
                <a:latin typeface="Perpetua" panose="02020502060401020303" pitchFamily="18" charset="0"/>
                <a:cs typeface="Arial"/>
              </a:rPr>
              <a:t>java.io</a:t>
            </a:r>
          </a:p>
          <a:p>
            <a:pPr marL="743585" marR="293370" lvl="1">
              <a:lnSpc>
                <a:spcPct val="80000"/>
              </a:lnSpc>
              <a:spcBef>
                <a:spcPts val="585"/>
              </a:spcBef>
            </a:pPr>
            <a:r>
              <a:rPr lang="en-US" sz="2000" dirty="0" smtClean="0">
                <a:latin typeface="Perpetua" panose="02020502060401020303" pitchFamily="18" charset="0"/>
              </a:rPr>
              <a:t>Input /Output support classes. They provide facilities for the input</a:t>
            </a:r>
            <a:r>
              <a:rPr lang="en-US" sz="2000" spc="-285" dirty="0" smtClean="0">
                <a:latin typeface="Perpetua" panose="02020502060401020303" pitchFamily="18" charset="0"/>
              </a:rPr>
              <a:t> </a:t>
            </a:r>
            <a:r>
              <a:rPr lang="en-US" sz="2000" dirty="0" smtClean="0">
                <a:latin typeface="Perpetua" panose="02020502060401020303" pitchFamily="18" charset="0"/>
              </a:rPr>
              <a:t>&amp;  output of</a:t>
            </a:r>
            <a:r>
              <a:rPr lang="en-US" sz="2000" spc="-50" dirty="0" smtClean="0">
                <a:latin typeface="Perpetua" panose="02020502060401020303" pitchFamily="18" charset="0"/>
              </a:rPr>
              <a:t> </a:t>
            </a:r>
            <a:r>
              <a:rPr lang="en-US" sz="2000" dirty="0" smtClean="0">
                <a:latin typeface="Perpetua" panose="02020502060401020303" pitchFamily="18" charset="0"/>
              </a:rPr>
              <a:t>data</a:t>
            </a:r>
          </a:p>
          <a:p>
            <a:pPr marL="287020" indent="-274320">
              <a:spcBef>
                <a:spcPts val="120"/>
              </a:spcBef>
              <a:buClr>
                <a:srgbClr val="FD8537"/>
              </a:buClr>
              <a:buSzPct val="70000"/>
              <a:buFont typeface="Wingdings"/>
              <a:buChar char=""/>
              <a:tabLst>
                <a:tab pos="287020" algn="l"/>
              </a:tabLst>
            </a:pPr>
            <a:endParaRPr lang="en-US" sz="2000" dirty="0" smtClean="0">
              <a:latin typeface="Arial"/>
              <a:cs typeface="Arial"/>
            </a:endParaRPr>
          </a:p>
          <a:p>
            <a:pPr marL="287020" indent="-274320">
              <a:spcBef>
                <a:spcPts val="120"/>
              </a:spcBef>
              <a:buClr>
                <a:srgbClr val="FD8537"/>
              </a:buClr>
              <a:buSzPct val="70000"/>
              <a:buFont typeface="Wingdings"/>
              <a:buChar char=""/>
              <a:tabLst>
                <a:tab pos="287020" algn="l"/>
              </a:tabLst>
            </a:pPr>
            <a:endParaRPr sz="2000" dirty="0">
              <a:latin typeface="Arial"/>
              <a:cs typeface="Arial"/>
            </a:endParaRPr>
          </a:p>
        </p:txBody>
      </p:sp>
      <p:sp>
        <p:nvSpPr>
          <p:cNvPr id="2" name="TextBox 1"/>
          <p:cNvSpPr txBox="1"/>
          <p:nvPr/>
        </p:nvSpPr>
        <p:spPr>
          <a:xfrm>
            <a:off x="457200" y="3429000"/>
            <a:ext cx="11404789" cy="2567369"/>
          </a:xfrm>
          <a:prstGeom prst="rect">
            <a:avLst/>
          </a:prstGeom>
          <a:noFill/>
        </p:spPr>
        <p:txBody>
          <a:bodyPr wrap="none" rtlCol="0">
            <a:spAutoFit/>
          </a:bodyPr>
          <a:lstStyle/>
          <a:p>
            <a:pPr marL="287020">
              <a:spcBef>
                <a:spcPts val="114"/>
              </a:spcBef>
              <a:buClr>
                <a:srgbClr val="FD8537"/>
              </a:buClr>
              <a:buSzPct val="70000"/>
              <a:buFont typeface="Wingdings"/>
              <a:buChar char=""/>
              <a:tabLst>
                <a:tab pos="287020" algn="l"/>
              </a:tabLst>
            </a:pPr>
            <a:r>
              <a:rPr lang="en-US" sz="2000" b="1" dirty="0" err="1">
                <a:latin typeface="Perpetua" panose="02020502060401020303" pitchFamily="18" charset="0"/>
                <a:cs typeface="Arial"/>
              </a:rPr>
              <a:t>java.awt</a:t>
            </a:r>
            <a:endParaRPr lang="en-US" sz="2000" b="1" dirty="0">
              <a:latin typeface="Perpetua" panose="02020502060401020303" pitchFamily="18" charset="0"/>
              <a:cs typeface="Arial"/>
            </a:endParaRPr>
          </a:p>
          <a:p>
            <a:pPr marL="286385">
              <a:lnSpc>
                <a:spcPts val="2160"/>
              </a:lnSpc>
              <a:spcBef>
                <a:spcPts val="120"/>
              </a:spcBef>
            </a:pPr>
            <a:r>
              <a:rPr lang="en-US" sz="2000" spc="-5" dirty="0">
                <a:latin typeface="Perpetua" panose="02020502060401020303" pitchFamily="18" charset="0"/>
              </a:rPr>
              <a:t>Set </a:t>
            </a:r>
            <a:r>
              <a:rPr lang="en-US" sz="2000" dirty="0">
                <a:latin typeface="Perpetua" panose="02020502060401020303" pitchFamily="18" charset="0"/>
              </a:rPr>
              <a:t>of classes for implementing graphical user interface. They</a:t>
            </a:r>
            <a:r>
              <a:rPr lang="en-US" sz="2000" spc="-210" dirty="0">
                <a:latin typeface="Perpetua" panose="02020502060401020303" pitchFamily="18" charset="0"/>
              </a:rPr>
              <a:t> </a:t>
            </a:r>
            <a:r>
              <a:rPr lang="en-US" sz="2000" dirty="0">
                <a:latin typeface="Perpetua" panose="02020502060401020303" pitchFamily="18" charset="0"/>
              </a:rPr>
              <a:t>include</a:t>
            </a:r>
          </a:p>
          <a:p>
            <a:pPr marL="286385">
              <a:lnSpc>
                <a:spcPts val="2160"/>
              </a:lnSpc>
            </a:pPr>
            <a:r>
              <a:rPr lang="en-US" sz="2000" dirty="0">
                <a:latin typeface="Perpetua" panose="02020502060401020303" pitchFamily="18" charset="0"/>
              </a:rPr>
              <a:t>classes for windows, buttons, list, menus &amp; so</a:t>
            </a:r>
            <a:r>
              <a:rPr lang="en-US" sz="2000" spc="-195" dirty="0">
                <a:latin typeface="Perpetua" panose="02020502060401020303" pitchFamily="18" charset="0"/>
              </a:rPr>
              <a:t> </a:t>
            </a:r>
            <a:r>
              <a:rPr lang="en-US" sz="2000" dirty="0">
                <a:latin typeface="Perpetua" panose="02020502060401020303" pitchFamily="18" charset="0"/>
              </a:rPr>
              <a:t>on.</a:t>
            </a:r>
          </a:p>
          <a:p>
            <a:pPr marL="287020">
              <a:spcBef>
                <a:spcPts val="120"/>
              </a:spcBef>
              <a:buClr>
                <a:srgbClr val="FD8537"/>
              </a:buClr>
              <a:buSzPct val="70000"/>
              <a:buFont typeface="Wingdings"/>
              <a:buChar char=""/>
              <a:tabLst>
                <a:tab pos="287020" algn="l"/>
              </a:tabLst>
            </a:pPr>
            <a:r>
              <a:rPr lang="en-US" sz="2000" b="1" spc="-5" dirty="0">
                <a:latin typeface="Perpetua" panose="02020502060401020303" pitchFamily="18" charset="0"/>
                <a:cs typeface="Arial"/>
              </a:rPr>
              <a:t>java.net</a:t>
            </a:r>
          </a:p>
          <a:p>
            <a:pPr marL="286385" marR="89535">
              <a:lnSpc>
                <a:spcPts val="1920"/>
              </a:lnSpc>
              <a:spcBef>
                <a:spcPts val="585"/>
              </a:spcBef>
            </a:pPr>
            <a:r>
              <a:rPr lang="en-US" sz="2000" dirty="0">
                <a:latin typeface="Perpetua" panose="02020502060401020303" pitchFamily="18" charset="0"/>
              </a:rPr>
              <a:t>Classes for networking. They include classes for communicating</a:t>
            </a:r>
            <a:r>
              <a:rPr lang="en-US" sz="2000" spc="-229" dirty="0">
                <a:latin typeface="Perpetua" panose="02020502060401020303" pitchFamily="18" charset="0"/>
              </a:rPr>
              <a:t> </a:t>
            </a:r>
            <a:r>
              <a:rPr lang="en-US" sz="2000" dirty="0">
                <a:latin typeface="Perpetua" panose="02020502060401020303" pitchFamily="18" charset="0"/>
              </a:rPr>
              <a:t>with  local computers as well as with internet</a:t>
            </a:r>
            <a:r>
              <a:rPr lang="en-US" sz="2000" spc="-130" dirty="0">
                <a:latin typeface="Perpetua" panose="02020502060401020303" pitchFamily="18" charset="0"/>
              </a:rPr>
              <a:t> </a:t>
            </a:r>
            <a:r>
              <a:rPr lang="en-US" sz="2000" dirty="0">
                <a:latin typeface="Perpetua" panose="02020502060401020303" pitchFamily="18" charset="0"/>
              </a:rPr>
              <a:t>servers.</a:t>
            </a:r>
          </a:p>
          <a:p>
            <a:pPr marL="287020">
              <a:spcBef>
                <a:spcPts val="140"/>
              </a:spcBef>
              <a:buClr>
                <a:srgbClr val="FD8537"/>
              </a:buClr>
              <a:buSzPct val="70000"/>
              <a:buFont typeface="Wingdings"/>
              <a:buChar char=""/>
              <a:tabLst>
                <a:tab pos="287020" algn="l"/>
              </a:tabLst>
            </a:pPr>
            <a:r>
              <a:rPr lang="en-US" sz="2000" b="1" spc="-5" dirty="0" err="1">
                <a:latin typeface="Perpetua" panose="02020502060401020303" pitchFamily="18" charset="0"/>
                <a:cs typeface="Arial"/>
              </a:rPr>
              <a:t>java.applet</a:t>
            </a:r>
            <a:endParaRPr lang="en-US" sz="2000" b="1" spc="-5" dirty="0">
              <a:latin typeface="Perpetua" panose="02020502060401020303" pitchFamily="18" charset="0"/>
              <a:cs typeface="Arial"/>
            </a:endParaRPr>
          </a:p>
          <a:p>
            <a:pPr marL="286385">
              <a:spcBef>
                <a:spcPts val="120"/>
              </a:spcBef>
            </a:pPr>
            <a:r>
              <a:rPr lang="en-US" sz="2000" dirty="0">
                <a:latin typeface="Perpetua" panose="02020502060401020303" pitchFamily="18" charset="0"/>
              </a:rPr>
              <a:t>Classes for creating &amp; implementing</a:t>
            </a:r>
            <a:r>
              <a:rPr lang="en-US" sz="2000" spc="-114" dirty="0">
                <a:latin typeface="Perpetua" panose="02020502060401020303" pitchFamily="18" charset="0"/>
              </a:rPr>
              <a:t> </a:t>
            </a:r>
            <a:r>
              <a:rPr lang="en-US" sz="2000" dirty="0">
                <a:latin typeface="Perpetua" panose="02020502060401020303" pitchFamily="18" charset="0"/>
              </a:rPr>
              <a:t>applets.</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0" y="0"/>
            <a:ext cx="9144000" cy="6859270"/>
            <a:chOff x="0" y="0"/>
            <a:chExt cx="9144000" cy="6859270"/>
          </a:xfrm>
        </p:grpSpPr>
        <p:sp>
          <p:nvSpPr>
            <p:cNvPr id="3" name="object 3"/>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763761" y="761"/>
              <a:ext cx="0" cy="6858000"/>
            </a:xfrm>
            <a:custGeom>
              <a:avLst/>
              <a:gdLst/>
              <a:ahLst/>
              <a:cxnLst/>
              <a:rect l="l" t="t" r="r" b="b"/>
              <a:pathLst>
                <a:path h="6858000">
                  <a:moveTo>
                    <a:pt x="0" y="0"/>
                  </a:moveTo>
                  <a:lnTo>
                    <a:pt x="0" y="6857999"/>
                  </a:lnTo>
                </a:path>
              </a:pathLst>
            </a:custGeom>
            <a:ln w="38100">
              <a:solidFill>
                <a:srgbClr val="FDC3AD"/>
              </a:solidFill>
            </a:ln>
          </p:spPr>
          <p:txBody>
            <a:bodyPr wrap="square" lIns="0" tIns="0" rIns="0" bIns="0" rtlCol="0"/>
            <a:lstStyle/>
            <a:p>
              <a:endParaRPr/>
            </a:p>
          </p:txBody>
        </p:sp>
        <p:sp>
          <p:nvSpPr>
            <p:cNvPr id="5" name="object 5"/>
            <p:cNvSpPr/>
            <p:nvPr/>
          </p:nvSpPr>
          <p:spPr>
            <a:xfrm>
              <a:off x="47231" y="0"/>
              <a:ext cx="58419" cy="6858000"/>
            </a:xfrm>
            <a:custGeom>
              <a:avLst/>
              <a:gdLst/>
              <a:ahLst/>
              <a:cxnLst/>
              <a:rect l="l" t="t" r="r" b="b"/>
              <a:pathLst>
                <a:path w="58419" h="6858000">
                  <a:moveTo>
                    <a:pt x="11595" y="0"/>
                  </a:moveTo>
                  <a:lnTo>
                    <a:pt x="0" y="0"/>
                  </a:lnTo>
                  <a:lnTo>
                    <a:pt x="12" y="6858000"/>
                  </a:lnTo>
                  <a:lnTo>
                    <a:pt x="11595" y="6858000"/>
                  </a:lnTo>
                  <a:lnTo>
                    <a:pt x="11595" y="0"/>
                  </a:lnTo>
                  <a:close/>
                </a:path>
                <a:path w="58419" h="6858000">
                  <a:moveTo>
                    <a:pt x="57924" y="0"/>
                  </a:moveTo>
                  <a:lnTo>
                    <a:pt x="23177" y="0"/>
                  </a:lnTo>
                  <a:lnTo>
                    <a:pt x="23177" y="6858000"/>
                  </a:lnTo>
                  <a:lnTo>
                    <a:pt x="57924" y="6858000"/>
                  </a:lnTo>
                  <a:lnTo>
                    <a:pt x="57924" y="0"/>
                  </a:lnTo>
                  <a:close/>
                </a:path>
              </a:pathLst>
            </a:custGeom>
            <a:solidFill>
              <a:srgbClr val="FDC3AD"/>
            </a:solidFill>
          </p:spPr>
          <p:txBody>
            <a:bodyPr wrap="square" lIns="0" tIns="0" rIns="0" bIns="0" rtlCol="0"/>
            <a:lstStyle/>
            <a:p>
              <a:endParaRPr/>
            </a:p>
          </p:txBody>
        </p:sp>
        <p:sp>
          <p:nvSpPr>
            <p:cNvPr id="6" name="object 6"/>
            <p:cNvSpPr/>
            <p:nvPr/>
          </p:nvSpPr>
          <p:spPr>
            <a:xfrm>
              <a:off x="8839200" y="0"/>
              <a:ext cx="304800" cy="6858000"/>
            </a:xfrm>
            <a:custGeom>
              <a:avLst/>
              <a:gdLst/>
              <a:ahLst/>
              <a:cxnLst/>
              <a:rect l="l" t="t" r="r" b="b"/>
              <a:pathLst>
                <a:path w="304800" h="6858000">
                  <a:moveTo>
                    <a:pt x="304800" y="0"/>
                  </a:moveTo>
                  <a:lnTo>
                    <a:pt x="0" y="0"/>
                  </a:lnTo>
                  <a:lnTo>
                    <a:pt x="0" y="6858000"/>
                  </a:lnTo>
                  <a:lnTo>
                    <a:pt x="304800" y="6858000"/>
                  </a:lnTo>
                  <a:lnTo>
                    <a:pt x="304800" y="0"/>
                  </a:lnTo>
                  <a:close/>
                </a:path>
              </a:pathLst>
            </a:custGeom>
            <a:solidFill>
              <a:srgbClr val="FDC3AD">
                <a:alpha val="87057"/>
              </a:srgbClr>
            </a:solidFill>
          </p:spPr>
          <p:txBody>
            <a:bodyPr wrap="square" lIns="0" tIns="0" rIns="0" bIns="0" rtlCol="0"/>
            <a:lstStyle/>
            <a:p>
              <a:endParaRPr/>
            </a:p>
          </p:txBody>
        </p:sp>
        <p:sp>
          <p:nvSpPr>
            <p:cNvPr id="7" name="object 7"/>
            <p:cNvSpPr/>
            <p:nvPr/>
          </p:nvSpPr>
          <p:spPr>
            <a:xfrm>
              <a:off x="8915400" y="0"/>
              <a:ext cx="0" cy="6858000"/>
            </a:xfrm>
            <a:custGeom>
              <a:avLst/>
              <a:gdLst/>
              <a:ahLst/>
              <a:cxnLst/>
              <a:rect l="l" t="t" r="r" b="b"/>
              <a:pathLst>
                <a:path h="6858000">
                  <a:moveTo>
                    <a:pt x="0" y="0"/>
                  </a:moveTo>
                  <a:lnTo>
                    <a:pt x="0" y="6857999"/>
                  </a:lnTo>
                </a:path>
              </a:pathLst>
            </a:custGeom>
            <a:ln w="9144">
              <a:solidFill>
                <a:srgbClr val="FD8537"/>
              </a:solidFill>
            </a:ln>
          </p:spPr>
          <p:txBody>
            <a:bodyPr wrap="square" lIns="0" tIns="0" rIns="0" bIns="0" rtlCol="0"/>
            <a:lstStyle/>
            <a:p>
              <a:endParaRPr/>
            </a:p>
          </p:txBody>
        </p:sp>
        <p:sp>
          <p:nvSpPr>
            <p:cNvPr id="8" name="object 8"/>
            <p:cNvSpPr/>
            <p:nvPr/>
          </p:nvSpPr>
          <p:spPr>
            <a:xfrm>
              <a:off x="8156447" y="5715000"/>
              <a:ext cx="548640" cy="548640"/>
            </a:xfrm>
            <a:custGeom>
              <a:avLst/>
              <a:gdLst/>
              <a:ahLst/>
              <a:cxnLst/>
              <a:rect l="l" t="t" r="r" b="b"/>
              <a:pathLst>
                <a:path w="548640" h="548639">
                  <a:moveTo>
                    <a:pt x="274320" y="0"/>
                  </a:moveTo>
                  <a:lnTo>
                    <a:pt x="225008" y="4419"/>
                  </a:lnTo>
                  <a:lnTo>
                    <a:pt x="178597" y="17162"/>
                  </a:lnTo>
                  <a:lnTo>
                    <a:pt x="135861" y="37453"/>
                  </a:lnTo>
                  <a:lnTo>
                    <a:pt x="97575" y="64518"/>
                  </a:lnTo>
                  <a:lnTo>
                    <a:pt x="64513" y="97580"/>
                  </a:lnTo>
                  <a:lnTo>
                    <a:pt x="37450" y="135867"/>
                  </a:lnTo>
                  <a:lnTo>
                    <a:pt x="17161" y="178602"/>
                  </a:lnTo>
                  <a:lnTo>
                    <a:pt x="4419" y="225011"/>
                  </a:lnTo>
                  <a:lnTo>
                    <a:pt x="0" y="274319"/>
                  </a:lnTo>
                  <a:lnTo>
                    <a:pt x="4419" y="323628"/>
                  </a:lnTo>
                  <a:lnTo>
                    <a:pt x="17161" y="370037"/>
                  </a:lnTo>
                  <a:lnTo>
                    <a:pt x="37450" y="412772"/>
                  </a:lnTo>
                  <a:lnTo>
                    <a:pt x="64513" y="451059"/>
                  </a:lnTo>
                  <a:lnTo>
                    <a:pt x="97575" y="484121"/>
                  </a:lnTo>
                  <a:lnTo>
                    <a:pt x="135861" y="511186"/>
                  </a:lnTo>
                  <a:lnTo>
                    <a:pt x="178597" y="531477"/>
                  </a:lnTo>
                  <a:lnTo>
                    <a:pt x="225008" y="544220"/>
                  </a:lnTo>
                  <a:lnTo>
                    <a:pt x="274320" y="548640"/>
                  </a:lnTo>
                  <a:lnTo>
                    <a:pt x="323631" y="544220"/>
                  </a:lnTo>
                  <a:lnTo>
                    <a:pt x="370042" y="531477"/>
                  </a:lnTo>
                  <a:lnTo>
                    <a:pt x="412778" y="511186"/>
                  </a:lnTo>
                  <a:lnTo>
                    <a:pt x="451064" y="484121"/>
                  </a:lnTo>
                  <a:lnTo>
                    <a:pt x="484126" y="451059"/>
                  </a:lnTo>
                  <a:lnTo>
                    <a:pt x="511189" y="412772"/>
                  </a:lnTo>
                  <a:lnTo>
                    <a:pt x="531478" y="370037"/>
                  </a:lnTo>
                  <a:lnTo>
                    <a:pt x="544220" y="323628"/>
                  </a:lnTo>
                  <a:lnTo>
                    <a:pt x="548640" y="274319"/>
                  </a:lnTo>
                  <a:lnTo>
                    <a:pt x="544220" y="225011"/>
                  </a:lnTo>
                  <a:lnTo>
                    <a:pt x="531478" y="178602"/>
                  </a:lnTo>
                  <a:lnTo>
                    <a:pt x="511189" y="135867"/>
                  </a:lnTo>
                  <a:lnTo>
                    <a:pt x="484126" y="97580"/>
                  </a:lnTo>
                  <a:lnTo>
                    <a:pt x="451064" y="64518"/>
                  </a:lnTo>
                  <a:lnTo>
                    <a:pt x="412778" y="37453"/>
                  </a:lnTo>
                  <a:lnTo>
                    <a:pt x="370042" y="17162"/>
                  </a:lnTo>
                  <a:lnTo>
                    <a:pt x="323631" y="4419"/>
                  </a:lnTo>
                  <a:lnTo>
                    <a:pt x="274320" y="0"/>
                  </a:lnTo>
                  <a:close/>
                </a:path>
              </a:pathLst>
            </a:custGeom>
            <a:solidFill>
              <a:srgbClr val="FD8537"/>
            </a:solidFill>
          </p:spPr>
          <p:txBody>
            <a:bodyPr wrap="square" lIns="0" tIns="0" rIns="0" bIns="0" rtlCol="0"/>
            <a:lstStyle/>
            <a:p>
              <a:endParaRPr/>
            </a:p>
          </p:txBody>
        </p:sp>
      </p:grpSp>
      <p:sp>
        <p:nvSpPr>
          <p:cNvPr id="9" name="object 9"/>
          <p:cNvSpPr txBox="1">
            <a:spLocks noGrp="1"/>
          </p:cNvSpPr>
          <p:nvPr>
            <p:ph type="title" idx="4294967295"/>
          </p:nvPr>
        </p:nvSpPr>
        <p:spPr>
          <a:xfrm>
            <a:off x="0" y="306388"/>
            <a:ext cx="4381500" cy="438150"/>
          </a:xfrm>
          <a:prstGeom prst="rect">
            <a:avLst/>
          </a:prstGeom>
        </p:spPr>
        <p:txBody>
          <a:bodyPr vert="horz" wrap="square" lIns="0" tIns="12700" rIns="0" bIns="0" rtlCol="0" anchor="b" anchorCtr="0">
            <a:spAutoFit/>
          </a:bodyPr>
          <a:lstStyle/>
          <a:p>
            <a:pPr marL="12700">
              <a:spcBef>
                <a:spcPts val="100"/>
              </a:spcBef>
            </a:pPr>
            <a:r>
              <a:rPr sz="2700" dirty="0"/>
              <a:t>2. U</a:t>
            </a:r>
            <a:r>
              <a:rPr sz="2150" dirty="0"/>
              <a:t>SER </a:t>
            </a:r>
            <a:r>
              <a:rPr sz="2700" dirty="0"/>
              <a:t>D</a:t>
            </a:r>
            <a:r>
              <a:rPr sz="2150" dirty="0"/>
              <a:t>EFINED </a:t>
            </a:r>
            <a:r>
              <a:rPr sz="2700" spc="-20" dirty="0"/>
              <a:t>P</a:t>
            </a:r>
            <a:r>
              <a:rPr sz="2150" spc="-20" dirty="0"/>
              <a:t>ACKAGES</a:t>
            </a:r>
            <a:r>
              <a:rPr sz="2150" spc="380" dirty="0"/>
              <a:t> </a:t>
            </a:r>
            <a:r>
              <a:rPr sz="2700" dirty="0"/>
              <a:t>:</a:t>
            </a:r>
            <a:endParaRPr sz="2700"/>
          </a:p>
        </p:txBody>
      </p:sp>
      <p:sp>
        <p:nvSpPr>
          <p:cNvPr id="10" name="object 10"/>
          <p:cNvSpPr txBox="1"/>
          <p:nvPr/>
        </p:nvSpPr>
        <p:spPr>
          <a:xfrm>
            <a:off x="2334259" y="826388"/>
            <a:ext cx="7538084" cy="5400040"/>
          </a:xfrm>
          <a:prstGeom prst="rect">
            <a:avLst/>
          </a:prstGeom>
        </p:spPr>
        <p:txBody>
          <a:bodyPr vert="horz" wrap="square" lIns="0" tIns="69850" rIns="0" bIns="0" rtlCol="0">
            <a:spAutoFit/>
          </a:bodyPr>
          <a:lstStyle/>
          <a:p>
            <a:pPr marL="12700" marR="5080">
              <a:lnSpc>
                <a:spcPct val="80000"/>
              </a:lnSpc>
              <a:spcBef>
                <a:spcPts val="550"/>
              </a:spcBef>
            </a:pPr>
            <a:r>
              <a:rPr sz="1900" spc="-5" dirty="0">
                <a:latin typeface="Arial"/>
                <a:cs typeface="Arial"/>
              </a:rPr>
              <a:t>The users of the Java language can also create their </a:t>
            </a:r>
            <a:r>
              <a:rPr sz="1900" spc="-10" dirty="0">
                <a:latin typeface="Arial"/>
                <a:cs typeface="Arial"/>
              </a:rPr>
              <a:t>own </a:t>
            </a:r>
            <a:r>
              <a:rPr sz="1900" spc="-5" dirty="0">
                <a:latin typeface="Arial"/>
                <a:cs typeface="Arial"/>
              </a:rPr>
              <a:t>packages.  They are called </a:t>
            </a:r>
            <a:r>
              <a:rPr sz="1900" dirty="0">
                <a:latin typeface="Arial"/>
                <a:cs typeface="Arial"/>
              </a:rPr>
              <a:t>user-defined </a:t>
            </a:r>
            <a:r>
              <a:rPr sz="1900" spc="-5" dirty="0">
                <a:latin typeface="Arial"/>
                <a:cs typeface="Arial"/>
              </a:rPr>
              <a:t>packages. User defined packages can  also be imported into other classes &amp; used exactly in the same </a:t>
            </a:r>
            <a:r>
              <a:rPr sz="1900" spc="-10" dirty="0">
                <a:latin typeface="Arial"/>
                <a:cs typeface="Arial"/>
              </a:rPr>
              <a:t>way </a:t>
            </a:r>
            <a:r>
              <a:rPr sz="1900" spc="-5" dirty="0">
                <a:latin typeface="Arial"/>
                <a:cs typeface="Arial"/>
              </a:rPr>
              <a:t>as  the Built in</a:t>
            </a:r>
            <a:r>
              <a:rPr sz="1900" spc="15" dirty="0">
                <a:latin typeface="Arial"/>
                <a:cs typeface="Arial"/>
              </a:rPr>
              <a:t> </a:t>
            </a:r>
            <a:r>
              <a:rPr sz="1900" spc="-5" dirty="0">
                <a:latin typeface="Arial"/>
                <a:cs typeface="Arial"/>
              </a:rPr>
              <a:t>packages.</a:t>
            </a:r>
            <a:endParaRPr sz="1900" dirty="0">
              <a:latin typeface="Arial"/>
              <a:cs typeface="Arial"/>
            </a:endParaRPr>
          </a:p>
          <a:p>
            <a:pPr>
              <a:spcBef>
                <a:spcPts val="40"/>
              </a:spcBef>
            </a:pPr>
            <a:endParaRPr sz="2200" dirty="0">
              <a:latin typeface="Arial"/>
              <a:cs typeface="Arial"/>
            </a:endParaRPr>
          </a:p>
          <a:p>
            <a:pPr marL="12700"/>
            <a:r>
              <a:rPr sz="1900" b="1" u="sng" spc="-5" dirty="0">
                <a:uFill>
                  <a:solidFill>
                    <a:srgbClr val="000000"/>
                  </a:solidFill>
                </a:uFill>
                <a:latin typeface="Arial"/>
                <a:cs typeface="Arial"/>
              </a:rPr>
              <a:t>i) Creating User Defined</a:t>
            </a:r>
            <a:r>
              <a:rPr sz="1900" b="1" u="sng" spc="75" dirty="0">
                <a:uFill>
                  <a:solidFill>
                    <a:srgbClr val="000000"/>
                  </a:solidFill>
                </a:uFill>
                <a:latin typeface="Arial"/>
                <a:cs typeface="Arial"/>
              </a:rPr>
              <a:t> </a:t>
            </a:r>
            <a:r>
              <a:rPr sz="1900" b="1" u="sng" spc="-5" dirty="0">
                <a:uFill>
                  <a:solidFill>
                    <a:srgbClr val="000000"/>
                  </a:solidFill>
                </a:uFill>
                <a:latin typeface="Arial"/>
                <a:cs typeface="Arial"/>
              </a:rPr>
              <a:t>Packages</a:t>
            </a:r>
            <a:endParaRPr sz="1900" u="sng" dirty="0">
              <a:latin typeface="Arial"/>
              <a:cs typeface="Arial"/>
            </a:endParaRPr>
          </a:p>
          <a:p>
            <a:pPr marL="12700">
              <a:spcBef>
                <a:spcPts val="145"/>
              </a:spcBef>
            </a:pPr>
            <a:r>
              <a:rPr sz="1900" spc="-5" dirty="0">
                <a:latin typeface="Arial"/>
                <a:cs typeface="Arial"/>
              </a:rPr>
              <a:t>Syntax</a:t>
            </a:r>
            <a:r>
              <a:rPr sz="1900" spc="5" dirty="0">
                <a:latin typeface="Arial"/>
                <a:cs typeface="Arial"/>
              </a:rPr>
              <a:t> </a:t>
            </a:r>
            <a:r>
              <a:rPr sz="1900" spc="-5" dirty="0">
                <a:latin typeface="Arial"/>
                <a:cs typeface="Arial"/>
              </a:rPr>
              <a:t>:</a:t>
            </a:r>
            <a:endParaRPr sz="1900" dirty="0">
              <a:latin typeface="Arial"/>
              <a:cs typeface="Arial"/>
            </a:endParaRPr>
          </a:p>
          <a:p>
            <a:pPr marL="12700">
              <a:spcBef>
                <a:spcPts val="140"/>
              </a:spcBef>
            </a:pPr>
            <a:r>
              <a:rPr sz="1900" spc="-5" dirty="0">
                <a:latin typeface="Arial"/>
                <a:cs typeface="Arial"/>
              </a:rPr>
              <a:t>package</a:t>
            </a:r>
            <a:r>
              <a:rPr sz="1900" spc="30" dirty="0">
                <a:latin typeface="Arial"/>
                <a:cs typeface="Arial"/>
              </a:rPr>
              <a:t> </a:t>
            </a:r>
            <a:r>
              <a:rPr sz="1900" spc="-5" dirty="0">
                <a:latin typeface="Arial"/>
                <a:cs typeface="Arial"/>
              </a:rPr>
              <a:t>packageName;</a:t>
            </a:r>
            <a:endParaRPr sz="1900" dirty="0">
              <a:latin typeface="Arial"/>
              <a:cs typeface="Arial"/>
            </a:endParaRPr>
          </a:p>
          <a:p>
            <a:pPr marL="12700">
              <a:spcBef>
                <a:spcPts val="150"/>
              </a:spcBef>
            </a:pPr>
            <a:r>
              <a:rPr sz="1900" spc="-5" dirty="0">
                <a:latin typeface="Arial"/>
                <a:cs typeface="Arial"/>
              </a:rPr>
              <a:t>public class</a:t>
            </a:r>
            <a:r>
              <a:rPr sz="1900" spc="50" dirty="0">
                <a:latin typeface="Arial"/>
                <a:cs typeface="Arial"/>
              </a:rPr>
              <a:t> </a:t>
            </a:r>
            <a:r>
              <a:rPr sz="1900" spc="-5" dirty="0">
                <a:latin typeface="Arial"/>
                <a:cs typeface="Arial"/>
              </a:rPr>
              <a:t>className</a:t>
            </a:r>
            <a:endParaRPr sz="1900" dirty="0">
              <a:latin typeface="Arial"/>
              <a:cs typeface="Arial"/>
            </a:endParaRPr>
          </a:p>
          <a:p>
            <a:pPr marL="12700">
              <a:spcBef>
                <a:spcPts val="140"/>
              </a:spcBef>
            </a:pPr>
            <a:r>
              <a:rPr sz="1900" spc="-5" dirty="0">
                <a:latin typeface="Arial"/>
                <a:cs typeface="Arial"/>
              </a:rPr>
              <a:t>{</a:t>
            </a:r>
            <a:endParaRPr sz="1900" dirty="0">
              <a:latin typeface="Arial"/>
              <a:cs typeface="Arial"/>
            </a:endParaRPr>
          </a:p>
          <a:p>
            <a:pPr marL="652780">
              <a:spcBef>
                <a:spcPts val="145"/>
              </a:spcBef>
              <a:tabLst>
                <a:tab pos="867410" algn="l"/>
                <a:tab pos="1080770" algn="l"/>
                <a:tab pos="1296035" algn="l"/>
                <a:tab pos="1509395" algn="l"/>
                <a:tab pos="1724025" algn="l"/>
                <a:tab pos="1938655" algn="l"/>
                <a:tab pos="2152015" algn="l"/>
                <a:tab pos="2367280" algn="l"/>
                <a:tab pos="2582545" algn="l"/>
                <a:tab pos="2795905" algn="l"/>
                <a:tab pos="3010535" algn="l"/>
                <a:tab pos="3225800" algn="l"/>
              </a:tabLst>
            </a:pPr>
            <a:r>
              <a:rPr sz="1900" spc="-5" dirty="0">
                <a:latin typeface="Arial"/>
                <a:cs typeface="Arial"/>
              </a:rPr>
              <a:t>-	-	-	-	-	-	-	-	-	-	-	-	-</a:t>
            </a:r>
            <a:endParaRPr sz="1900" dirty="0">
              <a:latin typeface="Arial"/>
              <a:cs typeface="Arial"/>
            </a:endParaRPr>
          </a:p>
          <a:p>
            <a:pPr marL="652780">
              <a:spcBef>
                <a:spcPts val="145"/>
              </a:spcBef>
            </a:pPr>
            <a:r>
              <a:rPr sz="1900" spc="-5" dirty="0">
                <a:latin typeface="Arial"/>
                <a:cs typeface="Arial"/>
              </a:rPr>
              <a:t>// Body of</a:t>
            </a:r>
            <a:r>
              <a:rPr sz="1900" dirty="0">
                <a:latin typeface="Arial"/>
                <a:cs typeface="Arial"/>
              </a:rPr>
              <a:t> </a:t>
            </a:r>
            <a:r>
              <a:rPr sz="1900" spc="-5" dirty="0">
                <a:latin typeface="Arial"/>
                <a:cs typeface="Arial"/>
              </a:rPr>
              <a:t>className</a:t>
            </a:r>
            <a:endParaRPr sz="1900" dirty="0">
              <a:latin typeface="Arial"/>
              <a:cs typeface="Arial"/>
            </a:endParaRPr>
          </a:p>
          <a:p>
            <a:pPr marL="652780">
              <a:spcBef>
                <a:spcPts val="145"/>
              </a:spcBef>
              <a:tabLst>
                <a:tab pos="867410" algn="l"/>
                <a:tab pos="1080770" algn="l"/>
                <a:tab pos="1296035" algn="l"/>
                <a:tab pos="1509395" algn="l"/>
                <a:tab pos="1724025" algn="l"/>
                <a:tab pos="1938655" algn="l"/>
                <a:tab pos="2152015" algn="l"/>
                <a:tab pos="2367280" algn="l"/>
                <a:tab pos="2582545" algn="l"/>
                <a:tab pos="2795905" algn="l"/>
                <a:tab pos="3010535" algn="l"/>
              </a:tabLst>
            </a:pPr>
            <a:r>
              <a:rPr sz="1900" spc="-5" dirty="0">
                <a:latin typeface="Arial"/>
                <a:cs typeface="Arial"/>
              </a:rPr>
              <a:t>-	-	-	-	-	-	-	-	-	-	-	-</a:t>
            </a:r>
            <a:endParaRPr sz="1900" dirty="0">
              <a:latin typeface="Arial"/>
              <a:cs typeface="Arial"/>
            </a:endParaRPr>
          </a:p>
          <a:p>
            <a:pPr marL="12700">
              <a:spcBef>
                <a:spcPts val="145"/>
              </a:spcBef>
            </a:pPr>
            <a:r>
              <a:rPr sz="1900" spc="-5" dirty="0">
                <a:latin typeface="Arial"/>
                <a:cs typeface="Arial"/>
              </a:rPr>
              <a:t>}</a:t>
            </a:r>
            <a:endParaRPr sz="1900" dirty="0">
              <a:latin typeface="Arial"/>
              <a:cs typeface="Arial"/>
            </a:endParaRPr>
          </a:p>
          <a:p>
            <a:pPr>
              <a:spcBef>
                <a:spcPts val="20"/>
              </a:spcBef>
            </a:pPr>
            <a:endParaRPr sz="2600" dirty="0">
              <a:latin typeface="Arial"/>
              <a:cs typeface="Arial"/>
            </a:endParaRPr>
          </a:p>
          <a:p>
            <a:pPr marL="12700" marR="143510">
              <a:lnSpc>
                <a:spcPts val="1820"/>
              </a:lnSpc>
            </a:pPr>
            <a:r>
              <a:rPr sz="1900" spc="-25" dirty="0">
                <a:latin typeface="Arial"/>
                <a:cs typeface="Arial"/>
              </a:rPr>
              <a:t>We </a:t>
            </a:r>
            <a:r>
              <a:rPr sz="1900" spc="-5" dirty="0">
                <a:latin typeface="Arial"/>
                <a:cs typeface="Arial"/>
              </a:rPr>
              <a:t>must first declare the name of the package using the </a:t>
            </a:r>
            <a:r>
              <a:rPr sz="1900" b="1" spc="-5" dirty="0">
                <a:latin typeface="Arial"/>
                <a:cs typeface="Arial"/>
              </a:rPr>
              <a:t>package  </a:t>
            </a:r>
            <a:r>
              <a:rPr sz="1900" spc="-5" dirty="0">
                <a:latin typeface="Arial"/>
                <a:cs typeface="Arial"/>
              </a:rPr>
              <a:t>keyword followed by the package name. This must be the first  statement in a Java source file. Then define a classes as normally as  define a</a:t>
            </a:r>
            <a:r>
              <a:rPr sz="1900" spc="15" dirty="0">
                <a:latin typeface="Arial"/>
                <a:cs typeface="Arial"/>
              </a:rPr>
              <a:t> </a:t>
            </a:r>
            <a:r>
              <a:rPr sz="1900" spc="-5" dirty="0">
                <a:latin typeface="Arial"/>
                <a:cs typeface="Arial"/>
              </a:rPr>
              <a:t>class.</a:t>
            </a:r>
            <a:endParaRPr sz="1900" dirty="0">
              <a:latin typeface="Arial"/>
              <a:cs typeface="Aria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2916" y="321690"/>
            <a:ext cx="7917180" cy="5455340"/>
          </a:xfrm>
          <a:prstGeom prst="rect">
            <a:avLst/>
          </a:prstGeom>
        </p:spPr>
        <p:txBody>
          <a:bodyPr vert="horz" wrap="square" lIns="0" tIns="12700" rIns="0" bIns="0" rtlCol="0">
            <a:spAutoFit/>
          </a:bodyPr>
          <a:lstStyle/>
          <a:p>
            <a:pPr marL="12700">
              <a:spcBef>
                <a:spcPts val="100"/>
              </a:spcBef>
            </a:pPr>
            <a:r>
              <a:rPr sz="2000" b="1" dirty="0">
                <a:latin typeface="Arial"/>
                <a:cs typeface="Arial"/>
              </a:rPr>
              <a:t>Example</a:t>
            </a:r>
            <a:r>
              <a:rPr sz="2000" b="1" spc="-25" dirty="0">
                <a:latin typeface="Arial"/>
                <a:cs typeface="Arial"/>
              </a:rPr>
              <a:t> </a:t>
            </a:r>
            <a:r>
              <a:rPr sz="2000" b="1" dirty="0">
                <a:latin typeface="Arial"/>
                <a:cs typeface="Arial"/>
              </a:rPr>
              <a:t>:</a:t>
            </a:r>
            <a:endParaRPr sz="2000">
              <a:latin typeface="Arial"/>
              <a:cs typeface="Arial"/>
            </a:endParaRPr>
          </a:p>
          <a:p>
            <a:pPr marL="12700">
              <a:spcBef>
                <a:spcPts val="125"/>
              </a:spcBef>
            </a:pPr>
            <a:r>
              <a:rPr sz="2000" dirty="0">
                <a:latin typeface="Arial"/>
                <a:cs typeface="Arial"/>
              </a:rPr>
              <a:t>package</a:t>
            </a:r>
            <a:r>
              <a:rPr sz="2000" spc="-45" dirty="0">
                <a:latin typeface="Arial"/>
                <a:cs typeface="Arial"/>
              </a:rPr>
              <a:t> </a:t>
            </a:r>
            <a:r>
              <a:rPr sz="2000" dirty="0">
                <a:latin typeface="Arial"/>
                <a:cs typeface="Arial"/>
              </a:rPr>
              <a:t>myPackage;</a:t>
            </a:r>
            <a:endParaRPr sz="2000">
              <a:latin typeface="Arial"/>
              <a:cs typeface="Arial"/>
            </a:endParaRPr>
          </a:p>
          <a:p>
            <a:pPr marL="12700">
              <a:spcBef>
                <a:spcPts val="120"/>
              </a:spcBef>
            </a:pPr>
            <a:r>
              <a:rPr sz="2000" dirty="0">
                <a:latin typeface="Arial"/>
                <a:cs typeface="Arial"/>
              </a:rPr>
              <a:t>public class</a:t>
            </a:r>
            <a:r>
              <a:rPr sz="2000" spc="-35" dirty="0">
                <a:latin typeface="Arial"/>
                <a:cs typeface="Arial"/>
              </a:rPr>
              <a:t> </a:t>
            </a:r>
            <a:r>
              <a:rPr sz="2000" dirty="0">
                <a:latin typeface="Arial"/>
                <a:cs typeface="Arial"/>
              </a:rPr>
              <a:t>class1</a:t>
            </a:r>
            <a:endParaRPr sz="2000">
              <a:latin typeface="Arial"/>
              <a:cs typeface="Arial"/>
            </a:endParaRPr>
          </a:p>
          <a:p>
            <a:pPr marL="12700">
              <a:spcBef>
                <a:spcPts val="120"/>
              </a:spcBef>
            </a:pPr>
            <a:r>
              <a:rPr sz="2000" dirty="0">
                <a:latin typeface="Arial"/>
                <a:cs typeface="Arial"/>
              </a:rPr>
              <a:t>{</a:t>
            </a:r>
            <a:endParaRPr sz="2000">
              <a:latin typeface="Arial"/>
              <a:cs typeface="Arial"/>
            </a:endParaRPr>
          </a:p>
          <a:p>
            <a:pPr marL="12700">
              <a:spcBef>
                <a:spcPts val="120"/>
              </a:spcBef>
              <a:tabLst>
                <a:tab pos="236220" algn="l"/>
                <a:tab pos="460375" algn="l"/>
                <a:tab pos="684530" algn="l"/>
                <a:tab pos="908685" algn="l"/>
                <a:tab pos="1132205" algn="l"/>
                <a:tab pos="1355090" algn="l"/>
                <a:tab pos="1579245" algn="l"/>
                <a:tab pos="1803400" algn="l"/>
                <a:tab pos="2027555" algn="l"/>
                <a:tab pos="2251710" algn="l"/>
                <a:tab pos="2475230" algn="l"/>
                <a:tab pos="2699385" algn="l"/>
              </a:tabLst>
            </a:pPr>
            <a:r>
              <a:rPr sz="2000" dirty="0">
                <a:latin typeface="Arial"/>
                <a:cs typeface="Arial"/>
              </a:rPr>
              <a:t>-	-	-	-	-	-	-	-	-	-	-	-	-</a:t>
            </a:r>
            <a:endParaRPr sz="2000">
              <a:latin typeface="Arial"/>
              <a:cs typeface="Arial"/>
            </a:endParaRPr>
          </a:p>
          <a:p>
            <a:pPr marL="12700">
              <a:spcBef>
                <a:spcPts val="120"/>
              </a:spcBef>
            </a:pPr>
            <a:r>
              <a:rPr sz="2000" dirty="0">
                <a:latin typeface="Arial"/>
                <a:cs typeface="Arial"/>
              </a:rPr>
              <a:t>// Body of</a:t>
            </a:r>
            <a:r>
              <a:rPr sz="2000" spc="-60" dirty="0">
                <a:latin typeface="Arial"/>
                <a:cs typeface="Arial"/>
              </a:rPr>
              <a:t> </a:t>
            </a:r>
            <a:r>
              <a:rPr sz="2000" dirty="0">
                <a:latin typeface="Arial"/>
                <a:cs typeface="Arial"/>
              </a:rPr>
              <a:t>class1</a:t>
            </a:r>
            <a:endParaRPr sz="2000">
              <a:latin typeface="Arial"/>
              <a:cs typeface="Arial"/>
            </a:endParaRPr>
          </a:p>
          <a:p>
            <a:pPr marL="12700">
              <a:spcBef>
                <a:spcPts val="120"/>
              </a:spcBef>
            </a:pPr>
            <a:r>
              <a:rPr sz="2000" dirty="0">
                <a:latin typeface="Arial"/>
                <a:cs typeface="Arial"/>
              </a:rPr>
              <a:t>}</a:t>
            </a:r>
            <a:endParaRPr sz="2000">
              <a:latin typeface="Arial"/>
              <a:cs typeface="Arial"/>
            </a:endParaRPr>
          </a:p>
          <a:p>
            <a:pPr>
              <a:lnSpc>
                <a:spcPct val="100000"/>
              </a:lnSpc>
            </a:pPr>
            <a:endParaRPr sz="2700">
              <a:latin typeface="Arial"/>
              <a:cs typeface="Arial"/>
            </a:endParaRPr>
          </a:p>
          <a:p>
            <a:pPr marL="12700" marR="6350">
              <a:lnSpc>
                <a:spcPts val="1920"/>
              </a:lnSpc>
            </a:pPr>
            <a:r>
              <a:rPr sz="2000" spc="-5" dirty="0">
                <a:latin typeface="Arial"/>
                <a:cs typeface="Arial"/>
              </a:rPr>
              <a:t>In </a:t>
            </a:r>
            <a:r>
              <a:rPr sz="2000" dirty="0">
                <a:latin typeface="Arial"/>
                <a:cs typeface="Arial"/>
              </a:rPr>
              <a:t>the above example, myPackage </a:t>
            </a:r>
            <a:r>
              <a:rPr sz="2000" spc="-5" dirty="0">
                <a:latin typeface="Arial"/>
                <a:cs typeface="Arial"/>
              </a:rPr>
              <a:t>is the name </a:t>
            </a:r>
            <a:r>
              <a:rPr sz="2000" spc="-10" dirty="0">
                <a:latin typeface="Arial"/>
                <a:cs typeface="Arial"/>
              </a:rPr>
              <a:t>of </a:t>
            </a:r>
            <a:r>
              <a:rPr sz="2000" spc="-5" dirty="0">
                <a:latin typeface="Arial"/>
                <a:cs typeface="Arial"/>
              </a:rPr>
              <a:t>the package. </a:t>
            </a:r>
            <a:r>
              <a:rPr sz="2000" dirty="0">
                <a:latin typeface="Arial"/>
                <a:cs typeface="Arial"/>
              </a:rPr>
              <a:t>The  class class1 </a:t>
            </a:r>
            <a:r>
              <a:rPr sz="2000" spc="-5" dirty="0">
                <a:latin typeface="Arial"/>
                <a:cs typeface="Arial"/>
              </a:rPr>
              <a:t>is </a:t>
            </a:r>
            <a:r>
              <a:rPr sz="2000" dirty="0">
                <a:latin typeface="Arial"/>
                <a:cs typeface="Arial"/>
              </a:rPr>
              <a:t>now considered as a part of this</a:t>
            </a:r>
            <a:r>
              <a:rPr sz="2000" spc="-160" dirty="0">
                <a:latin typeface="Arial"/>
                <a:cs typeface="Arial"/>
              </a:rPr>
              <a:t> </a:t>
            </a:r>
            <a:r>
              <a:rPr sz="2000" dirty="0">
                <a:latin typeface="Arial"/>
                <a:cs typeface="Arial"/>
              </a:rPr>
              <a:t>package.</a:t>
            </a:r>
            <a:endParaRPr sz="2000">
              <a:latin typeface="Arial"/>
              <a:cs typeface="Arial"/>
            </a:endParaRPr>
          </a:p>
          <a:p>
            <a:pPr>
              <a:spcBef>
                <a:spcPts val="30"/>
              </a:spcBef>
            </a:pPr>
            <a:endParaRPr sz="2700">
              <a:latin typeface="Arial"/>
              <a:cs typeface="Arial"/>
            </a:endParaRPr>
          </a:p>
          <a:p>
            <a:pPr marL="12700" marR="5080" algn="just">
              <a:lnSpc>
                <a:spcPct val="80000"/>
              </a:lnSpc>
              <a:spcBef>
                <a:spcPts val="5"/>
              </a:spcBef>
            </a:pPr>
            <a:r>
              <a:rPr sz="2000" dirty="0">
                <a:latin typeface="Arial"/>
                <a:cs typeface="Arial"/>
              </a:rPr>
              <a:t>This listing would be saved </a:t>
            </a:r>
            <a:r>
              <a:rPr sz="2000" spc="-5" dirty="0">
                <a:latin typeface="Arial"/>
                <a:cs typeface="Arial"/>
              </a:rPr>
              <a:t>as </a:t>
            </a:r>
            <a:r>
              <a:rPr sz="2000" dirty="0">
                <a:latin typeface="Arial"/>
                <a:cs typeface="Arial"/>
              </a:rPr>
              <a:t>a </a:t>
            </a:r>
            <a:r>
              <a:rPr sz="2000" spc="-5" dirty="0">
                <a:latin typeface="Arial"/>
                <a:cs typeface="Arial"/>
              </a:rPr>
              <a:t>file </a:t>
            </a:r>
            <a:r>
              <a:rPr sz="2000" dirty="0">
                <a:latin typeface="Arial"/>
                <a:cs typeface="Arial"/>
              </a:rPr>
              <a:t>called </a:t>
            </a:r>
            <a:r>
              <a:rPr sz="2000" spc="-5" dirty="0">
                <a:latin typeface="Arial"/>
                <a:cs typeface="Arial"/>
              </a:rPr>
              <a:t>class1.java </a:t>
            </a:r>
            <a:r>
              <a:rPr sz="2000" dirty="0">
                <a:latin typeface="Arial"/>
                <a:cs typeface="Arial"/>
              </a:rPr>
              <a:t>&amp; located </a:t>
            </a:r>
            <a:r>
              <a:rPr sz="2000" spc="-5" dirty="0">
                <a:latin typeface="Arial"/>
                <a:cs typeface="Arial"/>
              </a:rPr>
              <a:t>in </a:t>
            </a:r>
            <a:r>
              <a:rPr sz="2000" dirty="0">
                <a:latin typeface="Arial"/>
                <a:cs typeface="Arial"/>
              </a:rPr>
              <a:t>a  </a:t>
            </a:r>
            <a:r>
              <a:rPr sz="2000" spc="-5" dirty="0">
                <a:latin typeface="Arial"/>
                <a:cs typeface="Arial"/>
              </a:rPr>
              <a:t>directory </a:t>
            </a:r>
            <a:r>
              <a:rPr sz="2000" dirty="0">
                <a:latin typeface="Arial"/>
                <a:cs typeface="Arial"/>
              </a:rPr>
              <a:t>named mypackage. When </a:t>
            </a:r>
            <a:r>
              <a:rPr sz="2000" spc="-5" dirty="0">
                <a:latin typeface="Arial"/>
                <a:cs typeface="Arial"/>
              </a:rPr>
              <a:t>the source file is </a:t>
            </a:r>
            <a:r>
              <a:rPr sz="2000" dirty="0">
                <a:latin typeface="Arial"/>
                <a:cs typeface="Arial"/>
              </a:rPr>
              <a:t>compiled, </a:t>
            </a:r>
            <a:r>
              <a:rPr sz="2000" spc="-5" dirty="0">
                <a:latin typeface="Arial"/>
                <a:cs typeface="Arial"/>
              </a:rPr>
              <a:t>java  </a:t>
            </a:r>
            <a:r>
              <a:rPr sz="2000" dirty="0">
                <a:latin typeface="Arial"/>
                <a:cs typeface="Arial"/>
              </a:rPr>
              <a:t>will create a .class </a:t>
            </a:r>
            <a:r>
              <a:rPr sz="2000" spc="-5" dirty="0">
                <a:latin typeface="Arial"/>
                <a:cs typeface="Arial"/>
              </a:rPr>
              <a:t>file </a:t>
            </a:r>
            <a:r>
              <a:rPr sz="2000" dirty="0">
                <a:latin typeface="Arial"/>
                <a:cs typeface="Arial"/>
              </a:rPr>
              <a:t>&amp; store </a:t>
            </a:r>
            <a:r>
              <a:rPr sz="2000" spc="-5" dirty="0">
                <a:latin typeface="Arial"/>
                <a:cs typeface="Arial"/>
              </a:rPr>
              <a:t>it in </a:t>
            </a:r>
            <a:r>
              <a:rPr sz="2000" dirty="0">
                <a:latin typeface="Arial"/>
                <a:cs typeface="Arial"/>
              </a:rPr>
              <a:t>the same</a:t>
            </a:r>
            <a:r>
              <a:rPr sz="2000" spc="-125" dirty="0">
                <a:latin typeface="Arial"/>
                <a:cs typeface="Arial"/>
              </a:rPr>
              <a:t> </a:t>
            </a:r>
            <a:r>
              <a:rPr sz="2000" spc="-15" dirty="0">
                <a:latin typeface="Arial"/>
                <a:cs typeface="Arial"/>
              </a:rPr>
              <a:t>directory.</a:t>
            </a:r>
            <a:endParaRPr sz="2000">
              <a:latin typeface="Arial"/>
              <a:cs typeface="Arial"/>
            </a:endParaRPr>
          </a:p>
          <a:p>
            <a:pPr>
              <a:spcBef>
                <a:spcPts val="10"/>
              </a:spcBef>
            </a:pPr>
            <a:endParaRPr sz="2700">
              <a:latin typeface="Arial"/>
              <a:cs typeface="Arial"/>
            </a:endParaRPr>
          </a:p>
          <a:p>
            <a:pPr marL="12700" marR="5080" algn="just">
              <a:lnSpc>
                <a:spcPct val="80000"/>
              </a:lnSpc>
              <a:spcBef>
                <a:spcPts val="5"/>
              </a:spcBef>
            </a:pPr>
            <a:r>
              <a:rPr sz="2000" dirty="0">
                <a:latin typeface="Arial"/>
                <a:cs typeface="Arial"/>
              </a:rPr>
              <a:t>The </a:t>
            </a:r>
            <a:r>
              <a:rPr sz="2000" spc="-5" dirty="0">
                <a:latin typeface="Arial"/>
                <a:cs typeface="Arial"/>
              </a:rPr>
              <a:t>.class files must </a:t>
            </a:r>
            <a:r>
              <a:rPr sz="2000" spc="-10" dirty="0">
                <a:latin typeface="Arial"/>
                <a:cs typeface="Arial"/>
              </a:rPr>
              <a:t>be </a:t>
            </a:r>
            <a:r>
              <a:rPr sz="2000" dirty="0">
                <a:latin typeface="Arial"/>
                <a:cs typeface="Arial"/>
              </a:rPr>
              <a:t>located </a:t>
            </a:r>
            <a:r>
              <a:rPr sz="2000" spc="-5" dirty="0">
                <a:latin typeface="Arial"/>
                <a:cs typeface="Arial"/>
              </a:rPr>
              <a:t>in </a:t>
            </a:r>
            <a:r>
              <a:rPr sz="2000" dirty="0">
                <a:latin typeface="Arial"/>
                <a:cs typeface="Arial"/>
              </a:rPr>
              <a:t>a </a:t>
            </a:r>
            <a:r>
              <a:rPr sz="2000" spc="-5" dirty="0">
                <a:latin typeface="Arial"/>
                <a:cs typeface="Arial"/>
              </a:rPr>
              <a:t>directory that has </a:t>
            </a:r>
            <a:r>
              <a:rPr sz="2000" dirty="0">
                <a:latin typeface="Arial"/>
                <a:cs typeface="Arial"/>
              </a:rPr>
              <a:t>the same </a:t>
            </a:r>
            <a:r>
              <a:rPr sz="2000" spc="-5" dirty="0">
                <a:latin typeface="Arial"/>
                <a:cs typeface="Arial"/>
              </a:rPr>
              <a:t>name  </a:t>
            </a:r>
            <a:r>
              <a:rPr sz="2000" dirty="0">
                <a:latin typeface="Arial"/>
                <a:cs typeface="Arial"/>
              </a:rPr>
              <a:t>as the </a:t>
            </a:r>
            <a:r>
              <a:rPr sz="2000" spc="-5" dirty="0">
                <a:latin typeface="Arial"/>
                <a:cs typeface="Arial"/>
              </a:rPr>
              <a:t>package </a:t>
            </a:r>
            <a:r>
              <a:rPr sz="2000" dirty="0">
                <a:latin typeface="Arial"/>
                <a:cs typeface="Arial"/>
              </a:rPr>
              <a:t>&amp; this </a:t>
            </a:r>
            <a:r>
              <a:rPr sz="2000" spc="-5" dirty="0">
                <a:latin typeface="Arial"/>
                <a:cs typeface="Arial"/>
              </a:rPr>
              <a:t>directory </a:t>
            </a:r>
            <a:r>
              <a:rPr sz="2000" dirty="0">
                <a:latin typeface="Arial"/>
                <a:cs typeface="Arial"/>
              </a:rPr>
              <a:t>should be a subdirectory of the  directory where classes that will import the package are</a:t>
            </a:r>
            <a:r>
              <a:rPr sz="2000" spc="-204" dirty="0">
                <a:latin typeface="Arial"/>
                <a:cs typeface="Arial"/>
              </a:rPr>
              <a:t> </a:t>
            </a:r>
            <a:r>
              <a:rPr sz="2000" dirty="0">
                <a:latin typeface="Arial"/>
                <a:cs typeface="Arial"/>
              </a:rPr>
              <a:t>located.</a:t>
            </a:r>
            <a:endParaRPr sz="2000">
              <a:latin typeface="Arial"/>
              <a:cs typeface="Aria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extLst>
    <a:ext uri="{05A4C25C-085E-4340-85A3-A5531E510DB2}">
      <thm15:themeFamily xmlns:thm15="http://schemas.microsoft.com/office/thememl/2012/main" name="Theme2" id="{F6056773-000F-4E4B-B2B9-32DEAF478291}" vid="{F59F9282-64DA-47C4-A9B0-A68A6A2D0D0A}"/>
    </a:ext>
  </a:extLst>
</a:theme>
</file>

<file path=docProps/app.xml><?xml version="1.0" encoding="utf-8"?>
<Properties xmlns="http://schemas.openxmlformats.org/officeDocument/2006/extended-properties" xmlns:vt="http://schemas.openxmlformats.org/officeDocument/2006/docPropsVTypes">
  <Template>Theme1</Template>
  <TotalTime>11606</TotalTime>
  <Words>979</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Gill Sans MT</vt:lpstr>
      <vt:lpstr>Perpetua</vt:lpstr>
      <vt:lpstr>Verdana</vt:lpstr>
      <vt:lpstr>Wingdings</vt:lpstr>
      <vt:lpstr>Wingdings 2</vt:lpstr>
      <vt:lpstr>Theme2</vt:lpstr>
      <vt:lpstr>INTRODUCTION</vt:lpstr>
      <vt:lpstr>PowerPoint Presentation</vt:lpstr>
      <vt:lpstr>PowerPoint Presentation</vt:lpstr>
      <vt:lpstr>PowerPoint Presentation</vt:lpstr>
      <vt:lpstr>TYPES OF PACKAGES</vt:lpstr>
      <vt:lpstr>SYSTEM PACKAGES OR JAVA API</vt:lpstr>
      <vt:lpstr>JAVA SYSTEM PACKAGES &amp; THEIR CLASSES</vt:lpstr>
      <vt:lpstr>2. USER DEFINED PACKAGES :</vt:lpstr>
      <vt:lpstr>PowerPoint Presentation</vt:lpstr>
      <vt:lpstr>STEPS FOR CREATING PACKAGE :</vt:lpstr>
      <vt:lpstr>PowerPoint Presentation</vt:lpstr>
      <vt:lpstr>ACCESSING A PACKAGE</vt:lpstr>
      <vt:lpstr>ADVANTAGES OF PACKAGES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suvendu</dc:creator>
  <cp:lastModifiedBy>suvendu</cp:lastModifiedBy>
  <cp:revision>19</cp:revision>
  <dcterms:created xsi:type="dcterms:W3CDTF">2021-02-22T14:08:03Z</dcterms:created>
  <dcterms:modified xsi:type="dcterms:W3CDTF">2021-04-28T10:21:37Z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2016-05-18T00:00:00Z</vt:filetime>
  </property>
  <property fmtid="{D5CDD505-2E9C-101B-9397-08002B2CF9AE}" pid="3" name="Creator">
    <vt:lpwstr>Microsoft® PowerPoint® 2013</vt:lpwstr>
  </property>
  <property fmtid="{D5CDD505-2E9C-101B-9397-08002B2CF9AE}" pid="4" name="LastSaved">
    <vt:filetime>2021-02-22T00:00:00Z</vt:filetime>
  </property>
</Properties>
</file>