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694" r:id="rId3"/>
  </p:sldMasterIdLst>
  <p:notesMasterIdLst>
    <p:notesMasterId r:id="rId14"/>
  </p:notesMasterIdLst>
  <p:sldIdLst>
    <p:sldId id="265" r:id="rId4"/>
    <p:sldId id="257" r:id="rId5"/>
    <p:sldId id="258" r:id="rId6"/>
    <p:sldId id="259" r:id="rId7"/>
    <p:sldId id="260" r:id="rId8"/>
    <p:sldId id="261" r:id="rId9"/>
    <p:sldId id="262" r:id="rId10"/>
    <p:sldId id="263" r:id="rId11"/>
    <p:sldId id="264"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tableStyles" Target="tableStyles.xml" /><Relationship Id="rId3" Type="http://schemas.openxmlformats.org/officeDocument/2006/relationships/slideMaster" Target="slideMasters/slideMaster3.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theme" Target="theme/theme1.xml" /><Relationship Id="rId2" Type="http://schemas.openxmlformats.org/officeDocument/2006/relationships/slideMaster" Target="slideMasters/slideMaster2.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presProps" Target="presProps.xml" /><Relationship Id="rId10" Type="http://schemas.openxmlformats.org/officeDocument/2006/relationships/slide" Target="slides/slide7.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735A04-AE84-4714-A0DC-D81D00435646}" type="datetimeFigureOut">
              <a:rPr lang="en-US" smtClean="0"/>
              <a:t>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E09AC6-B6F0-493A-83E6-F878ED0A04CB}" type="slidenum">
              <a:rPr lang="en-US" smtClean="0"/>
              <a:t>‹#›</a:t>
            </a:fld>
            <a:endParaRPr lang="en-US"/>
          </a:p>
        </p:txBody>
      </p:sp>
    </p:spTree>
    <p:extLst>
      <p:ext uri="{BB962C8B-B14F-4D97-AF65-F5344CB8AC3E}">
        <p14:creationId xmlns:p14="http://schemas.microsoft.com/office/powerpoint/2010/main" val="588140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87217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978539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875725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FA4183-054F-4423-9CA1-C2C685469ADA}"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594550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C14635-D51E-4E81-983E-934DD1557DD8}"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48799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F44ED-E974-42F5-87A3-6DEC6E571E67}"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3246696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0DE6029-AD61-49BF-9C04-CE3D451F0A41}" type="datetime1">
              <a:rPr lang="en-US" smtClean="0">
                <a:solidFill>
                  <a:prstClr val="black">
                    <a:tint val="75000"/>
                  </a:prstClr>
                </a:solidFill>
              </a:rPr>
              <a:pPr/>
              <a:t>2/9/2021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979886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37E231-F058-42CA-8359-30E38892BAE7}" type="datetime1">
              <a:rPr lang="en-US" smtClean="0">
                <a:solidFill>
                  <a:prstClr val="black">
                    <a:tint val="75000"/>
                  </a:prstClr>
                </a:solidFill>
              </a:rPr>
              <a:pPr/>
              <a:t>2/9/2021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806288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580EB-25E6-41BC-84A9-CD5C6A5A4E8F}" type="datetime1">
              <a:rPr lang="en-US" smtClean="0">
                <a:solidFill>
                  <a:prstClr val="black">
                    <a:tint val="75000"/>
                  </a:prstClr>
                </a:solidFill>
              </a:rPr>
              <a:pPr/>
              <a:t>2/9/2021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4014029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5096F-BB8C-4D3D-AD8B-286D7CE98103}"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985073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7851F-452A-4BF8-8B54-0BAD7881541F}"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966375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FA4183-054F-4423-9CA1-C2C685469ADA}"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5571390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A29285-CDBC-4F0F-BEBF-802E9CD536DA}"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875272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9F6EC8-4700-4138-8CC1-E46391DE1E52}"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69522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A29285-CDBC-4F0F-BEBF-802E9CD536DA}"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414036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C6A1B-050E-4C94-A5B1-5D503721F5DD}" type="datetime1">
              <a:rPr lang="en-US" smtClean="0">
                <a:solidFill>
                  <a:prstClr val="black">
                    <a:tint val="75000"/>
                  </a:prstClr>
                </a:solidFill>
              </a:rPr>
              <a:pPr/>
              <a:t>2/9/2021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5286155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B662E-781B-4EC9-B90E-B8551D7CCA5D}" type="datetime1">
              <a:rPr lang="en-US" smtClean="0">
                <a:solidFill>
                  <a:prstClr val="black">
                    <a:tint val="75000"/>
                  </a:prstClr>
                </a:solidFill>
              </a:rPr>
              <a:pPr/>
              <a:t>2/9/2021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WhatsApp NO. : 9564842816</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0353475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AEFE69-C433-4D28-95DE-FB992C302B4E}" type="datetime1">
              <a:rPr lang="en-US" smtClean="0">
                <a:solidFill>
                  <a:prstClr val="black">
                    <a:tint val="75000"/>
                  </a:prstClr>
                </a:solidFill>
              </a:rPr>
              <a:pPr/>
              <a:t>2/9/2021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WhatsApp NO. : 9564842816</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3638458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5856B-984B-4F58-9F95-175F342A835D}" type="datetime1">
              <a:rPr lang="en-US" smtClean="0">
                <a:solidFill>
                  <a:prstClr val="black">
                    <a:tint val="75000"/>
                  </a:prstClr>
                </a:solidFill>
              </a:rPr>
              <a:pPr/>
              <a:t>2/9/2021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WhatsApp NO. : 9564842816</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2615158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F6DD7-BEDC-4A02-BCE2-071540D58713}" type="datetime1">
              <a:rPr lang="en-US" smtClean="0">
                <a:solidFill>
                  <a:prstClr val="black">
                    <a:tint val="75000"/>
                  </a:prstClr>
                </a:solidFill>
              </a:rPr>
              <a:pPr/>
              <a:t>2/9/2021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9588158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597352-3407-4789-A258-A235B5F928F3}" type="datetime1">
              <a:rPr lang="en-US" smtClean="0">
                <a:solidFill>
                  <a:prstClr val="black">
                    <a:tint val="75000"/>
                  </a:prstClr>
                </a:solidFill>
              </a:rPr>
              <a:pPr/>
              <a:t>2/9/2021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40312166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C14635-D51E-4E81-983E-934DD1557DD8}"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5899525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F44ED-E974-42F5-87A3-6DEC6E571E67}"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8648231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0DE6029-AD61-49BF-9C04-CE3D451F0A41}" type="datetime1">
              <a:rPr lang="en-US" smtClean="0">
                <a:solidFill>
                  <a:prstClr val="black">
                    <a:tint val="75000"/>
                  </a:prstClr>
                </a:solidFill>
              </a:rPr>
              <a:pPr/>
              <a:t>2/9/2021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6953731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37E231-F058-42CA-8359-30E38892BAE7}" type="datetime1">
              <a:rPr lang="en-US" smtClean="0">
                <a:solidFill>
                  <a:prstClr val="black">
                    <a:tint val="75000"/>
                  </a:prstClr>
                </a:solidFill>
              </a:rPr>
              <a:pPr/>
              <a:t>2/9/2021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3640903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9F6EC8-4700-4138-8CC1-E46391DE1E52}"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6782244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580EB-25E6-41BC-84A9-CD5C6A5A4E8F}" type="datetime1">
              <a:rPr lang="en-US" smtClean="0">
                <a:solidFill>
                  <a:prstClr val="black">
                    <a:tint val="75000"/>
                  </a:prstClr>
                </a:solidFill>
              </a:rPr>
              <a:pPr/>
              <a:t>2/9/2021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40845957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5096F-BB8C-4D3D-AD8B-286D7CE98103}"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9649071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7851F-452A-4BF8-8B54-0BAD7881541F}"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5530933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FA4183-054F-4423-9CA1-C2C685469ADA}"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7182996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A29285-CDBC-4F0F-BEBF-802E9CD536DA}"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1524769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9F6EC8-4700-4138-8CC1-E46391DE1E52}"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9840744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C6A1B-050E-4C94-A5B1-5D503721F5DD}" type="datetime1">
              <a:rPr lang="en-US" smtClean="0">
                <a:solidFill>
                  <a:prstClr val="black">
                    <a:tint val="75000"/>
                  </a:prstClr>
                </a:solidFill>
              </a:rPr>
              <a:pPr/>
              <a:t>2/9/2021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930794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B662E-781B-4EC9-B90E-B8551D7CCA5D}" type="datetime1">
              <a:rPr lang="en-US" smtClean="0">
                <a:solidFill>
                  <a:prstClr val="black">
                    <a:tint val="75000"/>
                  </a:prstClr>
                </a:solidFill>
              </a:rPr>
              <a:pPr/>
              <a:t>2/9/2021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WhatsApp NO. : 9564842816</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9802620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AEFE69-C433-4D28-95DE-FB992C302B4E}" type="datetime1">
              <a:rPr lang="en-US" smtClean="0">
                <a:solidFill>
                  <a:prstClr val="black">
                    <a:tint val="75000"/>
                  </a:prstClr>
                </a:solidFill>
              </a:rPr>
              <a:pPr/>
              <a:t>2/9/2021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WhatsApp NO. : 9564842816</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5311171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5856B-984B-4F58-9F95-175F342A835D}" type="datetime1">
              <a:rPr lang="en-US" smtClean="0">
                <a:solidFill>
                  <a:prstClr val="black">
                    <a:tint val="75000"/>
                  </a:prstClr>
                </a:solidFill>
              </a:rPr>
              <a:pPr/>
              <a:t>2/9/2021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WhatsApp NO. : 9564842816</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213512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C6A1B-050E-4C94-A5B1-5D503721F5DD}" type="datetime1">
              <a:rPr lang="en-US" smtClean="0">
                <a:solidFill>
                  <a:prstClr val="black">
                    <a:tint val="75000"/>
                  </a:prstClr>
                </a:solidFill>
              </a:rPr>
              <a:pPr/>
              <a:t>2/9/2021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5003341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F6DD7-BEDC-4A02-BCE2-071540D58713}" type="datetime1">
              <a:rPr lang="en-US" smtClean="0">
                <a:solidFill>
                  <a:prstClr val="black">
                    <a:tint val="75000"/>
                  </a:prstClr>
                </a:solidFill>
              </a:rPr>
              <a:pPr/>
              <a:t>2/9/2021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2361436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597352-3407-4789-A258-A235B5F928F3}" type="datetime1">
              <a:rPr lang="en-US" smtClean="0">
                <a:solidFill>
                  <a:prstClr val="black">
                    <a:tint val="75000"/>
                  </a:prstClr>
                </a:solidFill>
              </a:rPr>
              <a:pPr/>
              <a:t>2/9/2021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4462306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C14635-D51E-4E81-983E-934DD1557DD8}"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42001207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F44ED-E974-42F5-87A3-6DEC6E571E67}"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DE8AA0-DE97-42E3-B0CC-C1FBF0E34315}"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4791269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0DE6029-AD61-49BF-9C04-CE3D451F0A41}" type="datetime1">
              <a:rPr lang="en-US" smtClean="0">
                <a:solidFill>
                  <a:prstClr val="black">
                    <a:tint val="75000"/>
                  </a:prstClr>
                </a:solidFill>
              </a:rPr>
              <a:pPr/>
              <a:t>2/9/2021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3209535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37E231-F058-42CA-8359-30E38892BAE7}" type="datetime1">
              <a:rPr lang="en-US" smtClean="0">
                <a:solidFill>
                  <a:prstClr val="black">
                    <a:tint val="75000"/>
                  </a:prstClr>
                </a:solidFill>
              </a:rPr>
              <a:pPr/>
              <a:t>2/9/2021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10740884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580EB-25E6-41BC-84A9-CD5C6A5A4E8F}" type="datetime1">
              <a:rPr lang="en-US" smtClean="0">
                <a:solidFill>
                  <a:prstClr val="black">
                    <a:tint val="75000"/>
                  </a:prstClr>
                </a:solidFill>
              </a:rPr>
              <a:pPr/>
              <a:t>2/9/2021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8882063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5096F-BB8C-4D3D-AD8B-286D7CE98103}"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1089115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7851F-452A-4BF8-8B54-0BAD7881541F}"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136229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B662E-781B-4EC9-B90E-B8551D7CCA5D}" type="datetime1">
              <a:rPr lang="en-US" smtClean="0">
                <a:solidFill>
                  <a:prstClr val="black">
                    <a:tint val="75000"/>
                  </a:prstClr>
                </a:solidFill>
              </a:rPr>
              <a:pPr/>
              <a:t>2/9/2021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WhatsApp NO. : 9564842816</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426142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AEFE69-C433-4D28-95DE-FB992C302B4E}" type="datetime1">
              <a:rPr lang="en-US" smtClean="0">
                <a:solidFill>
                  <a:prstClr val="black">
                    <a:tint val="75000"/>
                  </a:prstClr>
                </a:solidFill>
              </a:rPr>
              <a:pPr/>
              <a:t>2/9/2021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WhatsApp NO. : 9564842816</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302011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5856B-984B-4F58-9F95-175F342A835D}" type="datetime1">
              <a:rPr lang="en-US" smtClean="0">
                <a:solidFill>
                  <a:prstClr val="black">
                    <a:tint val="75000"/>
                  </a:prstClr>
                </a:solidFill>
              </a:rPr>
              <a:pPr/>
              <a:t>2/9/2021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WhatsApp NO. : 9564842816</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65349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F6DD7-BEDC-4A02-BCE2-071540D58713}" type="datetime1">
              <a:rPr lang="en-US" smtClean="0">
                <a:solidFill>
                  <a:prstClr val="black">
                    <a:tint val="75000"/>
                  </a:prstClr>
                </a:solidFill>
              </a:rPr>
              <a:pPr/>
              <a:t>2/9/2021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40197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597352-3407-4789-A258-A235B5F928F3}" type="datetime1">
              <a:rPr lang="en-US" smtClean="0">
                <a:solidFill>
                  <a:prstClr val="black">
                    <a:tint val="75000"/>
                  </a:prstClr>
                </a:solidFill>
              </a:rPr>
              <a:pPr/>
              <a:t>2/9/2021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WhatsApp NO. : 9564842816</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DE8AA0-DE97-42E3-B0CC-C1FBF0E34315}" type="slidenum">
              <a:rPr lang="en-US" smtClean="0"/>
              <a:pPr/>
              <a:t>‹#›</a:t>
            </a:fld>
            <a:endParaRPr lang="en-US"/>
          </a:p>
        </p:txBody>
      </p:sp>
    </p:spTree>
    <p:extLst>
      <p:ext uri="{BB962C8B-B14F-4D97-AF65-F5344CB8AC3E}">
        <p14:creationId xmlns:p14="http://schemas.microsoft.com/office/powerpoint/2010/main" val="2967905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 /><Relationship Id="rId13" Type="http://schemas.openxmlformats.org/officeDocument/2006/relationships/slideLayout" Target="../slideLayouts/slideLayout29.xml" /><Relationship Id="rId3" Type="http://schemas.openxmlformats.org/officeDocument/2006/relationships/slideLayout" Target="../slideLayouts/slideLayout19.xml" /><Relationship Id="rId7" Type="http://schemas.openxmlformats.org/officeDocument/2006/relationships/slideLayout" Target="../slideLayouts/slideLayout23.xml" /><Relationship Id="rId12" Type="http://schemas.openxmlformats.org/officeDocument/2006/relationships/slideLayout" Target="../slideLayouts/slideLayout28.xml" /><Relationship Id="rId17" Type="http://schemas.openxmlformats.org/officeDocument/2006/relationships/theme" Target="../theme/theme2.xml" /><Relationship Id="rId2" Type="http://schemas.openxmlformats.org/officeDocument/2006/relationships/slideLayout" Target="../slideLayouts/slideLayout18.xml" /><Relationship Id="rId16" Type="http://schemas.openxmlformats.org/officeDocument/2006/relationships/slideLayout" Target="../slideLayouts/slideLayout32.xml" /><Relationship Id="rId1" Type="http://schemas.openxmlformats.org/officeDocument/2006/relationships/slideLayout" Target="../slideLayouts/slideLayout17.xml" /><Relationship Id="rId6" Type="http://schemas.openxmlformats.org/officeDocument/2006/relationships/slideLayout" Target="../slideLayouts/slideLayout22.xml" /><Relationship Id="rId11" Type="http://schemas.openxmlformats.org/officeDocument/2006/relationships/slideLayout" Target="../slideLayouts/slideLayout27.xml" /><Relationship Id="rId5" Type="http://schemas.openxmlformats.org/officeDocument/2006/relationships/slideLayout" Target="../slideLayouts/slideLayout21.xml" /><Relationship Id="rId15" Type="http://schemas.openxmlformats.org/officeDocument/2006/relationships/slideLayout" Target="../slideLayouts/slideLayout31.xml" /><Relationship Id="rId10" Type="http://schemas.openxmlformats.org/officeDocument/2006/relationships/slideLayout" Target="../slideLayouts/slideLayout26.xml" /><Relationship Id="rId4" Type="http://schemas.openxmlformats.org/officeDocument/2006/relationships/slideLayout" Target="../slideLayouts/slideLayout20.xml" /><Relationship Id="rId9" Type="http://schemas.openxmlformats.org/officeDocument/2006/relationships/slideLayout" Target="../slideLayouts/slideLayout25.xml" /><Relationship Id="rId14" Type="http://schemas.openxmlformats.org/officeDocument/2006/relationships/slideLayout" Target="../slideLayouts/slideLayout30.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 /><Relationship Id="rId13" Type="http://schemas.openxmlformats.org/officeDocument/2006/relationships/slideLayout" Target="../slideLayouts/slideLayout45.xml" /><Relationship Id="rId3" Type="http://schemas.openxmlformats.org/officeDocument/2006/relationships/slideLayout" Target="../slideLayouts/slideLayout35.xml" /><Relationship Id="rId7" Type="http://schemas.openxmlformats.org/officeDocument/2006/relationships/slideLayout" Target="../slideLayouts/slideLayout39.xml" /><Relationship Id="rId12" Type="http://schemas.openxmlformats.org/officeDocument/2006/relationships/slideLayout" Target="../slideLayouts/slideLayout44.xml" /><Relationship Id="rId17" Type="http://schemas.openxmlformats.org/officeDocument/2006/relationships/theme" Target="../theme/theme3.xml" /><Relationship Id="rId2" Type="http://schemas.openxmlformats.org/officeDocument/2006/relationships/slideLayout" Target="../slideLayouts/slideLayout34.xml" /><Relationship Id="rId16" Type="http://schemas.openxmlformats.org/officeDocument/2006/relationships/slideLayout" Target="../slideLayouts/slideLayout48.xml" /><Relationship Id="rId1" Type="http://schemas.openxmlformats.org/officeDocument/2006/relationships/slideLayout" Target="../slideLayouts/slideLayout33.xml" /><Relationship Id="rId6" Type="http://schemas.openxmlformats.org/officeDocument/2006/relationships/slideLayout" Target="../slideLayouts/slideLayout38.xml" /><Relationship Id="rId11" Type="http://schemas.openxmlformats.org/officeDocument/2006/relationships/slideLayout" Target="../slideLayouts/slideLayout43.xml" /><Relationship Id="rId5" Type="http://schemas.openxmlformats.org/officeDocument/2006/relationships/slideLayout" Target="../slideLayouts/slideLayout37.xml" /><Relationship Id="rId15" Type="http://schemas.openxmlformats.org/officeDocument/2006/relationships/slideLayout" Target="../slideLayouts/slideLayout47.xml" /><Relationship Id="rId10" Type="http://schemas.openxmlformats.org/officeDocument/2006/relationships/slideLayout" Target="../slideLayouts/slideLayout42.xml" /><Relationship Id="rId4" Type="http://schemas.openxmlformats.org/officeDocument/2006/relationships/slideLayout" Target="../slideLayouts/slideLayout36.xml" /><Relationship Id="rId9" Type="http://schemas.openxmlformats.org/officeDocument/2006/relationships/slideLayout" Target="../slideLayouts/slideLayout41.xml" /><Relationship Id="rId14" Type="http://schemas.openxmlformats.org/officeDocument/2006/relationships/slideLayout" Target="../slideLayouts/slideLayout46.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38C1D0-84BD-4306-AC91-D2261D1A5E54}"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solidFill>
                  <a:prstClr val="black">
                    <a:tint val="75000"/>
                  </a:prstClr>
                </a:solidFill>
              </a:rPr>
              <a:t>WhatsApp NO. : 9564842816</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9DE8AA0-DE97-42E3-B0CC-C1FBF0E34315}" type="slidenum">
              <a:rPr lang="en-US" smtClean="0"/>
              <a:pPr/>
              <a:t>‹#›</a:t>
            </a:fld>
            <a:endParaRPr lang="en-US"/>
          </a:p>
        </p:txBody>
      </p:sp>
    </p:spTree>
    <p:extLst>
      <p:ext uri="{BB962C8B-B14F-4D97-AF65-F5344CB8AC3E}">
        <p14:creationId xmlns:p14="http://schemas.microsoft.com/office/powerpoint/2010/main" val="664001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38C1D0-84BD-4306-AC91-D2261D1A5E54}"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solidFill>
                  <a:prstClr val="black">
                    <a:tint val="75000"/>
                  </a:prstClr>
                </a:solidFill>
              </a:rPr>
              <a:t>WhatsApp NO. : 9564842816</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9DE8AA0-DE97-42E3-B0CC-C1FBF0E34315}" type="slidenum">
              <a:rPr lang="en-US" smtClean="0"/>
              <a:pPr/>
              <a:t>‹#›</a:t>
            </a:fld>
            <a:endParaRPr lang="en-US"/>
          </a:p>
        </p:txBody>
      </p:sp>
    </p:spTree>
    <p:extLst>
      <p:ext uri="{BB962C8B-B14F-4D97-AF65-F5344CB8AC3E}">
        <p14:creationId xmlns:p14="http://schemas.microsoft.com/office/powerpoint/2010/main" val="152381752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38C1D0-84BD-4306-AC91-D2261D1A5E54}" type="datetime1">
              <a:rPr lang="en-US" smtClean="0">
                <a:solidFill>
                  <a:prstClr val="black">
                    <a:tint val="75000"/>
                  </a:prstClr>
                </a:solidFill>
              </a:rPr>
              <a:pPr/>
              <a:t>2/9/2021</a:t>
            </a:fld>
            <a:endParaRPr lang="en-US">
              <a:solidFill>
                <a:prstClr val="black">
                  <a:tint val="75000"/>
                </a:prstClr>
              </a:solidFill>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solidFill>
                  <a:prstClr val="black">
                    <a:tint val="75000"/>
                  </a:prstClr>
                </a:solidFill>
              </a:rPr>
              <a:t>WhatsApp NO. : 9564842816</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9DE8AA0-DE97-42E3-B0CC-C1FBF0E34315}" type="slidenum">
              <a:rPr lang="en-US" smtClean="0"/>
              <a:pPr/>
              <a:t>‹#›</a:t>
            </a:fld>
            <a:endParaRPr lang="en-US"/>
          </a:p>
        </p:txBody>
      </p:sp>
    </p:spTree>
    <p:extLst>
      <p:ext uri="{BB962C8B-B14F-4D97-AF65-F5344CB8AC3E}">
        <p14:creationId xmlns:p14="http://schemas.microsoft.com/office/powerpoint/2010/main" val="381499386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 /><Relationship Id="rId2" Type="http://schemas.openxmlformats.org/officeDocument/2006/relationships/slideLayout" Target="../slideLayouts/slideLayout34.xml" /><Relationship Id="rId1" Type="http://schemas.openxmlformats.org/officeDocument/2006/relationships/themeOverride" Target="../theme/themeOverride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Object Oriented Programming using JAVA</a:t>
            </a:r>
            <a:br>
              <a:rPr lang="en-US" dirty="0"/>
            </a:br>
            <a:r>
              <a:rPr lang="en-US" dirty="0"/>
              <a:t>							</a:t>
            </a:r>
            <a:r>
              <a:rPr lang="en-US" sz="2800" dirty="0"/>
              <a:t>Paper code: </a:t>
            </a:r>
            <a:r>
              <a:rPr lang="en-US" sz="2800" b="1" dirty="0"/>
              <a:t>PCC – CS481</a:t>
            </a:r>
          </a:p>
        </p:txBody>
      </p:sp>
      <p:sp>
        <p:nvSpPr>
          <p:cNvPr id="3" name="Subtitle 2"/>
          <p:cNvSpPr>
            <a:spLocks noGrp="1"/>
          </p:cNvSpPr>
          <p:nvPr>
            <p:ph type="subTitle" idx="1"/>
          </p:nvPr>
        </p:nvSpPr>
        <p:spPr>
          <a:xfrm>
            <a:off x="4601028" y="5183779"/>
            <a:ext cx="7324498" cy="1126283"/>
          </a:xfrm>
        </p:spPr>
        <p:txBody>
          <a:bodyPr>
            <a:normAutofit lnSpcReduction="10000"/>
          </a:bodyPr>
          <a:lstStyle/>
          <a:p>
            <a:pPr marL="3943350" lvl="8" indent="-285750">
              <a:buFont typeface="Century Gothic" panose="020B0502020202020204" pitchFamily="34" charset="0"/>
              <a:buChar char="―"/>
            </a:pPr>
            <a:r>
              <a:rPr lang="en-US" sz="1800" b="1" dirty="0"/>
              <a:t>	Presented By</a:t>
            </a:r>
            <a:r>
              <a:rPr lang="en-US" dirty="0"/>
              <a:t>			</a:t>
            </a:r>
          </a:p>
          <a:p>
            <a:r>
              <a:rPr lang="en-US" dirty="0"/>
              <a:t>								       </a:t>
            </a:r>
            <a:r>
              <a:rPr lang="en-US" dirty="0" err="1"/>
              <a:t>Sudeshna</a:t>
            </a:r>
            <a:r>
              <a:rPr lang="en-US" dirty="0"/>
              <a:t> </a:t>
            </a:r>
            <a:r>
              <a:rPr lang="en-US" dirty="0" err="1"/>
              <a:t>Kundu</a:t>
            </a:r>
            <a:r>
              <a:rPr lang="en-US" dirty="0"/>
              <a:t> (</a:t>
            </a:r>
            <a:r>
              <a:rPr lang="en-US" err="1"/>
              <a:t>Mondal</a:t>
            </a:r>
            <a:r>
              <a:rPr lang="en-US"/>
              <a:t>)</a:t>
            </a:r>
          </a:p>
          <a:p>
            <a:r>
              <a:rPr lang="en-US"/>
              <a:t>									Mobile No. : 9564842816</a:t>
            </a:r>
            <a:endParaRPr lang="en-US" dirty="0"/>
          </a:p>
        </p:txBody>
      </p:sp>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Tree>
    <p:extLst>
      <p:ext uri="{BB962C8B-B14F-4D97-AF65-F5344CB8AC3E}">
        <p14:creationId xmlns:p14="http://schemas.microsoft.com/office/powerpoint/2010/main" val="887917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773708" y="2810434"/>
            <a:ext cx="3388658" cy="1183341"/>
          </a:xfrm>
        </p:spPr>
        <p:txBody>
          <a:bodyPr>
            <a:noAutofit/>
          </a:bodyPr>
          <a:lstStyle/>
          <a:p>
            <a:pPr algn="ctr"/>
            <a:r>
              <a:rPr 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p>
        </p:txBody>
      </p:sp>
      <p:sp>
        <p:nvSpPr>
          <p:cNvPr id="3" name="Footer Placeholder 2"/>
          <p:cNvSpPr>
            <a:spLocks noGrp="1"/>
          </p:cNvSpPr>
          <p:nvPr>
            <p:ph type="ftr" sz="quarter" idx="11"/>
          </p:nvPr>
        </p:nvSpPr>
        <p:spPr/>
        <p:txBody>
          <a:bodyPr/>
          <a:lstStyle/>
          <a:p>
            <a:r>
              <a:rPr lang="en-US">
                <a:solidFill>
                  <a:prstClr val="black">
                    <a:tint val="75000"/>
                  </a:prstClr>
                </a:solidFill>
              </a:rPr>
              <a:t>WhatsApp NO. : 9564842816</a:t>
            </a:r>
          </a:p>
        </p:txBody>
      </p:sp>
    </p:spTree>
    <p:extLst>
      <p:ext uri="{BB962C8B-B14F-4D97-AF65-F5344CB8AC3E}">
        <p14:creationId xmlns:p14="http://schemas.microsoft.com/office/powerpoint/2010/main" val="59331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37725" y="753607"/>
            <a:ext cx="8911687" cy="405723"/>
          </a:xfrm>
        </p:spPr>
        <p:txBody>
          <a:bodyPr>
            <a:normAutofit/>
          </a:bodyPr>
          <a:lstStyle/>
          <a:p>
            <a:r>
              <a:rPr lang="en-US" sz="1800" b="1" dirty="0"/>
              <a:t>Difference between JDK, JRE and JVM</a:t>
            </a:r>
          </a:p>
        </p:txBody>
      </p:sp>
      <p:sp>
        <p:nvSpPr>
          <p:cNvPr id="11" name="Content Placeholder 2"/>
          <p:cNvSpPr>
            <a:spLocks noGrp="1"/>
          </p:cNvSpPr>
          <p:nvPr>
            <p:ph idx="1"/>
          </p:nvPr>
        </p:nvSpPr>
        <p:spPr>
          <a:xfrm>
            <a:off x="1875330" y="1283425"/>
            <a:ext cx="9615494" cy="3713578"/>
          </a:xfrm>
        </p:spPr>
        <p:txBody>
          <a:bodyPr anchor="t">
            <a:normAutofit/>
          </a:bodyPr>
          <a:lstStyle/>
          <a:p>
            <a:r>
              <a:rPr lang="en-US" sz="1600" b="1" dirty="0"/>
              <a:t>JVM</a:t>
            </a:r>
          </a:p>
          <a:p>
            <a:pPr>
              <a:buFont typeface="Century Gothic" panose="020B0502020202020204" pitchFamily="34" charset="0"/>
              <a:buChar char="―"/>
            </a:pPr>
            <a:r>
              <a:rPr lang="en-US" sz="1600" dirty="0"/>
              <a:t>JVM (Java Virtual Machine) is an abstract machine. It is a specification that provides runtime environment in which java </a:t>
            </a:r>
            <a:r>
              <a:rPr lang="en-US" sz="1600" dirty="0" err="1"/>
              <a:t>bytecode</a:t>
            </a:r>
            <a:r>
              <a:rPr lang="en-US" sz="1600" dirty="0"/>
              <a:t> can be executed.</a:t>
            </a:r>
          </a:p>
          <a:p>
            <a:pPr>
              <a:buFont typeface="Century Gothic" panose="020B0502020202020204" pitchFamily="34" charset="0"/>
              <a:buChar char="―"/>
            </a:pPr>
            <a:r>
              <a:rPr lang="en-US" sz="1600" dirty="0"/>
              <a:t>JVMs are available for many hardware and software platforms. JVM, JRE and JDK are platform dependent because configuration of each OS differs. But, Java is platform independent.</a:t>
            </a:r>
          </a:p>
          <a:p>
            <a:pPr>
              <a:buFont typeface="Century Gothic" panose="020B0502020202020204" pitchFamily="34" charset="0"/>
              <a:buChar char="―"/>
            </a:pPr>
            <a:r>
              <a:rPr lang="en-US" sz="1600" dirty="0"/>
              <a:t>The JVM performs following main tasks:</a:t>
            </a:r>
          </a:p>
          <a:p>
            <a:pPr lvl="4">
              <a:buFont typeface="Wingdings" panose="05000000000000000000" pitchFamily="2" charset="2"/>
              <a:buChar char="§"/>
            </a:pPr>
            <a:r>
              <a:rPr lang="en-US" sz="1600" b="1" dirty="0"/>
              <a:t>Loads code</a:t>
            </a:r>
          </a:p>
          <a:p>
            <a:pPr lvl="4">
              <a:buFont typeface="Wingdings" panose="05000000000000000000" pitchFamily="2" charset="2"/>
              <a:buChar char="§"/>
            </a:pPr>
            <a:r>
              <a:rPr lang="en-US" sz="1600" b="1" dirty="0"/>
              <a:t>Verifies code</a:t>
            </a:r>
          </a:p>
          <a:p>
            <a:pPr lvl="4">
              <a:buFont typeface="Wingdings" panose="05000000000000000000" pitchFamily="2" charset="2"/>
              <a:buChar char="§"/>
            </a:pPr>
            <a:r>
              <a:rPr lang="en-US" sz="1600" b="1" dirty="0"/>
              <a:t>Executes code</a:t>
            </a:r>
          </a:p>
          <a:p>
            <a:pPr lvl="4">
              <a:buFont typeface="Wingdings" panose="05000000000000000000" pitchFamily="2" charset="2"/>
              <a:buChar char="§"/>
            </a:pPr>
            <a:r>
              <a:rPr lang="en-US" sz="1600" b="1" dirty="0"/>
              <a:t>Provides runtime environment</a:t>
            </a:r>
          </a:p>
          <a:p>
            <a:pPr marL="0" indent="0">
              <a:buNone/>
            </a:pPr>
            <a:endParaRPr lang="en-US" sz="1600" dirty="0"/>
          </a:p>
          <a:p>
            <a:pPr marL="0" indent="0">
              <a:buNone/>
            </a:pPr>
            <a:endParaRPr lang="en-US" sz="1600" dirty="0"/>
          </a:p>
          <a:p>
            <a:pPr marL="0" indent="0">
              <a:buNone/>
            </a:pPr>
            <a:endParaRPr lang="en-US" sz="1600" dirty="0"/>
          </a:p>
          <a:p>
            <a:endParaRPr lang="en-US" sz="1600" b="1" dirty="0"/>
          </a:p>
          <a:p>
            <a:endParaRPr lang="en-US" sz="1600" b="1" dirty="0"/>
          </a:p>
        </p:txBody>
      </p:sp>
      <p:sp>
        <p:nvSpPr>
          <p:cNvPr id="3" name="Footer Placeholder 2"/>
          <p:cNvSpPr>
            <a:spLocks noGrp="1"/>
          </p:cNvSpPr>
          <p:nvPr>
            <p:ph type="ftr" sz="quarter" idx="11"/>
          </p:nvPr>
        </p:nvSpPr>
        <p:spPr/>
        <p:txBody>
          <a:bodyPr/>
          <a:lstStyle/>
          <a:p>
            <a:r>
              <a:rPr lang="en-US">
                <a:solidFill>
                  <a:prstClr val="black">
                    <a:tint val="75000"/>
                  </a:prstClr>
                </a:solidFill>
              </a:rPr>
              <a:t>WhatsApp NO. : 9564842816</a:t>
            </a:r>
          </a:p>
        </p:txBody>
      </p:sp>
    </p:spTree>
    <p:extLst>
      <p:ext uri="{BB962C8B-B14F-4D97-AF65-F5344CB8AC3E}">
        <p14:creationId xmlns:p14="http://schemas.microsoft.com/office/powerpoint/2010/main" val="153034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37725" y="753607"/>
            <a:ext cx="8911687" cy="405723"/>
          </a:xfrm>
        </p:spPr>
        <p:txBody>
          <a:bodyPr>
            <a:normAutofit/>
          </a:bodyPr>
          <a:lstStyle/>
          <a:p>
            <a:r>
              <a:rPr lang="en-US" sz="1800" b="1" dirty="0"/>
              <a:t>Difference between JDK, JRE and JVM</a:t>
            </a:r>
          </a:p>
        </p:txBody>
      </p:sp>
      <p:sp>
        <p:nvSpPr>
          <p:cNvPr id="7" name="Content Placeholder 6"/>
          <p:cNvSpPr>
            <a:spLocks noGrp="1"/>
          </p:cNvSpPr>
          <p:nvPr>
            <p:ph idx="1"/>
          </p:nvPr>
        </p:nvSpPr>
        <p:spPr>
          <a:xfrm>
            <a:off x="1996225" y="1159099"/>
            <a:ext cx="9443992" cy="1543158"/>
          </a:xfrm>
        </p:spPr>
        <p:txBody>
          <a:bodyPr>
            <a:normAutofit/>
          </a:bodyPr>
          <a:lstStyle/>
          <a:p>
            <a:r>
              <a:rPr lang="en-US" sz="1600" b="1" dirty="0"/>
              <a:t>JRE</a:t>
            </a:r>
            <a:endParaRPr lang="en-US" sz="1600" dirty="0"/>
          </a:p>
          <a:p>
            <a:pPr>
              <a:buFont typeface="Century Gothic" panose="020B0502020202020204" pitchFamily="34" charset="0"/>
              <a:buChar char="―"/>
            </a:pPr>
            <a:r>
              <a:rPr lang="en-US" sz="1600" dirty="0"/>
              <a:t>JRE is an acronym for Java Runtime Environment. </a:t>
            </a:r>
          </a:p>
          <a:p>
            <a:pPr>
              <a:buFont typeface="Century Gothic" panose="020B0502020202020204" pitchFamily="34" charset="0"/>
              <a:buChar char="―"/>
            </a:pPr>
            <a:r>
              <a:rPr lang="en-US" sz="1600" dirty="0"/>
              <a:t>It is used to provide runtime environment. It is the implementation of JVM. </a:t>
            </a:r>
          </a:p>
          <a:p>
            <a:pPr>
              <a:buFont typeface="Century Gothic" panose="020B0502020202020204" pitchFamily="34" charset="0"/>
              <a:buChar char="―"/>
            </a:pPr>
            <a:r>
              <a:rPr lang="en-US" sz="1600" dirty="0"/>
              <a:t>It physically exists. It contains set of </a:t>
            </a:r>
            <a:r>
              <a:rPr lang="en-US" sz="1600" b="1" dirty="0"/>
              <a:t>libraries + other files</a:t>
            </a:r>
            <a:r>
              <a:rPr lang="en-US" sz="1600" dirty="0"/>
              <a:t> that JVM uses at runtime.</a:t>
            </a:r>
          </a:p>
          <a:p>
            <a:pPr marL="0" indent="0">
              <a:buNone/>
            </a:pPr>
            <a:endParaRPr lang="en-US" sz="1600" b="1" dirty="0"/>
          </a:p>
        </p:txBody>
      </p:sp>
      <p:pic>
        <p:nvPicPr>
          <p:cNvPr id="8" name="Picture 7"/>
          <p:cNvPicPr>
            <a:picLocks noChangeAspect="1"/>
          </p:cNvPicPr>
          <p:nvPr/>
        </p:nvPicPr>
        <p:blipFill>
          <a:blip r:embed="rId2"/>
          <a:stretch>
            <a:fillRect/>
          </a:stretch>
        </p:blipFill>
        <p:spPr>
          <a:xfrm>
            <a:off x="3802151" y="2787874"/>
            <a:ext cx="4732249" cy="3600450"/>
          </a:xfrm>
          <a:prstGeom prst="rect">
            <a:avLst/>
          </a:prstGeom>
        </p:spPr>
      </p:pic>
      <p:sp>
        <p:nvSpPr>
          <p:cNvPr id="3" name="Footer Placeholder 2"/>
          <p:cNvSpPr>
            <a:spLocks noGrp="1"/>
          </p:cNvSpPr>
          <p:nvPr>
            <p:ph type="ftr" sz="quarter" idx="11"/>
          </p:nvPr>
        </p:nvSpPr>
        <p:spPr/>
        <p:txBody>
          <a:bodyPr/>
          <a:lstStyle/>
          <a:p>
            <a:r>
              <a:rPr lang="en-US">
                <a:solidFill>
                  <a:prstClr val="black">
                    <a:tint val="75000"/>
                  </a:prstClr>
                </a:solidFill>
              </a:rPr>
              <a:t>WhatsApp NO. : 9564842816</a:t>
            </a:r>
          </a:p>
        </p:txBody>
      </p:sp>
    </p:spTree>
    <p:extLst>
      <p:ext uri="{BB962C8B-B14F-4D97-AF65-F5344CB8AC3E}">
        <p14:creationId xmlns:p14="http://schemas.microsoft.com/office/powerpoint/2010/main" val="27413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37725" y="753607"/>
            <a:ext cx="8911687" cy="405723"/>
          </a:xfrm>
        </p:spPr>
        <p:txBody>
          <a:bodyPr>
            <a:normAutofit/>
          </a:bodyPr>
          <a:lstStyle/>
          <a:p>
            <a:r>
              <a:rPr lang="en-US" sz="1800" b="1" dirty="0"/>
              <a:t>Difference between JDK, JRE and JVM</a:t>
            </a:r>
          </a:p>
        </p:txBody>
      </p:sp>
      <p:sp>
        <p:nvSpPr>
          <p:cNvPr id="7" name="Content Placeholder 6"/>
          <p:cNvSpPr>
            <a:spLocks noGrp="1"/>
          </p:cNvSpPr>
          <p:nvPr>
            <p:ph idx="1"/>
          </p:nvPr>
        </p:nvSpPr>
        <p:spPr>
          <a:xfrm>
            <a:off x="1996225" y="1159099"/>
            <a:ext cx="9443992" cy="956304"/>
          </a:xfrm>
        </p:spPr>
        <p:txBody>
          <a:bodyPr>
            <a:normAutofit/>
          </a:bodyPr>
          <a:lstStyle/>
          <a:p>
            <a:r>
              <a:rPr lang="en-US" sz="1600" b="1" dirty="0"/>
              <a:t>JDK</a:t>
            </a:r>
            <a:endParaRPr lang="en-US" sz="1600" dirty="0"/>
          </a:p>
          <a:p>
            <a:pPr>
              <a:buFont typeface="Century Gothic" panose="020B0502020202020204" pitchFamily="34" charset="0"/>
              <a:buChar char="―"/>
            </a:pPr>
            <a:r>
              <a:rPr lang="en-US" sz="1600" dirty="0"/>
              <a:t>JDK is an acronym for Java Development Kit. It physically exists. It contains JRE + development tools.</a:t>
            </a:r>
            <a:endParaRPr lang="en-US" sz="1600" b="1" dirty="0"/>
          </a:p>
        </p:txBody>
      </p:sp>
      <p:pic>
        <p:nvPicPr>
          <p:cNvPr id="2" name="Picture 1"/>
          <p:cNvPicPr>
            <a:picLocks noChangeAspect="1"/>
          </p:cNvPicPr>
          <p:nvPr/>
        </p:nvPicPr>
        <p:blipFill>
          <a:blip r:embed="rId3"/>
          <a:stretch>
            <a:fillRect/>
          </a:stretch>
        </p:blipFill>
        <p:spPr>
          <a:xfrm>
            <a:off x="2920345" y="2085874"/>
            <a:ext cx="5581650" cy="4662943"/>
          </a:xfrm>
          <a:prstGeom prst="rect">
            <a:avLst/>
          </a:prstGeom>
        </p:spPr>
      </p:pic>
      <p:sp>
        <p:nvSpPr>
          <p:cNvPr id="5" name="Footer Placeholder 4"/>
          <p:cNvSpPr>
            <a:spLocks noGrp="1"/>
          </p:cNvSpPr>
          <p:nvPr>
            <p:ph type="ftr" sz="quarter" idx="11"/>
          </p:nvPr>
        </p:nvSpPr>
        <p:spPr/>
        <p:txBody>
          <a:bodyPr/>
          <a:lstStyle/>
          <a:p>
            <a:r>
              <a:rPr lang="en-US">
                <a:solidFill>
                  <a:prstClr val="black">
                    <a:tint val="75000"/>
                  </a:prstClr>
                </a:solidFill>
              </a:rPr>
              <a:t>WhatsApp NO. : 9564842816</a:t>
            </a:r>
          </a:p>
        </p:txBody>
      </p:sp>
    </p:spTree>
    <p:extLst>
      <p:ext uri="{BB962C8B-B14F-4D97-AF65-F5344CB8AC3E}">
        <p14:creationId xmlns:p14="http://schemas.microsoft.com/office/powerpoint/2010/main" val="62843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734489" y="593481"/>
            <a:ext cx="8911687" cy="405723"/>
          </a:xfrm>
        </p:spPr>
        <p:txBody>
          <a:bodyPr>
            <a:normAutofit/>
          </a:bodyPr>
          <a:lstStyle/>
          <a:p>
            <a:r>
              <a:rPr lang="en-US" sz="1800" b="1" dirty="0"/>
              <a:t>First JAVA Program</a:t>
            </a:r>
            <a:endParaRPr lang="en-US" sz="1800" dirty="0"/>
          </a:p>
        </p:txBody>
      </p:sp>
      <p:sp>
        <p:nvSpPr>
          <p:cNvPr id="13" name="Rectangle 12"/>
          <p:cNvSpPr/>
          <p:nvPr/>
        </p:nvSpPr>
        <p:spPr>
          <a:xfrm>
            <a:off x="1810379" y="996071"/>
            <a:ext cx="9562011" cy="1569660"/>
          </a:xfrm>
          <a:prstGeom prst="rect">
            <a:avLst/>
          </a:prstGeom>
        </p:spPr>
        <p:txBody>
          <a:bodyPr wrap="square">
            <a:spAutoFit/>
          </a:bodyPr>
          <a:lstStyle/>
          <a:p>
            <a:r>
              <a:rPr lang="en-US" altLang="he-IL" sz="1600" b="1" dirty="0">
                <a:solidFill>
                  <a:prstClr val="black"/>
                </a:solidFill>
                <a:latin typeface="Courier New" pitchFamily="49" charset="0"/>
              </a:rPr>
              <a:t>class Hello {</a:t>
            </a:r>
          </a:p>
          <a:p>
            <a:r>
              <a:rPr lang="en-US" altLang="he-IL" sz="1600" b="1" dirty="0">
                <a:solidFill>
                  <a:prstClr val="black"/>
                </a:solidFill>
                <a:latin typeface="Courier New" pitchFamily="49" charset="0"/>
              </a:rPr>
              <a:t>	public static void main(String[] </a:t>
            </a:r>
            <a:r>
              <a:rPr lang="en-US" altLang="he-IL" sz="1600" b="1" dirty="0" err="1">
                <a:solidFill>
                  <a:prstClr val="black"/>
                </a:solidFill>
                <a:latin typeface="Courier New" pitchFamily="49" charset="0"/>
              </a:rPr>
              <a:t>args</a:t>
            </a:r>
            <a:r>
              <a:rPr lang="en-US" altLang="he-IL" sz="1600" b="1" dirty="0">
                <a:solidFill>
                  <a:prstClr val="black"/>
                </a:solidFill>
                <a:latin typeface="Courier New" pitchFamily="49" charset="0"/>
              </a:rPr>
              <a:t>) {</a:t>
            </a:r>
          </a:p>
          <a:p>
            <a:r>
              <a:rPr lang="en-US" altLang="he-IL" sz="1600" b="1" dirty="0">
                <a:solidFill>
                  <a:prstClr val="black"/>
                </a:solidFill>
                <a:latin typeface="Courier New" pitchFamily="49" charset="0"/>
              </a:rPr>
              <a:t>		</a:t>
            </a:r>
            <a:r>
              <a:rPr lang="en-US" altLang="he-IL" sz="1600" b="1" dirty="0" err="1">
                <a:solidFill>
                  <a:prstClr val="black"/>
                </a:solidFill>
                <a:latin typeface="Courier New" pitchFamily="49" charset="0"/>
              </a:rPr>
              <a:t>System.out.println</a:t>
            </a:r>
            <a:r>
              <a:rPr lang="en-US" altLang="he-IL" sz="1600" b="1" dirty="0">
                <a:solidFill>
                  <a:prstClr val="black"/>
                </a:solidFill>
                <a:latin typeface="Courier New" pitchFamily="49" charset="0"/>
              </a:rPr>
              <a:t>(“Hello World !!!”); 	</a:t>
            </a:r>
          </a:p>
          <a:p>
            <a:r>
              <a:rPr lang="en-US" altLang="he-IL" sz="1600" b="1" dirty="0">
                <a:solidFill>
                  <a:prstClr val="black"/>
                </a:solidFill>
                <a:latin typeface="Courier New" pitchFamily="49" charset="0"/>
              </a:rPr>
              <a:t>	} </a:t>
            </a:r>
          </a:p>
          <a:p>
            <a:r>
              <a:rPr lang="en-US" altLang="he-IL" sz="1600" b="1" dirty="0">
                <a:solidFill>
                  <a:prstClr val="black"/>
                </a:solidFill>
                <a:latin typeface="Courier New" pitchFamily="49" charset="0"/>
              </a:rPr>
              <a:t>}</a:t>
            </a:r>
          </a:p>
          <a:p>
            <a:endParaRPr lang="en-US" sz="1600" dirty="0">
              <a:solidFill>
                <a:prstClr val="black"/>
              </a:solidFill>
            </a:endParaRPr>
          </a:p>
        </p:txBody>
      </p:sp>
      <p:sp>
        <p:nvSpPr>
          <p:cNvPr id="8" name="Rectangle 7"/>
          <p:cNvSpPr/>
          <p:nvPr/>
        </p:nvSpPr>
        <p:spPr>
          <a:xfrm>
            <a:off x="1371600" y="2642871"/>
            <a:ext cx="9306232" cy="1323439"/>
          </a:xfrm>
          <a:prstGeom prst="rect">
            <a:avLst/>
          </a:prstGeom>
        </p:spPr>
        <p:txBody>
          <a:bodyPr wrap="square">
            <a:spAutoFit/>
          </a:bodyPr>
          <a:lstStyle/>
          <a:p>
            <a:pPr lvl="1" indent="-285750">
              <a:buClr>
                <a:srgbClr val="A53010"/>
              </a:buClr>
              <a:buFont typeface="Century Gothic" pitchFamily="34" charset="0"/>
              <a:buChar char="―"/>
            </a:pPr>
            <a:r>
              <a:rPr lang="en-US" sz="1600" dirty="0">
                <a:solidFill>
                  <a:prstClr val="black"/>
                </a:solidFill>
              </a:rPr>
              <a:t>To write the simple program, open notepad by </a:t>
            </a:r>
            <a:r>
              <a:rPr lang="en-US" sz="1600" b="1" dirty="0">
                <a:solidFill>
                  <a:prstClr val="black"/>
                </a:solidFill>
              </a:rPr>
              <a:t>start menu -&gt; All Programs -&gt; Accessories -&gt; notepad </a:t>
            </a:r>
            <a:r>
              <a:rPr lang="en-US" sz="1600" dirty="0">
                <a:solidFill>
                  <a:prstClr val="black"/>
                </a:solidFill>
              </a:rPr>
              <a:t>and write simple program and save it as Hello.java.</a:t>
            </a:r>
          </a:p>
          <a:p>
            <a:pPr lvl="1" indent="-285750">
              <a:buClr>
                <a:srgbClr val="A53010"/>
              </a:buClr>
              <a:buFont typeface="Century Gothic" pitchFamily="34" charset="0"/>
              <a:buChar char="―"/>
            </a:pPr>
            <a:endParaRPr lang="en-US" sz="1600" dirty="0">
              <a:solidFill>
                <a:prstClr val="black"/>
              </a:solidFill>
            </a:endParaRPr>
          </a:p>
          <a:p>
            <a:pPr lvl="1" indent="-285750">
              <a:buClr>
                <a:srgbClr val="A53010"/>
              </a:buClr>
              <a:buFont typeface="Century Gothic" pitchFamily="34" charset="0"/>
              <a:buChar char="―"/>
            </a:pPr>
            <a:r>
              <a:rPr lang="en-US" sz="1600" dirty="0">
                <a:solidFill>
                  <a:prstClr val="black"/>
                </a:solidFill>
              </a:rPr>
              <a:t>To compile and run this program, you need to open command prompt by </a:t>
            </a:r>
            <a:r>
              <a:rPr lang="en-US" sz="1600" b="1" dirty="0">
                <a:solidFill>
                  <a:prstClr val="black"/>
                </a:solidFill>
              </a:rPr>
              <a:t>start menu -&gt; All Programs -&gt; Accessories -&gt; command prompt</a:t>
            </a:r>
            <a:r>
              <a:rPr lang="en-US" sz="1600" dirty="0">
                <a:solidFill>
                  <a:prstClr val="black"/>
                </a:solidFill>
              </a:rPr>
              <a:t>.</a:t>
            </a:r>
          </a:p>
        </p:txBody>
      </p:sp>
      <p:sp>
        <p:nvSpPr>
          <p:cNvPr id="3" name="Footer Placeholder 2"/>
          <p:cNvSpPr>
            <a:spLocks noGrp="1"/>
          </p:cNvSpPr>
          <p:nvPr>
            <p:ph type="ftr" sz="quarter" idx="11"/>
          </p:nvPr>
        </p:nvSpPr>
        <p:spPr/>
        <p:txBody>
          <a:bodyPr/>
          <a:lstStyle/>
          <a:p>
            <a:r>
              <a:rPr lang="en-US">
                <a:solidFill>
                  <a:prstClr val="black">
                    <a:tint val="75000"/>
                  </a:prstClr>
                </a:solidFill>
              </a:rPr>
              <a:t>WhatsApp NO. : 9564842816</a:t>
            </a:r>
          </a:p>
        </p:txBody>
      </p:sp>
    </p:spTree>
    <p:extLst>
      <p:ext uri="{BB962C8B-B14F-4D97-AF65-F5344CB8AC3E}">
        <p14:creationId xmlns:p14="http://schemas.microsoft.com/office/powerpoint/2010/main" val="3119894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37725" y="622977"/>
            <a:ext cx="8911687" cy="405723"/>
          </a:xfrm>
        </p:spPr>
        <p:txBody>
          <a:bodyPr>
            <a:normAutofit/>
          </a:bodyPr>
          <a:lstStyle/>
          <a:p>
            <a:r>
              <a:rPr lang="en-US" sz="1800" b="1" dirty="0"/>
              <a:t>First JAVA Program</a:t>
            </a:r>
            <a:endParaRPr lang="en-US" sz="1800" dirty="0"/>
          </a:p>
        </p:txBody>
      </p:sp>
      <p:sp>
        <p:nvSpPr>
          <p:cNvPr id="5" name="Text Box 1028"/>
          <p:cNvSpPr txBox="1">
            <a:spLocks noChangeArrowheads="1"/>
          </p:cNvSpPr>
          <p:nvPr/>
        </p:nvSpPr>
        <p:spPr bwMode="auto">
          <a:xfrm>
            <a:off x="2351335" y="2368734"/>
            <a:ext cx="8153400" cy="1625600"/>
          </a:xfrm>
          <a:prstGeom prst="rect">
            <a:avLst/>
          </a:prstGeom>
          <a:noFill/>
          <a:ln w="9525">
            <a:solidFill>
              <a:schemeClr val="tx1"/>
            </a:solidFill>
            <a:miter lim="800000"/>
            <a:headEnd/>
            <a:tailEnd/>
          </a:ln>
          <a:effectLst/>
        </p:spPr>
        <p:txBody>
          <a:bodyPr>
            <a:spAutoFit/>
          </a:bodyPr>
          <a:lstStyle/>
          <a:p>
            <a:r>
              <a:rPr lang="en-US" altLang="he-IL" sz="2000" b="1" dirty="0">
                <a:solidFill>
                  <a:prstClr val="black"/>
                </a:solidFill>
                <a:latin typeface="Courier New" pitchFamily="49" charset="0"/>
              </a:rPr>
              <a:t>class Hello {</a:t>
            </a:r>
          </a:p>
          <a:p>
            <a:r>
              <a:rPr lang="en-US" altLang="he-IL" sz="2000" b="1" dirty="0">
                <a:solidFill>
                  <a:prstClr val="black"/>
                </a:solidFill>
                <a:latin typeface="Courier New" pitchFamily="49" charset="0"/>
              </a:rPr>
              <a:t>	public static void main(String[] </a:t>
            </a:r>
            <a:r>
              <a:rPr lang="en-US" altLang="he-IL" sz="2000" b="1" dirty="0" err="1">
                <a:solidFill>
                  <a:prstClr val="black"/>
                </a:solidFill>
                <a:latin typeface="Courier New" pitchFamily="49" charset="0"/>
              </a:rPr>
              <a:t>args</a:t>
            </a:r>
            <a:r>
              <a:rPr lang="en-US" altLang="he-IL" sz="2000" b="1" dirty="0">
                <a:solidFill>
                  <a:prstClr val="black"/>
                </a:solidFill>
                <a:latin typeface="Courier New" pitchFamily="49" charset="0"/>
              </a:rPr>
              <a:t>) {</a:t>
            </a:r>
          </a:p>
          <a:p>
            <a:r>
              <a:rPr lang="en-US" altLang="he-IL" sz="2000" b="1" dirty="0">
                <a:solidFill>
                  <a:prstClr val="black"/>
                </a:solidFill>
                <a:latin typeface="Courier New" pitchFamily="49" charset="0"/>
              </a:rPr>
              <a:t>		</a:t>
            </a:r>
            <a:r>
              <a:rPr lang="en-US" altLang="he-IL" sz="2000" b="1" dirty="0" err="1">
                <a:solidFill>
                  <a:prstClr val="black"/>
                </a:solidFill>
                <a:latin typeface="Courier New" pitchFamily="49" charset="0"/>
              </a:rPr>
              <a:t>System.out.println</a:t>
            </a:r>
            <a:r>
              <a:rPr lang="en-US" altLang="he-IL" sz="2000" b="1" dirty="0">
                <a:solidFill>
                  <a:prstClr val="black"/>
                </a:solidFill>
                <a:latin typeface="Courier New" pitchFamily="49" charset="0"/>
              </a:rPr>
              <a:t>(“Hello World !!!”); 	}</a:t>
            </a:r>
          </a:p>
          <a:p>
            <a:r>
              <a:rPr lang="en-US" altLang="he-IL" sz="2000" b="1" dirty="0">
                <a:solidFill>
                  <a:prstClr val="black"/>
                </a:solidFill>
                <a:latin typeface="Courier New" pitchFamily="49" charset="0"/>
              </a:rPr>
              <a:t>}</a:t>
            </a:r>
          </a:p>
        </p:txBody>
      </p:sp>
      <p:sp>
        <p:nvSpPr>
          <p:cNvPr id="6" name="Text Box 1029"/>
          <p:cNvSpPr txBox="1">
            <a:spLocks noChangeArrowheads="1"/>
          </p:cNvSpPr>
          <p:nvPr/>
        </p:nvSpPr>
        <p:spPr bwMode="auto">
          <a:xfrm>
            <a:off x="2335460" y="1876609"/>
            <a:ext cx="1443038" cy="457200"/>
          </a:xfrm>
          <a:prstGeom prst="rect">
            <a:avLst/>
          </a:prstGeom>
          <a:noFill/>
          <a:ln w="9525">
            <a:noFill/>
            <a:miter lim="800000"/>
            <a:headEnd/>
            <a:tailEnd/>
          </a:ln>
          <a:effectLst/>
        </p:spPr>
        <p:txBody>
          <a:bodyPr wrap="none">
            <a:spAutoFit/>
          </a:bodyPr>
          <a:lstStyle/>
          <a:p>
            <a:r>
              <a:rPr lang="en-US" altLang="he-IL">
                <a:solidFill>
                  <a:prstClr val="black"/>
                </a:solidFill>
              </a:rPr>
              <a:t>Hello.java</a:t>
            </a:r>
          </a:p>
        </p:txBody>
      </p:sp>
      <p:sp>
        <p:nvSpPr>
          <p:cNvPr id="7" name="Text Box 1030"/>
          <p:cNvSpPr txBox="1">
            <a:spLocks noChangeArrowheads="1"/>
          </p:cNvSpPr>
          <p:nvPr/>
        </p:nvSpPr>
        <p:spPr bwMode="auto">
          <a:xfrm>
            <a:off x="2335460" y="4619809"/>
            <a:ext cx="2606675" cy="1187450"/>
          </a:xfrm>
          <a:prstGeom prst="rect">
            <a:avLst/>
          </a:prstGeom>
          <a:noFill/>
          <a:ln w="9525">
            <a:noFill/>
            <a:miter lim="800000"/>
            <a:headEnd/>
            <a:tailEnd/>
          </a:ln>
          <a:effectLst/>
        </p:spPr>
        <p:txBody>
          <a:bodyPr>
            <a:spAutoFit/>
          </a:bodyPr>
          <a:lstStyle/>
          <a:p>
            <a:r>
              <a:rPr lang="en-US" altLang="he-IL" dirty="0">
                <a:solidFill>
                  <a:prstClr val="black"/>
                </a:solidFill>
              </a:rPr>
              <a:t>C:\javac Hello.java</a:t>
            </a:r>
          </a:p>
          <a:p>
            <a:endParaRPr lang="en-US" altLang="he-IL" dirty="0">
              <a:solidFill>
                <a:prstClr val="black"/>
              </a:solidFill>
            </a:endParaRPr>
          </a:p>
          <a:p>
            <a:r>
              <a:rPr lang="en-US" altLang="he-IL" dirty="0">
                <a:solidFill>
                  <a:prstClr val="black"/>
                </a:solidFill>
              </a:rPr>
              <a:t>C:\java Hello</a:t>
            </a:r>
          </a:p>
        </p:txBody>
      </p:sp>
      <p:sp>
        <p:nvSpPr>
          <p:cNvPr id="8" name="Text Box 1031"/>
          <p:cNvSpPr txBox="1">
            <a:spLocks noChangeArrowheads="1"/>
          </p:cNvSpPr>
          <p:nvPr/>
        </p:nvSpPr>
        <p:spPr bwMode="auto">
          <a:xfrm>
            <a:off x="5856535" y="4578534"/>
            <a:ext cx="4387850" cy="1187450"/>
          </a:xfrm>
          <a:prstGeom prst="rect">
            <a:avLst/>
          </a:prstGeom>
          <a:noFill/>
          <a:ln w="9525">
            <a:noFill/>
            <a:miter lim="800000"/>
            <a:headEnd/>
            <a:tailEnd/>
          </a:ln>
          <a:effectLst/>
        </p:spPr>
        <p:txBody>
          <a:bodyPr wrap="none">
            <a:spAutoFit/>
          </a:bodyPr>
          <a:lstStyle/>
          <a:p>
            <a:pPr algn="r"/>
            <a:r>
              <a:rPr lang="en-US" altLang="en-US" i="1" dirty="0">
                <a:solidFill>
                  <a:prstClr val="black"/>
                </a:solidFill>
              </a:rPr>
              <a:t>( </a:t>
            </a:r>
            <a:r>
              <a:rPr lang="en-US" altLang="he-IL" i="1" dirty="0">
                <a:solidFill>
                  <a:prstClr val="black"/>
                </a:solidFill>
              </a:rPr>
              <a:t>compilation creates </a:t>
            </a:r>
            <a:r>
              <a:rPr lang="en-US" altLang="he-IL" i="1" dirty="0" err="1">
                <a:solidFill>
                  <a:prstClr val="black"/>
                </a:solidFill>
              </a:rPr>
              <a:t>Hello.class</a:t>
            </a:r>
            <a:r>
              <a:rPr lang="en-US" altLang="he-IL" i="1" dirty="0">
                <a:solidFill>
                  <a:prstClr val="black"/>
                </a:solidFill>
              </a:rPr>
              <a:t> )</a:t>
            </a:r>
          </a:p>
          <a:p>
            <a:pPr algn="r"/>
            <a:endParaRPr lang="en-US" altLang="he-IL" i="1" dirty="0">
              <a:solidFill>
                <a:prstClr val="black"/>
              </a:solidFill>
            </a:endParaRPr>
          </a:p>
          <a:p>
            <a:pPr algn="r"/>
            <a:r>
              <a:rPr lang="en-US" altLang="he-IL" i="1" dirty="0">
                <a:solidFill>
                  <a:prstClr val="black"/>
                </a:solidFill>
              </a:rPr>
              <a:t>(Execution on the local JVM)</a:t>
            </a:r>
          </a:p>
        </p:txBody>
      </p:sp>
      <p:sp>
        <p:nvSpPr>
          <p:cNvPr id="3" name="Footer Placeholder 2"/>
          <p:cNvSpPr>
            <a:spLocks noGrp="1"/>
          </p:cNvSpPr>
          <p:nvPr>
            <p:ph type="ftr" sz="quarter" idx="11"/>
          </p:nvPr>
        </p:nvSpPr>
        <p:spPr/>
        <p:txBody>
          <a:bodyPr/>
          <a:lstStyle/>
          <a:p>
            <a:r>
              <a:rPr lang="en-US">
                <a:solidFill>
                  <a:prstClr val="black">
                    <a:tint val="75000"/>
                  </a:prstClr>
                </a:solidFill>
              </a:rPr>
              <a:t>WhatsApp NO. : 9564842816</a:t>
            </a:r>
          </a:p>
        </p:txBody>
      </p:sp>
    </p:spTree>
    <p:extLst>
      <p:ext uri="{BB962C8B-B14F-4D97-AF65-F5344CB8AC3E}">
        <p14:creationId xmlns:p14="http://schemas.microsoft.com/office/powerpoint/2010/main" val="1993931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37725" y="622977"/>
            <a:ext cx="8911687" cy="405723"/>
          </a:xfrm>
        </p:spPr>
        <p:txBody>
          <a:bodyPr>
            <a:normAutofit/>
          </a:bodyPr>
          <a:lstStyle/>
          <a:p>
            <a:r>
              <a:rPr lang="en-US" sz="1800" b="1" dirty="0"/>
              <a:t>First JAVA Program</a:t>
            </a:r>
            <a:endParaRPr lang="en-US" sz="1800" dirty="0"/>
          </a:p>
        </p:txBody>
      </p:sp>
      <p:sp>
        <p:nvSpPr>
          <p:cNvPr id="9" name="Rectangle 8"/>
          <p:cNvSpPr/>
          <p:nvPr/>
        </p:nvSpPr>
        <p:spPr>
          <a:xfrm>
            <a:off x="1913615" y="1025567"/>
            <a:ext cx="9562011" cy="5509200"/>
          </a:xfrm>
          <a:prstGeom prst="rect">
            <a:avLst/>
          </a:prstGeom>
        </p:spPr>
        <p:txBody>
          <a:bodyPr wrap="square">
            <a:spAutoFit/>
          </a:bodyPr>
          <a:lstStyle/>
          <a:p>
            <a:r>
              <a:rPr lang="en-US" altLang="he-IL" sz="1600" b="1" dirty="0">
                <a:solidFill>
                  <a:prstClr val="black"/>
                </a:solidFill>
                <a:latin typeface="Courier New" pitchFamily="49" charset="0"/>
              </a:rPr>
              <a:t>class Hello {</a:t>
            </a:r>
          </a:p>
          <a:p>
            <a:r>
              <a:rPr lang="en-US" altLang="he-IL" sz="1600" b="1" dirty="0">
                <a:solidFill>
                  <a:prstClr val="black"/>
                </a:solidFill>
                <a:latin typeface="Courier New" pitchFamily="49" charset="0"/>
              </a:rPr>
              <a:t>	public static void main(String[] </a:t>
            </a:r>
            <a:r>
              <a:rPr lang="en-US" altLang="he-IL" sz="1600" b="1" dirty="0" err="1">
                <a:solidFill>
                  <a:prstClr val="black"/>
                </a:solidFill>
                <a:latin typeface="Courier New" pitchFamily="49" charset="0"/>
              </a:rPr>
              <a:t>args</a:t>
            </a:r>
            <a:r>
              <a:rPr lang="en-US" altLang="he-IL" sz="1600" b="1" dirty="0">
                <a:solidFill>
                  <a:prstClr val="black"/>
                </a:solidFill>
                <a:latin typeface="Courier New" pitchFamily="49" charset="0"/>
              </a:rPr>
              <a:t>) {</a:t>
            </a:r>
          </a:p>
          <a:p>
            <a:r>
              <a:rPr lang="en-US" altLang="he-IL" sz="1600" b="1" dirty="0">
                <a:solidFill>
                  <a:prstClr val="black"/>
                </a:solidFill>
                <a:latin typeface="Courier New" pitchFamily="49" charset="0"/>
              </a:rPr>
              <a:t>		</a:t>
            </a:r>
            <a:r>
              <a:rPr lang="en-US" altLang="he-IL" sz="1600" b="1" dirty="0" err="1">
                <a:solidFill>
                  <a:prstClr val="black"/>
                </a:solidFill>
                <a:latin typeface="Courier New" pitchFamily="49" charset="0"/>
              </a:rPr>
              <a:t>System.out.println</a:t>
            </a:r>
            <a:r>
              <a:rPr lang="en-US" altLang="he-IL" sz="1600" b="1" dirty="0">
                <a:solidFill>
                  <a:prstClr val="black"/>
                </a:solidFill>
                <a:latin typeface="Courier New" pitchFamily="49" charset="0"/>
              </a:rPr>
              <a:t>(“Hello World !!!”); 	</a:t>
            </a:r>
          </a:p>
          <a:p>
            <a:r>
              <a:rPr lang="en-US" altLang="he-IL" sz="1600" b="1" dirty="0">
                <a:solidFill>
                  <a:prstClr val="black"/>
                </a:solidFill>
                <a:latin typeface="Courier New" pitchFamily="49" charset="0"/>
              </a:rPr>
              <a:t>	} </a:t>
            </a:r>
          </a:p>
          <a:p>
            <a:r>
              <a:rPr lang="en-US" altLang="he-IL" sz="1600" b="1" dirty="0">
                <a:solidFill>
                  <a:prstClr val="black"/>
                </a:solidFill>
                <a:latin typeface="Courier New" pitchFamily="49" charset="0"/>
              </a:rPr>
              <a:t>}</a:t>
            </a:r>
          </a:p>
          <a:p>
            <a:endParaRPr lang="en-US" sz="1600" dirty="0">
              <a:solidFill>
                <a:prstClr val="black"/>
              </a:solidFill>
            </a:endParaRPr>
          </a:p>
          <a:p>
            <a:pPr lvl="1">
              <a:buClr>
                <a:srgbClr val="A53010"/>
              </a:buClr>
              <a:buFont typeface="Century Gothic" pitchFamily="34" charset="0"/>
              <a:buChar char="―"/>
            </a:pPr>
            <a:r>
              <a:rPr lang="en-US" sz="1600" b="1" dirty="0">
                <a:solidFill>
                  <a:prstClr val="black"/>
                </a:solidFill>
              </a:rPr>
              <a:t>class</a:t>
            </a:r>
            <a:r>
              <a:rPr lang="en-US" sz="1600" dirty="0">
                <a:solidFill>
                  <a:prstClr val="black"/>
                </a:solidFill>
              </a:rPr>
              <a:t> keyword is used to declare a class in java.</a:t>
            </a:r>
          </a:p>
          <a:p>
            <a:pPr lvl="1">
              <a:buClr>
                <a:srgbClr val="A53010"/>
              </a:buClr>
              <a:buFont typeface="Century Gothic" pitchFamily="34" charset="0"/>
              <a:buChar char="―"/>
            </a:pPr>
            <a:endParaRPr lang="en-US" sz="1600" dirty="0">
              <a:solidFill>
                <a:prstClr val="black"/>
              </a:solidFill>
            </a:endParaRPr>
          </a:p>
          <a:p>
            <a:pPr lvl="1">
              <a:buClr>
                <a:srgbClr val="A53010"/>
              </a:buClr>
              <a:buFont typeface="Century Gothic" pitchFamily="34" charset="0"/>
              <a:buChar char="―"/>
            </a:pPr>
            <a:r>
              <a:rPr lang="en-US" sz="1600" b="1" dirty="0">
                <a:solidFill>
                  <a:prstClr val="black"/>
                </a:solidFill>
              </a:rPr>
              <a:t>public</a:t>
            </a:r>
            <a:r>
              <a:rPr lang="en-US" sz="1600" dirty="0">
                <a:solidFill>
                  <a:prstClr val="black"/>
                </a:solidFill>
              </a:rPr>
              <a:t> keyword is an access modifier which represents visibility, it means it is visible to all.</a:t>
            </a:r>
          </a:p>
          <a:p>
            <a:pPr lvl="1">
              <a:buClr>
                <a:srgbClr val="A53010"/>
              </a:buClr>
              <a:buFont typeface="Century Gothic" pitchFamily="34" charset="0"/>
              <a:buChar char="―"/>
            </a:pPr>
            <a:endParaRPr lang="en-US" sz="1600" dirty="0">
              <a:solidFill>
                <a:prstClr val="black"/>
              </a:solidFill>
            </a:endParaRPr>
          </a:p>
          <a:p>
            <a:pPr lvl="1">
              <a:buClr>
                <a:srgbClr val="A53010"/>
              </a:buClr>
              <a:buFont typeface="Century Gothic" pitchFamily="34" charset="0"/>
              <a:buChar char="―"/>
            </a:pPr>
            <a:r>
              <a:rPr lang="en-US" sz="1600" b="1" dirty="0">
                <a:solidFill>
                  <a:prstClr val="black"/>
                </a:solidFill>
              </a:rPr>
              <a:t>static</a:t>
            </a:r>
            <a:r>
              <a:rPr lang="en-US" sz="1600" dirty="0">
                <a:solidFill>
                  <a:prstClr val="black"/>
                </a:solidFill>
              </a:rPr>
              <a:t> is a keyword, if we declare any method as static, it is known as static method. The core advantage of static method is that there is no need to create object to invoke the static method. The main method is executed by the JVM, so it doesn't require to create object to invoke the main method. So it saves memory.</a:t>
            </a:r>
          </a:p>
          <a:p>
            <a:pPr lvl="1">
              <a:buClr>
                <a:srgbClr val="A53010"/>
              </a:buClr>
              <a:buFont typeface="Century Gothic" pitchFamily="34" charset="0"/>
              <a:buChar char="―"/>
            </a:pPr>
            <a:endParaRPr lang="en-US" sz="1600" dirty="0">
              <a:solidFill>
                <a:prstClr val="black"/>
              </a:solidFill>
            </a:endParaRPr>
          </a:p>
          <a:p>
            <a:pPr lvl="1">
              <a:buClr>
                <a:srgbClr val="A53010"/>
              </a:buClr>
              <a:buFont typeface="Century Gothic" pitchFamily="34" charset="0"/>
              <a:buChar char="―"/>
            </a:pPr>
            <a:r>
              <a:rPr lang="en-US" sz="1600" b="1" dirty="0">
                <a:solidFill>
                  <a:prstClr val="black"/>
                </a:solidFill>
              </a:rPr>
              <a:t>void</a:t>
            </a:r>
            <a:r>
              <a:rPr lang="en-US" sz="1600" dirty="0">
                <a:solidFill>
                  <a:prstClr val="black"/>
                </a:solidFill>
              </a:rPr>
              <a:t> is the return type of the method, it means it doesn't return any value.</a:t>
            </a:r>
          </a:p>
          <a:p>
            <a:pPr lvl="1">
              <a:buClr>
                <a:srgbClr val="A53010"/>
              </a:buClr>
              <a:buFont typeface="Century Gothic" pitchFamily="34" charset="0"/>
              <a:buChar char="―"/>
            </a:pPr>
            <a:endParaRPr lang="en-US" sz="1600" dirty="0">
              <a:solidFill>
                <a:prstClr val="black"/>
              </a:solidFill>
            </a:endParaRPr>
          </a:p>
          <a:p>
            <a:pPr lvl="1">
              <a:buClr>
                <a:srgbClr val="A53010"/>
              </a:buClr>
              <a:buFont typeface="Century Gothic" pitchFamily="34" charset="0"/>
              <a:buChar char="―"/>
            </a:pPr>
            <a:r>
              <a:rPr lang="en-US" sz="1600" b="1" dirty="0">
                <a:solidFill>
                  <a:prstClr val="black"/>
                </a:solidFill>
              </a:rPr>
              <a:t>main</a:t>
            </a:r>
            <a:r>
              <a:rPr lang="en-US" sz="1600" dirty="0">
                <a:solidFill>
                  <a:prstClr val="black"/>
                </a:solidFill>
              </a:rPr>
              <a:t> represents startup of the program.</a:t>
            </a:r>
          </a:p>
          <a:p>
            <a:pPr lvl="1">
              <a:buClr>
                <a:srgbClr val="A53010"/>
              </a:buClr>
              <a:buFont typeface="Century Gothic" pitchFamily="34" charset="0"/>
              <a:buChar char="―"/>
            </a:pPr>
            <a:endParaRPr lang="en-US" sz="1600" dirty="0">
              <a:solidFill>
                <a:prstClr val="black"/>
              </a:solidFill>
            </a:endParaRPr>
          </a:p>
          <a:p>
            <a:pPr lvl="1">
              <a:buClr>
                <a:srgbClr val="A53010"/>
              </a:buClr>
              <a:buFont typeface="Century Gothic" pitchFamily="34" charset="0"/>
              <a:buChar char="―"/>
            </a:pPr>
            <a:r>
              <a:rPr lang="en-US" sz="1600" b="1" dirty="0">
                <a:solidFill>
                  <a:prstClr val="black"/>
                </a:solidFill>
              </a:rPr>
              <a:t>String[] </a:t>
            </a:r>
            <a:r>
              <a:rPr lang="en-US" sz="1600" b="1" dirty="0" err="1">
                <a:solidFill>
                  <a:prstClr val="black"/>
                </a:solidFill>
              </a:rPr>
              <a:t>args</a:t>
            </a:r>
            <a:r>
              <a:rPr lang="en-US" sz="1600" dirty="0">
                <a:solidFill>
                  <a:prstClr val="black"/>
                </a:solidFill>
              </a:rPr>
              <a:t> is used for command line argument.</a:t>
            </a:r>
          </a:p>
          <a:p>
            <a:pPr lvl="1">
              <a:buClr>
                <a:srgbClr val="A53010"/>
              </a:buClr>
              <a:buFont typeface="Century Gothic" pitchFamily="34" charset="0"/>
              <a:buChar char="―"/>
            </a:pPr>
            <a:endParaRPr lang="en-US" sz="1600" dirty="0">
              <a:solidFill>
                <a:prstClr val="black"/>
              </a:solidFill>
            </a:endParaRPr>
          </a:p>
          <a:p>
            <a:pPr lvl="1">
              <a:buClr>
                <a:srgbClr val="A53010"/>
              </a:buClr>
              <a:buFont typeface="Century Gothic" pitchFamily="34" charset="0"/>
              <a:buChar char="―"/>
            </a:pPr>
            <a:r>
              <a:rPr lang="en-US" sz="1600" b="1" dirty="0" err="1">
                <a:solidFill>
                  <a:prstClr val="black"/>
                </a:solidFill>
              </a:rPr>
              <a:t>System.out.println</a:t>
            </a:r>
            <a:r>
              <a:rPr lang="en-US" sz="1600" b="1" dirty="0">
                <a:solidFill>
                  <a:prstClr val="black"/>
                </a:solidFill>
              </a:rPr>
              <a:t>() </a:t>
            </a:r>
            <a:r>
              <a:rPr lang="en-US" sz="1600" dirty="0">
                <a:solidFill>
                  <a:prstClr val="black"/>
                </a:solidFill>
              </a:rPr>
              <a:t>is used print statement. </a:t>
            </a:r>
          </a:p>
        </p:txBody>
      </p:sp>
      <p:sp>
        <p:nvSpPr>
          <p:cNvPr id="3" name="Footer Placeholder 2"/>
          <p:cNvSpPr>
            <a:spLocks noGrp="1"/>
          </p:cNvSpPr>
          <p:nvPr>
            <p:ph type="ftr" sz="quarter" idx="11"/>
          </p:nvPr>
        </p:nvSpPr>
        <p:spPr/>
        <p:txBody>
          <a:bodyPr/>
          <a:lstStyle/>
          <a:p>
            <a:r>
              <a:rPr lang="en-US">
                <a:solidFill>
                  <a:prstClr val="black">
                    <a:tint val="75000"/>
                  </a:prstClr>
                </a:solidFill>
              </a:rPr>
              <a:t>WhatsApp NO. : 9564842816</a:t>
            </a:r>
          </a:p>
        </p:txBody>
      </p:sp>
    </p:spTree>
    <p:extLst>
      <p:ext uri="{BB962C8B-B14F-4D97-AF65-F5344CB8AC3E}">
        <p14:creationId xmlns:p14="http://schemas.microsoft.com/office/powerpoint/2010/main" val="3548271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45358" y="787736"/>
            <a:ext cx="3005951" cy="369332"/>
          </a:xfrm>
          <a:prstGeom prst="rect">
            <a:avLst/>
          </a:prstGeom>
        </p:spPr>
        <p:txBody>
          <a:bodyPr wrap="none">
            <a:spAutoFit/>
          </a:bodyPr>
          <a:lstStyle/>
          <a:p>
            <a:r>
              <a:rPr lang="en-US" b="1" dirty="0" err="1">
                <a:solidFill>
                  <a:prstClr val="black"/>
                </a:solidFill>
              </a:rPr>
              <a:t>System.out.println</a:t>
            </a:r>
            <a:r>
              <a:rPr lang="en-US" b="1" dirty="0">
                <a:solidFill>
                  <a:prstClr val="black"/>
                </a:solidFill>
              </a:rPr>
              <a:t> in Java</a:t>
            </a:r>
          </a:p>
        </p:txBody>
      </p:sp>
      <p:sp>
        <p:nvSpPr>
          <p:cNvPr id="6" name="Rectangle 5"/>
          <p:cNvSpPr/>
          <p:nvPr/>
        </p:nvSpPr>
        <p:spPr>
          <a:xfrm>
            <a:off x="1369325" y="1471138"/>
            <a:ext cx="6096000" cy="4154984"/>
          </a:xfrm>
          <a:prstGeom prst="rect">
            <a:avLst/>
          </a:prstGeom>
        </p:spPr>
        <p:txBody>
          <a:bodyPr>
            <a:spAutoFit/>
          </a:bodyPr>
          <a:lstStyle/>
          <a:p>
            <a:r>
              <a:rPr lang="en-US" dirty="0">
                <a:solidFill>
                  <a:prstClr val="black"/>
                </a:solidFill>
              </a:rPr>
              <a:t>Java </a:t>
            </a:r>
            <a:r>
              <a:rPr lang="en-US" dirty="0" err="1">
                <a:solidFill>
                  <a:prstClr val="black"/>
                </a:solidFill>
              </a:rPr>
              <a:t>System.out.println</a:t>
            </a:r>
            <a:r>
              <a:rPr lang="en-US" dirty="0">
                <a:solidFill>
                  <a:prstClr val="black"/>
                </a:solidFill>
              </a:rPr>
              <a:t>() is used to print an argument that is passed to it. The statement can be broken into 3 parts which can be understood separately as:</a:t>
            </a:r>
          </a:p>
          <a:p>
            <a:endParaRPr lang="en-US" dirty="0">
              <a:solidFill>
                <a:prstClr val="black"/>
              </a:solidFill>
            </a:endParaRPr>
          </a:p>
          <a:p>
            <a:pPr marL="285750" indent="-285750">
              <a:buFont typeface="Arial" panose="020B0604020202020204" pitchFamily="34" charset="0"/>
              <a:buChar char="•"/>
            </a:pPr>
            <a:r>
              <a:rPr lang="en-US" sz="1600" b="1" dirty="0">
                <a:solidFill>
                  <a:prstClr val="black"/>
                </a:solidFill>
              </a:rPr>
              <a:t>System: </a:t>
            </a:r>
            <a:r>
              <a:rPr lang="en-US" sz="1600" dirty="0">
                <a:solidFill>
                  <a:prstClr val="black"/>
                </a:solidFill>
              </a:rPr>
              <a:t>It is a final class defined in the </a:t>
            </a:r>
            <a:r>
              <a:rPr lang="en-US" sz="1600" dirty="0" err="1">
                <a:solidFill>
                  <a:prstClr val="black"/>
                </a:solidFill>
              </a:rPr>
              <a:t>java.lang</a:t>
            </a:r>
            <a:r>
              <a:rPr lang="en-US" sz="1600" dirty="0">
                <a:solidFill>
                  <a:prstClr val="black"/>
                </a:solidFill>
              </a:rPr>
              <a:t> package.</a:t>
            </a:r>
          </a:p>
          <a:p>
            <a:pPr marL="285750" indent="-285750">
              <a:buFont typeface="Arial" panose="020B0604020202020204" pitchFamily="34" charset="0"/>
              <a:buChar char="•"/>
            </a:pPr>
            <a:endParaRPr lang="en-US" sz="1600" dirty="0">
              <a:solidFill>
                <a:prstClr val="black"/>
              </a:solidFill>
            </a:endParaRPr>
          </a:p>
          <a:p>
            <a:pPr marL="285750" indent="-285750">
              <a:buFont typeface="Arial" panose="020B0604020202020204" pitchFamily="34" charset="0"/>
              <a:buChar char="•"/>
            </a:pPr>
            <a:r>
              <a:rPr lang="en-US" sz="1600" b="1" dirty="0">
                <a:solidFill>
                  <a:prstClr val="black"/>
                </a:solidFill>
              </a:rPr>
              <a:t>out: </a:t>
            </a:r>
            <a:r>
              <a:rPr lang="en-US" sz="1600" dirty="0">
                <a:solidFill>
                  <a:prstClr val="black"/>
                </a:solidFill>
              </a:rPr>
              <a:t>This is an instance of </a:t>
            </a:r>
            <a:r>
              <a:rPr lang="en-US" sz="1600" dirty="0" err="1">
                <a:solidFill>
                  <a:prstClr val="black"/>
                </a:solidFill>
              </a:rPr>
              <a:t>PrintStream</a:t>
            </a:r>
            <a:r>
              <a:rPr lang="en-US" sz="1600" dirty="0">
                <a:solidFill>
                  <a:prstClr val="black"/>
                </a:solidFill>
              </a:rPr>
              <a:t> type, which is a public and static member field of the System class.</a:t>
            </a:r>
          </a:p>
          <a:p>
            <a:pPr marL="285750" indent="-285750">
              <a:buFont typeface="Arial" panose="020B0604020202020204" pitchFamily="34" charset="0"/>
              <a:buChar char="•"/>
            </a:pPr>
            <a:endParaRPr lang="en-US" sz="1600" dirty="0">
              <a:solidFill>
                <a:prstClr val="black"/>
              </a:solidFill>
            </a:endParaRPr>
          </a:p>
          <a:p>
            <a:pPr marL="285750" indent="-285750">
              <a:buFont typeface="Arial" panose="020B0604020202020204" pitchFamily="34" charset="0"/>
              <a:buChar char="•"/>
            </a:pPr>
            <a:r>
              <a:rPr lang="en-US" sz="1600" b="1" dirty="0" err="1">
                <a:solidFill>
                  <a:prstClr val="black"/>
                </a:solidFill>
              </a:rPr>
              <a:t>println</a:t>
            </a:r>
            <a:r>
              <a:rPr lang="en-US" sz="1600" b="1" dirty="0">
                <a:solidFill>
                  <a:prstClr val="black"/>
                </a:solidFill>
              </a:rPr>
              <a:t>(): </a:t>
            </a:r>
            <a:r>
              <a:rPr lang="en-US" sz="1600" dirty="0">
                <a:solidFill>
                  <a:prstClr val="black"/>
                </a:solidFill>
              </a:rPr>
              <a:t>As all instances of </a:t>
            </a:r>
            <a:r>
              <a:rPr lang="en-US" sz="1600" dirty="0" err="1">
                <a:solidFill>
                  <a:prstClr val="black"/>
                </a:solidFill>
              </a:rPr>
              <a:t>PrintStream</a:t>
            </a:r>
            <a:r>
              <a:rPr lang="en-US" sz="1600" dirty="0">
                <a:solidFill>
                  <a:prstClr val="black"/>
                </a:solidFill>
              </a:rPr>
              <a:t> class have a public method </a:t>
            </a:r>
            <a:r>
              <a:rPr lang="en-US" sz="1600" dirty="0" err="1">
                <a:solidFill>
                  <a:prstClr val="black"/>
                </a:solidFill>
              </a:rPr>
              <a:t>println</a:t>
            </a:r>
            <a:r>
              <a:rPr lang="en-US" sz="1600" dirty="0">
                <a:solidFill>
                  <a:prstClr val="black"/>
                </a:solidFill>
              </a:rPr>
              <a:t>(), hence we can invoke the same on out as well. This is an upgraded version of print(). It prints any argument passed to it and adds a new line to the output. We can assume that </a:t>
            </a:r>
            <a:r>
              <a:rPr lang="en-US" sz="1600" dirty="0" err="1">
                <a:solidFill>
                  <a:prstClr val="black"/>
                </a:solidFill>
              </a:rPr>
              <a:t>System.out</a:t>
            </a:r>
            <a:r>
              <a:rPr lang="en-US" sz="1600" dirty="0">
                <a:solidFill>
                  <a:prstClr val="black"/>
                </a:solidFill>
              </a:rPr>
              <a:t> represents the Standard Output Stream.</a:t>
            </a:r>
          </a:p>
        </p:txBody>
      </p:sp>
      <p:pic>
        <p:nvPicPr>
          <p:cNvPr id="7" name="Picture 6"/>
          <p:cNvPicPr>
            <a:picLocks noChangeAspect="1"/>
          </p:cNvPicPr>
          <p:nvPr/>
        </p:nvPicPr>
        <p:blipFill rotWithShape="1">
          <a:blip r:embed="rId2"/>
          <a:srcRect l="7717" r="6752" b="15460"/>
          <a:stretch/>
        </p:blipFill>
        <p:spPr>
          <a:xfrm>
            <a:off x="7438031" y="1651379"/>
            <a:ext cx="4107976" cy="3343702"/>
          </a:xfrm>
          <a:prstGeom prst="rect">
            <a:avLst/>
          </a:prstGeom>
        </p:spPr>
      </p:pic>
      <p:sp>
        <p:nvSpPr>
          <p:cNvPr id="3" name="Footer Placeholder 2"/>
          <p:cNvSpPr>
            <a:spLocks noGrp="1"/>
          </p:cNvSpPr>
          <p:nvPr>
            <p:ph type="ftr" sz="quarter" idx="11"/>
          </p:nvPr>
        </p:nvSpPr>
        <p:spPr/>
        <p:txBody>
          <a:bodyPr/>
          <a:lstStyle/>
          <a:p>
            <a:r>
              <a:rPr lang="en-US">
                <a:solidFill>
                  <a:prstClr val="black">
                    <a:tint val="75000"/>
                  </a:prstClr>
                </a:solidFill>
              </a:rPr>
              <a:t>WhatsApp NO. : 9564842816</a:t>
            </a:r>
          </a:p>
        </p:txBody>
      </p:sp>
    </p:spTree>
    <p:extLst>
      <p:ext uri="{BB962C8B-B14F-4D97-AF65-F5344CB8AC3E}">
        <p14:creationId xmlns:p14="http://schemas.microsoft.com/office/powerpoint/2010/main" val="48883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www.atnyla.com/library/java/overview-of-Java-language/compilation-and-execution-process/compilation-process1.png"/>
          <p:cNvPicPr>
            <a:picLocks noChangeAspect="1" noChangeArrowheads="1"/>
          </p:cNvPicPr>
          <p:nvPr/>
        </p:nvPicPr>
        <p:blipFill rotWithShape="1">
          <a:blip r:embed="rId2">
            <a:extLst>
              <a:ext uri="{28A0092B-C50C-407E-A947-70E740481C1C}">
                <a14:useLocalDpi xmlns:a14="http://schemas.microsoft.com/office/drawing/2010/main" val="0"/>
              </a:ext>
            </a:extLst>
          </a:blip>
          <a:srcRect l="8519" t="-792" r="8251" b="-1245"/>
          <a:stretch/>
        </p:blipFill>
        <p:spPr bwMode="auto">
          <a:xfrm>
            <a:off x="1730326" y="126610"/>
            <a:ext cx="9847385" cy="679078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a:solidFill>
                  <a:prstClr val="black">
                    <a:tint val="75000"/>
                  </a:prstClr>
                </a:solidFill>
              </a:rPr>
              <a:t>WhatsApp NO. : 9564842816</a:t>
            </a:r>
          </a:p>
        </p:txBody>
      </p:sp>
    </p:spTree>
    <p:extLst>
      <p:ext uri="{BB962C8B-B14F-4D97-AF65-F5344CB8AC3E}">
        <p14:creationId xmlns:p14="http://schemas.microsoft.com/office/powerpoint/2010/main" val="26063568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2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otalTime>1</TotalTime>
  <Words>431</Words>
  <Application>Microsoft Office PowerPoint</Application>
  <PresentationFormat>Widescreen</PresentationFormat>
  <Paragraphs>87</Paragraphs>
  <Slides>10</Slides>
  <Notes>3</Notes>
  <HiddenSlides>0</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Wisp</vt:lpstr>
      <vt:lpstr>1_Wisp</vt:lpstr>
      <vt:lpstr>2_Wisp</vt:lpstr>
      <vt:lpstr>Object Oriented Programming using JAVA        Paper code: PCC – CS481</vt:lpstr>
      <vt:lpstr>Difference between JDK, JRE and JVM</vt:lpstr>
      <vt:lpstr>Difference between JDK, JRE and JVM</vt:lpstr>
      <vt:lpstr>Difference between JDK, JRE and JVM</vt:lpstr>
      <vt:lpstr>First JAVA Program</vt:lpstr>
      <vt:lpstr>First JAVA Program</vt:lpstr>
      <vt:lpstr>First JAVA Program</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using JAVA        Paper code: PCC – CS481</dc:title>
  <dc:creator>suvendu</dc:creator>
  <cp:lastModifiedBy>Unknown User</cp:lastModifiedBy>
  <cp:revision>3</cp:revision>
  <dcterms:created xsi:type="dcterms:W3CDTF">2021-02-09T14:40:43Z</dcterms:created>
  <dcterms:modified xsi:type="dcterms:W3CDTF">2021-02-09T14:44:09Z</dcterms:modified>
</cp:coreProperties>
</file>