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0" r:id="rId4"/>
    <p:sldId id="259" r:id="rId5"/>
    <p:sldId id="262"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AE5FA-31B9-415D-9048-F77F1123C60E}"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237627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AE5FA-31B9-415D-9048-F77F1123C60E}"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395184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AE5FA-31B9-415D-9048-F77F1123C60E}"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196354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AE5FA-31B9-415D-9048-F77F1123C60E}"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282116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AE5FA-31B9-415D-9048-F77F1123C60E}"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105128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0AE5FA-31B9-415D-9048-F77F1123C60E}"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205051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0AE5FA-31B9-415D-9048-F77F1123C60E}"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13660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AE5FA-31B9-415D-9048-F77F1123C60E}"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423403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AE5FA-31B9-415D-9048-F77F1123C60E}" type="datetimeFigureOut">
              <a:rPr lang="en-IN" smtClean="0"/>
              <a:t>28-10-2022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210747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0AE5FA-31B9-415D-9048-F77F1123C60E}"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58771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0AE5FA-31B9-415D-9048-F77F1123C60E}"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F2ACD1-C9EA-4B38-9928-20B4FB8C4512}" type="slidenum">
              <a:rPr lang="en-IN" smtClean="0"/>
              <a:t>‹#›</a:t>
            </a:fld>
            <a:endParaRPr lang="en-IN"/>
          </a:p>
        </p:txBody>
      </p:sp>
    </p:spTree>
    <p:extLst>
      <p:ext uri="{BB962C8B-B14F-4D97-AF65-F5344CB8AC3E}">
        <p14:creationId xmlns:p14="http://schemas.microsoft.com/office/powerpoint/2010/main" val="339654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AE5FA-31B9-415D-9048-F77F1123C60E}" type="datetimeFigureOut">
              <a:rPr lang="en-IN" smtClean="0"/>
              <a:t>28-10-2022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2ACD1-C9EA-4B38-9928-20B4FB8C4512}" type="slidenum">
              <a:rPr lang="en-IN" smtClean="0"/>
              <a:t>‹#›</a:t>
            </a:fld>
            <a:endParaRPr lang="en-IN"/>
          </a:p>
        </p:txBody>
      </p:sp>
    </p:spTree>
    <p:extLst>
      <p:ext uri="{BB962C8B-B14F-4D97-AF65-F5344CB8AC3E}">
        <p14:creationId xmlns:p14="http://schemas.microsoft.com/office/powerpoint/2010/main" val="215890320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8566-1378-47DE-8CC6-E5E7F73F3101}"/>
              </a:ext>
            </a:extLst>
          </p:cNvPr>
          <p:cNvSpPr>
            <a:spLocks noGrp="1"/>
          </p:cNvSpPr>
          <p:nvPr>
            <p:ph type="title"/>
          </p:nvPr>
        </p:nvSpPr>
        <p:spPr>
          <a:xfrm>
            <a:off x="838200" y="182245"/>
            <a:ext cx="10515600" cy="1325563"/>
          </a:xfrm>
        </p:spPr>
        <p:txBody>
          <a:bodyPr>
            <a:normAutofit/>
          </a:bodyPr>
          <a:lstStyle/>
          <a:p>
            <a:r>
              <a:rPr lang="en-IN" sz="5400" dirty="0">
                <a:latin typeface="Georgia" panose="02040502050405020303" pitchFamily="18" charset="0"/>
                <a:cs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id="{E639FD8A-8E2E-45AE-A8DE-F86A95BBE439}"/>
              </a:ext>
            </a:extLst>
          </p:cNvPr>
          <p:cNvSpPr>
            <a:spLocks noGrp="1"/>
          </p:cNvSpPr>
          <p:nvPr>
            <p:ph idx="1"/>
          </p:nvPr>
        </p:nvSpPr>
        <p:spPr>
          <a:xfrm>
            <a:off x="838200" y="1741219"/>
            <a:ext cx="10515600" cy="4351338"/>
          </a:xfrm>
        </p:spPr>
        <p:txBody>
          <a:bodyPr>
            <a:normAutofit fontScale="92500" lnSpcReduction="10000"/>
          </a:bodyPr>
          <a:lstStyle/>
          <a:p>
            <a:pPr algn="just">
              <a:buFont typeface="Arial" panose="020B0604020202020204" pitchFamily="34" charset="0"/>
              <a:buChar char="•"/>
            </a:pPr>
            <a:r>
              <a:rPr lang="en-US" b="0" i="0" dirty="0">
                <a:effectLst/>
                <a:latin typeface="inter-regular"/>
              </a:rPr>
              <a:t>Naïve Bayes algorithm is a supervised learning algorithm, which is based on </a:t>
            </a:r>
            <a:r>
              <a:rPr lang="en-US" b="1" i="0" dirty="0">
                <a:effectLst/>
                <a:latin typeface="inter-bold"/>
              </a:rPr>
              <a:t>Bayes theorem</a:t>
            </a:r>
            <a:r>
              <a:rPr lang="en-US" b="0" i="0" dirty="0">
                <a:effectLst/>
                <a:latin typeface="inter-regular"/>
              </a:rPr>
              <a:t> and used for solving classification problems.</a:t>
            </a:r>
          </a:p>
          <a:p>
            <a:pPr algn="just">
              <a:buFont typeface="Arial" panose="020B0604020202020204" pitchFamily="34" charset="0"/>
              <a:buChar char="•"/>
            </a:pPr>
            <a:r>
              <a:rPr lang="en-US" b="0" i="0" dirty="0">
                <a:effectLst/>
                <a:latin typeface="inter-regular"/>
              </a:rPr>
              <a:t>It is mainly used in </a:t>
            </a:r>
            <a:r>
              <a:rPr lang="en-US" b="0" i="1" dirty="0">
                <a:effectLst/>
                <a:latin typeface="inter-regular"/>
              </a:rPr>
              <a:t>text classification</a:t>
            </a:r>
            <a:r>
              <a:rPr lang="en-US" b="0" i="0" dirty="0">
                <a:effectLst/>
                <a:latin typeface="inter-regular"/>
              </a:rPr>
              <a:t> that includes a high-dimensional training dataset.</a:t>
            </a:r>
          </a:p>
          <a:p>
            <a:pPr algn="just">
              <a:buFont typeface="Arial" panose="020B0604020202020204" pitchFamily="34" charset="0"/>
              <a:buChar char="•"/>
            </a:pPr>
            <a:r>
              <a:rPr lang="en-US" b="0" i="0" dirty="0">
                <a:effectLst/>
                <a:latin typeface="inter-regular"/>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b="1" i="0" dirty="0">
                <a:effectLst/>
                <a:latin typeface="inter-bold"/>
              </a:rPr>
              <a:t>It is a probabilistic classifier, which means it predicts on the basis of the probability of an object</a:t>
            </a:r>
            <a:r>
              <a:rPr lang="en-US" b="0" i="0" dirty="0">
                <a:effectLst/>
                <a:latin typeface="inter-regular"/>
              </a:rPr>
              <a:t>.</a:t>
            </a:r>
          </a:p>
          <a:p>
            <a:pPr algn="just">
              <a:buFont typeface="Arial" panose="020B0604020202020204" pitchFamily="34" charset="0"/>
              <a:buChar char="•"/>
            </a:pPr>
            <a:r>
              <a:rPr lang="en-US" b="0" i="0" dirty="0">
                <a:effectLst/>
                <a:latin typeface="inter-regular"/>
              </a:rPr>
              <a:t>Some popular examples of Naïve Bayes Algorithm are </a:t>
            </a:r>
            <a:r>
              <a:rPr lang="en-US" b="1" i="0" dirty="0">
                <a:effectLst/>
                <a:latin typeface="inter-bold"/>
              </a:rPr>
              <a:t>spam filtration, Sentimental analysis, and classifying articles</a:t>
            </a:r>
            <a:r>
              <a:rPr lang="en-US" b="0" i="0" dirty="0">
                <a:effectLst/>
                <a:latin typeface="inter-regular"/>
              </a:rPr>
              <a:t>.</a:t>
            </a:r>
          </a:p>
          <a:p>
            <a:endParaRPr lang="en-IN" dirty="0"/>
          </a:p>
        </p:txBody>
      </p:sp>
    </p:spTree>
    <p:extLst>
      <p:ext uri="{BB962C8B-B14F-4D97-AF65-F5344CB8AC3E}">
        <p14:creationId xmlns:p14="http://schemas.microsoft.com/office/powerpoint/2010/main" val="8050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DEAF-AF84-4054-B343-D3EFDAA3B4FA}"/>
              </a:ext>
            </a:extLst>
          </p:cNvPr>
          <p:cNvSpPr>
            <a:spLocks noGrp="1"/>
          </p:cNvSpPr>
          <p:nvPr>
            <p:ph type="title"/>
          </p:nvPr>
        </p:nvSpPr>
        <p:spPr/>
        <p:txBody>
          <a:bodyPr/>
          <a:lstStyle/>
          <a:p>
            <a:r>
              <a:rPr lang="en-US" b="0" i="0" dirty="0">
                <a:solidFill>
                  <a:schemeClr val="accent1">
                    <a:lumMod val="40000"/>
                    <a:lumOff val="60000"/>
                  </a:schemeClr>
                </a:solidFill>
                <a:effectLst/>
                <a:latin typeface="erdana"/>
              </a:rPr>
              <a:t>Disadvantages of Naïve Bayes Classifier:</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1D33D12D-5CEA-4A26-AEF5-32917B3A4E03}"/>
              </a:ext>
            </a:extLst>
          </p:cNvPr>
          <p:cNvSpPr>
            <a:spLocks noGrp="1"/>
          </p:cNvSpPr>
          <p:nvPr>
            <p:ph idx="1"/>
          </p:nvPr>
        </p:nvSpPr>
        <p:spPr/>
        <p:txBody>
          <a:bodyPr>
            <a:normAutofit/>
          </a:bodyPr>
          <a:lstStyle/>
          <a:p>
            <a:r>
              <a:rPr lang="en-US" sz="3600" b="0" i="0" dirty="0">
                <a:effectLst/>
                <a:latin typeface="inter-regular"/>
              </a:rPr>
              <a:t>Naive Bayes assumes that all features are independent or unrelated, so it cannot learn the relationship between features.</a:t>
            </a:r>
          </a:p>
          <a:p>
            <a:pPr marL="0" indent="0">
              <a:buNone/>
            </a:pPr>
            <a:endParaRPr lang="en-IN" sz="3600" dirty="0"/>
          </a:p>
        </p:txBody>
      </p:sp>
    </p:spTree>
    <p:extLst>
      <p:ext uri="{BB962C8B-B14F-4D97-AF65-F5344CB8AC3E}">
        <p14:creationId xmlns:p14="http://schemas.microsoft.com/office/powerpoint/2010/main" val="246920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E1A7-FE7F-48A4-A7E1-24AAA549A3F4}"/>
              </a:ext>
            </a:extLst>
          </p:cNvPr>
          <p:cNvSpPr>
            <a:spLocks noGrp="1"/>
          </p:cNvSpPr>
          <p:nvPr>
            <p:ph type="title"/>
          </p:nvPr>
        </p:nvSpPr>
        <p:spPr/>
        <p:txBody>
          <a:bodyPr>
            <a:normAutofit/>
          </a:bodyPr>
          <a:lstStyle/>
          <a:p>
            <a:r>
              <a:rPr lang="en-US" sz="4800" b="0" i="0" dirty="0">
                <a:solidFill>
                  <a:schemeClr val="accent1">
                    <a:lumMod val="40000"/>
                    <a:lumOff val="60000"/>
                  </a:schemeClr>
                </a:solidFill>
                <a:effectLst/>
                <a:latin typeface="erdana"/>
              </a:rPr>
              <a:t>Applications of Naïve Bayes Classifier:</a:t>
            </a:r>
          </a:p>
        </p:txBody>
      </p:sp>
      <p:sp>
        <p:nvSpPr>
          <p:cNvPr id="3" name="Content Placeholder 2">
            <a:extLst>
              <a:ext uri="{FF2B5EF4-FFF2-40B4-BE49-F238E27FC236}">
                <a16:creationId xmlns:a16="http://schemas.microsoft.com/office/drawing/2014/main" id="{F6F1A445-7C2F-4A01-A246-8D38F434549E}"/>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effectLst/>
                <a:latin typeface="inter-regular"/>
              </a:rPr>
              <a:t>It is used for </a:t>
            </a:r>
            <a:r>
              <a:rPr lang="en-US" sz="3200" b="1" i="0" dirty="0">
                <a:effectLst/>
                <a:latin typeface="inter-bold"/>
              </a:rPr>
              <a:t>Credit Scoring</a:t>
            </a:r>
            <a:r>
              <a:rPr lang="en-US" sz="3200" b="0" i="0" dirty="0">
                <a:effectLst/>
                <a:latin typeface="inter-regular"/>
              </a:rPr>
              <a:t>.</a:t>
            </a:r>
          </a:p>
          <a:p>
            <a:pPr algn="just">
              <a:buFont typeface="Arial" panose="020B0604020202020204" pitchFamily="34" charset="0"/>
              <a:buChar char="•"/>
            </a:pPr>
            <a:r>
              <a:rPr lang="en-US" sz="3200" b="0" i="0" dirty="0">
                <a:effectLst/>
                <a:latin typeface="inter-regular"/>
              </a:rPr>
              <a:t>It is used in </a:t>
            </a:r>
            <a:r>
              <a:rPr lang="en-US" sz="3200" b="1" i="0" dirty="0">
                <a:effectLst/>
                <a:latin typeface="inter-bold"/>
              </a:rPr>
              <a:t>medical data classification</a:t>
            </a:r>
            <a:r>
              <a:rPr lang="en-US" sz="3200" b="0" i="0" dirty="0">
                <a:effectLst/>
                <a:latin typeface="inter-regular"/>
              </a:rPr>
              <a:t>.</a:t>
            </a:r>
          </a:p>
          <a:p>
            <a:pPr algn="just">
              <a:buFont typeface="Arial" panose="020B0604020202020204" pitchFamily="34" charset="0"/>
              <a:buChar char="•"/>
            </a:pPr>
            <a:r>
              <a:rPr lang="en-US" sz="3200" b="0" i="0" dirty="0">
                <a:effectLst/>
                <a:latin typeface="inter-regular"/>
              </a:rPr>
              <a:t>It can be used in </a:t>
            </a:r>
            <a:r>
              <a:rPr lang="en-US" sz="3200" b="1" i="0" dirty="0">
                <a:effectLst/>
                <a:latin typeface="inter-bold"/>
              </a:rPr>
              <a:t>real-time predictions</a:t>
            </a:r>
            <a:r>
              <a:rPr lang="en-US" sz="3200" b="0" i="0" dirty="0">
                <a:effectLst/>
                <a:latin typeface="inter-regular"/>
              </a:rPr>
              <a:t> because Naïve Bayes Classifier is an eager learner.</a:t>
            </a:r>
          </a:p>
          <a:p>
            <a:pPr algn="just">
              <a:buFont typeface="Arial" panose="020B0604020202020204" pitchFamily="34" charset="0"/>
              <a:buChar char="•"/>
            </a:pPr>
            <a:r>
              <a:rPr lang="en-US" sz="3200" b="0" i="0" dirty="0">
                <a:effectLst/>
                <a:latin typeface="inter-regular"/>
              </a:rPr>
              <a:t>It is used in Text classification such as </a:t>
            </a:r>
            <a:r>
              <a:rPr lang="en-US" sz="3200" b="1" i="0" dirty="0">
                <a:effectLst/>
                <a:latin typeface="inter-bold"/>
              </a:rPr>
              <a:t>Spam filtering</a:t>
            </a:r>
            <a:r>
              <a:rPr lang="en-US" sz="3200" b="0" i="0" dirty="0">
                <a:effectLst/>
                <a:latin typeface="inter-regular"/>
              </a:rPr>
              <a:t> and </a:t>
            </a:r>
            <a:r>
              <a:rPr lang="en-US" sz="3200" b="1" i="0" dirty="0">
                <a:effectLst/>
                <a:latin typeface="inter-bold"/>
              </a:rPr>
              <a:t>Sentiment </a:t>
            </a:r>
            <a:r>
              <a:rPr lang="en-US" sz="3200" b="1" i="0" dirty="0" err="1">
                <a:effectLst/>
                <a:latin typeface="inter-bold"/>
              </a:rPr>
              <a:t>analysi</a:t>
            </a:r>
            <a:endParaRPr lang="en-US" sz="3200" b="0" i="0" dirty="0">
              <a:effectLst/>
              <a:latin typeface="inter-regular"/>
            </a:endParaRPr>
          </a:p>
          <a:p>
            <a:pPr marL="0" indent="0">
              <a:buNone/>
            </a:pPr>
            <a:endParaRPr lang="en-IN" sz="3200" dirty="0"/>
          </a:p>
        </p:txBody>
      </p:sp>
    </p:spTree>
    <p:extLst>
      <p:ext uri="{BB962C8B-B14F-4D97-AF65-F5344CB8AC3E}">
        <p14:creationId xmlns:p14="http://schemas.microsoft.com/office/powerpoint/2010/main" val="2297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39D4-3534-4AE3-9478-7AF6D34FF137}"/>
              </a:ext>
            </a:extLst>
          </p:cNvPr>
          <p:cNvSpPr>
            <a:spLocks noGrp="1"/>
          </p:cNvSpPr>
          <p:nvPr>
            <p:ph type="title"/>
          </p:nvPr>
        </p:nvSpPr>
        <p:spPr/>
        <p:txBody>
          <a:bodyPr/>
          <a:lstStyle/>
          <a:p>
            <a:r>
              <a:rPr lang="en-US" b="0" i="0" dirty="0">
                <a:solidFill>
                  <a:schemeClr val="accent1">
                    <a:lumMod val="40000"/>
                    <a:lumOff val="60000"/>
                  </a:schemeClr>
                </a:solidFill>
                <a:effectLst/>
                <a:latin typeface="erdana"/>
              </a:rPr>
              <a:t>Types of Naïve Bayes Model:</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FE602C4B-19D7-4EF6-A9C8-15E99402D878}"/>
              </a:ext>
            </a:extLst>
          </p:cNvPr>
          <p:cNvSpPr>
            <a:spLocks noGrp="1"/>
          </p:cNvSpPr>
          <p:nvPr>
            <p:ph idx="1"/>
          </p:nvPr>
        </p:nvSpPr>
        <p:spPr>
          <a:xfrm>
            <a:off x="838200" y="1519311"/>
            <a:ext cx="10515600" cy="4657652"/>
          </a:xfrm>
        </p:spPr>
        <p:txBody>
          <a:bodyPr>
            <a:normAutofit fontScale="92500" lnSpcReduction="20000"/>
          </a:bodyPr>
          <a:lstStyle/>
          <a:p>
            <a:pPr marL="0" indent="0" algn="just">
              <a:buNone/>
            </a:pPr>
            <a:r>
              <a:rPr lang="en-US" sz="3000" b="0" i="0" dirty="0">
                <a:effectLst/>
                <a:latin typeface="inter-regular"/>
              </a:rPr>
              <a:t>There are three types of Naive Bayes Model, which are given below:</a:t>
            </a:r>
          </a:p>
          <a:p>
            <a:pPr algn="just">
              <a:buFont typeface="Arial" panose="020B0604020202020204" pitchFamily="34" charset="0"/>
              <a:buChar char="•"/>
            </a:pPr>
            <a:r>
              <a:rPr lang="en-US" sz="3000" b="1" i="0" dirty="0">
                <a:effectLst/>
                <a:latin typeface="inter-bold"/>
              </a:rPr>
              <a:t>Gaussian</a:t>
            </a:r>
            <a:r>
              <a:rPr lang="en-US" sz="3000" b="0" i="0" dirty="0">
                <a:effectLst/>
                <a:latin typeface="inter-regular"/>
              </a:rPr>
              <a:t>: The Gaussian model assumes that features follow a normal distribution</a:t>
            </a:r>
          </a:p>
          <a:p>
            <a:pPr algn="just">
              <a:buFont typeface="Arial" panose="020B0604020202020204" pitchFamily="34" charset="0"/>
              <a:buChar char="•"/>
            </a:pPr>
            <a:r>
              <a:rPr lang="en-US" sz="3000" b="1" i="0" dirty="0">
                <a:effectLst/>
                <a:latin typeface="inter-bold"/>
              </a:rPr>
              <a:t>Bernoulli</a:t>
            </a:r>
            <a:r>
              <a:rPr lang="en-US" sz="3000" b="0" i="0" dirty="0">
                <a:effectLst/>
                <a:latin typeface="inter-regular"/>
              </a:rPr>
              <a:t>: The Bernoulli classifier works similar to the Multinomial classifier, but the predictor variables are the independent Booleans variables. Such as if a particular word is present or not in a document. This model is also famous for document classification tasks.</a:t>
            </a:r>
          </a:p>
          <a:p>
            <a:r>
              <a:rPr lang="en-US" sz="3000" b="1" i="0" dirty="0">
                <a:effectLst/>
                <a:latin typeface="inter-bold"/>
              </a:rPr>
              <a:t>Multinomial</a:t>
            </a:r>
            <a:r>
              <a:rPr lang="en-US" sz="3000" b="0" i="0" dirty="0">
                <a:effectLst/>
                <a:latin typeface="inter-regular"/>
              </a:rPr>
              <a:t>: The Multinomial Naïve Bayes classifier is used when the data is multinomial distributed. It is primarily used for document classification problems, it means a particular document belongs to which category such as Sports, Politics, education, etc.</a:t>
            </a:r>
          </a:p>
          <a:p>
            <a:pPr marL="0" indent="0">
              <a:buNone/>
            </a:pPr>
            <a:br>
              <a:rPr lang="en-US" b="0" i="0" dirty="0">
                <a:effectLst/>
                <a:latin typeface="inter-regular"/>
              </a:rPr>
            </a:br>
            <a:endParaRPr lang="en-US" b="0" i="0" dirty="0">
              <a:effectLst/>
              <a:latin typeface="inter-regular"/>
            </a:endParaRPr>
          </a:p>
          <a:p>
            <a:pPr marL="0" indent="0">
              <a:buNone/>
            </a:pPr>
            <a:endParaRPr lang="en-IN" dirty="0"/>
          </a:p>
        </p:txBody>
      </p:sp>
    </p:spTree>
    <p:extLst>
      <p:ext uri="{BB962C8B-B14F-4D97-AF65-F5344CB8AC3E}">
        <p14:creationId xmlns:p14="http://schemas.microsoft.com/office/powerpoint/2010/main" val="115383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D855-093A-4A71-BE92-E70D47E58D6E}"/>
              </a:ext>
            </a:extLst>
          </p:cNvPr>
          <p:cNvSpPr>
            <a:spLocks noGrp="1"/>
          </p:cNvSpPr>
          <p:nvPr>
            <p:ph type="title"/>
          </p:nvPr>
        </p:nvSpPr>
        <p:spPr/>
        <p:txBody>
          <a:bodyPr>
            <a:normAutofit/>
          </a:bodyPr>
          <a:lstStyle/>
          <a:p>
            <a:r>
              <a:rPr lang="en-US" b="0" i="0" dirty="0">
                <a:solidFill>
                  <a:schemeClr val="accent1">
                    <a:lumMod val="40000"/>
                    <a:lumOff val="60000"/>
                  </a:schemeClr>
                </a:solidFill>
                <a:effectLst/>
                <a:latin typeface="erdana"/>
              </a:rPr>
              <a:t>Python Implementation of the Naïve Bayes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71CD02F-CE60-4590-A4B9-9F8AF012BC93}"/>
              </a:ext>
            </a:extLst>
          </p:cNvPr>
          <p:cNvSpPr>
            <a:spLocks noGrp="1"/>
          </p:cNvSpPr>
          <p:nvPr>
            <p:ph idx="1"/>
          </p:nvPr>
        </p:nvSpPr>
        <p:spPr>
          <a:xfrm>
            <a:off x="838200" y="2506662"/>
            <a:ext cx="10515600" cy="4351338"/>
          </a:xfrm>
        </p:spPr>
        <p:txBody>
          <a:bodyPr>
            <a:normAutofit/>
          </a:bodyPr>
          <a:lstStyle/>
          <a:p>
            <a:pPr marL="0" indent="0" algn="just">
              <a:buNone/>
            </a:pPr>
            <a:r>
              <a:rPr lang="en-US" b="0" i="0" dirty="0">
                <a:effectLst/>
                <a:latin typeface="inter-regular"/>
              </a:rPr>
              <a:t>Now we will implement a Naive Bayes Algorithm using Python. So for this, we will use the "</a:t>
            </a:r>
            <a:r>
              <a:rPr lang="en-US" b="1" i="0" dirty="0" err="1">
                <a:effectLst/>
                <a:latin typeface="inter-bold"/>
              </a:rPr>
              <a:t>user_data</a:t>
            </a:r>
            <a:r>
              <a:rPr lang="en-US" b="0" i="0" dirty="0">
                <a:effectLst/>
                <a:latin typeface="inter-regular"/>
              </a:rPr>
              <a:t>" </a:t>
            </a:r>
            <a:r>
              <a:rPr lang="en-US" b="1" i="0" dirty="0">
                <a:effectLst/>
                <a:latin typeface="inter-bold"/>
              </a:rPr>
              <a:t>dataset</a:t>
            </a:r>
            <a:r>
              <a:rPr lang="en-US" b="0" i="0" dirty="0">
                <a:effectLst/>
                <a:latin typeface="inter-regular"/>
              </a:rPr>
              <a:t>, which we have used in our other classification model. Therefore we can easily compare the Naive Bayes model with the other models.</a:t>
            </a:r>
          </a:p>
          <a:p>
            <a:pPr marL="0" indent="0">
              <a:buNone/>
            </a:pPr>
            <a:endParaRPr lang="en-IN" dirty="0"/>
          </a:p>
        </p:txBody>
      </p:sp>
    </p:spTree>
    <p:extLst>
      <p:ext uri="{BB962C8B-B14F-4D97-AF65-F5344CB8AC3E}">
        <p14:creationId xmlns:p14="http://schemas.microsoft.com/office/powerpoint/2010/main" val="34819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2F31E3-B46D-48D1-A3AD-5A298FBE8002}"/>
              </a:ext>
            </a:extLst>
          </p:cNvPr>
          <p:cNvSpPr>
            <a:spLocks noGrp="1"/>
          </p:cNvSpPr>
          <p:nvPr>
            <p:ph idx="1"/>
          </p:nvPr>
        </p:nvSpPr>
        <p:spPr>
          <a:xfrm>
            <a:off x="838200" y="1037834"/>
            <a:ext cx="10515600" cy="4351338"/>
          </a:xfrm>
        </p:spPr>
        <p:txBody>
          <a:bodyPr>
            <a:normAutofit/>
          </a:bodyPr>
          <a:lstStyle/>
          <a:p>
            <a:pPr marL="0" indent="0" algn="just" rtl="0" eaLnBrk="1" latinLnBrk="0" hangingPunct="1">
              <a:lnSpc>
                <a:spcPct val="90000"/>
              </a:lnSpc>
              <a:spcBef>
                <a:spcPts val="1000"/>
              </a:spcBef>
              <a:spcAft>
                <a:spcPts val="0"/>
              </a:spcAft>
              <a:buClrTx/>
              <a:buSzPts val="2800"/>
              <a:buNone/>
            </a:pPr>
            <a:r>
              <a:rPr lang="en-US" sz="3200" b="0" i="0" kern="1200" dirty="0">
                <a:solidFill>
                  <a:schemeClr val="accent1">
                    <a:lumMod val="40000"/>
                    <a:lumOff val="60000"/>
                  </a:schemeClr>
                </a:solidFill>
                <a:effectLst/>
                <a:latin typeface="erdana"/>
                <a:ea typeface="+mn-ea"/>
                <a:cs typeface="+mn-cs"/>
                <a:sym typeface="Wingdings" panose="05000000000000000000" pitchFamily="2" charset="2"/>
              </a:rPr>
              <a:t></a:t>
            </a:r>
            <a:r>
              <a:rPr lang="en-US" sz="3200" b="0" i="0" kern="1200" dirty="0">
                <a:solidFill>
                  <a:schemeClr val="accent1">
                    <a:lumMod val="40000"/>
                    <a:lumOff val="60000"/>
                  </a:schemeClr>
                </a:solidFill>
                <a:effectLst/>
                <a:latin typeface="erdana"/>
                <a:ea typeface="+mn-ea"/>
                <a:cs typeface="+mn-cs"/>
              </a:rPr>
              <a:t>Steps to implement:</a:t>
            </a:r>
            <a:endParaRPr lang="en-IN" sz="3200" dirty="0">
              <a:solidFill>
                <a:schemeClr val="accent1">
                  <a:lumMod val="40000"/>
                  <a:lumOff val="60000"/>
                </a:schemeClr>
              </a:solidFill>
              <a:effectLst/>
            </a:endParaRPr>
          </a:p>
          <a:p>
            <a:pPr marL="228600" indent="-228600" algn="just" rtl="0" eaLnBrk="1" latinLnBrk="0" hangingPunct="1">
              <a:lnSpc>
                <a:spcPct val="90000"/>
              </a:lnSpc>
              <a:spcBef>
                <a:spcPts val="1000"/>
              </a:spcBef>
              <a:spcAft>
                <a:spcPts val="0"/>
              </a:spcAft>
            </a:pPr>
            <a:r>
              <a:rPr lang="en-US" sz="3200" b="0" i="0" kern="1200" dirty="0">
                <a:solidFill>
                  <a:srgbClr val="FFFFFF"/>
                </a:solidFill>
                <a:effectLst/>
                <a:latin typeface="inter-regular"/>
                <a:ea typeface="+mn-ea"/>
                <a:cs typeface="+mn-cs"/>
              </a:rPr>
              <a:t>Data Pre-processing step</a:t>
            </a:r>
            <a:endParaRPr lang="en-IN" sz="3200" dirty="0">
              <a:effectLst/>
            </a:endParaRPr>
          </a:p>
          <a:p>
            <a:pPr marL="228600" indent="-228600" algn="just" rtl="0" eaLnBrk="1" latinLnBrk="0" hangingPunct="1">
              <a:lnSpc>
                <a:spcPct val="90000"/>
              </a:lnSpc>
              <a:spcBef>
                <a:spcPts val="1000"/>
              </a:spcBef>
              <a:spcAft>
                <a:spcPts val="0"/>
              </a:spcAft>
            </a:pPr>
            <a:r>
              <a:rPr lang="en-US" sz="3200" b="0" i="0" kern="1200" dirty="0">
                <a:solidFill>
                  <a:srgbClr val="FFFFFF"/>
                </a:solidFill>
                <a:effectLst/>
                <a:latin typeface="inter-regular"/>
                <a:ea typeface="+mn-ea"/>
                <a:cs typeface="+mn-cs"/>
              </a:rPr>
              <a:t>Fitting Naive Bayes to the Training set</a:t>
            </a:r>
            <a:endParaRPr lang="en-IN" sz="3200" dirty="0">
              <a:effectLst/>
            </a:endParaRPr>
          </a:p>
          <a:p>
            <a:pPr marL="228600" indent="-228600" algn="just" rtl="0" eaLnBrk="1" latinLnBrk="0" hangingPunct="1">
              <a:lnSpc>
                <a:spcPct val="90000"/>
              </a:lnSpc>
              <a:spcBef>
                <a:spcPts val="1000"/>
              </a:spcBef>
              <a:spcAft>
                <a:spcPts val="0"/>
              </a:spcAft>
            </a:pPr>
            <a:r>
              <a:rPr lang="en-US" sz="3200" b="0" i="0" kern="1200" dirty="0">
                <a:solidFill>
                  <a:srgbClr val="FFFFFF"/>
                </a:solidFill>
                <a:effectLst/>
                <a:latin typeface="inter-regular"/>
                <a:ea typeface="+mn-ea"/>
                <a:cs typeface="+mn-cs"/>
              </a:rPr>
              <a:t>Predicting the test result</a:t>
            </a:r>
            <a:endParaRPr lang="en-IN" sz="3200" dirty="0">
              <a:effectLst/>
            </a:endParaRPr>
          </a:p>
          <a:p>
            <a:pPr marL="228600" indent="-228600" algn="just" rtl="0" eaLnBrk="1" latinLnBrk="0" hangingPunct="1">
              <a:lnSpc>
                <a:spcPct val="90000"/>
              </a:lnSpc>
              <a:spcBef>
                <a:spcPts val="1000"/>
              </a:spcBef>
              <a:spcAft>
                <a:spcPts val="0"/>
              </a:spcAft>
            </a:pPr>
            <a:r>
              <a:rPr lang="en-US" sz="3200" b="0" i="0" kern="1200" dirty="0">
                <a:solidFill>
                  <a:srgbClr val="FFFFFF"/>
                </a:solidFill>
                <a:effectLst/>
                <a:latin typeface="inter-regular"/>
                <a:ea typeface="+mn-ea"/>
                <a:cs typeface="+mn-cs"/>
              </a:rPr>
              <a:t>Test accuracy of the result(Creation of Confusion matrix)</a:t>
            </a:r>
            <a:endParaRPr lang="en-IN" sz="3200" dirty="0">
              <a:effectLst/>
            </a:endParaRPr>
          </a:p>
          <a:p>
            <a:pPr marL="228600" indent="-228600" algn="just" rtl="0" eaLnBrk="1" latinLnBrk="0" hangingPunct="1">
              <a:lnSpc>
                <a:spcPct val="90000"/>
              </a:lnSpc>
              <a:spcBef>
                <a:spcPts val="1000"/>
              </a:spcBef>
              <a:spcAft>
                <a:spcPts val="0"/>
              </a:spcAft>
            </a:pPr>
            <a:r>
              <a:rPr lang="en-US" sz="3200" b="0" i="0" kern="1200" dirty="0">
                <a:solidFill>
                  <a:srgbClr val="FFFFFF"/>
                </a:solidFill>
                <a:effectLst/>
                <a:latin typeface="inter-regular"/>
                <a:ea typeface="+mn-ea"/>
                <a:cs typeface="+mn-cs"/>
              </a:rPr>
              <a:t>Visualizing the test set result.</a:t>
            </a:r>
            <a:endParaRPr lang="en-IN" sz="3200" dirty="0">
              <a:effectLst/>
            </a:endParaRPr>
          </a:p>
          <a:p>
            <a:pPr marL="0" indent="0">
              <a:buNone/>
            </a:pPr>
            <a:endParaRPr lang="en-IN" sz="3200" dirty="0"/>
          </a:p>
        </p:txBody>
      </p:sp>
    </p:spTree>
    <p:extLst>
      <p:ext uri="{BB962C8B-B14F-4D97-AF65-F5344CB8AC3E}">
        <p14:creationId xmlns:p14="http://schemas.microsoft.com/office/powerpoint/2010/main" val="113481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3408-E672-4D3D-B88F-01EE4E0C9F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6B11FE-5CA0-4A40-BBF7-845D575F1D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223C3D5-C1A7-4122-9FB6-21B3A7E96B0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3333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29DAA5-77FA-4459-9346-52CAD14DCA38}"/>
              </a:ext>
            </a:extLst>
          </p:cNvPr>
          <p:cNvPicPr>
            <a:picLocks noChangeAspect="1"/>
          </p:cNvPicPr>
          <p:nvPr/>
        </p:nvPicPr>
        <p:blipFill>
          <a:blip r:embed="rId2"/>
          <a:stretch>
            <a:fillRect/>
          </a:stretch>
        </p:blipFill>
        <p:spPr>
          <a:xfrm>
            <a:off x="0" y="-168812"/>
            <a:ext cx="12192000" cy="7385538"/>
          </a:xfrm>
          <a:prstGeom prst="rect">
            <a:avLst/>
          </a:prstGeom>
        </p:spPr>
      </p:pic>
    </p:spTree>
    <p:extLst>
      <p:ext uri="{BB962C8B-B14F-4D97-AF65-F5344CB8AC3E}">
        <p14:creationId xmlns:p14="http://schemas.microsoft.com/office/powerpoint/2010/main" val="158231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B8F71-A377-42C8-8565-0062F7CD8B79}"/>
              </a:ext>
            </a:extLst>
          </p:cNvPr>
          <p:cNvPicPr>
            <a:picLocks noChangeAspect="1"/>
          </p:cNvPicPr>
          <p:nvPr/>
        </p:nvPicPr>
        <p:blipFill>
          <a:blip r:embed="rId2"/>
          <a:stretch>
            <a:fillRect/>
          </a:stretch>
        </p:blipFill>
        <p:spPr>
          <a:xfrm>
            <a:off x="0" y="-112542"/>
            <a:ext cx="12192000" cy="6970542"/>
          </a:xfrm>
          <a:prstGeom prst="rect">
            <a:avLst/>
          </a:prstGeom>
        </p:spPr>
      </p:pic>
    </p:spTree>
    <p:extLst>
      <p:ext uri="{BB962C8B-B14F-4D97-AF65-F5344CB8AC3E}">
        <p14:creationId xmlns:p14="http://schemas.microsoft.com/office/powerpoint/2010/main" val="3230115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B3406-16C0-485F-88BB-32A0DE75C938}"/>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364659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ADA90-BCAF-4CFA-B681-E85F9C77E10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3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96A9-F6E6-4C87-95D5-7B8BEDB30B3A}"/>
              </a:ext>
            </a:extLst>
          </p:cNvPr>
          <p:cNvSpPr>
            <a:spLocks noGrp="1"/>
          </p:cNvSpPr>
          <p:nvPr>
            <p:ph type="title"/>
          </p:nvPr>
        </p:nvSpPr>
        <p:spPr/>
        <p:txBody>
          <a:bodyPr/>
          <a:lstStyle/>
          <a:p>
            <a:r>
              <a:rPr lang="en-US" b="0" i="0" dirty="0">
                <a:solidFill>
                  <a:schemeClr val="accent1">
                    <a:lumMod val="40000"/>
                    <a:lumOff val="60000"/>
                  </a:schemeClr>
                </a:solidFill>
                <a:effectLst/>
                <a:latin typeface="erdana"/>
              </a:rPr>
              <a:t>Why is it called Naïve Bayes?</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1B90895C-1943-477D-8C47-B0C5702590BF}"/>
              </a:ext>
            </a:extLst>
          </p:cNvPr>
          <p:cNvSpPr>
            <a:spLocks noGrp="1"/>
          </p:cNvSpPr>
          <p:nvPr>
            <p:ph idx="1"/>
          </p:nvPr>
        </p:nvSpPr>
        <p:spPr/>
        <p:txBody>
          <a:bodyPr/>
          <a:lstStyle/>
          <a:p>
            <a:pPr algn="just"/>
            <a:r>
              <a:rPr lang="en-US" b="0" i="0" dirty="0">
                <a:effectLst/>
                <a:latin typeface="inter-regular"/>
              </a:rPr>
              <a:t>The Naïve Bayes algorithm is comprised of two words Naïve and Bayes, Which can be described as:</a:t>
            </a:r>
          </a:p>
          <a:p>
            <a:pPr algn="just">
              <a:buFont typeface="Arial" panose="020B0604020202020204" pitchFamily="34" charset="0"/>
              <a:buChar char="•"/>
            </a:pPr>
            <a:r>
              <a:rPr lang="en-US" b="1" i="0" dirty="0">
                <a:effectLst/>
                <a:latin typeface="inter-bold"/>
              </a:rPr>
              <a:t>Naïve</a:t>
            </a:r>
            <a:r>
              <a:rPr lang="en-US" b="0" i="0" dirty="0">
                <a:effectLst/>
                <a:latin typeface="inter-regular"/>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b="1" i="0" dirty="0">
                <a:effectLst/>
                <a:latin typeface="inter-bold"/>
              </a:rPr>
              <a:t>Bayes</a:t>
            </a:r>
            <a:r>
              <a:rPr lang="en-US" b="0" i="0" dirty="0">
                <a:effectLst/>
                <a:latin typeface="inter-regular"/>
              </a:rPr>
              <a:t>: It is called Bayes because it depends on the principle of </a:t>
            </a:r>
            <a:r>
              <a:rPr lang="en-US" b="0" i="0" u="none" strike="noStrike" dirty="0">
                <a:effectLst/>
                <a:latin typeface="inter-regular"/>
                <a:hlinkClick r:id="rId2">
                  <a:extLst>
                    <a:ext uri="{A12FA001-AC4F-418D-AE19-62706E023703}">
                      <ahyp:hlinkClr xmlns:ahyp="http://schemas.microsoft.com/office/drawing/2018/hyperlinkcolor" val="tx"/>
                    </a:ext>
                  </a:extLst>
                </a:hlinkClick>
              </a:rPr>
              <a:t>Bayes' Theorem</a:t>
            </a:r>
            <a:r>
              <a:rPr lang="en-US" b="0" i="0" dirty="0">
                <a:effectLst/>
                <a:latin typeface="inter-regular"/>
              </a:rPr>
              <a:t>.</a:t>
            </a:r>
          </a:p>
          <a:p>
            <a:endParaRPr lang="en-IN" dirty="0"/>
          </a:p>
        </p:txBody>
      </p:sp>
    </p:spTree>
    <p:extLst>
      <p:ext uri="{BB962C8B-B14F-4D97-AF65-F5344CB8AC3E}">
        <p14:creationId xmlns:p14="http://schemas.microsoft.com/office/powerpoint/2010/main" val="319113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F3C60-4E88-4E12-B152-4F8697475A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393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86C2-9A81-412E-9B58-C368C23DCAEF}"/>
              </a:ext>
            </a:extLst>
          </p:cNvPr>
          <p:cNvSpPr>
            <a:spLocks noGrp="1"/>
          </p:cNvSpPr>
          <p:nvPr>
            <p:ph type="title"/>
          </p:nvPr>
        </p:nvSpPr>
        <p:spPr>
          <a:xfrm>
            <a:off x="0" y="2060758"/>
            <a:ext cx="12192000" cy="2736484"/>
          </a:xfrm>
        </p:spPr>
        <p:txBody>
          <a:bodyPr>
            <a:noAutofit/>
          </a:bodyPr>
          <a:lstStyle/>
          <a:p>
            <a:pPr algn="ctr"/>
            <a:r>
              <a:rPr lang="en-IN" sz="14000" dirty="0"/>
              <a:t>Thank You!</a:t>
            </a:r>
          </a:p>
        </p:txBody>
      </p:sp>
    </p:spTree>
    <p:extLst>
      <p:ext uri="{BB962C8B-B14F-4D97-AF65-F5344CB8AC3E}">
        <p14:creationId xmlns:p14="http://schemas.microsoft.com/office/powerpoint/2010/main" val="207049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528-1654-40A4-8F91-1433E8552B35}"/>
              </a:ext>
            </a:extLst>
          </p:cNvPr>
          <p:cNvSpPr>
            <a:spLocks noGrp="1"/>
          </p:cNvSpPr>
          <p:nvPr>
            <p:ph type="title"/>
          </p:nvPr>
        </p:nvSpPr>
        <p:spPr>
          <a:xfrm>
            <a:off x="838200" y="248499"/>
            <a:ext cx="10515600" cy="1325563"/>
          </a:xfrm>
        </p:spPr>
        <p:txBody>
          <a:bodyPr/>
          <a:lstStyle/>
          <a:p>
            <a:r>
              <a:rPr lang="en-IN" b="0" i="0" dirty="0">
                <a:solidFill>
                  <a:schemeClr val="accent1">
                    <a:lumMod val="40000"/>
                    <a:lumOff val="60000"/>
                  </a:schemeClr>
                </a:solidFill>
                <a:effectLst/>
                <a:latin typeface="erdana"/>
              </a:rPr>
              <a:t>Bayes' Theorem: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3E9F93E4-F76E-47BB-AC07-932E6B435EF2}"/>
              </a:ext>
            </a:extLst>
          </p:cNvPr>
          <p:cNvSpPr>
            <a:spLocks noGrp="1"/>
          </p:cNvSpPr>
          <p:nvPr>
            <p:ph idx="1"/>
          </p:nvPr>
        </p:nvSpPr>
        <p:spPr>
          <a:xfrm>
            <a:off x="838200" y="1391182"/>
            <a:ext cx="10515600" cy="4351338"/>
          </a:xfrm>
        </p:spPr>
        <p:txBody>
          <a:bodyPr/>
          <a:lstStyle/>
          <a:p>
            <a:pPr algn="just">
              <a:buFont typeface="Arial" panose="020B0604020202020204" pitchFamily="34" charset="0"/>
              <a:buChar char="•"/>
            </a:pPr>
            <a:r>
              <a:rPr lang="en-US" b="0" i="0" dirty="0">
                <a:effectLst/>
                <a:latin typeface="inter-regular"/>
              </a:rPr>
              <a:t>Bayes' theorem is also known as </a:t>
            </a:r>
            <a:r>
              <a:rPr lang="en-US" b="1" i="0" dirty="0">
                <a:effectLst/>
                <a:latin typeface="inter-bold"/>
              </a:rPr>
              <a:t>Bayes' Rule</a:t>
            </a:r>
            <a:r>
              <a:rPr lang="en-US" b="0" i="0" dirty="0">
                <a:effectLst/>
                <a:latin typeface="inter-regular"/>
              </a:rPr>
              <a:t> or </a:t>
            </a:r>
            <a:r>
              <a:rPr lang="en-US" b="1" i="0" dirty="0">
                <a:effectLst/>
                <a:latin typeface="inter-bold"/>
              </a:rPr>
              <a:t>Bayes' law</a:t>
            </a:r>
            <a:r>
              <a:rPr lang="en-US" b="0" i="0" dirty="0">
                <a:effectLst/>
                <a:latin typeface="inter-regular"/>
              </a:rPr>
              <a:t>, which is used to determine the probability of a hypothesis with prior knowledge. It depends on the conditional probability.</a:t>
            </a:r>
          </a:p>
          <a:p>
            <a:pPr algn="just">
              <a:buFont typeface="Arial" panose="020B0604020202020204" pitchFamily="34" charset="0"/>
              <a:buChar char="•"/>
            </a:pPr>
            <a:r>
              <a:rPr lang="en-US" b="0" i="0" dirty="0">
                <a:effectLst/>
                <a:latin typeface="inter-regular"/>
              </a:rPr>
              <a:t>The formula for Bayes' theorem is given as:</a:t>
            </a:r>
          </a:p>
          <a:p>
            <a:endParaRPr lang="en-IN" dirty="0"/>
          </a:p>
        </p:txBody>
      </p:sp>
      <p:pic>
        <p:nvPicPr>
          <p:cNvPr id="7" name="Picture 6">
            <a:extLst>
              <a:ext uri="{FF2B5EF4-FFF2-40B4-BE49-F238E27FC236}">
                <a16:creationId xmlns:a16="http://schemas.microsoft.com/office/drawing/2014/main" id="{B449CE8F-795A-40DA-B7EB-FB4B6E12E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449" y="3318352"/>
            <a:ext cx="4570021" cy="3291149"/>
          </a:xfrm>
          <a:prstGeom prst="rect">
            <a:avLst/>
          </a:prstGeom>
        </p:spPr>
      </p:pic>
    </p:spTree>
    <p:extLst>
      <p:ext uri="{BB962C8B-B14F-4D97-AF65-F5344CB8AC3E}">
        <p14:creationId xmlns:p14="http://schemas.microsoft.com/office/powerpoint/2010/main" val="294229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67593-5530-45A7-98C3-770B3D9A1569}"/>
              </a:ext>
            </a:extLst>
          </p:cNvPr>
          <p:cNvSpPr>
            <a:spLocks noGrp="1"/>
          </p:cNvSpPr>
          <p:nvPr>
            <p:ph idx="1"/>
          </p:nvPr>
        </p:nvSpPr>
        <p:spPr>
          <a:xfrm>
            <a:off x="950742" y="713312"/>
            <a:ext cx="10515600" cy="5431375"/>
          </a:xfrm>
        </p:spPr>
        <p:txBody>
          <a:bodyPr/>
          <a:lstStyle/>
          <a:p>
            <a:pPr marL="0" indent="0" algn="just">
              <a:buNone/>
            </a:pPr>
            <a:r>
              <a:rPr lang="en-US" b="1" i="0" dirty="0">
                <a:solidFill>
                  <a:schemeClr val="accent1">
                    <a:lumMod val="40000"/>
                    <a:lumOff val="60000"/>
                  </a:schemeClr>
                </a:solidFill>
                <a:effectLst/>
                <a:latin typeface="inter-bold"/>
              </a:rPr>
              <a:t>Where,</a:t>
            </a:r>
            <a:endParaRPr lang="en-US" b="0" i="0" dirty="0">
              <a:solidFill>
                <a:schemeClr val="accent1">
                  <a:lumMod val="40000"/>
                  <a:lumOff val="60000"/>
                </a:schemeClr>
              </a:solidFill>
              <a:effectLst/>
              <a:latin typeface="inter-regular"/>
            </a:endParaRPr>
          </a:p>
          <a:p>
            <a:pPr algn="just"/>
            <a:r>
              <a:rPr lang="en-US" b="1" i="0" dirty="0">
                <a:effectLst/>
                <a:latin typeface="inter-bold"/>
              </a:rPr>
              <a:t>P(A|B) is Posterior probability</a:t>
            </a:r>
            <a:r>
              <a:rPr lang="en-US" b="0" i="0" dirty="0">
                <a:effectLst/>
                <a:latin typeface="inter-regular"/>
              </a:rPr>
              <a:t>: Probability of hypothesis A on the observed event B.</a:t>
            </a:r>
          </a:p>
          <a:p>
            <a:pPr algn="just"/>
            <a:r>
              <a:rPr lang="en-US" b="1" i="0" dirty="0">
                <a:effectLst/>
                <a:latin typeface="inter-bold"/>
              </a:rPr>
              <a:t>P(B|A) is Likelihood probability</a:t>
            </a:r>
            <a:r>
              <a:rPr lang="en-US" b="0" i="0" dirty="0">
                <a:effectLst/>
                <a:latin typeface="inter-regular"/>
              </a:rPr>
              <a:t>: Probability of the evidence given that the probability of a hypothesis is true.</a:t>
            </a:r>
          </a:p>
          <a:p>
            <a:pPr algn="just"/>
            <a:r>
              <a:rPr lang="en-US" b="1" i="0" dirty="0">
                <a:effectLst/>
                <a:latin typeface="inter-bold"/>
              </a:rPr>
              <a:t>P(A) is Prior Probability</a:t>
            </a:r>
            <a:r>
              <a:rPr lang="en-US" b="0" i="0" dirty="0">
                <a:effectLst/>
                <a:latin typeface="inter-regular"/>
              </a:rPr>
              <a:t>: Probability of hypothesis before observing the evidence.</a:t>
            </a:r>
          </a:p>
          <a:p>
            <a:pPr algn="just"/>
            <a:r>
              <a:rPr lang="en-US" b="1" i="0" dirty="0">
                <a:effectLst/>
                <a:latin typeface="inter-bold"/>
              </a:rPr>
              <a:t>P(B) is Marginal Probability</a:t>
            </a:r>
            <a:r>
              <a:rPr lang="en-US" b="0" i="0" dirty="0">
                <a:effectLst/>
                <a:latin typeface="inter-regular"/>
              </a:rPr>
              <a:t>: Probability of Evidence.</a:t>
            </a:r>
          </a:p>
          <a:p>
            <a:pPr marL="0" indent="0">
              <a:buNone/>
            </a:pPr>
            <a:endParaRPr lang="en-IN" dirty="0"/>
          </a:p>
        </p:txBody>
      </p:sp>
      <p:pic>
        <p:nvPicPr>
          <p:cNvPr id="7" name="Picture 6">
            <a:extLst>
              <a:ext uri="{FF2B5EF4-FFF2-40B4-BE49-F238E27FC236}">
                <a16:creationId xmlns:a16="http://schemas.microsoft.com/office/drawing/2014/main" id="{9681443B-3CC2-47C8-904B-3A3E86ECE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402" y="4460045"/>
            <a:ext cx="5946280" cy="2397955"/>
          </a:xfrm>
          <a:prstGeom prst="rect">
            <a:avLst/>
          </a:prstGeom>
        </p:spPr>
      </p:pic>
    </p:spTree>
    <p:extLst>
      <p:ext uri="{BB962C8B-B14F-4D97-AF65-F5344CB8AC3E}">
        <p14:creationId xmlns:p14="http://schemas.microsoft.com/office/powerpoint/2010/main" val="19035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5CE-EFB2-4AA0-B59D-8163DA60D764}"/>
              </a:ext>
            </a:extLst>
          </p:cNvPr>
          <p:cNvSpPr>
            <a:spLocks noGrp="1"/>
          </p:cNvSpPr>
          <p:nvPr>
            <p:ph type="title"/>
          </p:nvPr>
        </p:nvSpPr>
        <p:spPr/>
        <p:txBody>
          <a:bodyPr/>
          <a:lstStyle/>
          <a:p>
            <a:r>
              <a:rPr lang="en-US" b="0" i="0" dirty="0">
                <a:solidFill>
                  <a:schemeClr val="accent1">
                    <a:lumMod val="40000"/>
                    <a:lumOff val="60000"/>
                  </a:schemeClr>
                </a:solidFill>
                <a:effectLst/>
                <a:latin typeface="erdana"/>
              </a:rPr>
              <a:t>Working of Naïve Bayes' Classifier:</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1F47FD5E-0D97-4B92-B299-43F91B984F6B}"/>
              </a:ext>
            </a:extLst>
          </p:cNvPr>
          <p:cNvSpPr>
            <a:spLocks noGrp="1"/>
          </p:cNvSpPr>
          <p:nvPr>
            <p:ph idx="1"/>
          </p:nvPr>
        </p:nvSpPr>
        <p:spPr/>
        <p:txBody>
          <a:bodyPr/>
          <a:lstStyle/>
          <a:p>
            <a:pPr algn="just"/>
            <a:r>
              <a:rPr lang="en-US" b="0" i="0" dirty="0">
                <a:effectLst/>
                <a:latin typeface="inter-regular"/>
              </a:rPr>
              <a:t>Working of Naïve Bayes' Classifier can be understood with the help of the below example:</a:t>
            </a:r>
          </a:p>
          <a:p>
            <a:pPr algn="just"/>
            <a:r>
              <a:rPr lang="en-US" b="0" i="0" dirty="0">
                <a:effectLst/>
                <a:latin typeface="inter-regular"/>
              </a:rPr>
              <a:t>Suppose we have a dataset of </a:t>
            </a:r>
            <a:r>
              <a:rPr lang="en-US" b="1" i="0" dirty="0">
                <a:effectLst/>
                <a:latin typeface="inter-bold"/>
              </a:rPr>
              <a:t>weather conditions</a:t>
            </a:r>
            <a:r>
              <a:rPr lang="en-US" b="0" i="0" dirty="0">
                <a:effectLst/>
                <a:latin typeface="inter-regular"/>
              </a:rPr>
              <a:t> and corresponding target variable "</a:t>
            </a:r>
            <a:r>
              <a:rPr lang="en-US" b="1" i="0" dirty="0">
                <a:effectLst/>
                <a:latin typeface="inter-bold"/>
              </a:rPr>
              <a:t>Play</a:t>
            </a:r>
            <a:r>
              <a:rPr lang="en-US" b="0" i="0" dirty="0">
                <a:effectLst/>
                <a:latin typeface="inter-regular"/>
              </a:rPr>
              <a:t>". So using this dataset we need to decide that whether we should play or not on a particular day according to the weather conditions. </a:t>
            </a:r>
          </a:p>
          <a:p>
            <a:pPr marL="0" indent="0">
              <a:buNone/>
            </a:pPr>
            <a:endParaRPr lang="en-IN" dirty="0"/>
          </a:p>
        </p:txBody>
      </p:sp>
    </p:spTree>
    <p:extLst>
      <p:ext uri="{BB962C8B-B14F-4D97-AF65-F5344CB8AC3E}">
        <p14:creationId xmlns:p14="http://schemas.microsoft.com/office/powerpoint/2010/main" val="300191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9A19F-F95A-4E59-ADAF-E2DA72B31C34}"/>
              </a:ext>
            </a:extLst>
          </p:cNvPr>
          <p:cNvSpPr>
            <a:spLocks noGrp="1"/>
          </p:cNvSpPr>
          <p:nvPr>
            <p:ph idx="1"/>
          </p:nvPr>
        </p:nvSpPr>
        <p:spPr>
          <a:xfrm>
            <a:off x="838200" y="323557"/>
            <a:ext cx="10515600" cy="5853406"/>
          </a:xfrm>
        </p:spPr>
        <p:txBody>
          <a:bodyPr/>
          <a:lstStyle/>
          <a:p>
            <a:pPr algn="just"/>
            <a:r>
              <a:rPr lang="en-US" b="1" i="0" dirty="0">
                <a:solidFill>
                  <a:schemeClr val="accent1">
                    <a:lumMod val="40000"/>
                    <a:lumOff val="60000"/>
                  </a:schemeClr>
                </a:solidFill>
                <a:effectLst/>
                <a:latin typeface="inter-bold"/>
              </a:rPr>
              <a:t>Problem</a:t>
            </a:r>
            <a:r>
              <a:rPr lang="en-US" b="0" i="0" dirty="0">
                <a:effectLst/>
                <a:latin typeface="inter-regular"/>
              </a:rPr>
              <a:t>: If the weather is sunny, then the Player should play or not?</a:t>
            </a:r>
          </a:p>
          <a:p>
            <a:pPr algn="just"/>
            <a:r>
              <a:rPr lang="en-US" b="1" i="0" dirty="0">
                <a:solidFill>
                  <a:schemeClr val="accent1">
                    <a:lumMod val="40000"/>
                    <a:lumOff val="60000"/>
                  </a:schemeClr>
                </a:solidFill>
                <a:effectLst/>
                <a:latin typeface="inter-bold"/>
              </a:rPr>
              <a:t>Solution</a:t>
            </a:r>
            <a:r>
              <a:rPr lang="en-US" b="0" i="0" dirty="0">
                <a:effectLst/>
                <a:latin typeface="inter-regular"/>
              </a:rPr>
              <a:t>: To solve this, first consider the below dataset:</a:t>
            </a:r>
          </a:p>
          <a:p>
            <a:endParaRPr lang="en-IN" dirty="0"/>
          </a:p>
        </p:txBody>
      </p:sp>
      <p:pic>
        <p:nvPicPr>
          <p:cNvPr id="5" name="Picture 4">
            <a:extLst>
              <a:ext uri="{FF2B5EF4-FFF2-40B4-BE49-F238E27FC236}">
                <a16:creationId xmlns:a16="http://schemas.microsoft.com/office/drawing/2014/main" id="{D5426F94-E15E-4412-858F-2ABB64EBE60D}"/>
              </a:ext>
            </a:extLst>
          </p:cNvPr>
          <p:cNvPicPr>
            <a:picLocks noChangeAspect="1"/>
          </p:cNvPicPr>
          <p:nvPr/>
        </p:nvPicPr>
        <p:blipFill>
          <a:blip r:embed="rId2"/>
          <a:stretch>
            <a:fillRect/>
          </a:stretch>
        </p:blipFill>
        <p:spPr>
          <a:xfrm>
            <a:off x="1421496" y="2147887"/>
            <a:ext cx="9570519" cy="3704273"/>
          </a:xfrm>
          <a:prstGeom prst="rect">
            <a:avLst/>
          </a:prstGeom>
        </p:spPr>
      </p:pic>
    </p:spTree>
    <p:extLst>
      <p:ext uri="{BB962C8B-B14F-4D97-AF65-F5344CB8AC3E}">
        <p14:creationId xmlns:p14="http://schemas.microsoft.com/office/powerpoint/2010/main" val="296766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6E47-EF17-4CA6-AF1E-D5C1AD83162F}"/>
              </a:ext>
            </a:extLst>
          </p:cNvPr>
          <p:cNvSpPr>
            <a:spLocks noGrp="1"/>
          </p:cNvSpPr>
          <p:nvPr>
            <p:ph type="title"/>
          </p:nvPr>
        </p:nvSpPr>
        <p:spPr/>
        <p:txBody>
          <a:bodyPr/>
          <a:lstStyle/>
          <a:p>
            <a:r>
              <a:rPr lang="en-IN" b="1" i="0" dirty="0">
                <a:solidFill>
                  <a:schemeClr val="accent1">
                    <a:lumMod val="40000"/>
                    <a:lumOff val="60000"/>
                  </a:schemeClr>
                </a:solidFill>
                <a:effectLst/>
                <a:latin typeface="inter-bold"/>
              </a:rPr>
              <a:t>Likelihood table weather condition:</a:t>
            </a:r>
            <a:endParaRPr lang="en-IN" dirty="0">
              <a:solidFill>
                <a:schemeClr val="accent1">
                  <a:lumMod val="40000"/>
                  <a:lumOff val="60000"/>
                </a:schemeClr>
              </a:solidFill>
            </a:endParaRPr>
          </a:p>
        </p:txBody>
      </p:sp>
      <p:pic>
        <p:nvPicPr>
          <p:cNvPr id="8" name="Picture 7">
            <a:extLst>
              <a:ext uri="{FF2B5EF4-FFF2-40B4-BE49-F238E27FC236}">
                <a16:creationId xmlns:a16="http://schemas.microsoft.com/office/drawing/2014/main" id="{3405ABE8-88AD-434F-A9E8-9B91344B8D26}"/>
              </a:ext>
            </a:extLst>
          </p:cNvPr>
          <p:cNvPicPr>
            <a:picLocks noChangeAspect="1"/>
          </p:cNvPicPr>
          <p:nvPr/>
        </p:nvPicPr>
        <p:blipFill>
          <a:blip r:embed="rId2"/>
          <a:stretch>
            <a:fillRect/>
          </a:stretch>
        </p:blipFill>
        <p:spPr>
          <a:xfrm>
            <a:off x="1393360" y="2303072"/>
            <a:ext cx="9638997" cy="3647563"/>
          </a:xfrm>
          <a:prstGeom prst="rect">
            <a:avLst/>
          </a:prstGeom>
        </p:spPr>
      </p:pic>
    </p:spTree>
    <p:extLst>
      <p:ext uri="{BB962C8B-B14F-4D97-AF65-F5344CB8AC3E}">
        <p14:creationId xmlns:p14="http://schemas.microsoft.com/office/powerpoint/2010/main" val="41992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D156-AE2A-4151-ABDD-07F30819C062}"/>
              </a:ext>
            </a:extLst>
          </p:cNvPr>
          <p:cNvSpPr>
            <a:spLocks noGrp="1"/>
          </p:cNvSpPr>
          <p:nvPr>
            <p:ph type="title"/>
          </p:nvPr>
        </p:nvSpPr>
        <p:spPr>
          <a:xfrm>
            <a:off x="693420" y="18255"/>
            <a:ext cx="10515600" cy="1325563"/>
          </a:xfrm>
        </p:spPr>
        <p:txBody>
          <a:bodyPr/>
          <a:lstStyle/>
          <a:p>
            <a:r>
              <a:rPr lang="en-IN" b="1" i="0" dirty="0">
                <a:solidFill>
                  <a:schemeClr val="accent1">
                    <a:lumMod val="40000"/>
                    <a:lumOff val="60000"/>
                  </a:schemeClr>
                </a:solidFill>
                <a:effectLst/>
                <a:latin typeface="inter-bold"/>
              </a:rPr>
              <a:t>Applying </a:t>
            </a:r>
            <a:r>
              <a:rPr lang="en-IN" b="1" i="0" dirty="0" err="1">
                <a:solidFill>
                  <a:schemeClr val="accent1">
                    <a:lumMod val="40000"/>
                    <a:lumOff val="60000"/>
                  </a:schemeClr>
                </a:solidFill>
                <a:effectLst/>
                <a:latin typeface="inter-bold"/>
              </a:rPr>
              <a:t>Bayes'theorem</a:t>
            </a:r>
            <a:r>
              <a:rPr lang="en-IN" b="1" i="0" dirty="0">
                <a:solidFill>
                  <a:schemeClr val="accent1">
                    <a:lumMod val="40000"/>
                    <a:lumOff val="60000"/>
                  </a:schemeClr>
                </a:solidFill>
                <a:effectLst/>
                <a:latin typeface="inter-bold"/>
              </a:rPr>
              <a:t>:</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4D11A10B-A23C-4F57-853B-73F45E9E110D}"/>
              </a:ext>
            </a:extLst>
          </p:cNvPr>
          <p:cNvSpPr>
            <a:spLocks noGrp="1"/>
          </p:cNvSpPr>
          <p:nvPr>
            <p:ph idx="1"/>
          </p:nvPr>
        </p:nvSpPr>
        <p:spPr>
          <a:xfrm>
            <a:off x="520505" y="1209822"/>
            <a:ext cx="10833295" cy="4967142"/>
          </a:xfrm>
        </p:spPr>
        <p:txBody>
          <a:bodyPr>
            <a:normAutofit fontScale="92500" lnSpcReduction="20000"/>
          </a:bodyPr>
          <a:lstStyle/>
          <a:p>
            <a:pPr marL="0" indent="0" algn="just">
              <a:buNone/>
            </a:pPr>
            <a:r>
              <a:rPr lang="en-IN" b="1" i="0" dirty="0">
                <a:effectLst/>
                <a:latin typeface="inter-bold"/>
              </a:rPr>
              <a:t>P(</a:t>
            </a:r>
            <a:r>
              <a:rPr lang="en-IN" b="1" i="0" dirty="0" err="1">
                <a:effectLst/>
                <a:latin typeface="inter-bold"/>
              </a:rPr>
              <a:t>Yes|Sunny</a:t>
            </a:r>
            <a:r>
              <a:rPr lang="en-IN" b="1" i="0" dirty="0">
                <a:effectLst/>
                <a:latin typeface="inter-bold"/>
              </a:rPr>
              <a:t>)= P(</a:t>
            </a:r>
            <a:r>
              <a:rPr lang="en-IN" b="1" i="0" dirty="0" err="1">
                <a:effectLst/>
                <a:latin typeface="inter-bold"/>
              </a:rPr>
              <a:t>Sunny|Yes</a:t>
            </a:r>
            <a:r>
              <a:rPr lang="en-IN" b="1" i="0" dirty="0">
                <a:effectLst/>
                <a:latin typeface="inter-bold"/>
              </a:rPr>
              <a:t>)*P(Yes)/P(Sunny)</a:t>
            </a:r>
            <a:endParaRPr lang="en-IN" b="0" i="0" dirty="0">
              <a:effectLst/>
              <a:latin typeface="inter-regular"/>
            </a:endParaRPr>
          </a:p>
          <a:p>
            <a:pPr marL="0" indent="0" algn="just">
              <a:buNone/>
            </a:pPr>
            <a:r>
              <a:rPr lang="en-IN" b="0" i="0" dirty="0">
                <a:effectLst/>
                <a:latin typeface="inter-regular"/>
              </a:rPr>
              <a:t>P(</a:t>
            </a:r>
            <a:r>
              <a:rPr lang="en-IN" b="0" i="0" dirty="0" err="1">
                <a:effectLst/>
                <a:latin typeface="inter-regular"/>
              </a:rPr>
              <a:t>Sunny|Yes</a:t>
            </a:r>
            <a:r>
              <a:rPr lang="en-IN" b="0" i="0" dirty="0">
                <a:effectLst/>
                <a:latin typeface="inter-regular"/>
              </a:rPr>
              <a:t>)= 3/10= 0.3</a:t>
            </a:r>
          </a:p>
          <a:p>
            <a:pPr marL="0" indent="0" algn="just">
              <a:buNone/>
            </a:pPr>
            <a:r>
              <a:rPr lang="en-IN" b="0" i="0" dirty="0">
                <a:effectLst/>
                <a:latin typeface="inter-regular"/>
              </a:rPr>
              <a:t>P(Sunny)= 0.35</a:t>
            </a:r>
          </a:p>
          <a:p>
            <a:pPr marL="0" indent="0" algn="just">
              <a:buNone/>
            </a:pPr>
            <a:r>
              <a:rPr lang="en-IN" b="0" i="0" dirty="0">
                <a:effectLst/>
                <a:latin typeface="inter-regular"/>
              </a:rPr>
              <a:t>P(Yes)=0.71</a:t>
            </a:r>
          </a:p>
          <a:p>
            <a:pPr marL="0" indent="0" algn="just">
              <a:buNone/>
            </a:pPr>
            <a:r>
              <a:rPr lang="en-IN" b="0" i="0" dirty="0">
                <a:effectLst/>
                <a:latin typeface="inter-regular"/>
              </a:rPr>
              <a:t>So P(</a:t>
            </a:r>
            <a:r>
              <a:rPr lang="en-IN" b="0" i="0" dirty="0" err="1">
                <a:effectLst/>
                <a:latin typeface="inter-regular"/>
              </a:rPr>
              <a:t>Yes|Sunny</a:t>
            </a:r>
            <a:r>
              <a:rPr lang="en-IN" b="0" i="0" dirty="0">
                <a:effectLst/>
                <a:latin typeface="inter-regular"/>
              </a:rPr>
              <a:t>) = 0.3*0.71/0.35= </a:t>
            </a:r>
            <a:r>
              <a:rPr lang="en-IN" b="1" i="0" dirty="0">
                <a:effectLst/>
                <a:latin typeface="inter-bold"/>
              </a:rPr>
              <a:t>0.60</a:t>
            </a:r>
            <a:endParaRPr lang="en-IN" b="0" i="0" dirty="0">
              <a:effectLst/>
              <a:latin typeface="inter-regular"/>
            </a:endParaRPr>
          </a:p>
          <a:p>
            <a:pPr marL="0" indent="0" algn="just">
              <a:buNone/>
            </a:pPr>
            <a:r>
              <a:rPr lang="en-IN" b="1" i="0" dirty="0">
                <a:effectLst/>
                <a:latin typeface="inter-bold"/>
              </a:rPr>
              <a:t>P(</a:t>
            </a:r>
            <a:r>
              <a:rPr lang="en-IN" b="1" i="0" dirty="0" err="1">
                <a:effectLst/>
                <a:latin typeface="inter-bold"/>
              </a:rPr>
              <a:t>No|Sunny</a:t>
            </a:r>
            <a:r>
              <a:rPr lang="en-IN" b="1" i="0" dirty="0">
                <a:effectLst/>
                <a:latin typeface="inter-bold"/>
              </a:rPr>
              <a:t>)= P(</a:t>
            </a:r>
            <a:r>
              <a:rPr lang="en-IN" b="1" i="0" dirty="0" err="1">
                <a:effectLst/>
                <a:latin typeface="inter-bold"/>
              </a:rPr>
              <a:t>Sunny|No</a:t>
            </a:r>
            <a:r>
              <a:rPr lang="en-IN" b="1" i="0" dirty="0">
                <a:effectLst/>
                <a:latin typeface="inter-bold"/>
              </a:rPr>
              <a:t>)*P(No)/P(Sunny)</a:t>
            </a:r>
            <a:endParaRPr lang="en-IN" b="0" i="0" dirty="0">
              <a:effectLst/>
              <a:latin typeface="inter-regular"/>
            </a:endParaRPr>
          </a:p>
          <a:p>
            <a:pPr marL="0" indent="0" algn="just">
              <a:buNone/>
            </a:pPr>
            <a:r>
              <a:rPr lang="en-IN" b="0" i="0" dirty="0">
                <a:effectLst/>
                <a:latin typeface="inter-regular"/>
              </a:rPr>
              <a:t>P(</a:t>
            </a:r>
            <a:r>
              <a:rPr lang="en-IN" b="0" i="0" dirty="0" err="1">
                <a:effectLst/>
                <a:latin typeface="inter-regular"/>
              </a:rPr>
              <a:t>Sunny|NO</a:t>
            </a:r>
            <a:r>
              <a:rPr lang="en-IN" b="0" i="0" dirty="0">
                <a:effectLst/>
                <a:latin typeface="inter-regular"/>
              </a:rPr>
              <a:t>)= 2/4=0.5</a:t>
            </a:r>
          </a:p>
          <a:p>
            <a:pPr marL="0" indent="0" algn="just">
              <a:buNone/>
            </a:pPr>
            <a:r>
              <a:rPr lang="en-IN" b="0" i="0" dirty="0">
                <a:effectLst/>
                <a:latin typeface="inter-regular"/>
              </a:rPr>
              <a:t>P(No)= 0.29</a:t>
            </a:r>
          </a:p>
          <a:p>
            <a:pPr marL="0" indent="0" algn="just">
              <a:buNone/>
            </a:pPr>
            <a:r>
              <a:rPr lang="en-IN" b="0" i="0" dirty="0">
                <a:effectLst/>
                <a:latin typeface="inter-regular"/>
              </a:rPr>
              <a:t>P(Sunny)= 0.35</a:t>
            </a:r>
          </a:p>
          <a:p>
            <a:pPr marL="0" indent="0" algn="just">
              <a:buNone/>
            </a:pPr>
            <a:r>
              <a:rPr lang="en-IN" b="0" i="0" dirty="0">
                <a:effectLst/>
                <a:latin typeface="inter-regular"/>
              </a:rPr>
              <a:t>So P(</a:t>
            </a:r>
            <a:r>
              <a:rPr lang="en-IN" b="0" i="0" dirty="0" err="1">
                <a:effectLst/>
                <a:latin typeface="inter-regular"/>
              </a:rPr>
              <a:t>No|Sunny</a:t>
            </a:r>
            <a:r>
              <a:rPr lang="en-IN" b="0" i="0" dirty="0">
                <a:effectLst/>
                <a:latin typeface="inter-regular"/>
              </a:rPr>
              <a:t>)= 0.5*0.29/0.35 = </a:t>
            </a:r>
            <a:r>
              <a:rPr lang="en-IN" b="1" i="0" dirty="0">
                <a:effectLst/>
                <a:latin typeface="inter-bold"/>
              </a:rPr>
              <a:t>0.41</a:t>
            </a:r>
            <a:endParaRPr lang="en-IN" b="0" i="0" dirty="0">
              <a:effectLst/>
              <a:latin typeface="inter-regular"/>
            </a:endParaRPr>
          </a:p>
          <a:p>
            <a:pPr marL="0" indent="0" algn="just">
              <a:buNone/>
            </a:pPr>
            <a:r>
              <a:rPr lang="en-IN" b="0" i="0" dirty="0">
                <a:effectLst/>
                <a:latin typeface="inter-regular"/>
              </a:rPr>
              <a:t>So as we can see from the above calculation that </a:t>
            </a:r>
            <a:r>
              <a:rPr lang="en-IN" b="1" i="0" dirty="0">
                <a:effectLst/>
                <a:latin typeface="inter-bold"/>
              </a:rPr>
              <a:t>P(</a:t>
            </a:r>
            <a:r>
              <a:rPr lang="en-IN" b="1" i="0" dirty="0" err="1">
                <a:effectLst/>
                <a:latin typeface="inter-bold"/>
              </a:rPr>
              <a:t>Yes|Sunny</a:t>
            </a:r>
            <a:r>
              <a:rPr lang="en-IN" b="1" i="0" dirty="0">
                <a:effectLst/>
                <a:latin typeface="inter-bold"/>
              </a:rPr>
              <a:t>)&gt;P(</a:t>
            </a:r>
            <a:r>
              <a:rPr lang="en-IN" b="1" i="0" dirty="0" err="1">
                <a:effectLst/>
                <a:latin typeface="inter-bold"/>
              </a:rPr>
              <a:t>No|Sunny</a:t>
            </a:r>
            <a:r>
              <a:rPr lang="en-IN" b="1" i="0" dirty="0">
                <a:effectLst/>
                <a:latin typeface="inter-bold"/>
              </a:rPr>
              <a:t>)</a:t>
            </a:r>
            <a:endParaRPr lang="en-IN" b="0" i="0" dirty="0">
              <a:effectLst/>
              <a:latin typeface="inter-regular"/>
            </a:endParaRPr>
          </a:p>
          <a:p>
            <a:pPr marL="0" indent="0" algn="just">
              <a:buNone/>
            </a:pPr>
            <a:r>
              <a:rPr lang="en-IN" b="1" i="0" dirty="0">
                <a:solidFill>
                  <a:srgbClr val="FFC000"/>
                </a:solidFill>
                <a:effectLst/>
                <a:latin typeface="inter-bold"/>
              </a:rPr>
              <a:t>Hence on a Sunny day, Player can play the game.</a:t>
            </a:r>
            <a:endParaRPr lang="en-IN" b="0" i="0" dirty="0">
              <a:solidFill>
                <a:srgbClr val="FFC000"/>
              </a:solidFill>
              <a:effectLst/>
              <a:latin typeface="inter-regular"/>
            </a:endParaRPr>
          </a:p>
          <a:p>
            <a:endParaRPr lang="en-IN" dirty="0"/>
          </a:p>
        </p:txBody>
      </p:sp>
    </p:spTree>
    <p:extLst>
      <p:ext uri="{BB962C8B-B14F-4D97-AF65-F5344CB8AC3E}">
        <p14:creationId xmlns:p14="http://schemas.microsoft.com/office/powerpoint/2010/main" val="295620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50F6-5CC3-49F0-A9FD-6E8F50EA8E5B}"/>
              </a:ext>
            </a:extLst>
          </p:cNvPr>
          <p:cNvSpPr>
            <a:spLocks noGrp="1"/>
          </p:cNvSpPr>
          <p:nvPr>
            <p:ph type="title"/>
          </p:nvPr>
        </p:nvSpPr>
        <p:spPr/>
        <p:txBody>
          <a:bodyPr/>
          <a:lstStyle/>
          <a:p>
            <a:r>
              <a:rPr lang="en-US" b="0" i="0" dirty="0">
                <a:solidFill>
                  <a:schemeClr val="accent1">
                    <a:lumMod val="40000"/>
                    <a:lumOff val="60000"/>
                  </a:schemeClr>
                </a:solidFill>
                <a:effectLst/>
                <a:latin typeface="erdana"/>
              </a:rPr>
              <a:t>Advantages of Naïve Bayes Classifier:</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3C764EB8-93C3-4DCF-AE37-3F73D8565BD8}"/>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effectLst/>
                <a:latin typeface="inter-regular"/>
              </a:rPr>
              <a:t>Naïve Bayes is one of the fast and easy ML algorithms to predict a class of datasets.</a:t>
            </a:r>
          </a:p>
          <a:p>
            <a:pPr algn="just">
              <a:buFont typeface="Arial" panose="020B0604020202020204" pitchFamily="34" charset="0"/>
              <a:buChar char="•"/>
            </a:pPr>
            <a:r>
              <a:rPr lang="en-US" sz="3200" b="0" i="0" dirty="0">
                <a:effectLst/>
                <a:latin typeface="inter-regular"/>
              </a:rPr>
              <a:t>It can be used for Binary as well as Multi-class Classifications.</a:t>
            </a:r>
          </a:p>
          <a:p>
            <a:pPr algn="just">
              <a:buFont typeface="Arial" panose="020B0604020202020204" pitchFamily="34" charset="0"/>
              <a:buChar char="•"/>
            </a:pPr>
            <a:r>
              <a:rPr lang="en-US" sz="3200" b="0" i="0" dirty="0">
                <a:effectLst/>
                <a:latin typeface="inter-regular"/>
              </a:rPr>
              <a:t>It performs well in Multi-class predictions as compared to the other Algorithms.</a:t>
            </a:r>
          </a:p>
          <a:p>
            <a:pPr algn="just">
              <a:buFont typeface="Arial" panose="020B0604020202020204" pitchFamily="34" charset="0"/>
              <a:buChar char="•"/>
            </a:pPr>
            <a:r>
              <a:rPr lang="en-US" sz="3200" b="0" i="0" dirty="0">
                <a:effectLst/>
                <a:latin typeface="inter-regular"/>
              </a:rPr>
              <a:t>It is the most popular choice for </a:t>
            </a:r>
            <a:r>
              <a:rPr lang="en-US" sz="3200" b="1" i="0" dirty="0">
                <a:effectLst/>
                <a:latin typeface="inter-bold"/>
              </a:rPr>
              <a:t>text classification problems</a:t>
            </a:r>
            <a:r>
              <a:rPr lang="en-US" sz="3200" b="0" i="0" dirty="0">
                <a:effectLst/>
                <a:latin typeface="inter-regular"/>
              </a:rPr>
              <a:t>.</a:t>
            </a:r>
          </a:p>
          <a:p>
            <a:pPr marL="0" indent="0">
              <a:buNone/>
            </a:pPr>
            <a:endParaRPr lang="en-IN" sz="3200" dirty="0"/>
          </a:p>
        </p:txBody>
      </p:sp>
    </p:spTree>
    <p:extLst>
      <p:ext uri="{BB962C8B-B14F-4D97-AF65-F5344CB8AC3E}">
        <p14:creationId xmlns:p14="http://schemas.microsoft.com/office/powerpoint/2010/main" val="2472929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932</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erdana</vt:lpstr>
      <vt:lpstr>Georgia</vt:lpstr>
      <vt:lpstr>inter-bold</vt:lpstr>
      <vt:lpstr>inter-regular</vt:lpstr>
      <vt:lpstr>Office Theme</vt:lpstr>
      <vt:lpstr>Introduction</vt:lpstr>
      <vt:lpstr>Why is it called Naïve Bayes?</vt:lpstr>
      <vt:lpstr>Bayes' Theorem:</vt:lpstr>
      <vt:lpstr>PowerPoint Presentation</vt:lpstr>
      <vt:lpstr>Working of Naïve Bayes' Classifier:</vt:lpstr>
      <vt:lpstr>PowerPoint Presentation</vt:lpstr>
      <vt:lpstr>Likelihood table weather condition:</vt:lpstr>
      <vt:lpstr>Applying Bayes'theorem:</vt:lpstr>
      <vt:lpstr>Advantages of Naïve Bayes Classifier:</vt:lpstr>
      <vt:lpstr>Disadvantages of Naïve Bayes Classifier:</vt:lpstr>
      <vt:lpstr>Applications of Naïve Bayes Classifier:</vt:lpstr>
      <vt:lpstr>Types of Naïve Bayes Model:</vt:lpstr>
      <vt:lpstr>Python Implementation of the Naïve Bayes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 Algorithm</dc:title>
  <dc:creator>JAYBHAYE SHUBHAM PRALHAD(FCP Student)</dc:creator>
  <cp:lastModifiedBy>spjaybhaye01@gmail.com</cp:lastModifiedBy>
  <cp:revision>9</cp:revision>
  <dcterms:created xsi:type="dcterms:W3CDTF">2022-03-21T17:13:17Z</dcterms:created>
  <dcterms:modified xsi:type="dcterms:W3CDTF">2022-10-28T18:31:41Z</dcterms:modified>
</cp:coreProperties>
</file>