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63" r:id="rId4"/>
    <p:sldId id="258" r:id="rId5"/>
    <p:sldId id="270" r:id="rId6"/>
    <p:sldId id="259" r:id="rId7"/>
    <p:sldId id="260" r:id="rId8"/>
    <p:sldId id="261" r:id="rId9"/>
    <p:sldId id="271" r:id="rId10"/>
    <p:sldId id="262" r:id="rId11"/>
    <p:sldId id="272" r:id="rId12"/>
    <p:sldId id="266" r:id="rId13"/>
    <p:sldId id="273" r:id="rId14"/>
    <p:sldId id="274" r:id="rId15"/>
    <p:sldId id="275" r:id="rId16"/>
    <p:sldId id="276" r:id="rId17"/>
    <p:sldId id="277" r:id="rId18"/>
    <p:sldId id="278" r:id="rId19"/>
    <p:sldId id="279" r:id="rId20"/>
    <p:sldId id="280" r:id="rId21"/>
    <p:sldId id="281" r:id="rId22"/>
    <p:sldId id="286" r:id="rId23"/>
    <p:sldId id="288" r:id="rId24"/>
    <p:sldId id="282" r:id="rId25"/>
    <p:sldId id="284" r:id="rId26"/>
    <p:sldId id="285" r:id="rId27"/>
    <p:sldId id="264" r:id="rId28"/>
    <p:sldId id="265" r:id="rId29"/>
    <p:sldId id="269" r:id="rId30"/>
  </p:sldIdLst>
  <p:sldSz cx="122412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CCFF33"/>
    <a:srgbClr val="99CC00"/>
    <a:srgbClr val="CCFF99"/>
    <a:srgbClr val="B9F4B6"/>
    <a:srgbClr val="4CE444"/>
    <a:srgbClr val="99FF99"/>
    <a:srgbClr val="6BE965"/>
    <a:srgbClr val="D7F9D5"/>
    <a:srgbClr val="E9B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4660"/>
  </p:normalViewPr>
  <p:slideViewPr>
    <p:cSldViewPr>
      <p:cViewPr varScale="1">
        <p:scale>
          <a:sx n="81" d="100"/>
          <a:sy n="81" d="100"/>
        </p:scale>
        <p:origin x="562" y="67"/>
      </p:cViewPr>
      <p:guideLst>
        <p:guide orient="horz" pos="2160"/>
        <p:guide pos="3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680" b="1" i="0" u="none" strike="noStrike" kern="1200" cap="none"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Force reaction (N)</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Sheet1!$A$2:$A$3</c:f>
              <c:strCache>
                <c:ptCount val="2"/>
                <c:pt idx="0">
                  <c:v>Existing component</c:v>
                </c:pt>
                <c:pt idx="1">
                  <c:v>Optimized component</c:v>
                </c:pt>
              </c:strCache>
            </c:strRef>
          </c:cat>
          <c:val>
            <c:numRef>
              <c:f>Sheet1!$B$2:$B$3</c:f>
              <c:numCache>
                <c:formatCode>General</c:formatCode>
                <c:ptCount val="2"/>
                <c:pt idx="0">
                  <c:v>1234</c:v>
                </c:pt>
                <c:pt idx="1">
                  <c:v>4899</c:v>
                </c:pt>
              </c:numCache>
            </c:numRef>
          </c:val>
          <c:extLst>
            <c:ext xmlns:c16="http://schemas.microsoft.com/office/drawing/2014/chart" uri="{C3380CC4-5D6E-409C-BE32-E72D297353CC}">
              <c16:uniqueId val="{00000000-49A2-4150-B277-CDA58859B3A8}"/>
            </c:ext>
          </c:extLst>
        </c:ser>
        <c:dLbls>
          <c:showLegendKey val="0"/>
          <c:showVal val="0"/>
          <c:showCatName val="0"/>
          <c:showSerName val="0"/>
          <c:showPercent val="0"/>
          <c:showBubbleSize val="0"/>
        </c:dLbls>
        <c:gapWidth val="315"/>
        <c:overlap val="-40"/>
        <c:axId val="745342976"/>
        <c:axId val="628200512"/>
      </c:barChart>
      <c:catAx>
        <c:axId val="74534297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lt1"/>
                </a:solidFill>
                <a:latin typeface="+mn-lt"/>
                <a:ea typeface="+mn-ea"/>
                <a:cs typeface="+mn-cs"/>
              </a:defRPr>
            </a:pPr>
            <a:endParaRPr lang="en-US"/>
          </a:p>
        </c:txPr>
        <c:crossAx val="628200512"/>
        <c:crosses val="autoZero"/>
        <c:auto val="1"/>
        <c:lblAlgn val="ctr"/>
        <c:lblOffset val="100"/>
        <c:noMultiLvlLbl val="0"/>
      </c:catAx>
      <c:valAx>
        <c:axId val="6282005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lt1"/>
                </a:solidFill>
                <a:latin typeface="+mn-lt"/>
                <a:ea typeface="+mn-ea"/>
                <a:cs typeface="+mn-cs"/>
              </a:defRPr>
            </a:pPr>
            <a:endParaRPr lang="en-US"/>
          </a:p>
        </c:txPr>
        <c:crossAx val="7453429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400" b="0" i="0" u="none" strike="noStrike" kern="1200" baseline="0">
              <a:solidFill>
                <a:schemeClr val="lt1"/>
              </a:solidFill>
              <a:latin typeface="+mn-lt"/>
              <a:ea typeface="+mn-ea"/>
              <a:cs typeface="+mn-cs"/>
            </a:defRPr>
          </a:pPr>
          <a:endParaRPr lang="en-US"/>
        </a:p>
      </c:txPr>
    </c:legend>
    <c:plotVisOnly val="1"/>
    <c:dispBlanksAs val="gap"/>
    <c:showDLblsOverMax val="0"/>
  </c:chart>
  <c:spPr>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txPr>
    <a:bodyPr/>
    <a:lstStyle/>
    <a:p>
      <a:pPr>
        <a:defRPr lang="en-US" sz="1400">
          <a:solidFill>
            <a:schemeClr val="lt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920" b="1" i="0" u="none" strike="noStrike" kern="1200" cap="none" baseline="0">
                <a:solidFill>
                  <a:schemeClr val="lt1">
                    <a:lumMod val="85000"/>
                  </a:schemeClr>
                </a:solidFill>
                <a:latin typeface="+mn-lt"/>
                <a:ea typeface="+mn-ea"/>
                <a:cs typeface="+mn-cs"/>
              </a:defRPr>
            </a:pPr>
            <a:r>
              <a:rPr lang="en-US" sz="1920"/>
              <a:t>REACTION FORCE COMPARISON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REACTION FORCE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Sheet1!$A$2:$A$3</c:f>
              <c:strCache>
                <c:ptCount val="2"/>
                <c:pt idx="0">
                  <c:v>FEA RESULT</c:v>
                </c:pt>
                <c:pt idx="1">
                  <c:v>EXPERIMENTAL RESULT</c:v>
                </c:pt>
              </c:strCache>
            </c:strRef>
          </c:cat>
          <c:val>
            <c:numRef>
              <c:f>Sheet1!$B$2:$B$3</c:f>
              <c:numCache>
                <c:formatCode>General</c:formatCode>
                <c:ptCount val="2"/>
                <c:pt idx="0">
                  <c:v>4899</c:v>
                </c:pt>
                <c:pt idx="1">
                  <c:v>5000</c:v>
                </c:pt>
              </c:numCache>
            </c:numRef>
          </c:val>
          <c:extLst>
            <c:ext xmlns:c16="http://schemas.microsoft.com/office/drawing/2014/chart" uri="{C3380CC4-5D6E-409C-BE32-E72D297353CC}">
              <c16:uniqueId val="{00000000-9CDC-4F18-BD18-B4264041F557}"/>
            </c:ext>
          </c:extLst>
        </c:ser>
        <c:dLbls>
          <c:showLegendKey val="0"/>
          <c:showVal val="0"/>
          <c:showCatName val="0"/>
          <c:showSerName val="0"/>
          <c:showPercent val="0"/>
          <c:showBubbleSize val="0"/>
        </c:dLbls>
        <c:gapWidth val="315"/>
        <c:overlap val="-40"/>
        <c:axId val="745341440"/>
        <c:axId val="606985536"/>
      </c:barChart>
      <c:catAx>
        <c:axId val="7453414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lt1">
                    <a:lumMod val="75000"/>
                  </a:schemeClr>
                </a:solidFill>
                <a:latin typeface="+mn-lt"/>
                <a:ea typeface="+mn-ea"/>
                <a:cs typeface="+mn-cs"/>
              </a:defRPr>
            </a:pPr>
            <a:endParaRPr lang="en-US"/>
          </a:p>
        </c:txPr>
        <c:crossAx val="606985536"/>
        <c:crosses val="autoZero"/>
        <c:auto val="1"/>
        <c:lblAlgn val="ctr"/>
        <c:lblOffset val="100"/>
        <c:noMultiLvlLbl val="0"/>
      </c:catAx>
      <c:valAx>
        <c:axId val="606985536"/>
        <c:scaling>
          <c:orientation val="minMax"/>
          <c:min val="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lt1">
                    <a:lumMod val="75000"/>
                  </a:schemeClr>
                </a:solidFill>
                <a:latin typeface="+mn-lt"/>
                <a:ea typeface="+mn-ea"/>
                <a:cs typeface="+mn-cs"/>
              </a:defRPr>
            </a:pPr>
            <a:endParaRPr lang="en-US"/>
          </a:p>
        </c:txPr>
        <c:crossAx val="745341440"/>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en-US" sz="1600" b="0" i="0" u="none" strike="noStrike" kern="1200" baseline="0">
                <a:solidFill>
                  <a:schemeClr val="lt1">
                    <a:lumMod val="7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lang="en-US" sz="16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Weight optimization (Kg)</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Sheet1!$A$2:$A$3</c:f>
              <c:strCache>
                <c:ptCount val="2"/>
                <c:pt idx="0">
                  <c:v>Existing component</c:v>
                </c:pt>
                <c:pt idx="1">
                  <c:v>Optimized component</c:v>
                </c:pt>
              </c:strCache>
            </c:strRef>
          </c:cat>
          <c:val>
            <c:numRef>
              <c:f>Sheet1!$B$2:$B$3</c:f>
              <c:numCache>
                <c:formatCode>General</c:formatCode>
                <c:ptCount val="2"/>
                <c:pt idx="0">
                  <c:v>0.98899999999999999</c:v>
                </c:pt>
                <c:pt idx="1">
                  <c:v>0.92</c:v>
                </c:pt>
              </c:numCache>
            </c:numRef>
          </c:val>
          <c:extLst>
            <c:ext xmlns:c16="http://schemas.microsoft.com/office/drawing/2014/chart" uri="{C3380CC4-5D6E-409C-BE32-E72D297353CC}">
              <c16:uniqueId val="{00000000-87FF-4F01-AC32-B34E4AEC9BF8}"/>
            </c:ext>
          </c:extLst>
        </c:ser>
        <c:dLbls>
          <c:showLegendKey val="0"/>
          <c:showVal val="0"/>
          <c:showCatName val="0"/>
          <c:showSerName val="0"/>
          <c:showPercent val="0"/>
          <c:showBubbleSize val="0"/>
        </c:dLbls>
        <c:gapWidth val="315"/>
        <c:overlap val="-40"/>
        <c:axId val="148013440"/>
        <c:axId val="148014976"/>
      </c:barChart>
      <c:catAx>
        <c:axId val="1480134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48014976"/>
        <c:crosses val="autoZero"/>
        <c:auto val="1"/>
        <c:lblAlgn val="ctr"/>
        <c:lblOffset val="100"/>
        <c:noMultiLvlLbl val="0"/>
      </c:catAx>
      <c:valAx>
        <c:axId val="14801497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480134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txPr>
    <a:bodyPr/>
    <a:lstStyle/>
    <a:p>
      <a:pPr>
        <a:defRPr>
          <a:solidFill>
            <a:schemeClr val="lt1"/>
          </a:solidFill>
          <a:latin typeface="+mn-lt"/>
          <a:ea typeface="+mn-ea"/>
          <a:cs typeface="+mn-cs"/>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472D7C5-AA3C-40A9-927B-41B574DAF3AF}" type="doc">
      <dgm:prSet loTypeId="urn:microsoft.com/office/officeart/2005/8/layout/list1#3" loCatId="list" qsTypeId="urn:microsoft.com/office/officeart/2005/8/quickstyle/simple1#5" qsCatId="simple" csTypeId="urn:microsoft.com/office/officeart/2005/8/colors/accent1_2#5" csCatId="accent1" phldr="1"/>
      <dgm:spPr/>
      <dgm:t>
        <a:bodyPr/>
        <a:lstStyle/>
        <a:p>
          <a:endParaRPr lang="en-IN"/>
        </a:p>
      </dgm:t>
    </dgm:pt>
    <dgm:pt modelId="{9333BDB7-3B2A-48D2-B20D-1A1E92A7B4D8}">
      <dgm:prSet phldrT="[Text]" custT="1"/>
      <dgm:spPr/>
      <dgm:t>
        <a:bodyPr/>
        <a:lstStyle/>
        <a:p>
          <a:pPr algn="ctr"/>
          <a:r>
            <a:rPr lang="en-GB" sz="1600" b="0" dirty="0">
              <a:effectLst/>
              <a:latin typeface="Times New Roman" panose="02020603050405020304" pitchFamily="18" charset="0"/>
              <a:ea typeface="Calibri" panose="020F0502020204030204" pitchFamily="34" charset="0"/>
              <a:cs typeface="Times New Roman" panose="02020603050405020304" pitchFamily="18" charset="0"/>
            </a:rPr>
            <a:t>IDENTIFICATION OF NEED</a:t>
          </a:r>
          <a:endParaRPr lang="en-IN" sz="1600" b="0" dirty="0"/>
        </a:p>
      </dgm:t>
    </dgm:pt>
    <dgm:pt modelId="{4DEBD3E8-F5BE-4BB0-BC31-C621BEC28E06}" type="parTrans" cxnId="{E2494D6B-0147-4BFD-A626-6C58546AC32F}">
      <dgm:prSet/>
      <dgm:spPr/>
      <dgm:t>
        <a:bodyPr/>
        <a:lstStyle/>
        <a:p>
          <a:endParaRPr lang="en-IN"/>
        </a:p>
      </dgm:t>
    </dgm:pt>
    <dgm:pt modelId="{5E048734-0B28-4EF8-835B-D6E189091F0A}" type="sibTrans" cxnId="{E2494D6B-0147-4BFD-A626-6C58546AC32F}">
      <dgm:prSet/>
      <dgm:spPr/>
      <dgm:t>
        <a:bodyPr/>
        <a:lstStyle/>
        <a:p>
          <a:endParaRPr lang="en-IN"/>
        </a:p>
      </dgm:t>
    </dgm:pt>
    <dgm:pt modelId="{2562F290-9D23-4E7B-8D30-EE567D54C484}">
      <dgm:prSet phldrT="[Text]" custT="1"/>
      <dgm:spPr/>
      <dgm:t>
        <a:bodyPr/>
        <a:lstStyle/>
        <a:p>
          <a:pPr marL="0" lvl="0" indent="0" algn="ctr" defTabSz="844550">
            <a:lnSpc>
              <a:spcPct val="90000"/>
            </a:lnSpc>
            <a:spcBef>
              <a:spcPct val="0"/>
            </a:spcBef>
            <a:spcAft>
              <a:spcPct val="35000"/>
            </a:spcAft>
            <a:buNone/>
          </a:pPr>
          <a:r>
            <a:rPr lang="en-US" sz="1600" b="0" kern="1200" dirty="0">
              <a:solidFill>
                <a:prstClr val="white"/>
              </a:solidFill>
              <a:effectLst/>
              <a:latin typeface="Times New Roman" panose="02020603050405020304" pitchFamily="18" charset="0"/>
              <a:ea typeface="Calibri" panose="020F0502020204030204" pitchFamily="34" charset="0"/>
              <a:cs typeface="Times New Roman" panose="02020603050405020304" pitchFamily="18" charset="0"/>
            </a:rPr>
            <a:t>FINDING RESEARCH PAPERS AND DEVELOP LITERATURE SURVEY</a:t>
          </a:r>
          <a:endParaRPr lang="en-IN" sz="1600" b="0" kern="1200" dirty="0">
            <a:solidFill>
              <a:prstClr val="white"/>
            </a:solidFill>
            <a:effectLst/>
            <a:latin typeface="Times New Roman" panose="02020603050405020304" pitchFamily="18" charset="0"/>
            <a:ea typeface="Calibri" panose="020F0502020204030204" pitchFamily="34" charset="0"/>
            <a:cs typeface="Times New Roman" panose="02020603050405020304" pitchFamily="18" charset="0"/>
          </a:endParaRPr>
        </a:p>
      </dgm:t>
    </dgm:pt>
    <dgm:pt modelId="{013CC89F-90A3-468A-BFE4-CA1A01C10F64}" type="parTrans" cxnId="{DF8CCF6A-5F07-42D4-9F2D-83538B4F9218}">
      <dgm:prSet/>
      <dgm:spPr/>
      <dgm:t>
        <a:bodyPr/>
        <a:lstStyle/>
        <a:p>
          <a:endParaRPr lang="en-IN"/>
        </a:p>
      </dgm:t>
    </dgm:pt>
    <dgm:pt modelId="{CAB34382-57F4-409D-8C9B-A678C61CA77F}" type="sibTrans" cxnId="{DF8CCF6A-5F07-42D4-9F2D-83538B4F9218}">
      <dgm:prSet/>
      <dgm:spPr/>
      <dgm:t>
        <a:bodyPr/>
        <a:lstStyle/>
        <a:p>
          <a:endParaRPr lang="en-IN"/>
        </a:p>
      </dgm:t>
    </dgm:pt>
    <dgm:pt modelId="{9CB6549B-57A5-469A-99E5-9EE11075F2DE}">
      <dgm:prSet phldrT="[Text]" custT="1"/>
      <dgm:spPr/>
      <dgm:t>
        <a:bodyPr/>
        <a:lstStyle/>
        <a:p>
          <a:pPr algn="ctr"/>
          <a:r>
            <a:rPr lang="en-US" sz="1600" dirty="0">
              <a:latin typeface="Times New Roman" panose="02020603050405020304" pitchFamily="18" charset="0"/>
              <a:cs typeface="Times New Roman" panose="02020603050405020304" pitchFamily="18" charset="0"/>
            </a:rPr>
            <a:t>DEVELOP CAD MODEL USING RESEARCH PAPER AND MARKET SURVEY</a:t>
          </a:r>
          <a:endParaRPr lang="en-IN" sz="1600" dirty="0">
            <a:latin typeface="Times New Roman" panose="02020603050405020304" pitchFamily="18" charset="0"/>
            <a:cs typeface="Times New Roman" panose="02020603050405020304" pitchFamily="18" charset="0"/>
          </a:endParaRPr>
        </a:p>
      </dgm:t>
    </dgm:pt>
    <dgm:pt modelId="{62472697-75C2-4780-AD46-0621DE923886}" type="parTrans" cxnId="{8E8C1D14-12CE-46BC-A43B-2553F8CD055B}">
      <dgm:prSet/>
      <dgm:spPr/>
      <dgm:t>
        <a:bodyPr/>
        <a:lstStyle/>
        <a:p>
          <a:endParaRPr lang="en-IN"/>
        </a:p>
      </dgm:t>
    </dgm:pt>
    <dgm:pt modelId="{81D463BD-D0AB-4F86-85C5-1418B7DB76BA}" type="sibTrans" cxnId="{8E8C1D14-12CE-46BC-A43B-2553F8CD055B}">
      <dgm:prSet/>
      <dgm:spPr/>
      <dgm:t>
        <a:bodyPr/>
        <a:lstStyle/>
        <a:p>
          <a:endParaRPr lang="en-IN"/>
        </a:p>
      </dgm:t>
    </dgm:pt>
    <dgm:pt modelId="{2035391D-9397-47D8-A86F-1D27CECDBA3A}">
      <dgm:prSet phldrT="[Text]" custT="1"/>
      <dgm:spPr/>
      <dgm:t>
        <a:bodyPr/>
        <a:lstStyle/>
        <a:p>
          <a:pPr algn="ctr"/>
          <a:r>
            <a:rPr lang="en-US" sz="1800" dirty="0">
              <a:latin typeface="Times New Roman" panose="02020603050405020304" pitchFamily="18" charset="0"/>
              <a:cs typeface="Times New Roman" panose="02020603050405020304" pitchFamily="18" charset="0"/>
            </a:rPr>
            <a:t>ANALYSIS OF EXISTING CAD AND OPTIMIZED CAD USING ANSYS SOFTWARE</a:t>
          </a:r>
          <a:endParaRPr lang="en-IN" sz="1800" dirty="0">
            <a:latin typeface="Times New Roman" panose="02020603050405020304" pitchFamily="18" charset="0"/>
            <a:cs typeface="Times New Roman" panose="02020603050405020304" pitchFamily="18" charset="0"/>
          </a:endParaRPr>
        </a:p>
      </dgm:t>
    </dgm:pt>
    <dgm:pt modelId="{22C0AA1E-E512-479D-BA1E-1FB1A1D7A080}" type="parTrans" cxnId="{E492A554-5E67-4031-8F94-1EF2AD3B5521}">
      <dgm:prSet/>
      <dgm:spPr/>
      <dgm:t>
        <a:bodyPr/>
        <a:lstStyle/>
        <a:p>
          <a:endParaRPr lang="en-IN"/>
        </a:p>
      </dgm:t>
    </dgm:pt>
    <dgm:pt modelId="{AFED44FB-0D18-4E97-9167-C0BEFC16B6A9}" type="sibTrans" cxnId="{E492A554-5E67-4031-8F94-1EF2AD3B5521}">
      <dgm:prSet/>
      <dgm:spPr/>
      <dgm:t>
        <a:bodyPr/>
        <a:lstStyle/>
        <a:p>
          <a:endParaRPr lang="en-IN"/>
        </a:p>
      </dgm:t>
    </dgm:pt>
    <dgm:pt modelId="{DA744BE5-9F2D-4637-96F5-F125E148E3FC}">
      <dgm:prSet phldrT="[Text]" custT="1"/>
      <dgm:spPr/>
      <dgm:t>
        <a:bodyPr/>
        <a:lstStyle/>
        <a:p>
          <a:pPr algn="ctr"/>
          <a:r>
            <a:rPr lang="en-US" sz="1600" b="0" dirty="0">
              <a:latin typeface="Times New Roman" panose="02020603050405020304" pitchFamily="18" charset="0"/>
              <a:cs typeface="Times New Roman" panose="02020603050405020304" pitchFamily="18" charset="0"/>
            </a:rPr>
            <a:t>EXPERIMENT VALIDATION </a:t>
          </a:r>
          <a:endParaRPr lang="en-IN" sz="1600" b="0" dirty="0">
            <a:latin typeface="Times New Roman" panose="02020603050405020304" pitchFamily="18" charset="0"/>
            <a:cs typeface="Times New Roman" panose="02020603050405020304" pitchFamily="18" charset="0"/>
          </a:endParaRPr>
        </a:p>
      </dgm:t>
    </dgm:pt>
    <dgm:pt modelId="{410AC855-33CC-42BE-B8DE-B1555F85931D}" type="parTrans" cxnId="{91DCB8D3-FC64-4E7F-8D4F-02916BDCF746}">
      <dgm:prSet/>
      <dgm:spPr/>
      <dgm:t>
        <a:bodyPr/>
        <a:lstStyle/>
        <a:p>
          <a:endParaRPr lang="en-IN"/>
        </a:p>
      </dgm:t>
    </dgm:pt>
    <dgm:pt modelId="{87EAD9E0-EB10-4CB6-B0A7-1CE4BF427266}" type="sibTrans" cxnId="{91DCB8D3-FC64-4E7F-8D4F-02916BDCF746}">
      <dgm:prSet/>
      <dgm:spPr/>
      <dgm:t>
        <a:bodyPr/>
        <a:lstStyle/>
        <a:p>
          <a:endParaRPr lang="en-IN"/>
        </a:p>
      </dgm:t>
    </dgm:pt>
    <dgm:pt modelId="{68E3326E-A258-4BB9-BDB9-64EEF1F1BC77}" type="pres">
      <dgm:prSet presAssocID="{2472D7C5-AA3C-40A9-927B-41B574DAF3AF}" presName="linear" presStyleCnt="0">
        <dgm:presLayoutVars>
          <dgm:dir/>
          <dgm:animLvl val="lvl"/>
          <dgm:resizeHandles val="exact"/>
        </dgm:presLayoutVars>
      </dgm:prSet>
      <dgm:spPr/>
    </dgm:pt>
    <dgm:pt modelId="{91C2D5B5-8C8C-4AF6-AD8A-F8BBABBFCCA6}" type="pres">
      <dgm:prSet presAssocID="{9333BDB7-3B2A-48D2-B20D-1A1E92A7B4D8}" presName="parentLin" presStyleCnt="0"/>
      <dgm:spPr/>
    </dgm:pt>
    <dgm:pt modelId="{1CC3760D-6909-4CC5-B324-55B1511E5341}" type="pres">
      <dgm:prSet presAssocID="{9333BDB7-3B2A-48D2-B20D-1A1E92A7B4D8}" presName="parentLeftMargin" presStyleLbl="node1" presStyleIdx="0" presStyleCnt="5"/>
      <dgm:spPr/>
    </dgm:pt>
    <dgm:pt modelId="{E09E9A67-793C-4D5F-8431-C2D72B6AA915}" type="pres">
      <dgm:prSet presAssocID="{9333BDB7-3B2A-48D2-B20D-1A1E92A7B4D8}" presName="parentText" presStyleLbl="node1" presStyleIdx="0" presStyleCnt="5">
        <dgm:presLayoutVars>
          <dgm:chMax val="0"/>
          <dgm:bulletEnabled val="1"/>
        </dgm:presLayoutVars>
      </dgm:prSet>
      <dgm:spPr/>
    </dgm:pt>
    <dgm:pt modelId="{52CD5BC8-2390-4A84-8F5B-4701B9EE8945}" type="pres">
      <dgm:prSet presAssocID="{9333BDB7-3B2A-48D2-B20D-1A1E92A7B4D8}" presName="negativeSpace" presStyleCnt="0"/>
      <dgm:spPr/>
    </dgm:pt>
    <dgm:pt modelId="{4FE9AF47-3BE3-4308-9115-A3871257A782}" type="pres">
      <dgm:prSet presAssocID="{9333BDB7-3B2A-48D2-B20D-1A1E92A7B4D8}" presName="childText" presStyleLbl="conFgAcc1" presStyleIdx="0" presStyleCnt="5">
        <dgm:presLayoutVars>
          <dgm:bulletEnabled val="1"/>
        </dgm:presLayoutVars>
      </dgm:prSet>
      <dgm:spPr/>
    </dgm:pt>
    <dgm:pt modelId="{21DA238E-17BF-40A0-834F-CAB50C9A317C}" type="pres">
      <dgm:prSet presAssocID="{5E048734-0B28-4EF8-835B-D6E189091F0A}" presName="spaceBetweenRectangles" presStyleCnt="0"/>
      <dgm:spPr/>
    </dgm:pt>
    <dgm:pt modelId="{F126D463-0094-4A92-893A-D8E819EBCF06}" type="pres">
      <dgm:prSet presAssocID="{2562F290-9D23-4E7B-8D30-EE567D54C484}" presName="parentLin" presStyleCnt="0"/>
      <dgm:spPr/>
    </dgm:pt>
    <dgm:pt modelId="{03882381-3700-46F3-ABBE-FDD47192DCD9}" type="pres">
      <dgm:prSet presAssocID="{2562F290-9D23-4E7B-8D30-EE567D54C484}" presName="parentLeftMargin" presStyleLbl="node1" presStyleIdx="0" presStyleCnt="5"/>
      <dgm:spPr/>
    </dgm:pt>
    <dgm:pt modelId="{0EC52B69-F3B2-4023-B08C-3E1E608602D1}" type="pres">
      <dgm:prSet presAssocID="{2562F290-9D23-4E7B-8D30-EE567D54C484}" presName="parentText" presStyleLbl="node1" presStyleIdx="1" presStyleCnt="5">
        <dgm:presLayoutVars>
          <dgm:chMax val="0"/>
          <dgm:bulletEnabled val="1"/>
        </dgm:presLayoutVars>
      </dgm:prSet>
      <dgm:spPr/>
    </dgm:pt>
    <dgm:pt modelId="{826C1BE4-855B-4288-861E-7C8C91B7A642}" type="pres">
      <dgm:prSet presAssocID="{2562F290-9D23-4E7B-8D30-EE567D54C484}" presName="negativeSpace" presStyleCnt="0"/>
      <dgm:spPr/>
    </dgm:pt>
    <dgm:pt modelId="{4A5F2028-E274-43A2-A3D1-42143FD9CCD1}" type="pres">
      <dgm:prSet presAssocID="{2562F290-9D23-4E7B-8D30-EE567D54C484}" presName="childText" presStyleLbl="conFgAcc1" presStyleIdx="1" presStyleCnt="5">
        <dgm:presLayoutVars>
          <dgm:bulletEnabled val="1"/>
        </dgm:presLayoutVars>
      </dgm:prSet>
      <dgm:spPr/>
    </dgm:pt>
    <dgm:pt modelId="{82D4CAA1-460E-4314-B337-269CD4580557}" type="pres">
      <dgm:prSet presAssocID="{CAB34382-57F4-409D-8C9B-A678C61CA77F}" presName="spaceBetweenRectangles" presStyleCnt="0"/>
      <dgm:spPr/>
    </dgm:pt>
    <dgm:pt modelId="{634D995A-5DE3-4BB6-9439-720398148E79}" type="pres">
      <dgm:prSet presAssocID="{9CB6549B-57A5-469A-99E5-9EE11075F2DE}" presName="parentLin" presStyleCnt="0"/>
      <dgm:spPr/>
    </dgm:pt>
    <dgm:pt modelId="{AEB6676E-C9B9-4F63-995C-CAC6BC761135}" type="pres">
      <dgm:prSet presAssocID="{9CB6549B-57A5-469A-99E5-9EE11075F2DE}" presName="parentLeftMargin" presStyleLbl="node1" presStyleIdx="1" presStyleCnt="5"/>
      <dgm:spPr/>
    </dgm:pt>
    <dgm:pt modelId="{ACA22398-46F6-4D6C-B4EA-2C66FF0F5520}" type="pres">
      <dgm:prSet presAssocID="{9CB6549B-57A5-469A-99E5-9EE11075F2DE}" presName="parentText" presStyleLbl="node1" presStyleIdx="2" presStyleCnt="5" custLinFactNeighborX="-3170" custLinFactNeighborY="-5857">
        <dgm:presLayoutVars>
          <dgm:chMax val="0"/>
          <dgm:bulletEnabled val="1"/>
        </dgm:presLayoutVars>
      </dgm:prSet>
      <dgm:spPr/>
    </dgm:pt>
    <dgm:pt modelId="{90557518-C0F7-46D0-B952-09C83D634DF8}" type="pres">
      <dgm:prSet presAssocID="{9CB6549B-57A5-469A-99E5-9EE11075F2DE}" presName="negativeSpace" presStyleCnt="0"/>
      <dgm:spPr/>
    </dgm:pt>
    <dgm:pt modelId="{9B3738D4-1D5B-4654-BA90-FB21E01207EC}" type="pres">
      <dgm:prSet presAssocID="{9CB6549B-57A5-469A-99E5-9EE11075F2DE}" presName="childText" presStyleLbl="conFgAcc1" presStyleIdx="2" presStyleCnt="5">
        <dgm:presLayoutVars>
          <dgm:bulletEnabled val="1"/>
        </dgm:presLayoutVars>
      </dgm:prSet>
      <dgm:spPr/>
    </dgm:pt>
    <dgm:pt modelId="{435BAD1C-FBF1-4892-A13C-A41922C6A762}" type="pres">
      <dgm:prSet presAssocID="{81D463BD-D0AB-4F86-85C5-1418B7DB76BA}" presName="spaceBetweenRectangles" presStyleCnt="0"/>
      <dgm:spPr/>
    </dgm:pt>
    <dgm:pt modelId="{60C81B14-B888-46F2-B777-63C97E4967E7}" type="pres">
      <dgm:prSet presAssocID="{2035391D-9397-47D8-A86F-1D27CECDBA3A}" presName="parentLin" presStyleCnt="0"/>
      <dgm:spPr/>
    </dgm:pt>
    <dgm:pt modelId="{E61783BF-7480-4C85-9DA8-B51BC08CD8DB}" type="pres">
      <dgm:prSet presAssocID="{2035391D-9397-47D8-A86F-1D27CECDBA3A}" presName="parentLeftMargin" presStyleLbl="node1" presStyleIdx="2" presStyleCnt="5"/>
      <dgm:spPr/>
    </dgm:pt>
    <dgm:pt modelId="{442A26AB-1F62-4139-8FEC-CAB438B06415}" type="pres">
      <dgm:prSet presAssocID="{2035391D-9397-47D8-A86F-1D27CECDBA3A}" presName="parentText" presStyleLbl="node1" presStyleIdx="3" presStyleCnt="5">
        <dgm:presLayoutVars>
          <dgm:chMax val="0"/>
          <dgm:bulletEnabled val="1"/>
        </dgm:presLayoutVars>
      </dgm:prSet>
      <dgm:spPr/>
    </dgm:pt>
    <dgm:pt modelId="{0C825D05-CB04-402B-8A6B-4E22FC2F33B3}" type="pres">
      <dgm:prSet presAssocID="{2035391D-9397-47D8-A86F-1D27CECDBA3A}" presName="negativeSpace" presStyleCnt="0"/>
      <dgm:spPr/>
    </dgm:pt>
    <dgm:pt modelId="{D24BBD32-D3B6-4FA7-B736-5368C786C805}" type="pres">
      <dgm:prSet presAssocID="{2035391D-9397-47D8-A86F-1D27CECDBA3A}" presName="childText" presStyleLbl="conFgAcc1" presStyleIdx="3" presStyleCnt="5">
        <dgm:presLayoutVars>
          <dgm:bulletEnabled val="1"/>
        </dgm:presLayoutVars>
      </dgm:prSet>
      <dgm:spPr/>
    </dgm:pt>
    <dgm:pt modelId="{AD76A9EC-97E2-43F9-8FD2-167AF4D0E9AE}" type="pres">
      <dgm:prSet presAssocID="{AFED44FB-0D18-4E97-9167-C0BEFC16B6A9}" presName="spaceBetweenRectangles" presStyleCnt="0"/>
      <dgm:spPr/>
    </dgm:pt>
    <dgm:pt modelId="{9215AAC2-524D-4D09-ACCB-390FFF6017CB}" type="pres">
      <dgm:prSet presAssocID="{DA744BE5-9F2D-4637-96F5-F125E148E3FC}" presName="parentLin" presStyleCnt="0"/>
      <dgm:spPr/>
    </dgm:pt>
    <dgm:pt modelId="{958A0280-1C57-4242-B9F5-C367BA34BD59}" type="pres">
      <dgm:prSet presAssocID="{DA744BE5-9F2D-4637-96F5-F125E148E3FC}" presName="parentLeftMargin" presStyleLbl="node1" presStyleIdx="3" presStyleCnt="5"/>
      <dgm:spPr/>
    </dgm:pt>
    <dgm:pt modelId="{86A47DEA-5003-4BE8-982D-3003B4AE4560}" type="pres">
      <dgm:prSet presAssocID="{DA744BE5-9F2D-4637-96F5-F125E148E3FC}" presName="parentText" presStyleLbl="node1" presStyleIdx="4" presStyleCnt="5">
        <dgm:presLayoutVars>
          <dgm:chMax val="0"/>
          <dgm:bulletEnabled val="1"/>
        </dgm:presLayoutVars>
      </dgm:prSet>
      <dgm:spPr/>
    </dgm:pt>
    <dgm:pt modelId="{EB03C63B-4869-4CC2-8B95-9C5808BC09A7}" type="pres">
      <dgm:prSet presAssocID="{DA744BE5-9F2D-4637-96F5-F125E148E3FC}" presName="negativeSpace" presStyleCnt="0"/>
      <dgm:spPr/>
    </dgm:pt>
    <dgm:pt modelId="{BB012415-2AA5-495A-8FB6-BE77861E66BA}" type="pres">
      <dgm:prSet presAssocID="{DA744BE5-9F2D-4637-96F5-F125E148E3FC}" presName="childText" presStyleLbl="conFgAcc1" presStyleIdx="4" presStyleCnt="5">
        <dgm:presLayoutVars>
          <dgm:bulletEnabled val="1"/>
        </dgm:presLayoutVars>
      </dgm:prSet>
      <dgm:spPr/>
    </dgm:pt>
  </dgm:ptLst>
  <dgm:cxnLst>
    <dgm:cxn modelId="{06AD890F-C514-4CBA-BC33-17EECA749BEC}" type="presOf" srcId="{9CB6549B-57A5-469A-99E5-9EE11075F2DE}" destId="{AEB6676E-C9B9-4F63-995C-CAC6BC761135}" srcOrd="0" destOrd="0" presId="urn:microsoft.com/office/officeart/2005/8/layout/list1#3"/>
    <dgm:cxn modelId="{8E8C1D14-12CE-46BC-A43B-2553F8CD055B}" srcId="{2472D7C5-AA3C-40A9-927B-41B574DAF3AF}" destId="{9CB6549B-57A5-469A-99E5-9EE11075F2DE}" srcOrd="2" destOrd="0" parTransId="{62472697-75C2-4780-AD46-0621DE923886}" sibTransId="{81D463BD-D0AB-4F86-85C5-1418B7DB76BA}"/>
    <dgm:cxn modelId="{5CD09043-1999-49E2-AF61-BF5FC7F3CB37}" type="presOf" srcId="{2035391D-9397-47D8-A86F-1D27CECDBA3A}" destId="{442A26AB-1F62-4139-8FEC-CAB438B06415}" srcOrd="1" destOrd="0" presId="urn:microsoft.com/office/officeart/2005/8/layout/list1#3"/>
    <dgm:cxn modelId="{DF8CCF6A-5F07-42D4-9F2D-83538B4F9218}" srcId="{2472D7C5-AA3C-40A9-927B-41B574DAF3AF}" destId="{2562F290-9D23-4E7B-8D30-EE567D54C484}" srcOrd="1" destOrd="0" parTransId="{013CC89F-90A3-468A-BFE4-CA1A01C10F64}" sibTransId="{CAB34382-57F4-409D-8C9B-A678C61CA77F}"/>
    <dgm:cxn modelId="{E2494D6B-0147-4BFD-A626-6C58546AC32F}" srcId="{2472D7C5-AA3C-40A9-927B-41B574DAF3AF}" destId="{9333BDB7-3B2A-48D2-B20D-1A1E92A7B4D8}" srcOrd="0" destOrd="0" parTransId="{4DEBD3E8-F5BE-4BB0-BC31-C621BEC28E06}" sibTransId="{5E048734-0B28-4EF8-835B-D6E189091F0A}"/>
    <dgm:cxn modelId="{9E82D84E-4416-44C8-B391-2F24B9384C7B}" type="presOf" srcId="{2562F290-9D23-4E7B-8D30-EE567D54C484}" destId="{03882381-3700-46F3-ABBE-FDD47192DCD9}" srcOrd="0" destOrd="0" presId="urn:microsoft.com/office/officeart/2005/8/layout/list1#3"/>
    <dgm:cxn modelId="{E492A554-5E67-4031-8F94-1EF2AD3B5521}" srcId="{2472D7C5-AA3C-40A9-927B-41B574DAF3AF}" destId="{2035391D-9397-47D8-A86F-1D27CECDBA3A}" srcOrd="3" destOrd="0" parTransId="{22C0AA1E-E512-479D-BA1E-1FB1A1D7A080}" sibTransId="{AFED44FB-0D18-4E97-9167-C0BEFC16B6A9}"/>
    <dgm:cxn modelId="{E688F675-0A99-4C8B-B4DB-05DE7490D88A}" type="presOf" srcId="{9CB6549B-57A5-469A-99E5-9EE11075F2DE}" destId="{ACA22398-46F6-4D6C-B4EA-2C66FF0F5520}" srcOrd="1" destOrd="0" presId="urn:microsoft.com/office/officeart/2005/8/layout/list1#3"/>
    <dgm:cxn modelId="{85106A8F-72F8-4E9C-A363-3EF8A3EF1C50}" type="presOf" srcId="{DA744BE5-9F2D-4637-96F5-F125E148E3FC}" destId="{958A0280-1C57-4242-B9F5-C367BA34BD59}" srcOrd="0" destOrd="0" presId="urn:microsoft.com/office/officeart/2005/8/layout/list1#3"/>
    <dgm:cxn modelId="{FBEAAF91-9C3C-4618-904C-2F521958EBF1}" type="presOf" srcId="{2035391D-9397-47D8-A86F-1D27CECDBA3A}" destId="{E61783BF-7480-4C85-9DA8-B51BC08CD8DB}" srcOrd="0" destOrd="0" presId="urn:microsoft.com/office/officeart/2005/8/layout/list1#3"/>
    <dgm:cxn modelId="{1ADA0FA0-85E1-4F7D-A26F-31F9E5C1A881}" type="presOf" srcId="{DA744BE5-9F2D-4637-96F5-F125E148E3FC}" destId="{86A47DEA-5003-4BE8-982D-3003B4AE4560}" srcOrd="1" destOrd="0" presId="urn:microsoft.com/office/officeart/2005/8/layout/list1#3"/>
    <dgm:cxn modelId="{F3DE60A0-B05D-4440-BA90-D452B3B13DA1}" type="presOf" srcId="{9333BDB7-3B2A-48D2-B20D-1A1E92A7B4D8}" destId="{1CC3760D-6909-4CC5-B324-55B1511E5341}" srcOrd="0" destOrd="0" presId="urn:microsoft.com/office/officeart/2005/8/layout/list1#3"/>
    <dgm:cxn modelId="{F6B69CBD-D87C-491F-89BA-40DB3D9E0DB5}" type="presOf" srcId="{2562F290-9D23-4E7B-8D30-EE567D54C484}" destId="{0EC52B69-F3B2-4023-B08C-3E1E608602D1}" srcOrd="1" destOrd="0" presId="urn:microsoft.com/office/officeart/2005/8/layout/list1#3"/>
    <dgm:cxn modelId="{957167D3-BA03-4747-821A-EC9CFD61070A}" type="presOf" srcId="{2472D7C5-AA3C-40A9-927B-41B574DAF3AF}" destId="{68E3326E-A258-4BB9-BDB9-64EEF1F1BC77}" srcOrd="0" destOrd="0" presId="urn:microsoft.com/office/officeart/2005/8/layout/list1#3"/>
    <dgm:cxn modelId="{91DCB8D3-FC64-4E7F-8D4F-02916BDCF746}" srcId="{2472D7C5-AA3C-40A9-927B-41B574DAF3AF}" destId="{DA744BE5-9F2D-4637-96F5-F125E148E3FC}" srcOrd="4" destOrd="0" parTransId="{410AC855-33CC-42BE-B8DE-B1555F85931D}" sibTransId="{87EAD9E0-EB10-4CB6-B0A7-1CE4BF427266}"/>
    <dgm:cxn modelId="{BA6542E9-6C07-428C-AFF3-CC8845AF15F5}" type="presOf" srcId="{9333BDB7-3B2A-48D2-B20D-1A1E92A7B4D8}" destId="{E09E9A67-793C-4D5F-8431-C2D72B6AA915}" srcOrd="1" destOrd="0" presId="urn:microsoft.com/office/officeart/2005/8/layout/list1#3"/>
    <dgm:cxn modelId="{7C6F8903-B701-4FAB-8243-810ED9AB546E}" type="presParOf" srcId="{68E3326E-A258-4BB9-BDB9-64EEF1F1BC77}" destId="{91C2D5B5-8C8C-4AF6-AD8A-F8BBABBFCCA6}" srcOrd="0" destOrd="0" presId="urn:microsoft.com/office/officeart/2005/8/layout/list1#3"/>
    <dgm:cxn modelId="{2D63699C-C1DA-4724-B35D-33C24104737C}" type="presParOf" srcId="{91C2D5B5-8C8C-4AF6-AD8A-F8BBABBFCCA6}" destId="{1CC3760D-6909-4CC5-B324-55B1511E5341}" srcOrd="0" destOrd="0" presId="urn:microsoft.com/office/officeart/2005/8/layout/list1#3"/>
    <dgm:cxn modelId="{3CEBF544-4984-4321-B4CF-1C9F8BBD2929}" type="presParOf" srcId="{91C2D5B5-8C8C-4AF6-AD8A-F8BBABBFCCA6}" destId="{E09E9A67-793C-4D5F-8431-C2D72B6AA915}" srcOrd="1" destOrd="0" presId="urn:microsoft.com/office/officeart/2005/8/layout/list1#3"/>
    <dgm:cxn modelId="{EB1493D3-3AA1-4DD8-9E6F-174A9242BF6D}" type="presParOf" srcId="{68E3326E-A258-4BB9-BDB9-64EEF1F1BC77}" destId="{52CD5BC8-2390-4A84-8F5B-4701B9EE8945}" srcOrd="1" destOrd="0" presId="urn:microsoft.com/office/officeart/2005/8/layout/list1#3"/>
    <dgm:cxn modelId="{B70923D2-78B4-48A8-B28A-8E36E4F6A21C}" type="presParOf" srcId="{68E3326E-A258-4BB9-BDB9-64EEF1F1BC77}" destId="{4FE9AF47-3BE3-4308-9115-A3871257A782}" srcOrd="2" destOrd="0" presId="urn:microsoft.com/office/officeart/2005/8/layout/list1#3"/>
    <dgm:cxn modelId="{F2A2BED1-CE26-43FE-B53C-25C7391CEFDE}" type="presParOf" srcId="{68E3326E-A258-4BB9-BDB9-64EEF1F1BC77}" destId="{21DA238E-17BF-40A0-834F-CAB50C9A317C}" srcOrd="3" destOrd="0" presId="urn:microsoft.com/office/officeart/2005/8/layout/list1#3"/>
    <dgm:cxn modelId="{724F6549-65BD-472C-8C4E-F881936AF565}" type="presParOf" srcId="{68E3326E-A258-4BB9-BDB9-64EEF1F1BC77}" destId="{F126D463-0094-4A92-893A-D8E819EBCF06}" srcOrd="4" destOrd="0" presId="urn:microsoft.com/office/officeart/2005/8/layout/list1#3"/>
    <dgm:cxn modelId="{6CB0CA43-F4FD-4AE6-97F0-5346C618BEA5}" type="presParOf" srcId="{F126D463-0094-4A92-893A-D8E819EBCF06}" destId="{03882381-3700-46F3-ABBE-FDD47192DCD9}" srcOrd="0" destOrd="0" presId="urn:microsoft.com/office/officeart/2005/8/layout/list1#3"/>
    <dgm:cxn modelId="{0B60ED73-1B1E-478C-8DC1-B12376C19E17}" type="presParOf" srcId="{F126D463-0094-4A92-893A-D8E819EBCF06}" destId="{0EC52B69-F3B2-4023-B08C-3E1E608602D1}" srcOrd="1" destOrd="0" presId="urn:microsoft.com/office/officeart/2005/8/layout/list1#3"/>
    <dgm:cxn modelId="{82F221C2-FF0B-46C1-946D-351DD794D209}" type="presParOf" srcId="{68E3326E-A258-4BB9-BDB9-64EEF1F1BC77}" destId="{826C1BE4-855B-4288-861E-7C8C91B7A642}" srcOrd="5" destOrd="0" presId="urn:microsoft.com/office/officeart/2005/8/layout/list1#3"/>
    <dgm:cxn modelId="{7EE65F61-A2FE-4517-990A-5D6A6E3C48E3}" type="presParOf" srcId="{68E3326E-A258-4BB9-BDB9-64EEF1F1BC77}" destId="{4A5F2028-E274-43A2-A3D1-42143FD9CCD1}" srcOrd="6" destOrd="0" presId="urn:microsoft.com/office/officeart/2005/8/layout/list1#3"/>
    <dgm:cxn modelId="{87EE018E-ED64-42DC-A125-BB209BF300F8}" type="presParOf" srcId="{68E3326E-A258-4BB9-BDB9-64EEF1F1BC77}" destId="{82D4CAA1-460E-4314-B337-269CD4580557}" srcOrd="7" destOrd="0" presId="urn:microsoft.com/office/officeart/2005/8/layout/list1#3"/>
    <dgm:cxn modelId="{A8D096C1-5453-49A1-B6DA-DF3D808FA78B}" type="presParOf" srcId="{68E3326E-A258-4BB9-BDB9-64EEF1F1BC77}" destId="{634D995A-5DE3-4BB6-9439-720398148E79}" srcOrd="8" destOrd="0" presId="urn:microsoft.com/office/officeart/2005/8/layout/list1#3"/>
    <dgm:cxn modelId="{C4D2A74B-713E-42A6-9EAE-72A41A788CF4}" type="presParOf" srcId="{634D995A-5DE3-4BB6-9439-720398148E79}" destId="{AEB6676E-C9B9-4F63-995C-CAC6BC761135}" srcOrd="0" destOrd="0" presId="urn:microsoft.com/office/officeart/2005/8/layout/list1#3"/>
    <dgm:cxn modelId="{552AD2CD-3B6B-402A-A772-0BC9B263191E}" type="presParOf" srcId="{634D995A-5DE3-4BB6-9439-720398148E79}" destId="{ACA22398-46F6-4D6C-B4EA-2C66FF0F5520}" srcOrd="1" destOrd="0" presId="urn:microsoft.com/office/officeart/2005/8/layout/list1#3"/>
    <dgm:cxn modelId="{5DACDF38-62EB-4154-B8BA-98ECC894E03E}" type="presParOf" srcId="{68E3326E-A258-4BB9-BDB9-64EEF1F1BC77}" destId="{90557518-C0F7-46D0-B952-09C83D634DF8}" srcOrd="9" destOrd="0" presId="urn:microsoft.com/office/officeart/2005/8/layout/list1#3"/>
    <dgm:cxn modelId="{2D2930F2-DF8F-4BB5-B40E-ED88F0D3ABFE}" type="presParOf" srcId="{68E3326E-A258-4BB9-BDB9-64EEF1F1BC77}" destId="{9B3738D4-1D5B-4654-BA90-FB21E01207EC}" srcOrd="10" destOrd="0" presId="urn:microsoft.com/office/officeart/2005/8/layout/list1#3"/>
    <dgm:cxn modelId="{9765FEF6-5146-467B-A21E-609D48854E9E}" type="presParOf" srcId="{68E3326E-A258-4BB9-BDB9-64EEF1F1BC77}" destId="{435BAD1C-FBF1-4892-A13C-A41922C6A762}" srcOrd="11" destOrd="0" presId="urn:microsoft.com/office/officeart/2005/8/layout/list1#3"/>
    <dgm:cxn modelId="{CBBBAE98-1B85-4117-A1D8-E824CD7D8029}" type="presParOf" srcId="{68E3326E-A258-4BB9-BDB9-64EEF1F1BC77}" destId="{60C81B14-B888-46F2-B777-63C97E4967E7}" srcOrd="12" destOrd="0" presId="urn:microsoft.com/office/officeart/2005/8/layout/list1#3"/>
    <dgm:cxn modelId="{6F772357-BE42-4D67-9160-0707F682B91A}" type="presParOf" srcId="{60C81B14-B888-46F2-B777-63C97E4967E7}" destId="{E61783BF-7480-4C85-9DA8-B51BC08CD8DB}" srcOrd="0" destOrd="0" presId="urn:microsoft.com/office/officeart/2005/8/layout/list1#3"/>
    <dgm:cxn modelId="{B94EEA41-83FA-467C-BCC1-EC2CFAD8F749}" type="presParOf" srcId="{60C81B14-B888-46F2-B777-63C97E4967E7}" destId="{442A26AB-1F62-4139-8FEC-CAB438B06415}" srcOrd="1" destOrd="0" presId="urn:microsoft.com/office/officeart/2005/8/layout/list1#3"/>
    <dgm:cxn modelId="{2786D1D2-4EC0-4C74-A91A-1665344E43FA}" type="presParOf" srcId="{68E3326E-A258-4BB9-BDB9-64EEF1F1BC77}" destId="{0C825D05-CB04-402B-8A6B-4E22FC2F33B3}" srcOrd="13" destOrd="0" presId="urn:microsoft.com/office/officeart/2005/8/layout/list1#3"/>
    <dgm:cxn modelId="{C5CFFA82-ABD3-4103-9D99-FC7EE3AE7A5A}" type="presParOf" srcId="{68E3326E-A258-4BB9-BDB9-64EEF1F1BC77}" destId="{D24BBD32-D3B6-4FA7-B736-5368C786C805}" srcOrd="14" destOrd="0" presId="urn:microsoft.com/office/officeart/2005/8/layout/list1#3"/>
    <dgm:cxn modelId="{EBB3F7BC-8F58-4057-A38A-516BC6517891}" type="presParOf" srcId="{68E3326E-A258-4BB9-BDB9-64EEF1F1BC77}" destId="{AD76A9EC-97E2-43F9-8FD2-167AF4D0E9AE}" srcOrd="15" destOrd="0" presId="urn:microsoft.com/office/officeart/2005/8/layout/list1#3"/>
    <dgm:cxn modelId="{3BB97723-61EC-4794-AF65-A491BEEE438B}" type="presParOf" srcId="{68E3326E-A258-4BB9-BDB9-64EEF1F1BC77}" destId="{9215AAC2-524D-4D09-ACCB-390FFF6017CB}" srcOrd="16" destOrd="0" presId="urn:microsoft.com/office/officeart/2005/8/layout/list1#3"/>
    <dgm:cxn modelId="{F85D6A27-FFA5-41B4-A49F-4916752FAA70}" type="presParOf" srcId="{9215AAC2-524D-4D09-ACCB-390FFF6017CB}" destId="{958A0280-1C57-4242-B9F5-C367BA34BD59}" srcOrd="0" destOrd="0" presId="urn:microsoft.com/office/officeart/2005/8/layout/list1#3"/>
    <dgm:cxn modelId="{31524157-A789-44FF-8EC7-CB0DF9B5DC6A}" type="presParOf" srcId="{9215AAC2-524D-4D09-ACCB-390FFF6017CB}" destId="{86A47DEA-5003-4BE8-982D-3003B4AE4560}" srcOrd="1" destOrd="0" presId="urn:microsoft.com/office/officeart/2005/8/layout/list1#3"/>
    <dgm:cxn modelId="{14EC61FA-29D4-4374-BA98-1883787C0339}" type="presParOf" srcId="{68E3326E-A258-4BB9-BDB9-64EEF1F1BC77}" destId="{EB03C63B-4869-4CC2-8B95-9C5808BC09A7}" srcOrd="17" destOrd="0" presId="urn:microsoft.com/office/officeart/2005/8/layout/list1#3"/>
    <dgm:cxn modelId="{409DB20F-924C-467E-8236-B5B58B527819}" type="presParOf" srcId="{68E3326E-A258-4BB9-BDB9-64EEF1F1BC77}" destId="{BB012415-2AA5-495A-8FB6-BE77861E66BA}" srcOrd="18" destOrd="0" presId="urn:microsoft.com/office/officeart/2005/8/layout/list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9AF47-3BE3-4308-9115-A3871257A782}">
      <dsp:nvSpPr>
        <dsp:cNvPr id="0" name=""/>
        <dsp:cNvSpPr/>
      </dsp:nvSpPr>
      <dsp:spPr>
        <a:xfrm>
          <a:off x="0" y="327201"/>
          <a:ext cx="104394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9E9A67-793C-4D5F-8431-C2D72B6AA915}">
      <dsp:nvSpPr>
        <dsp:cNvPr id="0" name=""/>
        <dsp:cNvSpPr/>
      </dsp:nvSpPr>
      <dsp:spPr>
        <a:xfrm>
          <a:off x="521970" y="76281"/>
          <a:ext cx="730758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09" tIns="0" rIns="276209" bIns="0" numCol="1" spcCol="1270" anchor="ctr" anchorCtr="0">
          <a:noAutofit/>
        </a:bodyPr>
        <a:lstStyle/>
        <a:p>
          <a:pPr marL="0" lvl="0" indent="0" algn="ctr" defTabSz="711200">
            <a:lnSpc>
              <a:spcPct val="90000"/>
            </a:lnSpc>
            <a:spcBef>
              <a:spcPct val="0"/>
            </a:spcBef>
            <a:spcAft>
              <a:spcPct val="35000"/>
            </a:spcAft>
            <a:buNone/>
          </a:pPr>
          <a:r>
            <a:rPr lang="en-GB" sz="1600" b="0" kern="1200" dirty="0">
              <a:effectLst/>
              <a:latin typeface="Times New Roman" panose="02020603050405020304" pitchFamily="18" charset="0"/>
              <a:ea typeface="Calibri" panose="020F0502020204030204" pitchFamily="34" charset="0"/>
              <a:cs typeface="Times New Roman" panose="02020603050405020304" pitchFamily="18" charset="0"/>
            </a:rPr>
            <a:t>IDENTIFICATION OF NEED</a:t>
          </a:r>
          <a:endParaRPr lang="en-IN" sz="1600" b="0" kern="1200" dirty="0"/>
        </a:p>
      </dsp:txBody>
      <dsp:txXfrm>
        <a:off x="546468" y="100779"/>
        <a:ext cx="7258584" cy="452844"/>
      </dsp:txXfrm>
    </dsp:sp>
    <dsp:sp modelId="{4A5F2028-E274-43A2-A3D1-42143FD9CCD1}">
      <dsp:nvSpPr>
        <dsp:cNvPr id="0" name=""/>
        <dsp:cNvSpPr/>
      </dsp:nvSpPr>
      <dsp:spPr>
        <a:xfrm>
          <a:off x="0" y="1098321"/>
          <a:ext cx="104394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C52B69-F3B2-4023-B08C-3E1E608602D1}">
      <dsp:nvSpPr>
        <dsp:cNvPr id="0" name=""/>
        <dsp:cNvSpPr/>
      </dsp:nvSpPr>
      <dsp:spPr>
        <a:xfrm>
          <a:off x="521970" y="847401"/>
          <a:ext cx="730758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09" tIns="0" rIns="276209" bIns="0" numCol="1" spcCol="1270" anchor="ctr" anchorCtr="0">
          <a:noAutofit/>
        </a:bodyPr>
        <a:lstStyle/>
        <a:p>
          <a:pPr marL="0" lvl="0" indent="0" algn="ctr" defTabSz="844550">
            <a:lnSpc>
              <a:spcPct val="90000"/>
            </a:lnSpc>
            <a:spcBef>
              <a:spcPct val="0"/>
            </a:spcBef>
            <a:spcAft>
              <a:spcPct val="35000"/>
            </a:spcAft>
            <a:buNone/>
          </a:pPr>
          <a:r>
            <a:rPr lang="en-US" sz="1600" b="0" kern="1200" dirty="0">
              <a:solidFill>
                <a:prstClr val="white"/>
              </a:solidFill>
              <a:effectLst/>
              <a:latin typeface="Times New Roman" panose="02020603050405020304" pitchFamily="18" charset="0"/>
              <a:ea typeface="Calibri" panose="020F0502020204030204" pitchFamily="34" charset="0"/>
              <a:cs typeface="Times New Roman" panose="02020603050405020304" pitchFamily="18" charset="0"/>
            </a:rPr>
            <a:t>FINDING RESEARCH PAPERS AND DEVELOP LITERATURE SURVEY</a:t>
          </a:r>
          <a:endParaRPr lang="en-IN" sz="1600" b="0" kern="1200" dirty="0">
            <a:solidFill>
              <a:prstClr val="white"/>
            </a:solidFill>
            <a:effectLst/>
            <a:latin typeface="Times New Roman" panose="02020603050405020304" pitchFamily="18" charset="0"/>
            <a:ea typeface="Calibri" panose="020F0502020204030204" pitchFamily="34" charset="0"/>
            <a:cs typeface="Times New Roman" panose="02020603050405020304" pitchFamily="18" charset="0"/>
          </a:endParaRPr>
        </a:p>
      </dsp:txBody>
      <dsp:txXfrm>
        <a:off x="546468" y="871899"/>
        <a:ext cx="7258584" cy="452844"/>
      </dsp:txXfrm>
    </dsp:sp>
    <dsp:sp modelId="{9B3738D4-1D5B-4654-BA90-FB21E01207EC}">
      <dsp:nvSpPr>
        <dsp:cNvPr id="0" name=""/>
        <dsp:cNvSpPr/>
      </dsp:nvSpPr>
      <dsp:spPr>
        <a:xfrm>
          <a:off x="0" y="1869441"/>
          <a:ext cx="104394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A22398-46F6-4D6C-B4EA-2C66FF0F5520}">
      <dsp:nvSpPr>
        <dsp:cNvPr id="0" name=""/>
        <dsp:cNvSpPr/>
      </dsp:nvSpPr>
      <dsp:spPr>
        <a:xfrm>
          <a:off x="505423" y="1589128"/>
          <a:ext cx="730758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09" tIns="0" rIns="276209"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DEVELOP CAD MODEL USING RESEARCH PAPER AND MARKET SURVEY</a:t>
          </a:r>
          <a:endParaRPr lang="en-IN" sz="1600" kern="1200" dirty="0">
            <a:latin typeface="Times New Roman" panose="02020603050405020304" pitchFamily="18" charset="0"/>
            <a:cs typeface="Times New Roman" panose="02020603050405020304" pitchFamily="18" charset="0"/>
          </a:endParaRPr>
        </a:p>
      </dsp:txBody>
      <dsp:txXfrm>
        <a:off x="529921" y="1613626"/>
        <a:ext cx="7258584" cy="452844"/>
      </dsp:txXfrm>
    </dsp:sp>
    <dsp:sp modelId="{D24BBD32-D3B6-4FA7-B736-5368C786C805}">
      <dsp:nvSpPr>
        <dsp:cNvPr id="0" name=""/>
        <dsp:cNvSpPr/>
      </dsp:nvSpPr>
      <dsp:spPr>
        <a:xfrm>
          <a:off x="0" y="2640561"/>
          <a:ext cx="104394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2A26AB-1F62-4139-8FEC-CAB438B06415}">
      <dsp:nvSpPr>
        <dsp:cNvPr id="0" name=""/>
        <dsp:cNvSpPr/>
      </dsp:nvSpPr>
      <dsp:spPr>
        <a:xfrm>
          <a:off x="521970" y="2389641"/>
          <a:ext cx="730758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09" tIns="0" rIns="276209"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ANALYSIS OF EXISTING CAD AND OPTIMIZED CAD USING ANSYS SOFTWARE</a:t>
          </a:r>
          <a:endParaRPr lang="en-IN" sz="1800" kern="1200" dirty="0">
            <a:latin typeface="Times New Roman" panose="02020603050405020304" pitchFamily="18" charset="0"/>
            <a:cs typeface="Times New Roman" panose="02020603050405020304" pitchFamily="18" charset="0"/>
          </a:endParaRPr>
        </a:p>
      </dsp:txBody>
      <dsp:txXfrm>
        <a:off x="546468" y="2414139"/>
        <a:ext cx="7258584" cy="452844"/>
      </dsp:txXfrm>
    </dsp:sp>
    <dsp:sp modelId="{BB012415-2AA5-495A-8FB6-BE77861E66BA}">
      <dsp:nvSpPr>
        <dsp:cNvPr id="0" name=""/>
        <dsp:cNvSpPr/>
      </dsp:nvSpPr>
      <dsp:spPr>
        <a:xfrm>
          <a:off x="0" y="3411681"/>
          <a:ext cx="104394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A47DEA-5003-4BE8-982D-3003B4AE4560}">
      <dsp:nvSpPr>
        <dsp:cNvPr id="0" name=""/>
        <dsp:cNvSpPr/>
      </dsp:nvSpPr>
      <dsp:spPr>
        <a:xfrm>
          <a:off x="521970" y="3160761"/>
          <a:ext cx="730758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09" tIns="0" rIns="276209" bIns="0" numCol="1" spcCol="1270" anchor="ctr" anchorCtr="0">
          <a:noAutofit/>
        </a:bodyPr>
        <a:lstStyle/>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EXPERIMENT VALIDATION </a:t>
          </a:r>
          <a:endParaRPr lang="en-IN" sz="1600" b="0" kern="1200" dirty="0">
            <a:latin typeface="Times New Roman" panose="02020603050405020304" pitchFamily="18" charset="0"/>
            <a:cs typeface="Times New Roman" panose="02020603050405020304" pitchFamily="18" charset="0"/>
          </a:endParaRPr>
        </a:p>
      </dsp:txBody>
      <dsp:txXfrm>
        <a:off x="546468" y="3185259"/>
        <a:ext cx="725858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F4EF2E-EB59-4997-843C-96AEB77EE6A7}" type="datetimeFigureOut">
              <a:rPr lang="en-IN" smtClean="0"/>
              <a:pPr/>
              <a:t>30-05-2022</a:t>
            </a:fld>
            <a:endParaRPr lang="en-IN"/>
          </a:p>
        </p:txBody>
      </p:sp>
      <p:sp>
        <p:nvSpPr>
          <p:cNvPr id="4" name="Slide Image Placeholder 3"/>
          <p:cNvSpPr>
            <a:spLocks noGrp="1" noRot="1" noChangeAspect="1"/>
          </p:cNvSpPr>
          <p:nvPr>
            <p:ph type="sldImg" idx="2"/>
          </p:nvPr>
        </p:nvSpPr>
        <p:spPr>
          <a:xfrm>
            <a:off x="369888" y="685800"/>
            <a:ext cx="61182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07BF36-CEE6-40FA-B2E2-27EF2390F495}" type="slidenum">
              <a:rPr lang="en-IN" smtClean="0"/>
              <a:pPr/>
              <a:t>‹#›</a:t>
            </a:fld>
            <a:endParaRPr lang="en-IN"/>
          </a:p>
        </p:txBody>
      </p:sp>
    </p:spTree>
    <p:extLst>
      <p:ext uri="{BB962C8B-B14F-4D97-AF65-F5344CB8AC3E}">
        <p14:creationId xmlns:p14="http://schemas.microsoft.com/office/powerpoint/2010/main" val="27917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07BF36-CEE6-40FA-B2E2-27EF2390F495}" type="slidenum">
              <a:rPr lang="en-IN" smtClean="0"/>
              <a:pPr/>
              <a:t>4</a:t>
            </a:fld>
            <a:endParaRPr lang="en-IN"/>
          </a:p>
        </p:txBody>
      </p:sp>
    </p:spTree>
    <p:extLst>
      <p:ext uri="{BB962C8B-B14F-4D97-AF65-F5344CB8AC3E}">
        <p14:creationId xmlns:p14="http://schemas.microsoft.com/office/powerpoint/2010/main" val="1014080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07BF36-CEE6-40FA-B2E2-27EF2390F495}" type="slidenum">
              <a:rPr lang="en-IN" smtClean="0"/>
              <a:pPr/>
              <a:t>8</a:t>
            </a:fld>
            <a:endParaRPr lang="en-IN"/>
          </a:p>
        </p:txBody>
      </p:sp>
    </p:spTree>
    <p:extLst>
      <p:ext uri="{BB962C8B-B14F-4D97-AF65-F5344CB8AC3E}">
        <p14:creationId xmlns:p14="http://schemas.microsoft.com/office/powerpoint/2010/main" val="106884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072607" y="76200"/>
            <a:ext cx="6248400" cy="1470025"/>
          </a:xfrm>
          <a:effectLst>
            <a:softEdge rad="127000"/>
          </a:effectLst>
        </p:spPr>
        <p:txBody>
          <a:bodyPr/>
          <a:lstStyle>
            <a:lvl1pPr marL="0" marR="0" indent="0" algn="ctr" defTabSz="914400" rtl="0" eaLnBrk="1" fontAlgn="auto" latinLnBrk="0" hangingPunct="1">
              <a:lnSpc>
                <a:spcPct val="100000"/>
              </a:lnSpc>
              <a:spcBef>
                <a:spcPct val="20000"/>
              </a:spcBef>
              <a:spcAft>
                <a:spcPts val="0"/>
              </a:spcAft>
              <a:buClrTx/>
              <a:buSzTx/>
              <a:buFontTx/>
              <a:buNone/>
              <a:tabLst/>
              <a:defRPr sz="800"/>
            </a:lvl1pPr>
          </a:lstStyle>
          <a:p>
            <a:pPr marL="0" marR="0" lvl="0" indent="0" defTabSz="914400" rtl="0" eaLnBrk="1" fontAlgn="auto" latinLnBrk="0" hangingPunct="1">
              <a:lnSpc>
                <a:spcPct val="100000"/>
              </a:lnSpc>
              <a:spcBef>
                <a:spcPct val="20000"/>
              </a:spcBef>
              <a:spcAft>
                <a:spcPts val="0"/>
              </a:spcAft>
              <a:tabLst/>
              <a:defRPr/>
            </a:pPr>
            <a:endParaRPr kumimoji="0" lang="en-US" sz="2200" b="1" i="0" u="none" strike="noStrike" kern="1200" cap="none" spc="0" normalizeH="0" baseline="0" noProof="0" dirty="0">
              <a:ln>
                <a:noFill/>
              </a:ln>
              <a:solidFill>
                <a:prstClr val="black"/>
              </a:solidFill>
              <a:effectLst/>
              <a:uLnTx/>
              <a:uFillTx/>
              <a:latin typeface="Helvetica" pitchFamily="34" charset="0"/>
              <a:ea typeface="+mn-ea"/>
              <a:cs typeface="Helvetica" pitchFamily="34" charset="0"/>
            </a:endParaRPr>
          </a:p>
        </p:txBody>
      </p:sp>
      <p:sp>
        <p:nvSpPr>
          <p:cNvPr id="3" name="Subtitle 2"/>
          <p:cNvSpPr>
            <a:spLocks noGrp="1"/>
          </p:cNvSpPr>
          <p:nvPr>
            <p:ph type="subTitle" idx="1"/>
          </p:nvPr>
        </p:nvSpPr>
        <p:spPr>
          <a:xfrm>
            <a:off x="1836184" y="3886200"/>
            <a:ext cx="856885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C6CB13-D3E4-42F7-9842-9FF9D733FA5A}" type="datetime1">
              <a:rPr lang="en-US" smtClean="0"/>
              <a:t>5/30/2022</a:t>
            </a:fld>
            <a:endParaRPr lang="en-US"/>
          </a:p>
        </p:txBody>
      </p:sp>
      <p:sp>
        <p:nvSpPr>
          <p:cNvPr id="5" name="Footer Placeholder 4"/>
          <p:cNvSpPr>
            <a:spLocks noGrp="1"/>
          </p:cNvSpPr>
          <p:nvPr>
            <p:ph type="ftr" sz="quarter" idx="11"/>
          </p:nvPr>
        </p:nvSpPr>
        <p:spPr/>
        <p:txBody>
          <a:bodyPr/>
          <a:lstStyle/>
          <a:p>
            <a:r>
              <a:rPr lang="en-IN"/>
              <a:t>Design And Strength Improvement Of 4 Wheeler Rocker Panel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userDrawn="1"/>
        </p:nvSpPr>
        <p:spPr>
          <a:xfrm>
            <a:off x="0" y="0"/>
            <a:ext cx="2996406" cy="685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1" name="Rectangle 10"/>
          <p:cNvSpPr/>
          <p:nvPr userDrawn="1"/>
        </p:nvSpPr>
        <p:spPr>
          <a:xfrm>
            <a:off x="2996406" y="0"/>
            <a:ext cx="9244807" cy="6858000"/>
          </a:xfrm>
          <a:prstGeom prst="rect">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p:cNvGrpSpPr/>
          <p:nvPr userDrawn="1"/>
        </p:nvGrpSpPr>
        <p:grpSpPr>
          <a:xfrm>
            <a:off x="2767806" y="0"/>
            <a:ext cx="381000" cy="6934200"/>
            <a:chOff x="2767806" y="0"/>
            <a:chExt cx="381000" cy="6934200"/>
          </a:xfrm>
        </p:grpSpPr>
        <p:sp>
          <p:nvSpPr>
            <p:cNvPr id="14" name="Block Arc 13"/>
            <p:cNvSpPr/>
            <p:nvPr userDrawn="1"/>
          </p:nvSpPr>
          <p:spPr>
            <a:xfrm>
              <a:off x="2767806" y="4343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Block Arc 14"/>
            <p:cNvSpPr/>
            <p:nvPr userDrawn="1"/>
          </p:nvSpPr>
          <p:spPr>
            <a:xfrm>
              <a:off x="2767806" y="4572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Block Arc 15"/>
            <p:cNvSpPr/>
            <p:nvPr userDrawn="1"/>
          </p:nvSpPr>
          <p:spPr>
            <a:xfrm>
              <a:off x="2767806" y="5943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Block Arc 16"/>
            <p:cNvSpPr/>
            <p:nvPr userDrawn="1"/>
          </p:nvSpPr>
          <p:spPr>
            <a:xfrm>
              <a:off x="2767806" y="6172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lock Arc 17"/>
            <p:cNvSpPr/>
            <p:nvPr userDrawn="1"/>
          </p:nvSpPr>
          <p:spPr>
            <a:xfrm>
              <a:off x="2767806" y="5257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Block Arc 20"/>
            <p:cNvSpPr/>
            <p:nvPr userDrawn="1"/>
          </p:nvSpPr>
          <p:spPr>
            <a:xfrm>
              <a:off x="2767806" y="5486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Block Arc 21"/>
            <p:cNvSpPr/>
            <p:nvPr userDrawn="1"/>
          </p:nvSpPr>
          <p:spPr>
            <a:xfrm>
              <a:off x="2767806" y="5715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Block Arc 22"/>
            <p:cNvSpPr/>
            <p:nvPr userDrawn="1"/>
          </p:nvSpPr>
          <p:spPr>
            <a:xfrm>
              <a:off x="2767806" y="4800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Block Arc 23"/>
            <p:cNvSpPr/>
            <p:nvPr userDrawn="1"/>
          </p:nvSpPr>
          <p:spPr>
            <a:xfrm>
              <a:off x="2767806" y="5029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Block Arc 24"/>
            <p:cNvSpPr/>
            <p:nvPr userDrawn="1"/>
          </p:nvSpPr>
          <p:spPr>
            <a:xfrm>
              <a:off x="2767806" y="6400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Block Arc 25"/>
            <p:cNvSpPr/>
            <p:nvPr userDrawn="1"/>
          </p:nvSpPr>
          <p:spPr>
            <a:xfrm>
              <a:off x="2767806" y="6629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Block Arc 31"/>
            <p:cNvSpPr/>
            <p:nvPr userDrawn="1"/>
          </p:nvSpPr>
          <p:spPr>
            <a:xfrm>
              <a:off x="2767806" y="4114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Block Arc 32"/>
            <p:cNvSpPr/>
            <p:nvPr userDrawn="1"/>
          </p:nvSpPr>
          <p:spPr>
            <a:xfrm>
              <a:off x="2767806" y="3886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Block Arc 33"/>
            <p:cNvSpPr/>
            <p:nvPr userDrawn="1"/>
          </p:nvSpPr>
          <p:spPr>
            <a:xfrm>
              <a:off x="2767806" y="3657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Block Arc 34"/>
            <p:cNvSpPr/>
            <p:nvPr userDrawn="1"/>
          </p:nvSpPr>
          <p:spPr>
            <a:xfrm>
              <a:off x="2767806" y="3429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Block Arc 35"/>
            <p:cNvSpPr/>
            <p:nvPr userDrawn="1"/>
          </p:nvSpPr>
          <p:spPr>
            <a:xfrm>
              <a:off x="2767806" y="3200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7" name="Block Arc 36"/>
            <p:cNvSpPr/>
            <p:nvPr userDrawn="1"/>
          </p:nvSpPr>
          <p:spPr>
            <a:xfrm>
              <a:off x="2767806" y="2971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Block Arc 37"/>
            <p:cNvSpPr/>
            <p:nvPr userDrawn="1"/>
          </p:nvSpPr>
          <p:spPr>
            <a:xfrm>
              <a:off x="2767806" y="2743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Block Arc 38"/>
            <p:cNvSpPr/>
            <p:nvPr userDrawn="1"/>
          </p:nvSpPr>
          <p:spPr>
            <a:xfrm>
              <a:off x="2767806" y="2514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Block Arc 39"/>
            <p:cNvSpPr/>
            <p:nvPr userDrawn="1"/>
          </p:nvSpPr>
          <p:spPr>
            <a:xfrm>
              <a:off x="2767806" y="2286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Block Arc 40"/>
            <p:cNvSpPr/>
            <p:nvPr userDrawn="1"/>
          </p:nvSpPr>
          <p:spPr>
            <a:xfrm>
              <a:off x="2767806" y="2057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Block Arc 41"/>
            <p:cNvSpPr/>
            <p:nvPr userDrawn="1"/>
          </p:nvSpPr>
          <p:spPr>
            <a:xfrm>
              <a:off x="2767806" y="1828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Block Arc 42"/>
            <p:cNvSpPr/>
            <p:nvPr userDrawn="1"/>
          </p:nvSpPr>
          <p:spPr>
            <a:xfrm>
              <a:off x="2767806" y="1600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Block Arc 43"/>
            <p:cNvSpPr/>
            <p:nvPr userDrawn="1"/>
          </p:nvSpPr>
          <p:spPr>
            <a:xfrm>
              <a:off x="2767806" y="1371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Block Arc 44"/>
            <p:cNvSpPr/>
            <p:nvPr userDrawn="1"/>
          </p:nvSpPr>
          <p:spPr>
            <a:xfrm>
              <a:off x="2767806" y="11430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Block Arc 45"/>
            <p:cNvSpPr/>
            <p:nvPr userDrawn="1"/>
          </p:nvSpPr>
          <p:spPr>
            <a:xfrm>
              <a:off x="2767806" y="9144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7" name="Block Arc 46"/>
            <p:cNvSpPr/>
            <p:nvPr userDrawn="1"/>
          </p:nvSpPr>
          <p:spPr>
            <a:xfrm>
              <a:off x="2767806" y="6858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8" name="Block Arc 47"/>
            <p:cNvSpPr/>
            <p:nvPr userDrawn="1"/>
          </p:nvSpPr>
          <p:spPr>
            <a:xfrm>
              <a:off x="2767806" y="4572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Block Arc 48"/>
            <p:cNvSpPr/>
            <p:nvPr userDrawn="1"/>
          </p:nvSpPr>
          <p:spPr>
            <a:xfrm>
              <a:off x="2767806" y="22860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0" name="Block Arc 49"/>
            <p:cNvSpPr/>
            <p:nvPr userDrawn="1"/>
          </p:nvSpPr>
          <p:spPr>
            <a:xfrm>
              <a:off x="2767806" y="0"/>
              <a:ext cx="381000" cy="304800"/>
            </a:xfrm>
            <a:prstGeom prst="blockArc">
              <a:avLst/>
            </a:prstGeom>
            <a:solidFill>
              <a:srgbClr val="B9F4B6"/>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B226B9-E274-4682-BBAD-F8A4583D3F85}" type="datetime1">
              <a:rPr lang="en-US" smtClean="0"/>
              <a:t>5/30/2022</a:t>
            </a:fld>
            <a:endParaRPr lang="en-US"/>
          </a:p>
        </p:txBody>
      </p:sp>
      <p:sp>
        <p:nvSpPr>
          <p:cNvPr id="5" name="Footer Placeholder 4"/>
          <p:cNvSpPr>
            <a:spLocks noGrp="1"/>
          </p:cNvSpPr>
          <p:nvPr>
            <p:ph type="ftr" sz="quarter" idx="11"/>
          </p:nvPr>
        </p:nvSpPr>
        <p:spPr/>
        <p:txBody>
          <a:bodyPr/>
          <a:lstStyle/>
          <a:p>
            <a:r>
              <a:rPr lang="en-IN"/>
              <a:t>Design And Strength Improvement Of 4 Wheeler Rocker Panel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4880" y="274642"/>
            <a:ext cx="2754272"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2061" y="274642"/>
            <a:ext cx="805879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332C05-797D-4CA5-956E-2E126E09941E}" type="datetime1">
              <a:rPr lang="en-US" smtClean="0"/>
              <a:t>5/30/2022</a:t>
            </a:fld>
            <a:endParaRPr lang="en-US"/>
          </a:p>
        </p:txBody>
      </p:sp>
      <p:sp>
        <p:nvSpPr>
          <p:cNvPr id="5" name="Footer Placeholder 4"/>
          <p:cNvSpPr>
            <a:spLocks noGrp="1"/>
          </p:cNvSpPr>
          <p:nvPr>
            <p:ph type="ftr" sz="quarter" idx="11"/>
          </p:nvPr>
        </p:nvSpPr>
        <p:spPr/>
        <p:txBody>
          <a:bodyPr/>
          <a:lstStyle/>
          <a:p>
            <a:r>
              <a:rPr lang="en-IN"/>
              <a:t>Design And Strength Improvement Of 4 Wheeler Rocker Panel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p:cNvSpPr/>
          <p:nvPr userDrawn="1"/>
        </p:nvSpPr>
        <p:spPr>
          <a:xfrm>
            <a:off x="0" y="0"/>
            <a:ext cx="12241213" cy="6858000"/>
          </a:xfrm>
          <a:prstGeom prst="rect">
            <a:avLst/>
          </a:prstGeom>
          <a:effectLst>
            <a:outerShdw blurRad="40000" dist="23000" dir="5400000" rotWithShape="0">
              <a:srgbClr val="000000">
                <a:alpha val="35000"/>
              </a:srgbClr>
            </a:outerShdw>
            <a:softEdge rad="12700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2" name="Rectangle 11"/>
          <p:cNvSpPr/>
          <p:nvPr userDrawn="1"/>
        </p:nvSpPr>
        <p:spPr>
          <a:xfrm>
            <a:off x="329406" y="304800"/>
            <a:ext cx="11582400" cy="6324600"/>
          </a:xfrm>
          <a:prstGeom prst="rect">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4206" y="1600200"/>
            <a:ext cx="11017092"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nanotehnologija.jpg"/>
          <p:cNvPicPr>
            <a:picLocks noChangeAspect="1"/>
          </p:cNvPicPr>
          <p:nvPr userDrawn="1"/>
        </p:nvPicPr>
        <p:blipFill>
          <a:blip r:embed="rId2" cstate="print">
            <a:lum bright="20000"/>
          </a:blip>
          <a:srcRect l="20000" r="20000" b="6627"/>
          <a:stretch>
            <a:fillRect/>
          </a:stretch>
        </p:blipFill>
        <p:spPr>
          <a:xfrm>
            <a:off x="329406" y="4953000"/>
            <a:ext cx="1472406" cy="1676400"/>
          </a:xfrm>
          <a:prstGeom prst="rect">
            <a:avLst/>
          </a:prstGeom>
        </p:spPr>
      </p:pic>
      <p:sp>
        <p:nvSpPr>
          <p:cNvPr id="5" name="Footer Placeholder 4"/>
          <p:cNvSpPr>
            <a:spLocks noGrp="1"/>
          </p:cNvSpPr>
          <p:nvPr>
            <p:ph type="ftr" sz="quarter" idx="11"/>
          </p:nvPr>
        </p:nvSpPr>
        <p:spPr>
          <a:xfrm>
            <a:off x="2920206" y="6172200"/>
            <a:ext cx="7010400" cy="457200"/>
          </a:xfrm>
          <a:ln>
            <a:solidFill>
              <a:srgbClr val="669900"/>
            </a:solidFill>
          </a:ln>
          <a:scene3d>
            <a:camera prst="orthographicFront"/>
            <a:lightRig rig="threePt" dir="t"/>
          </a:scene3d>
          <a:sp3d>
            <a:bevelT/>
          </a:sp3d>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1500">
                <a:solidFill>
                  <a:schemeClr val="tx1"/>
                </a:solidFill>
              </a:defRPr>
            </a:lvl1p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6" name="Slide Number Placeholder 5"/>
          <p:cNvSpPr>
            <a:spLocks noGrp="1"/>
          </p:cNvSpPr>
          <p:nvPr>
            <p:ph type="sldNum" sz="quarter" idx="12"/>
          </p:nvPr>
        </p:nvSpPr>
        <p:spPr>
          <a:xfrm>
            <a:off x="9930606" y="6172200"/>
            <a:ext cx="1066800" cy="457200"/>
          </a:xfrm>
        </p:spPr>
        <p:style>
          <a:lnRef idx="0">
            <a:schemeClr val="accent3"/>
          </a:lnRef>
          <a:fillRef idx="3">
            <a:schemeClr val="accent3"/>
          </a:fillRef>
          <a:effectRef idx="3">
            <a:schemeClr val="accent3"/>
          </a:effectRef>
          <a:fontRef idx="none"/>
        </p:style>
        <p:txBody>
          <a:bodyPr/>
          <a:lstStyle>
            <a:lvl1pPr algn="ctr">
              <a:defRPr sz="1800" b="1">
                <a:solidFill>
                  <a:schemeClr val="tx1"/>
                </a:solidFill>
              </a:defRPr>
            </a:lvl1pPr>
          </a:lstStyle>
          <a:p>
            <a:fld id="{B6F15528-21DE-4FAA-801E-634DDDAF4B2B}" type="slidenum">
              <a:rPr lang="en-US" smtClean="0"/>
              <a:pPr/>
              <a:t>‹#›</a:t>
            </a:fld>
            <a:endParaRPr lang="en-US" dirty="0"/>
          </a:p>
        </p:txBody>
      </p:sp>
      <p:pic>
        <p:nvPicPr>
          <p:cNvPr id="7" name="Picture 6" descr="243_logo.png"/>
          <p:cNvPicPr>
            <a:picLocks noChangeAspect="1"/>
          </p:cNvPicPr>
          <p:nvPr userDrawn="1"/>
        </p:nvPicPr>
        <p:blipFill>
          <a:blip r:embed="rId3" cstate="print">
            <a:lum bright="30000" contrast="-40000"/>
          </a:blip>
          <a:stretch>
            <a:fillRect/>
          </a:stretch>
        </p:blipFill>
        <p:spPr>
          <a:xfrm>
            <a:off x="10921206" y="5562600"/>
            <a:ext cx="1066800" cy="1143000"/>
          </a:xfrm>
          <a:prstGeom prst="rect">
            <a:avLst/>
          </a:prstGeom>
        </p:spPr>
      </p:pic>
      <p:sp>
        <p:nvSpPr>
          <p:cNvPr id="11" name="Rectangle 10"/>
          <p:cNvSpPr/>
          <p:nvPr userDrawn="1"/>
        </p:nvSpPr>
        <p:spPr>
          <a:xfrm>
            <a:off x="329406" y="1371600"/>
            <a:ext cx="11582400" cy="76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 name="Date Placeholder 3"/>
          <p:cNvSpPr>
            <a:spLocks noGrp="1"/>
          </p:cNvSpPr>
          <p:nvPr>
            <p:ph type="dt" sz="half" idx="10"/>
          </p:nvPr>
        </p:nvSpPr>
        <p:spPr>
          <a:xfrm>
            <a:off x="1548606" y="6172200"/>
            <a:ext cx="1371600" cy="457200"/>
          </a:xfrm>
        </p:spPr>
        <p:style>
          <a:lnRef idx="0">
            <a:schemeClr val="accent3"/>
          </a:lnRef>
          <a:fillRef idx="3">
            <a:schemeClr val="accent3"/>
          </a:fillRef>
          <a:effectRef idx="3">
            <a:schemeClr val="accent3"/>
          </a:effectRef>
          <a:fontRef idx="none"/>
        </p:style>
        <p:txBody>
          <a:bodyPr/>
          <a:lstStyle>
            <a:lvl1pPr algn="ctr">
              <a:defRPr sz="1800" b="1">
                <a:solidFill>
                  <a:schemeClr val="tx1"/>
                </a:solidFill>
              </a:defRPr>
            </a:lvl1pPr>
          </a:lstStyle>
          <a:p>
            <a:fld id="{36640AB4-94B2-423D-A963-2D7DAB99DA04}" type="datetime1">
              <a:rPr lang="en-US" smtClean="0"/>
              <a:t>5/30/2022</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6973" y="4406904"/>
            <a:ext cx="1040503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6973" y="2906713"/>
            <a:ext cx="1040503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D5955-1AA9-42D0-88C0-989FB5E503BC}" type="datetime1">
              <a:rPr lang="en-US" smtClean="0"/>
              <a:t>5/30/2022</a:t>
            </a:fld>
            <a:endParaRPr lang="en-US"/>
          </a:p>
        </p:txBody>
      </p:sp>
      <p:sp>
        <p:nvSpPr>
          <p:cNvPr id="5" name="Footer Placeholder 4"/>
          <p:cNvSpPr>
            <a:spLocks noGrp="1"/>
          </p:cNvSpPr>
          <p:nvPr>
            <p:ph type="ftr" sz="quarter" idx="11"/>
          </p:nvPr>
        </p:nvSpPr>
        <p:spPr/>
        <p:txBody>
          <a:bodyPr/>
          <a:lstStyle/>
          <a:p>
            <a:r>
              <a:rPr lang="en-IN"/>
              <a:t>Design And Strength Improvement Of 4 Wheeler Rocker Panel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062" y="1600204"/>
            <a:ext cx="540653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2617" y="1600204"/>
            <a:ext cx="540653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101C87-03C6-418E-B64F-26FBE46A2CB1}" type="datetime1">
              <a:rPr lang="en-US" smtClean="0"/>
              <a:t>5/30/2022</a:t>
            </a:fld>
            <a:endParaRPr lang="en-US"/>
          </a:p>
        </p:txBody>
      </p:sp>
      <p:sp>
        <p:nvSpPr>
          <p:cNvPr id="6" name="Footer Placeholder 5"/>
          <p:cNvSpPr>
            <a:spLocks noGrp="1"/>
          </p:cNvSpPr>
          <p:nvPr>
            <p:ph type="ftr" sz="quarter" idx="11"/>
          </p:nvPr>
        </p:nvSpPr>
        <p:spPr/>
        <p:txBody>
          <a:bodyPr/>
          <a:lstStyle/>
          <a:p>
            <a:r>
              <a:rPr lang="en-IN"/>
              <a:t>Design And Strength Improvement Of 4 Wheeler Rocker Panel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2062" y="1535113"/>
            <a:ext cx="540866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2062" y="2174875"/>
            <a:ext cx="540866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8369" y="1535113"/>
            <a:ext cx="54107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8369" y="2174875"/>
            <a:ext cx="54107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0F3C3-775C-4112-B9C5-F5348FAD2366}" type="datetime1">
              <a:rPr lang="en-US" smtClean="0"/>
              <a:t>5/30/2022</a:t>
            </a:fld>
            <a:endParaRPr lang="en-US"/>
          </a:p>
        </p:txBody>
      </p:sp>
      <p:sp>
        <p:nvSpPr>
          <p:cNvPr id="8" name="Footer Placeholder 7"/>
          <p:cNvSpPr>
            <a:spLocks noGrp="1"/>
          </p:cNvSpPr>
          <p:nvPr>
            <p:ph type="ftr" sz="quarter" idx="11"/>
          </p:nvPr>
        </p:nvSpPr>
        <p:spPr/>
        <p:txBody>
          <a:bodyPr/>
          <a:lstStyle/>
          <a:p>
            <a:r>
              <a:rPr lang="en-IN"/>
              <a:t>Design And Strength Improvement Of 4 Wheeler Rocker Panel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02F153-599F-4775-9112-0FF947D35E33}" type="datetime1">
              <a:rPr lang="en-US" smtClean="0"/>
              <a:t>5/30/2022</a:t>
            </a:fld>
            <a:endParaRPr lang="en-US"/>
          </a:p>
        </p:txBody>
      </p:sp>
      <p:sp>
        <p:nvSpPr>
          <p:cNvPr id="4" name="Footer Placeholder 3"/>
          <p:cNvSpPr>
            <a:spLocks noGrp="1"/>
          </p:cNvSpPr>
          <p:nvPr>
            <p:ph type="ftr" sz="quarter" idx="11"/>
          </p:nvPr>
        </p:nvSpPr>
        <p:spPr/>
        <p:txBody>
          <a:bodyPr/>
          <a:lstStyle/>
          <a:p>
            <a:r>
              <a:rPr lang="en-IN"/>
              <a:t>Design And Strength Improvement Of 4 Wheeler Rocker Panel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E68D8-AF9B-42E2-B5AE-96A98B6C4A50}" type="datetime1">
              <a:rPr lang="en-US" smtClean="0"/>
              <a:t>5/30/2022</a:t>
            </a:fld>
            <a:endParaRPr lang="en-US"/>
          </a:p>
        </p:txBody>
      </p:sp>
      <p:sp>
        <p:nvSpPr>
          <p:cNvPr id="3" name="Footer Placeholder 2"/>
          <p:cNvSpPr>
            <a:spLocks noGrp="1"/>
          </p:cNvSpPr>
          <p:nvPr>
            <p:ph type="ftr" sz="quarter" idx="11"/>
          </p:nvPr>
        </p:nvSpPr>
        <p:spPr/>
        <p:txBody>
          <a:bodyPr/>
          <a:lstStyle/>
          <a:p>
            <a:r>
              <a:rPr lang="en-IN"/>
              <a:t>Design And Strength Improvement Of 4 Wheeler Rocker Panel</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userDrawn="1"/>
        </p:nvSpPr>
        <p:spPr>
          <a:xfrm>
            <a:off x="0" y="0"/>
            <a:ext cx="12241213"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6" name="Rounded Rectangle 5"/>
          <p:cNvSpPr/>
          <p:nvPr userDrawn="1"/>
        </p:nvSpPr>
        <p:spPr>
          <a:xfrm>
            <a:off x="405606" y="381000"/>
            <a:ext cx="11506200" cy="6172200"/>
          </a:xfrm>
          <a:prstGeom prst="roundRect">
            <a:avLst/>
          </a:prstGeom>
          <a:solidFill>
            <a:srgbClr val="CCFF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061" y="273050"/>
            <a:ext cx="402727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85976" y="273054"/>
            <a:ext cx="684317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2061" y="1435103"/>
            <a:ext cx="40272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D0727-3ACA-466C-8F01-44289EAA6E9C}" type="datetime1">
              <a:rPr lang="en-US" smtClean="0"/>
              <a:t>5/30/2022</a:t>
            </a:fld>
            <a:endParaRPr lang="en-US"/>
          </a:p>
        </p:txBody>
      </p:sp>
      <p:sp>
        <p:nvSpPr>
          <p:cNvPr id="6" name="Footer Placeholder 5"/>
          <p:cNvSpPr>
            <a:spLocks noGrp="1"/>
          </p:cNvSpPr>
          <p:nvPr>
            <p:ph type="ftr" sz="quarter" idx="11"/>
          </p:nvPr>
        </p:nvSpPr>
        <p:spPr/>
        <p:txBody>
          <a:bodyPr/>
          <a:lstStyle/>
          <a:p>
            <a:r>
              <a:rPr lang="en-IN"/>
              <a:t>Design And Strength Improvement Of 4 Wheeler Rocker Panel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9365" y="4800600"/>
            <a:ext cx="7344728"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99365" y="612775"/>
            <a:ext cx="73447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9365" y="5367338"/>
            <a:ext cx="73447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8C3A-6FF7-445C-8EDC-AD5827A9A775}" type="datetime1">
              <a:rPr lang="en-US" smtClean="0"/>
              <a:t>5/30/2022</a:t>
            </a:fld>
            <a:endParaRPr lang="en-US"/>
          </a:p>
        </p:txBody>
      </p:sp>
      <p:sp>
        <p:nvSpPr>
          <p:cNvPr id="6" name="Footer Placeholder 5"/>
          <p:cNvSpPr>
            <a:spLocks noGrp="1"/>
          </p:cNvSpPr>
          <p:nvPr>
            <p:ph type="ftr" sz="quarter" idx="11"/>
          </p:nvPr>
        </p:nvSpPr>
        <p:spPr/>
        <p:txBody>
          <a:bodyPr/>
          <a:lstStyle/>
          <a:p>
            <a:r>
              <a:rPr lang="en-IN"/>
              <a:t>Design And Strength Improvement Of 4 Wheeler Rocker Panel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063" y="274638"/>
            <a:ext cx="11017092"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2063" y="1600204"/>
            <a:ext cx="11017092"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2061" y="6356354"/>
            <a:ext cx="28562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D186C-D7A6-429D-BF6D-0C49DAF56B19}" type="datetime1">
              <a:rPr lang="en-US" smtClean="0"/>
              <a:t>5/30/2022</a:t>
            </a:fld>
            <a:endParaRPr lang="en-US"/>
          </a:p>
        </p:txBody>
      </p:sp>
      <p:sp>
        <p:nvSpPr>
          <p:cNvPr id="5" name="Footer Placeholder 4"/>
          <p:cNvSpPr>
            <a:spLocks noGrp="1"/>
          </p:cNvSpPr>
          <p:nvPr>
            <p:ph type="ftr" sz="quarter" idx="3"/>
          </p:nvPr>
        </p:nvSpPr>
        <p:spPr>
          <a:xfrm>
            <a:off x="4182415" y="6356354"/>
            <a:ext cx="387638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Design And Strength Improvement Of 4 Wheeler Rocker Panel</a:t>
            </a:r>
            <a:endParaRPr lang="en-US"/>
          </a:p>
        </p:txBody>
      </p:sp>
      <p:sp>
        <p:nvSpPr>
          <p:cNvPr id="6" name="Slide Number Placeholder 5"/>
          <p:cNvSpPr>
            <a:spLocks noGrp="1"/>
          </p:cNvSpPr>
          <p:nvPr>
            <p:ph type="sldNum" sz="quarter" idx="4"/>
          </p:nvPr>
        </p:nvSpPr>
        <p:spPr>
          <a:xfrm>
            <a:off x="8772870" y="6356354"/>
            <a:ext cx="28562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jpe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 Id="rId5" Type="http://schemas.openxmlformats.org/officeDocument/2006/relationships/image" Target="../media/image19.png" /><Relationship Id="rId4" Type="http://schemas.openxmlformats.org/officeDocument/2006/relationships/image" Target="../media/image18.png" /></Relationships>
</file>

<file path=ppt/slides/_rels/slide1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2.xml" /><Relationship Id="rId4" Type="http://schemas.openxmlformats.org/officeDocument/2006/relationships/image" Target="../media/image29.png" /></Relationships>
</file>

<file path=ppt/slides/_rels/slide19.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2.xml" /><Relationship Id="rId4" Type="http://schemas.openxmlformats.org/officeDocument/2006/relationships/image" Target="../media/image32.png"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37.jpeg" /><Relationship Id="rId2" Type="http://schemas.openxmlformats.org/officeDocument/2006/relationships/image" Target="../media/image36.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38.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39.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453606" y="457200"/>
            <a:ext cx="8305800" cy="5867400"/>
          </a:xfrm>
          <a:prstGeom prst="roundRect">
            <a:avLst/>
          </a:prstGeom>
          <a:solidFill>
            <a:schemeClr val="accent3">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487975" y="609600"/>
            <a:ext cx="8119031" cy="5486400"/>
          </a:xfrm>
        </p:spPr>
        <p:txBody>
          <a:bodyPr>
            <a:noAutofit/>
            <a:scene3d>
              <a:camera prst="orthographicFront"/>
              <a:lightRig rig="threePt" dir="t"/>
            </a:scene3d>
            <a:sp3d extrusionH="57150">
              <a:bevelT w="38100" h="38100"/>
            </a:sp3d>
          </a:bodyPr>
          <a:lstStyle/>
          <a:p>
            <a:pPr>
              <a:spcBef>
                <a:spcPts val="0"/>
              </a:spcBef>
            </a:pPr>
            <a:r>
              <a:rPr lang="en-US" sz="2400" dirty="0">
                <a:latin typeface="+mn-lt"/>
                <a:cs typeface="Helvetica" pitchFamily="34" charset="0"/>
              </a:rPr>
              <a:t>A Project Stage-II on</a:t>
            </a:r>
            <a:br>
              <a:rPr lang="en-US" sz="2400" dirty="0">
                <a:latin typeface="+mn-lt"/>
                <a:cs typeface="Helvetica" pitchFamily="34" charset="0"/>
              </a:rPr>
            </a:br>
            <a:r>
              <a:rPr lang="en-US" sz="3200" dirty="0">
                <a:effectLst>
                  <a:outerShdw blurRad="50800" dist="38100" dir="2700000" algn="tl" rotWithShape="0">
                    <a:prstClr val="black">
                      <a:alpha val="40000"/>
                    </a:prstClr>
                  </a:outerShdw>
                </a:effectLst>
                <a:ea typeface="Segoe UI Black" pitchFamily="34" charset="0"/>
                <a:cs typeface="Helvetica" pitchFamily="34" charset="0"/>
              </a:rPr>
              <a:t>Design And Strength Improvement Of 4 Wheeler Rocker Panel.</a:t>
            </a:r>
            <a:br>
              <a:rPr lang="en-IN" sz="2000" dirty="0">
                <a:solidFill>
                  <a:srgbClr val="C00000"/>
                </a:solidFill>
                <a:latin typeface="+mn-lt"/>
                <a:ea typeface="Calibri"/>
                <a:cs typeface="Helvetica" pitchFamily="34" charset="0"/>
              </a:rPr>
            </a:br>
            <a:br>
              <a:rPr lang="en-IN" sz="2000" dirty="0">
                <a:solidFill>
                  <a:srgbClr val="C00000"/>
                </a:solidFill>
                <a:latin typeface="+mn-lt"/>
                <a:ea typeface="Calibri"/>
                <a:cs typeface="Helvetica" pitchFamily="34" charset="0"/>
              </a:rPr>
            </a:br>
            <a:r>
              <a:rPr lang="en-IN"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Helvetica" pitchFamily="34" charset="0"/>
              </a:rPr>
              <a:t> </a:t>
            </a:r>
            <a:r>
              <a:rPr lang="en-IN" sz="2400" dirty="0">
                <a:ln w="1905"/>
                <a:effectLst>
                  <a:innerShdw blurRad="69850" dist="43180" dir="5400000">
                    <a:srgbClr val="000000">
                      <a:alpha val="65000"/>
                    </a:srgbClr>
                  </a:innerShdw>
                </a:effectLst>
                <a:latin typeface="+mn-lt"/>
                <a:cs typeface="Helvetica" pitchFamily="34" charset="0"/>
              </a:rPr>
              <a:t>Presented By</a:t>
            </a:r>
            <a:br>
              <a:rPr lang="en-IN" sz="2400" dirty="0">
                <a:ln w="1905"/>
                <a:effectLst>
                  <a:innerShdw blurRad="69850" dist="43180" dir="5400000">
                    <a:srgbClr val="000000">
                      <a:alpha val="65000"/>
                    </a:srgbClr>
                  </a:innerShdw>
                </a:effectLst>
                <a:latin typeface="+mn-lt"/>
                <a:cs typeface="Helvetica" pitchFamily="34" charset="0"/>
              </a:rPr>
            </a:br>
            <a:r>
              <a:rPr lang="en-IN" sz="2400" dirty="0">
                <a:ln w="1905"/>
                <a:effectLst>
                  <a:innerShdw blurRad="69850" dist="43180" dir="5400000">
                    <a:srgbClr val="000000">
                      <a:alpha val="65000"/>
                    </a:srgbClr>
                  </a:innerShdw>
                </a:effectLst>
                <a:latin typeface="+mn-lt"/>
                <a:cs typeface="Helvetica" pitchFamily="34" charset="0"/>
              </a:rPr>
              <a:t> </a:t>
            </a:r>
            <a:r>
              <a:rPr lang="en-IN" sz="2400" dirty="0" err="1">
                <a:ln w="1905"/>
                <a:effectLst>
                  <a:innerShdw blurRad="69850" dist="43180" dir="5400000">
                    <a:srgbClr val="000000">
                      <a:alpha val="65000"/>
                    </a:srgbClr>
                  </a:innerShdw>
                </a:effectLst>
                <a:latin typeface="+mn-lt"/>
                <a:cs typeface="Helvetica" pitchFamily="34" charset="0"/>
              </a:rPr>
              <a:t>Shubham</a:t>
            </a:r>
            <a:r>
              <a:rPr lang="en-IN" sz="2400" dirty="0">
                <a:ln w="1905"/>
                <a:effectLst>
                  <a:innerShdw blurRad="69850" dist="43180" dir="5400000">
                    <a:srgbClr val="000000">
                      <a:alpha val="65000"/>
                    </a:srgbClr>
                  </a:innerShdw>
                </a:effectLst>
                <a:latin typeface="+mn-lt"/>
                <a:cs typeface="Helvetica" pitchFamily="34" charset="0"/>
              </a:rPr>
              <a:t> </a:t>
            </a:r>
            <a:r>
              <a:rPr lang="en-IN" sz="2400" dirty="0" err="1">
                <a:ln w="1905"/>
                <a:effectLst>
                  <a:innerShdw blurRad="69850" dist="43180" dir="5400000">
                    <a:srgbClr val="000000">
                      <a:alpha val="65000"/>
                    </a:srgbClr>
                  </a:innerShdw>
                </a:effectLst>
                <a:latin typeface="+mn-lt"/>
                <a:cs typeface="Helvetica" pitchFamily="34" charset="0"/>
              </a:rPr>
              <a:t>Kumbhar</a:t>
            </a:r>
            <a:r>
              <a:rPr lang="en-IN" sz="2400" dirty="0">
                <a:ln w="1905"/>
                <a:effectLst>
                  <a:innerShdw blurRad="69850" dist="43180" dir="5400000">
                    <a:srgbClr val="000000">
                      <a:alpha val="65000"/>
                    </a:srgbClr>
                  </a:innerShdw>
                </a:effectLst>
                <a:latin typeface="+mn-lt"/>
                <a:cs typeface="Helvetica" pitchFamily="34" charset="0"/>
              </a:rPr>
              <a:t>     (B150310992)</a:t>
            </a:r>
            <a:br>
              <a:rPr lang="en-IN" sz="2400" dirty="0">
                <a:ln w="1905"/>
                <a:effectLst>
                  <a:innerShdw blurRad="69850" dist="43180" dir="5400000">
                    <a:srgbClr val="000000">
                      <a:alpha val="65000"/>
                    </a:srgbClr>
                  </a:innerShdw>
                </a:effectLst>
                <a:latin typeface="+mn-lt"/>
                <a:cs typeface="Helvetica" pitchFamily="34" charset="0"/>
              </a:rPr>
            </a:br>
            <a:r>
              <a:rPr lang="en-IN" sz="2400" dirty="0" err="1">
                <a:ln w="1905"/>
                <a:effectLst>
                  <a:innerShdw blurRad="69850" dist="43180" dir="5400000">
                    <a:srgbClr val="000000">
                      <a:alpha val="65000"/>
                    </a:srgbClr>
                  </a:innerShdw>
                </a:effectLst>
                <a:latin typeface="+mn-lt"/>
                <a:cs typeface="Helvetica" pitchFamily="34" charset="0"/>
              </a:rPr>
              <a:t>Amartya</a:t>
            </a:r>
            <a:r>
              <a:rPr lang="en-IN" sz="2400" dirty="0">
                <a:ln w="1905"/>
                <a:effectLst>
                  <a:innerShdw blurRad="69850" dist="43180" dir="5400000">
                    <a:srgbClr val="000000">
                      <a:alpha val="65000"/>
                    </a:srgbClr>
                  </a:innerShdw>
                </a:effectLst>
                <a:latin typeface="+mn-lt"/>
                <a:cs typeface="Helvetica" pitchFamily="34" charset="0"/>
              </a:rPr>
              <a:t> </a:t>
            </a:r>
            <a:r>
              <a:rPr lang="en-IN" sz="2400" dirty="0" err="1">
                <a:ln w="1905"/>
                <a:effectLst>
                  <a:innerShdw blurRad="69850" dist="43180" dir="5400000">
                    <a:srgbClr val="000000">
                      <a:alpha val="65000"/>
                    </a:srgbClr>
                  </a:innerShdw>
                </a:effectLst>
                <a:latin typeface="+mn-lt"/>
                <a:cs typeface="Helvetica" pitchFamily="34" charset="0"/>
              </a:rPr>
              <a:t>kangane</a:t>
            </a:r>
            <a:r>
              <a:rPr lang="en-IN" sz="2400" dirty="0">
                <a:ln w="1905"/>
                <a:effectLst>
                  <a:innerShdw blurRad="69850" dist="43180" dir="5400000">
                    <a:srgbClr val="000000">
                      <a:alpha val="65000"/>
                    </a:srgbClr>
                  </a:innerShdw>
                </a:effectLst>
                <a:latin typeface="+mn-lt"/>
                <a:cs typeface="Helvetica" pitchFamily="34" charset="0"/>
              </a:rPr>
              <a:t>         </a:t>
            </a:r>
            <a:r>
              <a:rPr lang="en-IN" sz="2400" dirty="0">
                <a:ln w="1905"/>
                <a:effectLst>
                  <a:innerShdw blurRad="69850" dist="43180" dir="5400000">
                    <a:srgbClr val="000000">
                      <a:alpha val="65000"/>
                    </a:srgbClr>
                  </a:innerShdw>
                </a:effectLst>
                <a:cs typeface="Helvetica" pitchFamily="34" charset="0"/>
              </a:rPr>
              <a:t>(B150310886) </a:t>
            </a:r>
            <a:br>
              <a:rPr lang="en-IN" sz="2400" dirty="0">
                <a:ln w="1905"/>
                <a:effectLst>
                  <a:innerShdw blurRad="69850" dist="43180" dir="5400000">
                    <a:srgbClr val="000000">
                      <a:alpha val="65000"/>
                    </a:srgbClr>
                  </a:innerShdw>
                </a:effectLst>
                <a:cs typeface="Helvetica" pitchFamily="34" charset="0"/>
              </a:rPr>
            </a:br>
            <a:r>
              <a:rPr lang="en-IN" sz="2400" dirty="0" err="1">
                <a:ln w="1905"/>
                <a:effectLst>
                  <a:innerShdw blurRad="69850" dist="43180" dir="5400000">
                    <a:srgbClr val="000000">
                      <a:alpha val="65000"/>
                    </a:srgbClr>
                  </a:innerShdw>
                </a:effectLst>
                <a:cs typeface="Helvetica" pitchFamily="34" charset="0"/>
              </a:rPr>
              <a:t>Pranav</a:t>
            </a:r>
            <a:r>
              <a:rPr lang="en-IN" sz="2400" dirty="0">
                <a:ln w="1905"/>
                <a:effectLst>
                  <a:innerShdw blurRad="69850" dist="43180" dir="5400000">
                    <a:srgbClr val="000000">
                      <a:alpha val="65000"/>
                    </a:srgbClr>
                  </a:innerShdw>
                </a:effectLst>
                <a:cs typeface="Helvetica" pitchFamily="34" charset="0"/>
              </a:rPr>
              <a:t> </a:t>
            </a:r>
            <a:r>
              <a:rPr lang="en-IN" sz="2400" dirty="0" err="1">
                <a:ln w="1905"/>
                <a:effectLst>
                  <a:innerShdw blurRad="69850" dist="43180" dir="5400000">
                    <a:srgbClr val="000000">
                      <a:alpha val="65000"/>
                    </a:srgbClr>
                  </a:innerShdw>
                </a:effectLst>
                <a:cs typeface="Helvetica" pitchFamily="34" charset="0"/>
              </a:rPr>
              <a:t>Patil</a:t>
            </a:r>
            <a:r>
              <a:rPr lang="en-IN" sz="2400" dirty="0">
                <a:ln w="1905"/>
                <a:effectLst>
                  <a:innerShdw blurRad="69850" dist="43180" dir="5400000">
                    <a:srgbClr val="000000">
                      <a:alpha val="65000"/>
                    </a:srgbClr>
                  </a:innerShdw>
                </a:effectLst>
                <a:cs typeface="Helvetica" pitchFamily="34" charset="0"/>
              </a:rPr>
              <a:t>	               (B150310958)</a:t>
            </a:r>
            <a:br>
              <a:rPr lang="en-IN" sz="2400" dirty="0">
                <a:ln w="1905"/>
                <a:effectLst>
                  <a:innerShdw blurRad="69850" dist="43180" dir="5400000">
                    <a:srgbClr val="000000">
                      <a:alpha val="65000"/>
                    </a:srgbClr>
                  </a:innerShdw>
                </a:effectLst>
                <a:cs typeface="Helvetica" pitchFamily="34" charset="0"/>
              </a:rPr>
            </a:br>
            <a:r>
              <a:rPr lang="en-IN" sz="2400" dirty="0">
                <a:ln w="1905"/>
                <a:effectLst>
                  <a:innerShdw blurRad="69850" dist="43180" dir="5400000">
                    <a:srgbClr val="000000">
                      <a:alpha val="65000"/>
                    </a:srgbClr>
                  </a:innerShdw>
                </a:effectLst>
                <a:cs typeface="Helvetica" pitchFamily="34" charset="0"/>
              </a:rPr>
              <a:t>Ajay Ware                      (B150311024) </a:t>
            </a:r>
            <a:br>
              <a:rPr lang="en-US" sz="2400" dirty="0">
                <a:ln w="1905"/>
                <a:effectLst>
                  <a:innerShdw blurRad="69850" dist="43180" dir="5400000">
                    <a:srgbClr val="000000">
                      <a:alpha val="65000"/>
                    </a:srgbClr>
                  </a:innerShdw>
                </a:effectLst>
                <a:cs typeface="Helvetica" pitchFamily="34" charset="0"/>
              </a:rPr>
            </a:br>
            <a:br>
              <a:rPr lang="en-IN" sz="2400" dirty="0">
                <a:ln w="1905"/>
                <a:effectLst>
                  <a:innerShdw blurRad="69850" dist="43180" dir="5400000">
                    <a:srgbClr val="000000">
                      <a:alpha val="65000"/>
                    </a:srgbClr>
                  </a:innerShdw>
                </a:effectLst>
                <a:cs typeface="Helvetica" pitchFamily="34" charset="0"/>
              </a:rPr>
            </a:br>
            <a:br>
              <a:rPr lang="en-US" sz="2400" dirty="0">
                <a:ln w="1905"/>
                <a:effectLst>
                  <a:innerShdw blurRad="69850" dist="43180" dir="5400000">
                    <a:srgbClr val="000000">
                      <a:alpha val="65000"/>
                    </a:srgbClr>
                  </a:innerShdw>
                </a:effectLst>
                <a:cs typeface="Helvetica" pitchFamily="34" charset="0"/>
              </a:rPr>
            </a:br>
            <a:r>
              <a:rPr lang="en-IN" sz="2400" dirty="0">
                <a:ln w="1905"/>
                <a:effectLst>
                  <a:innerShdw blurRad="69850" dist="43180" dir="5400000">
                    <a:srgbClr val="000000">
                      <a:alpha val="65000"/>
                    </a:srgbClr>
                  </a:innerShdw>
                </a:effectLst>
                <a:latin typeface="+mn-lt"/>
                <a:cs typeface="Helvetica" pitchFamily="34" charset="0"/>
              </a:rPr>
              <a:t>                                                                                                                                                                                                                                                                                                                          </a:t>
            </a:r>
            <a:br>
              <a:rPr lang="en-US" sz="2400" dirty="0">
                <a:ln w="1905"/>
                <a:effectLst>
                  <a:innerShdw blurRad="69850" dist="43180" dir="5400000">
                    <a:srgbClr val="000000">
                      <a:alpha val="65000"/>
                    </a:srgbClr>
                  </a:innerShdw>
                </a:effectLst>
                <a:latin typeface="+mn-lt"/>
                <a:cs typeface="Helvetica" pitchFamily="34" charset="0"/>
              </a:rPr>
            </a:br>
            <a:r>
              <a:rPr lang="en-US" sz="2400" dirty="0">
                <a:ln w="1905"/>
                <a:effectLst>
                  <a:innerShdw blurRad="69850" dist="43180" dir="5400000">
                    <a:srgbClr val="000000">
                      <a:alpha val="65000"/>
                    </a:srgbClr>
                  </a:innerShdw>
                </a:effectLst>
                <a:latin typeface="+mn-lt"/>
                <a:cs typeface="Helvetica" pitchFamily="34" charset="0"/>
              </a:rPr>
              <a:t>Guided By</a:t>
            </a:r>
            <a:br>
              <a:rPr lang="en-US" sz="2400" u="sng" dirty="0">
                <a:ln w="1905"/>
                <a:effectLst>
                  <a:innerShdw blurRad="69850" dist="43180" dir="5400000">
                    <a:srgbClr val="000000">
                      <a:alpha val="65000"/>
                    </a:srgbClr>
                  </a:innerShdw>
                </a:effectLst>
                <a:latin typeface="+mn-lt"/>
                <a:cs typeface="Helvetica" pitchFamily="34" charset="0"/>
              </a:rPr>
            </a:br>
            <a:r>
              <a:rPr lang="en-US" sz="2400" dirty="0">
                <a:ln w="1905"/>
                <a:effectLst>
                  <a:innerShdw blurRad="69850" dist="43180" dir="5400000">
                    <a:srgbClr val="000000">
                      <a:alpha val="65000"/>
                    </a:srgbClr>
                  </a:innerShdw>
                </a:effectLst>
                <a:latin typeface="+mn-lt"/>
                <a:cs typeface="Helvetica" pitchFamily="34" charset="0"/>
              </a:rPr>
              <a:t>Prof. </a:t>
            </a:r>
            <a:r>
              <a:rPr lang="en-US" sz="2400" dirty="0" err="1">
                <a:ln w="1905"/>
                <a:effectLst>
                  <a:innerShdw blurRad="69850" dist="43180" dir="5400000">
                    <a:srgbClr val="000000">
                      <a:alpha val="65000"/>
                    </a:srgbClr>
                  </a:innerShdw>
                </a:effectLst>
                <a:latin typeface="+mn-lt"/>
                <a:cs typeface="Helvetica" pitchFamily="34" charset="0"/>
              </a:rPr>
              <a:t>S.M.Ramnani</a:t>
            </a:r>
            <a:endParaRPr lang="en-IN" sz="2400" dirty="0">
              <a:latin typeface="+mn-lt"/>
            </a:endParaRPr>
          </a:p>
        </p:txBody>
      </p:sp>
      <p:sp>
        <p:nvSpPr>
          <p:cNvPr id="3" name="Subtitle 2"/>
          <p:cNvSpPr>
            <a:spLocks noGrp="1"/>
          </p:cNvSpPr>
          <p:nvPr>
            <p:ph type="subTitle" idx="1"/>
          </p:nvPr>
        </p:nvSpPr>
        <p:spPr>
          <a:xfrm>
            <a:off x="76200" y="914400"/>
            <a:ext cx="2691606" cy="914400"/>
          </a:xfrm>
        </p:spPr>
        <p:txBody>
          <a:bodyPr>
            <a:normAutofit/>
            <a:scene3d>
              <a:camera prst="orthographicFront"/>
              <a:lightRig rig="threePt" dir="t"/>
            </a:scene3d>
            <a:sp3d extrusionH="57150">
              <a:bevelT w="38100" h="38100"/>
            </a:sp3d>
          </a:bodyPr>
          <a:lstStyle/>
          <a:p>
            <a:pPr>
              <a:spcBef>
                <a:spcPts val="0"/>
              </a:spcBef>
            </a:pPr>
            <a:r>
              <a:rPr lang="en-IN" sz="2000" dirty="0">
                <a:ln w="1905"/>
                <a:solidFill>
                  <a:srgbClr val="C00000"/>
                </a:solidFill>
                <a:effectLst>
                  <a:innerShdw blurRad="69850" dist="43180" dir="5400000">
                    <a:srgbClr val="000000">
                      <a:alpha val="87000"/>
                    </a:srgbClr>
                  </a:innerShdw>
                </a:effectLst>
              </a:rPr>
              <a:t>PES’s Modern College of Engineering</a:t>
            </a:r>
          </a:p>
        </p:txBody>
      </p:sp>
      <p:pic>
        <p:nvPicPr>
          <p:cNvPr id="1026" name="Picture 2" descr="C:\Users\Admin\Desktop\243_logo.png"/>
          <p:cNvPicPr>
            <a:picLocks noChangeAspect="1" noChangeArrowheads="1"/>
          </p:cNvPicPr>
          <p:nvPr/>
        </p:nvPicPr>
        <p:blipFill>
          <a:blip r:embed="rId2" cstate="print">
            <a:lum bright="-30000"/>
          </a:blip>
          <a:srcRect/>
          <a:stretch>
            <a:fillRect/>
          </a:stretch>
        </p:blipFill>
        <p:spPr bwMode="auto">
          <a:xfrm>
            <a:off x="558006" y="1828800"/>
            <a:ext cx="1676400" cy="1981200"/>
          </a:xfrm>
          <a:prstGeom prst="rect">
            <a:avLst/>
          </a:prstGeom>
          <a:noFill/>
        </p:spPr>
      </p:pic>
      <p:sp>
        <p:nvSpPr>
          <p:cNvPr id="6" name="Subtitle 2"/>
          <p:cNvSpPr txBox="1">
            <a:spLocks/>
          </p:cNvSpPr>
          <p:nvPr/>
        </p:nvSpPr>
        <p:spPr>
          <a:xfrm>
            <a:off x="76200" y="4953000"/>
            <a:ext cx="2691606" cy="914400"/>
          </a:xfrm>
          <a:prstGeom prst="rect">
            <a:avLst/>
          </a:prstGeom>
        </p:spPr>
        <p:txBody>
          <a:bodyPr vert="horz" lIns="91440" tIns="45720" rIns="91440" bIns="45720" rtlCol="0">
            <a:normAutofit/>
            <a:scene3d>
              <a:camera prst="orthographicFront"/>
              <a:lightRig rig="threePt" dir="t"/>
            </a:scene3d>
            <a:sp3d extrusionH="57150">
              <a:bevelT w="38100" h="38100"/>
            </a:sp3d>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IN" sz="2400" b="1" i="0" u="none" strike="noStrike" kern="1200" cap="none" spc="0" normalizeH="0" baseline="0" noProof="0" dirty="0">
                <a:ln w="1905"/>
                <a:effectLst>
                  <a:innerShdw blurRad="69850" dist="43180" dir="5400000">
                    <a:srgbClr val="000000">
                      <a:alpha val="65000"/>
                    </a:srgbClr>
                  </a:innerShdw>
                </a:effectLst>
                <a:uLnTx/>
                <a:uFillTx/>
                <a:latin typeface="+mn-lt"/>
                <a:ea typeface="+mn-ea"/>
                <a:cs typeface="+mn-cs"/>
              </a:rPr>
              <a:t>Academic</a:t>
            </a:r>
            <a:r>
              <a:rPr kumimoji="0" lang="en-IN" sz="2400" b="1" i="0" u="none" strike="noStrike" kern="1200" cap="none" spc="0" normalizeH="0" noProof="0" dirty="0">
                <a:ln w="1905"/>
                <a:effectLst>
                  <a:innerShdw blurRad="69850" dist="43180" dir="5400000">
                    <a:srgbClr val="000000">
                      <a:alpha val="65000"/>
                    </a:srgbClr>
                  </a:innerShdw>
                </a:effectLst>
                <a:uLnTx/>
                <a:uFillTx/>
                <a:latin typeface="+mn-lt"/>
                <a:ea typeface="+mn-ea"/>
                <a:cs typeface="+mn-cs"/>
              </a:rPr>
              <a:t> Year</a:t>
            </a:r>
          </a:p>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N" sz="2400" b="1" baseline="0" dirty="0">
                <a:ln w="1905"/>
                <a:effectLst>
                  <a:innerShdw blurRad="69850" dist="43180" dir="5400000">
                    <a:srgbClr val="000000">
                      <a:alpha val="65000"/>
                    </a:srgbClr>
                  </a:innerShdw>
                </a:effectLst>
              </a:rPr>
              <a:t>2021-22</a:t>
            </a:r>
            <a:endParaRPr kumimoji="0" lang="en-IN" sz="2100" b="1" i="0" u="none" strike="noStrike" kern="1200" cap="none" spc="0" normalizeH="0" baseline="0" noProof="0" dirty="0">
              <a:ln>
                <a:noFill/>
              </a:ln>
              <a:effectLst/>
              <a:uLnTx/>
              <a:uFillTx/>
              <a:latin typeface="+mn-lt"/>
              <a:ea typeface="+mn-ea"/>
              <a:cs typeface="+mn-cs"/>
            </a:endParaRPr>
          </a:p>
        </p:txBody>
      </p:sp>
      <p:sp>
        <p:nvSpPr>
          <p:cNvPr id="9" name="Rectangle 8"/>
          <p:cNvSpPr/>
          <p:nvPr/>
        </p:nvSpPr>
        <p:spPr>
          <a:xfrm>
            <a:off x="24606" y="4016514"/>
            <a:ext cx="2819400" cy="707886"/>
          </a:xfrm>
          <a:prstGeom prst="rect">
            <a:avLst/>
          </a:prstGeom>
        </p:spPr>
        <p:txBody>
          <a:bodyPr wrap="square">
            <a:spAutoFit/>
            <a:scene3d>
              <a:camera prst="orthographicFront"/>
              <a:lightRig rig="threePt" dir="t"/>
            </a:scene3d>
            <a:sp3d extrusionH="57150">
              <a:bevelT w="38100" h="38100"/>
            </a:sp3d>
          </a:bodyPr>
          <a:lstStyle/>
          <a:p>
            <a:pPr lvl="0" algn="ctr"/>
            <a:r>
              <a:rPr lang="en-IN" sz="2000" b="1" dirty="0">
                <a:solidFill>
                  <a:prstClr val="black"/>
                </a:solidFill>
              </a:rPr>
              <a:t>Department of Mechanical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206" y="304800"/>
            <a:ext cx="7565949" cy="1143000"/>
          </a:xfrm>
        </p:spPr>
        <p:txBody>
          <a:bodyPr/>
          <a:lstStyle/>
          <a:p>
            <a:r>
              <a:rPr lang="en-US" dirty="0">
                <a:effectLst>
                  <a:outerShdw blurRad="50800" dist="38100" dir="2700000" algn="tl" rotWithShape="0">
                    <a:prstClr val="black">
                      <a:alpha val="40000"/>
                    </a:prstClr>
                  </a:outerShdw>
                </a:effectLst>
              </a:rPr>
              <a:t>CAD MODEL</a:t>
            </a:r>
            <a:endParaRPr lang="en-IN" dirty="0">
              <a:effectLst>
                <a:outerShdw blurRad="50800" dist="38100" dir="2700000" algn="tl" rotWithShape="0">
                  <a:prstClr val="black">
                    <a:alpha val="40000"/>
                  </a:prstClr>
                </a:outerShdw>
              </a:effectLst>
            </a:endParaRPr>
          </a:p>
        </p:txBody>
      </p:sp>
      <p:pic>
        <p:nvPicPr>
          <p:cNvPr id="1026" name="Picture 2" descr="Image result for mathematics images"/>
          <p:cNvPicPr>
            <a:picLocks noChangeAspect="1" noChangeArrowheads="1"/>
          </p:cNvPicPr>
          <p:nvPr/>
        </p:nvPicPr>
        <p:blipFill>
          <a:blip r:embed="rId2" cstate="print"/>
          <a:srcRect/>
          <a:stretch>
            <a:fillRect/>
          </a:stretch>
        </p:blipFill>
        <p:spPr bwMode="auto">
          <a:xfrm>
            <a:off x="2310606" y="383583"/>
            <a:ext cx="1219200" cy="911817"/>
          </a:xfrm>
          <a:prstGeom prst="rect">
            <a:avLst/>
          </a:prstGeom>
          <a:noFill/>
        </p:spPr>
      </p:pic>
      <p:sp>
        <p:nvSpPr>
          <p:cNvPr id="5" name="Date Placeholder 4"/>
          <p:cNvSpPr>
            <a:spLocks noGrp="1"/>
          </p:cNvSpPr>
          <p:nvPr>
            <p:ph type="dt" sz="half" idx="10"/>
          </p:nvPr>
        </p:nvSpPr>
        <p:spPr/>
        <p:txBody>
          <a:bodyPr/>
          <a:lstStyle/>
          <a:p>
            <a:fld id="{31C43144-3945-419C-AA46-5DB896B8032E}" type="datetime1">
              <a:rPr lang="en-US" smtClean="0"/>
              <a:t>5/30/2022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Footer Placeholder 6"/>
          <p:cNvSpPr>
            <a:spLocks noGrp="1"/>
          </p:cNvSpPr>
          <p:nvPr>
            <p:ph type="ftr" sz="quarter" idx="11"/>
          </p:nvPr>
        </p:nvSpPr>
        <p:spPr/>
        <p:txBody>
          <a:bodyPr/>
          <a:lstStyle/>
          <a:p>
            <a:r>
              <a:rPr lang="en-IN"/>
              <a:t>Design And Strength Improvement Of 4 Wheeler Rocker Panel</a:t>
            </a:r>
            <a:endParaRPr lang="en-US" dirty="0"/>
          </a:p>
        </p:txBody>
      </p:sp>
      <p:pic>
        <p:nvPicPr>
          <p:cNvPr id="8" name="Content Placeholder 5"/>
          <p:cNvPicPr>
            <a:picLocks noGrp="1" noChangeAspect="1"/>
          </p:cNvPicPr>
          <p:nvPr>
            <p:ph idx="1"/>
          </p:nvPr>
        </p:nvPicPr>
        <p:blipFill>
          <a:blip r:embed="rId3"/>
          <a:stretch>
            <a:fillRect/>
          </a:stretch>
        </p:blipFill>
        <p:spPr>
          <a:xfrm>
            <a:off x="2234406" y="1676400"/>
            <a:ext cx="7543800" cy="42891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7892C592-4638-49A1-A20F-05901EDBB431}" type="datetime1">
              <a:rPr lang="en-US" smtClean="0"/>
              <a:t>5/30/2022</a:t>
            </a:fld>
            <a:endParaRPr lang="en-US" dirty="0"/>
          </a:p>
        </p:txBody>
      </p:sp>
      <p:pic>
        <p:nvPicPr>
          <p:cNvPr id="7" name="Content Placeholder 3"/>
          <p:cNvPicPr>
            <a:picLocks noGrp="1"/>
          </p:cNvPicPr>
          <p:nvPr>
            <p:ph idx="1"/>
          </p:nvPr>
        </p:nvPicPr>
        <p:blipFill>
          <a:blip r:embed="rId2"/>
          <a:stretch>
            <a:fillRect/>
          </a:stretch>
        </p:blipFill>
        <p:spPr>
          <a:xfrm>
            <a:off x="1853406" y="1524000"/>
            <a:ext cx="9144000" cy="4343399"/>
          </a:xfrm>
          <a:prstGeom prst="rect">
            <a:avLst/>
          </a:prstGeom>
          <a:ln>
            <a:noFill/>
          </a:ln>
        </p:spPr>
      </p:pic>
    </p:spTree>
    <p:extLst>
      <p:ext uri="{BB962C8B-B14F-4D97-AF65-F5344CB8AC3E}">
        <p14:creationId xmlns:p14="http://schemas.microsoft.com/office/powerpoint/2010/main" val="29581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206" y="304800"/>
            <a:ext cx="7565949" cy="1143000"/>
          </a:xfrm>
        </p:spPr>
        <p:txBody>
          <a:bodyPr>
            <a:normAutofit fontScale="90000"/>
          </a:bodyPr>
          <a:lstStyle/>
          <a:p>
            <a:r>
              <a:rPr lang="en-US" dirty="0">
                <a:effectLst>
                  <a:outerShdw blurRad="50800" dist="38100" dir="2700000" algn="tl" rotWithShape="0">
                    <a:prstClr val="black">
                      <a:alpha val="40000"/>
                    </a:prstClr>
                  </a:outerShdw>
                </a:effectLst>
              </a:rPr>
              <a:t>GEOMETRY AND MATERIAL PROPERTIES</a:t>
            </a:r>
            <a:endParaRPr lang="en-IN" dirty="0">
              <a:effectLst>
                <a:outerShdw blurRad="50800" dist="38100" dir="2700000" algn="tl" rotWithShape="0">
                  <a:prstClr val="black">
                    <a:alpha val="40000"/>
                  </a:prstClr>
                </a:outerShdw>
              </a:effectLst>
            </a:endParaRPr>
          </a:p>
        </p:txBody>
      </p:sp>
      <p:pic>
        <p:nvPicPr>
          <p:cNvPr id="19458" name="Picture 2" descr="Related image"/>
          <p:cNvPicPr>
            <a:picLocks noChangeAspect="1" noChangeArrowheads="1"/>
          </p:cNvPicPr>
          <p:nvPr/>
        </p:nvPicPr>
        <p:blipFill>
          <a:blip r:embed="rId2" cstate="print"/>
          <a:srcRect l="4851" r="6452" b="17712"/>
          <a:stretch>
            <a:fillRect/>
          </a:stretch>
        </p:blipFill>
        <p:spPr bwMode="auto">
          <a:xfrm>
            <a:off x="558006" y="381000"/>
            <a:ext cx="1219200" cy="990600"/>
          </a:xfrm>
          <a:prstGeom prst="rect">
            <a:avLst/>
          </a:prstGeom>
          <a:noFill/>
        </p:spPr>
      </p:pic>
      <p:sp>
        <p:nvSpPr>
          <p:cNvPr id="5" name="Date Placeholder 4"/>
          <p:cNvSpPr>
            <a:spLocks noGrp="1"/>
          </p:cNvSpPr>
          <p:nvPr>
            <p:ph type="dt" sz="half" idx="10"/>
          </p:nvPr>
        </p:nvSpPr>
        <p:spPr/>
        <p:txBody>
          <a:bodyPr/>
          <a:lstStyle/>
          <a:p>
            <a:fld id="{40752586-C7E3-4BEC-9911-F236A5E8CD27}" type="datetime1">
              <a:rPr lang="en-US" smtClean="0"/>
              <a:t>5/30/2022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Footer Placeholder 6"/>
          <p:cNvSpPr>
            <a:spLocks noGrp="1"/>
          </p:cNvSpPr>
          <p:nvPr>
            <p:ph type="ftr" sz="quarter" idx="11"/>
          </p:nvPr>
        </p:nvSpPr>
        <p:spPr/>
        <p:txBody>
          <a:bodyPr/>
          <a:lstStyle/>
          <a:p>
            <a:r>
              <a:rPr lang="en-IN"/>
              <a:t>Design And Strength Improvement Of 4 Wheeler Rocker Panel</a:t>
            </a:r>
            <a:endParaRPr lang="en-US" dirty="0"/>
          </a:p>
        </p:txBody>
      </p:sp>
      <p:pic>
        <p:nvPicPr>
          <p:cNvPr id="8" name="Content Placeholder 3"/>
          <p:cNvPicPr>
            <a:picLocks noGrp="1"/>
          </p:cNvPicPr>
          <p:nvPr>
            <p:ph idx="1"/>
          </p:nvPr>
        </p:nvPicPr>
        <p:blipFill>
          <a:blip r:embed="rId3"/>
          <a:stretch>
            <a:fillRect/>
          </a:stretch>
        </p:blipFill>
        <p:spPr>
          <a:xfrm>
            <a:off x="1472406" y="2057399"/>
            <a:ext cx="3962400" cy="3048001"/>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5815806" y="2057400"/>
            <a:ext cx="5410200" cy="2971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50800" dist="38100" dir="2700000" algn="tl" rotWithShape="0">
                    <a:prstClr val="black">
                      <a:alpha val="40000"/>
                    </a:prstClr>
                  </a:outerShdw>
                </a:effectLst>
              </a:rPr>
              <a:t>MESHING DETAILS</a:t>
            </a:r>
            <a:endParaRPr lang="en-IN" dirty="0">
              <a:effectLst>
                <a:outerShdw blurRad="50800" dist="38100" dir="2700000" algn="tl" rotWithShape="0">
                  <a:prstClr val="black">
                    <a:alpha val="40000"/>
                  </a:prstClr>
                </a:outerShdw>
              </a:effectLst>
            </a:endParaRPr>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31992D93-857C-4DB3-92E5-EF82EFF33CB8}" type="datetime1">
              <a:rPr lang="en-US" smtClean="0"/>
              <a:t>5/30/2022</a:t>
            </a:fld>
            <a:endParaRPr lang="en-US" dirty="0"/>
          </a:p>
        </p:txBody>
      </p:sp>
      <p:pic>
        <p:nvPicPr>
          <p:cNvPr id="7" name="Content Placeholder 3"/>
          <p:cNvPicPr>
            <a:picLocks noGrp="1"/>
          </p:cNvPicPr>
          <p:nvPr>
            <p:ph idx="1"/>
          </p:nvPr>
        </p:nvPicPr>
        <p:blipFill>
          <a:blip r:embed="rId2"/>
          <a:stretch>
            <a:fillRect/>
          </a:stretch>
        </p:blipFill>
        <p:spPr>
          <a:xfrm>
            <a:off x="558006" y="2362200"/>
            <a:ext cx="3604260" cy="2209800"/>
          </a:xfrm>
          <a:prstGeom prst="rect">
            <a:avLst/>
          </a:prstGeom>
          <a:ln>
            <a:solidFill>
              <a:schemeClr val="tx1"/>
            </a:solidFill>
          </a:ln>
        </p:spPr>
      </p:pic>
      <p:pic>
        <p:nvPicPr>
          <p:cNvPr id="8" name="Picture 7"/>
          <p:cNvPicPr/>
          <p:nvPr/>
        </p:nvPicPr>
        <p:blipFill>
          <a:blip r:embed="rId3"/>
          <a:stretch>
            <a:fillRect/>
          </a:stretch>
        </p:blipFill>
        <p:spPr>
          <a:xfrm>
            <a:off x="4672806" y="2438400"/>
            <a:ext cx="2557463" cy="1981200"/>
          </a:xfrm>
          <a:prstGeom prst="rect">
            <a:avLst/>
          </a:prstGeom>
          <a:ln>
            <a:solidFill>
              <a:schemeClr val="tx1"/>
            </a:solidFill>
          </a:ln>
        </p:spPr>
      </p:pic>
      <p:pic>
        <p:nvPicPr>
          <p:cNvPr id="9" name="Picture 8"/>
          <p:cNvPicPr/>
          <p:nvPr/>
        </p:nvPicPr>
        <p:blipFill>
          <a:blip r:embed="rId4"/>
          <a:stretch>
            <a:fillRect/>
          </a:stretch>
        </p:blipFill>
        <p:spPr>
          <a:xfrm>
            <a:off x="7720806" y="2437688"/>
            <a:ext cx="2533650" cy="723900"/>
          </a:xfrm>
          <a:prstGeom prst="rect">
            <a:avLst/>
          </a:prstGeom>
          <a:ln>
            <a:solidFill>
              <a:schemeClr val="tx1"/>
            </a:solidFill>
          </a:ln>
        </p:spPr>
      </p:pic>
      <p:pic>
        <p:nvPicPr>
          <p:cNvPr id="10" name="Picture 9"/>
          <p:cNvPicPr/>
          <p:nvPr/>
        </p:nvPicPr>
        <p:blipFill>
          <a:blip r:embed="rId5"/>
          <a:stretch>
            <a:fillRect/>
          </a:stretch>
        </p:blipFill>
        <p:spPr>
          <a:xfrm>
            <a:off x="7720806" y="3581400"/>
            <a:ext cx="1447800" cy="523875"/>
          </a:xfrm>
          <a:prstGeom prst="rect">
            <a:avLst/>
          </a:prstGeom>
          <a:ln>
            <a:solidFill>
              <a:schemeClr val="tx1"/>
            </a:solidFill>
          </a:ln>
        </p:spPr>
      </p:pic>
    </p:spTree>
    <p:extLst>
      <p:ext uri="{BB962C8B-B14F-4D97-AF65-F5344CB8AC3E}">
        <p14:creationId xmlns:p14="http://schemas.microsoft.com/office/powerpoint/2010/main" val="2315359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50800" dist="38100" dir="2700000" algn="tl" rotWithShape="0">
                    <a:prstClr val="black">
                      <a:alpha val="40000"/>
                    </a:prstClr>
                  </a:outerShdw>
                </a:effectLst>
              </a:rPr>
              <a:t>BOUNDARY CONDITION</a:t>
            </a:r>
            <a:endParaRPr lang="en-IN" dirty="0">
              <a:effectLst>
                <a:outerShdw blurRad="50800" dist="38100" dir="2700000" algn="tl" rotWithShape="0">
                  <a:prstClr val="black">
                    <a:alpha val="40000"/>
                  </a:prstClr>
                </a:outerShdw>
              </a:effectLst>
            </a:endParaRPr>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E5DF5B02-7CD5-4AC7-81C4-E56D38123DBB}" type="datetime1">
              <a:rPr lang="en-US" smtClean="0"/>
              <a:t>5/30/2022</a:t>
            </a:fld>
            <a:endParaRPr lang="en-US" dirty="0"/>
          </a:p>
        </p:txBody>
      </p:sp>
      <p:pic>
        <p:nvPicPr>
          <p:cNvPr id="7" name="Content Placeholder 3"/>
          <p:cNvPicPr>
            <a:picLocks noGrp="1"/>
          </p:cNvPicPr>
          <p:nvPr>
            <p:ph idx="1"/>
          </p:nvPr>
        </p:nvPicPr>
        <p:blipFill>
          <a:blip r:embed="rId2"/>
          <a:stretch>
            <a:fillRect/>
          </a:stretch>
        </p:blipFill>
        <p:spPr>
          <a:xfrm>
            <a:off x="2996406" y="1981200"/>
            <a:ext cx="5943600" cy="3581400"/>
          </a:xfrm>
          <a:prstGeom prst="rect">
            <a:avLst/>
          </a:prstGeom>
          <a:ln>
            <a:solidFill>
              <a:schemeClr val="tx1"/>
            </a:solidFill>
          </a:ln>
        </p:spPr>
      </p:pic>
    </p:spTree>
    <p:extLst>
      <p:ext uri="{BB962C8B-B14F-4D97-AF65-F5344CB8AC3E}">
        <p14:creationId xmlns:p14="http://schemas.microsoft.com/office/powerpoint/2010/main" val="416239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dir="2700000" algn="tl" rotWithShape="0">
                    <a:prstClr val="black">
                      <a:alpha val="40000"/>
                    </a:prstClr>
                  </a:outerShdw>
                </a:effectLst>
              </a:rPr>
              <a:t>RESULT</a:t>
            </a:r>
            <a:endParaRPr lang="en-IN" dirty="0">
              <a:effectLst>
                <a:outerShdw blurRad="50800" dist="38100" dir="2700000" algn="tl" rotWithShape="0">
                  <a:prstClr val="black">
                    <a:alpha val="40000"/>
                  </a:prstClr>
                </a:outerShdw>
              </a:effectLst>
            </a:endParaRPr>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50C273A4-3883-4C0A-97AE-81FAEAECD8F4}" type="datetime1">
              <a:rPr lang="en-US" smtClean="0"/>
              <a:t>5/30/2022</a:t>
            </a:fld>
            <a:endParaRPr lang="en-US" dirty="0"/>
          </a:p>
        </p:txBody>
      </p:sp>
      <p:pic>
        <p:nvPicPr>
          <p:cNvPr id="8" name="Content Placeholder 3"/>
          <p:cNvPicPr>
            <a:picLocks noGrp="1"/>
          </p:cNvPicPr>
          <p:nvPr>
            <p:ph idx="1"/>
          </p:nvPr>
        </p:nvPicPr>
        <p:blipFill>
          <a:blip r:embed="rId2"/>
          <a:stretch>
            <a:fillRect/>
          </a:stretch>
        </p:blipFill>
        <p:spPr>
          <a:xfrm>
            <a:off x="710406" y="1752600"/>
            <a:ext cx="4495800" cy="3124200"/>
          </a:xfrm>
          <a:prstGeom prst="rect">
            <a:avLst/>
          </a:prstGeom>
          <a:ln>
            <a:solidFill>
              <a:schemeClr val="tx1"/>
            </a:solidFill>
          </a:ln>
        </p:spPr>
      </p:pic>
      <p:pic>
        <p:nvPicPr>
          <p:cNvPr id="9" name="Picture 8"/>
          <p:cNvPicPr/>
          <p:nvPr/>
        </p:nvPicPr>
        <p:blipFill>
          <a:blip r:embed="rId3"/>
          <a:stretch>
            <a:fillRect/>
          </a:stretch>
        </p:blipFill>
        <p:spPr>
          <a:xfrm>
            <a:off x="6044406" y="1752600"/>
            <a:ext cx="5181600" cy="3124200"/>
          </a:xfrm>
          <a:prstGeom prst="rect">
            <a:avLst/>
          </a:prstGeom>
          <a:ln>
            <a:solidFill>
              <a:schemeClr val="tx1"/>
            </a:solidFill>
          </a:ln>
        </p:spPr>
      </p:pic>
    </p:spTree>
    <p:extLst>
      <p:ext uri="{BB962C8B-B14F-4D97-AF65-F5344CB8AC3E}">
        <p14:creationId xmlns:p14="http://schemas.microsoft.com/office/powerpoint/2010/main" val="108345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50800" dist="38100" dir="2700000" algn="tl" rotWithShape="0">
                    <a:prstClr val="black">
                      <a:alpha val="40000"/>
                    </a:prstClr>
                  </a:outerShdw>
                </a:effectLst>
              </a:rPr>
              <a:t>RESULT</a:t>
            </a:r>
            <a:endParaRPr lang="en-IN" dirty="0">
              <a:effectLst>
                <a:outerShdw blurRad="50800" dist="38100" dir="2700000" algn="tl" rotWithShape="0">
                  <a:prstClr val="black">
                    <a:alpha val="40000"/>
                  </a:prstClr>
                </a:outerShdw>
              </a:effectLst>
            </a:endParaRPr>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E3CFBA68-A784-4D09-B434-8FDED8368FBE}" type="datetime1">
              <a:rPr lang="en-US" smtClean="0"/>
              <a:t>5/30/2022</a:t>
            </a:fld>
            <a:endParaRPr lang="en-US" dirty="0"/>
          </a:p>
        </p:txBody>
      </p:sp>
      <p:pic>
        <p:nvPicPr>
          <p:cNvPr id="7" name="Content Placeholder 3"/>
          <p:cNvPicPr>
            <a:picLocks noGrp="1"/>
          </p:cNvPicPr>
          <p:nvPr>
            <p:ph idx="1"/>
          </p:nvPr>
        </p:nvPicPr>
        <p:blipFill>
          <a:blip r:embed="rId2"/>
          <a:stretch>
            <a:fillRect/>
          </a:stretch>
        </p:blipFill>
        <p:spPr>
          <a:xfrm>
            <a:off x="862806" y="1600200"/>
            <a:ext cx="4495800" cy="3276600"/>
          </a:xfrm>
          <a:prstGeom prst="rect">
            <a:avLst/>
          </a:prstGeom>
          <a:ln>
            <a:solidFill>
              <a:schemeClr val="tx1"/>
            </a:solidFill>
          </a:ln>
        </p:spPr>
      </p:pic>
      <p:pic>
        <p:nvPicPr>
          <p:cNvPr id="8" name="Picture 7"/>
          <p:cNvPicPr/>
          <p:nvPr/>
        </p:nvPicPr>
        <p:blipFill>
          <a:blip r:embed="rId3"/>
          <a:stretch>
            <a:fillRect/>
          </a:stretch>
        </p:blipFill>
        <p:spPr>
          <a:xfrm>
            <a:off x="6196806" y="1981200"/>
            <a:ext cx="4232684" cy="2236150"/>
          </a:xfrm>
          <a:prstGeom prst="rect">
            <a:avLst/>
          </a:prstGeom>
          <a:ln>
            <a:solidFill>
              <a:schemeClr val="tx1"/>
            </a:solidFill>
          </a:ln>
        </p:spPr>
      </p:pic>
    </p:spTree>
    <p:extLst>
      <p:ext uri="{BB962C8B-B14F-4D97-AF65-F5344CB8AC3E}">
        <p14:creationId xmlns:p14="http://schemas.microsoft.com/office/powerpoint/2010/main" val="234885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effectLst>
                  <a:outerShdw blurRad="50800" dist="38100" dir="2700000" algn="tl" rotWithShape="0">
                    <a:prstClr val="black">
                      <a:alpha val="40000"/>
                    </a:prstClr>
                  </a:outerShdw>
                </a:effectLst>
              </a:rPr>
              <a:t>ANALYSIS OF OPTIMIZED ROCKER PANEL USING PLASTIC AND GLASS FIBER COMPOSITE MATERIAL</a:t>
            </a:r>
            <a:endParaRPr lang="en-IN" sz="2800" dirty="0">
              <a:effectLst>
                <a:outerShdw blurRad="50800" dist="38100" dir="2700000" algn="tl" rotWithShape="0">
                  <a:prstClr val="black">
                    <a:alpha val="40000"/>
                  </a:prstClr>
                </a:outerShdw>
              </a:effectLst>
            </a:endParaRPr>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47191569-ABE5-454C-B368-C355EE914522}" type="datetime1">
              <a:rPr lang="en-US" smtClean="0"/>
              <a:t>5/30/2022</a:t>
            </a:fld>
            <a:endParaRPr lang="en-US" dirty="0"/>
          </a:p>
        </p:txBody>
      </p:sp>
      <p:pic>
        <p:nvPicPr>
          <p:cNvPr id="7" name="Content Placeholder 3"/>
          <p:cNvPicPr>
            <a:picLocks noGrp="1"/>
          </p:cNvPicPr>
          <p:nvPr>
            <p:ph idx="1"/>
          </p:nvPr>
        </p:nvPicPr>
        <p:blipFill>
          <a:blip r:embed="rId2"/>
          <a:stretch>
            <a:fillRect/>
          </a:stretch>
        </p:blipFill>
        <p:spPr>
          <a:xfrm>
            <a:off x="862806" y="1828800"/>
            <a:ext cx="4038600" cy="3048000"/>
          </a:xfrm>
          <a:prstGeom prst="rect">
            <a:avLst/>
          </a:prstGeom>
          <a:ln>
            <a:solidFill>
              <a:schemeClr val="tx1"/>
            </a:solidFill>
          </a:ln>
        </p:spPr>
      </p:pic>
      <p:pic>
        <p:nvPicPr>
          <p:cNvPr id="8" name="Picture 7"/>
          <p:cNvPicPr/>
          <p:nvPr/>
        </p:nvPicPr>
        <p:blipFill>
          <a:blip r:embed="rId3"/>
          <a:stretch>
            <a:fillRect/>
          </a:stretch>
        </p:blipFill>
        <p:spPr>
          <a:xfrm>
            <a:off x="5892006" y="1905000"/>
            <a:ext cx="5343525" cy="2550160"/>
          </a:xfrm>
          <a:prstGeom prst="rect">
            <a:avLst/>
          </a:prstGeom>
          <a:ln>
            <a:solidFill>
              <a:schemeClr val="tx1"/>
            </a:solidFill>
          </a:ln>
        </p:spPr>
      </p:pic>
    </p:spTree>
    <p:extLst>
      <p:ext uri="{BB962C8B-B14F-4D97-AF65-F5344CB8AC3E}">
        <p14:creationId xmlns:p14="http://schemas.microsoft.com/office/powerpoint/2010/main" val="69924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50800" dist="38100" dir="2700000" algn="tl" rotWithShape="0">
                    <a:prstClr val="black">
                      <a:alpha val="40000"/>
                    </a:prstClr>
                  </a:outerShdw>
                </a:effectLst>
              </a:rPr>
              <a:t>LAYERED SELECTION</a:t>
            </a:r>
            <a:endParaRPr lang="en-IN" dirty="0">
              <a:effectLst>
                <a:outerShdw blurRad="50800" dist="38100" dir="2700000" algn="tl" rotWithShape="0">
                  <a:prstClr val="black">
                    <a:alpha val="40000"/>
                  </a:prstClr>
                </a:outerShdw>
              </a:effectLst>
            </a:endParaRPr>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Date Placeholder 5"/>
          <p:cNvSpPr>
            <a:spLocks noGrp="1"/>
          </p:cNvSpPr>
          <p:nvPr>
            <p:ph type="dt" sz="half" idx="10"/>
          </p:nvPr>
        </p:nvSpPr>
        <p:spPr/>
        <p:txBody>
          <a:bodyPr/>
          <a:lstStyle/>
          <a:p>
            <a:fld id="{8F4186AB-146C-4E86-B8A8-CBC6FE1E86CB}" type="datetime1">
              <a:rPr lang="en-US" smtClean="0"/>
              <a:t>5/30/2022</a:t>
            </a:fld>
            <a:endParaRPr lang="en-US" dirty="0"/>
          </a:p>
        </p:txBody>
      </p:sp>
      <p:pic>
        <p:nvPicPr>
          <p:cNvPr id="7" name="Content Placeholder 3"/>
          <p:cNvPicPr>
            <a:picLocks noGrp="1"/>
          </p:cNvPicPr>
          <p:nvPr>
            <p:ph idx="1"/>
          </p:nvPr>
        </p:nvPicPr>
        <p:blipFill>
          <a:blip r:embed="rId2"/>
          <a:stretch>
            <a:fillRect/>
          </a:stretch>
        </p:blipFill>
        <p:spPr>
          <a:xfrm>
            <a:off x="710406" y="1709947"/>
            <a:ext cx="4038600" cy="2971800"/>
          </a:xfrm>
          <a:prstGeom prst="rect">
            <a:avLst/>
          </a:prstGeom>
          <a:ln>
            <a:solidFill>
              <a:schemeClr val="tx1"/>
            </a:solidFill>
          </a:ln>
        </p:spPr>
      </p:pic>
      <p:pic>
        <p:nvPicPr>
          <p:cNvPr id="8" name="Picture 7"/>
          <p:cNvPicPr/>
          <p:nvPr/>
        </p:nvPicPr>
        <p:blipFill>
          <a:blip r:embed="rId3"/>
          <a:stretch>
            <a:fillRect/>
          </a:stretch>
        </p:blipFill>
        <p:spPr>
          <a:xfrm>
            <a:off x="5358606" y="1981200"/>
            <a:ext cx="5488215" cy="1080407"/>
          </a:xfrm>
          <a:prstGeom prst="rect">
            <a:avLst/>
          </a:prstGeom>
          <a:ln>
            <a:solidFill>
              <a:schemeClr val="tx1"/>
            </a:solidFill>
          </a:ln>
        </p:spPr>
      </p:pic>
      <p:pic>
        <p:nvPicPr>
          <p:cNvPr id="9" name="Picture 8"/>
          <p:cNvPicPr/>
          <p:nvPr/>
        </p:nvPicPr>
        <p:blipFill>
          <a:blip r:embed="rId4"/>
          <a:stretch>
            <a:fillRect/>
          </a:stretch>
        </p:blipFill>
        <p:spPr>
          <a:xfrm>
            <a:off x="5358606" y="3601340"/>
            <a:ext cx="3149602" cy="1080407"/>
          </a:xfrm>
          <a:prstGeom prst="rect">
            <a:avLst/>
          </a:prstGeom>
          <a:ln>
            <a:solidFill>
              <a:schemeClr val="tx1"/>
            </a:solidFill>
          </a:ln>
        </p:spPr>
      </p:pic>
    </p:spTree>
    <p:extLst>
      <p:ext uri="{BB962C8B-B14F-4D97-AF65-F5344CB8AC3E}">
        <p14:creationId xmlns:p14="http://schemas.microsoft.com/office/powerpoint/2010/main" val="258936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50800" dist="38100" dir="2700000" algn="tl" rotWithShape="0">
                    <a:prstClr val="black">
                      <a:alpha val="40000"/>
                    </a:prstClr>
                  </a:outerShdw>
                </a:effectLst>
              </a:rPr>
              <a:t>MESHING DETAILS</a:t>
            </a:r>
            <a:endParaRPr lang="en-IN" dirty="0">
              <a:effectLst>
                <a:outerShdw blurRad="50800" dist="38100" dir="2700000" algn="tl" rotWithShape="0">
                  <a:prstClr val="black">
                    <a:alpha val="40000"/>
                  </a:prstClr>
                </a:outerShdw>
              </a:effectLst>
            </a:endParaRPr>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Date Placeholder 5"/>
          <p:cNvSpPr>
            <a:spLocks noGrp="1"/>
          </p:cNvSpPr>
          <p:nvPr>
            <p:ph type="dt" sz="half" idx="10"/>
          </p:nvPr>
        </p:nvSpPr>
        <p:spPr/>
        <p:txBody>
          <a:bodyPr/>
          <a:lstStyle/>
          <a:p>
            <a:fld id="{1548A499-1B06-4A2A-9B51-205EC022AEF9}" type="datetime1">
              <a:rPr lang="en-US" smtClean="0"/>
              <a:t>5/30/2022</a:t>
            </a:fld>
            <a:endParaRPr lang="en-US" dirty="0"/>
          </a:p>
        </p:txBody>
      </p:sp>
      <p:pic>
        <p:nvPicPr>
          <p:cNvPr id="7" name="Content Placeholder 3"/>
          <p:cNvPicPr>
            <a:picLocks noGrp="1"/>
          </p:cNvPicPr>
          <p:nvPr>
            <p:ph idx="1"/>
          </p:nvPr>
        </p:nvPicPr>
        <p:blipFill>
          <a:blip r:embed="rId2"/>
          <a:stretch>
            <a:fillRect/>
          </a:stretch>
        </p:blipFill>
        <p:spPr>
          <a:xfrm>
            <a:off x="710406" y="1752600"/>
            <a:ext cx="4419600" cy="3048000"/>
          </a:xfrm>
          <a:prstGeom prst="rect">
            <a:avLst/>
          </a:prstGeom>
          <a:ln>
            <a:solidFill>
              <a:schemeClr val="tx1"/>
            </a:solidFill>
          </a:ln>
        </p:spPr>
      </p:pic>
      <p:pic>
        <p:nvPicPr>
          <p:cNvPr id="8" name="Picture 7"/>
          <p:cNvPicPr/>
          <p:nvPr/>
        </p:nvPicPr>
        <p:blipFill>
          <a:blip r:embed="rId3"/>
          <a:stretch>
            <a:fillRect/>
          </a:stretch>
        </p:blipFill>
        <p:spPr>
          <a:xfrm>
            <a:off x="6120606" y="1904999"/>
            <a:ext cx="3000375" cy="2157101"/>
          </a:xfrm>
          <a:prstGeom prst="rect">
            <a:avLst/>
          </a:prstGeom>
          <a:ln>
            <a:solidFill>
              <a:schemeClr val="tx1"/>
            </a:solidFill>
          </a:ln>
        </p:spPr>
      </p:pic>
      <p:pic>
        <p:nvPicPr>
          <p:cNvPr id="9" name="Picture 8"/>
          <p:cNvPicPr/>
          <p:nvPr/>
        </p:nvPicPr>
        <p:blipFill>
          <a:blip r:embed="rId4"/>
          <a:stretch>
            <a:fillRect/>
          </a:stretch>
        </p:blipFill>
        <p:spPr>
          <a:xfrm>
            <a:off x="9717354" y="1981200"/>
            <a:ext cx="1725386" cy="645433"/>
          </a:xfrm>
          <a:prstGeom prst="rect">
            <a:avLst/>
          </a:prstGeom>
          <a:ln>
            <a:solidFill>
              <a:schemeClr val="tx1"/>
            </a:solidFill>
          </a:ln>
        </p:spPr>
      </p:pic>
    </p:spTree>
    <p:extLst>
      <p:ext uri="{BB962C8B-B14F-4D97-AF65-F5344CB8AC3E}">
        <p14:creationId xmlns:p14="http://schemas.microsoft.com/office/powerpoint/2010/main" val="98906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606" y="274638"/>
            <a:ext cx="2514600" cy="1143000"/>
          </a:xfrm>
        </p:spPr>
        <p:txBody>
          <a:bodyPr/>
          <a:lstStyle/>
          <a:p>
            <a:r>
              <a:rPr lang="en-IN" dirty="0">
                <a:effectLst>
                  <a:outerShdw blurRad="50800" dist="38100" dir="2700000" algn="tl" rotWithShape="0">
                    <a:prstClr val="black">
                      <a:alpha val="40000"/>
                    </a:prstClr>
                  </a:outerShdw>
                </a:effectLst>
              </a:rPr>
              <a:t>Content</a:t>
            </a:r>
          </a:p>
        </p:txBody>
      </p:sp>
      <p:sp>
        <p:nvSpPr>
          <p:cNvPr id="3" name="Content Placeholder 2"/>
          <p:cNvSpPr>
            <a:spLocks noGrp="1"/>
          </p:cNvSpPr>
          <p:nvPr>
            <p:ph idx="1"/>
          </p:nvPr>
        </p:nvSpPr>
        <p:spPr>
          <a:xfrm>
            <a:off x="2005806" y="1600200"/>
            <a:ext cx="8534400" cy="4876800"/>
          </a:xfrm>
        </p:spPr>
        <p:txBody>
          <a:bodyPr>
            <a:normAutofit lnSpcReduction="10000"/>
          </a:bodyPr>
          <a:lstStyle/>
          <a:p>
            <a:r>
              <a:rPr lang="en-IN" dirty="0"/>
              <a:t>Introduction</a:t>
            </a:r>
          </a:p>
          <a:p>
            <a:r>
              <a:rPr lang="en-IN" dirty="0"/>
              <a:t>Literature Review</a:t>
            </a:r>
          </a:p>
          <a:p>
            <a:r>
              <a:rPr lang="en-IN" dirty="0"/>
              <a:t>Problem Definition</a:t>
            </a:r>
          </a:p>
          <a:p>
            <a:r>
              <a:rPr lang="en-IN" dirty="0"/>
              <a:t>Scope </a:t>
            </a:r>
          </a:p>
          <a:p>
            <a:r>
              <a:rPr lang="en-IN" dirty="0"/>
              <a:t>Objectives</a:t>
            </a:r>
          </a:p>
          <a:p>
            <a:r>
              <a:rPr lang="en-US" dirty="0"/>
              <a:t>Methodology</a:t>
            </a:r>
          </a:p>
          <a:p>
            <a:r>
              <a:rPr lang="en-US" dirty="0"/>
              <a:t>Analysis</a:t>
            </a:r>
          </a:p>
          <a:p>
            <a:r>
              <a:rPr lang="en-US" dirty="0"/>
              <a:t>Conclusion</a:t>
            </a:r>
          </a:p>
          <a:p>
            <a:r>
              <a:rPr lang="en-US" dirty="0"/>
              <a:t>Reference </a:t>
            </a:r>
            <a:endParaRPr lang="en-IN" dirty="0"/>
          </a:p>
          <a:p>
            <a:pPr>
              <a:buNone/>
            </a:pPr>
            <a:endParaRPr lang="en-IN" dirty="0"/>
          </a:p>
        </p:txBody>
      </p:sp>
      <p:pic>
        <p:nvPicPr>
          <p:cNvPr id="7172" name="Picture 4" descr="http://theapplepeeled.com/wordpress/wp-content/uploads/2011/04/check-list-300x199.jpg"/>
          <p:cNvPicPr>
            <a:picLocks noChangeAspect="1" noChangeArrowheads="1"/>
          </p:cNvPicPr>
          <p:nvPr/>
        </p:nvPicPr>
        <p:blipFill>
          <a:blip r:embed="rId2" cstate="print"/>
          <a:srcRect r="6667" b="3518"/>
          <a:stretch>
            <a:fillRect/>
          </a:stretch>
        </p:blipFill>
        <p:spPr bwMode="auto">
          <a:xfrm>
            <a:off x="2583656" y="304800"/>
            <a:ext cx="1555750" cy="990600"/>
          </a:xfrm>
          <a:prstGeom prst="rect">
            <a:avLst/>
          </a:prstGeom>
          <a:noFill/>
        </p:spPr>
      </p:pic>
      <p:sp>
        <p:nvSpPr>
          <p:cNvPr id="4" name="Date Placeholder 3"/>
          <p:cNvSpPr>
            <a:spLocks noGrp="1"/>
          </p:cNvSpPr>
          <p:nvPr>
            <p:ph type="dt" sz="half" idx="10"/>
          </p:nvPr>
        </p:nvSpPr>
        <p:spPr/>
        <p:txBody>
          <a:bodyPr/>
          <a:lstStyle/>
          <a:p>
            <a:fld id="{99DE209E-75EF-4259-B7D0-5448D815C19C}" type="datetime1">
              <a:rPr lang="en-US" smtClean="0"/>
              <a:t>5/30/2022</a:t>
            </a:fld>
            <a:endParaRPr lang="en-US" dirty="0"/>
          </a:p>
        </p:txBody>
      </p:sp>
      <p:sp>
        <p:nvSpPr>
          <p:cNvPr id="5" name="Footer Placeholder 4"/>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50800" dist="38100" dir="2700000" algn="tl" rotWithShape="0">
                    <a:prstClr val="black">
                      <a:alpha val="40000"/>
                    </a:prstClr>
                  </a:outerShdw>
                </a:effectLst>
              </a:rPr>
              <a:t>BOUNDARY CONDITION</a:t>
            </a:r>
            <a:endParaRPr lang="en-IN" dirty="0">
              <a:effectLst>
                <a:outerShdw blurRad="50800" dist="38100" dir="2700000" algn="tl" rotWithShape="0">
                  <a:prstClr val="black">
                    <a:alpha val="40000"/>
                  </a:prstClr>
                </a:outerShdw>
              </a:effectLst>
            </a:endParaRPr>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Date Placeholder 5"/>
          <p:cNvSpPr>
            <a:spLocks noGrp="1"/>
          </p:cNvSpPr>
          <p:nvPr>
            <p:ph type="dt" sz="half" idx="10"/>
          </p:nvPr>
        </p:nvSpPr>
        <p:spPr/>
        <p:txBody>
          <a:bodyPr/>
          <a:lstStyle/>
          <a:p>
            <a:fld id="{3328F9E5-B728-488F-A975-8662AA72D3AC}" type="datetime1">
              <a:rPr lang="en-US" smtClean="0"/>
              <a:t>5/30/2022</a:t>
            </a:fld>
            <a:endParaRPr lang="en-US" dirty="0"/>
          </a:p>
        </p:txBody>
      </p:sp>
      <p:pic>
        <p:nvPicPr>
          <p:cNvPr id="7" name="Content Placeholder 3"/>
          <p:cNvPicPr>
            <a:picLocks noGrp="1"/>
          </p:cNvPicPr>
          <p:nvPr>
            <p:ph idx="1"/>
          </p:nvPr>
        </p:nvPicPr>
        <p:blipFill>
          <a:blip r:embed="rId2"/>
          <a:stretch>
            <a:fillRect/>
          </a:stretch>
        </p:blipFill>
        <p:spPr>
          <a:xfrm>
            <a:off x="2386806" y="1676400"/>
            <a:ext cx="6248400" cy="3886200"/>
          </a:xfrm>
          <a:prstGeom prst="rect">
            <a:avLst/>
          </a:prstGeom>
          <a:ln>
            <a:solidFill>
              <a:schemeClr val="tx1"/>
            </a:solidFill>
          </a:ln>
        </p:spPr>
      </p:pic>
    </p:spTree>
    <p:extLst>
      <p:ext uri="{BB962C8B-B14F-4D97-AF65-F5344CB8AC3E}">
        <p14:creationId xmlns:p14="http://schemas.microsoft.com/office/powerpoint/2010/main" val="1154415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50800" dist="38100" dir="2700000" algn="tl" rotWithShape="0">
                    <a:prstClr val="black">
                      <a:alpha val="40000"/>
                    </a:prstClr>
                  </a:outerShdw>
                </a:effectLst>
              </a:rPr>
              <a:t>RESULT</a:t>
            </a:r>
            <a:endParaRPr lang="en-IN" dirty="0">
              <a:effectLst>
                <a:outerShdw blurRad="50800" dist="38100" dir="2700000" algn="tl" rotWithShape="0">
                  <a:prstClr val="black">
                    <a:alpha val="40000"/>
                  </a:prstClr>
                </a:outerShdw>
              </a:effectLst>
            </a:endParaRPr>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Date Placeholder 5"/>
          <p:cNvSpPr>
            <a:spLocks noGrp="1"/>
          </p:cNvSpPr>
          <p:nvPr>
            <p:ph type="dt" sz="half" idx="10"/>
          </p:nvPr>
        </p:nvSpPr>
        <p:spPr/>
        <p:txBody>
          <a:bodyPr/>
          <a:lstStyle/>
          <a:p>
            <a:fld id="{6C90AB40-9B46-4F83-9341-4C9F431F959D}" type="datetime1">
              <a:rPr lang="en-US" smtClean="0"/>
              <a:t>5/30/2022</a:t>
            </a:fld>
            <a:endParaRPr lang="en-US" dirty="0"/>
          </a:p>
        </p:txBody>
      </p:sp>
      <p:pic>
        <p:nvPicPr>
          <p:cNvPr id="7" name="Content Placeholder 6"/>
          <p:cNvPicPr>
            <a:picLocks noGrp="1"/>
          </p:cNvPicPr>
          <p:nvPr>
            <p:ph idx="1"/>
          </p:nvPr>
        </p:nvPicPr>
        <p:blipFill>
          <a:blip r:embed="rId2"/>
          <a:stretch>
            <a:fillRect/>
          </a:stretch>
        </p:blipFill>
        <p:spPr>
          <a:xfrm>
            <a:off x="786606" y="1828800"/>
            <a:ext cx="4191000" cy="2895600"/>
          </a:xfrm>
          <a:prstGeom prst="rect">
            <a:avLst/>
          </a:prstGeom>
          <a:ln>
            <a:solidFill>
              <a:schemeClr val="tx1"/>
            </a:solidFill>
          </a:ln>
        </p:spPr>
      </p:pic>
      <p:pic>
        <p:nvPicPr>
          <p:cNvPr id="8" name="Content Placeholder 3"/>
          <p:cNvPicPr>
            <a:picLocks noGrp="1"/>
          </p:cNvPicPr>
          <p:nvPr/>
        </p:nvPicPr>
        <p:blipFill>
          <a:blip r:embed="rId3"/>
          <a:stretch>
            <a:fillRect/>
          </a:stretch>
        </p:blipFill>
        <p:spPr>
          <a:xfrm>
            <a:off x="5892006" y="1752600"/>
            <a:ext cx="4562475" cy="3048000"/>
          </a:xfrm>
          <a:prstGeom prst="rect">
            <a:avLst/>
          </a:prstGeom>
          <a:ln>
            <a:solidFill>
              <a:schemeClr val="tx1"/>
            </a:solidFill>
          </a:ln>
        </p:spPr>
      </p:pic>
    </p:spTree>
    <p:extLst>
      <p:ext uri="{BB962C8B-B14F-4D97-AF65-F5344CB8AC3E}">
        <p14:creationId xmlns:p14="http://schemas.microsoft.com/office/powerpoint/2010/main" val="335914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4863-4A17-EB3A-DD34-951A35D9E370}"/>
              </a:ext>
            </a:extLst>
          </p:cNvPr>
          <p:cNvSpPr>
            <a:spLocks noGrp="1"/>
          </p:cNvSpPr>
          <p:nvPr>
            <p:ph type="title"/>
          </p:nvPr>
        </p:nvSpPr>
        <p:spPr/>
        <p:txBody>
          <a:bodyPr/>
          <a:lstStyle/>
          <a:p>
            <a:r>
              <a:rPr lang="en-IN" dirty="0"/>
              <a:t>UTM TEST</a:t>
            </a:r>
          </a:p>
        </p:txBody>
      </p:sp>
      <p:sp>
        <p:nvSpPr>
          <p:cNvPr id="4" name="Footer Placeholder 3">
            <a:extLst>
              <a:ext uri="{FF2B5EF4-FFF2-40B4-BE49-F238E27FC236}">
                <a16:creationId xmlns:a16="http://schemas.microsoft.com/office/drawing/2014/main" id="{9EFA1C49-0ACF-EBC6-3F55-70C16E4DDE5A}"/>
              </a:ext>
            </a:extLst>
          </p:cNvPr>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a:extLst>
              <a:ext uri="{FF2B5EF4-FFF2-40B4-BE49-F238E27FC236}">
                <a16:creationId xmlns:a16="http://schemas.microsoft.com/office/drawing/2014/main" id="{116C3040-5C81-09F5-AC14-4FB803FC808B}"/>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6" name="Date Placeholder 5">
            <a:extLst>
              <a:ext uri="{FF2B5EF4-FFF2-40B4-BE49-F238E27FC236}">
                <a16:creationId xmlns:a16="http://schemas.microsoft.com/office/drawing/2014/main" id="{BB1EAEA4-E35A-8E32-A75E-29D3C164FE2E}"/>
              </a:ext>
            </a:extLst>
          </p:cNvPr>
          <p:cNvSpPr>
            <a:spLocks noGrp="1"/>
          </p:cNvSpPr>
          <p:nvPr>
            <p:ph type="dt" sz="half" idx="10"/>
          </p:nvPr>
        </p:nvSpPr>
        <p:spPr/>
        <p:txBody>
          <a:bodyPr/>
          <a:lstStyle/>
          <a:p>
            <a:fld id="{36640AB4-94B2-423D-A963-2D7DAB99DA04}" type="datetime1">
              <a:rPr lang="en-US" smtClean="0"/>
              <a:t>5/30/2022</a:t>
            </a:fld>
            <a:endParaRPr lang="en-US" dirty="0"/>
          </a:p>
        </p:txBody>
      </p:sp>
      <p:pic>
        <p:nvPicPr>
          <p:cNvPr id="7" name="Content Placeholder 6">
            <a:extLst>
              <a:ext uri="{FF2B5EF4-FFF2-40B4-BE49-F238E27FC236}">
                <a16:creationId xmlns:a16="http://schemas.microsoft.com/office/drawing/2014/main" id="{200649AA-28A8-5100-0A59-125F1A0A78D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05806" y="1534212"/>
            <a:ext cx="3810000" cy="4144963"/>
          </a:xfrm>
          <a:prstGeom prst="rect">
            <a:avLst/>
          </a:prstGeom>
          <a:noFill/>
          <a:ln>
            <a:noFill/>
          </a:ln>
        </p:spPr>
      </p:pic>
      <p:pic>
        <p:nvPicPr>
          <p:cNvPr id="8" name="Content Placeholder 6">
            <a:extLst>
              <a:ext uri="{FF2B5EF4-FFF2-40B4-BE49-F238E27FC236}">
                <a16:creationId xmlns:a16="http://schemas.microsoft.com/office/drawing/2014/main" id="{8B1AB05D-0F95-9AF8-99D0-EC8366E183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346" t="13599" r="20193"/>
          <a:stretch/>
        </p:blipFill>
        <p:spPr bwMode="auto">
          <a:xfrm>
            <a:off x="6483151" y="1789576"/>
            <a:ext cx="3774505" cy="3634233"/>
          </a:xfrm>
          <a:prstGeom prst="rect">
            <a:avLst/>
          </a:prstGeom>
          <a:noFill/>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4782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8B26-A700-9FFB-4ACE-C8516A670E99}"/>
              </a:ext>
            </a:extLst>
          </p:cNvPr>
          <p:cNvSpPr>
            <a:spLocks noGrp="1"/>
          </p:cNvSpPr>
          <p:nvPr>
            <p:ph type="title"/>
          </p:nvPr>
        </p:nvSpPr>
        <p:spPr/>
        <p:txBody>
          <a:bodyPr/>
          <a:lstStyle/>
          <a:p>
            <a:r>
              <a:rPr lang="en-IN" dirty="0"/>
              <a:t>RESULT</a:t>
            </a:r>
          </a:p>
        </p:txBody>
      </p:sp>
      <p:graphicFrame>
        <p:nvGraphicFramePr>
          <p:cNvPr id="7" name="Content Placeholder 6">
            <a:extLst>
              <a:ext uri="{FF2B5EF4-FFF2-40B4-BE49-F238E27FC236}">
                <a16:creationId xmlns:a16="http://schemas.microsoft.com/office/drawing/2014/main" id="{2E9B4BED-82A0-3322-C04C-036E4EB7EB0E}"/>
              </a:ext>
            </a:extLst>
          </p:cNvPr>
          <p:cNvGraphicFramePr>
            <a:graphicFrameLocks noGrp="1"/>
          </p:cNvGraphicFramePr>
          <p:nvPr>
            <p:ph idx="1"/>
            <p:extLst>
              <p:ext uri="{D42A27DB-BD31-4B8C-83A1-F6EECF244321}">
                <p14:modId xmlns:p14="http://schemas.microsoft.com/office/powerpoint/2010/main" val="1094590096"/>
              </p:ext>
            </p:extLst>
          </p:nvPr>
        </p:nvGraphicFramePr>
        <p:xfrm>
          <a:off x="1853406" y="2727059"/>
          <a:ext cx="7239000" cy="2911743"/>
        </p:xfrm>
        <a:graphic>
          <a:graphicData uri="http://schemas.openxmlformats.org/drawingml/2006/table">
            <a:tbl>
              <a:tblPr firstRow="1" firstCol="1" bandRow="1">
                <a:tableStyleId>{5C22544A-7EE6-4342-B048-85BDC9FD1C3A}</a:tableStyleId>
              </a:tblPr>
              <a:tblGrid>
                <a:gridCol w="524154">
                  <a:extLst>
                    <a:ext uri="{9D8B030D-6E8A-4147-A177-3AD203B41FA5}">
                      <a16:colId xmlns:a16="http://schemas.microsoft.com/office/drawing/2014/main" val="3858159591"/>
                    </a:ext>
                  </a:extLst>
                </a:gridCol>
                <a:gridCol w="1374134">
                  <a:extLst>
                    <a:ext uri="{9D8B030D-6E8A-4147-A177-3AD203B41FA5}">
                      <a16:colId xmlns:a16="http://schemas.microsoft.com/office/drawing/2014/main" val="724404479"/>
                    </a:ext>
                  </a:extLst>
                </a:gridCol>
                <a:gridCol w="1725145">
                  <a:extLst>
                    <a:ext uri="{9D8B030D-6E8A-4147-A177-3AD203B41FA5}">
                      <a16:colId xmlns:a16="http://schemas.microsoft.com/office/drawing/2014/main" val="2976036062"/>
                    </a:ext>
                  </a:extLst>
                </a:gridCol>
                <a:gridCol w="1441033">
                  <a:extLst>
                    <a:ext uri="{9D8B030D-6E8A-4147-A177-3AD203B41FA5}">
                      <a16:colId xmlns:a16="http://schemas.microsoft.com/office/drawing/2014/main" val="690678931"/>
                    </a:ext>
                  </a:extLst>
                </a:gridCol>
                <a:gridCol w="1057753">
                  <a:extLst>
                    <a:ext uri="{9D8B030D-6E8A-4147-A177-3AD203B41FA5}">
                      <a16:colId xmlns:a16="http://schemas.microsoft.com/office/drawing/2014/main" val="1999196116"/>
                    </a:ext>
                  </a:extLst>
                </a:gridCol>
                <a:gridCol w="1116781">
                  <a:extLst>
                    <a:ext uri="{9D8B030D-6E8A-4147-A177-3AD203B41FA5}">
                      <a16:colId xmlns:a16="http://schemas.microsoft.com/office/drawing/2014/main" val="3411131017"/>
                    </a:ext>
                  </a:extLst>
                </a:gridCol>
              </a:tblGrid>
              <a:tr h="1295587">
                <a:tc>
                  <a:txBody>
                    <a:bodyPr/>
                    <a:lstStyle/>
                    <a:p>
                      <a:pPr algn="ctr">
                        <a:lnSpc>
                          <a:spcPct val="150000"/>
                        </a:lnSpc>
                        <a:spcAft>
                          <a:spcPts val="1000"/>
                        </a:spcAft>
                      </a:pPr>
                      <a:r>
                        <a:rPr lang="en-US" sz="1200" dirty="0">
                          <a:effectLst/>
                        </a:rPr>
                        <a:t>SR 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dirty="0">
                          <a:effectLst/>
                        </a:rPr>
                        <a:t>COMPONENT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a:effectLst/>
                        </a:rPr>
                        <a:t>TOTAL DEFORMATION (mm)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a:effectLst/>
                        </a:rPr>
                        <a:t>EQUIVALENT STRESS (MPa)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a:effectLst/>
                        </a:rPr>
                        <a:t>WEIGHT (kg)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a:effectLst/>
                        </a:rPr>
                        <a:t>REACTION FORCE</a:t>
                      </a:r>
                      <a:endParaRPr lang="en-IN" sz="1100">
                        <a:effectLst/>
                      </a:endParaRPr>
                    </a:p>
                    <a:p>
                      <a:pPr algn="ctr">
                        <a:lnSpc>
                          <a:spcPct val="150000"/>
                        </a:lnSpc>
                        <a:spcAft>
                          <a:spcPts val="1000"/>
                        </a:spcAft>
                      </a:pPr>
                      <a:r>
                        <a:rPr lang="en-US" sz="1200">
                          <a:effectLst/>
                        </a:rPr>
                        <a:t>(N)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06759497"/>
                  </a:ext>
                </a:extLst>
              </a:tr>
              <a:tr h="808078">
                <a:tc>
                  <a:txBody>
                    <a:bodyPr/>
                    <a:lstStyle/>
                    <a:p>
                      <a:pPr algn="ctr">
                        <a:lnSpc>
                          <a:spcPct val="150000"/>
                        </a:lnSpc>
                        <a:spcAft>
                          <a:spcPts val="1000"/>
                        </a:spcAft>
                      </a:pPr>
                      <a:r>
                        <a:rPr lang="en-US" sz="12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dirty="0">
                          <a:effectLst/>
                        </a:rPr>
                        <a:t>EXISTING MODEL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a:effectLst/>
                        </a:rPr>
                        <a:t>5.3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a:effectLst/>
                        </a:rPr>
                        <a:t>9.00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a:effectLst/>
                        </a:rPr>
                        <a:t>0.989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a:effectLst/>
                        </a:rPr>
                        <a:t>1234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2117681"/>
                  </a:ext>
                </a:extLst>
              </a:tr>
              <a:tr h="808078">
                <a:tc>
                  <a:txBody>
                    <a:bodyPr/>
                    <a:lstStyle/>
                    <a:p>
                      <a:pPr algn="ctr">
                        <a:lnSpc>
                          <a:spcPct val="150000"/>
                        </a:lnSpc>
                        <a:spcAft>
                          <a:spcPts val="1000"/>
                        </a:spcAft>
                      </a:pPr>
                      <a:r>
                        <a:rPr lang="en-US" sz="1200" dirty="0">
                          <a:effectLst/>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a:effectLst/>
                        </a:rPr>
                        <a:t>OPTIMIZED MODEL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dirty="0">
                          <a:effectLst/>
                        </a:rPr>
                        <a:t>5.5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dirty="0">
                          <a:effectLst/>
                        </a:rPr>
                        <a:t>15.29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dirty="0">
                          <a:effectLst/>
                        </a:rPr>
                        <a:t>0.92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50000"/>
                        </a:lnSpc>
                        <a:spcAft>
                          <a:spcPts val="1000"/>
                        </a:spcAft>
                      </a:pPr>
                      <a:r>
                        <a:rPr lang="en-US" sz="1200" dirty="0">
                          <a:effectLst/>
                        </a:rPr>
                        <a:t>4899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35660379"/>
                  </a:ext>
                </a:extLst>
              </a:tr>
            </a:tbl>
          </a:graphicData>
        </a:graphic>
      </p:graphicFrame>
      <p:sp>
        <p:nvSpPr>
          <p:cNvPr id="4" name="Footer Placeholder 3">
            <a:extLst>
              <a:ext uri="{FF2B5EF4-FFF2-40B4-BE49-F238E27FC236}">
                <a16:creationId xmlns:a16="http://schemas.microsoft.com/office/drawing/2014/main" id="{F3BA0D8A-132D-35F5-7491-47DE3D3EF6E6}"/>
              </a:ext>
            </a:extLst>
          </p:cNvPr>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a:extLst>
              <a:ext uri="{FF2B5EF4-FFF2-40B4-BE49-F238E27FC236}">
                <a16:creationId xmlns:a16="http://schemas.microsoft.com/office/drawing/2014/main" id="{B5389A81-FF3E-FB0B-83D4-347A21F639AB}"/>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6" name="Date Placeholder 5">
            <a:extLst>
              <a:ext uri="{FF2B5EF4-FFF2-40B4-BE49-F238E27FC236}">
                <a16:creationId xmlns:a16="http://schemas.microsoft.com/office/drawing/2014/main" id="{F86E6931-8099-C1F2-E1D9-D89AEF9D72AA}"/>
              </a:ext>
            </a:extLst>
          </p:cNvPr>
          <p:cNvSpPr>
            <a:spLocks noGrp="1"/>
          </p:cNvSpPr>
          <p:nvPr>
            <p:ph type="dt" sz="half" idx="10"/>
          </p:nvPr>
        </p:nvSpPr>
        <p:spPr/>
        <p:txBody>
          <a:bodyPr/>
          <a:lstStyle/>
          <a:p>
            <a:fld id="{36640AB4-94B2-423D-A963-2D7DAB99DA04}" type="datetime1">
              <a:rPr lang="en-US" smtClean="0"/>
              <a:t>5/30/2022</a:t>
            </a:fld>
            <a:endParaRPr lang="en-US" dirty="0"/>
          </a:p>
        </p:txBody>
      </p:sp>
      <p:sp>
        <p:nvSpPr>
          <p:cNvPr id="8" name="Rectangle 1">
            <a:extLst>
              <a:ext uri="{FF2B5EF4-FFF2-40B4-BE49-F238E27FC236}">
                <a16:creationId xmlns:a16="http://schemas.microsoft.com/office/drawing/2014/main" id="{4189E3DC-5408-32BF-5F87-4FC1B08AD58B}"/>
              </a:ext>
            </a:extLst>
          </p:cNvPr>
          <p:cNvSpPr>
            <a:spLocks noChangeArrowheads="1"/>
          </p:cNvSpPr>
          <p:nvPr/>
        </p:nvSpPr>
        <p:spPr bwMode="auto">
          <a:xfrm>
            <a:off x="381001" y="1403620"/>
            <a:ext cx="1145460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rocker panel used to protect vehicle from external damage. The material used for rocker panel is plastic. To increase the strength of rocker panel without increasing the glass fiber material is selected.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Applied the glass fiber layer on the rocker panel using hand layup method. As per result the reaction force of rocker panel using composite material is increased.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376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Date Placeholder 5"/>
          <p:cNvSpPr>
            <a:spLocks noGrp="1"/>
          </p:cNvSpPr>
          <p:nvPr>
            <p:ph type="dt" sz="half" idx="10"/>
          </p:nvPr>
        </p:nvSpPr>
        <p:spPr/>
        <p:txBody>
          <a:bodyPr/>
          <a:lstStyle/>
          <a:p>
            <a:fld id="{98860F45-7472-499A-9ACF-D89DE7A0B0BE}" type="datetime1">
              <a:rPr lang="en-US" smtClean="0"/>
              <a:t>5/30/2022</a:t>
            </a:fld>
            <a:endParaRPr lang="en-US" dirty="0"/>
          </a:p>
        </p:txBody>
      </p:sp>
      <p:graphicFrame>
        <p:nvGraphicFramePr>
          <p:cNvPr id="7" name="Content Placeholder 6"/>
          <p:cNvGraphicFramePr>
            <a:graphicFrameLocks noGrp="1"/>
          </p:cNvGraphicFramePr>
          <p:nvPr>
            <p:ph idx="1"/>
          </p:nvPr>
        </p:nvGraphicFramePr>
        <p:xfrm>
          <a:off x="633413" y="1600200"/>
          <a:ext cx="1101725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6130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Date Placeholder 5"/>
          <p:cNvSpPr>
            <a:spLocks noGrp="1"/>
          </p:cNvSpPr>
          <p:nvPr>
            <p:ph type="dt" sz="half" idx="10"/>
          </p:nvPr>
        </p:nvSpPr>
        <p:spPr/>
        <p:txBody>
          <a:bodyPr/>
          <a:lstStyle/>
          <a:p>
            <a:fld id="{9C4BE18B-DDFB-4FB0-BCCD-9B0DD2317CD0}" type="datetime1">
              <a:rPr lang="en-US" smtClean="0"/>
              <a:t>5/30/2022</a:t>
            </a:fld>
            <a:endParaRPr lang="en-US" dirty="0"/>
          </a:p>
        </p:txBody>
      </p:sp>
      <p:graphicFrame>
        <p:nvGraphicFramePr>
          <p:cNvPr id="7" name="Content Placeholder 6"/>
          <p:cNvGraphicFramePr>
            <a:graphicFrameLocks noGrp="1"/>
          </p:cNvGraphicFramePr>
          <p:nvPr>
            <p:ph idx="1"/>
          </p:nvPr>
        </p:nvGraphicFramePr>
        <p:xfrm>
          <a:off x="633413" y="1600200"/>
          <a:ext cx="1101725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4911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6E6C-E34F-2447-7167-258EC398CB7F}"/>
              </a:ext>
            </a:extLst>
          </p:cNvPr>
          <p:cNvSpPr>
            <a:spLocks noGrp="1"/>
          </p:cNvSpPr>
          <p:nvPr>
            <p:ph type="title"/>
          </p:nvPr>
        </p:nvSpPr>
        <p:spPr/>
        <p:txBody>
          <a:bodyPr/>
          <a:lstStyle/>
          <a:p>
            <a:endParaRPr lang="en-IN" dirty="0"/>
          </a:p>
        </p:txBody>
      </p:sp>
      <p:sp>
        <p:nvSpPr>
          <p:cNvPr id="4" name="Footer Placeholder 3">
            <a:extLst>
              <a:ext uri="{FF2B5EF4-FFF2-40B4-BE49-F238E27FC236}">
                <a16:creationId xmlns:a16="http://schemas.microsoft.com/office/drawing/2014/main" id="{4CEA80CD-8DF5-33CD-ED6F-92C70E922D87}"/>
              </a:ext>
            </a:extLst>
          </p:cNvPr>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a:extLst>
              <a:ext uri="{FF2B5EF4-FFF2-40B4-BE49-F238E27FC236}">
                <a16:creationId xmlns:a16="http://schemas.microsoft.com/office/drawing/2014/main" id="{6121D870-797D-5E7E-8E03-FDE712ECB53F}"/>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
        <p:nvSpPr>
          <p:cNvPr id="6" name="Date Placeholder 5">
            <a:extLst>
              <a:ext uri="{FF2B5EF4-FFF2-40B4-BE49-F238E27FC236}">
                <a16:creationId xmlns:a16="http://schemas.microsoft.com/office/drawing/2014/main" id="{EA533F41-3391-DEAE-FD3F-1DCA916ACC9A}"/>
              </a:ext>
            </a:extLst>
          </p:cNvPr>
          <p:cNvSpPr>
            <a:spLocks noGrp="1"/>
          </p:cNvSpPr>
          <p:nvPr>
            <p:ph type="dt" sz="half" idx="10"/>
          </p:nvPr>
        </p:nvSpPr>
        <p:spPr/>
        <p:txBody>
          <a:bodyPr/>
          <a:lstStyle/>
          <a:p>
            <a:fld id="{36640AB4-94B2-423D-A963-2D7DAB99DA04}" type="datetime1">
              <a:rPr lang="en-US" smtClean="0"/>
              <a:t>5/30/2022</a:t>
            </a:fld>
            <a:endParaRPr lang="en-US" dirty="0"/>
          </a:p>
        </p:txBody>
      </p:sp>
      <p:graphicFrame>
        <p:nvGraphicFramePr>
          <p:cNvPr id="7" name="Content Placeholder 6">
            <a:extLst>
              <a:ext uri="{FF2B5EF4-FFF2-40B4-BE49-F238E27FC236}">
                <a16:creationId xmlns:a16="http://schemas.microsoft.com/office/drawing/2014/main" id="{749F1ECD-1D22-1EA2-A311-4B921A28D4DE}"/>
              </a:ext>
            </a:extLst>
          </p:cNvPr>
          <p:cNvGraphicFramePr>
            <a:graphicFrameLocks noGrp="1"/>
          </p:cNvGraphicFramePr>
          <p:nvPr>
            <p:ph idx="1"/>
          </p:nvPr>
        </p:nvGraphicFramePr>
        <p:xfrm>
          <a:off x="633413" y="1600200"/>
          <a:ext cx="1101725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817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406" y="304800"/>
            <a:ext cx="7565949" cy="1143000"/>
          </a:xfrm>
        </p:spPr>
        <p:txBody>
          <a:bodyPr>
            <a:normAutofit/>
          </a:bodyPr>
          <a:lstStyle/>
          <a:p>
            <a:r>
              <a:rPr lang="en-IN" dirty="0">
                <a:effectLst>
                  <a:outerShdw blurRad="50800" dist="38100" dir="2700000" algn="tl" rotWithShape="0">
                    <a:prstClr val="black">
                      <a:alpha val="40000"/>
                    </a:prstClr>
                  </a:outerShdw>
                </a:effectLst>
              </a:rPr>
              <a:t>Conclusions</a:t>
            </a:r>
          </a:p>
        </p:txBody>
      </p:sp>
      <p:sp>
        <p:nvSpPr>
          <p:cNvPr id="3" name="Content Placeholder 2"/>
          <p:cNvSpPr>
            <a:spLocks noGrp="1"/>
          </p:cNvSpPr>
          <p:nvPr>
            <p:ph idx="1"/>
          </p:nvPr>
        </p:nvSpPr>
        <p:spPr>
          <a:xfrm>
            <a:off x="1777206" y="1600200"/>
            <a:ext cx="9144000" cy="4525963"/>
          </a:xfrm>
        </p:spPr>
        <p:txBody>
          <a:bodyPr>
            <a:normAutofit lnSpcReduction="10000"/>
          </a:bodyPr>
          <a:lstStyle/>
          <a:p>
            <a:pPr>
              <a:lnSpc>
                <a:spcPct val="150000"/>
              </a:lnSpc>
            </a:pPr>
            <a:r>
              <a:rPr lang="en-US" sz="2000" dirty="0"/>
              <a:t>In this project we have performed the structural analysis of Rocker panel made of steel and </a:t>
            </a:r>
            <a:r>
              <a:rPr lang="en-US" sz="2000" dirty="0" err="1"/>
              <a:t>ploted</a:t>
            </a:r>
            <a:r>
              <a:rPr lang="en-US" sz="2000" dirty="0"/>
              <a:t> the result of total deflection and Force reaction of Rocker panel. After the optimization of rocker panel by reducing the thickness of steel plate and layering of carbon fiber the overall weight of the optimized rocker panel is observed. </a:t>
            </a:r>
          </a:p>
          <a:p>
            <a:pPr>
              <a:lnSpc>
                <a:spcPct val="150000"/>
              </a:lnSpc>
            </a:pPr>
            <a:r>
              <a:rPr lang="en-US" sz="2000" dirty="0"/>
              <a:t>The optimized rocker panel is also gone through the process of structural analysis and from the plots it is concluded that the optimized rocker panel has best reaction force than the original one. As the reaction force for the original rocker panel is having force reaction of  9754.4 N and the optimized model has the force reaction of  9969.2 N</a:t>
            </a:r>
          </a:p>
          <a:p>
            <a:endParaRPr lang="en-IN" dirty="0"/>
          </a:p>
        </p:txBody>
      </p:sp>
      <p:sp>
        <p:nvSpPr>
          <p:cNvPr id="6" name="Date Placeholder 5"/>
          <p:cNvSpPr>
            <a:spLocks noGrp="1"/>
          </p:cNvSpPr>
          <p:nvPr>
            <p:ph type="dt" sz="half" idx="10"/>
          </p:nvPr>
        </p:nvSpPr>
        <p:spPr/>
        <p:txBody>
          <a:bodyPr/>
          <a:lstStyle/>
          <a:p>
            <a:fld id="{82837440-F146-4006-BCDA-8C5872348801}" type="datetime1">
              <a:rPr lang="en-US" smtClean="0"/>
              <a:t>5/30/2022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a:p>
        </p:txBody>
      </p:sp>
      <p:sp>
        <p:nvSpPr>
          <p:cNvPr id="8" name="Footer Placeholder 7"/>
          <p:cNvSpPr>
            <a:spLocks noGrp="1"/>
          </p:cNvSpPr>
          <p:nvPr>
            <p:ph type="ftr" sz="quarter" idx="11"/>
          </p:nvPr>
        </p:nvSpPr>
        <p:spPr/>
        <p:txBody>
          <a:bodyPr/>
          <a:lstStyle/>
          <a:p>
            <a:r>
              <a:rPr lang="en-IN"/>
              <a:t>Design And Strength Improvement Of 4 Wheeler Rocker Panel</a:t>
            </a:r>
            <a:endParaRPr lang="en-US" dirty="0"/>
          </a:p>
        </p:txBody>
      </p:sp>
      <p:sp>
        <p:nvSpPr>
          <p:cNvPr id="3074" name="AutoShape 2" descr="Image result for conclusion symbol"/>
          <p:cNvSpPr>
            <a:spLocks noChangeAspect="1" noChangeArrowheads="1"/>
          </p:cNvSpPr>
          <p:nvPr/>
        </p:nvSpPr>
        <p:spPr bwMode="auto">
          <a:xfrm>
            <a:off x="155575" y="-1576388"/>
            <a:ext cx="3295650" cy="329565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6" name="AutoShape 4" descr="Image result for conclusion symbol"/>
          <p:cNvSpPr>
            <a:spLocks noChangeAspect="1" noChangeArrowheads="1"/>
          </p:cNvSpPr>
          <p:nvPr/>
        </p:nvSpPr>
        <p:spPr bwMode="auto">
          <a:xfrm>
            <a:off x="155575" y="-1576388"/>
            <a:ext cx="3295650" cy="329565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80" name="Picture 8" descr="Image result for conclusion symbol"/>
          <p:cNvPicPr>
            <a:picLocks noChangeAspect="1" noChangeArrowheads="1"/>
          </p:cNvPicPr>
          <p:nvPr/>
        </p:nvPicPr>
        <p:blipFill>
          <a:blip r:embed="rId2" cstate="print"/>
          <a:srcRect b="8513"/>
          <a:stretch>
            <a:fillRect/>
          </a:stretch>
        </p:blipFill>
        <p:spPr bwMode="auto">
          <a:xfrm>
            <a:off x="3437218" y="304800"/>
            <a:ext cx="1006988" cy="990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8057" y="304800"/>
            <a:ext cx="6575349" cy="1143000"/>
          </a:xfrm>
        </p:spPr>
        <p:txBody>
          <a:bodyPr/>
          <a:lstStyle/>
          <a:p>
            <a:r>
              <a:rPr lang="en-IN" dirty="0">
                <a:effectLst>
                  <a:outerShdw blurRad="50800" dist="38100" dir="2700000" algn="tl" rotWithShape="0">
                    <a:prstClr val="black">
                      <a:alpha val="40000"/>
                    </a:prstClr>
                  </a:outerShdw>
                </a:effectLst>
              </a:rPr>
              <a:t>References</a:t>
            </a:r>
          </a:p>
        </p:txBody>
      </p:sp>
      <p:sp>
        <p:nvSpPr>
          <p:cNvPr id="3" name="Content Placeholder 2"/>
          <p:cNvSpPr>
            <a:spLocks noGrp="1"/>
          </p:cNvSpPr>
          <p:nvPr>
            <p:ph idx="1"/>
          </p:nvPr>
        </p:nvSpPr>
        <p:spPr>
          <a:xfrm>
            <a:off x="1701006" y="1524000"/>
            <a:ext cx="9448800" cy="4525963"/>
          </a:xfrm>
        </p:spPr>
        <p:txBody>
          <a:bodyPr>
            <a:noAutofit/>
          </a:bodyPr>
          <a:lstStyle/>
          <a:p>
            <a:pPr lvl="0" algn="just">
              <a:buFont typeface="+mj-lt"/>
              <a:buAutoNum type="arabicPeriod"/>
            </a:pPr>
            <a:r>
              <a:rPr lang="en-IN" sz="2000" dirty="0" err="1"/>
              <a:t>Huili</a:t>
            </a:r>
            <a:r>
              <a:rPr lang="en-IN" sz="2000" dirty="0"/>
              <a:t> Yu, </a:t>
            </a:r>
            <a:r>
              <a:rPr lang="en-IN" sz="2000" dirty="0" err="1"/>
              <a:t>Hui</a:t>
            </a:r>
            <a:r>
              <a:rPr lang="en-IN" sz="2000" dirty="0"/>
              <a:t> Zhao and </a:t>
            </a:r>
            <a:r>
              <a:rPr lang="en-IN" sz="2000" dirty="0" err="1"/>
              <a:t>Fangyuan</a:t>
            </a:r>
            <a:r>
              <a:rPr lang="en-IN" sz="2000" dirty="0"/>
              <a:t> Shi </a:t>
            </a:r>
            <a:r>
              <a:rPr lang="en-US" sz="2000" dirty="0"/>
              <a:t>“Bending Performance and Reinforcement of Rocker Panel Components with Unidirectional Carbon </a:t>
            </a:r>
            <a:r>
              <a:rPr lang="en-IN" sz="2000" dirty="0" err="1"/>
              <a:t>Fiber</a:t>
            </a:r>
            <a:r>
              <a:rPr lang="en-IN" sz="2000" dirty="0"/>
              <a:t> Composite”.</a:t>
            </a:r>
          </a:p>
          <a:p>
            <a:pPr lvl="0" algn="just">
              <a:buFont typeface="+mj-lt"/>
              <a:buAutoNum type="arabicPeriod"/>
            </a:pPr>
            <a:r>
              <a:rPr lang="en-US" sz="2000" dirty="0"/>
              <a:t>Kumar </a:t>
            </a:r>
            <a:r>
              <a:rPr lang="en-US" sz="2000" dirty="0" err="1"/>
              <a:t>Hemant</a:t>
            </a:r>
            <a:r>
              <a:rPr lang="en-US" sz="2000" dirty="0"/>
              <a:t>, Deb </a:t>
            </a:r>
            <a:r>
              <a:rPr lang="en-US" sz="2000" dirty="0" err="1"/>
              <a:t>Debasis</a:t>
            </a:r>
            <a:r>
              <a:rPr lang="en-US" sz="2000" dirty="0"/>
              <a:t>, </a:t>
            </a:r>
            <a:r>
              <a:rPr lang="en-US" sz="2000" dirty="0" err="1"/>
              <a:t>Chakravarty</a:t>
            </a:r>
            <a:r>
              <a:rPr lang="en-US" sz="2000" dirty="0"/>
              <a:t> D. “Design of crown pillar thickness using finite element method and multivariate regression analysis”.</a:t>
            </a:r>
            <a:endParaRPr lang="en-IN" sz="2000" dirty="0"/>
          </a:p>
          <a:p>
            <a:pPr lvl="0" algn="just">
              <a:buFont typeface="+mj-lt"/>
              <a:buAutoNum type="arabicPeriod"/>
            </a:pPr>
            <a:r>
              <a:rPr lang="en-US" sz="2000" dirty="0" err="1"/>
              <a:t>Corin</a:t>
            </a:r>
            <a:r>
              <a:rPr lang="en-US" sz="2000" dirty="0"/>
              <a:t> </a:t>
            </a:r>
            <a:r>
              <a:rPr lang="en-US" sz="2000" dirty="0" err="1"/>
              <a:t>Reutera</a:t>
            </a:r>
            <a:r>
              <a:rPr lang="en-US" sz="2000" dirty="0"/>
              <a:t>,, Kim-Henning </a:t>
            </a:r>
            <a:r>
              <a:rPr lang="en-US" sz="2000" dirty="0" err="1"/>
              <a:t>Sauerlandb</a:t>
            </a:r>
            <a:r>
              <a:rPr lang="en-US" sz="2000" dirty="0"/>
              <a:t>, Thomas </a:t>
            </a:r>
            <a:r>
              <a:rPr lang="en-US" sz="2000" dirty="0" err="1"/>
              <a:t>Tröstera</a:t>
            </a:r>
            <a:r>
              <a:rPr lang="en-US" sz="2000" dirty="0"/>
              <a:t> “Experimental and numerical crushing analysis of circular CFRP tubes under axial impact loading”.</a:t>
            </a:r>
            <a:endParaRPr lang="en-IN" sz="2000" dirty="0"/>
          </a:p>
          <a:p>
            <a:pPr lvl="0" algn="just">
              <a:buFont typeface="+mj-lt"/>
              <a:buAutoNum type="arabicPeriod"/>
            </a:pPr>
            <a:r>
              <a:rPr lang="en-US" sz="2000" dirty="0"/>
              <a:t>Oleg A. </a:t>
            </a:r>
            <a:r>
              <a:rPr lang="en-US" sz="2000" dirty="0" err="1"/>
              <a:t>Staroverov</a:t>
            </a:r>
            <a:r>
              <a:rPr lang="en-US" sz="2000" dirty="0"/>
              <a:t>, Elena M. </a:t>
            </a:r>
            <a:r>
              <a:rPr lang="en-US" sz="2000" dirty="0" err="1"/>
              <a:t>Strungar</a:t>
            </a:r>
            <a:r>
              <a:rPr lang="en-US" sz="2000" dirty="0"/>
              <a:t>, Valery E. </a:t>
            </a:r>
            <a:r>
              <a:rPr lang="en-US" sz="2000" dirty="0" err="1"/>
              <a:t>Wildemann</a:t>
            </a:r>
            <a:r>
              <a:rPr lang="en-US" sz="2000" dirty="0"/>
              <a:t> “Evaluation of the survivability of CFRP honeycomb-cored panels in compression after  impact tests”.</a:t>
            </a:r>
            <a:endParaRPr lang="en-IN" sz="2000" dirty="0"/>
          </a:p>
          <a:p>
            <a:pPr lvl="0" algn="just">
              <a:buFont typeface="+mj-lt"/>
              <a:buAutoNum type="arabicPeriod"/>
            </a:pPr>
            <a:r>
              <a:rPr lang="en-US" sz="2000" dirty="0"/>
              <a:t>Andrew Miner, Simon Jones “Design, Testing, Analysis, and Material Properties of Carbon Fiber Reinforced Polymers”.</a:t>
            </a:r>
            <a:endParaRPr lang="en-IN" sz="2000" dirty="0"/>
          </a:p>
          <a:p>
            <a:pPr lvl="0" algn="just">
              <a:spcAft>
                <a:spcPts val="1000"/>
              </a:spcAft>
              <a:buFont typeface="+mj-lt"/>
              <a:buAutoNum type="arabicPeriod"/>
            </a:pPr>
            <a:r>
              <a:rPr lang="en-US" sz="2000" dirty="0" err="1"/>
              <a:t>Aleksandr</a:t>
            </a:r>
            <a:r>
              <a:rPr lang="en-US" sz="2000" dirty="0"/>
              <a:t> </a:t>
            </a:r>
            <a:r>
              <a:rPr lang="en-US" sz="2000" dirty="0" err="1"/>
              <a:t>Cherniaev</a:t>
            </a:r>
            <a:r>
              <a:rPr lang="en-US" sz="2000" dirty="0"/>
              <a:t>, Clifford Butcher, John Montesano “Predicting the axial crush response of CFRP tubes using three damage-based constitutive models”.</a:t>
            </a:r>
            <a:endParaRPr lang="en-IN" sz="2000" dirty="0"/>
          </a:p>
          <a:p>
            <a:endParaRPr lang="en-IN" sz="2000" dirty="0"/>
          </a:p>
        </p:txBody>
      </p:sp>
      <p:sp>
        <p:nvSpPr>
          <p:cNvPr id="22530" name="AutoShape 2" descr="Checklist And Person Stock Photos, Images, &amp; Picture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2534" name="Picture 6" descr="Related image"/>
          <p:cNvPicPr>
            <a:picLocks noChangeAspect="1" noChangeArrowheads="1"/>
          </p:cNvPicPr>
          <p:nvPr/>
        </p:nvPicPr>
        <p:blipFill>
          <a:blip r:embed="rId2" cstate="print"/>
          <a:srcRect/>
          <a:stretch>
            <a:fillRect/>
          </a:stretch>
        </p:blipFill>
        <p:spPr bwMode="auto">
          <a:xfrm>
            <a:off x="3447975" y="381000"/>
            <a:ext cx="1148631" cy="914400"/>
          </a:xfrm>
          <a:prstGeom prst="rect">
            <a:avLst/>
          </a:prstGeom>
          <a:noFill/>
        </p:spPr>
      </p:pic>
      <p:sp>
        <p:nvSpPr>
          <p:cNvPr id="6" name="Date Placeholder 5"/>
          <p:cNvSpPr>
            <a:spLocks noGrp="1"/>
          </p:cNvSpPr>
          <p:nvPr>
            <p:ph type="dt" sz="half" idx="10"/>
          </p:nvPr>
        </p:nvSpPr>
        <p:spPr/>
        <p:txBody>
          <a:bodyPr/>
          <a:lstStyle/>
          <a:p>
            <a:fld id="{6460397B-447C-47A8-AF29-B9D6384DF1D9}" type="datetime1">
              <a:rPr lang="en-US" smtClean="0"/>
              <a:t>5/30/2022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a:p>
        </p:txBody>
      </p:sp>
      <p:sp>
        <p:nvSpPr>
          <p:cNvPr id="8" name="Footer Placeholder 7"/>
          <p:cNvSpPr>
            <a:spLocks noGrp="1"/>
          </p:cNvSpPr>
          <p:nvPr>
            <p:ph type="ftr" sz="quarter" idx="11"/>
          </p:nvPr>
        </p:nvSpPr>
        <p:spPr/>
        <p:txBody>
          <a:bodyPr/>
          <a:lstStyle/>
          <a:p>
            <a:r>
              <a:rPr lang="en-IN"/>
              <a:t>Design And Strength Improvement Of 4 Wheeler Rocker Panel</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0606" y="1219200"/>
            <a:ext cx="7467600" cy="1862048"/>
          </a:xfrm>
          <a:prstGeom prst="rect">
            <a:avLst/>
          </a:prstGeom>
          <a:noFill/>
        </p:spPr>
        <p:txBody>
          <a:bodyPr wrap="square" rtlCol="0">
            <a:spAutoFit/>
            <a:scene3d>
              <a:camera prst="orthographicFront"/>
              <a:lightRig rig="threePt" dir="t"/>
            </a:scene3d>
            <a:sp3d extrusionH="57150">
              <a:bevelT w="38100" h="38100"/>
            </a:sp3d>
          </a:bodyPr>
          <a:lstStyle/>
          <a:p>
            <a:pPr algn="ctr"/>
            <a:r>
              <a:rPr lang="en-IN" sz="11500" dirty="0">
                <a:solidFill>
                  <a:schemeClr val="accent3">
                    <a:lumMod val="50000"/>
                  </a:schemeClr>
                </a:solidFill>
                <a:effectLst>
                  <a:glow rad="101600">
                    <a:schemeClr val="accent3">
                      <a:satMod val="175000"/>
                      <a:alpha val="40000"/>
                    </a:schemeClr>
                  </a:glow>
                </a:effectLst>
                <a:latin typeface="Adobe Garamond Pro Bold" pitchFamily="18" charset="0"/>
              </a:rPr>
              <a:t>Thank You !</a:t>
            </a:r>
          </a:p>
        </p:txBody>
      </p:sp>
      <p:pic>
        <p:nvPicPr>
          <p:cNvPr id="28674" name="Picture 2" descr="Image result for question images"/>
          <p:cNvPicPr>
            <a:picLocks noChangeAspect="1" noChangeArrowheads="1"/>
          </p:cNvPicPr>
          <p:nvPr/>
        </p:nvPicPr>
        <p:blipFill>
          <a:blip r:embed="rId2" cstate="print"/>
          <a:srcRect/>
          <a:stretch>
            <a:fillRect/>
          </a:stretch>
        </p:blipFill>
        <p:spPr bwMode="auto">
          <a:xfrm>
            <a:off x="2539206" y="3048000"/>
            <a:ext cx="7086600" cy="2752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rot="20148445">
            <a:off x="2367744" y="3377895"/>
            <a:ext cx="2133600" cy="707886"/>
          </a:xfrm>
          <a:prstGeom prst="rect">
            <a:avLst/>
          </a:prstGeom>
          <a:noFill/>
        </p:spPr>
        <p:txBody>
          <a:bodyPr wrap="square" rtlCol="0">
            <a:spAutoFit/>
            <a:scene3d>
              <a:camera prst="orthographicFront"/>
              <a:lightRig rig="threePt" dir="t"/>
            </a:scene3d>
            <a:sp3d extrusionH="57150">
              <a:bevelT w="38100" h="38100"/>
            </a:sp3d>
          </a:bodyPr>
          <a:lstStyle/>
          <a:p>
            <a:pPr algn="ctr"/>
            <a:r>
              <a:rPr lang="en-IN" sz="4000" b="1" dirty="0">
                <a:solidFill>
                  <a:schemeClr val="bg1">
                    <a:lumMod val="50000"/>
                  </a:schemeClr>
                </a:solidFill>
                <a:effectLst>
                  <a:glow rad="101600">
                    <a:schemeClr val="bg1">
                      <a:lumMod val="65000"/>
                      <a:alpha val="60000"/>
                    </a:schemeClr>
                  </a:glow>
                </a:effectLst>
                <a:latin typeface="Lucida Sans Typewriter" pitchFamily="49" charset="0"/>
              </a:rPr>
              <a:t>Any</a:t>
            </a:r>
          </a:p>
        </p:txBody>
      </p:sp>
      <p:sp>
        <p:nvSpPr>
          <p:cNvPr id="5" name="Date Placeholder 4"/>
          <p:cNvSpPr>
            <a:spLocks noGrp="1"/>
          </p:cNvSpPr>
          <p:nvPr>
            <p:ph type="dt" sz="half" idx="10"/>
          </p:nvPr>
        </p:nvSpPr>
        <p:spPr/>
        <p:txBody>
          <a:bodyPr/>
          <a:lstStyle/>
          <a:p>
            <a:fld id="{A33FEF0E-6D55-4C76-90A0-ADDA9B6ED3D8}" type="datetime1">
              <a:rPr lang="en-US" smtClean="0"/>
              <a:t>5/30/2022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3" name="Footer Placeholder 2"/>
          <p:cNvSpPr>
            <a:spLocks noGrp="1"/>
          </p:cNvSpPr>
          <p:nvPr>
            <p:ph type="ftr" sz="quarter" idx="11"/>
          </p:nvPr>
        </p:nvSpPr>
        <p:spPr/>
        <p:txBody>
          <a:bodyPr/>
          <a:lstStyle/>
          <a:p>
            <a:r>
              <a:rPr lang="en-IN"/>
              <a:t>Design And Strength Improvement Of 4 Wheeler Rocker Panel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206" y="274638"/>
            <a:ext cx="5410201" cy="1143000"/>
          </a:xfrm>
        </p:spPr>
        <p:txBody>
          <a:bodyPr/>
          <a:lstStyle/>
          <a:p>
            <a:r>
              <a:rPr lang="en-IN" dirty="0">
                <a:effectLst>
                  <a:outerShdw blurRad="50800" dist="38100" dir="2700000" algn="tl" rotWithShape="0">
                    <a:prstClr val="black">
                      <a:alpha val="40000"/>
                    </a:prstClr>
                  </a:outerShdw>
                </a:effectLst>
              </a:rPr>
              <a:t>Introduction</a:t>
            </a:r>
          </a:p>
        </p:txBody>
      </p:sp>
      <p:sp>
        <p:nvSpPr>
          <p:cNvPr id="3" name="Content Placeholder 2"/>
          <p:cNvSpPr>
            <a:spLocks noGrp="1"/>
          </p:cNvSpPr>
          <p:nvPr>
            <p:ph idx="1"/>
          </p:nvPr>
        </p:nvSpPr>
        <p:spPr>
          <a:xfrm>
            <a:off x="1624806" y="1371600"/>
            <a:ext cx="9067800" cy="4525963"/>
          </a:xfrm>
        </p:spPr>
        <p:txBody>
          <a:bodyPr>
            <a:normAutofit fontScale="92500" lnSpcReduction="20000"/>
          </a:bodyPr>
          <a:lstStyle/>
          <a:p>
            <a:pPr marL="0" indent="0" algn="just">
              <a:buNone/>
            </a:pPr>
            <a:endParaRPr lang="en-IN" dirty="0"/>
          </a:p>
          <a:p>
            <a:pPr algn="just">
              <a:lnSpc>
                <a:spcPct val="120000"/>
              </a:lnSpc>
            </a:pPr>
            <a:r>
              <a:rPr lang="en-IN" sz="2000" dirty="0"/>
              <a:t> </a:t>
            </a:r>
            <a:r>
              <a:rPr lang="en-US" sz="2100" dirty="0"/>
              <a:t>In the twenty-first century, people are more oriented toward vehicles with better fuel economy and reduced emission levels. At the same time, due to an increase in awareness on safety and stringent crash test regulations, the automotive manufacturers are heading towards a smarter design of the occupant space by use of high strength materials for better crashworthiness. </a:t>
            </a:r>
          </a:p>
          <a:p>
            <a:pPr algn="just">
              <a:lnSpc>
                <a:spcPct val="120000"/>
              </a:lnSpc>
            </a:pPr>
            <a:r>
              <a:rPr lang="en-US" sz="2100" dirty="0"/>
              <a:t>The term crashworthiness signifies the ability of the structure to protect the occupant in crash scenario. </a:t>
            </a:r>
          </a:p>
          <a:p>
            <a:pPr algn="just">
              <a:lnSpc>
                <a:spcPct val="120000"/>
              </a:lnSpc>
            </a:pPr>
            <a:r>
              <a:rPr lang="en-US" sz="2100" dirty="0"/>
              <a:t>Crash performance requirements are focused on occupant injury parameters and structural deformation measurements like intrusion, acceleration and velocity of the deforming structure. </a:t>
            </a:r>
          </a:p>
          <a:p>
            <a:pPr algn="just">
              <a:lnSpc>
                <a:spcPct val="120000"/>
              </a:lnSpc>
            </a:pPr>
            <a:r>
              <a:rPr lang="en-US" sz="2100" dirty="0"/>
              <a:t>Protecting people inside crash is challenging because the sides of vehicles have relatively little space to absorb energy and shield occupants, unlike the front and rear, which have substantial crumple zones.</a:t>
            </a:r>
            <a:endParaRPr lang="en-IN" sz="2100" dirty="0"/>
          </a:p>
          <a:p>
            <a:pPr algn="just">
              <a:lnSpc>
                <a:spcPct val="120000"/>
              </a:lnSpc>
            </a:pPr>
            <a:endParaRPr lang="en-IN" sz="2000" dirty="0"/>
          </a:p>
          <a:p>
            <a:pPr algn="just"/>
            <a:endParaRPr lang="en-IN" sz="2000" dirty="0"/>
          </a:p>
        </p:txBody>
      </p:sp>
      <p:pic>
        <p:nvPicPr>
          <p:cNvPr id="3074" name="Picture 2" descr="Image result for introduction images for ppt"/>
          <p:cNvPicPr>
            <a:picLocks noChangeAspect="1" noChangeArrowheads="1"/>
          </p:cNvPicPr>
          <p:nvPr/>
        </p:nvPicPr>
        <p:blipFill>
          <a:blip r:embed="rId2" cstate="print"/>
          <a:srcRect l="22917" t="6269" r="8333" b="8054"/>
          <a:stretch>
            <a:fillRect/>
          </a:stretch>
        </p:blipFill>
        <p:spPr bwMode="auto">
          <a:xfrm>
            <a:off x="3148806" y="332509"/>
            <a:ext cx="914400" cy="962891"/>
          </a:xfrm>
          <a:prstGeom prst="rect">
            <a:avLst/>
          </a:prstGeom>
          <a:noFill/>
        </p:spPr>
      </p:pic>
      <p:sp>
        <p:nvSpPr>
          <p:cNvPr id="5" name="Date Placeholder 4"/>
          <p:cNvSpPr>
            <a:spLocks noGrp="1"/>
          </p:cNvSpPr>
          <p:nvPr>
            <p:ph type="dt" sz="half" idx="10"/>
          </p:nvPr>
        </p:nvSpPr>
        <p:spPr/>
        <p:txBody>
          <a:bodyPr/>
          <a:lstStyle/>
          <a:p>
            <a:fld id="{28FD6DFD-65D8-4353-855C-085615C6CE4D}" type="datetime1">
              <a:rPr lang="en-US" smtClean="0"/>
              <a:t>5/30/2022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Footer Placeholder 6"/>
          <p:cNvSpPr>
            <a:spLocks noGrp="1"/>
          </p:cNvSpPr>
          <p:nvPr>
            <p:ph type="ftr" sz="quarter" idx="11"/>
          </p:nvPr>
        </p:nvSpPr>
        <p:spPr/>
        <p:txBody>
          <a:bodyPr/>
          <a:lstStyle/>
          <a:p>
            <a:r>
              <a:rPr lang="en-IN" sz="1600">
                <a:effectLst>
                  <a:outerShdw blurRad="50800" dist="38100" dir="2700000" algn="tl" rotWithShape="0">
                    <a:prstClr val="black">
                      <a:alpha val="40000"/>
                    </a:prstClr>
                  </a:outerShdw>
                </a:effectLst>
                <a:ea typeface="Segoe UI Black" pitchFamily="34" charset="0"/>
                <a:cs typeface="Helvetica" pitchFamily="34" charset="0"/>
              </a:rPr>
              <a:t>Design And Strength Improvement Of 4 Wheeler Rocker Panel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8406" y="228600"/>
            <a:ext cx="4953000" cy="1143000"/>
          </a:xfrm>
        </p:spPr>
        <p:txBody>
          <a:bodyPr/>
          <a:lstStyle/>
          <a:p>
            <a:r>
              <a:rPr lang="en-IN" dirty="0">
                <a:effectLst>
                  <a:outerShdw blurRad="50800" dist="38100" dir="2700000" algn="tl" rotWithShape="0">
                    <a:prstClr val="black">
                      <a:alpha val="40000"/>
                    </a:prstClr>
                  </a:outerShdw>
                </a:effectLst>
              </a:rPr>
              <a:t>Literature Review</a:t>
            </a:r>
          </a:p>
        </p:txBody>
      </p:sp>
      <p:sp>
        <p:nvSpPr>
          <p:cNvPr id="2052" name="AutoShape 4" descr="A 3d man watching a book with a magnifying glass photo"/>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4" name="AutoShape 6" descr="A 3d man watching a book with a magnifying glass photo"/>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6" name="Picture 8" descr="A 3d man watching a book with a magnifying glass photo"/>
          <p:cNvPicPr>
            <a:picLocks noChangeAspect="1" noChangeArrowheads="1"/>
          </p:cNvPicPr>
          <p:nvPr/>
        </p:nvPicPr>
        <p:blipFill>
          <a:blip r:embed="rId3" cstate="print"/>
          <a:srcRect l="9514" t="6481" r="19375" b="10556"/>
          <a:stretch>
            <a:fillRect/>
          </a:stretch>
        </p:blipFill>
        <p:spPr bwMode="auto">
          <a:xfrm>
            <a:off x="2920206" y="381000"/>
            <a:ext cx="1066800" cy="914400"/>
          </a:xfrm>
          <a:prstGeom prst="rect">
            <a:avLst/>
          </a:prstGeom>
          <a:noFill/>
        </p:spPr>
      </p:pic>
      <p:sp>
        <p:nvSpPr>
          <p:cNvPr id="7" name="Date Placeholder 6"/>
          <p:cNvSpPr>
            <a:spLocks noGrp="1"/>
          </p:cNvSpPr>
          <p:nvPr>
            <p:ph type="dt" sz="half" idx="10"/>
          </p:nvPr>
        </p:nvSpPr>
        <p:spPr/>
        <p:txBody>
          <a:bodyPr/>
          <a:lstStyle/>
          <a:p>
            <a:fld id="{150CF4F2-D8A6-4156-8482-828DDF5C455E}" type="datetime1">
              <a:rPr lang="en-US" smtClean="0"/>
              <a:t>5/30/2022</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
        <p:nvSpPr>
          <p:cNvPr id="9" name="Footer Placeholder 8"/>
          <p:cNvSpPr>
            <a:spLocks noGrp="1"/>
          </p:cNvSpPr>
          <p:nvPr>
            <p:ph type="ftr" sz="quarter" idx="11"/>
          </p:nvPr>
        </p:nvSpPr>
        <p:spPr/>
        <p:txBody>
          <a:bodyPr/>
          <a:lstStyle/>
          <a:p>
            <a:r>
              <a:rPr lang="en-IN"/>
              <a:t>Design And Strength Improvement Of 4 Wheeler Rocker Panel</a:t>
            </a:r>
            <a:endParaRPr lang="en-US" dirty="0"/>
          </a:p>
        </p:txBody>
      </p:sp>
      <p:graphicFrame>
        <p:nvGraphicFramePr>
          <p:cNvPr id="14" name="Table 4"/>
          <p:cNvGraphicFramePr>
            <a:graphicFrameLocks noGrp="1"/>
          </p:cNvGraphicFramePr>
          <p:nvPr>
            <p:ph idx="1"/>
            <p:extLst>
              <p:ext uri="{D42A27DB-BD31-4B8C-83A1-F6EECF244321}">
                <p14:modId xmlns:p14="http://schemas.microsoft.com/office/powerpoint/2010/main" val="3892645684"/>
              </p:ext>
            </p:extLst>
          </p:nvPr>
        </p:nvGraphicFramePr>
        <p:xfrm>
          <a:off x="432891" y="1371600"/>
          <a:ext cx="11531600" cy="4328160"/>
        </p:xfrm>
        <a:graphic>
          <a:graphicData uri="http://schemas.openxmlformats.org/drawingml/2006/table">
            <a:tbl>
              <a:tblPr firstRow="1" bandRow="1">
                <a:tableStyleId>{5C22544A-7EE6-4342-B048-85BDC9FD1C3A}</a:tableStyleId>
              </a:tblPr>
              <a:tblGrid>
                <a:gridCol w="996896">
                  <a:extLst>
                    <a:ext uri="{9D8B030D-6E8A-4147-A177-3AD203B41FA5}">
                      <a16:colId xmlns:a16="http://schemas.microsoft.com/office/drawing/2014/main" val="20000"/>
                    </a:ext>
                  </a:extLst>
                </a:gridCol>
                <a:gridCol w="2959529">
                  <a:extLst>
                    <a:ext uri="{9D8B030D-6E8A-4147-A177-3AD203B41FA5}">
                      <a16:colId xmlns:a16="http://schemas.microsoft.com/office/drawing/2014/main" val="20001"/>
                    </a:ext>
                  </a:extLst>
                </a:gridCol>
                <a:gridCol w="3182290">
                  <a:extLst>
                    <a:ext uri="{9D8B030D-6E8A-4147-A177-3AD203B41FA5}">
                      <a16:colId xmlns:a16="http://schemas.microsoft.com/office/drawing/2014/main" val="20002"/>
                    </a:ext>
                  </a:extLst>
                </a:gridCol>
                <a:gridCol w="4392885">
                  <a:extLst>
                    <a:ext uri="{9D8B030D-6E8A-4147-A177-3AD203B41FA5}">
                      <a16:colId xmlns:a16="http://schemas.microsoft.com/office/drawing/2014/main" val="20003"/>
                    </a:ext>
                  </a:extLst>
                </a:gridCol>
              </a:tblGrid>
              <a:tr h="370840">
                <a:tc>
                  <a:txBody>
                    <a:bodyPr/>
                    <a:lstStyle/>
                    <a:p>
                      <a:pPr algn="ctr"/>
                      <a:r>
                        <a:rPr lang="en-US" sz="1900" b="1" kern="1200" dirty="0">
                          <a:solidFill>
                            <a:schemeClr val="tx1"/>
                          </a:solidFill>
                          <a:latin typeface="+mn-lt"/>
                          <a:ea typeface="+mn-ea"/>
                          <a:cs typeface="+mn-cs"/>
                        </a:rPr>
                        <a:t>SR NO </a:t>
                      </a:r>
                      <a:endParaRPr lang="en-IN" sz="1900" b="1" kern="1200" dirty="0">
                        <a:solidFill>
                          <a:schemeClr val="tx1"/>
                        </a:solidFill>
                        <a:latin typeface="+mn-lt"/>
                        <a:ea typeface="+mn-ea"/>
                        <a:cs typeface="+mn-cs"/>
                      </a:endParaRPr>
                    </a:p>
                  </a:txBody>
                  <a:tcPr/>
                </a:tc>
                <a:tc>
                  <a:txBody>
                    <a:bodyPr/>
                    <a:lstStyle/>
                    <a:p>
                      <a:pPr algn="ctr"/>
                      <a:r>
                        <a:rPr lang="en-US" sz="1900" b="1" kern="1200" dirty="0">
                          <a:solidFill>
                            <a:schemeClr val="tx1"/>
                          </a:solidFill>
                          <a:latin typeface="+mn-lt"/>
                          <a:ea typeface="+mn-ea"/>
                          <a:cs typeface="+mn-cs"/>
                        </a:rPr>
                        <a:t>TITLE</a:t>
                      </a:r>
                      <a:endParaRPr lang="en-IN" sz="1900" b="1" kern="1200" dirty="0">
                        <a:solidFill>
                          <a:schemeClr val="tx1"/>
                        </a:solidFill>
                        <a:latin typeface="+mn-lt"/>
                        <a:ea typeface="+mn-ea"/>
                        <a:cs typeface="+mn-cs"/>
                      </a:endParaRPr>
                    </a:p>
                  </a:txBody>
                  <a:tcPr/>
                </a:tc>
                <a:tc>
                  <a:txBody>
                    <a:bodyPr/>
                    <a:lstStyle/>
                    <a:p>
                      <a:pPr algn="ctr"/>
                      <a:r>
                        <a:rPr lang="en-US" sz="1900" b="1" kern="1200" dirty="0">
                          <a:solidFill>
                            <a:schemeClr val="tx1"/>
                          </a:solidFill>
                          <a:latin typeface="+mn-lt"/>
                          <a:ea typeface="+mn-ea"/>
                          <a:cs typeface="+mn-cs"/>
                        </a:rPr>
                        <a:t>AUTHOR NAME</a:t>
                      </a:r>
                      <a:endParaRPr lang="en-IN" sz="1900" b="1" kern="1200" dirty="0">
                        <a:solidFill>
                          <a:schemeClr val="tx1"/>
                        </a:solidFill>
                        <a:latin typeface="+mn-lt"/>
                        <a:ea typeface="+mn-ea"/>
                        <a:cs typeface="+mn-cs"/>
                      </a:endParaRPr>
                    </a:p>
                  </a:txBody>
                  <a:tcPr/>
                </a:tc>
                <a:tc>
                  <a:txBody>
                    <a:bodyPr/>
                    <a:lstStyle/>
                    <a:p>
                      <a:pPr algn="ctr"/>
                      <a:r>
                        <a:rPr lang="en-US" sz="1900" b="1" kern="1200" dirty="0">
                          <a:solidFill>
                            <a:schemeClr val="tx1"/>
                          </a:solidFill>
                          <a:latin typeface="+mn-lt"/>
                          <a:ea typeface="+mn-ea"/>
                          <a:cs typeface="+mn-cs"/>
                        </a:rPr>
                        <a:t>DESCRIPTION</a:t>
                      </a:r>
                      <a:endParaRPr lang="en-IN" sz="19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en-US" sz="1900" b="1" kern="1200" dirty="0">
                          <a:solidFill>
                            <a:schemeClr val="tx1"/>
                          </a:solidFill>
                          <a:latin typeface="+mn-lt"/>
                          <a:ea typeface="+mn-ea"/>
                          <a:cs typeface="+mn-cs"/>
                        </a:rPr>
                        <a:t>1</a:t>
                      </a:r>
                      <a:endParaRPr lang="en-IN" sz="1900" b="1" kern="1200" dirty="0">
                        <a:solidFill>
                          <a:schemeClr val="tx1"/>
                        </a:solidFill>
                        <a:latin typeface="+mn-lt"/>
                        <a:ea typeface="+mn-ea"/>
                        <a:cs typeface="+mn-cs"/>
                      </a:endParaRPr>
                    </a:p>
                  </a:txBody>
                  <a:tcPr/>
                </a:tc>
                <a:tc>
                  <a:txBody>
                    <a:bodyPr/>
                    <a:lstStyle/>
                    <a:p>
                      <a:pPr algn="just"/>
                      <a:r>
                        <a:rPr lang="en-US" sz="1900" b="1" kern="1200" dirty="0">
                          <a:solidFill>
                            <a:schemeClr val="tx1"/>
                          </a:solidFill>
                          <a:latin typeface="+mn-lt"/>
                          <a:ea typeface="+mn-ea"/>
                          <a:cs typeface="+mn-cs"/>
                        </a:rPr>
                        <a:t>Bending Performance and Reinforcement of Rocker Panel Components with Unidirectional Carbon </a:t>
                      </a:r>
                      <a:r>
                        <a:rPr lang="en-IN" sz="1900" b="1" kern="1200" dirty="0" err="1">
                          <a:solidFill>
                            <a:schemeClr val="tx1"/>
                          </a:solidFill>
                          <a:latin typeface="+mn-lt"/>
                          <a:ea typeface="+mn-ea"/>
                          <a:cs typeface="+mn-cs"/>
                        </a:rPr>
                        <a:t>Fiber</a:t>
                      </a:r>
                      <a:r>
                        <a:rPr lang="en-IN" sz="1900" b="1" kern="1200" dirty="0">
                          <a:solidFill>
                            <a:schemeClr val="tx1"/>
                          </a:solidFill>
                          <a:latin typeface="+mn-lt"/>
                          <a:ea typeface="+mn-ea"/>
                          <a:cs typeface="+mn-cs"/>
                        </a:rPr>
                        <a:t> Composite</a:t>
                      </a:r>
                    </a:p>
                  </a:txBody>
                  <a:tcPr/>
                </a:tc>
                <a:tc>
                  <a:txBody>
                    <a:bodyPr/>
                    <a:lstStyle/>
                    <a:p>
                      <a:pPr algn="just"/>
                      <a:r>
                        <a:rPr lang="en-IN" sz="1900" b="1" kern="1200" dirty="0" err="1">
                          <a:solidFill>
                            <a:schemeClr val="tx1"/>
                          </a:solidFill>
                          <a:latin typeface="+mn-lt"/>
                          <a:ea typeface="+mn-ea"/>
                          <a:cs typeface="+mn-cs"/>
                        </a:rPr>
                        <a:t>Huili</a:t>
                      </a:r>
                      <a:r>
                        <a:rPr lang="en-IN" sz="1900" b="1" kern="1200" dirty="0">
                          <a:solidFill>
                            <a:schemeClr val="tx1"/>
                          </a:solidFill>
                          <a:latin typeface="+mn-lt"/>
                          <a:ea typeface="+mn-ea"/>
                          <a:cs typeface="+mn-cs"/>
                        </a:rPr>
                        <a:t> Yu, Hui Zhao and </a:t>
                      </a:r>
                      <a:r>
                        <a:rPr lang="en-IN" sz="1900" b="1" kern="1200" dirty="0" err="1">
                          <a:solidFill>
                            <a:schemeClr val="tx1"/>
                          </a:solidFill>
                          <a:latin typeface="+mn-lt"/>
                          <a:ea typeface="+mn-ea"/>
                          <a:cs typeface="+mn-cs"/>
                        </a:rPr>
                        <a:t>Fangyuan</a:t>
                      </a:r>
                      <a:r>
                        <a:rPr lang="en-IN" sz="1900" b="1" kern="1200" dirty="0">
                          <a:solidFill>
                            <a:schemeClr val="tx1"/>
                          </a:solidFill>
                          <a:latin typeface="+mn-lt"/>
                          <a:ea typeface="+mn-ea"/>
                          <a:cs typeface="+mn-cs"/>
                        </a:rPr>
                        <a:t> Shi</a:t>
                      </a:r>
                    </a:p>
                  </a:txBody>
                  <a:tcPr/>
                </a:tc>
                <a:tc>
                  <a:txBody>
                    <a:bodyPr/>
                    <a:lstStyle/>
                    <a:p>
                      <a:pPr marL="0" algn="just" defTabSz="914400" rtl="0" eaLnBrk="1" latinLnBrk="0" hangingPunct="1"/>
                      <a:r>
                        <a:rPr lang="en-US" sz="1900" b="1" kern="1200" dirty="0">
                          <a:solidFill>
                            <a:schemeClr val="tx1"/>
                          </a:solidFill>
                          <a:latin typeface="+mn-lt"/>
                          <a:ea typeface="+mn-ea"/>
                          <a:cs typeface="+mn-cs"/>
                        </a:rPr>
                        <a:t>Unidirectional carbon fiber composite material is one of the most common types of composites employed in vehicles, and its bending performance plays an important role in crash safety, especially in side pole impact.</a:t>
                      </a:r>
                      <a:endParaRPr lang="en-IN" sz="1900" b="1"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r h="1920240">
                <a:tc>
                  <a:txBody>
                    <a:bodyPr/>
                    <a:lstStyle/>
                    <a:p>
                      <a:pPr algn="ctr"/>
                      <a:r>
                        <a:rPr lang="en-US" sz="1900" b="1" kern="1200" dirty="0">
                          <a:solidFill>
                            <a:schemeClr val="tx1"/>
                          </a:solidFill>
                          <a:latin typeface="+mn-lt"/>
                          <a:ea typeface="+mn-ea"/>
                          <a:cs typeface="+mn-cs"/>
                        </a:rPr>
                        <a:t>2</a:t>
                      </a:r>
                      <a:endParaRPr lang="en-IN" sz="1900" b="1" kern="1200" dirty="0">
                        <a:solidFill>
                          <a:schemeClr val="tx1"/>
                        </a:solidFill>
                        <a:latin typeface="+mn-lt"/>
                        <a:ea typeface="+mn-ea"/>
                        <a:cs typeface="+mn-cs"/>
                      </a:endParaRPr>
                    </a:p>
                  </a:txBody>
                  <a:tcPr/>
                </a:tc>
                <a:tc>
                  <a:txBody>
                    <a:bodyPr/>
                    <a:lstStyle/>
                    <a:p>
                      <a:pPr algn="just"/>
                      <a:r>
                        <a:rPr lang="en-US" sz="1900" b="1" kern="1200" dirty="0">
                          <a:solidFill>
                            <a:schemeClr val="tx1"/>
                          </a:solidFill>
                          <a:latin typeface="+mn-lt"/>
                          <a:ea typeface="+mn-ea"/>
                          <a:cs typeface="+mn-cs"/>
                        </a:rPr>
                        <a:t>Design of crown pillar thickness using finite element method</a:t>
                      </a:r>
                    </a:p>
                    <a:p>
                      <a:pPr algn="just"/>
                      <a:r>
                        <a:rPr lang="en-IN" sz="1900" b="1" kern="1200" dirty="0">
                          <a:solidFill>
                            <a:schemeClr val="tx1"/>
                          </a:solidFill>
                          <a:latin typeface="+mn-lt"/>
                          <a:ea typeface="+mn-ea"/>
                          <a:cs typeface="+mn-cs"/>
                        </a:rPr>
                        <a:t>and multivariate regression analysis</a:t>
                      </a:r>
                    </a:p>
                  </a:txBody>
                  <a:tcPr/>
                </a:tc>
                <a:tc>
                  <a:txBody>
                    <a:bodyPr/>
                    <a:lstStyle/>
                    <a:p>
                      <a:r>
                        <a:rPr lang="en-IN" sz="1900" b="1" kern="1200" dirty="0">
                          <a:solidFill>
                            <a:schemeClr val="tx1"/>
                          </a:solidFill>
                          <a:latin typeface="+mn-lt"/>
                          <a:ea typeface="+mn-ea"/>
                          <a:cs typeface="+mn-cs"/>
                        </a:rPr>
                        <a:t>Kumar Hemant, Deb </a:t>
                      </a:r>
                      <a:r>
                        <a:rPr lang="en-IN" sz="1900" b="1" kern="1200" dirty="0" err="1">
                          <a:solidFill>
                            <a:schemeClr val="tx1"/>
                          </a:solidFill>
                          <a:latin typeface="+mn-lt"/>
                          <a:ea typeface="+mn-ea"/>
                          <a:cs typeface="+mn-cs"/>
                        </a:rPr>
                        <a:t>Debasis</a:t>
                      </a:r>
                      <a:r>
                        <a:rPr lang="en-IN" sz="1900" b="1" kern="1200" dirty="0">
                          <a:solidFill>
                            <a:schemeClr val="tx1"/>
                          </a:solidFill>
                          <a:latin typeface="+mn-lt"/>
                          <a:ea typeface="+mn-ea"/>
                          <a:cs typeface="+mn-cs"/>
                        </a:rPr>
                        <a:t>, Chakravarty D.</a:t>
                      </a:r>
                    </a:p>
                  </a:txBody>
                  <a:tcPr/>
                </a:tc>
                <a:tc>
                  <a:txBody>
                    <a:bodyPr/>
                    <a:lstStyle/>
                    <a:p>
                      <a:pPr algn="just"/>
                      <a:r>
                        <a:rPr lang="en-US" sz="1900" b="1" kern="1200" dirty="0">
                          <a:solidFill>
                            <a:schemeClr val="tx1"/>
                          </a:solidFill>
                          <a:latin typeface="+mn-lt"/>
                          <a:ea typeface="+mn-ea"/>
                          <a:cs typeface="+mn-cs"/>
                        </a:rPr>
                        <a:t>In this literature author explain about FEA of crown pillar with multivariate regression analysis. </a:t>
                      </a:r>
                      <a:r>
                        <a:rPr lang="en-IN" sz="1900" b="1" kern="1200" dirty="0">
                          <a:solidFill>
                            <a:schemeClr val="tx1"/>
                          </a:solidFill>
                          <a:latin typeface="+mn-lt"/>
                          <a:ea typeface="+mn-ea"/>
                          <a:cs typeface="+mn-cs"/>
                        </a:rPr>
                        <a:t>Analyses are conducted with </a:t>
                      </a:r>
                      <a:r>
                        <a:rPr lang="en-US" sz="1900" b="1" kern="1200" dirty="0">
                          <a:solidFill>
                            <a:schemeClr val="tx1"/>
                          </a:solidFill>
                          <a:latin typeface="+mn-lt"/>
                          <a:ea typeface="+mn-ea"/>
                          <a:cs typeface="+mn-cs"/>
                        </a:rPr>
                        <a:t>the results of 108 non-linear numerical models considering Drucker-Prager material model in plane </a:t>
                      </a:r>
                      <a:r>
                        <a:rPr lang="en-IN" sz="1900" b="1" kern="1200" dirty="0">
                          <a:solidFill>
                            <a:schemeClr val="tx1"/>
                          </a:solidFill>
                          <a:latin typeface="+mn-lt"/>
                          <a:ea typeface="+mn-ea"/>
                          <a:cs typeface="+mn-cs"/>
                        </a:rPr>
                        <a:t>strain condition.</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ECFD60D9-7C0C-4322-8B06-EE5C7422AA8A}" type="datetime1">
              <a:rPr lang="en-US" smtClean="0"/>
              <a:t>5/30/2022</a:t>
            </a:fld>
            <a:endParaRPr lang="en-US" dirty="0"/>
          </a:p>
        </p:txBody>
      </p:sp>
      <p:graphicFrame>
        <p:nvGraphicFramePr>
          <p:cNvPr id="9" name="Table 4"/>
          <p:cNvGraphicFramePr>
            <a:graphicFrameLocks noGrp="1"/>
          </p:cNvGraphicFramePr>
          <p:nvPr>
            <p:ph idx="1"/>
            <p:extLst>
              <p:ext uri="{D42A27DB-BD31-4B8C-83A1-F6EECF244321}">
                <p14:modId xmlns:p14="http://schemas.microsoft.com/office/powerpoint/2010/main" val="1614082693"/>
              </p:ext>
            </p:extLst>
          </p:nvPr>
        </p:nvGraphicFramePr>
        <p:xfrm>
          <a:off x="405606" y="304800"/>
          <a:ext cx="11430000" cy="5715000"/>
        </p:xfrm>
        <a:graphic>
          <a:graphicData uri="http://schemas.openxmlformats.org/drawingml/2006/table">
            <a:tbl>
              <a:tblPr firstRow="1" bandRow="1">
                <a:tableStyleId>{5C22544A-7EE6-4342-B048-85BDC9FD1C3A}</a:tableStyleId>
              </a:tblPr>
              <a:tblGrid>
                <a:gridCol w="963182">
                  <a:extLst>
                    <a:ext uri="{9D8B030D-6E8A-4147-A177-3AD203B41FA5}">
                      <a16:colId xmlns:a16="http://schemas.microsoft.com/office/drawing/2014/main" val="20000"/>
                    </a:ext>
                  </a:extLst>
                </a:gridCol>
                <a:gridCol w="2859441">
                  <a:extLst>
                    <a:ext uri="{9D8B030D-6E8A-4147-A177-3AD203B41FA5}">
                      <a16:colId xmlns:a16="http://schemas.microsoft.com/office/drawing/2014/main" val="20001"/>
                    </a:ext>
                  </a:extLst>
                </a:gridCol>
                <a:gridCol w="2570125">
                  <a:extLst>
                    <a:ext uri="{9D8B030D-6E8A-4147-A177-3AD203B41FA5}">
                      <a16:colId xmlns:a16="http://schemas.microsoft.com/office/drawing/2014/main" val="20002"/>
                    </a:ext>
                  </a:extLst>
                </a:gridCol>
                <a:gridCol w="5037252">
                  <a:extLst>
                    <a:ext uri="{9D8B030D-6E8A-4147-A177-3AD203B41FA5}">
                      <a16:colId xmlns:a16="http://schemas.microsoft.com/office/drawing/2014/main" val="20003"/>
                    </a:ext>
                  </a:extLst>
                </a:gridCol>
              </a:tblGrid>
              <a:tr h="381000">
                <a:tc>
                  <a:txBody>
                    <a:bodyPr/>
                    <a:lstStyle/>
                    <a:p>
                      <a:pPr algn="ctr"/>
                      <a:r>
                        <a:rPr lang="en-US" sz="1900" b="1" kern="1200" dirty="0">
                          <a:solidFill>
                            <a:schemeClr val="tx1"/>
                          </a:solidFill>
                          <a:latin typeface="+mn-lt"/>
                          <a:ea typeface="+mn-ea"/>
                          <a:cs typeface="+mn-cs"/>
                        </a:rPr>
                        <a:t>SR NO </a:t>
                      </a:r>
                      <a:endParaRPr lang="en-IN" sz="1900" b="1" kern="1200" dirty="0">
                        <a:solidFill>
                          <a:schemeClr val="tx1"/>
                        </a:solidFill>
                        <a:latin typeface="+mn-lt"/>
                        <a:ea typeface="+mn-ea"/>
                        <a:cs typeface="+mn-cs"/>
                      </a:endParaRPr>
                    </a:p>
                  </a:txBody>
                  <a:tcPr/>
                </a:tc>
                <a:tc>
                  <a:txBody>
                    <a:bodyPr/>
                    <a:lstStyle/>
                    <a:p>
                      <a:pPr algn="ctr"/>
                      <a:r>
                        <a:rPr lang="en-US" sz="1900" b="1" kern="1200" dirty="0">
                          <a:solidFill>
                            <a:schemeClr val="tx1"/>
                          </a:solidFill>
                          <a:latin typeface="+mn-lt"/>
                          <a:ea typeface="+mn-ea"/>
                          <a:cs typeface="+mn-cs"/>
                        </a:rPr>
                        <a:t>TITLE</a:t>
                      </a:r>
                      <a:endParaRPr lang="en-IN" sz="1900" b="1" kern="1200" dirty="0">
                        <a:solidFill>
                          <a:schemeClr val="tx1"/>
                        </a:solidFill>
                        <a:latin typeface="+mn-lt"/>
                        <a:ea typeface="+mn-ea"/>
                        <a:cs typeface="+mn-cs"/>
                      </a:endParaRPr>
                    </a:p>
                  </a:txBody>
                  <a:tcPr/>
                </a:tc>
                <a:tc>
                  <a:txBody>
                    <a:bodyPr/>
                    <a:lstStyle/>
                    <a:p>
                      <a:pPr algn="ctr"/>
                      <a:r>
                        <a:rPr lang="en-US" sz="1900" b="1" kern="1200" dirty="0">
                          <a:solidFill>
                            <a:schemeClr val="tx1"/>
                          </a:solidFill>
                          <a:latin typeface="+mn-lt"/>
                          <a:ea typeface="+mn-ea"/>
                          <a:cs typeface="+mn-cs"/>
                        </a:rPr>
                        <a:t>AUTHOR NAME</a:t>
                      </a:r>
                      <a:endParaRPr lang="en-IN" sz="1900" b="1" kern="1200" dirty="0">
                        <a:solidFill>
                          <a:schemeClr val="tx1"/>
                        </a:solidFill>
                        <a:latin typeface="+mn-lt"/>
                        <a:ea typeface="+mn-ea"/>
                        <a:cs typeface="+mn-cs"/>
                      </a:endParaRPr>
                    </a:p>
                  </a:txBody>
                  <a:tcPr/>
                </a:tc>
                <a:tc>
                  <a:txBody>
                    <a:bodyPr/>
                    <a:lstStyle/>
                    <a:p>
                      <a:pPr algn="ctr"/>
                      <a:r>
                        <a:rPr lang="en-US" sz="1900" b="1" kern="1200" dirty="0">
                          <a:solidFill>
                            <a:schemeClr val="tx1"/>
                          </a:solidFill>
                          <a:latin typeface="+mn-lt"/>
                          <a:ea typeface="+mn-ea"/>
                          <a:cs typeface="+mn-cs"/>
                        </a:rPr>
                        <a:t>DESCRIPTION</a:t>
                      </a:r>
                      <a:endParaRPr lang="en-IN" sz="19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en-US" sz="1900" b="1" kern="1200" dirty="0">
                          <a:solidFill>
                            <a:schemeClr val="tx1"/>
                          </a:solidFill>
                          <a:latin typeface="+mn-lt"/>
                          <a:ea typeface="+mn-ea"/>
                          <a:cs typeface="+mn-cs"/>
                        </a:rPr>
                        <a:t>3</a:t>
                      </a:r>
                      <a:endParaRPr lang="en-IN" sz="1900" b="1" kern="1200" dirty="0">
                        <a:solidFill>
                          <a:schemeClr val="tx1"/>
                        </a:solidFill>
                        <a:latin typeface="+mn-lt"/>
                        <a:ea typeface="+mn-ea"/>
                        <a:cs typeface="+mn-cs"/>
                      </a:endParaRPr>
                    </a:p>
                  </a:txBody>
                  <a:tcPr/>
                </a:tc>
                <a:tc>
                  <a:txBody>
                    <a:bodyPr/>
                    <a:lstStyle/>
                    <a:p>
                      <a:pPr algn="just"/>
                      <a:r>
                        <a:rPr lang="en-US" sz="1900" b="1" kern="1200" dirty="0">
                          <a:solidFill>
                            <a:schemeClr val="tx1"/>
                          </a:solidFill>
                          <a:latin typeface="+mn-lt"/>
                          <a:ea typeface="+mn-ea"/>
                          <a:cs typeface="+mn-cs"/>
                        </a:rPr>
                        <a:t>Experimental and numerical crushing analysis of circular CFRP tubes under </a:t>
                      </a:r>
                      <a:r>
                        <a:rPr lang="en-IN" sz="1900" b="1" kern="1200" dirty="0">
                          <a:solidFill>
                            <a:schemeClr val="tx1"/>
                          </a:solidFill>
                          <a:latin typeface="+mn-lt"/>
                          <a:ea typeface="+mn-ea"/>
                          <a:cs typeface="+mn-cs"/>
                        </a:rPr>
                        <a:t>axial impact loading</a:t>
                      </a:r>
                    </a:p>
                  </a:txBody>
                  <a:tcPr/>
                </a:tc>
                <a:tc>
                  <a:txBody>
                    <a:bodyPr/>
                    <a:lstStyle/>
                    <a:p>
                      <a:pPr algn="just"/>
                      <a:r>
                        <a:rPr lang="sv-SE" sz="1900" b="1" kern="1200" dirty="0">
                          <a:solidFill>
                            <a:schemeClr val="tx1"/>
                          </a:solidFill>
                          <a:latin typeface="+mn-lt"/>
                          <a:ea typeface="+mn-ea"/>
                          <a:cs typeface="+mn-cs"/>
                        </a:rPr>
                        <a:t>Corin Reuter, Kim-Henning Sauerland, Thomas Tröster</a:t>
                      </a:r>
                      <a:endParaRPr lang="en-IN" sz="1900" b="1" kern="1200" dirty="0">
                        <a:solidFill>
                          <a:schemeClr val="tx1"/>
                        </a:solidFill>
                        <a:latin typeface="+mn-lt"/>
                        <a:ea typeface="+mn-ea"/>
                        <a:cs typeface="+mn-cs"/>
                      </a:endParaRPr>
                    </a:p>
                  </a:txBody>
                  <a:tcPr/>
                </a:tc>
                <a:tc>
                  <a:txBody>
                    <a:bodyPr/>
                    <a:lstStyle/>
                    <a:p>
                      <a:pPr algn="just"/>
                      <a:r>
                        <a:rPr lang="en-US" sz="1900" b="1" kern="1200" dirty="0">
                          <a:solidFill>
                            <a:schemeClr val="tx1"/>
                          </a:solidFill>
                          <a:latin typeface="+mn-lt"/>
                          <a:ea typeface="+mn-ea"/>
                          <a:cs typeface="+mn-cs"/>
                        </a:rPr>
                        <a:t>In this paper, a prospective simulation method for composite crushing under axial crash loading is presented. To this end carbon </a:t>
                      </a:r>
                      <a:r>
                        <a:rPr lang="en-US" sz="1900" b="1" kern="1200" dirty="0" err="1">
                          <a:solidFill>
                            <a:schemeClr val="tx1"/>
                          </a:solidFill>
                          <a:latin typeface="+mn-lt"/>
                          <a:ea typeface="+mn-ea"/>
                          <a:cs typeface="+mn-cs"/>
                        </a:rPr>
                        <a:t>fibre</a:t>
                      </a:r>
                      <a:r>
                        <a:rPr lang="en-US" sz="1900" b="1" kern="1200" dirty="0">
                          <a:solidFill>
                            <a:schemeClr val="tx1"/>
                          </a:solidFill>
                          <a:latin typeface="+mn-lt"/>
                          <a:ea typeface="+mn-ea"/>
                          <a:cs typeface="+mn-cs"/>
                        </a:rPr>
                        <a:t>-reinforced plastic (CFRP) circular crash tubes are investigated in drop tower tests.</a:t>
                      </a:r>
                      <a:endParaRPr lang="en-IN" sz="1900" b="1"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pPr algn="ctr"/>
                      <a:r>
                        <a:rPr lang="en-US" sz="1900" b="1" kern="1200" dirty="0">
                          <a:solidFill>
                            <a:schemeClr val="tx1"/>
                          </a:solidFill>
                          <a:latin typeface="+mn-lt"/>
                          <a:ea typeface="+mn-ea"/>
                          <a:cs typeface="+mn-cs"/>
                        </a:rPr>
                        <a:t>4</a:t>
                      </a:r>
                      <a:endParaRPr lang="en-IN" sz="1900" b="1" kern="1200" dirty="0">
                        <a:solidFill>
                          <a:schemeClr val="tx1"/>
                        </a:solidFill>
                        <a:latin typeface="+mn-lt"/>
                        <a:ea typeface="+mn-ea"/>
                        <a:cs typeface="+mn-cs"/>
                      </a:endParaRPr>
                    </a:p>
                  </a:txBody>
                  <a:tcPr/>
                </a:tc>
                <a:tc>
                  <a:txBody>
                    <a:bodyPr/>
                    <a:lstStyle/>
                    <a:p>
                      <a:pPr algn="just"/>
                      <a:r>
                        <a:rPr lang="en-US" sz="1900" b="1" kern="1200" dirty="0">
                          <a:solidFill>
                            <a:schemeClr val="tx1"/>
                          </a:solidFill>
                          <a:latin typeface="+mn-lt"/>
                          <a:ea typeface="+mn-ea"/>
                          <a:cs typeface="+mn-cs"/>
                        </a:rPr>
                        <a:t>Evaluation of the survivability of CFRP honeycomb-cored panels in </a:t>
                      </a:r>
                      <a:r>
                        <a:rPr lang="en-IN" sz="1900" b="1" kern="1200" dirty="0">
                          <a:solidFill>
                            <a:schemeClr val="tx1"/>
                          </a:solidFill>
                          <a:latin typeface="+mn-lt"/>
                          <a:ea typeface="+mn-ea"/>
                          <a:cs typeface="+mn-cs"/>
                        </a:rPr>
                        <a:t>compression after impact tests</a:t>
                      </a:r>
                    </a:p>
                  </a:txBody>
                  <a:tcPr/>
                </a:tc>
                <a:tc>
                  <a:txBody>
                    <a:bodyPr/>
                    <a:lstStyle/>
                    <a:p>
                      <a:pPr algn="just"/>
                      <a:r>
                        <a:rPr lang="en-IN" sz="1900" b="1" kern="1200" dirty="0">
                          <a:solidFill>
                            <a:schemeClr val="tx1"/>
                          </a:solidFill>
                          <a:latin typeface="+mn-lt"/>
                          <a:ea typeface="+mn-ea"/>
                          <a:cs typeface="+mn-cs"/>
                        </a:rPr>
                        <a:t>Oleg A. </a:t>
                      </a:r>
                      <a:r>
                        <a:rPr lang="en-IN" sz="1900" b="1" kern="1200" dirty="0" err="1">
                          <a:solidFill>
                            <a:schemeClr val="tx1"/>
                          </a:solidFill>
                          <a:latin typeface="+mn-lt"/>
                          <a:ea typeface="+mn-ea"/>
                          <a:cs typeface="+mn-cs"/>
                        </a:rPr>
                        <a:t>Staroverov</a:t>
                      </a:r>
                      <a:r>
                        <a:rPr lang="en-IN" sz="1900" b="1" kern="1200" dirty="0">
                          <a:solidFill>
                            <a:schemeClr val="tx1"/>
                          </a:solidFill>
                          <a:latin typeface="+mn-lt"/>
                          <a:ea typeface="+mn-ea"/>
                          <a:cs typeface="+mn-cs"/>
                        </a:rPr>
                        <a:t>, Elena M. </a:t>
                      </a:r>
                      <a:r>
                        <a:rPr lang="en-IN" sz="1900" b="1" kern="1200" dirty="0" err="1">
                          <a:solidFill>
                            <a:schemeClr val="tx1"/>
                          </a:solidFill>
                          <a:latin typeface="+mn-lt"/>
                          <a:ea typeface="+mn-ea"/>
                          <a:cs typeface="+mn-cs"/>
                        </a:rPr>
                        <a:t>Strungar</a:t>
                      </a:r>
                      <a:r>
                        <a:rPr lang="en-IN" sz="1900" b="1" kern="1200" dirty="0">
                          <a:solidFill>
                            <a:schemeClr val="tx1"/>
                          </a:solidFill>
                          <a:latin typeface="+mn-lt"/>
                          <a:ea typeface="+mn-ea"/>
                          <a:cs typeface="+mn-cs"/>
                        </a:rPr>
                        <a:t>, Valery E. </a:t>
                      </a:r>
                      <a:r>
                        <a:rPr lang="en-IN" sz="1900" b="1" kern="1200" dirty="0" err="1">
                          <a:solidFill>
                            <a:schemeClr val="tx1"/>
                          </a:solidFill>
                          <a:latin typeface="+mn-lt"/>
                          <a:ea typeface="+mn-ea"/>
                          <a:cs typeface="+mn-cs"/>
                        </a:rPr>
                        <a:t>Wildemann</a:t>
                      </a:r>
                      <a:endParaRPr lang="en-IN" sz="1900" b="1" kern="1200" dirty="0">
                        <a:solidFill>
                          <a:schemeClr val="tx1"/>
                        </a:solidFill>
                        <a:latin typeface="+mn-lt"/>
                        <a:ea typeface="+mn-ea"/>
                        <a:cs typeface="+mn-cs"/>
                      </a:endParaRPr>
                    </a:p>
                  </a:txBody>
                  <a:tcPr/>
                </a:tc>
                <a:tc>
                  <a:txBody>
                    <a:bodyPr/>
                    <a:lstStyle/>
                    <a:p>
                      <a:pPr algn="just"/>
                      <a:r>
                        <a:rPr lang="en-US" sz="1900" b="1" kern="1200" dirty="0">
                          <a:solidFill>
                            <a:schemeClr val="tx1"/>
                          </a:solidFill>
                          <a:latin typeface="+mn-lt"/>
                          <a:ea typeface="+mn-ea"/>
                          <a:cs typeface="+mn-cs"/>
                        </a:rPr>
                        <a:t>This paper is oriented to the experimental research of the mechanics of the CFRP sandwich plates, glass and carbon fiber sample panels with a large-cell honeycomb core.</a:t>
                      </a:r>
                      <a:endParaRPr lang="en-IN" sz="1900" b="1" kern="1200" dirty="0">
                        <a:solidFill>
                          <a:schemeClr val="tx1"/>
                        </a:solidFill>
                        <a:latin typeface="+mn-lt"/>
                        <a:ea typeface="+mn-ea"/>
                        <a:cs typeface="+mn-cs"/>
                      </a:endParaRPr>
                    </a:p>
                  </a:txBody>
                  <a:tcPr/>
                </a:tc>
                <a:extLst>
                  <a:ext uri="{0D108BD9-81ED-4DB2-BD59-A6C34878D82A}">
                    <a16:rowId xmlns:a16="http://schemas.microsoft.com/office/drawing/2014/main" val="10002"/>
                  </a:ext>
                </a:extLst>
              </a:tr>
              <a:tr h="2255520">
                <a:tc>
                  <a:txBody>
                    <a:bodyPr/>
                    <a:lstStyle/>
                    <a:p>
                      <a:pPr algn="ctr"/>
                      <a:r>
                        <a:rPr lang="en-US" sz="1900" b="1" kern="1200" dirty="0">
                          <a:solidFill>
                            <a:schemeClr val="tx1"/>
                          </a:solidFill>
                          <a:latin typeface="+mn-lt"/>
                          <a:ea typeface="+mn-ea"/>
                          <a:cs typeface="+mn-cs"/>
                        </a:rPr>
                        <a:t>5</a:t>
                      </a:r>
                      <a:endParaRPr lang="en-IN" sz="1900" b="1" kern="1200" dirty="0">
                        <a:solidFill>
                          <a:schemeClr val="tx1"/>
                        </a:solidFill>
                        <a:latin typeface="+mn-lt"/>
                        <a:ea typeface="+mn-ea"/>
                        <a:cs typeface="+mn-cs"/>
                      </a:endParaRPr>
                    </a:p>
                  </a:txBody>
                  <a:tcPr/>
                </a:tc>
                <a:tc>
                  <a:txBody>
                    <a:bodyPr/>
                    <a:lstStyle/>
                    <a:p>
                      <a:pPr algn="just"/>
                      <a:r>
                        <a:rPr lang="en-US" sz="1900" b="1" kern="1200" dirty="0">
                          <a:solidFill>
                            <a:schemeClr val="tx1"/>
                          </a:solidFill>
                          <a:latin typeface="+mn-lt"/>
                          <a:ea typeface="+mn-ea"/>
                          <a:cs typeface="+mn-cs"/>
                        </a:rPr>
                        <a:t>Design, Testing, Analysis, and Material Properties of Carbon Fiber Reinforced Polymers</a:t>
                      </a:r>
                      <a:endParaRPr lang="en-IN" sz="1900" b="1" kern="1200" dirty="0">
                        <a:solidFill>
                          <a:schemeClr val="tx1"/>
                        </a:solidFill>
                        <a:latin typeface="+mn-lt"/>
                        <a:ea typeface="+mn-ea"/>
                        <a:cs typeface="+mn-cs"/>
                      </a:endParaRPr>
                    </a:p>
                  </a:txBody>
                  <a:tcPr/>
                </a:tc>
                <a:tc>
                  <a:txBody>
                    <a:bodyPr/>
                    <a:lstStyle/>
                    <a:p>
                      <a:r>
                        <a:rPr lang="en-IN" sz="1900" b="1" kern="1200" dirty="0">
                          <a:solidFill>
                            <a:schemeClr val="tx1"/>
                          </a:solidFill>
                          <a:latin typeface="+mn-lt"/>
                          <a:ea typeface="+mn-ea"/>
                          <a:cs typeface="+mn-cs"/>
                        </a:rPr>
                        <a:t>Andrew Miner, Simon Jones</a:t>
                      </a:r>
                    </a:p>
                  </a:txBody>
                  <a:tcPr/>
                </a:tc>
                <a:tc>
                  <a:txBody>
                    <a:bodyPr/>
                    <a:lstStyle/>
                    <a:p>
                      <a:pPr algn="just"/>
                      <a:r>
                        <a:rPr lang="en-US" sz="1900" b="1" kern="1200" dirty="0">
                          <a:solidFill>
                            <a:schemeClr val="tx1"/>
                          </a:solidFill>
                          <a:latin typeface="+mn-lt"/>
                          <a:ea typeface="+mn-ea"/>
                          <a:cs typeface="+mn-cs"/>
                        </a:rPr>
                        <a:t>In this article author explain about CFRP material properties. Rose-</a:t>
                      </a:r>
                      <a:r>
                        <a:rPr lang="en-US" sz="1900" b="1" kern="1200" dirty="0" err="1">
                          <a:solidFill>
                            <a:schemeClr val="tx1"/>
                          </a:solidFill>
                          <a:latin typeface="+mn-lt"/>
                          <a:ea typeface="+mn-ea"/>
                          <a:cs typeface="+mn-cs"/>
                        </a:rPr>
                        <a:t>Hulman</a:t>
                      </a:r>
                      <a:r>
                        <a:rPr lang="en-US" sz="1900" b="1" kern="1200" dirty="0">
                          <a:solidFill>
                            <a:schemeClr val="tx1"/>
                          </a:solidFill>
                          <a:latin typeface="+mn-lt"/>
                          <a:ea typeface="+mn-ea"/>
                          <a:cs typeface="+mn-cs"/>
                        </a:rPr>
                        <a:t> Institute of Technology excels in many fields, however in the field of</a:t>
                      </a:r>
                    </a:p>
                    <a:p>
                      <a:pPr algn="just"/>
                      <a:r>
                        <a:rPr lang="en-US" sz="1900" b="1" kern="1200" dirty="0">
                          <a:solidFill>
                            <a:schemeClr val="tx1"/>
                          </a:solidFill>
                          <a:latin typeface="+mn-lt"/>
                          <a:ea typeface="+mn-ea"/>
                          <a:cs typeface="+mn-cs"/>
                        </a:rPr>
                        <a:t>Carbon Fiber Reinforced Polymers (CFRPs) there is a significant lack of knowledge.</a:t>
                      </a:r>
                      <a:endParaRPr lang="en-IN" sz="1900" b="1"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736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406" y="304800"/>
            <a:ext cx="6248400" cy="1143000"/>
          </a:xfrm>
        </p:spPr>
        <p:txBody>
          <a:bodyPr/>
          <a:lstStyle/>
          <a:p>
            <a:r>
              <a:rPr lang="en-IN" dirty="0">
                <a:effectLst>
                  <a:outerShdw blurRad="50800" dist="38100" dir="2700000" algn="tl" rotWithShape="0">
                    <a:prstClr val="black">
                      <a:alpha val="40000"/>
                    </a:prstClr>
                  </a:outerShdw>
                </a:effectLst>
              </a:rPr>
              <a:t>Problem Definition</a:t>
            </a:r>
          </a:p>
        </p:txBody>
      </p:sp>
      <p:sp>
        <p:nvSpPr>
          <p:cNvPr id="3" name="Content Placeholder 2"/>
          <p:cNvSpPr>
            <a:spLocks noGrp="1"/>
          </p:cNvSpPr>
          <p:nvPr>
            <p:ph idx="1"/>
          </p:nvPr>
        </p:nvSpPr>
        <p:spPr>
          <a:xfrm>
            <a:off x="1777206" y="1600200"/>
            <a:ext cx="9144000" cy="4525963"/>
          </a:xfrm>
        </p:spPr>
        <p:txBody>
          <a:bodyPr/>
          <a:lstStyle/>
          <a:p>
            <a:pPr algn="just">
              <a:lnSpc>
                <a:spcPct val="150000"/>
              </a:lnSpc>
            </a:pPr>
            <a:r>
              <a:rPr lang="en-US" sz="2400" dirty="0"/>
              <a:t>In order to meet the challenges of making the rocker panel more sustainable by reinforcement of E-glass fiber on the rocker panel existing material. The original panel is made up of plastic. We need to improve the reaction force of the rocker panel. </a:t>
            </a:r>
            <a:endParaRPr lang="en-IN" sz="2400" dirty="0"/>
          </a:p>
          <a:p>
            <a:pPr>
              <a:lnSpc>
                <a:spcPct val="150000"/>
              </a:lnSpc>
            </a:pPr>
            <a:endParaRPr lang="en-IN" sz="2400" dirty="0"/>
          </a:p>
          <a:p>
            <a:endParaRPr lang="en-IN" dirty="0"/>
          </a:p>
        </p:txBody>
      </p:sp>
      <p:pic>
        <p:nvPicPr>
          <p:cNvPr id="16386" name="Picture 2" descr="Image result"/>
          <p:cNvPicPr>
            <a:picLocks noChangeAspect="1" noChangeArrowheads="1"/>
          </p:cNvPicPr>
          <p:nvPr/>
        </p:nvPicPr>
        <p:blipFill>
          <a:blip r:embed="rId2" cstate="print"/>
          <a:srcRect l="8545" t="10603" r="15171" b="19146"/>
          <a:stretch>
            <a:fillRect/>
          </a:stretch>
        </p:blipFill>
        <p:spPr bwMode="auto">
          <a:xfrm>
            <a:off x="2691606" y="304800"/>
            <a:ext cx="1295400" cy="990600"/>
          </a:xfrm>
          <a:prstGeom prst="rect">
            <a:avLst/>
          </a:prstGeom>
          <a:noFill/>
        </p:spPr>
      </p:pic>
      <p:sp>
        <p:nvSpPr>
          <p:cNvPr id="5" name="Date Placeholder 4"/>
          <p:cNvSpPr>
            <a:spLocks noGrp="1"/>
          </p:cNvSpPr>
          <p:nvPr>
            <p:ph type="dt" sz="half" idx="10"/>
          </p:nvPr>
        </p:nvSpPr>
        <p:spPr/>
        <p:txBody>
          <a:bodyPr/>
          <a:lstStyle/>
          <a:p>
            <a:fld id="{EFEDA978-7E41-4E52-B001-5A289C204164}" type="datetime1">
              <a:rPr lang="en-US" smtClean="0"/>
              <a:t>5/30/2022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Footer Placeholder 6"/>
          <p:cNvSpPr>
            <a:spLocks noGrp="1"/>
          </p:cNvSpPr>
          <p:nvPr>
            <p:ph type="ftr" sz="quarter" idx="11"/>
          </p:nvPr>
        </p:nvSpPr>
        <p:spPr/>
        <p:txBody>
          <a:bodyPr/>
          <a:lstStyle/>
          <a:p>
            <a:r>
              <a:rPr lang="en-IN"/>
              <a:t>Design And Strength Improvement Of 4 Wheeler Rocker Panel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605" y="274638"/>
            <a:ext cx="4572001" cy="1143000"/>
          </a:xfrm>
        </p:spPr>
        <p:txBody>
          <a:bodyPr/>
          <a:lstStyle/>
          <a:p>
            <a:r>
              <a:rPr lang="en-IN" dirty="0">
                <a:effectLst>
                  <a:outerShdw blurRad="50800" dist="38100" dir="2700000" algn="tl" rotWithShape="0">
                    <a:prstClr val="black">
                      <a:alpha val="40000"/>
                    </a:prstClr>
                  </a:outerShdw>
                </a:effectLst>
              </a:rPr>
              <a:t>Scope </a:t>
            </a:r>
          </a:p>
        </p:txBody>
      </p:sp>
      <p:sp>
        <p:nvSpPr>
          <p:cNvPr id="3" name="Content Placeholder 2"/>
          <p:cNvSpPr>
            <a:spLocks noGrp="1"/>
          </p:cNvSpPr>
          <p:nvPr>
            <p:ph idx="1"/>
          </p:nvPr>
        </p:nvSpPr>
        <p:spPr>
          <a:xfrm>
            <a:off x="1701006" y="1524000"/>
            <a:ext cx="9067800" cy="4525963"/>
          </a:xfrm>
        </p:spPr>
        <p:txBody>
          <a:bodyPr>
            <a:normAutofit fontScale="55000" lnSpcReduction="20000"/>
          </a:bodyPr>
          <a:lstStyle/>
          <a:p>
            <a:pPr algn="just">
              <a:lnSpc>
                <a:spcPct val="170000"/>
              </a:lnSpc>
            </a:pPr>
            <a:r>
              <a:rPr lang="en-IN" sz="4400"/>
              <a:t>Due </a:t>
            </a:r>
            <a:r>
              <a:rPr lang="en-IN" sz="4400" dirty="0"/>
              <a:t>to impact these rockers panels deforms by itself and gives better reaction force.</a:t>
            </a:r>
          </a:p>
          <a:p>
            <a:pPr algn="just">
              <a:lnSpc>
                <a:spcPct val="170000"/>
              </a:lnSpc>
            </a:pPr>
            <a:r>
              <a:rPr lang="en-IN" sz="4400" dirty="0"/>
              <a:t>To increase the reaction force of rocker panel synthetic fibres are reinforced.</a:t>
            </a:r>
          </a:p>
          <a:p>
            <a:pPr algn="just">
              <a:lnSpc>
                <a:spcPct val="170000"/>
              </a:lnSpc>
            </a:pPr>
            <a:r>
              <a:rPr lang="en-IN" sz="4400" dirty="0"/>
              <a:t>So mainly the need of the project is to improve the reaction force of the rocker panel by E-glass fibre composite reinforcement.</a:t>
            </a:r>
          </a:p>
          <a:p>
            <a:pPr>
              <a:lnSpc>
                <a:spcPct val="170000"/>
              </a:lnSpc>
            </a:pPr>
            <a:endParaRPr lang="en-IN" dirty="0"/>
          </a:p>
        </p:txBody>
      </p:sp>
      <p:pic>
        <p:nvPicPr>
          <p:cNvPr id="5" name="Picture 39"/>
          <p:cNvPicPr>
            <a:picLocks noChangeAspect="1" noChangeArrowheads="1"/>
          </p:cNvPicPr>
          <p:nvPr/>
        </p:nvPicPr>
        <p:blipFill>
          <a:blip r:embed="rId2" cstate="print"/>
          <a:srcRect/>
          <a:stretch>
            <a:fillRect/>
          </a:stretch>
        </p:blipFill>
        <p:spPr bwMode="auto">
          <a:xfrm>
            <a:off x="3910806" y="304800"/>
            <a:ext cx="1295400" cy="9906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10DEC6C7-4B68-4ED8-9E80-EA6017C2B93A}" type="datetime1">
              <a:rPr lang="en-US" smtClean="0"/>
              <a:t>5/30/2022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Footer Placeholder 7"/>
          <p:cNvSpPr>
            <a:spLocks noGrp="1"/>
          </p:cNvSpPr>
          <p:nvPr>
            <p:ph type="ftr" sz="quarter" idx="11"/>
          </p:nvPr>
        </p:nvSpPr>
        <p:spPr/>
        <p:txBody>
          <a:bodyPr/>
          <a:lstStyle/>
          <a:p>
            <a:r>
              <a:rPr lang="en-IN"/>
              <a:t>Design And Strength Improvement Of 4 Wheeler Rocker Panel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7006" y="274638"/>
            <a:ext cx="4038601" cy="1143000"/>
          </a:xfrm>
        </p:spPr>
        <p:txBody>
          <a:bodyPr/>
          <a:lstStyle/>
          <a:p>
            <a:r>
              <a:rPr lang="en-IN" dirty="0">
                <a:effectLst>
                  <a:outerShdw blurRad="50800" dist="38100" dir="2700000" algn="tl" rotWithShape="0">
                    <a:prstClr val="black">
                      <a:alpha val="40000"/>
                    </a:prstClr>
                  </a:outerShdw>
                </a:effectLst>
              </a:rPr>
              <a:t>Objectives</a:t>
            </a:r>
          </a:p>
        </p:txBody>
      </p:sp>
      <p:sp>
        <p:nvSpPr>
          <p:cNvPr id="3" name="Content Placeholder 2"/>
          <p:cNvSpPr>
            <a:spLocks noGrp="1"/>
          </p:cNvSpPr>
          <p:nvPr>
            <p:ph idx="1"/>
          </p:nvPr>
        </p:nvSpPr>
        <p:spPr>
          <a:xfrm>
            <a:off x="1853406" y="1600200"/>
            <a:ext cx="9144000" cy="4525963"/>
          </a:xfrm>
        </p:spPr>
        <p:txBody>
          <a:bodyPr>
            <a:normAutofit fontScale="77500" lnSpcReduction="20000"/>
          </a:bodyPr>
          <a:lstStyle/>
          <a:p>
            <a:pPr lvl="0" algn="just">
              <a:lnSpc>
                <a:spcPct val="150000"/>
              </a:lnSpc>
            </a:pPr>
            <a:r>
              <a:rPr lang="en-US" sz="3800" dirty="0"/>
              <a:t>To study and perform static analysis on </a:t>
            </a:r>
            <a:r>
              <a:rPr lang="en-IN" sz="3800" dirty="0"/>
              <a:t>4 wheeler rocker panel specimen </a:t>
            </a:r>
            <a:r>
              <a:rPr lang="en-US" sz="3800" dirty="0"/>
              <a:t>under loading condition.</a:t>
            </a:r>
            <a:endParaRPr lang="en-IN" sz="3800" dirty="0"/>
          </a:p>
          <a:p>
            <a:pPr lvl="0" algn="just">
              <a:lnSpc>
                <a:spcPct val="150000"/>
              </a:lnSpc>
            </a:pPr>
            <a:r>
              <a:rPr lang="en-IN" sz="3800" dirty="0"/>
              <a:t>Experimental investigation of E-Glass Fibre rocker panel specimen will be done by three-point bending test on UTM.</a:t>
            </a:r>
          </a:p>
          <a:p>
            <a:pPr lvl="0" algn="just">
              <a:lnSpc>
                <a:spcPct val="150000"/>
              </a:lnSpc>
              <a:spcAft>
                <a:spcPts val="800"/>
              </a:spcAft>
            </a:pPr>
            <a:r>
              <a:rPr lang="en-IN" sz="3800" dirty="0"/>
              <a:t>Comparative Analysis between Experimental &amp; Analysis results</a:t>
            </a:r>
            <a:r>
              <a:rPr lang="en-GB" sz="3800" dirty="0"/>
              <a:t>.</a:t>
            </a:r>
            <a:endParaRPr lang="en-IN" sz="3800" dirty="0"/>
          </a:p>
          <a:p>
            <a:endParaRPr lang="en-IN" dirty="0"/>
          </a:p>
          <a:p>
            <a:endParaRPr lang="en-IN" dirty="0"/>
          </a:p>
        </p:txBody>
      </p:sp>
      <p:sp>
        <p:nvSpPr>
          <p:cNvPr id="18434" name="AutoShape 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6" name="AutoShape 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8" name="AutoShape 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0" name="AutoShape 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2" name="AutoShape 1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4" name="AutoShape 1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6" name="AutoShape 1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48" name="AutoShape 1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0" name="AutoShape 1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2" name="AutoShape 2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4" name="AutoShape 2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6" name="AutoShape 2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58" name="AutoShape 2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0" name="AutoShape 2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2" name="AutoShape 30"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4" name="AutoShape 32"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6" name="AutoShape 34"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68" name="AutoShape 36"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70" name="AutoShape 38" descr="Image result for Book searching image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4" name="Picture 2" descr="Image result for Book searching images"/>
          <p:cNvPicPr>
            <a:picLocks noChangeAspect="1" noChangeArrowheads="1"/>
          </p:cNvPicPr>
          <p:nvPr/>
        </p:nvPicPr>
        <p:blipFill>
          <a:blip r:embed="rId3" cstate="print"/>
          <a:srcRect l="21574" r="25093"/>
          <a:stretch>
            <a:fillRect/>
          </a:stretch>
        </p:blipFill>
        <p:spPr bwMode="auto">
          <a:xfrm>
            <a:off x="3606006" y="304800"/>
            <a:ext cx="838200" cy="990600"/>
          </a:xfrm>
          <a:prstGeom prst="rect">
            <a:avLst/>
          </a:prstGeom>
          <a:noFill/>
        </p:spPr>
      </p:pic>
      <p:sp>
        <p:nvSpPr>
          <p:cNvPr id="25" name="Date Placeholder 24"/>
          <p:cNvSpPr>
            <a:spLocks noGrp="1"/>
          </p:cNvSpPr>
          <p:nvPr>
            <p:ph type="dt" sz="half" idx="10"/>
          </p:nvPr>
        </p:nvSpPr>
        <p:spPr/>
        <p:txBody>
          <a:bodyPr/>
          <a:lstStyle/>
          <a:p>
            <a:fld id="{EB0136AD-A551-48BB-87B5-75D8B8FA754E}" type="datetime1">
              <a:rPr lang="en-US" smtClean="0"/>
              <a:t>5/30/2022</a:t>
            </a:fld>
            <a:endParaRPr lang="en-US" dirty="0"/>
          </a:p>
        </p:txBody>
      </p:sp>
      <p:sp>
        <p:nvSpPr>
          <p:cNvPr id="26" name="Slide Number Placeholder 25"/>
          <p:cNvSpPr>
            <a:spLocks noGrp="1"/>
          </p:cNvSpPr>
          <p:nvPr>
            <p:ph type="sldNum" sz="quarter" idx="12"/>
          </p:nvPr>
        </p:nvSpPr>
        <p:spPr/>
        <p:txBody>
          <a:bodyPr/>
          <a:lstStyle/>
          <a:p>
            <a:fld id="{B6F15528-21DE-4FAA-801E-634DDDAF4B2B}" type="slidenum">
              <a:rPr lang="en-US" smtClean="0"/>
              <a:pPr/>
              <a:t>8</a:t>
            </a:fld>
            <a:endParaRPr lang="en-US"/>
          </a:p>
        </p:txBody>
      </p:sp>
      <p:sp>
        <p:nvSpPr>
          <p:cNvPr id="27" name="Footer Placeholder 26"/>
          <p:cNvSpPr>
            <a:spLocks noGrp="1"/>
          </p:cNvSpPr>
          <p:nvPr>
            <p:ph type="ftr" sz="quarter" idx="11"/>
          </p:nvPr>
        </p:nvSpPr>
        <p:spPr/>
        <p:txBody>
          <a:bodyPr/>
          <a:lstStyle/>
          <a:p>
            <a:r>
              <a:rPr lang="en-IN"/>
              <a:t>Design And Strength Improvement Of 4 Wheeler Rocker Panel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4" name="Footer Placeholder 3"/>
          <p:cNvSpPr>
            <a:spLocks noGrp="1"/>
          </p:cNvSpPr>
          <p:nvPr>
            <p:ph type="ftr" sz="quarter" idx="11"/>
          </p:nvPr>
        </p:nvSpPr>
        <p:spPr/>
        <p:txBody>
          <a:bodyPr/>
          <a:lstStyle/>
          <a:p>
            <a:r>
              <a:rPr lang="en-IN" b="1">
                <a:solidFill>
                  <a:srgbClr val="9BBB59">
                    <a:lumMod val="50000"/>
                  </a:srgbClr>
                </a:solidFill>
              </a:rPr>
              <a:t>Design And Strength Improvement Of 4 Wheeler Rocker Panel</a:t>
            </a:r>
            <a:endParaRPr lang="en-US" b="1" dirty="0">
              <a:solidFill>
                <a:srgbClr val="9BBB59">
                  <a:lumMod val="5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4983045B-D59E-435D-B705-0DBE20C275CD}" type="datetime1">
              <a:rPr lang="en-US" smtClean="0"/>
              <a:t>5/30/2022</a:t>
            </a:fld>
            <a:endParaRPr lang="en-US" dirty="0"/>
          </a:p>
        </p:txBody>
      </p:sp>
      <p:graphicFrame>
        <p:nvGraphicFramePr>
          <p:cNvPr id="7" name="Content Placeholder 15"/>
          <p:cNvGraphicFramePr>
            <a:graphicFrameLocks noGrp="1"/>
          </p:cNvGraphicFramePr>
          <p:nvPr>
            <p:ph idx="1"/>
            <p:extLst>
              <p:ext uri="{D42A27DB-BD31-4B8C-83A1-F6EECF244321}">
                <p14:modId xmlns:p14="http://schemas.microsoft.com/office/powerpoint/2010/main" val="1204275960"/>
              </p:ext>
            </p:extLst>
          </p:nvPr>
        </p:nvGraphicFramePr>
        <p:xfrm>
          <a:off x="862806" y="1524000"/>
          <a:ext cx="10439400" cy="3916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4289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TotalTime>
  <Words>1431</Words>
  <Application>Microsoft Office PowerPoint</Application>
  <PresentationFormat>Custom</PresentationFormat>
  <Paragraphs>203</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Project Stage-II on Design And Strength Improvement Of 4 Wheeler Rocker Panel.   Presented By  Shubham Kumbhar     (B150310992) Amartya kangane         (B150310886)  Pranav Patil                (B150310958) Ajay Ware                      (B150311024)                                                                                                                                                                                                                                                                                                                               Guided By Prof. S.M.Ramnani</vt:lpstr>
      <vt:lpstr>Content</vt:lpstr>
      <vt:lpstr>Introduction</vt:lpstr>
      <vt:lpstr>Literature Review</vt:lpstr>
      <vt:lpstr>PowerPoint Presentation</vt:lpstr>
      <vt:lpstr>Problem Definition</vt:lpstr>
      <vt:lpstr>Scope </vt:lpstr>
      <vt:lpstr>Objectives</vt:lpstr>
      <vt:lpstr>Methodology</vt:lpstr>
      <vt:lpstr>CAD MODEL</vt:lpstr>
      <vt:lpstr>PowerPoint Presentation</vt:lpstr>
      <vt:lpstr>GEOMETRY AND MATERIAL PROPERTIES</vt:lpstr>
      <vt:lpstr>MESHING DETAILS</vt:lpstr>
      <vt:lpstr>BOUNDARY CONDITION</vt:lpstr>
      <vt:lpstr>RESULT</vt:lpstr>
      <vt:lpstr>RESULT</vt:lpstr>
      <vt:lpstr>ANALYSIS OF OPTIMIZED ROCKER PANEL USING PLASTIC AND GLASS FIBER COMPOSITE MATERIAL</vt:lpstr>
      <vt:lpstr>LAYERED SELECTION</vt:lpstr>
      <vt:lpstr>MESHING DETAILS</vt:lpstr>
      <vt:lpstr>BOUNDARY CONDITION</vt:lpstr>
      <vt:lpstr>RESULT</vt:lpstr>
      <vt:lpstr>UTM TEST</vt:lpstr>
      <vt:lpstr>RESULT</vt:lpstr>
      <vt:lpstr>PowerPoint Presentation</vt:lpstr>
      <vt:lpstr>PowerPoint Presentation</vt:lpstr>
      <vt:lpstr>PowerPoint Presentation</vt:lpstr>
      <vt:lpstr>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SHYAM</dc:creator>
  <cp:lastModifiedBy>Unknown User</cp:lastModifiedBy>
  <cp:revision>129</cp:revision>
  <dcterms:created xsi:type="dcterms:W3CDTF">2006-08-16T00:00:00Z</dcterms:created>
  <dcterms:modified xsi:type="dcterms:W3CDTF">2022-05-30T13:56:15Z</dcterms:modified>
</cp:coreProperties>
</file>