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5143500" cx="9144000"/>
  <p:notesSz cx="6858000" cy="9144000"/>
  <p:embeddedFontLst>
    <p:embeddedFont>
      <p:font typeface="Roboto"/>
      <p:regular r:id="rId95"/>
      <p:bold r:id="rId96"/>
      <p:italic r:id="rId97"/>
      <p:boldItalic r:id="rId98"/>
    </p:embeddedFont>
    <p:embeddedFont>
      <p:font typeface="Open Sans"/>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schemas.openxmlformats.org/officeDocument/2006/relationships/font" Target="fonts/OpenSans-boldItalic.fntdata"/><Relationship Id="rId101" Type="http://schemas.openxmlformats.org/officeDocument/2006/relationships/font" Target="fonts/OpenSans-italic.fntdata"/><Relationship Id="rId100" Type="http://schemas.openxmlformats.org/officeDocument/2006/relationships/font" Target="fonts/OpenSans-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regular.fntdata"/><Relationship Id="rId94" Type="http://schemas.openxmlformats.org/officeDocument/2006/relationships/slide" Target="slides/slide88.xml"/><Relationship Id="rId97" Type="http://schemas.openxmlformats.org/officeDocument/2006/relationships/font" Target="fonts/Roboto-italic.fntdata"/><Relationship Id="rId96" Type="http://schemas.openxmlformats.org/officeDocument/2006/relationships/font" Target="fonts/Roboto-bold.fntdata"/><Relationship Id="rId11" Type="http://schemas.openxmlformats.org/officeDocument/2006/relationships/slide" Target="slides/slide5.xml"/><Relationship Id="rId99" Type="http://schemas.openxmlformats.org/officeDocument/2006/relationships/font" Target="fonts/OpenSans-regular.fntdata"/><Relationship Id="rId10" Type="http://schemas.openxmlformats.org/officeDocument/2006/relationships/slide" Target="slides/slide4.xml"/><Relationship Id="rId98"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08ffb7a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08ffb7a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7737a45ca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7737a45ca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8ffb7ad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8ffb7ad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08ffb7ad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808ffb7ad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08ffb7ad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08ffb7ad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08ffb7a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08ffb7a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808ffb7a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808ffb7ad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08ffb7a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08ffb7a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08ffb7a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08ffb7a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08ffb7a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08ffb7a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808ffb7ad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808ffb7ad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08ffb7ad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08ffb7a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b841e6323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b841e6323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08ffb7a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808ffb7a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08ffb7ad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808ffb7a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808ffb7a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808ffb7a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808ffb7a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808ffb7a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b9913b2d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b9913b2d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b9913b2d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b9913b2d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808ffb7ad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808ffb7ad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808ffb7a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808ffb7a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808ffb7a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808ffb7a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7737a45c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7737a45c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808ffb7a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808ffb7a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8ffb7ad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8ffb7ad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b7737a45c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b7737a45c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b7737a45ca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b7737a45ca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b7737a45c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b7737a45c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b7737a45ca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b7737a45ca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b7737a45ca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b7737a45ca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7737a45ca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7737a45ca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b7737a45ca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b7737a45ca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b7737a45ca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b7737a45ca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7737a45c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7737a45c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b7737a45ca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b7737a45ca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7737a45ca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7737a45ca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b7737a45ca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b7737a45ca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b7737a45ca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b7737a45ca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b7737a45ca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b7737a45ca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b7737a45ca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b7737a45ca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b7737a45ca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b7737a45ca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b7737a45ca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b7737a45ca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b841e6323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b841e632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b841e6323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b841e6323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7737a45c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7737a45c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b841e6323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b841e6323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b841e6323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b841e6323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b841e632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b841e632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b841e632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b841e632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b841e6323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b841e6323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b841e6323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b841e6323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b841e6323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b841e6323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b841e6323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b841e6323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b841e6323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b841e6323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b841e6323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b841e6323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7737a45c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7737a45c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b841e6323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b841e6323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b841e6323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b841e6323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b841e6323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b841e6323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b841e6323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b841e6323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b841e6323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b841e6323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b841e6323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b841e6323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b841e6323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b841e6323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b7737a45c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b7737a45c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b7737a45c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b7737a45c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b7737a45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b7737a45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7737a45ca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7737a45ca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b7737a45c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b7737a45c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b7737a45c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b7737a45c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b7737a45c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b7737a45c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b7737a45ca_1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b7737a45ca_1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b7737a45ca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b7737a45ca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b7737a45ca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b7737a45ca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b7737a45ca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b7737a45ca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b7737a45ca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b7737a45ca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b7737a45ca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b7737a45ca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b7737a45ca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b7737a45ca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7737a45ca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7737a45c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b7737a45ca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b7737a45ca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b7737a45ca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b7737a45ca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b7737a45ca_1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b7737a45ca_1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b7737a45ca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b7737a45ca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b7737a45ca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b7737a45ca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b7737a45ca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b7737a45ca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b7737a45ca_1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b7737a45ca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b7737a45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b7737a45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b841e632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b841e632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08ffb7ad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08ffb7ad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1" name="Shape 51"/>
        <p:cNvGrpSpPr/>
        <p:nvPr/>
      </p:nvGrpSpPr>
      <p:grpSpPr>
        <a:xfrm>
          <a:off x="0" y="0"/>
          <a:ext cx="0" cy="0"/>
          <a:chOff x="0" y="0"/>
          <a:chExt cx="0" cy="0"/>
        </a:xfrm>
      </p:grpSpPr>
      <p:sp>
        <p:nvSpPr>
          <p:cNvPr id="52" name="Google Shape;52;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304800" y="710000"/>
            <a:ext cx="2089800" cy="7590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1800"/>
              <a:buNone/>
              <a:defRPr b="1" sz="1800">
                <a:solidFill>
                  <a:schemeClr val="dk1"/>
                </a:solidFill>
              </a:defRPr>
            </a:lvl1pPr>
            <a:lvl2pPr lvl="1" rtl="0" algn="l">
              <a:lnSpc>
                <a:spcPct val="100000"/>
              </a:lnSpc>
              <a:spcBef>
                <a:spcPts val="0"/>
              </a:spcBef>
              <a:spcAft>
                <a:spcPts val="0"/>
              </a:spcAft>
              <a:buClr>
                <a:schemeClr val="dk1"/>
              </a:buClr>
              <a:buSzPts val="1800"/>
              <a:buNone/>
              <a:defRPr b="1" sz="1800">
                <a:solidFill>
                  <a:schemeClr val="dk1"/>
                </a:solidFill>
              </a:defRPr>
            </a:lvl2pPr>
            <a:lvl3pPr lvl="2" rtl="0" algn="l">
              <a:lnSpc>
                <a:spcPct val="100000"/>
              </a:lnSpc>
              <a:spcBef>
                <a:spcPts val="0"/>
              </a:spcBef>
              <a:spcAft>
                <a:spcPts val="0"/>
              </a:spcAft>
              <a:buClr>
                <a:schemeClr val="dk1"/>
              </a:buClr>
              <a:buSzPts val="1800"/>
              <a:buNone/>
              <a:defRPr b="1" sz="1800">
                <a:solidFill>
                  <a:schemeClr val="dk1"/>
                </a:solidFill>
              </a:defRPr>
            </a:lvl3pPr>
            <a:lvl4pPr lvl="3" rtl="0" algn="l">
              <a:lnSpc>
                <a:spcPct val="100000"/>
              </a:lnSpc>
              <a:spcBef>
                <a:spcPts val="0"/>
              </a:spcBef>
              <a:spcAft>
                <a:spcPts val="0"/>
              </a:spcAft>
              <a:buClr>
                <a:schemeClr val="dk1"/>
              </a:buClr>
              <a:buSzPts val="1800"/>
              <a:buNone/>
              <a:defRPr b="1" sz="1800">
                <a:solidFill>
                  <a:schemeClr val="dk1"/>
                </a:solidFill>
              </a:defRPr>
            </a:lvl4pPr>
            <a:lvl5pPr lvl="4" rtl="0" algn="l">
              <a:lnSpc>
                <a:spcPct val="100000"/>
              </a:lnSpc>
              <a:spcBef>
                <a:spcPts val="0"/>
              </a:spcBef>
              <a:spcAft>
                <a:spcPts val="0"/>
              </a:spcAft>
              <a:buClr>
                <a:schemeClr val="dk1"/>
              </a:buClr>
              <a:buSzPts val="1800"/>
              <a:buNone/>
              <a:defRPr b="1" sz="1800">
                <a:solidFill>
                  <a:schemeClr val="dk1"/>
                </a:solidFill>
              </a:defRPr>
            </a:lvl5pPr>
            <a:lvl6pPr lvl="5" rtl="0" algn="l">
              <a:lnSpc>
                <a:spcPct val="100000"/>
              </a:lnSpc>
              <a:spcBef>
                <a:spcPts val="0"/>
              </a:spcBef>
              <a:spcAft>
                <a:spcPts val="0"/>
              </a:spcAft>
              <a:buClr>
                <a:schemeClr val="dk1"/>
              </a:buClr>
              <a:buSzPts val="1800"/>
              <a:buNone/>
              <a:defRPr b="1" sz="1800">
                <a:solidFill>
                  <a:schemeClr val="dk1"/>
                </a:solidFill>
              </a:defRPr>
            </a:lvl6pPr>
            <a:lvl7pPr lvl="6" rtl="0" algn="l">
              <a:lnSpc>
                <a:spcPct val="100000"/>
              </a:lnSpc>
              <a:spcBef>
                <a:spcPts val="0"/>
              </a:spcBef>
              <a:spcAft>
                <a:spcPts val="0"/>
              </a:spcAft>
              <a:buClr>
                <a:schemeClr val="dk1"/>
              </a:buClr>
              <a:buSzPts val="1800"/>
              <a:buNone/>
              <a:defRPr b="1" sz="1800">
                <a:solidFill>
                  <a:schemeClr val="dk1"/>
                </a:solidFill>
              </a:defRPr>
            </a:lvl7pPr>
            <a:lvl8pPr lvl="7" rtl="0" algn="l">
              <a:lnSpc>
                <a:spcPct val="100000"/>
              </a:lnSpc>
              <a:spcBef>
                <a:spcPts val="0"/>
              </a:spcBef>
              <a:spcAft>
                <a:spcPts val="0"/>
              </a:spcAft>
              <a:buClr>
                <a:schemeClr val="dk1"/>
              </a:buClr>
              <a:buSzPts val="1800"/>
              <a:buNone/>
              <a:defRPr b="1" sz="1800">
                <a:solidFill>
                  <a:schemeClr val="dk1"/>
                </a:solidFill>
              </a:defRPr>
            </a:lvl8pPr>
            <a:lvl9pPr lvl="8" rtl="0" algn="l">
              <a:lnSpc>
                <a:spcPct val="100000"/>
              </a:lnSpc>
              <a:spcBef>
                <a:spcPts val="0"/>
              </a:spcBef>
              <a:spcAft>
                <a:spcPts val="0"/>
              </a:spcAft>
              <a:buClr>
                <a:schemeClr val="dk1"/>
              </a:buClr>
              <a:buSzPts val="1800"/>
              <a:buNone/>
              <a:defRPr b="1" sz="1800">
                <a:solidFill>
                  <a:schemeClr val="dk1"/>
                </a:solidFill>
              </a:defRPr>
            </a:lvl9pPr>
          </a:lstStyle>
          <a:p/>
        </p:txBody>
      </p:sp>
      <p:sp>
        <p:nvSpPr>
          <p:cNvPr id="55" name="Google Shape;55;p13"/>
          <p:cNvSpPr txBox="1"/>
          <p:nvPr>
            <p:ph idx="1" type="body"/>
          </p:nvPr>
        </p:nvSpPr>
        <p:spPr>
          <a:xfrm>
            <a:off x="304800" y="1554150"/>
            <a:ext cx="2089800" cy="33105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0"/>
              </a:spcBef>
              <a:spcAft>
                <a:spcPts val="0"/>
              </a:spcAft>
              <a:buClr>
                <a:schemeClr val="dk2"/>
              </a:buClr>
              <a:buSzPts val="1200"/>
              <a:buChar char="○"/>
              <a:defRPr sz="1200">
                <a:solidFill>
                  <a:schemeClr val="dk2"/>
                </a:solidFill>
              </a:defRPr>
            </a:lvl2pPr>
            <a:lvl3pPr indent="-304800" lvl="2" marL="1371600" rtl="0" algn="l">
              <a:lnSpc>
                <a:spcPct val="115000"/>
              </a:lnSpc>
              <a:spcBef>
                <a:spcPts val="0"/>
              </a:spcBef>
              <a:spcAft>
                <a:spcPts val="0"/>
              </a:spcAft>
              <a:buClr>
                <a:schemeClr val="dk2"/>
              </a:buClr>
              <a:buSzPts val="1200"/>
              <a:buChar char="■"/>
              <a:defRPr sz="1200">
                <a:solidFill>
                  <a:schemeClr val="dk2"/>
                </a:solidFill>
              </a:defRPr>
            </a:lvl3pPr>
            <a:lvl4pPr indent="-304800" lvl="3" marL="1828800" rtl="0" algn="l">
              <a:lnSpc>
                <a:spcPct val="115000"/>
              </a:lnSpc>
              <a:spcBef>
                <a:spcPts val="0"/>
              </a:spcBef>
              <a:spcAft>
                <a:spcPts val="0"/>
              </a:spcAft>
              <a:buClr>
                <a:schemeClr val="dk2"/>
              </a:buClr>
              <a:buSzPts val="1200"/>
              <a:buChar char="●"/>
              <a:defRPr sz="1200">
                <a:solidFill>
                  <a:schemeClr val="dk2"/>
                </a:solidFill>
              </a:defRPr>
            </a:lvl4pPr>
            <a:lvl5pPr indent="-304800" lvl="4" marL="2286000" rtl="0" algn="l">
              <a:lnSpc>
                <a:spcPct val="115000"/>
              </a:lnSpc>
              <a:spcBef>
                <a:spcPts val="0"/>
              </a:spcBef>
              <a:spcAft>
                <a:spcPts val="0"/>
              </a:spcAft>
              <a:buClr>
                <a:schemeClr val="dk2"/>
              </a:buClr>
              <a:buSzPts val="1200"/>
              <a:buChar char="○"/>
              <a:defRPr sz="1200">
                <a:solidFill>
                  <a:schemeClr val="dk2"/>
                </a:solidFill>
              </a:defRPr>
            </a:lvl5pPr>
            <a:lvl6pPr indent="-304800" lvl="5" marL="2743200" rtl="0" algn="l">
              <a:lnSpc>
                <a:spcPct val="115000"/>
              </a:lnSpc>
              <a:spcBef>
                <a:spcPts val="0"/>
              </a:spcBef>
              <a:spcAft>
                <a:spcPts val="0"/>
              </a:spcAft>
              <a:buClr>
                <a:schemeClr val="dk2"/>
              </a:buClr>
              <a:buSzPts val="1200"/>
              <a:buChar char="■"/>
              <a:defRPr sz="1200">
                <a:solidFill>
                  <a:schemeClr val="dk2"/>
                </a:solidFill>
              </a:defRPr>
            </a:lvl6pPr>
            <a:lvl7pPr indent="-304800" lvl="6" marL="3200400" rtl="0" algn="l">
              <a:lnSpc>
                <a:spcPct val="115000"/>
              </a:lnSpc>
              <a:spcBef>
                <a:spcPts val="0"/>
              </a:spcBef>
              <a:spcAft>
                <a:spcPts val="0"/>
              </a:spcAft>
              <a:buClr>
                <a:schemeClr val="dk2"/>
              </a:buClr>
              <a:buSzPts val="1200"/>
              <a:buChar char="●"/>
              <a:defRPr sz="1200">
                <a:solidFill>
                  <a:schemeClr val="dk2"/>
                </a:solidFill>
              </a:defRPr>
            </a:lvl7pPr>
            <a:lvl8pPr indent="-304800" lvl="7" marL="3657600" rtl="0" algn="l">
              <a:lnSpc>
                <a:spcPct val="115000"/>
              </a:lnSpc>
              <a:spcBef>
                <a:spcPts val="0"/>
              </a:spcBef>
              <a:spcAft>
                <a:spcPts val="0"/>
              </a:spcAft>
              <a:buClr>
                <a:schemeClr val="dk2"/>
              </a:buClr>
              <a:buSzPts val="1200"/>
              <a:buChar char="○"/>
              <a:defRPr sz="1200">
                <a:solidFill>
                  <a:schemeClr val="dk2"/>
                </a:solidFill>
              </a:defRPr>
            </a:lvl8pPr>
            <a:lvl9pPr indent="-304800" lvl="8" marL="4114800" rtl="0" algn="l">
              <a:lnSpc>
                <a:spcPct val="115000"/>
              </a:lnSpc>
              <a:spcBef>
                <a:spcPts val="0"/>
              </a:spcBef>
              <a:spcAft>
                <a:spcPts val="0"/>
              </a:spcAft>
              <a:buClr>
                <a:schemeClr val="dk2"/>
              </a:buClr>
              <a:buSzPts val="1200"/>
              <a:buChar char="■"/>
              <a:defRPr sz="1200">
                <a:solidFill>
                  <a:schemeClr val="dk2"/>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2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arget="../slideLayouts/slideLayout10.xml" Type="http://schemas.openxmlformats.org/officeDocument/2006/relationships/slideLayout"/><Relationship Id="rId10" Target="../slideLayouts/slideLayout9.xml" Type="http://schemas.openxmlformats.org/officeDocument/2006/relationships/slideLayout"/><Relationship Id="rId13" Target="../slideLayouts/slideLayout12.xml" Type="http://schemas.openxmlformats.org/officeDocument/2006/relationships/slideLayout"/><Relationship Id="rId12" Target="../slideLayouts/slideLayout11.xml" Type="http://schemas.openxmlformats.org/officeDocument/2006/relationships/slideLayout"/><Relationship Id="rId1" Target="../media/image1.jpeg" Type="http://schemas.openxmlformats.org/officeDocument/2006/relationships/image"/><Relationship Id="rId2" Target="../slideLayouts/slideLayout1.xml" Type="http://schemas.openxmlformats.org/officeDocument/2006/relationships/slideLayout"/><Relationship Id="rId3" Target="../slideLayouts/slideLayout2.xml" Type="http://schemas.openxmlformats.org/officeDocument/2006/relationships/slideLayout"/><Relationship Id="rId4" Target="../slideLayouts/slideLayout3.xml" Type="http://schemas.openxmlformats.org/officeDocument/2006/relationships/slideLayout"/><Relationship Id="rId9" Target="../slideLayouts/slideLayout8.xml" Type="http://schemas.openxmlformats.org/officeDocument/2006/relationships/slideLayout"/><Relationship Id="rId14" Target="../theme/theme1.xml" Type="http://schemas.openxmlformats.org/officeDocument/2006/relationships/theme"/><Relationship Id="rId5" Target="../slideLayouts/slideLayout4.xml" Type="http://schemas.openxmlformats.org/officeDocument/2006/relationships/slideLayout"/><Relationship Id="rId6" Target="../slideLayouts/slideLayout5.xml" Type="http://schemas.openxmlformats.org/officeDocument/2006/relationships/slideLayout"/><Relationship Id="rId7" Target="../slideLayouts/slideLayout6.xml" Type="http://schemas.openxmlformats.org/officeDocument/2006/relationships/slideLayout"/><Relationship Id="rId8" Target="../slideLayouts/slideLayout7.xml" Type="http://schemas.openxmlformats.org/officeDocument/2006/relationships/slideLayout"/></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337225" y="0"/>
            <a:ext cx="819150" cy="819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9" name="Google Shape;5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1.xml" Type="http://schemas.openxmlformats.org/officeDocument/2006/relationships/notesSlide"/><Relationship Id="rId3" Target="../media/image3.jpg" Type="http://schemas.openxmlformats.org/officeDocument/2006/relationships/image"/><Relationship Id="rId4" Target="../media/image1.jpeg" Type="http://schemas.openxmlformats.org/officeDocument/2006/relationships/image"/></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1.xml" Type="http://schemas.openxmlformats.org/officeDocument/2006/relationships/notesSlide"/><Relationship Id="rId3" Target="../media/image1.jpeg" Type="http://schemas.openxmlformats.org/officeDocument/2006/relationships/image"/></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6.xml" Type="http://schemas.openxmlformats.org/officeDocument/2006/relationships/notesSlide"/><Relationship Id="rId3" Target="../media/image1.jpeg" Type="http://schemas.openxmlformats.org/officeDocument/2006/relationships/image"/><Relationship Id="rId4" Target="../media/image27.jpg" Type="http://schemas.openxmlformats.org/officeDocument/2006/relationships/image"/></Relationships>
</file>

<file path=ppt/slides/_rels/slide2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7.xml" Type="http://schemas.openxmlformats.org/officeDocument/2006/relationships/notesSlide"/><Relationship Id="rId3" Target="../media/image30.jpeg" Type="http://schemas.openxmlformats.org/officeDocument/2006/relationships/image"/><Relationship Id="rId4" Target="../media/image37.png" Type="http://schemas.openxmlformats.org/officeDocument/2006/relationships/image"/></Relationships>
</file>

<file path=ppt/slides/_rels/slide2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8.xml" Type="http://schemas.openxmlformats.org/officeDocument/2006/relationships/notesSlide"/><Relationship Id="rId3" Target="../media/image31.jpeg" Type="http://schemas.openxmlformats.org/officeDocument/2006/relationships/image"/></Relationships>
</file>

<file path=ppt/slides/_rels/slide2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9.xml" Type="http://schemas.openxmlformats.org/officeDocument/2006/relationships/notesSlide"/><Relationship Id="rId3" Target="../media/image26.jpeg" Type="http://schemas.openxmlformats.org/officeDocument/2006/relationships/image"/></Relationships>
</file>

<file path=ppt/slides/_rels/slide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s>
</file>

<file path=ppt/slides/_rels/slide3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0.xml" Type="http://schemas.openxmlformats.org/officeDocument/2006/relationships/notesSlide"/><Relationship Id="rId3" Target="../media/image28.jpeg" Type="http://schemas.openxmlformats.org/officeDocument/2006/relationships/image"/></Relationships>
</file>

<file path=ppt/slides/_rels/slide3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1.xml" Type="http://schemas.openxmlformats.org/officeDocument/2006/relationships/notesSlide"/><Relationship Id="rId3" Target="../media/image29.jpeg" Type="http://schemas.openxmlformats.org/officeDocument/2006/relationships/image"/></Relationships>
</file>

<file path=ppt/slides/_rels/slide3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2.xml" Type="http://schemas.openxmlformats.org/officeDocument/2006/relationships/notesSlide"/><Relationship Id="rId3" Target="../media/image35.jpeg" Type="http://schemas.openxmlformats.org/officeDocument/2006/relationships/image"/></Relationships>
</file>

<file path=ppt/slides/_rels/slide3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3.xml" Type="http://schemas.openxmlformats.org/officeDocument/2006/relationships/notesSlide"/><Relationship Id="rId3" Target="../media/image36.jpeg" Type="http://schemas.openxmlformats.org/officeDocument/2006/relationships/image"/></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7.xml" Type="http://schemas.openxmlformats.org/officeDocument/2006/relationships/notesSlide"/><Relationship Id="rId3" Target="../media/image33.jpeg" Type="http://schemas.openxmlformats.org/officeDocument/2006/relationships/image"/></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9.xml" Type="http://schemas.openxmlformats.org/officeDocument/2006/relationships/notesSlide"/><Relationship Id="rId3" Target="../media/image45.png" Type="http://schemas.openxmlformats.org/officeDocument/2006/relationships/image"/><Relationship Id="rId4" Target="../media/image40.jpeg" Type="http://schemas.openxmlformats.org/officeDocument/2006/relationships/image"/></Relationships>
</file>

<file path=ppt/slides/_rels/slide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xml" Type="http://schemas.openxmlformats.org/officeDocument/2006/relationships/notesSlide"/><Relationship Id="rId3" Target="../media/image6.png" Type="http://schemas.openxmlformats.org/officeDocument/2006/relationships/image"/><Relationship Id="rId4" Target="../media/image1.jpeg" Type="http://schemas.openxmlformats.org/officeDocument/2006/relationships/image"/></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6.png"/></Relationships>
</file>

<file path=ppt/slides/_rels/slide4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8.xml" Type="http://schemas.openxmlformats.org/officeDocument/2006/relationships/notesSlide"/><Relationship Id="rId3" Target="../media/image1.jpeg" Type="http://schemas.openxmlformats.org/officeDocument/2006/relationships/image"/></Relationships>
</file>

<file path=ppt/slides/_rels/slide4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9.xml" Type="http://schemas.openxmlformats.org/officeDocument/2006/relationships/notesSlide"/><Relationship Id="rId3" Target="../media/image51.png" Type="http://schemas.openxmlformats.org/officeDocument/2006/relationships/image"/><Relationship Id="rId4" Target="../media/image1.jpeg" Type="http://schemas.openxmlformats.org/officeDocument/2006/relationships/image"/></Relationships>
</file>

<file path=ppt/slides/_rels/slide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xml" Type="http://schemas.openxmlformats.org/officeDocument/2006/relationships/notesSlide"/><Relationship Id="rId3" Target="../media/image4.jpeg" Type="http://schemas.openxmlformats.org/officeDocument/2006/relationships/image"/><Relationship Id="rId4" Target="../media/image1.jpeg" Type="http://schemas.openxmlformats.org/officeDocument/2006/relationships/image"/></Relationships>
</file>

<file path=ppt/slides/_rels/slide5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0.xml" Type="http://schemas.openxmlformats.org/officeDocument/2006/relationships/notesSlide"/><Relationship Id="rId3" Target="../media/image62.png" Type="http://schemas.openxmlformats.org/officeDocument/2006/relationships/image"/><Relationship Id="rId4" Target="../media/image1.jpeg" Type="http://schemas.openxmlformats.org/officeDocument/2006/relationships/image"/></Relationships>
</file>

<file path=ppt/slides/_rels/slide5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1.xml" Type="http://schemas.openxmlformats.org/officeDocument/2006/relationships/notesSlide"/><Relationship Id="rId3" Target="../media/image55.png" Type="http://schemas.openxmlformats.org/officeDocument/2006/relationships/image"/><Relationship Id="rId4" Target="../media/image1.jpeg" Type="http://schemas.openxmlformats.org/officeDocument/2006/relationships/image"/></Relationships>
</file>

<file path=ppt/slides/_rels/slide5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2.xml" Type="http://schemas.openxmlformats.org/officeDocument/2006/relationships/notesSlide"/><Relationship Id="rId3" Target="../media/image1.jpeg" Type="http://schemas.openxmlformats.org/officeDocument/2006/relationships/image"/><Relationship Id="rId4" Target="../media/image49.png" Type="http://schemas.openxmlformats.org/officeDocument/2006/relationships/image"/></Relationships>
</file>

<file path=ppt/slides/_rels/slide5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3.xml" Type="http://schemas.openxmlformats.org/officeDocument/2006/relationships/notesSlide"/><Relationship Id="rId3" Target="../media/image56.png" Type="http://schemas.openxmlformats.org/officeDocument/2006/relationships/image"/><Relationship Id="rId4" Target="../media/image1.jpeg" Type="http://schemas.openxmlformats.org/officeDocument/2006/relationships/image"/></Relationships>
</file>

<file path=ppt/slides/_rels/slide5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4.xml" Type="http://schemas.openxmlformats.org/officeDocument/2006/relationships/notesSlide"/><Relationship Id="rId3" Target="../media/image1.jpeg" Type="http://schemas.openxmlformats.org/officeDocument/2006/relationships/image"/><Relationship Id="rId4" Target="../media/image63.png" Type="http://schemas.openxmlformats.org/officeDocument/2006/relationships/image"/></Relationships>
</file>

<file path=ppt/slides/_rels/slide5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5.xml" Type="http://schemas.openxmlformats.org/officeDocument/2006/relationships/notesSlide"/><Relationship Id="rId3" Target="../media/image1.jpeg" Type="http://schemas.openxmlformats.org/officeDocument/2006/relationships/image"/><Relationship Id="rId4" Target="../media/image65.png" Type="http://schemas.openxmlformats.org/officeDocument/2006/relationships/image"/><Relationship Id="rId5" Target="../media/image53.png" Type="http://schemas.openxmlformats.org/officeDocument/2006/relationships/image"/></Relationships>
</file>

<file path=ppt/slides/_rels/slide5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6.xml" Type="http://schemas.openxmlformats.org/officeDocument/2006/relationships/notesSlide"/><Relationship Id="rId3" Target="../media/image1.jpeg" Type="http://schemas.openxmlformats.org/officeDocument/2006/relationships/image"/><Relationship Id="rId4" Target="../media/image47.png" Type="http://schemas.openxmlformats.org/officeDocument/2006/relationships/image"/><Relationship Id="rId5" Target="../media/image67.png" Type="http://schemas.openxmlformats.org/officeDocument/2006/relationships/image"/></Relationships>
</file>

<file path=ppt/slides/_rels/slide5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7.xml" Type="http://schemas.openxmlformats.org/officeDocument/2006/relationships/notesSlide"/><Relationship Id="rId3" Target="../media/image1.jpeg" Type="http://schemas.openxmlformats.org/officeDocument/2006/relationships/image"/><Relationship Id="rId4" Target="../media/image61.png" Type="http://schemas.openxmlformats.org/officeDocument/2006/relationships/image"/><Relationship Id="rId5" Target="../media/image57.png" Type="http://schemas.openxmlformats.org/officeDocument/2006/relationships/image"/></Relationships>
</file>

<file path=ppt/slides/_rels/slide5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8.xml" Type="http://schemas.openxmlformats.org/officeDocument/2006/relationships/notesSlide"/><Relationship Id="rId3" Target="../media/image1.jpeg" Type="http://schemas.openxmlformats.org/officeDocument/2006/relationships/image"/><Relationship Id="rId4" Target="../media/image39.png" Type="http://schemas.openxmlformats.org/officeDocument/2006/relationships/image"/><Relationship Id="rId5" Target="../media/image41.png" Type="http://schemas.openxmlformats.org/officeDocument/2006/relationships/image"/></Relationships>
</file>

<file path=ppt/slides/_rels/slide5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9.xml" Type="http://schemas.openxmlformats.org/officeDocument/2006/relationships/notesSlide"/><Relationship Id="rId3" Target="../media/image1.jpeg" Type="http://schemas.openxmlformats.org/officeDocument/2006/relationships/image"/><Relationship Id="rId4" Target="../media/image58.png" Type="http://schemas.openxmlformats.org/officeDocument/2006/relationships/image"/><Relationship Id="rId5" Target="../media/image53.png" Type="http://schemas.openxmlformats.org/officeDocument/2006/relationships/image"/></Relationships>
</file>

<file path=ppt/slides/_rels/slide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xml" Type="http://schemas.openxmlformats.org/officeDocument/2006/relationships/notesSlide"/><Relationship Id="rId3" Target="../media/image2.jpg" Type="http://schemas.openxmlformats.org/officeDocument/2006/relationships/image"/><Relationship Id="rId4" Target="../media/image1.jpeg" Type="http://schemas.openxmlformats.org/officeDocument/2006/relationships/image"/></Relationships>
</file>

<file path=ppt/slides/_rels/slide6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0.xml" Type="http://schemas.openxmlformats.org/officeDocument/2006/relationships/notesSlide"/><Relationship Id="rId3" Target="../media/image69.png" Type="http://schemas.openxmlformats.org/officeDocument/2006/relationships/image"/><Relationship Id="rId4" Target="../media/image1.jpeg" Type="http://schemas.openxmlformats.org/officeDocument/2006/relationships/image"/></Relationships>
</file>

<file path=ppt/slides/_rels/slide6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1.xml" Type="http://schemas.openxmlformats.org/officeDocument/2006/relationships/notesSlide"/><Relationship Id="rId3" Target="../media/image1.jpeg" Type="http://schemas.openxmlformats.org/officeDocument/2006/relationships/image"/><Relationship Id="rId4" Target="../media/image64.png" Type="http://schemas.openxmlformats.org/officeDocument/2006/relationships/image"/></Relationships>
</file>

<file path=ppt/slides/_rels/slide6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2.xml" Type="http://schemas.openxmlformats.org/officeDocument/2006/relationships/notesSlide"/><Relationship Id="rId3" Target="../media/image1.jpeg" Type="http://schemas.openxmlformats.org/officeDocument/2006/relationships/image"/><Relationship Id="rId4" Target="../media/image71.png" Type="http://schemas.openxmlformats.org/officeDocument/2006/relationships/image"/></Relationships>
</file>

<file path=ppt/slides/_rels/slide6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3.xml" Type="http://schemas.openxmlformats.org/officeDocument/2006/relationships/notesSlide"/><Relationship Id="rId3" Target="../media/image1.jpeg" Type="http://schemas.openxmlformats.org/officeDocument/2006/relationships/image"/><Relationship Id="rId4" Target="../media/image72.png" Type="http://schemas.openxmlformats.org/officeDocument/2006/relationships/image"/></Relationships>
</file>

<file path=ppt/slides/_rels/slide6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4.xml" Type="http://schemas.openxmlformats.org/officeDocument/2006/relationships/notesSlide"/><Relationship Id="rId3" Target="../media/image70.png" Type="http://schemas.openxmlformats.org/officeDocument/2006/relationships/image"/><Relationship Id="rId4" Target="../media/image1.jpeg" Type="http://schemas.openxmlformats.org/officeDocument/2006/relationships/image"/></Relationships>
</file>

<file path=ppt/slides/_rels/slide6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5.xml" Type="http://schemas.openxmlformats.org/officeDocument/2006/relationships/notesSlide"/><Relationship Id="rId3" Target="../media/image1.jpeg" Type="http://schemas.openxmlformats.org/officeDocument/2006/relationships/image"/><Relationship Id="rId4" Target="../media/image79.png" Type="http://schemas.openxmlformats.org/officeDocument/2006/relationships/image"/></Relationships>
</file>

<file path=ppt/slides/_rels/slide6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6.xml" Type="http://schemas.openxmlformats.org/officeDocument/2006/relationships/notesSlide"/><Relationship Id="rId3" Target="../media/image1.jpeg" Type="http://schemas.openxmlformats.org/officeDocument/2006/relationships/image"/><Relationship Id="rId4" Target="../media/image81.png" Type="http://schemas.openxmlformats.org/officeDocument/2006/relationships/image"/></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9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82.png"/><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7.xml" Type="http://schemas.openxmlformats.org/officeDocument/2006/relationships/notesSlide"/><Relationship Id="rId3" Target="../media/image11.jpg" Type="http://schemas.openxmlformats.org/officeDocument/2006/relationships/image"/><Relationship Id="rId4" Target="../media/image1.jpeg" Type="http://schemas.openxmlformats.org/officeDocument/2006/relationships/image"/></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5.png"/><Relationship Id="rId4" Type="http://schemas.openxmlformats.org/officeDocument/2006/relationships/image" Target="../media/image7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8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3.png"/><Relationship Id="rId4" Type="http://schemas.openxmlformats.org/officeDocument/2006/relationships/image" Target="../media/image7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9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 Id="rId3" Type="http://schemas.openxmlformats.org/officeDocument/2006/relationships/image" Target="../media/image74.png"/><Relationship Id="rId4" Type="http://schemas.openxmlformats.org/officeDocument/2006/relationships/image" Target="../media/image85.png"/><Relationship Id="rId5" Type="http://schemas.openxmlformats.org/officeDocument/2006/relationships/image" Target="../media/image7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 Id="rId3" Type="http://schemas.openxmlformats.org/officeDocument/2006/relationships/image" Target="../media/image90.png"/><Relationship Id="rId4" Type="http://schemas.openxmlformats.org/officeDocument/2006/relationships/image" Target="../media/image8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 Id="rId3" Type="http://schemas.openxmlformats.org/officeDocument/2006/relationships/image" Target="../media/image84.png"/><Relationship Id="rId4" Type="http://schemas.openxmlformats.org/officeDocument/2006/relationships/image" Target="../media/image8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 Id="rId3" Type="http://schemas.openxmlformats.org/officeDocument/2006/relationships/image" Target="../media/image8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8.xml"/><Relationship Id="rId3" Type="http://schemas.openxmlformats.org/officeDocument/2006/relationships/image" Target="../media/image100.png"/><Relationship Id="rId4" Type="http://schemas.openxmlformats.org/officeDocument/2006/relationships/image" Target="../media/image8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9.xml"/><Relationship Id="rId3" Type="http://schemas.openxmlformats.org/officeDocument/2006/relationships/image" Target="../media/image89.png"/></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8.xml" Type="http://schemas.openxmlformats.org/officeDocument/2006/relationships/notesSlide"/><Relationship Id="rId3" Target="../media/image15.jpg" Type="http://schemas.openxmlformats.org/officeDocument/2006/relationships/image"/><Relationship Id="rId4" Target="../media/image1.jpeg" Type="http://schemas.openxmlformats.org/officeDocument/2006/relationships/image"/></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0.xml"/><Relationship Id="rId3" Type="http://schemas.openxmlformats.org/officeDocument/2006/relationships/image" Target="../media/image106.png"/><Relationship Id="rId4" Type="http://schemas.openxmlformats.org/officeDocument/2006/relationships/image" Target="../media/image9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1.xml"/><Relationship Id="rId3" Type="http://schemas.openxmlformats.org/officeDocument/2006/relationships/image" Target="../media/image86.png"/></Relationships>
</file>

<file path=ppt/slides/_rels/slide82.xml.rels><?xml version="1.0" encoding="UTF-8" standalone="yes" ?><Relationships xmlns="http://schemas.openxmlformats.org/package/2006/relationships"><Relationship Id="rId1" Target="../slideLayouts/slideLayout15.xml" Type="http://schemas.openxmlformats.org/officeDocument/2006/relationships/slideLayout"/><Relationship Id="rId2" Target="../notesSlides/notesSlide82.xml" Type="http://schemas.openxmlformats.org/officeDocument/2006/relationships/notesSlide"/><Relationship Id="rId3" Target="../media/image91.png" Type="http://schemas.openxmlformats.org/officeDocument/2006/relationships/image"/><Relationship Id="rId4" Target="../media/image93.jpeg" Type="http://schemas.openxmlformats.org/officeDocument/2006/relationships/image"/></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 Id="rId3" Type="http://schemas.openxmlformats.org/officeDocument/2006/relationships/image" Target="../media/image102.png"/><Relationship Id="rId4" Type="http://schemas.openxmlformats.org/officeDocument/2006/relationships/image" Target="../media/image95.png"/></Relationships>
</file>

<file path=ppt/slides/_rels/slide84.xml.rels><?xml version="1.0" encoding="UTF-8" standalone="yes" ?><Relationships xmlns="http://schemas.openxmlformats.org/package/2006/relationships"><Relationship Id="rId1" Target="../slideLayouts/slideLayout15.xml" Type="http://schemas.openxmlformats.org/officeDocument/2006/relationships/slideLayout"/><Relationship Id="rId2" Target="../notesSlides/notesSlide84.xml" Type="http://schemas.openxmlformats.org/officeDocument/2006/relationships/notesSlide"/><Relationship Id="rId3" Target="../media/image94.png" Type="http://schemas.openxmlformats.org/officeDocument/2006/relationships/image"/><Relationship Id="rId4" Target="../media/image97.png" Type="http://schemas.openxmlformats.org/officeDocument/2006/relationships/image"/><Relationship Id="rId9" Target="../media/image104.jpeg" Type="http://schemas.openxmlformats.org/officeDocument/2006/relationships/image"/><Relationship Id="rId5" Target="../media/image99.jpeg" Type="http://schemas.openxmlformats.org/officeDocument/2006/relationships/image"/><Relationship Id="rId6" Target="../media/image109.jpeg" Type="http://schemas.openxmlformats.org/officeDocument/2006/relationships/image"/><Relationship Id="rId7" Target="../media/image105.jpeg" Type="http://schemas.openxmlformats.org/officeDocument/2006/relationships/image"/><Relationship Id="rId8" Target="../media/image101.jpeg" Type="http://schemas.openxmlformats.org/officeDocument/2006/relationships/image"/></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5.xml"/><Relationship Id="rId3" Type="http://schemas.openxmlformats.org/officeDocument/2006/relationships/image" Target="../media/image11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6.xml"/><Relationship Id="rId3" Type="http://schemas.openxmlformats.org/officeDocument/2006/relationships/image" Target="../media/image112.png"/><Relationship Id="rId4" Type="http://schemas.openxmlformats.org/officeDocument/2006/relationships/image" Target="../media/image2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10.png"/></Relationships>
</file>

<file path=ppt/slides/_rels/slide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9.xml" Type="http://schemas.openxmlformats.org/officeDocument/2006/relationships/notesSlide"/><Relationship Id="rId3" Target="../media/image9.jpg" Type="http://schemas.openxmlformats.org/officeDocument/2006/relationships/image"/><Relationship Id="rId4" Target="../media/image1.jpe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6"/>
          <p:cNvPicPr preferRelativeResize="0"/>
          <p:nvPr/>
        </p:nvPicPr>
        <p:blipFill>
          <a:blip r:embed="rId3">
            <a:alphaModFix/>
          </a:blip>
          <a:stretch>
            <a:fillRect/>
          </a:stretch>
        </p:blipFill>
        <p:spPr>
          <a:xfrm>
            <a:off x="0" y="0"/>
            <a:ext cx="9143999" cy="5103875"/>
          </a:xfrm>
          <a:prstGeom prst="rect">
            <a:avLst/>
          </a:prstGeom>
          <a:noFill/>
          <a:ln>
            <a:noFill/>
          </a:ln>
        </p:spPr>
      </p:pic>
      <p:sp>
        <p:nvSpPr>
          <p:cNvPr id="107" name="Google Shape;107;p26"/>
          <p:cNvSpPr txBox="1"/>
          <p:nvPr>
            <p:ph idx="1" type="body"/>
          </p:nvPr>
        </p:nvSpPr>
        <p:spPr>
          <a:xfrm>
            <a:off x="4013850" y="2414825"/>
            <a:ext cx="20898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b="1" lang="en"/>
              <a:t>Red Team</a:t>
            </a:r>
            <a:endParaRPr/>
          </a:p>
        </p:txBody>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26"/>
          <p:cNvSpPr txBox="1"/>
          <p:nvPr>
            <p:ph type="title"/>
          </p:nvPr>
        </p:nvSpPr>
        <p:spPr>
          <a:xfrm>
            <a:off x="3836625" y="1860750"/>
            <a:ext cx="4500600" cy="75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Fall 2022</a:t>
            </a:r>
            <a:endParaRPr>
              <a:solidFill>
                <a:schemeClr val="dk2"/>
              </a:solidFill>
            </a:endParaRPr>
          </a:p>
        </p:txBody>
      </p:sp>
      <p:pic>
        <p:nvPicPr>
          <p:cNvPr id="110" name="Google Shape;110;p26"/>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111" name="Google Shape;111;p26"/>
          <p:cNvSpPr/>
          <p:nvPr/>
        </p:nvSpPr>
        <p:spPr>
          <a:xfrm>
            <a:off x="3760300" y="1670100"/>
            <a:ext cx="5102400" cy="150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txBox="1"/>
          <p:nvPr>
            <p:ph type="title"/>
          </p:nvPr>
        </p:nvSpPr>
        <p:spPr>
          <a:xfrm>
            <a:off x="3836625" y="1101750"/>
            <a:ext cx="4500600" cy="75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solidFill>
                  <a:srgbClr val="980000"/>
                </a:solidFill>
              </a:rPr>
              <a:t>IS 669 - Big Data Analytics Project </a:t>
            </a:r>
            <a:endParaRPr sz="2000">
              <a:solidFill>
                <a:srgbClr val="980000"/>
              </a:solidFill>
            </a:endParaRPr>
          </a:p>
        </p:txBody>
      </p:sp>
      <p:sp>
        <p:nvSpPr>
          <p:cNvPr id="113" name="Google Shape;113;p26"/>
          <p:cNvSpPr txBox="1"/>
          <p:nvPr>
            <p:ph type="title"/>
          </p:nvPr>
        </p:nvSpPr>
        <p:spPr>
          <a:xfrm>
            <a:off x="3791050" y="1521225"/>
            <a:ext cx="5040900" cy="1013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ctr">
              <a:spcBef>
                <a:spcPts val="0"/>
              </a:spcBef>
              <a:spcAft>
                <a:spcPts val="0"/>
              </a:spcAft>
              <a:buNone/>
            </a:pPr>
            <a:r>
              <a:rPr lang="en" sz="1600"/>
              <a:t>Sampling and Predicting Delays</a:t>
            </a:r>
            <a:endParaRPr sz="1600"/>
          </a:p>
          <a:p>
            <a:pPr indent="0" lvl="0" marL="0" rtl="0" algn="ctr">
              <a:spcBef>
                <a:spcPts val="0"/>
              </a:spcBef>
              <a:spcAft>
                <a:spcPts val="0"/>
              </a:spcAft>
              <a:buNone/>
            </a:pPr>
            <a:r>
              <a:rPr lang="en" sz="1600"/>
              <a:t>Phase - II</a:t>
            </a:r>
            <a:endParaRPr sz="1600"/>
          </a:p>
        </p:txBody>
      </p:sp>
      <p:sp>
        <p:nvSpPr>
          <p:cNvPr id="114" name="Google Shape;114;p26"/>
          <p:cNvSpPr txBox="1"/>
          <p:nvPr>
            <p:ph type="title"/>
          </p:nvPr>
        </p:nvSpPr>
        <p:spPr>
          <a:xfrm>
            <a:off x="3846150" y="2777663"/>
            <a:ext cx="1151400" cy="53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sz="1600"/>
              <a:t>Team Red</a:t>
            </a:r>
            <a:endParaRPr b="0" sz="1600"/>
          </a:p>
        </p:txBody>
      </p:sp>
      <p:sp>
        <p:nvSpPr>
          <p:cNvPr id="115" name="Google Shape;115;p26"/>
          <p:cNvSpPr txBox="1"/>
          <p:nvPr>
            <p:ph idx="4294967295" type="subTitle"/>
          </p:nvPr>
        </p:nvSpPr>
        <p:spPr>
          <a:xfrm>
            <a:off x="3836625" y="3239963"/>
            <a:ext cx="5510700" cy="64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a:t>Prerna Deolekar | Ramya Dhabade | Krina Gandhi  Himanshu Hariyani | Shubham Kadam</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solidFill>
                  <a:srgbClr val="A72A1E"/>
                </a:solidFill>
              </a:rPr>
              <a:t>Performance Vector</a:t>
            </a:r>
            <a:endParaRPr sz="2620">
              <a:solidFill>
                <a:srgbClr val="A72A1E"/>
              </a:solidFill>
            </a:endParaRPr>
          </a:p>
        </p:txBody>
      </p:sp>
      <p:sp>
        <p:nvSpPr>
          <p:cNvPr id="234" name="Google Shape;23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5" name="Google Shape;23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5"/>
          <p:cNvPicPr preferRelativeResize="0"/>
          <p:nvPr/>
        </p:nvPicPr>
        <p:blipFill>
          <a:blip r:embed="rId3">
            <a:alphaModFix/>
          </a:blip>
          <a:stretch>
            <a:fillRect/>
          </a:stretch>
        </p:blipFill>
        <p:spPr>
          <a:xfrm>
            <a:off x="311700" y="1152475"/>
            <a:ext cx="8229651" cy="3510751"/>
          </a:xfrm>
          <a:prstGeom prst="rect">
            <a:avLst/>
          </a:prstGeom>
          <a:noFill/>
          <a:ln>
            <a:noFill/>
          </a:ln>
        </p:spPr>
      </p:pic>
      <p:sp>
        <p:nvSpPr>
          <p:cNvPr id="237" name="Google Shape;237;p35"/>
          <p:cNvSpPr txBox="1"/>
          <p:nvPr/>
        </p:nvSpPr>
        <p:spPr>
          <a:xfrm>
            <a:off x="0" y="4703625"/>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A72A1E"/>
                </a:solidFill>
              </a:rPr>
              <a:t>Himanshu Hariyani </a:t>
            </a:r>
            <a:r>
              <a:rPr lang="en">
                <a:solidFill>
                  <a:schemeClr val="dk1"/>
                </a:solidFil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86725" y="1023650"/>
            <a:ext cx="8520600" cy="572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b="1" lang="en" sz="4200">
                <a:solidFill>
                  <a:srgbClr val="B02C20"/>
                </a:solidFill>
                <a:latin typeface="Calibri"/>
                <a:ea typeface="Calibri"/>
                <a:cs typeface="Calibri"/>
                <a:sym typeface="Calibri"/>
              </a:rPr>
              <a:t>Shubham Kadam</a:t>
            </a:r>
            <a:endParaRPr b="1" sz="4200">
              <a:solidFill>
                <a:srgbClr val="B02C20"/>
              </a:solidFill>
              <a:latin typeface="Calibri"/>
              <a:ea typeface="Calibri"/>
              <a:cs typeface="Calibri"/>
              <a:sym typeface="Calibri"/>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6"/>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245" name="Google Shape;245;p36"/>
          <p:cNvSpPr txBox="1"/>
          <p:nvPr/>
        </p:nvSpPr>
        <p:spPr>
          <a:xfrm>
            <a:off x="2647775" y="2375300"/>
            <a:ext cx="4047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A72A1E"/>
                </a:solidFill>
              </a:rPr>
              <a:t>Deep Learning </a:t>
            </a:r>
            <a:endParaRPr b="1" sz="2400">
              <a:solidFill>
                <a:srgbClr val="A72A1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solidFill>
                  <a:srgbClr val="A72A1E"/>
                </a:solidFill>
              </a:rPr>
              <a:t>Sampling of 1000 records</a:t>
            </a:r>
            <a:endParaRPr sz="2220">
              <a:solidFill>
                <a:srgbClr val="A72A1E"/>
              </a:solidFill>
            </a:endParaRPr>
          </a:p>
        </p:txBody>
      </p:sp>
      <p:pic>
        <p:nvPicPr>
          <p:cNvPr id="251" name="Google Shape;251;p37"/>
          <p:cNvPicPr preferRelativeResize="0"/>
          <p:nvPr/>
        </p:nvPicPr>
        <p:blipFill>
          <a:blip r:embed="rId3">
            <a:alphaModFix/>
          </a:blip>
          <a:stretch>
            <a:fillRect/>
          </a:stretch>
        </p:blipFill>
        <p:spPr>
          <a:xfrm>
            <a:off x="1245900" y="1088900"/>
            <a:ext cx="6890900" cy="3574326"/>
          </a:xfrm>
          <a:prstGeom prst="rect">
            <a:avLst/>
          </a:prstGeom>
          <a:noFill/>
          <a:ln>
            <a:noFill/>
          </a:ln>
        </p:spPr>
      </p:pic>
      <p:sp>
        <p:nvSpPr>
          <p:cNvPr id="252" name="Google Shape;25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7"/>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t> </a:t>
            </a:r>
            <a:r>
              <a:rPr lang="en" sz="2220"/>
              <a:t>Spreadsheet</a:t>
            </a:r>
            <a:r>
              <a:rPr lang="en" sz="2220"/>
              <a:t> of 1000 Records</a:t>
            </a:r>
            <a:endParaRPr sz="2220"/>
          </a:p>
        </p:txBody>
      </p:sp>
      <p:pic>
        <p:nvPicPr>
          <p:cNvPr id="259" name="Google Shape;259;p38"/>
          <p:cNvPicPr preferRelativeResize="0"/>
          <p:nvPr/>
        </p:nvPicPr>
        <p:blipFill>
          <a:blip r:embed="rId3">
            <a:alphaModFix/>
          </a:blip>
          <a:stretch>
            <a:fillRect/>
          </a:stretch>
        </p:blipFill>
        <p:spPr>
          <a:xfrm>
            <a:off x="979350" y="1017725"/>
            <a:ext cx="7542477" cy="3762126"/>
          </a:xfrm>
          <a:prstGeom prst="rect">
            <a:avLst/>
          </a:prstGeom>
          <a:noFill/>
          <a:ln>
            <a:noFill/>
          </a:ln>
        </p:spPr>
      </p:pic>
      <p:sp>
        <p:nvSpPr>
          <p:cNvPr id="260" name="Google Shape;26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8"/>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Data set</a:t>
            </a:r>
            <a:endParaRPr/>
          </a:p>
        </p:txBody>
      </p:sp>
      <p:sp>
        <p:nvSpPr>
          <p:cNvPr id="267" name="Google Shape;26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 started performing by loading the Flight records dataset into the repository.</a:t>
            </a:r>
            <a:endParaRPr/>
          </a:p>
          <a:p>
            <a:pPr indent="0" lvl="0" marL="0" rtl="0" algn="l">
              <a:spcBef>
                <a:spcPts val="1200"/>
              </a:spcBef>
              <a:spcAft>
                <a:spcPts val="1200"/>
              </a:spcAft>
              <a:buNone/>
            </a:pPr>
            <a:r>
              <a:t/>
            </a:r>
            <a:endParaRPr/>
          </a:p>
        </p:txBody>
      </p:sp>
      <p:pic>
        <p:nvPicPr>
          <p:cNvPr id="268" name="Google Shape;268;p39"/>
          <p:cNvPicPr preferRelativeResize="0"/>
          <p:nvPr/>
        </p:nvPicPr>
        <p:blipFill>
          <a:blip r:embed="rId3">
            <a:alphaModFix/>
          </a:blip>
          <a:stretch>
            <a:fillRect/>
          </a:stretch>
        </p:blipFill>
        <p:spPr>
          <a:xfrm>
            <a:off x="2128400" y="1597475"/>
            <a:ext cx="4591050" cy="2876550"/>
          </a:xfrm>
          <a:prstGeom prst="rect">
            <a:avLst/>
          </a:prstGeom>
          <a:noFill/>
          <a:ln>
            <a:noFill/>
          </a:ln>
        </p:spPr>
      </p:pic>
      <p:sp>
        <p:nvSpPr>
          <p:cNvPr id="269" name="Google Shape;26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9"/>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Multiply operator and correlation matrix</a:t>
            </a:r>
            <a:endParaRPr/>
          </a:p>
        </p:txBody>
      </p:sp>
      <p:sp>
        <p:nvSpPr>
          <p:cNvPr id="276" name="Google Shape;276;p40"/>
          <p:cNvSpPr txBox="1"/>
          <p:nvPr>
            <p:ph idx="1" type="body"/>
          </p:nvPr>
        </p:nvSpPr>
        <p:spPr>
          <a:xfrm>
            <a:off x="4523525" y="1111625"/>
            <a:ext cx="4308900" cy="345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Multiply operator copies what it receives on input to all it's output ports. Using this operator with Filter Examples, you can use one data set to both train and test your model. </a:t>
            </a:r>
            <a:endParaRPr/>
          </a:p>
          <a:p>
            <a:pPr indent="-342900" lvl="0" marL="457200" rtl="0" algn="l">
              <a:spcBef>
                <a:spcPts val="0"/>
              </a:spcBef>
              <a:spcAft>
                <a:spcPts val="0"/>
              </a:spcAft>
              <a:buSzPts val="1800"/>
              <a:buChar char="➢"/>
            </a:pPr>
            <a:r>
              <a:rPr lang="en"/>
              <a:t>The Correlation Matrix Operator determines correlation between all Attributes and it can produce a weights vector based on these correlations.</a:t>
            </a:r>
            <a:endParaRPr/>
          </a:p>
        </p:txBody>
      </p:sp>
      <p:pic>
        <p:nvPicPr>
          <p:cNvPr id="277" name="Google Shape;277;p40"/>
          <p:cNvPicPr preferRelativeResize="0"/>
          <p:nvPr/>
        </p:nvPicPr>
        <p:blipFill>
          <a:blip r:embed="rId3">
            <a:alphaModFix/>
          </a:blip>
          <a:stretch>
            <a:fillRect/>
          </a:stretch>
        </p:blipFill>
        <p:spPr>
          <a:xfrm>
            <a:off x="152400" y="1170125"/>
            <a:ext cx="4181475" cy="3276600"/>
          </a:xfrm>
          <a:prstGeom prst="rect">
            <a:avLst/>
          </a:prstGeom>
          <a:noFill/>
          <a:ln>
            <a:noFill/>
          </a:ln>
        </p:spPr>
      </p:pic>
      <p:sp>
        <p:nvSpPr>
          <p:cNvPr id="278" name="Google Shape;27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0"/>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Deep Learning: Set Role and Select attributes</a:t>
            </a:r>
            <a:endParaRPr/>
          </a:p>
        </p:txBody>
      </p:sp>
      <p:pic>
        <p:nvPicPr>
          <p:cNvPr id="285" name="Google Shape;285;p41"/>
          <p:cNvPicPr preferRelativeResize="0"/>
          <p:nvPr/>
        </p:nvPicPr>
        <p:blipFill>
          <a:blip r:embed="rId3">
            <a:alphaModFix/>
          </a:blip>
          <a:stretch>
            <a:fillRect/>
          </a:stretch>
        </p:blipFill>
        <p:spPr>
          <a:xfrm>
            <a:off x="416425" y="1017725"/>
            <a:ext cx="1954925" cy="3489725"/>
          </a:xfrm>
          <a:prstGeom prst="rect">
            <a:avLst/>
          </a:prstGeom>
          <a:noFill/>
          <a:ln>
            <a:noFill/>
          </a:ln>
        </p:spPr>
      </p:pic>
      <p:pic>
        <p:nvPicPr>
          <p:cNvPr id="286" name="Google Shape;286;p41"/>
          <p:cNvPicPr preferRelativeResize="0"/>
          <p:nvPr/>
        </p:nvPicPr>
        <p:blipFill>
          <a:blip r:embed="rId4">
            <a:alphaModFix/>
          </a:blip>
          <a:stretch>
            <a:fillRect/>
          </a:stretch>
        </p:blipFill>
        <p:spPr>
          <a:xfrm>
            <a:off x="3496775" y="1253349"/>
            <a:ext cx="5208499" cy="3018476"/>
          </a:xfrm>
          <a:prstGeom prst="rect">
            <a:avLst/>
          </a:prstGeom>
          <a:noFill/>
          <a:ln>
            <a:noFill/>
          </a:ln>
        </p:spPr>
      </p:pic>
      <p:sp>
        <p:nvSpPr>
          <p:cNvPr id="287" name="Google Shape;28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1"/>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:Cross Validation </a:t>
            </a:r>
            <a:endParaRPr/>
          </a:p>
        </p:txBody>
      </p:sp>
      <p:sp>
        <p:nvSpPr>
          <p:cNvPr id="294" name="Google Shape;29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It performs a cross validation to estimate the statistical performance of a learning model.</a:t>
            </a:r>
            <a:endParaRPr sz="1600"/>
          </a:p>
          <a:p>
            <a:pPr indent="-330200" lvl="0" marL="457200" rtl="0" algn="just">
              <a:spcBef>
                <a:spcPts val="0"/>
              </a:spcBef>
              <a:spcAft>
                <a:spcPts val="0"/>
              </a:spcAft>
              <a:buSzPts val="1600"/>
              <a:buChar char="➢"/>
            </a:pPr>
            <a:r>
              <a:rPr lang="en" sz="1600"/>
              <a:t>The Cross Validation Operator is a nested Operator. It has two subprocesses: a Training subprocess and a Testing subprocess.</a:t>
            </a:r>
            <a:endParaRPr sz="1600"/>
          </a:p>
          <a:p>
            <a:pPr indent="-330200" lvl="0" marL="457200" rtl="0" algn="just">
              <a:spcBef>
                <a:spcPts val="0"/>
              </a:spcBef>
              <a:spcAft>
                <a:spcPts val="0"/>
              </a:spcAft>
              <a:buSzPts val="1600"/>
              <a:buChar char="➢"/>
            </a:pPr>
            <a:r>
              <a:rPr lang="en" sz="1600"/>
              <a:t>We have added 10 fold in number of fold which means the number of folds (number of subsets) the ExampleSet should be divided into.</a:t>
            </a:r>
            <a:endParaRPr sz="1600"/>
          </a:p>
        </p:txBody>
      </p:sp>
      <p:sp>
        <p:nvSpPr>
          <p:cNvPr id="295" name="Google Shape;29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2"/>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Model training part</a:t>
            </a:r>
            <a:endParaRPr/>
          </a:p>
        </p:txBody>
      </p:sp>
      <p:sp>
        <p:nvSpPr>
          <p:cNvPr id="302" name="Google Shape;302;p43"/>
          <p:cNvSpPr txBox="1"/>
          <p:nvPr>
            <p:ph idx="1" type="body"/>
          </p:nvPr>
        </p:nvSpPr>
        <p:spPr>
          <a:xfrm>
            <a:off x="4572000" y="1072150"/>
            <a:ext cx="4260300" cy="3496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 Moved forward with the training data connected to the Deep Learning model .</a:t>
            </a:r>
            <a:endParaRPr sz="1500"/>
          </a:p>
          <a:p>
            <a:pPr indent="-323850" lvl="0" marL="457200" rtl="0" algn="l">
              <a:spcBef>
                <a:spcPts val="0"/>
              </a:spcBef>
              <a:spcAft>
                <a:spcPts val="0"/>
              </a:spcAft>
              <a:buSzPts val="1500"/>
              <a:buChar char="➢"/>
            </a:pPr>
            <a:r>
              <a:rPr lang="en" sz="1500"/>
              <a:t> </a:t>
            </a:r>
            <a:r>
              <a:rPr lang="en" sz="1500"/>
              <a:t>Here we have changed to the suitable values for epochs, activation and for</a:t>
            </a:r>
            <a:endParaRPr sz="1500"/>
          </a:p>
          <a:p>
            <a:pPr indent="-323850" lvl="0" marL="457200" rtl="0" algn="l">
              <a:spcBef>
                <a:spcPts val="0"/>
              </a:spcBef>
              <a:spcAft>
                <a:spcPts val="0"/>
              </a:spcAft>
              <a:buSzPts val="1500"/>
              <a:buChar char="➢"/>
            </a:pPr>
            <a:r>
              <a:rPr lang="en" sz="1500"/>
              <a:t> </a:t>
            </a:r>
            <a:r>
              <a:rPr lang="en" sz="1500"/>
              <a:t>Hidden layers and train sample per iteration for getting appropriate result of this model.</a:t>
            </a:r>
            <a:endParaRPr sz="1500"/>
          </a:p>
        </p:txBody>
      </p:sp>
      <p:pic>
        <p:nvPicPr>
          <p:cNvPr id="303" name="Google Shape;303;p43"/>
          <p:cNvPicPr preferRelativeResize="0"/>
          <p:nvPr/>
        </p:nvPicPr>
        <p:blipFill>
          <a:blip r:embed="rId3">
            <a:alphaModFix/>
          </a:blip>
          <a:stretch>
            <a:fillRect/>
          </a:stretch>
        </p:blipFill>
        <p:spPr>
          <a:xfrm>
            <a:off x="416423" y="1152473"/>
            <a:ext cx="3910625" cy="2947025"/>
          </a:xfrm>
          <a:prstGeom prst="rect">
            <a:avLst/>
          </a:prstGeom>
          <a:noFill/>
          <a:ln>
            <a:noFill/>
          </a:ln>
        </p:spPr>
      </p:pic>
      <p:sp>
        <p:nvSpPr>
          <p:cNvPr id="304" name="Google Shape;30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43"/>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Model Testing part</a:t>
            </a:r>
            <a:endParaRPr/>
          </a:p>
        </p:txBody>
      </p:sp>
      <p:pic>
        <p:nvPicPr>
          <p:cNvPr id="311" name="Google Shape;311;p44"/>
          <p:cNvPicPr preferRelativeResize="0"/>
          <p:nvPr/>
        </p:nvPicPr>
        <p:blipFill>
          <a:blip r:embed="rId3">
            <a:alphaModFix/>
          </a:blip>
          <a:stretch>
            <a:fillRect/>
          </a:stretch>
        </p:blipFill>
        <p:spPr>
          <a:xfrm>
            <a:off x="121974" y="1175586"/>
            <a:ext cx="4244000" cy="2792325"/>
          </a:xfrm>
          <a:prstGeom prst="rect">
            <a:avLst/>
          </a:prstGeom>
          <a:noFill/>
          <a:ln>
            <a:noFill/>
          </a:ln>
        </p:spPr>
      </p:pic>
      <p:sp>
        <p:nvSpPr>
          <p:cNvPr id="312" name="Google Shape;312;p44"/>
          <p:cNvSpPr txBox="1"/>
          <p:nvPr>
            <p:ph idx="1" type="body"/>
          </p:nvPr>
        </p:nvSpPr>
        <p:spPr>
          <a:xfrm>
            <a:off x="4572000" y="1131375"/>
            <a:ext cx="4260300" cy="3437700"/>
          </a:xfrm>
          <a:prstGeom prst="rect">
            <a:avLst/>
          </a:prstGeom>
        </p:spPr>
        <p:txBody>
          <a:bodyPr anchorCtr="0" anchor="t" bIns="91425" lIns="91425" spcFirstLastPara="1" rIns="91425" wrap="square" tIns="91425">
            <a:normAutofit fontScale="25000" lnSpcReduction="20000"/>
          </a:bodyPr>
          <a:lstStyle/>
          <a:p>
            <a:pPr indent="-316361" lvl="0" marL="457200" rtl="0" algn="l">
              <a:spcBef>
                <a:spcPts val="0"/>
              </a:spcBef>
              <a:spcAft>
                <a:spcPts val="0"/>
              </a:spcAft>
              <a:buSzPct val="100000"/>
              <a:buChar char="➢"/>
            </a:pPr>
            <a:r>
              <a:rPr lang="en" sz="5528"/>
              <a:t>We linked the model to the apply model after processing the data into it.</a:t>
            </a:r>
            <a:endParaRPr sz="5528"/>
          </a:p>
          <a:p>
            <a:pPr indent="-316361" lvl="0" marL="457200" rtl="0" algn="l">
              <a:spcBef>
                <a:spcPts val="0"/>
              </a:spcBef>
              <a:spcAft>
                <a:spcPts val="0"/>
              </a:spcAft>
              <a:buSzPct val="100000"/>
              <a:buChar char="➢"/>
            </a:pPr>
            <a:r>
              <a:rPr lang="en" sz="5528"/>
              <a:t>Another Operator, which is frequently a learning algorithm, first trains a model on an ExampleSet.</a:t>
            </a:r>
            <a:endParaRPr sz="5528"/>
          </a:p>
          <a:p>
            <a:pPr indent="-316361" lvl="0" marL="457200" rtl="0" algn="l">
              <a:spcBef>
                <a:spcPts val="0"/>
              </a:spcBef>
              <a:spcAft>
                <a:spcPts val="0"/>
              </a:spcAft>
              <a:buSzPct val="100000"/>
              <a:buChar char="➢"/>
            </a:pPr>
            <a:r>
              <a:rPr lang="en" sz="5528"/>
              <a:t>This model can then be applied to another ExampleSet.</a:t>
            </a:r>
            <a:endParaRPr sz="5528"/>
          </a:p>
          <a:p>
            <a:pPr indent="-316361" lvl="0" marL="457200" rtl="0" algn="l">
              <a:spcBef>
                <a:spcPts val="0"/>
              </a:spcBef>
              <a:spcAft>
                <a:spcPts val="0"/>
              </a:spcAft>
              <a:buSzPct val="100000"/>
              <a:buChar char="➢"/>
            </a:pPr>
            <a:r>
              <a:rPr lang="en" sz="5528"/>
              <a:t>Typically, the purpose is to make a forecast based on previously unknown data or to alter data using a preprocessing model.</a:t>
            </a:r>
            <a:endParaRPr sz="5528"/>
          </a:p>
          <a:p>
            <a:pPr indent="-316361" lvl="0" marL="457200" rtl="0" algn="l">
              <a:spcBef>
                <a:spcPts val="0"/>
              </a:spcBef>
              <a:spcAft>
                <a:spcPts val="0"/>
              </a:spcAft>
              <a:buSzPct val="100000"/>
              <a:buChar char="➢"/>
            </a:pPr>
            <a:r>
              <a:rPr lang="en" sz="5528"/>
              <a:t>After connecting to the Performance operator, we employed the performance classification in which we applied our key criterion, accuracy, weighted mean recall, and weighted mean precision. Finally, it is linked to the performance node.</a:t>
            </a:r>
            <a:endParaRPr sz="5528"/>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13" name="Google Shape;31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44"/>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831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911">
                <a:solidFill>
                  <a:srgbClr val="A61C00"/>
                </a:solidFill>
                <a:latin typeface="Calibri"/>
                <a:ea typeface="Calibri"/>
                <a:cs typeface="Calibri"/>
                <a:sym typeface="Calibri"/>
              </a:rPr>
              <a:t>Team Members &amp; Models:</a:t>
            </a:r>
            <a:endParaRPr b="1" sz="1911">
              <a:solidFill>
                <a:srgbClr val="A61C00"/>
              </a:solidFill>
              <a:latin typeface="Calibri"/>
              <a:ea typeface="Calibri"/>
              <a:cs typeface="Calibri"/>
              <a:sym typeface="Calibri"/>
            </a:endParaRPr>
          </a:p>
          <a:p>
            <a:pPr indent="0" lvl="0" marL="0" rtl="0" algn="l">
              <a:spcBef>
                <a:spcPts val="0"/>
              </a:spcBef>
              <a:spcAft>
                <a:spcPts val="0"/>
              </a:spcAft>
              <a:buNone/>
            </a:pPr>
            <a:r>
              <a:t/>
            </a:r>
            <a:endParaRPr b="1" sz="1911">
              <a:solidFill>
                <a:srgbClr val="A61C00"/>
              </a:solidFill>
              <a:latin typeface="Calibri"/>
              <a:ea typeface="Calibri"/>
              <a:cs typeface="Calibri"/>
              <a:sym typeface="Calibri"/>
            </a:endParaRPr>
          </a:p>
        </p:txBody>
      </p:sp>
      <p:grpSp>
        <p:nvGrpSpPr>
          <p:cNvPr id="121" name="Google Shape;121;p27"/>
          <p:cNvGrpSpPr/>
          <p:nvPr/>
        </p:nvGrpSpPr>
        <p:grpSpPr>
          <a:xfrm>
            <a:off x="1593000" y="3832679"/>
            <a:ext cx="5957975" cy="643500"/>
            <a:chOff x="1593000" y="2322568"/>
            <a:chExt cx="5957975" cy="643500"/>
          </a:xfrm>
        </p:grpSpPr>
        <p:sp>
          <p:nvSpPr>
            <p:cNvPr id="122" name="Google Shape;122;p2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23" name="Google Shape;123;p2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24" name="Google Shape;124;p2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25" name="Google Shape;125;p2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lt1"/>
                  </a:solidFill>
                  <a:latin typeface="Calibri"/>
                  <a:ea typeface="Calibri"/>
                  <a:cs typeface="Calibri"/>
                  <a:sym typeface="Calibri"/>
                </a:rPr>
                <a:t>Krina Gandhi</a:t>
              </a:r>
              <a:endParaRPr sz="1300">
                <a:solidFill>
                  <a:srgbClr val="FFFFFF"/>
                </a:solidFill>
                <a:latin typeface="Calibri"/>
                <a:ea typeface="Calibri"/>
                <a:cs typeface="Calibri"/>
                <a:sym typeface="Calibri"/>
              </a:endParaRPr>
            </a:p>
          </p:txBody>
        </p:sp>
        <p:sp>
          <p:nvSpPr>
            <p:cNvPr id="126" name="Google Shape;126;p2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27" name="Google Shape;127;p2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Calibri"/>
                  <a:ea typeface="Calibri"/>
                  <a:cs typeface="Calibri"/>
                  <a:sym typeface="Calibri"/>
                </a:rPr>
                <a:t>05</a:t>
              </a:r>
              <a:endParaRPr sz="2000">
                <a:solidFill>
                  <a:srgbClr val="FFFFFF"/>
                </a:solidFill>
                <a:latin typeface="Calibri"/>
                <a:ea typeface="Calibri"/>
                <a:cs typeface="Calibri"/>
                <a:sym typeface="Calibri"/>
              </a:endParaRPr>
            </a:p>
          </p:txBody>
        </p:sp>
        <p:sp>
          <p:nvSpPr>
            <p:cNvPr id="128" name="Google Shape;128;p2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A72A1E"/>
                  </a:solidFill>
                  <a:latin typeface="Calibri"/>
                  <a:ea typeface="Calibri"/>
                  <a:cs typeface="Calibri"/>
                  <a:sym typeface="Calibri"/>
                </a:rPr>
                <a:t>Random Forest </a:t>
              </a:r>
              <a:endParaRPr sz="1300">
                <a:solidFill>
                  <a:srgbClr val="A72A1E"/>
                </a:solidFill>
                <a:latin typeface="Calibri"/>
                <a:ea typeface="Calibri"/>
                <a:cs typeface="Calibri"/>
                <a:sym typeface="Calibri"/>
              </a:endParaRPr>
            </a:p>
          </p:txBody>
        </p:sp>
      </p:grpSp>
      <p:grpSp>
        <p:nvGrpSpPr>
          <p:cNvPr id="129" name="Google Shape;129;p27"/>
          <p:cNvGrpSpPr/>
          <p:nvPr/>
        </p:nvGrpSpPr>
        <p:grpSpPr>
          <a:xfrm>
            <a:off x="1593000" y="3177812"/>
            <a:ext cx="5957975" cy="643500"/>
            <a:chOff x="1593000" y="2322568"/>
            <a:chExt cx="5957975" cy="643500"/>
          </a:xfrm>
        </p:grpSpPr>
        <p:sp>
          <p:nvSpPr>
            <p:cNvPr id="130" name="Google Shape;130;p2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31" name="Google Shape;131;p2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32" name="Google Shape;132;p2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33" name="Google Shape;133;p2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lt1"/>
                  </a:solidFill>
                  <a:latin typeface="Calibri"/>
                  <a:ea typeface="Calibri"/>
                  <a:cs typeface="Calibri"/>
                  <a:sym typeface="Calibri"/>
                </a:rPr>
                <a:t>Prerna Deolekar</a:t>
              </a:r>
              <a:endParaRPr sz="1500">
                <a:solidFill>
                  <a:srgbClr val="FFFFFF"/>
                </a:solidFill>
                <a:latin typeface="Calibri"/>
                <a:ea typeface="Calibri"/>
                <a:cs typeface="Calibri"/>
                <a:sym typeface="Calibri"/>
              </a:endParaRPr>
            </a:p>
          </p:txBody>
        </p:sp>
        <p:sp>
          <p:nvSpPr>
            <p:cNvPr id="134" name="Google Shape;134;p2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35" name="Google Shape;135;p2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Calibri"/>
                  <a:ea typeface="Calibri"/>
                  <a:cs typeface="Calibri"/>
                  <a:sym typeface="Calibri"/>
                </a:rPr>
                <a:t>04</a:t>
              </a:r>
              <a:endParaRPr sz="2000">
                <a:solidFill>
                  <a:srgbClr val="FFFFFF"/>
                </a:solidFill>
                <a:latin typeface="Calibri"/>
                <a:ea typeface="Calibri"/>
                <a:cs typeface="Calibri"/>
                <a:sym typeface="Calibri"/>
              </a:endParaRPr>
            </a:p>
          </p:txBody>
        </p:sp>
        <p:sp>
          <p:nvSpPr>
            <p:cNvPr id="136" name="Google Shape;136;p2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300">
                  <a:solidFill>
                    <a:srgbClr val="A72A1E"/>
                  </a:solidFill>
                  <a:latin typeface="Calibri"/>
                  <a:ea typeface="Calibri"/>
                  <a:cs typeface="Calibri"/>
                  <a:sym typeface="Calibri"/>
                </a:rPr>
                <a:t>Gradient Boosted Trees</a:t>
              </a:r>
              <a:endParaRPr sz="1300">
                <a:solidFill>
                  <a:srgbClr val="A72A1E"/>
                </a:solidFill>
                <a:latin typeface="Calibri"/>
                <a:ea typeface="Calibri"/>
                <a:cs typeface="Calibri"/>
                <a:sym typeface="Calibri"/>
              </a:endParaRPr>
            </a:p>
          </p:txBody>
        </p:sp>
      </p:grpSp>
      <p:grpSp>
        <p:nvGrpSpPr>
          <p:cNvPr id="137" name="Google Shape;137;p27"/>
          <p:cNvGrpSpPr/>
          <p:nvPr/>
        </p:nvGrpSpPr>
        <p:grpSpPr>
          <a:xfrm>
            <a:off x="1593000" y="2522919"/>
            <a:ext cx="5957975" cy="643500"/>
            <a:chOff x="1593000" y="2322568"/>
            <a:chExt cx="5957975" cy="643500"/>
          </a:xfrm>
        </p:grpSpPr>
        <p:sp>
          <p:nvSpPr>
            <p:cNvPr id="138" name="Google Shape;138;p2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39" name="Google Shape;139;p2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40" name="Google Shape;140;p2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41" name="Google Shape;141;p2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Calibri"/>
                  <a:ea typeface="Calibri"/>
                  <a:cs typeface="Calibri"/>
                  <a:sym typeface="Calibri"/>
                </a:rPr>
                <a:t>Ramya Dhabade</a:t>
              </a:r>
              <a:endParaRPr sz="1500">
                <a:solidFill>
                  <a:srgbClr val="FFFFFF"/>
                </a:solidFill>
                <a:latin typeface="Calibri"/>
                <a:ea typeface="Calibri"/>
                <a:cs typeface="Calibri"/>
                <a:sym typeface="Calibri"/>
              </a:endParaRPr>
            </a:p>
          </p:txBody>
        </p:sp>
        <p:sp>
          <p:nvSpPr>
            <p:cNvPr id="142" name="Google Shape;142;p2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43" name="Google Shape;143;p2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Calibri"/>
                  <a:ea typeface="Calibri"/>
                  <a:cs typeface="Calibri"/>
                  <a:sym typeface="Calibri"/>
                </a:rPr>
                <a:t>03</a:t>
              </a:r>
              <a:endParaRPr sz="2000">
                <a:solidFill>
                  <a:srgbClr val="FFFFFF"/>
                </a:solidFill>
                <a:latin typeface="Calibri"/>
                <a:ea typeface="Calibri"/>
                <a:cs typeface="Calibri"/>
                <a:sym typeface="Calibri"/>
              </a:endParaRPr>
            </a:p>
          </p:txBody>
        </p:sp>
        <p:sp>
          <p:nvSpPr>
            <p:cNvPr id="144" name="Google Shape;144;p2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A72A1E"/>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 sz="1300">
                  <a:solidFill>
                    <a:srgbClr val="A72A1E"/>
                  </a:solidFill>
                  <a:latin typeface="Calibri"/>
                  <a:ea typeface="Calibri"/>
                  <a:cs typeface="Calibri"/>
                  <a:sym typeface="Calibri"/>
                </a:rPr>
                <a:t>Generalized Linear Model</a:t>
              </a:r>
              <a:endParaRPr sz="1300">
                <a:solidFill>
                  <a:srgbClr val="A72A1E"/>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300">
                <a:solidFill>
                  <a:srgbClr val="A72A1E"/>
                </a:solidFill>
                <a:latin typeface="Calibri"/>
                <a:ea typeface="Calibri"/>
                <a:cs typeface="Calibri"/>
                <a:sym typeface="Calibri"/>
              </a:endParaRPr>
            </a:p>
          </p:txBody>
        </p:sp>
      </p:grpSp>
      <p:sp>
        <p:nvSpPr>
          <p:cNvPr id="145" name="Google Shape;145;p27"/>
          <p:cNvSpPr/>
          <p:nvPr/>
        </p:nvSpPr>
        <p:spPr>
          <a:xfrm>
            <a:off x="2306075" y="1941843"/>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500">
                <a:solidFill>
                  <a:srgbClr val="FFFFFF"/>
                </a:solidFill>
                <a:latin typeface="Calibri"/>
                <a:ea typeface="Calibri"/>
                <a:cs typeface="Calibri"/>
                <a:sym typeface="Calibri"/>
              </a:rPr>
              <a:t>Nandu</a:t>
            </a:r>
            <a:r>
              <a:rPr lang="en" sz="1300">
                <a:solidFill>
                  <a:srgbClr val="FFFFFF"/>
                </a:solidFill>
                <a:latin typeface="Calibri"/>
                <a:ea typeface="Calibri"/>
                <a:cs typeface="Calibri"/>
                <a:sym typeface="Calibri"/>
              </a:rPr>
              <a:t> </a:t>
            </a:r>
            <a:r>
              <a:rPr lang="en" sz="1500">
                <a:solidFill>
                  <a:srgbClr val="FFFFFF"/>
                </a:solidFill>
                <a:latin typeface="Calibri"/>
                <a:ea typeface="Calibri"/>
                <a:cs typeface="Calibri"/>
                <a:sym typeface="Calibri"/>
              </a:rPr>
              <a:t>Devarasetty</a:t>
            </a:r>
            <a:endParaRPr sz="1300">
              <a:solidFill>
                <a:srgbClr val="FFFFFF"/>
              </a:solidFill>
              <a:latin typeface="Calibri"/>
              <a:ea typeface="Calibri"/>
              <a:cs typeface="Calibri"/>
              <a:sym typeface="Calibri"/>
            </a:endParaRPr>
          </a:p>
        </p:txBody>
      </p:sp>
      <p:grpSp>
        <p:nvGrpSpPr>
          <p:cNvPr id="146" name="Google Shape;146;p27"/>
          <p:cNvGrpSpPr/>
          <p:nvPr/>
        </p:nvGrpSpPr>
        <p:grpSpPr>
          <a:xfrm>
            <a:off x="1593000" y="1868060"/>
            <a:ext cx="5957975" cy="643500"/>
            <a:chOff x="1593000" y="2322568"/>
            <a:chExt cx="5957975" cy="643500"/>
          </a:xfrm>
        </p:grpSpPr>
        <p:sp>
          <p:nvSpPr>
            <p:cNvPr id="147" name="Google Shape;147;p2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48" name="Google Shape;148;p2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49" name="Google Shape;149;p2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50" name="Google Shape;150;p2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51" name="Google Shape;151;p2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Calibri"/>
                  <a:ea typeface="Calibri"/>
                  <a:cs typeface="Calibri"/>
                  <a:sym typeface="Calibri"/>
                </a:rPr>
                <a:t>02</a:t>
              </a:r>
              <a:endParaRPr sz="2000">
                <a:solidFill>
                  <a:srgbClr val="FFFFFF"/>
                </a:solidFill>
                <a:latin typeface="Calibri"/>
                <a:ea typeface="Calibri"/>
                <a:cs typeface="Calibri"/>
                <a:sym typeface="Calibri"/>
              </a:endParaRPr>
            </a:p>
          </p:txBody>
        </p:sp>
      </p:grpSp>
      <p:sp>
        <p:nvSpPr>
          <p:cNvPr id="152" name="Google Shape;152;p27"/>
          <p:cNvSpPr/>
          <p:nvPr/>
        </p:nvSpPr>
        <p:spPr>
          <a:xfrm>
            <a:off x="2306075" y="1939452"/>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Calibri"/>
                <a:ea typeface="Calibri"/>
                <a:cs typeface="Calibri"/>
                <a:sym typeface="Calibri"/>
              </a:rPr>
              <a:t>Shubham Kadam</a:t>
            </a:r>
            <a:endParaRPr sz="1500">
              <a:solidFill>
                <a:srgbClr val="FFFFFF"/>
              </a:solidFill>
              <a:latin typeface="Calibri"/>
              <a:ea typeface="Calibri"/>
              <a:cs typeface="Calibri"/>
              <a:sym typeface="Calibri"/>
            </a:endParaRPr>
          </a:p>
        </p:txBody>
      </p:sp>
      <p:sp>
        <p:nvSpPr>
          <p:cNvPr id="153" name="Google Shape;153;p27"/>
          <p:cNvSpPr txBox="1"/>
          <p:nvPr/>
        </p:nvSpPr>
        <p:spPr>
          <a:xfrm>
            <a:off x="4371150" y="2032300"/>
            <a:ext cx="28017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a:solidFill>
                  <a:srgbClr val="A72A1E"/>
                </a:solidFill>
                <a:latin typeface="Calibri"/>
                <a:ea typeface="Calibri"/>
                <a:cs typeface="Calibri"/>
                <a:sym typeface="Calibri"/>
              </a:rPr>
              <a:t>Deep Learning</a:t>
            </a:r>
            <a:endParaRPr sz="1300">
              <a:solidFill>
                <a:srgbClr val="A72A1E"/>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300">
              <a:solidFill>
                <a:srgbClr val="A72A1E"/>
              </a:solidFill>
              <a:latin typeface="Roboto"/>
              <a:ea typeface="Roboto"/>
              <a:cs typeface="Roboto"/>
              <a:sym typeface="Roboto"/>
            </a:endParaRPr>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7"/>
          <p:cNvPicPr preferRelativeResize="0"/>
          <p:nvPr/>
        </p:nvPicPr>
        <p:blipFill>
          <a:blip r:embed="rId3">
            <a:alphaModFix/>
          </a:blip>
          <a:stretch>
            <a:fillRect/>
          </a:stretch>
        </p:blipFill>
        <p:spPr>
          <a:xfrm>
            <a:off x="8337225" y="0"/>
            <a:ext cx="819150" cy="819150"/>
          </a:xfrm>
          <a:prstGeom prst="rect">
            <a:avLst/>
          </a:prstGeom>
          <a:noFill/>
          <a:ln>
            <a:noFill/>
          </a:ln>
        </p:spPr>
      </p:pic>
      <p:grpSp>
        <p:nvGrpSpPr>
          <p:cNvPr id="156" name="Google Shape;156;p27"/>
          <p:cNvGrpSpPr/>
          <p:nvPr/>
        </p:nvGrpSpPr>
        <p:grpSpPr>
          <a:xfrm>
            <a:off x="1593000" y="1213185"/>
            <a:ext cx="5957975" cy="795890"/>
            <a:chOff x="1593000" y="2322568"/>
            <a:chExt cx="5957975" cy="795890"/>
          </a:xfrm>
        </p:grpSpPr>
        <p:sp>
          <p:nvSpPr>
            <p:cNvPr id="157" name="Google Shape;157;p2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58" name="Google Shape;158;p2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59" name="Google Shape;159;p2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60" name="Google Shape;160;p2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Calibri"/>
                  <a:ea typeface="Calibri"/>
                  <a:cs typeface="Calibri"/>
                  <a:sym typeface="Calibri"/>
                </a:rPr>
                <a:t>Himanshu Hariyani</a:t>
              </a:r>
              <a:endParaRPr sz="1300">
                <a:solidFill>
                  <a:srgbClr val="FFFFFF"/>
                </a:solidFill>
                <a:latin typeface="Calibri"/>
                <a:ea typeface="Calibri"/>
                <a:cs typeface="Calibri"/>
                <a:sym typeface="Calibri"/>
              </a:endParaRPr>
            </a:p>
          </p:txBody>
        </p:sp>
        <p:sp>
          <p:nvSpPr>
            <p:cNvPr id="161" name="Google Shape;161;p2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162" name="Google Shape;162;p2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Calibri"/>
                  <a:ea typeface="Calibri"/>
                  <a:cs typeface="Calibri"/>
                  <a:sym typeface="Calibri"/>
                </a:rPr>
                <a:t>01</a:t>
              </a:r>
              <a:endParaRPr sz="2000">
                <a:solidFill>
                  <a:srgbClr val="FFFFFF"/>
                </a:solidFill>
                <a:latin typeface="Calibri"/>
                <a:ea typeface="Calibri"/>
                <a:cs typeface="Calibri"/>
                <a:sym typeface="Calibri"/>
              </a:endParaRPr>
            </a:p>
          </p:txBody>
        </p:sp>
        <p:sp>
          <p:nvSpPr>
            <p:cNvPr id="163" name="Google Shape;163;p27"/>
            <p:cNvSpPr/>
            <p:nvPr/>
          </p:nvSpPr>
          <p:spPr>
            <a:xfrm>
              <a:off x="3913950" y="2476158"/>
              <a:ext cx="3387900" cy="6423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en" sz="1300">
                  <a:solidFill>
                    <a:srgbClr val="A72A1E"/>
                  </a:solidFill>
                  <a:latin typeface="Calibri"/>
                  <a:ea typeface="Calibri"/>
                  <a:cs typeface="Calibri"/>
                  <a:sym typeface="Calibri"/>
                </a:rPr>
                <a:t>Decision Tree</a:t>
              </a:r>
              <a:endParaRPr sz="1300">
                <a:solidFill>
                  <a:srgbClr val="A72A1E"/>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100">
                <a:solidFill>
                  <a:srgbClr val="A72A1E"/>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A72A1E"/>
                </a:solidFill>
              </a:rPr>
              <a:t>Overall Process </a:t>
            </a:r>
            <a:endParaRPr>
              <a:solidFill>
                <a:srgbClr val="A72A1E"/>
              </a:solidFill>
            </a:endParaRPr>
          </a:p>
        </p:txBody>
      </p:sp>
      <p:sp>
        <p:nvSpPr>
          <p:cNvPr id="320" name="Google Shape;32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45"/>
          <p:cNvPicPr preferRelativeResize="0"/>
          <p:nvPr/>
        </p:nvPicPr>
        <p:blipFill>
          <a:blip r:embed="rId3">
            <a:alphaModFix/>
          </a:blip>
          <a:stretch>
            <a:fillRect/>
          </a:stretch>
        </p:blipFill>
        <p:spPr>
          <a:xfrm>
            <a:off x="710913" y="959726"/>
            <a:ext cx="7722175" cy="3813625"/>
          </a:xfrm>
          <a:prstGeom prst="rect">
            <a:avLst/>
          </a:prstGeom>
          <a:noFill/>
          <a:ln>
            <a:noFill/>
          </a:ln>
        </p:spPr>
      </p:pic>
      <p:sp>
        <p:nvSpPr>
          <p:cNvPr id="322" name="Google Shape;322;p45"/>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72A1E"/>
                </a:solidFill>
              </a:rPr>
              <a:t>Performance results</a:t>
            </a:r>
            <a:endParaRPr>
              <a:solidFill>
                <a:srgbClr val="A72A1E"/>
              </a:solidFill>
            </a:endParaRPr>
          </a:p>
        </p:txBody>
      </p:sp>
      <p:sp>
        <p:nvSpPr>
          <p:cNvPr id="328" name="Google Shape;32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 Accuracy  - 91.56 %</a:t>
            </a:r>
            <a:endParaRPr/>
          </a:p>
        </p:txBody>
      </p:sp>
      <p:pic>
        <p:nvPicPr>
          <p:cNvPr id="329" name="Google Shape;329;p46"/>
          <p:cNvPicPr preferRelativeResize="0"/>
          <p:nvPr/>
        </p:nvPicPr>
        <p:blipFill>
          <a:blip r:embed="rId3">
            <a:alphaModFix/>
          </a:blip>
          <a:stretch>
            <a:fillRect/>
          </a:stretch>
        </p:blipFill>
        <p:spPr>
          <a:xfrm>
            <a:off x="898375" y="1812576"/>
            <a:ext cx="7765899" cy="1797950"/>
          </a:xfrm>
          <a:prstGeom prst="rect">
            <a:avLst/>
          </a:prstGeom>
          <a:noFill/>
          <a:ln>
            <a:noFill/>
          </a:ln>
        </p:spPr>
      </p:pic>
      <p:sp>
        <p:nvSpPr>
          <p:cNvPr id="330" name="Google Shape;33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6"/>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2</a:t>
            </a:r>
            <a:r>
              <a:rPr lang="en"/>
              <a:t>- Recall  - 91.36 %</a:t>
            </a:r>
            <a:endParaRPr/>
          </a:p>
        </p:txBody>
      </p:sp>
      <p:pic>
        <p:nvPicPr>
          <p:cNvPr id="337" name="Google Shape;337;p47"/>
          <p:cNvPicPr preferRelativeResize="0"/>
          <p:nvPr/>
        </p:nvPicPr>
        <p:blipFill>
          <a:blip r:embed="rId3">
            <a:alphaModFix/>
          </a:blip>
          <a:stretch>
            <a:fillRect/>
          </a:stretch>
        </p:blipFill>
        <p:spPr>
          <a:xfrm>
            <a:off x="311700" y="1871800"/>
            <a:ext cx="8753099" cy="2369375"/>
          </a:xfrm>
          <a:prstGeom prst="rect">
            <a:avLst/>
          </a:prstGeom>
          <a:noFill/>
          <a:ln>
            <a:noFill/>
          </a:ln>
        </p:spPr>
      </p:pic>
      <p:sp>
        <p:nvSpPr>
          <p:cNvPr id="338" name="Google Shape;33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7"/>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3-</a:t>
            </a:r>
            <a:r>
              <a:rPr lang="en"/>
              <a:t> Precision  - 91.22 %</a:t>
            </a:r>
            <a:endParaRPr/>
          </a:p>
        </p:txBody>
      </p:sp>
      <p:pic>
        <p:nvPicPr>
          <p:cNvPr id="345" name="Google Shape;345;p48"/>
          <p:cNvPicPr preferRelativeResize="0"/>
          <p:nvPr/>
        </p:nvPicPr>
        <p:blipFill>
          <a:blip r:embed="rId3">
            <a:alphaModFix/>
          </a:blip>
          <a:stretch>
            <a:fillRect/>
          </a:stretch>
        </p:blipFill>
        <p:spPr>
          <a:xfrm>
            <a:off x="518413" y="1865549"/>
            <a:ext cx="8107176" cy="2145025"/>
          </a:xfrm>
          <a:prstGeom prst="rect">
            <a:avLst/>
          </a:prstGeom>
          <a:noFill/>
          <a:ln>
            <a:noFill/>
          </a:ln>
        </p:spPr>
      </p:pic>
      <p:sp>
        <p:nvSpPr>
          <p:cNvPr id="346" name="Google Shape;346;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8"/>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A72A1E"/>
                </a:solidFill>
              </a:rPr>
              <a:t>Performance Vector</a:t>
            </a:r>
            <a:endParaRPr>
              <a:solidFill>
                <a:srgbClr val="A72A1E"/>
              </a:solidFill>
            </a:endParaRPr>
          </a:p>
        </p:txBody>
      </p:sp>
      <p:pic>
        <p:nvPicPr>
          <p:cNvPr id="353" name="Google Shape;353;p49"/>
          <p:cNvPicPr preferRelativeResize="0"/>
          <p:nvPr/>
        </p:nvPicPr>
        <p:blipFill>
          <a:blip r:embed="rId3">
            <a:alphaModFix/>
          </a:blip>
          <a:stretch>
            <a:fillRect/>
          </a:stretch>
        </p:blipFill>
        <p:spPr>
          <a:xfrm>
            <a:off x="1794250" y="1220225"/>
            <a:ext cx="5444174" cy="3100250"/>
          </a:xfrm>
          <a:prstGeom prst="rect">
            <a:avLst/>
          </a:prstGeom>
          <a:noFill/>
          <a:ln>
            <a:noFill/>
          </a:ln>
        </p:spPr>
      </p:pic>
      <p:sp>
        <p:nvSpPr>
          <p:cNvPr id="354" name="Google Shape;35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49"/>
          <p:cNvSpPr txBox="1"/>
          <p:nvPr/>
        </p:nvSpPr>
        <p:spPr>
          <a:xfrm>
            <a:off x="0" y="4667575"/>
            <a:ext cx="17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A72A1E"/>
                </a:solidFill>
              </a:rPr>
              <a:t>Shubham Kadam</a:t>
            </a:r>
            <a:endParaRPr sz="1300">
              <a:solidFill>
                <a:srgbClr val="A72A1E"/>
              </a:solidFill>
            </a:endParaRPr>
          </a:p>
        </p:txBody>
      </p:sp>
    </p:spTree>
  </p:cSld>
  <p:clrMapOvr>
    <a:masterClrMapping/>
  </p:clrMapOvr>
</p:sld>
</file>

<file path=ppt/slides/slide2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83100" y="64025"/>
            <a:ext cx="8520600" cy="707400"/>
          </a:xfrm>
          <a:prstGeom prst="rect">
            <a:avLst/>
          </a:prstGeom>
        </p:spPr>
        <p:txBody>
          <a:bodyPr anchor="t" anchorCtr="0" bIns="91425" lIns="91425" rIns="91425" spcFirstLastPara="1" tIns="91425" wrap="square">
            <a:normAutofit/>
          </a:bodyPr>
          <a:lstStyle/>
          <a:p>
            <a:pPr algn="l" indent="0" lvl="0" marL="0" rtl="0">
              <a:spcBef>
                <a:spcPts val="0"/>
              </a:spcBef>
              <a:spcAft>
                <a:spcPts val="0"/>
              </a:spcAft>
              <a:buNone/>
            </a:pPr>
            <a:r>
              <a:rPr lang="en">
                <a:solidFill>
                  <a:srgbClr val="A61C00"/>
                </a:solidFill>
              </a:rPr>
              <a:t>Deep Learning</a:t>
            </a:r>
            <a:r>
              <a:rPr lang="en">
                <a:solidFill>
                  <a:srgbClr val="A61C00"/>
                </a:solidFill>
              </a:rPr>
              <a:t> - Predicting Unknown Records</a:t>
            </a:r>
            <a:endParaRPr>
              <a:solidFill>
                <a:srgbClr val="A61C00"/>
              </a:solidFill>
            </a:endParaRPr>
          </a:p>
        </p:txBody>
      </p:sp>
      <p:sp>
        <p:nvSpPr>
          <p:cNvPr id="361" name="Google Shape;361;p50"/>
          <p:cNvSpPr txBox="1"/>
          <p:nvPr/>
        </p:nvSpPr>
        <p:spPr>
          <a:xfrm>
            <a:off x="0" y="4774200"/>
            <a:ext cx="1621500" cy="3693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362" name="Google Shape;362;p50"/>
          <p:cNvPicPr preferRelativeResize="0"/>
          <p:nvPr/>
        </p:nvPicPr>
        <p:blipFill>
          <a:blip r:embed="rId3">
            <a:alphaModFix/>
          </a:blip>
          <a:stretch>
            <a:fillRect/>
          </a:stretch>
        </p:blipFill>
        <p:spPr>
          <a:xfrm>
            <a:off x="141675" y="2682625"/>
            <a:ext cx="8066499" cy="2141550"/>
          </a:xfrm>
          <a:prstGeom prst="rect">
            <a:avLst/>
          </a:prstGeom>
          <a:noFill/>
          <a:ln>
            <a:noFill/>
          </a:ln>
        </p:spPr>
      </p:pic>
      <p:sp>
        <p:nvSpPr>
          <p:cNvPr id="363" name="Google Shape;363;p50"/>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pic>
        <p:nvPicPr>
          <p:cNvPr id="364" name="Google Shape;364;p50"/>
          <p:cNvPicPr preferRelativeResize="0"/>
          <p:nvPr/>
        </p:nvPicPr>
        <p:blipFill rotWithShape="1">
          <a:blip r:embed="rId4">
            <a:alphaModFix/>
          </a:blip>
          <a:srcRect b="150" l="145" r="53" t="56"/>
          <a:stretch/>
        </p:blipFill>
        <p:spPr>
          <a:xfrm>
            <a:off x="653550" y="771425"/>
            <a:ext cx="4401900" cy="1579500"/>
          </a:xfrm>
          <a:prstGeom prst="rect">
            <a:avLst/>
          </a:prstGeom>
          <a:noFill/>
          <a:ln>
            <a:noFill/>
          </a:ln>
        </p:spPr>
      </p:pic>
      <p:sp>
        <p:nvSpPr>
          <p:cNvPr id="365" name="Google Shape;365;p50"/>
          <p:cNvSpPr txBox="1"/>
          <p:nvPr/>
        </p:nvSpPr>
        <p:spPr>
          <a:xfrm>
            <a:off x="5678575" y="864825"/>
            <a:ext cx="2981400" cy="5850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lang="en" sz="1300"/>
              <a:t>Used Read CSV File for prediction of 12 unknown records</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1" name="Google Shape;371;p51"/>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372" name="Google Shape;372;p51"/>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Deep Learning</a:t>
            </a:r>
            <a:endParaRPr sz="1500">
              <a:solidFill>
                <a:srgbClr val="B02C20"/>
              </a:solidFill>
            </a:endParaRPr>
          </a:p>
        </p:txBody>
      </p:sp>
      <p:sp>
        <p:nvSpPr>
          <p:cNvPr id="373" name="Google Shape;373;p51"/>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374" name="Google Shape;374;p51"/>
          <p:cNvSpPr txBox="1"/>
          <p:nvPr/>
        </p:nvSpPr>
        <p:spPr>
          <a:xfrm>
            <a:off x="366800" y="424375"/>
            <a:ext cx="73575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The ratio </a:t>
            </a:r>
            <a:r>
              <a:rPr lang="en" sz="1200">
                <a:solidFill>
                  <a:schemeClr val="dk1"/>
                </a:solidFill>
                <a:highlight>
                  <a:srgbClr val="FFFFFF"/>
                </a:highlight>
              </a:rPr>
              <a:t>which</a:t>
            </a:r>
            <a:r>
              <a:rPr lang="en" sz="1200">
                <a:solidFill>
                  <a:schemeClr val="dk1"/>
                </a:solidFill>
                <a:highlight>
                  <a:srgbClr val="FFFFFF"/>
                </a:highlight>
              </a:rPr>
              <a:t> I </a:t>
            </a:r>
            <a:r>
              <a:rPr lang="en" sz="1200">
                <a:solidFill>
                  <a:schemeClr val="dk1"/>
                </a:solidFill>
                <a:highlight>
                  <a:srgbClr val="FFFFFF"/>
                </a:highlight>
              </a:rPr>
              <a:t>received</a:t>
            </a:r>
            <a:r>
              <a:rPr lang="en" sz="1200">
                <a:solidFill>
                  <a:schemeClr val="dk1"/>
                </a:solidFill>
                <a:highlight>
                  <a:srgbClr val="FFFFFF"/>
                </a:highlight>
              </a:rPr>
              <a:t> was 4:8 i.e 4 Delay and 8 No Delay</a:t>
            </a:r>
            <a:endParaRPr sz="1200">
              <a:solidFill>
                <a:schemeClr val="dk1"/>
              </a:solidFill>
              <a:highlight>
                <a:srgbClr val="FFFFFF"/>
              </a:highlight>
            </a:endParaRPr>
          </a:p>
        </p:txBody>
      </p:sp>
      <p:pic>
        <p:nvPicPr>
          <p:cNvPr id="375" name="Google Shape;375;p51"/>
          <p:cNvPicPr preferRelativeResize="0"/>
          <p:nvPr/>
        </p:nvPicPr>
        <p:blipFill>
          <a:blip r:embed="rId4">
            <a:alphaModFix/>
          </a:blip>
          <a:stretch>
            <a:fillRect/>
          </a:stretch>
        </p:blipFill>
        <p:spPr>
          <a:xfrm>
            <a:off x="1421875" y="902000"/>
            <a:ext cx="5871457" cy="35469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2"/>
          <p:cNvPicPr preferRelativeResize="0"/>
          <p:nvPr/>
        </p:nvPicPr>
        <p:blipFill>
          <a:blip r:embed="rId3">
            <a:alphaModFix/>
          </a:blip>
          <a:stretch>
            <a:fillRect/>
          </a:stretch>
        </p:blipFill>
        <p:spPr>
          <a:xfrm>
            <a:off x="7867650" y="0"/>
            <a:ext cx="1276350" cy="1276350"/>
          </a:xfrm>
          <a:prstGeom prst="rect">
            <a:avLst/>
          </a:prstGeom>
          <a:noFill/>
          <a:ln>
            <a:noFill/>
          </a:ln>
        </p:spPr>
      </p:pic>
      <p:pic>
        <p:nvPicPr>
          <p:cNvPr id="381" name="Google Shape;381;p52"/>
          <p:cNvPicPr preferRelativeResize="0"/>
          <p:nvPr/>
        </p:nvPicPr>
        <p:blipFill>
          <a:blip r:embed="rId4">
            <a:alphaModFix/>
          </a:blip>
          <a:stretch>
            <a:fillRect/>
          </a:stretch>
        </p:blipFill>
        <p:spPr>
          <a:xfrm>
            <a:off x="750077" y="1072799"/>
            <a:ext cx="7517602" cy="1769150"/>
          </a:xfrm>
          <a:prstGeom prst="rect">
            <a:avLst/>
          </a:prstGeom>
          <a:noFill/>
          <a:ln>
            <a:noFill/>
          </a:ln>
        </p:spPr>
      </p:pic>
      <p:sp>
        <p:nvSpPr>
          <p:cNvPr id="382" name="Google Shape;382;p52"/>
          <p:cNvSpPr txBox="1"/>
          <p:nvPr/>
        </p:nvSpPr>
        <p:spPr>
          <a:xfrm>
            <a:off x="0" y="47742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a:t>
            </a:r>
            <a:r>
              <a:rPr b="1" lang="en" sz="1200">
                <a:solidFill>
                  <a:srgbClr val="B02C20"/>
                </a:solidFill>
                <a:latin typeface="Calibri"/>
                <a:ea typeface="Calibri"/>
                <a:cs typeface="Calibri"/>
                <a:sym typeface="Calibri"/>
              </a:rPr>
              <a:t>- Year 1993</a:t>
            </a:r>
            <a:endParaRPr b="1" sz="1200">
              <a:solidFill>
                <a:srgbClr val="B02C20"/>
              </a:solidFill>
              <a:latin typeface="Calibri"/>
              <a:ea typeface="Calibri"/>
              <a:cs typeface="Calibri"/>
              <a:sym typeface="Calibri"/>
            </a:endParaRPr>
          </a:p>
        </p:txBody>
      </p:sp>
      <p:sp>
        <p:nvSpPr>
          <p:cNvPr id="383" name="Google Shape;38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52"/>
          <p:cNvSpPr txBox="1"/>
          <p:nvPr/>
        </p:nvSpPr>
        <p:spPr>
          <a:xfrm>
            <a:off x="2143125" y="1821675"/>
            <a:ext cx="4493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A72A1E"/>
                </a:solidFill>
              </a:rPr>
              <a:t>Generalized Linear Model</a:t>
            </a:r>
            <a:endParaRPr b="1" sz="2700">
              <a:solidFill>
                <a:srgbClr val="A72A1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3"/>
          <p:cNvPicPr preferRelativeResize="0"/>
          <p:nvPr/>
        </p:nvPicPr>
        <p:blipFill>
          <a:blip r:embed="rId3">
            <a:alphaModFix/>
          </a:blip>
          <a:stretch>
            <a:fillRect/>
          </a:stretch>
        </p:blipFill>
        <p:spPr>
          <a:xfrm>
            <a:off x="418425" y="1201350"/>
            <a:ext cx="8388800" cy="2159575"/>
          </a:xfrm>
          <a:prstGeom prst="rect">
            <a:avLst/>
          </a:prstGeom>
          <a:noFill/>
          <a:ln>
            <a:noFill/>
          </a:ln>
        </p:spPr>
      </p:pic>
      <p:sp>
        <p:nvSpPr>
          <p:cNvPr id="390" name="Google Shape;390;p53"/>
          <p:cNvSpPr txBox="1"/>
          <p:nvPr/>
        </p:nvSpPr>
        <p:spPr>
          <a:xfrm>
            <a:off x="0" y="47742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391" name="Google Shape;391;p53"/>
          <p:cNvSpPr txBox="1"/>
          <p:nvPr/>
        </p:nvSpPr>
        <p:spPr>
          <a:xfrm>
            <a:off x="152400" y="152400"/>
            <a:ext cx="8532300" cy="3693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1400"/>
              </a:spcBef>
              <a:spcAft>
                <a:spcPts val="0"/>
              </a:spcAft>
              <a:buNone/>
            </a:pPr>
            <a:r>
              <a:rPr b="1" lang="en" sz="1600">
                <a:solidFill>
                  <a:srgbClr val="B02C20"/>
                </a:solidFill>
                <a:latin typeface="Calibri"/>
                <a:ea typeface="Calibri"/>
                <a:cs typeface="Calibri"/>
                <a:sym typeface="Calibri"/>
              </a:rPr>
              <a:t>Created table Ramya_Sample_1993 to insert the sample </a:t>
            </a:r>
            <a:r>
              <a:rPr b="1" lang="en" sz="1600">
                <a:solidFill>
                  <a:srgbClr val="B02C20"/>
                </a:solidFill>
                <a:latin typeface="Calibri"/>
                <a:ea typeface="Calibri"/>
                <a:cs typeface="Calibri"/>
                <a:sym typeface="Calibri"/>
              </a:rPr>
              <a:t>records &amp; added the column Delay.</a:t>
            </a:r>
            <a:endParaRPr sz="1500">
              <a:latin typeface="Calibri"/>
              <a:ea typeface="Calibri"/>
              <a:cs typeface="Calibri"/>
              <a:sym typeface="Calibri"/>
            </a:endParaRPr>
          </a:p>
        </p:txBody>
      </p:sp>
      <p:sp>
        <p:nvSpPr>
          <p:cNvPr id="392" name="Google Shape;39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54"/>
          <p:cNvPicPr preferRelativeResize="0"/>
          <p:nvPr/>
        </p:nvPicPr>
        <p:blipFill rotWithShape="1">
          <a:blip r:embed="rId3">
            <a:alphaModFix/>
          </a:blip>
          <a:srcRect b="0" l="0" r="0" t="0"/>
          <a:stretch/>
        </p:blipFill>
        <p:spPr>
          <a:xfrm>
            <a:off x="661025" y="278525"/>
            <a:ext cx="7095025" cy="4727150"/>
          </a:xfrm>
          <a:prstGeom prst="rect">
            <a:avLst/>
          </a:prstGeom>
          <a:noFill/>
          <a:ln>
            <a:noFill/>
          </a:ln>
        </p:spPr>
      </p:pic>
      <p:sp>
        <p:nvSpPr>
          <p:cNvPr id="398" name="Google Shape;398;p54"/>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399" name="Google Shape;399;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200">
                <a:solidFill>
                  <a:srgbClr val="B02C20"/>
                </a:solidFill>
                <a:latin typeface="Calibri"/>
                <a:ea typeface="Calibri"/>
                <a:cs typeface="Calibri"/>
                <a:sym typeface="Calibri"/>
              </a:rPr>
              <a:t>Himanshu</a:t>
            </a:r>
            <a:r>
              <a:rPr b="1" lang="en" sz="4200">
                <a:solidFill>
                  <a:srgbClr val="B02C20"/>
                </a:solidFill>
                <a:latin typeface="Calibri"/>
                <a:ea typeface="Calibri"/>
                <a:cs typeface="Calibri"/>
                <a:sym typeface="Calibri"/>
              </a:rPr>
              <a:t> Hariyani</a:t>
            </a:r>
            <a:endParaRPr b="1" sz="4200">
              <a:solidFill>
                <a:srgbClr val="B02C20"/>
              </a:solidFill>
              <a:latin typeface="Calibri"/>
              <a:ea typeface="Calibri"/>
              <a:cs typeface="Calibri"/>
              <a:sym typeface="Calibri"/>
            </a:endParaRPr>
          </a:p>
          <a:p>
            <a:pPr indent="0" lvl="0" marL="0" rtl="0" algn="ctr">
              <a:spcBef>
                <a:spcPts val="0"/>
              </a:spcBef>
              <a:spcAft>
                <a:spcPts val="0"/>
              </a:spcAft>
              <a:buNone/>
            </a:pPr>
            <a:r>
              <a:t/>
            </a:r>
            <a:endParaRPr b="1" sz="4200">
              <a:solidFill>
                <a:srgbClr val="B02C20"/>
              </a:solidFill>
              <a:latin typeface="Calibri"/>
              <a:ea typeface="Calibri"/>
              <a:cs typeface="Calibri"/>
              <a:sym typeface="Calibri"/>
            </a:endParaRPr>
          </a:p>
          <a:p>
            <a:pPr indent="0" lvl="0" marL="0" rtl="0" algn="ctr">
              <a:spcBef>
                <a:spcPts val="0"/>
              </a:spcBef>
              <a:spcAft>
                <a:spcPts val="0"/>
              </a:spcAft>
              <a:buClr>
                <a:schemeClr val="dk1"/>
              </a:buClr>
              <a:buSzPct val="29289"/>
              <a:buFont typeface="Arial"/>
              <a:buNone/>
            </a:pPr>
            <a:r>
              <a:rPr b="1" lang="en" sz="3755">
                <a:solidFill>
                  <a:srgbClr val="B02C20"/>
                </a:solidFill>
                <a:latin typeface="Calibri"/>
                <a:ea typeface="Calibri"/>
                <a:cs typeface="Calibri"/>
                <a:sym typeface="Calibri"/>
              </a:rPr>
              <a:t>Decision Tree</a:t>
            </a:r>
            <a:endParaRPr b="1" sz="3755">
              <a:solidFill>
                <a:srgbClr val="B02C20"/>
              </a:solidFill>
              <a:latin typeface="Calibri"/>
              <a:ea typeface="Calibri"/>
              <a:cs typeface="Calibri"/>
              <a:sym typeface="Calibri"/>
            </a:endParaRPr>
          </a:p>
        </p:txBody>
      </p:sp>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8"/>
          <p:cNvPicPr preferRelativeResize="0"/>
          <p:nvPr/>
        </p:nvPicPr>
        <p:blipFill>
          <a:blip r:embed="rId3">
            <a:alphaModFix/>
          </a:blip>
          <a:stretch>
            <a:fillRect/>
          </a:stretch>
        </p:blipFill>
        <p:spPr>
          <a:xfrm>
            <a:off x="8337225" y="0"/>
            <a:ext cx="819150" cy="819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5"/>
          <p:cNvPicPr preferRelativeResize="0"/>
          <p:nvPr/>
        </p:nvPicPr>
        <p:blipFill>
          <a:blip r:embed="rId3">
            <a:alphaModFix/>
          </a:blip>
          <a:stretch>
            <a:fillRect/>
          </a:stretch>
        </p:blipFill>
        <p:spPr>
          <a:xfrm>
            <a:off x="1828800" y="152400"/>
            <a:ext cx="4880653" cy="4838699"/>
          </a:xfrm>
          <a:prstGeom prst="rect">
            <a:avLst/>
          </a:prstGeom>
          <a:noFill/>
          <a:ln>
            <a:noFill/>
          </a:ln>
        </p:spPr>
      </p:pic>
      <p:sp>
        <p:nvSpPr>
          <p:cNvPr id="405" name="Google Shape;405;p55"/>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06" name="Google Shape;40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56"/>
          <p:cNvPicPr preferRelativeResize="0"/>
          <p:nvPr/>
        </p:nvPicPr>
        <p:blipFill>
          <a:blip r:embed="rId3">
            <a:alphaModFix/>
          </a:blip>
          <a:stretch>
            <a:fillRect/>
          </a:stretch>
        </p:blipFill>
        <p:spPr>
          <a:xfrm>
            <a:off x="1905000" y="152400"/>
            <a:ext cx="4831817" cy="4838700"/>
          </a:xfrm>
          <a:prstGeom prst="rect">
            <a:avLst/>
          </a:prstGeom>
          <a:noFill/>
          <a:ln>
            <a:noFill/>
          </a:ln>
        </p:spPr>
      </p:pic>
      <p:sp>
        <p:nvSpPr>
          <p:cNvPr id="412" name="Google Shape;412;p56"/>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13" name="Google Shape;413;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7"/>
          <p:cNvPicPr preferRelativeResize="0"/>
          <p:nvPr/>
        </p:nvPicPr>
        <p:blipFill>
          <a:blip r:embed="rId3">
            <a:alphaModFix/>
          </a:blip>
          <a:stretch>
            <a:fillRect/>
          </a:stretch>
        </p:blipFill>
        <p:spPr>
          <a:xfrm>
            <a:off x="1295400" y="152400"/>
            <a:ext cx="4818427" cy="4838701"/>
          </a:xfrm>
          <a:prstGeom prst="rect">
            <a:avLst/>
          </a:prstGeom>
          <a:noFill/>
          <a:ln>
            <a:noFill/>
          </a:ln>
        </p:spPr>
      </p:pic>
      <p:sp>
        <p:nvSpPr>
          <p:cNvPr id="419" name="Google Shape;419;p57"/>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20" name="Google Shape;420;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58"/>
          <p:cNvPicPr preferRelativeResize="0"/>
          <p:nvPr/>
        </p:nvPicPr>
        <p:blipFill>
          <a:blip r:embed="rId3">
            <a:alphaModFix/>
          </a:blip>
          <a:stretch>
            <a:fillRect/>
          </a:stretch>
        </p:blipFill>
        <p:spPr>
          <a:xfrm>
            <a:off x="1176338" y="1376363"/>
            <a:ext cx="6791325" cy="2390775"/>
          </a:xfrm>
          <a:prstGeom prst="rect">
            <a:avLst/>
          </a:prstGeom>
          <a:noFill/>
          <a:ln>
            <a:noFill/>
          </a:ln>
        </p:spPr>
      </p:pic>
      <p:sp>
        <p:nvSpPr>
          <p:cNvPr id="426" name="Google Shape;426;p58"/>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27" name="Google Shape;42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83193"/>
              <a:buFont typeface="Arial"/>
              <a:buNone/>
            </a:pPr>
            <a:r>
              <a:rPr b="1" lang="en" sz="1322">
                <a:solidFill>
                  <a:srgbClr val="B02C20"/>
                </a:solidFill>
                <a:latin typeface="Calibri"/>
                <a:ea typeface="Calibri"/>
                <a:cs typeface="Calibri"/>
                <a:sym typeface="Calibri"/>
              </a:rPr>
              <a:t>Populated the Delay column as follows      a.</a:t>
            </a:r>
            <a:r>
              <a:rPr b="1" lang="en" sz="922">
                <a:solidFill>
                  <a:srgbClr val="B02C20"/>
                </a:solidFill>
                <a:latin typeface="Calibri"/>
                <a:ea typeface="Calibri"/>
                <a:cs typeface="Calibri"/>
                <a:sym typeface="Calibri"/>
              </a:rPr>
              <a:t>  </a:t>
            </a:r>
            <a:r>
              <a:rPr b="1" lang="en" sz="1322">
                <a:solidFill>
                  <a:srgbClr val="B02C20"/>
                </a:solidFill>
                <a:latin typeface="Calibri"/>
                <a:ea typeface="Calibri"/>
                <a:cs typeface="Calibri"/>
                <a:sym typeface="Calibri"/>
              </a:rPr>
              <a:t>if the record has a value of zero or less in the ArrDelay </a:t>
            </a:r>
            <a:r>
              <a:rPr b="1" lang="en" sz="1322" u="sng">
                <a:solidFill>
                  <a:srgbClr val="B02C20"/>
                </a:solidFill>
                <a:latin typeface="Calibri"/>
                <a:ea typeface="Calibri"/>
                <a:cs typeface="Calibri"/>
                <a:sym typeface="Calibri"/>
              </a:rPr>
              <a:t>and</a:t>
            </a:r>
            <a:r>
              <a:rPr b="1" lang="en" sz="1322">
                <a:solidFill>
                  <a:srgbClr val="B02C20"/>
                </a:solidFill>
                <a:latin typeface="Calibri"/>
                <a:ea typeface="Calibri"/>
                <a:cs typeface="Calibri"/>
                <a:sym typeface="Calibri"/>
              </a:rPr>
              <a:t> DepDelay columns, put a “N” in the Delay column     b.</a:t>
            </a:r>
            <a:r>
              <a:rPr b="1" lang="en" sz="922">
                <a:solidFill>
                  <a:srgbClr val="B02C20"/>
                </a:solidFill>
                <a:latin typeface="Calibri"/>
                <a:ea typeface="Calibri"/>
                <a:cs typeface="Calibri"/>
                <a:sym typeface="Calibri"/>
              </a:rPr>
              <a:t> </a:t>
            </a:r>
            <a:r>
              <a:rPr b="1" lang="en" sz="1322">
                <a:solidFill>
                  <a:srgbClr val="B02C20"/>
                </a:solidFill>
                <a:latin typeface="Calibri"/>
                <a:ea typeface="Calibri"/>
                <a:cs typeface="Calibri"/>
                <a:sym typeface="Calibri"/>
              </a:rPr>
              <a:t>otherwise, put a “Y” in the Delay column </a:t>
            </a:r>
            <a:endParaRPr b="1" sz="1322">
              <a:solidFill>
                <a:srgbClr val="B02C20"/>
              </a:solidFill>
              <a:latin typeface="Calibri"/>
              <a:ea typeface="Calibri"/>
              <a:cs typeface="Calibri"/>
              <a:sym typeface="Calibri"/>
            </a:endParaRPr>
          </a:p>
          <a:p>
            <a:pPr indent="0" lvl="0" marL="0" rtl="0" algn="l">
              <a:spcBef>
                <a:spcPts val="1200"/>
              </a:spcBef>
              <a:spcAft>
                <a:spcPts val="0"/>
              </a:spcAft>
              <a:buNone/>
            </a:pPr>
            <a:r>
              <a:t/>
            </a:r>
            <a:endParaRPr/>
          </a:p>
        </p:txBody>
      </p:sp>
      <p:pic>
        <p:nvPicPr>
          <p:cNvPr id="433" name="Google Shape;433;p59"/>
          <p:cNvPicPr preferRelativeResize="0"/>
          <p:nvPr/>
        </p:nvPicPr>
        <p:blipFill>
          <a:blip r:embed="rId3">
            <a:alphaModFix/>
          </a:blip>
          <a:stretch>
            <a:fillRect/>
          </a:stretch>
        </p:blipFill>
        <p:spPr>
          <a:xfrm>
            <a:off x="898688" y="969500"/>
            <a:ext cx="7346625" cy="3787200"/>
          </a:xfrm>
          <a:prstGeom prst="rect">
            <a:avLst/>
          </a:prstGeom>
          <a:noFill/>
          <a:ln>
            <a:noFill/>
          </a:ln>
        </p:spPr>
      </p:pic>
      <p:sp>
        <p:nvSpPr>
          <p:cNvPr id="434" name="Google Shape;434;p59"/>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35" name="Google Shape;435;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02C20"/>
                </a:solidFill>
                <a:latin typeface="Calibri"/>
                <a:ea typeface="Calibri"/>
                <a:cs typeface="Calibri"/>
                <a:sym typeface="Calibri"/>
              </a:rPr>
              <a:t>Delay Column</a:t>
            </a:r>
            <a:endParaRPr>
              <a:solidFill>
                <a:srgbClr val="B02C20"/>
              </a:solidFill>
              <a:latin typeface="Calibri"/>
              <a:ea typeface="Calibri"/>
              <a:cs typeface="Calibri"/>
              <a:sym typeface="Calibri"/>
            </a:endParaRPr>
          </a:p>
        </p:txBody>
      </p:sp>
      <p:sp>
        <p:nvSpPr>
          <p:cNvPr id="441" name="Google Shape;441;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2" name="Google Shape;442;p60"/>
          <p:cNvPicPr preferRelativeResize="0"/>
          <p:nvPr/>
        </p:nvPicPr>
        <p:blipFill>
          <a:blip r:embed="rId3">
            <a:alphaModFix/>
          </a:blip>
          <a:stretch>
            <a:fillRect/>
          </a:stretch>
        </p:blipFill>
        <p:spPr>
          <a:xfrm>
            <a:off x="611225" y="1176525"/>
            <a:ext cx="7945901" cy="3368300"/>
          </a:xfrm>
          <a:prstGeom prst="rect">
            <a:avLst/>
          </a:prstGeom>
          <a:noFill/>
          <a:ln>
            <a:noFill/>
          </a:ln>
        </p:spPr>
      </p:pic>
      <p:sp>
        <p:nvSpPr>
          <p:cNvPr id="443" name="Google Shape;443;p60"/>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1"/>
          <p:cNvSpPr txBox="1"/>
          <p:nvPr>
            <p:ph type="title"/>
          </p:nvPr>
        </p:nvSpPr>
        <p:spPr>
          <a:xfrm>
            <a:off x="311700" y="306150"/>
            <a:ext cx="7749600" cy="5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solidFill>
                  <a:srgbClr val="B02C20"/>
                </a:solidFill>
                <a:latin typeface="Calibri"/>
                <a:ea typeface="Calibri"/>
                <a:cs typeface="Calibri"/>
                <a:sym typeface="Calibri"/>
              </a:rPr>
              <a:t>TeamRedSamplefile.csv : Combined Data Snapshot - 5000 rows</a:t>
            </a:r>
            <a:endParaRPr sz="2020">
              <a:solidFill>
                <a:srgbClr val="B02C20"/>
              </a:solidFill>
              <a:latin typeface="Calibri"/>
              <a:ea typeface="Calibri"/>
              <a:cs typeface="Calibri"/>
              <a:sym typeface="Calibri"/>
            </a:endParaRPr>
          </a:p>
          <a:p>
            <a:pPr indent="0" lvl="0" marL="0" rtl="0" algn="l">
              <a:spcBef>
                <a:spcPts val="0"/>
              </a:spcBef>
              <a:spcAft>
                <a:spcPts val="0"/>
              </a:spcAft>
              <a:buClr>
                <a:srgbClr val="000000"/>
              </a:buClr>
              <a:buSzPts val="990"/>
              <a:buFont typeface="Arial"/>
              <a:buNone/>
            </a:pPr>
            <a:r>
              <a:t/>
            </a:r>
            <a:endParaRPr sz="2020">
              <a:solidFill>
                <a:srgbClr val="B02C20"/>
              </a:solidFill>
              <a:latin typeface="Calibri"/>
              <a:ea typeface="Calibri"/>
              <a:cs typeface="Calibri"/>
              <a:sym typeface="Calibri"/>
            </a:endParaRPr>
          </a:p>
        </p:txBody>
      </p:sp>
      <p:sp>
        <p:nvSpPr>
          <p:cNvPr id="449" name="Google Shape;449;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61"/>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pic>
        <p:nvPicPr>
          <p:cNvPr id="451" name="Google Shape;451;p61"/>
          <p:cNvPicPr preferRelativeResize="0"/>
          <p:nvPr/>
        </p:nvPicPr>
        <p:blipFill>
          <a:blip r:embed="rId3">
            <a:alphaModFix/>
          </a:blip>
          <a:stretch>
            <a:fillRect/>
          </a:stretch>
        </p:blipFill>
        <p:spPr>
          <a:xfrm>
            <a:off x="311700" y="852750"/>
            <a:ext cx="7964852" cy="39976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62"/>
          <p:cNvPicPr preferRelativeResize="0"/>
          <p:nvPr/>
        </p:nvPicPr>
        <p:blipFill>
          <a:blip r:embed="rId3">
            <a:alphaModFix/>
          </a:blip>
          <a:stretch>
            <a:fillRect/>
          </a:stretch>
        </p:blipFill>
        <p:spPr>
          <a:xfrm>
            <a:off x="1347100" y="759325"/>
            <a:ext cx="7221425" cy="3799576"/>
          </a:xfrm>
          <a:prstGeom prst="rect">
            <a:avLst/>
          </a:prstGeom>
          <a:noFill/>
          <a:ln>
            <a:noFill/>
          </a:ln>
        </p:spPr>
      </p:pic>
      <p:sp>
        <p:nvSpPr>
          <p:cNvPr id="457" name="Google Shape;457;p62"/>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58" name="Google Shape;458;p62"/>
          <p:cNvSpPr txBox="1"/>
          <p:nvPr/>
        </p:nvSpPr>
        <p:spPr>
          <a:xfrm>
            <a:off x="359975" y="256200"/>
            <a:ext cx="7960800" cy="3579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1400"/>
              </a:spcBef>
              <a:spcAft>
                <a:spcPts val="0"/>
              </a:spcAft>
              <a:buNone/>
            </a:pPr>
            <a:r>
              <a:rPr b="1" lang="en" sz="1500">
                <a:solidFill>
                  <a:srgbClr val="B02C20"/>
                </a:solidFill>
                <a:latin typeface="Calibri"/>
                <a:ea typeface="Calibri"/>
                <a:cs typeface="Calibri"/>
                <a:sym typeface="Calibri"/>
              </a:rPr>
              <a:t>Combined .csv file of all group members &amp; imported data into </a:t>
            </a:r>
            <a:r>
              <a:rPr b="1" lang="en" sz="1500">
                <a:solidFill>
                  <a:srgbClr val="B02C20"/>
                </a:solidFill>
                <a:latin typeface="Calibri"/>
                <a:ea typeface="Calibri"/>
                <a:cs typeface="Calibri"/>
                <a:sym typeface="Calibri"/>
              </a:rPr>
              <a:t>Rapidminer</a:t>
            </a:r>
            <a:r>
              <a:rPr b="1" lang="en" sz="1500">
                <a:solidFill>
                  <a:srgbClr val="B02C20"/>
                </a:solidFill>
                <a:latin typeface="Calibri"/>
                <a:ea typeface="Calibri"/>
                <a:cs typeface="Calibri"/>
                <a:sym typeface="Calibri"/>
              </a:rPr>
              <a:t> for analysis.</a:t>
            </a:r>
            <a:endParaRPr b="1">
              <a:latin typeface="Calibri"/>
              <a:ea typeface="Calibri"/>
              <a:cs typeface="Calibri"/>
              <a:sym typeface="Calibri"/>
            </a:endParaRPr>
          </a:p>
        </p:txBody>
      </p:sp>
      <p:sp>
        <p:nvSpPr>
          <p:cNvPr id="459" name="Google Shape;45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63" name="Shape 463"/>
        <p:cNvGrpSpPr/>
        <p:nvPr/>
      </p:nvGrpSpPr>
      <p:grpSpPr>
        <a:xfrm>
          <a:off x="0" y="0"/>
          <a:ext cx="0" cy="0"/>
          <a:chOff x="0" y="0"/>
          <a:chExt cx="0" cy="0"/>
        </a:xfrm>
      </p:grpSpPr>
      <p:sp>
        <p:nvSpPr>
          <p:cNvPr id="464" name="Google Shape;464;p63"/>
          <p:cNvSpPr txBox="1"/>
          <p:nvPr/>
        </p:nvSpPr>
        <p:spPr>
          <a:xfrm>
            <a:off x="0" y="4850400"/>
            <a:ext cx="1898100" cy="369300"/>
          </a:xfrm>
          <a:prstGeom prst="rect">
            <a:avLst/>
          </a:prstGeom>
          <a:noFill/>
          <a:ln>
            <a:noFill/>
          </a:ln>
        </p:spPr>
        <p:txBody>
          <a:bodyPr anchor="t" anchorCtr="0" bIns="91425" lIns="91425" rIns="91425" spcFirstLastPara="1" tIns="91425" wrap="square">
            <a:normAutofit fontScale="92500"/>
          </a:bodyPr>
          <a:lstStyle/>
          <a:p>
            <a:pPr algn="l" indent="0" lvl="0" marL="0" rtl="0">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65" name="Google Shape;465;p63"/>
          <p:cNvSpPr txBox="1"/>
          <p:nvPr/>
        </p:nvSpPr>
        <p:spPr>
          <a:xfrm>
            <a:off x="183675" y="295950"/>
            <a:ext cx="8715300" cy="2045700"/>
          </a:xfrm>
          <a:prstGeom prst="rect">
            <a:avLst/>
          </a:prstGeom>
          <a:noFill/>
          <a:ln>
            <a:noFill/>
          </a:ln>
        </p:spPr>
        <p:txBody>
          <a:bodyPr anchor="t" anchorCtr="0" bIns="91425" lIns="91425" rIns="91425" spcFirstLastPara="1" tIns="91425" wrap="square">
            <a:spAutoFit/>
          </a:bodyPr>
          <a:lstStyle/>
          <a:p>
            <a:pPr algn="l" indent="0" lvl="0" marL="0" rtl="0">
              <a:lnSpc>
                <a:spcPct val="115000"/>
              </a:lnSpc>
              <a:spcBef>
                <a:spcPts val="1200"/>
              </a:spcBef>
              <a:spcAft>
                <a:spcPts val="0"/>
              </a:spcAft>
              <a:buNone/>
            </a:pPr>
            <a:r>
              <a:rPr b="1" lang="en" sz="1500">
                <a:solidFill>
                  <a:srgbClr val="B02C20"/>
                </a:solidFill>
                <a:latin typeface="Calibri"/>
                <a:ea typeface="Calibri"/>
                <a:cs typeface="Calibri"/>
                <a:sym typeface="Calibri"/>
              </a:rPr>
              <a:t>Data model – Generalized Linear Model</a:t>
            </a:r>
            <a:endParaRPr b="1" sz="1500">
              <a:solidFill>
                <a:srgbClr val="B02C20"/>
              </a:solidFill>
              <a:latin typeface="Calibri"/>
              <a:ea typeface="Calibri"/>
              <a:cs typeface="Calibri"/>
              <a:sym typeface="Calibri"/>
            </a:endParaRPr>
          </a:p>
          <a:p>
            <a:pPr algn="l" indent="0" lvl="0" marL="0" rtl="0">
              <a:lnSpc>
                <a:spcPct val="115000"/>
              </a:lnSpc>
              <a:spcBef>
                <a:spcPts val="1200"/>
              </a:spcBef>
              <a:spcAft>
                <a:spcPts val="0"/>
              </a:spcAft>
              <a:buNone/>
            </a:pPr>
            <a:r>
              <a:rPr lang="en" sz="1200">
                <a:solidFill>
                  <a:schemeClr val="dk1"/>
                </a:solidFill>
                <a:latin typeface="Calibri"/>
                <a:ea typeface="Calibri"/>
                <a:cs typeface="Calibri"/>
                <a:sym typeface="Calibri"/>
              </a:rPr>
              <a:t>Generalized Linear Model (GLM) - An advanced statistical modelling technique, an umbrella term that encompasses many other models and, which allows the response variable Y (dependent) to have an error distribution other than a normal distribution i.e. it allows residuals to have other distributions from the exponential family of distributions.</a:t>
            </a:r>
            <a:endParaRPr sz="1200">
              <a:solidFill>
                <a:schemeClr val="dk1"/>
              </a:solidFill>
              <a:latin typeface="Calibri"/>
              <a:ea typeface="Calibri"/>
              <a:cs typeface="Calibri"/>
              <a:sym typeface="Calibri"/>
            </a:endParaRPr>
          </a:p>
          <a:p>
            <a:pPr algn="l" indent="0" lvl="0" marL="0" rtl="0">
              <a:lnSpc>
                <a:spcPct val="115000"/>
              </a:lnSpc>
              <a:spcBef>
                <a:spcPts val="1200"/>
              </a:spcBef>
              <a:spcAft>
                <a:spcPts val="0"/>
              </a:spcAft>
              <a:buNone/>
            </a:pPr>
            <a:r>
              <a:t/>
            </a:r>
            <a:endParaRPr b="1" sz="1500">
              <a:solidFill>
                <a:srgbClr val="B02C20"/>
              </a:solidFill>
              <a:latin typeface="Calibri"/>
              <a:ea typeface="Calibri"/>
              <a:cs typeface="Calibri"/>
              <a:sym typeface="Calibri"/>
            </a:endParaRPr>
          </a:p>
          <a:p>
            <a:pPr algn="l" indent="0" lvl="0" marL="0" rtl="0">
              <a:lnSpc>
                <a:spcPct val="115000"/>
              </a:lnSpc>
              <a:spcBef>
                <a:spcPts val="1200"/>
              </a:spcBef>
              <a:spcAft>
                <a:spcPts val="0"/>
              </a:spcAft>
              <a:buNone/>
            </a:pPr>
            <a:r>
              <a:t/>
            </a:r>
            <a:endParaRPr b="1" sz="1500">
              <a:solidFill>
                <a:srgbClr val="B02C20"/>
              </a:solidFill>
              <a:latin typeface="Calibri"/>
              <a:ea typeface="Calibri"/>
              <a:cs typeface="Calibri"/>
              <a:sym typeface="Calibri"/>
            </a:endParaRPr>
          </a:p>
        </p:txBody>
      </p:sp>
      <p:sp>
        <p:nvSpPr>
          <p:cNvPr id="466" name="Google Shape;466;p63"/>
          <p:cNvSpPr txBox="1"/>
          <p:nvPr/>
        </p:nvSpPr>
        <p:spPr>
          <a:xfrm>
            <a:off x="71425" y="1594450"/>
            <a:ext cx="4643400" cy="400200"/>
          </a:xfrm>
          <a:prstGeom prst="rect">
            <a:avLst/>
          </a:prstGeom>
          <a:noFill/>
          <a:ln>
            <a:noFill/>
          </a:ln>
        </p:spPr>
        <p:txBody>
          <a:bodyPr anchor="t" anchorCtr="0" bIns="91425" lIns="91425" rIns="91425" spcFirstLastPara="1" tIns="91425" wrap="square">
            <a:spAutoFit/>
          </a:bodyPr>
          <a:lstStyle/>
          <a:p>
            <a:pPr algn="l" indent="0" lvl="0" marL="0" rtl="0">
              <a:spcBef>
                <a:spcPts val="1400"/>
              </a:spcBef>
              <a:spcAft>
                <a:spcPts val="0"/>
              </a:spcAft>
              <a:buNone/>
            </a:pPr>
            <a:r>
              <a:rPr b="1" lang="en">
                <a:solidFill>
                  <a:srgbClr val="4C525B"/>
                </a:solidFill>
                <a:highlight>
                  <a:schemeClr val="lt1"/>
                </a:highlight>
                <a:latin typeface="Calibri"/>
                <a:ea typeface="Calibri"/>
                <a:cs typeface="Calibri"/>
                <a:sym typeface="Calibri"/>
              </a:rPr>
              <a:t>Step 1:</a:t>
            </a:r>
            <a:r>
              <a:rPr b="1" lang="en">
                <a:solidFill>
                  <a:srgbClr val="333333"/>
                </a:solidFill>
                <a:highlight>
                  <a:schemeClr val="lt1"/>
                </a:highlight>
                <a:latin typeface="Calibri"/>
                <a:ea typeface="Calibri"/>
                <a:cs typeface="Calibri"/>
                <a:sym typeface="Calibri"/>
              </a:rPr>
              <a:t> Read</a:t>
            </a:r>
            <a:r>
              <a:rPr b="1" lang="en">
                <a:solidFill>
                  <a:srgbClr val="333333"/>
                </a:solidFill>
                <a:highlight>
                  <a:schemeClr val="lt1"/>
                </a:highlight>
                <a:latin typeface="Calibri"/>
                <a:ea typeface="Calibri"/>
                <a:cs typeface="Calibri"/>
                <a:sym typeface="Calibri"/>
              </a:rPr>
              <a:t> CSV file.</a:t>
            </a:r>
            <a:endParaRPr b="1">
              <a:solidFill>
                <a:srgbClr val="333333"/>
              </a:solidFill>
              <a:highlight>
                <a:schemeClr val="lt1"/>
              </a:highlight>
              <a:latin typeface="Calibri"/>
              <a:ea typeface="Calibri"/>
              <a:cs typeface="Calibri"/>
              <a:sym typeface="Calibri"/>
            </a:endParaRPr>
          </a:p>
        </p:txBody>
      </p:sp>
      <p:pic>
        <p:nvPicPr>
          <p:cNvPr id="467" name="Google Shape;467;p63"/>
          <p:cNvPicPr preferRelativeResize="0"/>
          <p:nvPr/>
        </p:nvPicPr>
        <p:blipFill rotWithShape="1">
          <a:blip r:embed="rId3">
            <a:alphaModFix/>
          </a:blip>
          <a:srcRect r="189"/>
          <a:stretch/>
        </p:blipFill>
        <p:spPr>
          <a:xfrm>
            <a:off x="1383293" y="2464100"/>
            <a:ext cx="2142125" cy="2022875"/>
          </a:xfrm>
          <a:prstGeom prst="rect">
            <a:avLst/>
          </a:prstGeom>
          <a:noFill/>
          <a:ln>
            <a:noFill/>
          </a:ln>
        </p:spPr>
      </p:pic>
      <p:pic>
        <p:nvPicPr>
          <p:cNvPr id="468" name="Google Shape;468;p63"/>
          <p:cNvPicPr preferRelativeResize="0"/>
          <p:nvPr/>
        </p:nvPicPr>
        <p:blipFill>
          <a:blip r:embed="rId4">
            <a:alphaModFix/>
          </a:blip>
          <a:stretch>
            <a:fillRect/>
          </a:stretch>
        </p:blipFill>
        <p:spPr>
          <a:xfrm>
            <a:off x="3999800" y="2604000"/>
            <a:ext cx="2876550" cy="1743075"/>
          </a:xfrm>
          <a:prstGeom prst="rect">
            <a:avLst/>
          </a:prstGeom>
          <a:noFill/>
          <a:ln>
            <a:noFill/>
          </a:ln>
        </p:spPr>
      </p:pic>
      <p:sp>
        <p:nvSpPr>
          <p:cNvPr id="469" name="Google Shape;469;p63"/>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4"/>
          <p:cNvSpPr txBox="1"/>
          <p:nvPr>
            <p:ph type="title"/>
          </p:nvPr>
        </p:nvSpPr>
        <p:spPr>
          <a:xfrm>
            <a:off x="316375" y="265350"/>
            <a:ext cx="8531700" cy="10818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SzPts val="990"/>
              <a:buNone/>
            </a:pPr>
            <a:r>
              <a:rPr b="1" lang="en" sz="1550">
                <a:solidFill>
                  <a:srgbClr val="B02C20"/>
                </a:solidFill>
                <a:latin typeface="Calibri"/>
                <a:ea typeface="Calibri"/>
                <a:cs typeface="Calibri"/>
                <a:sym typeface="Calibri"/>
              </a:rPr>
              <a:t>Data model – Generalized Linear Model</a:t>
            </a:r>
            <a:endParaRPr b="1" sz="1550">
              <a:solidFill>
                <a:srgbClr val="B02C20"/>
              </a:solidFill>
              <a:latin typeface="Calibri"/>
              <a:ea typeface="Calibri"/>
              <a:cs typeface="Calibri"/>
              <a:sym typeface="Calibri"/>
            </a:endParaRPr>
          </a:p>
          <a:p>
            <a:pPr indent="0" lvl="0" marL="0" rtl="0" algn="l">
              <a:spcBef>
                <a:spcPts val="1400"/>
              </a:spcBef>
              <a:spcAft>
                <a:spcPts val="0"/>
              </a:spcAft>
              <a:buSzPts val="990"/>
              <a:buNone/>
            </a:pPr>
            <a:r>
              <a:rPr b="1" lang="en" sz="1150">
                <a:latin typeface="Calibri"/>
                <a:ea typeface="Calibri"/>
                <a:cs typeface="Calibri"/>
                <a:sym typeface="Calibri"/>
              </a:rPr>
              <a:t>GLM models allow us to build a linear relationship between the response and predictors, even though their underlying relationship is not linear. The GLM operator is used to predict the Future customer attribute of the Deals sample data set</a:t>
            </a:r>
            <a:endParaRPr b="1" sz="1150">
              <a:latin typeface="Calibri"/>
              <a:ea typeface="Calibri"/>
              <a:cs typeface="Calibri"/>
              <a:sym typeface="Calibri"/>
            </a:endParaRPr>
          </a:p>
          <a:p>
            <a:pPr indent="0" lvl="0" marL="0" rtl="0" algn="l">
              <a:spcBef>
                <a:spcPts val="1400"/>
              </a:spcBef>
              <a:spcAft>
                <a:spcPts val="0"/>
              </a:spcAft>
              <a:buSzPts val="990"/>
              <a:buNone/>
            </a:pPr>
            <a:r>
              <a:t/>
            </a:r>
            <a:endParaRPr b="1" sz="1550">
              <a:solidFill>
                <a:srgbClr val="B02C20"/>
              </a:solidFill>
              <a:latin typeface="Calibri"/>
              <a:ea typeface="Calibri"/>
              <a:cs typeface="Calibri"/>
              <a:sym typeface="Calibri"/>
            </a:endParaRPr>
          </a:p>
          <a:p>
            <a:pPr indent="0" lvl="0" marL="0" rtl="0" algn="l">
              <a:spcBef>
                <a:spcPts val="1400"/>
              </a:spcBef>
              <a:spcAft>
                <a:spcPts val="0"/>
              </a:spcAft>
              <a:buClr>
                <a:schemeClr val="dk1"/>
              </a:buClr>
              <a:buSzPts val="990"/>
              <a:buFont typeface="Arial"/>
              <a:buNone/>
            </a:pPr>
            <a:r>
              <a:rPr b="1" lang="en" sz="1480">
                <a:solidFill>
                  <a:srgbClr val="4C525B"/>
                </a:solidFill>
                <a:highlight>
                  <a:schemeClr val="lt1"/>
                </a:highlight>
                <a:latin typeface="Calibri"/>
                <a:ea typeface="Calibri"/>
                <a:cs typeface="Calibri"/>
                <a:sym typeface="Calibri"/>
              </a:rPr>
              <a:t>Step 2: </a:t>
            </a:r>
            <a:r>
              <a:rPr b="1" lang="en" sz="1480">
                <a:solidFill>
                  <a:srgbClr val="333333"/>
                </a:solidFill>
                <a:highlight>
                  <a:schemeClr val="lt1"/>
                </a:highlight>
                <a:latin typeface="Calibri"/>
                <a:ea typeface="Calibri"/>
                <a:cs typeface="Calibri"/>
                <a:sym typeface="Calibri"/>
              </a:rPr>
              <a:t>Add Select Attributes</a:t>
            </a:r>
            <a:endParaRPr b="1" sz="148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SzPts val="990"/>
              <a:buNone/>
            </a:pPr>
            <a:r>
              <a:t/>
            </a:r>
            <a:endParaRPr sz="2720"/>
          </a:p>
        </p:txBody>
      </p:sp>
      <p:pic>
        <p:nvPicPr>
          <p:cNvPr id="475" name="Google Shape;475;p64"/>
          <p:cNvPicPr preferRelativeResize="0"/>
          <p:nvPr/>
        </p:nvPicPr>
        <p:blipFill>
          <a:blip r:embed="rId3">
            <a:alphaModFix/>
          </a:blip>
          <a:stretch>
            <a:fillRect/>
          </a:stretch>
        </p:blipFill>
        <p:spPr>
          <a:xfrm>
            <a:off x="3612301" y="1479050"/>
            <a:ext cx="4860149" cy="3416400"/>
          </a:xfrm>
          <a:prstGeom prst="rect">
            <a:avLst/>
          </a:prstGeom>
          <a:noFill/>
          <a:ln>
            <a:noFill/>
          </a:ln>
        </p:spPr>
      </p:pic>
      <p:pic>
        <p:nvPicPr>
          <p:cNvPr id="476" name="Google Shape;476;p64"/>
          <p:cNvPicPr preferRelativeResize="0"/>
          <p:nvPr/>
        </p:nvPicPr>
        <p:blipFill>
          <a:blip r:embed="rId4">
            <a:alphaModFix/>
          </a:blip>
          <a:stretch>
            <a:fillRect/>
          </a:stretch>
        </p:blipFill>
        <p:spPr>
          <a:xfrm>
            <a:off x="535850" y="2356100"/>
            <a:ext cx="1447800" cy="1123950"/>
          </a:xfrm>
          <a:prstGeom prst="rect">
            <a:avLst/>
          </a:prstGeom>
          <a:noFill/>
          <a:ln>
            <a:noFill/>
          </a:ln>
        </p:spPr>
      </p:pic>
      <p:sp>
        <p:nvSpPr>
          <p:cNvPr id="477" name="Google Shape;477;p64"/>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78" name="Google Shape;478;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300"/>
              <a:t>   </a:t>
            </a:r>
            <a:r>
              <a:rPr b="1" lang="en" sz="3300">
                <a:solidFill>
                  <a:srgbClr val="B02C20"/>
                </a:solidFill>
                <a:latin typeface="Calibri"/>
                <a:ea typeface="Calibri"/>
                <a:cs typeface="Calibri"/>
                <a:sym typeface="Calibri"/>
              </a:rPr>
              <a:t>Sampling Of 1000 Records</a:t>
            </a:r>
            <a:endParaRPr sz="3300"/>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9"/>
          <p:cNvPicPr preferRelativeResize="0"/>
          <p:nvPr/>
        </p:nvPicPr>
        <p:blipFill>
          <a:blip r:embed="rId3">
            <a:alphaModFix/>
          </a:blip>
          <a:stretch>
            <a:fillRect/>
          </a:stretch>
        </p:blipFill>
        <p:spPr>
          <a:xfrm>
            <a:off x="0" y="1495723"/>
            <a:ext cx="9144003" cy="2152055"/>
          </a:xfrm>
          <a:prstGeom prst="rect">
            <a:avLst/>
          </a:prstGeom>
          <a:noFill/>
          <a:ln>
            <a:noFill/>
          </a:ln>
        </p:spPr>
      </p:pic>
      <p:pic>
        <p:nvPicPr>
          <p:cNvPr id="179" name="Google Shape;179;p29"/>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180" name="Google Shape;180;p29"/>
          <p:cNvSpPr txBox="1"/>
          <p:nvPr/>
        </p:nvSpPr>
        <p:spPr>
          <a:xfrm>
            <a:off x="0" y="4703625"/>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72A1E"/>
                </a:solidFill>
              </a:rPr>
              <a:t>Himanshu Hariyani </a:t>
            </a:r>
            <a:r>
              <a:rPr lang="en"/>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5"/>
          <p:cNvSpPr txBox="1"/>
          <p:nvPr>
            <p:ph type="title"/>
          </p:nvPr>
        </p:nvSpPr>
        <p:spPr>
          <a:xfrm>
            <a:off x="255125" y="445025"/>
            <a:ext cx="8337900" cy="15654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0"/>
              </a:spcAft>
              <a:buNone/>
            </a:pPr>
            <a:r>
              <a:rPr b="1" lang="en" sz="1722">
                <a:solidFill>
                  <a:srgbClr val="B02C20"/>
                </a:solidFill>
                <a:latin typeface="Calibri"/>
                <a:ea typeface="Calibri"/>
                <a:cs typeface="Calibri"/>
                <a:sym typeface="Calibri"/>
              </a:rPr>
              <a:t>Data model – Generalized Linear Model</a:t>
            </a:r>
            <a:endParaRPr b="1" sz="1722">
              <a:solidFill>
                <a:srgbClr val="B02C20"/>
              </a:solidFill>
              <a:latin typeface="Calibri"/>
              <a:ea typeface="Calibri"/>
              <a:cs typeface="Calibri"/>
              <a:sym typeface="Calibri"/>
            </a:endParaRPr>
          </a:p>
          <a:p>
            <a:pPr indent="0" lvl="0" marL="0" rtl="0" algn="l">
              <a:spcBef>
                <a:spcPts val="1400"/>
              </a:spcBef>
              <a:spcAft>
                <a:spcPts val="0"/>
              </a:spcAft>
              <a:buNone/>
            </a:pPr>
            <a:r>
              <a:rPr b="1" lang="en" sz="1422">
                <a:solidFill>
                  <a:srgbClr val="4C525B"/>
                </a:solidFill>
                <a:highlight>
                  <a:schemeClr val="lt1"/>
                </a:highlight>
                <a:latin typeface="Calibri"/>
                <a:ea typeface="Calibri"/>
                <a:cs typeface="Calibri"/>
                <a:sym typeface="Calibri"/>
              </a:rPr>
              <a:t>Step 3: Add “Set Role”. </a:t>
            </a:r>
            <a:r>
              <a:rPr b="1" lang="en" sz="1422">
                <a:solidFill>
                  <a:srgbClr val="333333"/>
                </a:solidFill>
                <a:highlight>
                  <a:schemeClr val="lt1"/>
                </a:highlight>
                <a:latin typeface="Calibri"/>
                <a:ea typeface="Calibri"/>
                <a:cs typeface="Calibri"/>
                <a:sym typeface="Calibri"/>
              </a:rPr>
              <a:t>It is used to change the role of one or more Attributes.</a:t>
            </a:r>
            <a:endParaRPr b="1" sz="1422">
              <a:solidFill>
                <a:srgbClr val="333333"/>
              </a:solidFill>
              <a:highlight>
                <a:schemeClr val="lt1"/>
              </a:highlight>
              <a:latin typeface="Calibri"/>
              <a:ea typeface="Calibri"/>
              <a:cs typeface="Calibri"/>
              <a:sym typeface="Calibri"/>
            </a:endParaRPr>
          </a:p>
          <a:p>
            <a:pPr indent="0" lvl="0" marL="0" rtl="0" algn="l">
              <a:spcBef>
                <a:spcPts val="1400"/>
              </a:spcBef>
              <a:spcAft>
                <a:spcPts val="0"/>
              </a:spcAft>
              <a:buNone/>
            </a:pPr>
            <a:r>
              <a:rPr b="1" lang="en" sz="1222">
                <a:solidFill>
                  <a:srgbClr val="333333"/>
                </a:solidFill>
                <a:highlight>
                  <a:schemeClr val="lt1"/>
                </a:highlight>
                <a:latin typeface="Calibri"/>
                <a:ea typeface="Calibri"/>
                <a:cs typeface="Calibri"/>
                <a:sym typeface="Calibri"/>
              </a:rPr>
              <a:t>First, the Data was extracted and retrieved and then imported from the Repository then, at that point, we associate it to set role to indicate the job for the extraordinary attribute "attrition flag" which it "Label" target role.</a:t>
            </a:r>
            <a:endParaRPr b="1" sz="1222">
              <a:solidFill>
                <a:srgbClr val="333333"/>
              </a:solidFill>
              <a:highlight>
                <a:schemeClr val="lt1"/>
              </a:highlight>
              <a:latin typeface="Calibri"/>
              <a:ea typeface="Calibri"/>
              <a:cs typeface="Calibri"/>
              <a:sym typeface="Calibri"/>
            </a:endParaRPr>
          </a:p>
          <a:p>
            <a:pPr indent="0" lvl="0" marL="0" rtl="0" algn="l">
              <a:spcBef>
                <a:spcPts val="1400"/>
              </a:spcBef>
              <a:spcAft>
                <a:spcPts val="0"/>
              </a:spcAft>
              <a:buNone/>
            </a:pPr>
            <a:r>
              <a:t/>
            </a:r>
            <a:endParaRPr b="1" sz="1422">
              <a:solidFill>
                <a:srgbClr val="333333"/>
              </a:solidFill>
              <a:highlight>
                <a:schemeClr val="lt1"/>
              </a:highlight>
              <a:latin typeface="Calibri"/>
              <a:ea typeface="Calibri"/>
              <a:cs typeface="Calibri"/>
              <a:sym typeface="Calibri"/>
            </a:endParaRPr>
          </a:p>
          <a:p>
            <a:pPr indent="0" lvl="0" marL="0" rtl="0" algn="l">
              <a:spcBef>
                <a:spcPts val="1400"/>
              </a:spcBef>
              <a:spcAft>
                <a:spcPts val="0"/>
              </a:spcAft>
              <a:buClr>
                <a:schemeClr val="dk1"/>
              </a:buClr>
              <a:buSzPct val="77343"/>
              <a:buFont typeface="Arial"/>
              <a:buNone/>
            </a:pPr>
            <a:r>
              <a:t/>
            </a:r>
            <a:endParaRPr b="1" sz="1422">
              <a:solidFill>
                <a:srgbClr val="333333"/>
              </a:solidFill>
              <a:highlight>
                <a:schemeClr val="lt1"/>
              </a:highlight>
              <a:latin typeface="Calibri"/>
              <a:ea typeface="Calibri"/>
              <a:cs typeface="Calibri"/>
              <a:sym typeface="Calibri"/>
            </a:endParaRPr>
          </a:p>
        </p:txBody>
      </p:sp>
      <p:pic>
        <p:nvPicPr>
          <p:cNvPr id="484" name="Google Shape;484;p65"/>
          <p:cNvPicPr preferRelativeResize="0"/>
          <p:nvPr/>
        </p:nvPicPr>
        <p:blipFill rotWithShape="1">
          <a:blip r:embed="rId3">
            <a:alphaModFix/>
          </a:blip>
          <a:srcRect b="0" l="0" r="1156" t="0"/>
          <a:stretch/>
        </p:blipFill>
        <p:spPr>
          <a:xfrm>
            <a:off x="2522925" y="2298700"/>
            <a:ext cx="3364550" cy="2091650"/>
          </a:xfrm>
          <a:prstGeom prst="rect">
            <a:avLst/>
          </a:prstGeom>
          <a:noFill/>
          <a:ln>
            <a:noFill/>
          </a:ln>
        </p:spPr>
      </p:pic>
      <p:pic>
        <p:nvPicPr>
          <p:cNvPr id="485" name="Google Shape;485;p65"/>
          <p:cNvPicPr preferRelativeResize="0"/>
          <p:nvPr/>
        </p:nvPicPr>
        <p:blipFill>
          <a:blip r:embed="rId4">
            <a:alphaModFix/>
          </a:blip>
          <a:stretch>
            <a:fillRect/>
          </a:stretch>
        </p:blipFill>
        <p:spPr>
          <a:xfrm>
            <a:off x="144189" y="3205725"/>
            <a:ext cx="1609725" cy="1257300"/>
          </a:xfrm>
          <a:prstGeom prst="rect">
            <a:avLst/>
          </a:prstGeom>
          <a:noFill/>
          <a:ln>
            <a:noFill/>
          </a:ln>
        </p:spPr>
      </p:pic>
      <p:sp>
        <p:nvSpPr>
          <p:cNvPr id="486" name="Google Shape;486;p65"/>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87" name="Google Shape;487;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6"/>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493" name="Google Shape;493;p66"/>
          <p:cNvSpPr txBox="1"/>
          <p:nvPr/>
        </p:nvSpPr>
        <p:spPr>
          <a:xfrm>
            <a:off x="255125" y="193905"/>
            <a:ext cx="4449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a:solidFill>
                  <a:srgbClr val="B02C20"/>
                </a:solidFill>
                <a:latin typeface="Calibri"/>
                <a:ea typeface="Calibri"/>
                <a:cs typeface="Calibri"/>
                <a:sym typeface="Calibri"/>
              </a:rPr>
              <a:t>Data model – Generalized Linear Model</a:t>
            </a:r>
            <a:endParaRPr sz="1500">
              <a:latin typeface="Calibri"/>
              <a:ea typeface="Calibri"/>
              <a:cs typeface="Calibri"/>
              <a:sym typeface="Calibri"/>
            </a:endParaRPr>
          </a:p>
        </p:txBody>
      </p:sp>
      <p:pic>
        <p:nvPicPr>
          <p:cNvPr id="494" name="Google Shape;494;p66"/>
          <p:cNvPicPr preferRelativeResize="0"/>
          <p:nvPr/>
        </p:nvPicPr>
        <p:blipFill>
          <a:blip r:embed="rId3">
            <a:alphaModFix/>
          </a:blip>
          <a:stretch>
            <a:fillRect/>
          </a:stretch>
        </p:blipFill>
        <p:spPr>
          <a:xfrm>
            <a:off x="2887425" y="1353700"/>
            <a:ext cx="2200275" cy="2295525"/>
          </a:xfrm>
          <a:prstGeom prst="rect">
            <a:avLst/>
          </a:prstGeom>
          <a:noFill/>
          <a:ln>
            <a:noFill/>
          </a:ln>
        </p:spPr>
      </p:pic>
      <p:sp>
        <p:nvSpPr>
          <p:cNvPr id="495" name="Google Shape;495;p66"/>
          <p:cNvSpPr txBox="1"/>
          <p:nvPr/>
        </p:nvSpPr>
        <p:spPr>
          <a:xfrm>
            <a:off x="142875" y="599200"/>
            <a:ext cx="7990800" cy="940500"/>
          </a:xfrm>
          <a:prstGeom prst="rect">
            <a:avLst/>
          </a:prstGeom>
          <a:noFill/>
          <a:ln>
            <a:noFill/>
          </a:ln>
        </p:spPr>
        <p:txBody>
          <a:bodyPr anchorCtr="0" anchor="t" bIns="91425" lIns="91425" spcFirstLastPara="1" rIns="91425" wrap="square" tIns="91425">
            <a:spAutoFit/>
          </a:bodyPr>
          <a:lstStyle/>
          <a:p>
            <a:pPr indent="0" lvl="0" marL="0" rtl="0" algn="l">
              <a:spcBef>
                <a:spcPts val="1400"/>
              </a:spcBef>
              <a:spcAft>
                <a:spcPts val="0"/>
              </a:spcAft>
              <a:buNone/>
            </a:pPr>
            <a:r>
              <a:rPr b="1" lang="en" sz="1300">
                <a:solidFill>
                  <a:srgbClr val="4C525B"/>
                </a:solidFill>
                <a:highlight>
                  <a:schemeClr val="lt1"/>
                </a:highlight>
                <a:latin typeface="Calibri"/>
                <a:ea typeface="Calibri"/>
                <a:cs typeface="Calibri"/>
                <a:sym typeface="Calibri"/>
              </a:rPr>
              <a:t>    </a:t>
            </a:r>
            <a:r>
              <a:rPr b="1" lang="en" sz="1300">
                <a:solidFill>
                  <a:srgbClr val="4C525B"/>
                </a:solidFill>
                <a:highlight>
                  <a:schemeClr val="lt1"/>
                </a:highlight>
                <a:latin typeface="Calibri"/>
                <a:ea typeface="Calibri"/>
                <a:cs typeface="Calibri"/>
                <a:sym typeface="Calibri"/>
              </a:rPr>
              <a:t>Step 4: Add “Cross Validation”.</a:t>
            </a:r>
            <a:endParaRPr b="1" sz="1300">
              <a:solidFill>
                <a:srgbClr val="4C525B"/>
              </a:solidFill>
              <a:highlight>
                <a:schemeClr val="lt1"/>
              </a:highlight>
              <a:latin typeface="Calibri"/>
              <a:ea typeface="Calibri"/>
              <a:cs typeface="Calibri"/>
              <a:sym typeface="Calibri"/>
            </a:endParaRPr>
          </a:p>
          <a:p>
            <a:pPr indent="0" lvl="0" marL="0" rtl="0" algn="l">
              <a:spcBef>
                <a:spcPts val="1400"/>
              </a:spcBef>
              <a:spcAft>
                <a:spcPts val="0"/>
              </a:spcAft>
              <a:buNone/>
            </a:pPr>
            <a:r>
              <a:rPr b="1" lang="en" sz="1222">
                <a:solidFill>
                  <a:srgbClr val="333333"/>
                </a:solidFill>
                <a:highlight>
                  <a:schemeClr val="lt1"/>
                </a:highlight>
                <a:latin typeface="Calibri"/>
                <a:ea typeface="Calibri"/>
                <a:cs typeface="Calibri"/>
                <a:sym typeface="Calibri"/>
              </a:rPr>
              <a:t>The Cross Validation Operator was used. It performs cross-validation to assess the factual performance of a learning model.</a:t>
            </a:r>
            <a:endParaRPr b="1" sz="1300">
              <a:solidFill>
                <a:srgbClr val="4C525B"/>
              </a:solidFill>
              <a:highlight>
                <a:schemeClr val="lt1"/>
              </a:highlight>
              <a:latin typeface="Calibri"/>
              <a:ea typeface="Calibri"/>
              <a:cs typeface="Calibri"/>
              <a:sym typeface="Calibri"/>
            </a:endParaRPr>
          </a:p>
        </p:txBody>
      </p:sp>
      <p:sp>
        <p:nvSpPr>
          <p:cNvPr id="496" name="Google Shape;496;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7"/>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pic>
        <p:nvPicPr>
          <p:cNvPr id="502" name="Google Shape;502;p67"/>
          <p:cNvPicPr preferRelativeResize="0"/>
          <p:nvPr/>
        </p:nvPicPr>
        <p:blipFill>
          <a:blip r:embed="rId3">
            <a:alphaModFix/>
          </a:blip>
          <a:stretch>
            <a:fillRect/>
          </a:stretch>
        </p:blipFill>
        <p:spPr>
          <a:xfrm>
            <a:off x="70750" y="1438275"/>
            <a:ext cx="8839202" cy="3139304"/>
          </a:xfrm>
          <a:prstGeom prst="rect">
            <a:avLst/>
          </a:prstGeom>
          <a:noFill/>
          <a:ln>
            <a:noFill/>
          </a:ln>
        </p:spPr>
      </p:pic>
      <p:sp>
        <p:nvSpPr>
          <p:cNvPr id="503" name="Google Shape;50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67"/>
          <p:cNvSpPr txBox="1"/>
          <p:nvPr/>
        </p:nvSpPr>
        <p:spPr>
          <a:xfrm>
            <a:off x="0" y="0"/>
            <a:ext cx="8399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B02C20"/>
                </a:solidFill>
              </a:rPr>
              <a:t>H</a:t>
            </a:r>
            <a:r>
              <a:rPr b="1" lang="en" sz="1050">
                <a:solidFill>
                  <a:srgbClr val="B02C20"/>
                </a:solidFill>
              </a:rPr>
              <a:t>ow the process works inside Cross validation?</a:t>
            </a:r>
            <a:r>
              <a:rPr lang="en" sz="1050">
                <a:solidFill>
                  <a:srgbClr val="B02C20"/>
                </a:solidFill>
              </a:rPr>
              <a:t> </a:t>
            </a:r>
            <a:endParaRPr sz="1050">
              <a:solidFill>
                <a:srgbClr val="B02C20"/>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150">
                <a:solidFill>
                  <a:schemeClr val="dk1"/>
                </a:solidFill>
                <a:latin typeface="Calibri"/>
                <a:ea typeface="Calibri"/>
                <a:cs typeface="Calibri"/>
                <a:sym typeface="Calibri"/>
              </a:rPr>
              <a:t>Generalized linear model is used for training purpose. While for testing the handling the information into model we associated model to the apply model. A model is first prepared on an ExampleSet by another Operator, which is much of the time a learning calculation.handling the information into model we associated model to the apply model.</a:t>
            </a:r>
            <a:endParaRPr sz="1150">
              <a:solidFill>
                <a:schemeClr val="dk1"/>
              </a:solidFill>
              <a:latin typeface="Calibri"/>
              <a:ea typeface="Calibri"/>
              <a:cs typeface="Calibri"/>
              <a:sym typeface="Calibri"/>
            </a:endParaRPr>
          </a:p>
          <a:p>
            <a:pPr indent="0" lvl="0" marL="0" rtl="0" algn="l">
              <a:spcBef>
                <a:spcPts val="0"/>
              </a:spcBef>
              <a:spcAft>
                <a:spcPts val="0"/>
              </a:spcAft>
              <a:buNone/>
            </a:pPr>
            <a:r>
              <a:t/>
            </a:r>
            <a:endParaRPr b="1" sz="105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0"/>
              </a:spcAft>
              <a:buNone/>
            </a:pPr>
            <a:r>
              <a:rPr b="1" lang="en" sz="1600">
                <a:solidFill>
                  <a:srgbClr val="B02C20"/>
                </a:solidFill>
                <a:latin typeface="Calibri"/>
                <a:ea typeface="Calibri"/>
                <a:cs typeface="Calibri"/>
                <a:sym typeface="Calibri"/>
              </a:rPr>
              <a:t>Data model – Generalized Linear Model</a:t>
            </a:r>
            <a:endParaRPr b="1" sz="1600">
              <a:solidFill>
                <a:srgbClr val="B02C20"/>
              </a:solidFill>
              <a:latin typeface="Calibri"/>
              <a:ea typeface="Calibri"/>
              <a:cs typeface="Calibri"/>
              <a:sym typeface="Calibri"/>
            </a:endParaRPr>
          </a:p>
          <a:p>
            <a:pPr indent="0" lvl="0" marL="0" rtl="0" algn="l">
              <a:spcBef>
                <a:spcPts val="1400"/>
              </a:spcBef>
              <a:spcAft>
                <a:spcPts val="0"/>
              </a:spcAft>
              <a:buClr>
                <a:schemeClr val="dk1"/>
              </a:buClr>
              <a:buSzPct val="83898"/>
              <a:buFont typeface="Arial"/>
              <a:buNone/>
            </a:pPr>
            <a:r>
              <a:rPr lang="en" sz="1311">
                <a:highlight>
                  <a:schemeClr val="lt1"/>
                </a:highlight>
                <a:latin typeface="Calibri"/>
                <a:ea typeface="Calibri"/>
                <a:cs typeface="Calibri"/>
                <a:sym typeface="Calibri"/>
              </a:rPr>
              <a:t>Unlabelled flights data is read and modelled using Generalized Linear Model </a:t>
            </a:r>
            <a:endParaRPr sz="2911">
              <a:latin typeface="Calibri"/>
              <a:ea typeface="Calibri"/>
              <a:cs typeface="Calibri"/>
              <a:sym typeface="Calibri"/>
            </a:endParaRPr>
          </a:p>
        </p:txBody>
      </p:sp>
      <p:sp>
        <p:nvSpPr>
          <p:cNvPr id="510" name="Google Shape;510;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68"/>
          <p:cNvPicPr preferRelativeResize="0"/>
          <p:nvPr/>
        </p:nvPicPr>
        <p:blipFill>
          <a:blip r:embed="rId3">
            <a:alphaModFix/>
          </a:blip>
          <a:stretch>
            <a:fillRect/>
          </a:stretch>
        </p:blipFill>
        <p:spPr>
          <a:xfrm>
            <a:off x="311700" y="1152425"/>
            <a:ext cx="7936971" cy="3811749"/>
          </a:xfrm>
          <a:prstGeom prst="rect">
            <a:avLst/>
          </a:prstGeom>
          <a:noFill/>
          <a:ln>
            <a:noFill/>
          </a:ln>
        </p:spPr>
      </p:pic>
      <p:sp>
        <p:nvSpPr>
          <p:cNvPr id="512" name="Google Shape;512;p68"/>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9"/>
          <p:cNvSpPr txBox="1"/>
          <p:nvPr>
            <p:ph type="title"/>
          </p:nvPr>
        </p:nvSpPr>
        <p:spPr>
          <a:xfrm>
            <a:off x="311700" y="445025"/>
            <a:ext cx="8520600" cy="166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11">
                <a:solidFill>
                  <a:srgbClr val="B02C20"/>
                </a:solidFill>
                <a:latin typeface="Calibri"/>
                <a:ea typeface="Calibri"/>
                <a:cs typeface="Calibri"/>
                <a:sym typeface="Calibri"/>
              </a:rPr>
              <a:t>Results: Accuracy</a:t>
            </a:r>
            <a:endParaRPr sz="2911">
              <a:solidFill>
                <a:srgbClr val="B02C20"/>
              </a:solidFill>
              <a:latin typeface="Calibri"/>
              <a:ea typeface="Calibri"/>
              <a:cs typeface="Calibri"/>
              <a:sym typeface="Calibri"/>
            </a:endParaRPr>
          </a:p>
          <a:p>
            <a:pPr indent="0" lvl="0" marL="0" rtl="0" algn="l">
              <a:spcBef>
                <a:spcPts val="0"/>
              </a:spcBef>
              <a:spcAft>
                <a:spcPts val="0"/>
              </a:spcAft>
              <a:buClr>
                <a:schemeClr val="dk1"/>
              </a:buClr>
              <a:buSzPct val="69718"/>
              <a:buFont typeface="Arial"/>
              <a:buNone/>
            </a:pPr>
            <a:r>
              <a:rPr lang="en" sz="1577">
                <a:latin typeface="Calibri"/>
                <a:ea typeface="Calibri"/>
                <a:cs typeface="Calibri"/>
                <a:sym typeface="Calibri"/>
              </a:rPr>
              <a:t>Subsequent to interfacing with apply model named information shared to the Performance operator.</a:t>
            </a:r>
            <a:endParaRPr sz="1577">
              <a:latin typeface="Calibri"/>
              <a:ea typeface="Calibri"/>
              <a:cs typeface="Calibri"/>
              <a:sym typeface="Calibri"/>
            </a:endParaRPr>
          </a:p>
          <a:p>
            <a:pPr indent="0" lvl="0" marL="0" rtl="0" algn="l">
              <a:spcBef>
                <a:spcPts val="0"/>
              </a:spcBef>
              <a:spcAft>
                <a:spcPts val="0"/>
              </a:spcAft>
              <a:buClr>
                <a:schemeClr val="dk1"/>
              </a:buClr>
              <a:buSzPct val="74999"/>
              <a:buFont typeface="Arial"/>
              <a:buNone/>
            </a:pPr>
            <a:r>
              <a:rPr lang="en" sz="1466">
                <a:latin typeface="Calibri"/>
                <a:ea typeface="Calibri"/>
                <a:cs typeface="Calibri"/>
                <a:sym typeface="Calibri"/>
              </a:rPr>
              <a:t>Here we have involved the presentation characterization in which we have applied our primary basis on accuracy, weighted mean </a:t>
            </a:r>
            <a:r>
              <a:rPr lang="en" sz="1577">
                <a:latin typeface="Calibri"/>
                <a:ea typeface="Calibri"/>
                <a:cs typeface="Calibri"/>
                <a:sym typeface="Calibri"/>
              </a:rPr>
              <a:t>recall, weighted mean precision.</a:t>
            </a:r>
            <a:r>
              <a:rPr lang="en" sz="2133">
                <a:latin typeface="Calibri"/>
                <a:ea typeface="Calibri"/>
                <a:cs typeface="Calibri"/>
                <a:sym typeface="Calibri"/>
              </a:rPr>
              <a:t> </a:t>
            </a:r>
            <a:r>
              <a:rPr lang="en" sz="1577">
                <a:latin typeface="Calibri"/>
                <a:ea typeface="Calibri"/>
                <a:cs typeface="Calibri"/>
                <a:sym typeface="Calibri"/>
              </a:rPr>
              <a:t>In conclusion it's associated with the performance hub/node.</a:t>
            </a:r>
            <a:endParaRPr sz="1577">
              <a:latin typeface="Calibri"/>
              <a:ea typeface="Calibri"/>
              <a:cs typeface="Calibri"/>
              <a:sym typeface="Calibri"/>
            </a:endParaRPr>
          </a:p>
          <a:p>
            <a:pPr indent="0" lvl="0" marL="0" rtl="0" algn="l">
              <a:spcBef>
                <a:spcPts val="0"/>
              </a:spcBef>
              <a:spcAft>
                <a:spcPts val="0"/>
              </a:spcAft>
              <a:buNone/>
            </a:pPr>
            <a:r>
              <a:t/>
            </a:r>
            <a:endParaRPr sz="1133"/>
          </a:p>
          <a:p>
            <a:pPr indent="0" lvl="0" marL="0" rtl="0" algn="l">
              <a:spcBef>
                <a:spcPts val="0"/>
              </a:spcBef>
              <a:spcAft>
                <a:spcPts val="0"/>
              </a:spcAft>
              <a:buNone/>
            </a:pPr>
            <a:r>
              <a:t/>
            </a:r>
            <a:endParaRPr/>
          </a:p>
        </p:txBody>
      </p:sp>
      <p:sp>
        <p:nvSpPr>
          <p:cNvPr id="518" name="Google Shape;518;p69"/>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pic>
        <p:nvPicPr>
          <p:cNvPr id="519" name="Google Shape;519;p69"/>
          <p:cNvPicPr preferRelativeResize="0"/>
          <p:nvPr/>
        </p:nvPicPr>
        <p:blipFill>
          <a:blip r:embed="rId3">
            <a:alphaModFix/>
          </a:blip>
          <a:stretch>
            <a:fillRect/>
          </a:stretch>
        </p:blipFill>
        <p:spPr>
          <a:xfrm>
            <a:off x="311700" y="2110150"/>
            <a:ext cx="8230175" cy="2622775"/>
          </a:xfrm>
          <a:prstGeom prst="rect">
            <a:avLst/>
          </a:prstGeom>
          <a:noFill/>
          <a:ln>
            <a:noFill/>
          </a:ln>
        </p:spPr>
      </p:pic>
      <p:sp>
        <p:nvSpPr>
          <p:cNvPr id="520" name="Google Shape;520;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02C20"/>
                </a:solidFill>
              </a:rPr>
              <a:t>Results: Weighted mean recall</a:t>
            </a:r>
            <a:endParaRPr>
              <a:solidFill>
                <a:srgbClr val="B02C20"/>
              </a:solidFill>
            </a:endParaRPr>
          </a:p>
        </p:txBody>
      </p:sp>
      <p:sp>
        <p:nvSpPr>
          <p:cNvPr id="526" name="Google Shape;526;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527" name="Google Shape;527;p70"/>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pic>
        <p:nvPicPr>
          <p:cNvPr id="528" name="Google Shape;528;p70"/>
          <p:cNvPicPr preferRelativeResize="0"/>
          <p:nvPr/>
        </p:nvPicPr>
        <p:blipFill>
          <a:blip r:embed="rId3">
            <a:alphaModFix/>
          </a:blip>
          <a:stretch>
            <a:fillRect/>
          </a:stretch>
        </p:blipFill>
        <p:spPr>
          <a:xfrm>
            <a:off x="357200" y="1469575"/>
            <a:ext cx="8286999" cy="2458575"/>
          </a:xfrm>
          <a:prstGeom prst="rect">
            <a:avLst/>
          </a:prstGeom>
          <a:noFill/>
          <a:ln>
            <a:noFill/>
          </a:ln>
        </p:spPr>
      </p:pic>
      <p:sp>
        <p:nvSpPr>
          <p:cNvPr id="529" name="Google Shape;529;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02C20"/>
                </a:solidFill>
              </a:rPr>
              <a:t>Results: Weighted mean precision</a:t>
            </a:r>
            <a:endParaRPr>
              <a:solidFill>
                <a:srgbClr val="B02C20"/>
              </a:solidFill>
            </a:endParaRPr>
          </a:p>
        </p:txBody>
      </p:sp>
      <p:sp>
        <p:nvSpPr>
          <p:cNvPr id="535" name="Google Shape;535;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6" name="Google Shape;536;p71"/>
          <p:cNvPicPr preferRelativeResize="0"/>
          <p:nvPr/>
        </p:nvPicPr>
        <p:blipFill>
          <a:blip r:embed="rId3">
            <a:alphaModFix/>
          </a:blip>
          <a:stretch>
            <a:fillRect/>
          </a:stretch>
        </p:blipFill>
        <p:spPr>
          <a:xfrm>
            <a:off x="311700" y="1475664"/>
            <a:ext cx="8520601" cy="2365236"/>
          </a:xfrm>
          <a:prstGeom prst="rect">
            <a:avLst/>
          </a:prstGeom>
          <a:noFill/>
          <a:ln>
            <a:noFill/>
          </a:ln>
        </p:spPr>
      </p:pic>
      <p:sp>
        <p:nvSpPr>
          <p:cNvPr id="537" name="Google Shape;537;p71"/>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538" name="Google Shape;538;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02C20"/>
                </a:solidFill>
              </a:rPr>
              <a:t>Results : </a:t>
            </a:r>
            <a:r>
              <a:rPr lang="en">
                <a:solidFill>
                  <a:srgbClr val="B02C20"/>
                </a:solidFill>
              </a:rPr>
              <a:t>Performance Vector</a:t>
            </a:r>
            <a:r>
              <a:rPr lang="en">
                <a:solidFill>
                  <a:srgbClr val="B02C20"/>
                </a:solidFill>
              </a:rPr>
              <a:t> Description</a:t>
            </a:r>
            <a:endParaRPr>
              <a:solidFill>
                <a:srgbClr val="B02C20"/>
              </a:solidFill>
            </a:endParaRPr>
          </a:p>
        </p:txBody>
      </p:sp>
      <p:pic>
        <p:nvPicPr>
          <p:cNvPr id="544" name="Google Shape;544;p72"/>
          <p:cNvPicPr preferRelativeResize="0"/>
          <p:nvPr/>
        </p:nvPicPr>
        <p:blipFill>
          <a:blip r:embed="rId3">
            <a:alphaModFix/>
          </a:blip>
          <a:stretch>
            <a:fillRect/>
          </a:stretch>
        </p:blipFill>
        <p:spPr>
          <a:xfrm>
            <a:off x="928700" y="1031725"/>
            <a:ext cx="6123225" cy="3843975"/>
          </a:xfrm>
          <a:prstGeom prst="rect">
            <a:avLst/>
          </a:prstGeom>
          <a:noFill/>
          <a:ln>
            <a:noFill/>
          </a:ln>
        </p:spPr>
      </p:pic>
      <p:sp>
        <p:nvSpPr>
          <p:cNvPr id="545" name="Google Shape;545;p72"/>
          <p:cNvSpPr txBox="1"/>
          <p:nvPr/>
        </p:nvSpPr>
        <p:spPr>
          <a:xfrm>
            <a:off x="0" y="4850400"/>
            <a:ext cx="1898100" cy="369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Ramya Dhabade - Year 1993</a:t>
            </a:r>
            <a:endParaRPr b="1" sz="1200">
              <a:solidFill>
                <a:srgbClr val="B02C20"/>
              </a:solidFill>
              <a:latin typeface="Calibri"/>
              <a:ea typeface="Calibri"/>
              <a:cs typeface="Calibri"/>
              <a:sym typeface="Calibri"/>
            </a:endParaRPr>
          </a:p>
        </p:txBody>
      </p:sp>
      <p:sp>
        <p:nvSpPr>
          <p:cNvPr id="546" name="Google Shape;546;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3"/>
          <p:cNvSpPr txBox="1"/>
          <p:nvPr>
            <p:ph type="title"/>
          </p:nvPr>
        </p:nvSpPr>
        <p:spPr>
          <a:xfrm>
            <a:off x="311700" y="1130750"/>
            <a:ext cx="8520600" cy="7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3600">
                <a:solidFill>
                  <a:srgbClr val="B02C20"/>
                </a:solidFill>
                <a:latin typeface="Calibri"/>
                <a:ea typeface="Calibri"/>
                <a:cs typeface="Calibri"/>
                <a:sym typeface="Calibri"/>
              </a:rPr>
              <a:t>Prerna Deolekar</a:t>
            </a:r>
            <a:endParaRPr b="1" sz="3600">
              <a:solidFill>
                <a:srgbClr val="B02C20"/>
              </a:solidFill>
              <a:latin typeface="Calibri"/>
              <a:ea typeface="Calibri"/>
              <a:cs typeface="Calibri"/>
              <a:sym typeface="Calibri"/>
            </a:endParaRPr>
          </a:p>
          <a:p>
            <a:pPr indent="0" lvl="0" marL="0" rtl="0" algn="l">
              <a:spcBef>
                <a:spcPts val="0"/>
              </a:spcBef>
              <a:spcAft>
                <a:spcPts val="0"/>
              </a:spcAft>
              <a:buSzPts val="990"/>
              <a:buNone/>
            </a:pPr>
            <a:r>
              <a:t/>
            </a:r>
            <a:endParaRPr sz="3600">
              <a:solidFill>
                <a:srgbClr val="B02C20"/>
              </a:solidFill>
            </a:endParaRPr>
          </a:p>
        </p:txBody>
      </p:sp>
      <p:sp>
        <p:nvSpPr>
          <p:cNvPr id="552" name="Google Shape;552;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73"/>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554" name="Google Shape;554;p73"/>
          <p:cNvSpPr txBox="1"/>
          <p:nvPr/>
        </p:nvSpPr>
        <p:spPr>
          <a:xfrm>
            <a:off x="2507850" y="1821675"/>
            <a:ext cx="4128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A72A1E"/>
                </a:solidFill>
              </a:rPr>
              <a:t>Gradient Boosted Trees</a:t>
            </a:r>
            <a:endParaRPr b="1" sz="2700">
              <a:solidFill>
                <a:srgbClr val="A72A1E"/>
              </a:solidFill>
            </a:endParaRPr>
          </a:p>
        </p:txBody>
      </p:sp>
    </p:spTree>
  </p:cSld>
  <p:clrMapOvr>
    <a:masterClrMapping/>
  </p:clrMapOvr>
</p:sld>
</file>

<file path=ppt/slides/slide49.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58" name="Shape 558"/>
        <p:cNvGrpSpPr/>
        <p:nvPr/>
      </p:nvGrpSpPr>
      <p:grpSpPr>
        <a:xfrm>
          <a:off x="0" y="0"/>
          <a:ext cx="0" cy="0"/>
          <a:chOff x="0" y="0"/>
          <a:chExt cx="0" cy="0"/>
        </a:xfrm>
      </p:grpSpPr>
      <p:pic>
        <p:nvPicPr>
          <p:cNvPr id="559" name="Google Shape;559;p74"/>
          <p:cNvPicPr preferRelativeResize="0"/>
          <p:nvPr/>
        </p:nvPicPr>
        <p:blipFill rotWithShape="1">
          <a:blip r:embed="rId3">
            <a:alphaModFix/>
          </a:blip>
          <a:srcRect b="57" l="22"/>
          <a:stretch/>
        </p:blipFill>
        <p:spPr>
          <a:xfrm>
            <a:off x="769137" y="935450"/>
            <a:ext cx="7605724" cy="3722449"/>
          </a:xfrm>
          <a:prstGeom prst="rect">
            <a:avLst/>
          </a:prstGeom>
          <a:noFill/>
          <a:ln>
            <a:noFill/>
          </a:ln>
        </p:spPr>
      </p:pic>
      <p:pic>
        <p:nvPicPr>
          <p:cNvPr id="560" name="Google Shape;560;p74"/>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561" name="Google Shape;561;p74"/>
          <p:cNvSpPr txBox="1"/>
          <p:nvPr/>
        </p:nvSpPr>
        <p:spPr>
          <a:xfrm>
            <a:off x="366800" y="183175"/>
            <a:ext cx="6044100" cy="393600"/>
          </a:xfrm>
          <a:prstGeom prst="rect">
            <a:avLst/>
          </a:prstGeom>
          <a:noFill/>
          <a:ln>
            <a:noFill/>
          </a:ln>
        </p:spPr>
        <p:txBody>
          <a:bodyPr anchor="t" anchorCtr="0" bIns="91425" lIns="91425" rIns="91425" spcFirstLastPara="1" tIns="91425" wrap="square">
            <a:normAutofit/>
          </a:bodyPr>
          <a:lstStyle/>
          <a:p>
            <a:pPr algn="l" indent="0" lvl="0" marL="0" rtl="0">
              <a:lnSpc>
                <a:spcPct val="75000"/>
              </a:lnSpc>
              <a:spcBef>
                <a:spcPts val="1400"/>
              </a:spcBef>
              <a:spcAft>
                <a:spcPts val="0"/>
              </a:spcAft>
              <a:buNone/>
            </a:pPr>
            <a:r>
              <a:rPr b="1" lang="en" sz="1500">
                <a:solidFill>
                  <a:srgbClr val="B02C20"/>
                </a:solidFill>
              </a:rPr>
              <a:t>Sampling 1000 records from .csv file in python</a:t>
            </a:r>
            <a:endParaRPr sz="1500">
              <a:solidFill>
                <a:srgbClr val="B02C20"/>
              </a:solidFill>
            </a:endParaRPr>
          </a:p>
        </p:txBody>
      </p:sp>
      <p:sp>
        <p:nvSpPr>
          <p:cNvPr id="562" name="Google Shape;562;p74"/>
          <p:cNvSpPr txBox="1"/>
          <p:nvPr/>
        </p:nvSpPr>
        <p:spPr>
          <a:xfrm>
            <a:off x="0" y="4774200"/>
            <a:ext cx="2296200" cy="369300"/>
          </a:xfrm>
          <a:prstGeom prst="rect">
            <a:avLst/>
          </a:prstGeom>
          <a:noFill/>
          <a:ln>
            <a:noFill/>
          </a:ln>
        </p:spPr>
        <p:txBody>
          <a:bodyPr anchor="t" anchorCtr="0" bIns="91425" lIns="91425" rIns="91425" spcFirstLastPara="1" tIns="91425" wrap="square">
            <a:normAutofit/>
          </a:bodyPr>
          <a:lstStyle/>
          <a:p>
            <a:pPr algn="l" indent="0" lvl="0" marL="0" rtl="0">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sp>
        <p:nvSpPr>
          <p:cNvPr id="563" name="Google Shape;563;p74"/>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133725" y="41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72A1E"/>
                </a:solidFill>
                <a:highlight>
                  <a:srgbClr val="EEEEEE"/>
                </a:highlight>
              </a:rPr>
              <a:t>Spreadsheet of 1000 Records</a:t>
            </a:r>
            <a:endParaRPr>
              <a:solidFill>
                <a:srgbClr val="A72A1E"/>
              </a:solidFill>
              <a:highlight>
                <a:srgbClr val="EEEEEE"/>
              </a:highlight>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A72A1E"/>
                </a:solidFill>
              </a:rPr>
              <a:t>Himanshu Hariyani </a:t>
            </a:r>
            <a:r>
              <a:rPr lang="en" sz="1400">
                <a:solidFill>
                  <a:schemeClr val="dk1"/>
                </a:solidFill>
              </a:rPr>
              <a:t> </a:t>
            </a:r>
            <a:endParaRPr/>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0"/>
          <p:cNvPicPr preferRelativeResize="0"/>
          <p:nvPr/>
        </p:nvPicPr>
        <p:blipFill>
          <a:blip r:embed="rId3">
            <a:alphaModFix/>
          </a:blip>
          <a:stretch>
            <a:fillRect/>
          </a:stretch>
        </p:blipFill>
        <p:spPr>
          <a:xfrm>
            <a:off x="0" y="912275"/>
            <a:ext cx="9144003" cy="3280600"/>
          </a:xfrm>
          <a:prstGeom prst="rect">
            <a:avLst/>
          </a:prstGeom>
          <a:noFill/>
          <a:ln>
            <a:noFill/>
          </a:ln>
        </p:spPr>
      </p:pic>
      <p:pic>
        <p:nvPicPr>
          <p:cNvPr id="189" name="Google Shape;189;p30"/>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190" name="Google Shape;190;p30"/>
          <p:cNvSpPr txBox="1"/>
          <p:nvPr/>
        </p:nvSpPr>
        <p:spPr>
          <a:xfrm>
            <a:off x="0" y="4730325"/>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A72A1E"/>
                </a:solidFill>
              </a:rPr>
              <a:t>Himanshu Hariyani </a:t>
            </a:r>
            <a:r>
              <a:rPr lang="en">
                <a:solidFill>
                  <a:schemeClr val="dk1"/>
                </a:solidFill>
              </a:rPr>
              <a:t> </a:t>
            </a:r>
            <a:endParaRPr/>
          </a:p>
        </p:txBody>
      </p:sp>
    </p:spTree>
  </p:cSld>
  <p:clrMapOvr>
    <a:masterClrMapping/>
  </p:clrMapOvr>
</p:sld>
</file>

<file path=ppt/slides/slide50.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67" name="Shape 567"/>
        <p:cNvGrpSpPr/>
        <p:nvPr/>
      </p:nvGrpSpPr>
      <p:grpSpPr>
        <a:xfrm>
          <a:off x="0" y="0"/>
          <a:ext cx="0" cy="0"/>
          <a:chOff x="0" y="0"/>
          <a:chExt cx="0" cy="0"/>
        </a:xfrm>
      </p:grpSpPr>
      <p:pic>
        <p:nvPicPr>
          <p:cNvPr id="568" name="Google Shape;568;p75"/>
          <p:cNvPicPr preferRelativeResize="0"/>
          <p:nvPr/>
        </p:nvPicPr>
        <p:blipFill rotWithShape="1">
          <a:blip r:embed="rId3">
            <a:alphaModFix/>
          </a:blip>
          <a:srcRect r="3"/>
          <a:stretch/>
        </p:blipFill>
        <p:spPr>
          <a:xfrm>
            <a:off x="517888" y="895450"/>
            <a:ext cx="8108227" cy="3664800"/>
          </a:xfrm>
          <a:prstGeom prst="rect">
            <a:avLst/>
          </a:prstGeom>
          <a:noFill/>
          <a:ln>
            <a:noFill/>
          </a:ln>
        </p:spPr>
      </p:pic>
      <p:pic>
        <p:nvPicPr>
          <p:cNvPr id="569" name="Google Shape;569;p75"/>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570" name="Google Shape;570;p75"/>
          <p:cNvSpPr txBox="1"/>
          <p:nvPr/>
        </p:nvSpPr>
        <p:spPr>
          <a:xfrm>
            <a:off x="0" y="4774200"/>
            <a:ext cx="2296200" cy="369300"/>
          </a:xfrm>
          <a:prstGeom prst="rect">
            <a:avLst/>
          </a:prstGeom>
          <a:noFill/>
          <a:ln>
            <a:noFill/>
          </a:ln>
        </p:spPr>
        <p:txBody>
          <a:bodyPr anchor="t" anchorCtr="0" bIns="91425" lIns="91425" rIns="91425" spcFirstLastPara="1" tIns="91425" wrap="square">
            <a:normAutofit/>
          </a:bodyPr>
          <a:lstStyle/>
          <a:p>
            <a:pPr algn="l" indent="0" lvl="0" marL="0" rtl="0">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571" name="Google Shape;571;p75"/>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75" name="Shape 575"/>
        <p:cNvGrpSpPr/>
        <p:nvPr/>
      </p:nvGrpSpPr>
      <p:grpSpPr>
        <a:xfrm>
          <a:off x="0" y="0"/>
          <a:ext cx="0" cy="0"/>
          <a:chOff x="0" y="0"/>
          <a:chExt cx="0" cy="0"/>
        </a:xfrm>
      </p:grpSpPr>
      <p:sp>
        <p:nvSpPr>
          <p:cNvPr id="576" name="Google Shape;576;p76"/>
          <p:cNvSpPr txBox="1"/>
          <p:nvPr/>
        </p:nvSpPr>
        <p:spPr>
          <a:xfrm>
            <a:off x="366800" y="183175"/>
            <a:ext cx="6044100" cy="393600"/>
          </a:xfrm>
          <a:prstGeom prst="rect">
            <a:avLst/>
          </a:prstGeom>
          <a:noFill/>
          <a:ln>
            <a:noFill/>
          </a:ln>
        </p:spPr>
        <p:txBody>
          <a:bodyPr anchor="t" anchorCtr="0" bIns="91425" lIns="91425" rIns="91425" spcFirstLastPara="1" tIns="91425" wrap="square">
            <a:normAutofit/>
          </a:bodyPr>
          <a:lstStyle/>
          <a:p>
            <a:pPr algn="l" indent="0" lvl="0" marL="0" rtl="0">
              <a:lnSpc>
                <a:spcPct val="75000"/>
              </a:lnSpc>
              <a:spcBef>
                <a:spcPts val="1400"/>
              </a:spcBef>
              <a:spcAft>
                <a:spcPts val="0"/>
              </a:spcAft>
              <a:buNone/>
            </a:pPr>
            <a:r>
              <a:rPr b="1" lang="en" sz="1500">
                <a:solidFill>
                  <a:srgbClr val="B02C20"/>
                </a:solidFill>
              </a:rPr>
              <a:t>Sampling 1000 records from .csv file</a:t>
            </a:r>
            <a:endParaRPr sz="1500">
              <a:solidFill>
                <a:srgbClr val="B02C20"/>
              </a:solidFill>
            </a:endParaRPr>
          </a:p>
        </p:txBody>
      </p:sp>
      <p:pic>
        <p:nvPicPr>
          <p:cNvPr id="577" name="Google Shape;577;p76"/>
          <p:cNvPicPr preferRelativeResize="0"/>
          <p:nvPr/>
        </p:nvPicPr>
        <p:blipFill rotWithShape="1">
          <a:blip r:embed="rId3">
            <a:alphaModFix/>
          </a:blip>
          <a:srcRect b="47"/>
          <a:stretch/>
        </p:blipFill>
        <p:spPr>
          <a:xfrm>
            <a:off x="574900" y="655700"/>
            <a:ext cx="7576752" cy="3991826"/>
          </a:xfrm>
          <a:prstGeom prst="rect">
            <a:avLst/>
          </a:prstGeom>
          <a:noFill/>
          <a:ln>
            <a:noFill/>
          </a:ln>
        </p:spPr>
      </p:pic>
      <p:pic>
        <p:nvPicPr>
          <p:cNvPr id="578" name="Google Shape;578;p76"/>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579" name="Google Shape;579;p76"/>
          <p:cNvSpPr txBox="1"/>
          <p:nvPr/>
        </p:nvSpPr>
        <p:spPr>
          <a:xfrm>
            <a:off x="0" y="4774200"/>
            <a:ext cx="2296200" cy="369300"/>
          </a:xfrm>
          <a:prstGeom prst="rect">
            <a:avLst/>
          </a:prstGeom>
          <a:noFill/>
          <a:ln>
            <a:noFill/>
          </a:ln>
        </p:spPr>
        <p:txBody>
          <a:bodyPr anchor="t" anchorCtr="0" bIns="91425" lIns="91425" rIns="91425" spcFirstLastPara="1" tIns="91425" wrap="square">
            <a:normAutofit/>
          </a:bodyPr>
          <a:lstStyle/>
          <a:p>
            <a:pPr algn="l" indent="0" lvl="0" marL="0" rtl="0">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sp>
        <p:nvSpPr>
          <p:cNvPr id="580" name="Google Shape;580;p76"/>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7"/>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Sampling 1000 records from .csv file</a:t>
            </a:r>
            <a:endParaRPr sz="1500">
              <a:solidFill>
                <a:srgbClr val="B02C20"/>
              </a:solidFill>
            </a:endParaRPr>
          </a:p>
        </p:txBody>
      </p:sp>
      <p:pic>
        <p:nvPicPr>
          <p:cNvPr id="586" name="Google Shape;586;p77"/>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587" name="Google Shape;587;p77"/>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pic>
        <p:nvPicPr>
          <p:cNvPr id="588" name="Google Shape;588;p77"/>
          <p:cNvPicPr preferRelativeResize="0"/>
          <p:nvPr/>
        </p:nvPicPr>
        <p:blipFill>
          <a:blip r:embed="rId4">
            <a:alphaModFix/>
          </a:blip>
          <a:stretch>
            <a:fillRect/>
          </a:stretch>
        </p:blipFill>
        <p:spPr>
          <a:xfrm>
            <a:off x="295113" y="1060838"/>
            <a:ext cx="8553764" cy="3471674"/>
          </a:xfrm>
          <a:prstGeom prst="rect">
            <a:avLst/>
          </a:prstGeom>
          <a:noFill/>
          <a:ln>
            <a:noFill/>
          </a:ln>
        </p:spPr>
      </p:pic>
      <p:sp>
        <p:nvSpPr>
          <p:cNvPr id="589" name="Google Shape;589;p77"/>
          <p:cNvSpPr txBox="1"/>
          <p:nvPr/>
        </p:nvSpPr>
        <p:spPr>
          <a:xfrm>
            <a:off x="366800" y="5767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lang="en" sz="1200">
                <a:solidFill>
                  <a:srgbClr val="B02C20"/>
                </a:solidFill>
              </a:rPr>
              <a:t>If ArrDelay and DepDelay value &lt;= 0, N is displayed in Delay column, otherwise Y</a:t>
            </a:r>
            <a:endParaRPr sz="1200">
              <a:solidFill>
                <a:srgbClr val="B02C20"/>
              </a:solidFill>
            </a:endParaRPr>
          </a:p>
        </p:txBody>
      </p:sp>
      <p:sp>
        <p:nvSpPr>
          <p:cNvPr id="590" name="Google Shape;590;p77"/>
          <p:cNvSpPr/>
          <p:nvPr/>
        </p:nvSpPr>
        <p:spPr>
          <a:xfrm>
            <a:off x="8337225" y="991975"/>
            <a:ext cx="511500" cy="3782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7"/>
          <p:cNvSpPr/>
          <p:nvPr/>
        </p:nvSpPr>
        <p:spPr>
          <a:xfrm rot="-5400000">
            <a:off x="5758525" y="-1010750"/>
            <a:ext cx="499200" cy="6004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96" name="Shape 596"/>
        <p:cNvGrpSpPr/>
        <p:nvPr/>
      </p:nvGrpSpPr>
      <p:grpSpPr>
        <a:xfrm>
          <a:off x="0" y="0"/>
          <a:ext cx="0" cy="0"/>
          <a:chOff x="0" y="0"/>
          <a:chExt cx="0" cy="0"/>
        </a:xfrm>
      </p:grpSpPr>
      <p:sp>
        <p:nvSpPr>
          <p:cNvPr id="597" name="Google Shape;597;p78"/>
          <p:cNvSpPr txBox="1"/>
          <p:nvPr/>
        </p:nvSpPr>
        <p:spPr>
          <a:xfrm>
            <a:off x="0" y="4774200"/>
            <a:ext cx="2296200" cy="369300"/>
          </a:xfrm>
          <a:prstGeom prst="rect">
            <a:avLst/>
          </a:prstGeom>
          <a:noFill/>
          <a:ln>
            <a:noFill/>
          </a:ln>
        </p:spPr>
        <p:txBody>
          <a:bodyPr anchor="t" anchorCtr="0" bIns="91425" lIns="91425" rIns="91425" spcFirstLastPara="1" tIns="91425" wrap="square">
            <a:normAutofit/>
          </a:bodyPr>
          <a:lstStyle/>
          <a:p>
            <a:pPr algn="l" indent="0" lvl="0" marL="0" rtl="0">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pic>
        <p:nvPicPr>
          <p:cNvPr id="598" name="Google Shape;598;p78"/>
          <p:cNvPicPr preferRelativeResize="0"/>
          <p:nvPr/>
        </p:nvPicPr>
        <p:blipFill rotWithShape="1">
          <a:blip r:embed="rId3">
            <a:alphaModFix/>
          </a:blip>
          <a:srcRect b="71" t="98"/>
          <a:stretch/>
        </p:blipFill>
        <p:spPr>
          <a:xfrm>
            <a:off x="696425" y="1041525"/>
            <a:ext cx="7945598" cy="3267913"/>
          </a:xfrm>
          <a:prstGeom prst="rect">
            <a:avLst/>
          </a:prstGeom>
          <a:noFill/>
          <a:ln>
            <a:noFill/>
          </a:ln>
        </p:spPr>
      </p:pic>
      <p:sp>
        <p:nvSpPr>
          <p:cNvPr id="599" name="Google Shape;599;p78"/>
          <p:cNvSpPr txBox="1"/>
          <p:nvPr/>
        </p:nvSpPr>
        <p:spPr>
          <a:xfrm>
            <a:off x="366800" y="183175"/>
            <a:ext cx="6044100" cy="393600"/>
          </a:xfrm>
          <a:prstGeom prst="rect">
            <a:avLst/>
          </a:prstGeom>
          <a:noFill/>
          <a:ln>
            <a:noFill/>
          </a:ln>
        </p:spPr>
        <p:txBody>
          <a:bodyPr anchor="t" anchorCtr="0" bIns="91425" lIns="91425" rIns="91425" spcFirstLastPara="1" tIns="91425" wrap="square">
            <a:normAutofit/>
          </a:bodyPr>
          <a:lstStyle/>
          <a:p>
            <a:pPr algn="l" indent="0" lvl="0" marL="0" rtl="0">
              <a:lnSpc>
                <a:spcPct val="75000"/>
              </a:lnSpc>
              <a:spcBef>
                <a:spcPts val="1400"/>
              </a:spcBef>
              <a:spcAft>
                <a:spcPts val="0"/>
              </a:spcAft>
              <a:buNone/>
            </a:pPr>
            <a:r>
              <a:rPr b="1" lang="en" sz="1500">
                <a:solidFill>
                  <a:srgbClr val="B02C20"/>
                </a:solidFill>
              </a:rPr>
              <a:t>Combined .csv file of all group members</a:t>
            </a:r>
            <a:endParaRPr sz="1500">
              <a:solidFill>
                <a:srgbClr val="B02C20"/>
              </a:solidFill>
            </a:endParaRPr>
          </a:p>
        </p:txBody>
      </p:sp>
      <p:pic>
        <p:nvPicPr>
          <p:cNvPr id="600" name="Google Shape;600;p78"/>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601" name="Google Shape;601;p78"/>
          <p:cNvSpPr txBox="1"/>
          <p:nvPr/>
        </p:nvSpPr>
        <p:spPr>
          <a:xfrm>
            <a:off x="366800" y="576775"/>
            <a:ext cx="6044100" cy="393600"/>
          </a:xfrm>
          <a:prstGeom prst="rect">
            <a:avLst/>
          </a:prstGeom>
          <a:noFill/>
          <a:ln>
            <a:noFill/>
          </a:ln>
        </p:spPr>
        <p:txBody>
          <a:bodyPr anchor="t" anchorCtr="0" bIns="91425" lIns="91425" rIns="91425" spcFirstLastPara="1" tIns="91425" wrap="square">
            <a:normAutofit/>
          </a:bodyPr>
          <a:lstStyle/>
          <a:p>
            <a:pPr algn="l" indent="0" lvl="0" marL="0" rtl="0">
              <a:lnSpc>
                <a:spcPct val="75000"/>
              </a:lnSpc>
              <a:spcBef>
                <a:spcPts val="1400"/>
              </a:spcBef>
              <a:spcAft>
                <a:spcPts val="0"/>
              </a:spcAft>
              <a:buNone/>
            </a:pPr>
            <a:r>
              <a:rPr lang="en" sz="1200">
                <a:solidFill>
                  <a:srgbClr val="B02C20"/>
                </a:solidFill>
              </a:rPr>
              <a:t>In total we have a dataset of 5000 rows</a:t>
            </a:r>
            <a:endParaRPr sz="1200">
              <a:solidFill>
                <a:srgbClr val="B02C20"/>
              </a:solidFill>
            </a:endParaRPr>
          </a:p>
        </p:txBody>
      </p:sp>
      <p:sp>
        <p:nvSpPr>
          <p:cNvPr id="602" name="Google Shape;602;p78"/>
          <p:cNvSpPr/>
          <p:nvPr/>
        </p:nvSpPr>
        <p:spPr>
          <a:xfrm>
            <a:off x="415025" y="4059700"/>
            <a:ext cx="256500" cy="165300"/>
          </a:xfrm>
          <a:prstGeom prst="rightArrow">
            <a:avLst>
              <a:gd fmla="val 50000" name="adj1"/>
              <a:gd fmla="val 50000" name="adj2"/>
            </a:avLst>
          </a:prstGeom>
          <a:solidFill>
            <a:schemeClr val="lt2"/>
          </a:solidFill>
          <a:ln cap="flat" cmpd="sng" w="9525">
            <a:solidFill>
              <a:schemeClr val="dk2"/>
            </a:solidFill>
            <a:prstDash val="solid"/>
            <a:round/>
            <a:headEnd len="sm" type="none" w="sm"/>
            <a:tailEnd len="sm" type="none" w="sm"/>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603" name="Google Shape;603;p78"/>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p79"/>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609" name="Google Shape;609;p79"/>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sp>
        <p:nvSpPr>
          <p:cNvPr id="610" name="Google Shape;610;p79"/>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11" name="Google Shape;611;p79"/>
          <p:cNvSpPr txBox="1"/>
          <p:nvPr/>
        </p:nvSpPr>
        <p:spPr>
          <a:xfrm>
            <a:off x="366800" y="424375"/>
            <a:ext cx="7440300" cy="17157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n" sz="1200">
                <a:solidFill>
                  <a:srgbClr val="333333"/>
                </a:solidFill>
                <a:highlight>
                  <a:srgbClr val="FFFFFF"/>
                </a:highlight>
              </a:rPr>
              <a:t>A gradient boosted model is an ensemble of either regression or classification tree models. Both are forward-learning ensemble methods that obtain predictive results through gradually improved estimations. Boosting is a flexible nonlinear regression procedure that helps improving the accuracy of trees. By sequentially applying weak classification algorithms to the incrementally changed data, a series of decision trees are created that produce an ensemble of weak prediction models. </a:t>
            </a:r>
            <a:endParaRPr sz="1200">
              <a:solidFill>
                <a:schemeClr val="dk1"/>
              </a:solidFill>
            </a:endParaRPr>
          </a:p>
          <a:p>
            <a:pPr indent="0" lvl="0" marL="0" rtl="0" algn="l">
              <a:lnSpc>
                <a:spcPct val="100000"/>
              </a:lnSpc>
              <a:spcBef>
                <a:spcPts val="1400"/>
              </a:spcBef>
              <a:spcAft>
                <a:spcPts val="0"/>
              </a:spcAft>
              <a:buNone/>
            </a:pPr>
            <a:r>
              <a:t/>
            </a:r>
            <a:endParaRPr sz="1200">
              <a:solidFill>
                <a:srgbClr val="333333"/>
              </a:solidFill>
              <a:highlight>
                <a:srgbClr val="FFFFFF"/>
              </a:highlight>
            </a:endParaRPr>
          </a:p>
        </p:txBody>
      </p:sp>
      <p:pic>
        <p:nvPicPr>
          <p:cNvPr id="612" name="Google Shape;612;p79"/>
          <p:cNvPicPr preferRelativeResize="0"/>
          <p:nvPr/>
        </p:nvPicPr>
        <p:blipFill>
          <a:blip r:embed="rId4">
            <a:alphaModFix/>
          </a:blip>
          <a:stretch>
            <a:fillRect/>
          </a:stretch>
        </p:blipFill>
        <p:spPr>
          <a:xfrm>
            <a:off x="5378575" y="2917025"/>
            <a:ext cx="2296200" cy="1410400"/>
          </a:xfrm>
          <a:prstGeom prst="rect">
            <a:avLst/>
          </a:prstGeom>
          <a:noFill/>
          <a:ln>
            <a:noFill/>
          </a:ln>
        </p:spPr>
      </p:pic>
      <p:sp>
        <p:nvSpPr>
          <p:cNvPr id="613" name="Google Shape;613;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80"/>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619" name="Google Shape;619;p80"/>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sp>
        <p:nvSpPr>
          <p:cNvPr id="620" name="Google Shape;620;p80"/>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21" name="Google Shape;621;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22" name="Google Shape;622;p80"/>
          <p:cNvPicPr preferRelativeResize="0"/>
          <p:nvPr/>
        </p:nvPicPr>
        <p:blipFill>
          <a:blip r:embed="rId4">
            <a:alphaModFix/>
          </a:blip>
          <a:stretch>
            <a:fillRect/>
          </a:stretch>
        </p:blipFill>
        <p:spPr>
          <a:xfrm>
            <a:off x="152400" y="971550"/>
            <a:ext cx="8839200" cy="1885102"/>
          </a:xfrm>
          <a:prstGeom prst="rect">
            <a:avLst/>
          </a:prstGeom>
          <a:noFill/>
          <a:ln>
            <a:noFill/>
          </a:ln>
        </p:spPr>
      </p:pic>
      <p:pic>
        <p:nvPicPr>
          <p:cNvPr id="623" name="Google Shape;623;p80"/>
          <p:cNvPicPr preferRelativeResize="0"/>
          <p:nvPr/>
        </p:nvPicPr>
        <p:blipFill>
          <a:blip r:embed="rId5">
            <a:alphaModFix/>
          </a:blip>
          <a:stretch>
            <a:fillRect/>
          </a:stretch>
        </p:blipFill>
        <p:spPr>
          <a:xfrm>
            <a:off x="164300" y="2935113"/>
            <a:ext cx="8839199" cy="1392933"/>
          </a:xfrm>
          <a:prstGeom prst="rect">
            <a:avLst/>
          </a:prstGeom>
          <a:noFill/>
          <a:ln>
            <a:noFill/>
          </a:ln>
        </p:spPr>
      </p:pic>
      <p:sp>
        <p:nvSpPr>
          <p:cNvPr id="624" name="Google Shape;624;p80"/>
          <p:cNvSpPr txBox="1"/>
          <p:nvPr/>
        </p:nvSpPr>
        <p:spPr>
          <a:xfrm>
            <a:off x="366800" y="424375"/>
            <a:ext cx="7716000" cy="95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rgbClr val="4C525B"/>
                </a:solidFill>
                <a:highlight>
                  <a:srgbClr val="FFFFFF"/>
                </a:highlight>
              </a:rPr>
              <a:t>Used Rapidminer for data modelling</a:t>
            </a:r>
            <a:endParaRPr sz="1200">
              <a:solidFill>
                <a:srgbClr val="4C525B"/>
              </a:solidFill>
              <a:highlight>
                <a:srgbClr val="FFFFFF"/>
              </a:highlight>
            </a:endParaRPr>
          </a:p>
        </p:txBody>
      </p:sp>
    </p:spTree>
  </p:cSld>
  <p:clrMapOvr>
    <a:masterClrMapping/>
  </p:clrMapOvr>
</p:sld>
</file>

<file path=ppt/slides/slide56.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628" name="Shape 628"/>
        <p:cNvGrpSpPr/>
        <p:nvPr/>
      </p:nvGrpSpPr>
      <p:grpSpPr>
        <a:xfrm>
          <a:off x="0" y="0"/>
          <a:ext cx="0" cy="0"/>
          <a:chOff x="0" y="0"/>
          <a:chExt cx="0" cy="0"/>
        </a:xfrm>
      </p:grpSpPr>
      <p:pic>
        <p:nvPicPr>
          <p:cNvPr id="629" name="Google Shape;629;p81"/>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630" name="Google Shape;630;p81"/>
          <p:cNvSpPr txBox="1"/>
          <p:nvPr/>
        </p:nvSpPr>
        <p:spPr>
          <a:xfrm>
            <a:off x="0" y="4774200"/>
            <a:ext cx="2296200" cy="369300"/>
          </a:xfrm>
          <a:prstGeom prst="rect">
            <a:avLst/>
          </a:prstGeom>
          <a:noFill/>
          <a:ln>
            <a:noFill/>
          </a:ln>
        </p:spPr>
        <p:txBody>
          <a:bodyPr anchor="t" anchorCtr="0" bIns="91425" lIns="91425" rIns="91425" spcFirstLastPara="1" tIns="91425" wrap="square">
            <a:normAutofit/>
          </a:bodyPr>
          <a:lstStyle/>
          <a:p>
            <a:pPr algn="l" indent="0" lvl="0" marL="0" rtl="0">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sp>
        <p:nvSpPr>
          <p:cNvPr id="631" name="Google Shape;631;p81"/>
          <p:cNvSpPr txBox="1"/>
          <p:nvPr/>
        </p:nvSpPr>
        <p:spPr>
          <a:xfrm>
            <a:off x="366800" y="183175"/>
            <a:ext cx="6044100" cy="393600"/>
          </a:xfrm>
          <a:prstGeom prst="rect">
            <a:avLst/>
          </a:prstGeom>
          <a:noFill/>
          <a:ln>
            <a:noFill/>
          </a:ln>
        </p:spPr>
        <p:txBody>
          <a:bodyPr anchor="t" anchorCtr="0" bIns="91425" lIns="91425" rIns="91425" spcFirstLastPara="1" tIns="91425" wrap="square">
            <a:normAutofit/>
          </a:bodyPr>
          <a:lstStyle/>
          <a:p>
            <a:pPr algn="l" indent="0" lvl="0" marL="0" rtl="0">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32" name="Google Shape;632;p81"/>
          <p:cNvSpPr txBox="1"/>
          <p:nvPr/>
        </p:nvSpPr>
        <p:spPr>
          <a:xfrm>
            <a:off x="366800" y="424375"/>
            <a:ext cx="7716000" cy="950400"/>
          </a:xfrm>
          <a:prstGeom prst="rect">
            <a:avLst/>
          </a:prstGeom>
          <a:noFill/>
          <a:ln>
            <a:noFill/>
          </a:ln>
        </p:spPr>
        <p:txBody>
          <a:bodyPr anchor="t" anchorCtr="0" bIns="91425" lIns="91425" rIns="91425" spcFirstLastPara="1" tIns="91425" wrap="square">
            <a:noAutofit/>
          </a:bodyPr>
          <a:lstStyle/>
          <a:p>
            <a:pPr algn="l" indent="0" lvl="0" marL="0" rtl="0">
              <a:lnSpc>
                <a:spcPct val="100000"/>
              </a:lnSpc>
              <a:spcBef>
                <a:spcPts val="1400"/>
              </a:spcBef>
              <a:spcAft>
                <a:spcPts val="0"/>
              </a:spcAft>
              <a:buNone/>
            </a:pPr>
            <a:r>
              <a:rPr lang="en" sz="1200">
                <a:solidFill>
                  <a:srgbClr val="4C525B"/>
                </a:solidFill>
                <a:highlight>
                  <a:srgbClr val="FFFFFF"/>
                </a:highlight>
              </a:rPr>
              <a:t>Step 1: </a:t>
            </a:r>
            <a:endParaRPr sz="1200">
              <a:solidFill>
                <a:srgbClr val="4C525B"/>
              </a:solidFill>
              <a:highlight>
                <a:srgbClr val="FFFFFF"/>
              </a:highlight>
            </a:endParaRPr>
          </a:p>
          <a:p>
            <a:pPr algn="l" indent="0" lvl="0" marL="0" rtl="0">
              <a:lnSpc>
                <a:spcPct val="100000"/>
              </a:lnSpc>
              <a:spcBef>
                <a:spcPts val="1400"/>
              </a:spcBef>
              <a:spcAft>
                <a:spcPts val="0"/>
              </a:spcAft>
              <a:buClr>
                <a:schemeClr val="dk1"/>
              </a:buClr>
              <a:buSzPts val="1100"/>
              <a:buFont typeface="Arial"/>
              <a:buNone/>
            </a:pPr>
            <a:r>
              <a:rPr lang="en" sz="1200">
                <a:solidFill>
                  <a:srgbClr val="4C525B"/>
                </a:solidFill>
                <a:highlight>
                  <a:srgbClr val="FFFFFF"/>
                </a:highlight>
              </a:rPr>
              <a:t>This Operator reads data from the specified CSV file.</a:t>
            </a:r>
            <a:endParaRPr sz="1200">
              <a:solidFill>
                <a:srgbClr val="4C525B"/>
              </a:solidFill>
              <a:highlight>
                <a:srgbClr val="FFFFFF"/>
              </a:highlight>
            </a:endParaRPr>
          </a:p>
          <a:p>
            <a:pPr algn="l" indent="0" lvl="0" marL="0" rtl="0">
              <a:lnSpc>
                <a:spcPct val="100000"/>
              </a:lnSpc>
              <a:spcBef>
                <a:spcPts val="1400"/>
              </a:spcBef>
              <a:spcAft>
                <a:spcPts val="0"/>
              </a:spcAft>
              <a:buClr>
                <a:schemeClr val="dk1"/>
              </a:buClr>
              <a:buSzPts val="1100"/>
              <a:buFont typeface="Arial"/>
              <a:buNone/>
            </a:pPr>
            <a:r>
              <a:t/>
            </a:r>
            <a:endParaRPr sz="1200">
              <a:solidFill>
                <a:srgbClr val="4C525B"/>
              </a:solidFill>
            </a:endParaRPr>
          </a:p>
          <a:p>
            <a:pPr algn="l" indent="0" lvl="0" marL="0" rtl="0">
              <a:lnSpc>
                <a:spcPct val="100000"/>
              </a:lnSpc>
              <a:spcBef>
                <a:spcPts val="1400"/>
              </a:spcBef>
              <a:spcAft>
                <a:spcPts val="0"/>
              </a:spcAft>
              <a:buNone/>
            </a:pPr>
            <a:r>
              <a:rPr lang="en" sz="1200">
                <a:solidFill>
                  <a:srgbClr val="4C525B"/>
                </a:solidFill>
                <a:highlight>
                  <a:srgbClr val="FFFFFF"/>
                </a:highlight>
              </a:rPr>
              <a:t> </a:t>
            </a:r>
            <a:endParaRPr sz="1200">
              <a:solidFill>
                <a:srgbClr val="4C525B"/>
              </a:solidFill>
              <a:highlight>
                <a:srgbClr val="FFFFFF"/>
              </a:highlight>
            </a:endParaRPr>
          </a:p>
        </p:txBody>
      </p:sp>
      <p:pic>
        <p:nvPicPr>
          <p:cNvPr id="633" name="Google Shape;633;p81"/>
          <p:cNvPicPr preferRelativeResize="0"/>
          <p:nvPr/>
        </p:nvPicPr>
        <p:blipFill rotWithShape="1">
          <a:blip r:embed="rId4">
            <a:alphaModFix/>
          </a:blip>
          <a:srcRect r="189"/>
          <a:stretch/>
        </p:blipFill>
        <p:spPr>
          <a:xfrm>
            <a:off x="3153731" y="1790525"/>
            <a:ext cx="2142125" cy="2022875"/>
          </a:xfrm>
          <a:prstGeom prst="rect">
            <a:avLst/>
          </a:prstGeom>
          <a:noFill/>
          <a:ln>
            <a:noFill/>
          </a:ln>
        </p:spPr>
      </p:pic>
      <p:sp>
        <p:nvSpPr>
          <p:cNvPr id="634" name="Google Shape;634;p81"/>
          <p:cNvSpPr/>
          <p:nvPr/>
        </p:nvSpPr>
        <p:spPr>
          <a:xfrm>
            <a:off x="7357050" y="1588975"/>
            <a:ext cx="1056300" cy="753300"/>
          </a:xfrm>
          <a:prstGeom prst="rect">
            <a:avLst/>
          </a:prstGeom>
          <a:solidFill>
            <a:schemeClr val="lt2"/>
          </a:solidFill>
          <a:ln cap="flat" cmpd="sng" w="9525">
            <a:solidFill>
              <a:schemeClr val="dk2"/>
            </a:solidFill>
            <a:prstDash val="solid"/>
            <a:round/>
            <a:headEnd len="sm" type="none" w="sm"/>
            <a:tailEnd len="sm" type="none" w="sm"/>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pic>
        <p:nvPicPr>
          <p:cNvPr id="635" name="Google Shape;635;p81"/>
          <p:cNvPicPr preferRelativeResize="0"/>
          <p:nvPr/>
        </p:nvPicPr>
        <p:blipFill>
          <a:blip r:embed="rId5">
            <a:alphaModFix/>
          </a:blip>
          <a:stretch>
            <a:fillRect/>
          </a:stretch>
        </p:blipFill>
        <p:spPr>
          <a:xfrm>
            <a:off x="7051775" y="1451275"/>
            <a:ext cx="1666875" cy="1028700"/>
          </a:xfrm>
          <a:prstGeom prst="rect">
            <a:avLst/>
          </a:prstGeom>
          <a:noFill/>
          <a:ln>
            <a:noFill/>
          </a:ln>
        </p:spPr>
      </p:pic>
      <p:sp>
        <p:nvSpPr>
          <p:cNvPr id="636" name="Google Shape;636;p81"/>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82"/>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642" name="Google Shape;642;p82"/>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a:t>
            </a:r>
            <a:endParaRPr b="1" sz="1200">
              <a:solidFill>
                <a:srgbClr val="B02C20"/>
              </a:solidFill>
              <a:latin typeface="Calibri"/>
              <a:ea typeface="Calibri"/>
              <a:cs typeface="Calibri"/>
              <a:sym typeface="Calibri"/>
            </a:endParaRPr>
          </a:p>
        </p:txBody>
      </p:sp>
      <p:sp>
        <p:nvSpPr>
          <p:cNvPr id="643" name="Google Shape;643;p82"/>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44" name="Google Shape;644;p82"/>
          <p:cNvSpPr txBox="1"/>
          <p:nvPr/>
        </p:nvSpPr>
        <p:spPr>
          <a:xfrm>
            <a:off x="366800" y="424375"/>
            <a:ext cx="7716000" cy="95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rgbClr val="4C525B"/>
                </a:solidFill>
                <a:highlight>
                  <a:srgbClr val="FFFFFF"/>
                </a:highlight>
              </a:rPr>
              <a:t>Step 2: </a:t>
            </a:r>
            <a:endParaRPr sz="1200">
              <a:solidFill>
                <a:srgbClr val="4C525B"/>
              </a:solidFill>
              <a:highlight>
                <a:srgbClr val="FFFFFF"/>
              </a:highlight>
            </a:endParaRPr>
          </a:p>
          <a:p>
            <a:pPr indent="0" lvl="0" marL="0" rtl="0" algn="l">
              <a:lnSpc>
                <a:spcPct val="100000"/>
              </a:lnSpc>
              <a:spcBef>
                <a:spcPts val="1400"/>
              </a:spcBef>
              <a:spcAft>
                <a:spcPts val="0"/>
              </a:spcAft>
              <a:buNone/>
            </a:pPr>
            <a:r>
              <a:rPr lang="en" sz="1200">
                <a:solidFill>
                  <a:srgbClr val="4C525B"/>
                </a:solidFill>
                <a:highlight>
                  <a:srgbClr val="FFFFFF"/>
                </a:highlight>
              </a:rPr>
              <a:t>This Operator selects a subset of Attributes of the dataset and removes the other Attributes. Only the selected Attributes are delivered to the output port.</a:t>
            </a:r>
            <a:endParaRPr sz="1200">
              <a:solidFill>
                <a:srgbClr val="4C525B"/>
              </a:solidFill>
              <a:highlight>
                <a:srgbClr val="FFFFFF"/>
              </a:highlight>
            </a:endParaRPr>
          </a:p>
          <a:p>
            <a:pPr indent="0" lvl="0" marL="0" rtl="0" algn="l">
              <a:lnSpc>
                <a:spcPct val="100000"/>
              </a:lnSpc>
              <a:spcBef>
                <a:spcPts val="1400"/>
              </a:spcBef>
              <a:spcAft>
                <a:spcPts val="0"/>
              </a:spcAft>
              <a:buNone/>
            </a:pPr>
            <a:r>
              <a:t/>
            </a:r>
            <a:endParaRPr sz="1200">
              <a:solidFill>
                <a:srgbClr val="4C525B"/>
              </a:solidFill>
            </a:endParaRPr>
          </a:p>
          <a:p>
            <a:pPr indent="0" lvl="0" marL="0" rtl="0" algn="l">
              <a:lnSpc>
                <a:spcPct val="100000"/>
              </a:lnSpc>
              <a:spcBef>
                <a:spcPts val="1400"/>
              </a:spcBef>
              <a:spcAft>
                <a:spcPts val="0"/>
              </a:spcAft>
              <a:buNone/>
            </a:pPr>
            <a:r>
              <a:rPr lang="en" sz="1200">
                <a:solidFill>
                  <a:srgbClr val="4C525B"/>
                </a:solidFill>
                <a:highlight>
                  <a:srgbClr val="FFFFFF"/>
                </a:highlight>
              </a:rPr>
              <a:t> </a:t>
            </a:r>
            <a:endParaRPr sz="1200">
              <a:solidFill>
                <a:srgbClr val="4C525B"/>
              </a:solidFill>
              <a:highlight>
                <a:srgbClr val="FFFFFF"/>
              </a:highlight>
            </a:endParaRPr>
          </a:p>
        </p:txBody>
      </p:sp>
      <p:pic>
        <p:nvPicPr>
          <p:cNvPr id="645" name="Google Shape;645;p82"/>
          <p:cNvPicPr preferRelativeResize="0"/>
          <p:nvPr/>
        </p:nvPicPr>
        <p:blipFill>
          <a:blip r:embed="rId4">
            <a:alphaModFix/>
          </a:blip>
          <a:stretch>
            <a:fillRect/>
          </a:stretch>
        </p:blipFill>
        <p:spPr>
          <a:xfrm>
            <a:off x="7105300" y="1209675"/>
            <a:ext cx="1524000" cy="1362075"/>
          </a:xfrm>
          <a:prstGeom prst="rect">
            <a:avLst/>
          </a:prstGeom>
          <a:noFill/>
          <a:ln>
            <a:noFill/>
          </a:ln>
        </p:spPr>
      </p:pic>
      <p:pic>
        <p:nvPicPr>
          <p:cNvPr id="646" name="Google Shape;646;p82"/>
          <p:cNvPicPr preferRelativeResize="0"/>
          <p:nvPr/>
        </p:nvPicPr>
        <p:blipFill>
          <a:blip r:embed="rId5">
            <a:alphaModFix/>
          </a:blip>
          <a:stretch>
            <a:fillRect/>
          </a:stretch>
        </p:blipFill>
        <p:spPr>
          <a:xfrm>
            <a:off x="716425" y="1580425"/>
            <a:ext cx="6286026" cy="3140676"/>
          </a:xfrm>
          <a:prstGeom prst="rect">
            <a:avLst/>
          </a:prstGeom>
          <a:noFill/>
          <a:ln>
            <a:noFill/>
          </a:ln>
        </p:spPr>
      </p:pic>
      <p:sp>
        <p:nvSpPr>
          <p:cNvPr id="647" name="Google Shape;647;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p83"/>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653" name="Google Shape;653;p83"/>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654" name="Google Shape;654;p83"/>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55" name="Google Shape;655;p83"/>
          <p:cNvSpPr txBox="1"/>
          <p:nvPr/>
        </p:nvSpPr>
        <p:spPr>
          <a:xfrm>
            <a:off x="366800" y="424375"/>
            <a:ext cx="7440300" cy="171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rgbClr val="4C525B"/>
                </a:solidFill>
                <a:highlight>
                  <a:srgbClr val="FFFFFF"/>
                </a:highlight>
              </a:rPr>
              <a:t>Step 3: </a:t>
            </a:r>
            <a:endParaRPr sz="1200">
              <a:solidFill>
                <a:srgbClr val="4C525B"/>
              </a:solidFill>
              <a:highlight>
                <a:srgbClr val="FFFFFF"/>
              </a:highlight>
            </a:endParaRPr>
          </a:p>
          <a:p>
            <a:pPr indent="0" lvl="0" marL="0" rtl="0" algn="l">
              <a:lnSpc>
                <a:spcPct val="100000"/>
              </a:lnSpc>
              <a:spcBef>
                <a:spcPts val="1400"/>
              </a:spcBef>
              <a:spcAft>
                <a:spcPts val="0"/>
              </a:spcAft>
              <a:buNone/>
            </a:pPr>
            <a:r>
              <a:rPr lang="en" sz="1200">
                <a:solidFill>
                  <a:srgbClr val="4C525B"/>
                </a:solidFill>
                <a:highlight>
                  <a:srgbClr val="FFFFFF"/>
                </a:highlight>
              </a:rPr>
              <a:t>This Operator is used to change the role of one or more Attributes. The role of an Attribute describes how other Operators handle this Attribute. </a:t>
            </a:r>
            <a:endParaRPr sz="1200">
              <a:solidFill>
                <a:srgbClr val="4C525B"/>
              </a:solidFill>
              <a:highlight>
                <a:srgbClr val="FFFFFF"/>
              </a:highlight>
            </a:endParaRPr>
          </a:p>
          <a:p>
            <a:pPr indent="0" lvl="0" marL="0" rtl="0" algn="l">
              <a:lnSpc>
                <a:spcPct val="100000"/>
              </a:lnSpc>
              <a:spcBef>
                <a:spcPts val="1400"/>
              </a:spcBef>
              <a:spcAft>
                <a:spcPts val="0"/>
              </a:spcAft>
              <a:buNone/>
            </a:pPr>
            <a:r>
              <a:rPr lang="en" sz="1200">
                <a:solidFill>
                  <a:srgbClr val="4C525B"/>
                </a:solidFill>
                <a:highlight>
                  <a:srgbClr val="FFFFFF"/>
                </a:highlight>
              </a:rPr>
              <a:t>Attribute name can be selected from the dropdown menu. An Attribute with the label role acts as a target Attribute for learning Operators.</a:t>
            </a:r>
            <a:endParaRPr sz="1200">
              <a:solidFill>
                <a:srgbClr val="4C525B"/>
              </a:solidFill>
              <a:highlight>
                <a:srgbClr val="FFFFFF"/>
              </a:highlight>
            </a:endParaRPr>
          </a:p>
          <a:p>
            <a:pPr indent="0" lvl="0" marL="0" rtl="0" algn="l">
              <a:lnSpc>
                <a:spcPct val="100000"/>
              </a:lnSpc>
              <a:spcBef>
                <a:spcPts val="1400"/>
              </a:spcBef>
              <a:spcAft>
                <a:spcPts val="0"/>
              </a:spcAft>
              <a:buNone/>
            </a:pPr>
            <a:r>
              <a:t/>
            </a:r>
            <a:endParaRPr sz="1200">
              <a:solidFill>
                <a:srgbClr val="4C525B"/>
              </a:solidFill>
              <a:highlight>
                <a:srgbClr val="FFFFFF"/>
              </a:highlight>
            </a:endParaRPr>
          </a:p>
          <a:p>
            <a:pPr indent="0" lvl="0" marL="0" rtl="0" algn="l">
              <a:lnSpc>
                <a:spcPct val="100000"/>
              </a:lnSpc>
              <a:spcBef>
                <a:spcPts val="1400"/>
              </a:spcBef>
              <a:spcAft>
                <a:spcPts val="0"/>
              </a:spcAft>
              <a:buNone/>
            </a:pPr>
            <a:r>
              <a:t/>
            </a:r>
            <a:endParaRPr sz="1200">
              <a:solidFill>
                <a:srgbClr val="4C525B"/>
              </a:solidFill>
            </a:endParaRPr>
          </a:p>
          <a:p>
            <a:pPr indent="0" lvl="0" marL="0" rtl="0" algn="l">
              <a:lnSpc>
                <a:spcPct val="100000"/>
              </a:lnSpc>
              <a:spcBef>
                <a:spcPts val="1400"/>
              </a:spcBef>
              <a:spcAft>
                <a:spcPts val="0"/>
              </a:spcAft>
              <a:buNone/>
            </a:pPr>
            <a:r>
              <a:rPr lang="en" sz="1200">
                <a:solidFill>
                  <a:srgbClr val="4C525B"/>
                </a:solidFill>
                <a:highlight>
                  <a:srgbClr val="FFFFFF"/>
                </a:highlight>
              </a:rPr>
              <a:t> </a:t>
            </a:r>
            <a:endParaRPr sz="1200">
              <a:solidFill>
                <a:srgbClr val="4C525B"/>
              </a:solidFill>
              <a:highlight>
                <a:srgbClr val="FFFFFF"/>
              </a:highlight>
            </a:endParaRPr>
          </a:p>
        </p:txBody>
      </p:sp>
      <p:pic>
        <p:nvPicPr>
          <p:cNvPr id="656" name="Google Shape;656;p83"/>
          <p:cNvPicPr preferRelativeResize="0"/>
          <p:nvPr/>
        </p:nvPicPr>
        <p:blipFill>
          <a:blip r:embed="rId4">
            <a:alphaModFix/>
          </a:blip>
          <a:stretch>
            <a:fillRect/>
          </a:stretch>
        </p:blipFill>
        <p:spPr>
          <a:xfrm>
            <a:off x="6769101" y="2715875"/>
            <a:ext cx="1609725" cy="1257300"/>
          </a:xfrm>
          <a:prstGeom prst="rect">
            <a:avLst/>
          </a:prstGeom>
          <a:noFill/>
          <a:ln>
            <a:noFill/>
          </a:ln>
        </p:spPr>
      </p:pic>
      <p:pic>
        <p:nvPicPr>
          <p:cNvPr id="657" name="Google Shape;657;p83"/>
          <p:cNvPicPr preferRelativeResize="0"/>
          <p:nvPr/>
        </p:nvPicPr>
        <p:blipFill rotWithShape="1">
          <a:blip r:embed="rId5">
            <a:alphaModFix/>
          </a:blip>
          <a:srcRect b="0" l="0" r="1156" t="0"/>
          <a:stretch/>
        </p:blipFill>
        <p:spPr>
          <a:xfrm>
            <a:off x="2522925" y="2298700"/>
            <a:ext cx="3364550" cy="2091650"/>
          </a:xfrm>
          <a:prstGeom prst="rect">
            <a:avLst/>
          </a:prstGeom>
          <a:noFill/>
          <a:ln>
            <a:noFill/>
          </a:ln>
        </p:spPr>
      </p:pic>
      <p:sp>
        <p:nvSpPr>
          <p:cNvPr id="658" name="Google Shape;658;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84"/>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664" name="Google Shape;664;p84"/>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665" name="Google Shape;665;p84"/>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66" name="Google Shape;666;p84"/>
          <p:cNvSpPr txBox="1"/>
          <p:nvPr/>
        </p:nvSpPr>
        <p:spPr>
          <a:xfrm>
            <a:off x="366800" y="424375"/>
            <a:ext cx="6733200" cy="206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rgbClr val="4C525B"/>
                </a:solidFill>
                <a:highlight>
                  <a:srgbClr val="FFFFFF"/>
                </a:highlight>
              </a:rPr>
              <a:t>Step 4: </a:t>
            </a:r>
            <a:endParaRPr sz="1200">
              <a:solidFill>
                <a:srgbClr val="4C525B"/>
              </a:solidFill>
              <a:highlight>
                <a:srgbClr val="FFFFFF"/>
              </a:highlight>
            </a:endParaRPr>
          </a:p>
          <a:p>
            <a:pPr indent="0" lvl="0" marL="0" rtl="0" algn="l">
              <a:lnSpc>
                <a:spcPct val="100000"/>
              </a:lnSpc>
              <a:spcBef>
                <a:spcPts val="1400"/>
              </a:spcBef>
              <a:spcAft>
                <a:spcPts val="0"/>
              </a:spcAft>
              <a:buNone/>
            </a:pPr>
            <a:r>
              <a:rPr lang="en" sz="1200">
                <a:solidFill>
                  <a:srgbClr val="4C525B"/>
                </a:solidFill>
                <a:highlight>
                  <a:srgbClr val="FFFFFF"/>
                </a:highlight>
              </a:rPr>
              <a:t>This Operator performs a cross validation to estimate the statistical performance of a learning model. The Cross Validation Operator is a nested Operator. It has two subprocesses: a Training subprocess and a Testing subprocess. The Training subprocess is used for training a model. The trained model is then applied in the Testing subprocess. The performance of the model is measured during the Testing phase.</a:t>
            </a:r>
            <a:endParaRPr sz="1200">
              <a:solidFill>
                <a:srgbClr val="4C525B"/>
              </a:solidFill>
              <a:highlight>
                <a:srgbClr val="FFFFFF"/>
              </a:highlight>
            </a:endParaRPr>
          </a:p>
          <a:p>
            <a:pPr indent="0" lvl="0" marL="0" rtl="0" algn="l">
              <a:lnSpc>
                <a:spcPct val="100000"/>
              </a:lnSpc>
              <a:spcBef>
                <a:spcPts val="1400"/>
              </a:spcBef>
              <a:spcAft>
                <a:spcPts val="0"/>
              </a:spcAft>
              <a:buNone/>
            </a:pPr>
            <a:r>
              <a:rPr lang="en" sz="1200">
                <a:solidFill>
                  <a:srgbClr val="4C525B"/>
                </a:solidFill>
                <a:highlight>
                  <a:srgbClr val="FFFFFF"/>
                </a:highlight>
              </a:rPr>
              <a:t> </a:t>
            </a:r>
            <a:endParaRPr sz="1200">
              <a:solidFill>
                <a:srgbClr val="4C525B"/>
              </a:solidFill>
              <a:highlight>
                <a:srgbClr val="FFFFFF"/>
              </a:highlight>
            </a:endParaRPr>
          </a:p>
        </p:txBody>
      </p:sp>
      <p:pic>
        <p:nvPicPr>
          <p:cNvPr id="667" name="Google Shape;667;p84"/>
          <p:cNvPicPr preferRelativeResize="0"/>
          <p:nvPr/>
        </p:nvPicPr>
        <p:blipFill>
          <a:blip r:embed="rId4">
            <a:alphaModFix/>
          </a:blip>
          <a:stretch>
            <a:fillRect/>
          </a:stretch>
        </p:blipFill>
        <p:spPr>
          <a:xfrm>
            <a:off x="7100000" y="1038025"/>
            <a:ext cx="1549650" cy="1834450"/>
          </a:xfrm>
          <a:prstGeom prst="rect">
            <a:avLst/>
          </a:prstGeom>
          <a:noFill/>
          <a:ln>
            <a:noFill/>
          </a:ln>
        </p:spPr>
      </p:pic>
      <p:pic>
        <p:nvPicPr>
          <p:cNvPr id="668" name="Google Shape;668;p84"/>
          <p:cNvPicPr preferRelativeResize="0"/>
          <p:nvPr/>
        </p:nvPicPr>
        <p:blipFill>
          <a:blip r:embed="rId5">
            <a:alphaModFix/>
          </a:blip>
          <a:stretch>
            <a:fillRect/>
          </a:stretch>
        </p:blipFill>
        <p:spPr>
          <a:xfrm>
            <a:off x="164300" y="2935113"/>
            <a:ext cx="8839199" cy="1392933"/>
          </a:xfrm>
          <a:prstGeom prst="rect">
            <a:avLst/>
          </a:prstGeom>
          <a:noFill/>
          <a:ln>
            <a:noFill/>
          </a:ln>
        </p:spPr>
      </p:pic>
      <p:sp>
        <p:nvSpPr>
          <p:cNvPr id="669" name="Google Shape;669;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72A1E"/>
                </a:solidFill>
              </a:rPr>
              <a:t>Overall Process</a:t>
            </a:r>
            <a:endParaRPr>
              <a:solidFill>
                <a:srgbClr val="A72A1E"/>
              </a:solidFill>
            </a:endParaRPr>
          </a:p>
        </p:txBody>
      </p:sp>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31"/>
          <p:cNvPicPr preferRelativeResize="0"/>
          <p:nvPr/>
        </p:nvPicPr>
        <p:blipFill>
          <a:blip r:embed="rId3">
            <a:alphaModFix/>
          </a:blip>
          <a:stretch>
            <a:fillRect/>
          </a:stretch>
        </p:blipFill>
        <p:spPr>
          <a:xfrm>
            <a:off x="954600" y="1112350"/>
            <a:ext cx="7234801" cy="3623751"/>
          </a:xfrm>
          <a:prstGeom prst="rect">
            <a:avLst/>
          </a:prstGeom>
          <a:noFill/>
          <a:ln>
            <a:noFill/>
          </a:ln>
        </p:spPr>
      </p:pic>
      <p:pic>
        <p:nvPicPr>
          <p:cNvPr id="198" name="Google Shape;198;p31"/>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199" name="Google Shape;199;p31"/>
          <p:cNvSpPr txBox="1"/>
          <p:nvPr/>
        </p:nvSpPr>
        <p:spPr>
          <a:xfrm>
            <a:off x="0" y="4736100"/>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A72A1E"/>
                </a:solidFill>
              </a:rPr>
              <a:t>Himanshu Hariyani </a:t>
            </a:r>
            <a:r>
              <a:rPr lang="en">
                <a:solidFill>
                  <a:schemeClr val="dk1"/>
                </a:solidFill>
              </a:rPr>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85"/>
          <p:cNvPicPr preferRelativeResize="0"/>
          <p:nvPr/>
        </p:nvPicPr>
        <p:blipFill>
          <a:blip r:embed="rId3">
            <a:alphaModFix/>
          </a:blip>
          <a:stretch>
            <a:fillRect/>
          </a:stretch>
        </p:blipFill>
        <p:spPr>
          <a:xfrm>
            <a:off x="539625" y="1392350"/>
            <a:ext cx="7797599" cy="1498975"/>
          </a:xfrm>
          <a:prstGeom prst="rect">
            <a:avLst/>
          </a:prstGeom>
          <a:noFill/>
          <a:ln>
            <a:noFill/>
          </a:ln>
        </p:spPr>
      </p:pic>
      <p:pic>
        <p:nvPicPr>
          <p:cNvPr id="675" name="Google Shape;675;p85"/>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676" name="Google Shape;676;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7" name="Google Shape;677;p85"/>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78" name="Google Shape;678;p85"/>
          <p:cNvSpPr txBox="1"/>
          <p:nvPr/>
        </p:nvSpPr>
        <p:spPr>
          <a:xfrm>
            <a:off x="366800" y="424375"/>
            <a:ext cx="18651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Accuracy - 99.94</a:t>
            </a:r>
            <a:endParaRPr sz="1200">
              <a:solidFill>
                <a:schemeClr val="dk1"/>
              </a:solidFill>
              <a:highlight>
                <a:srgbClr val="FFFFFF"/>
              </a:highlight>
            </a:endParaRPr>
          </a:p>
        </p:txBody>
      </p:sp>
      <p:sp>
        <p:nvSpPr>
          <p:cNvPr id="679" name="Google Shape;679;p85"/>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86"/>
          <p:cNvPicPr preferRelativeResize="0"/>
          <p:nvPr/>
        </p:nvPicPr>
        <p:blipFill>
          <a:blip r:embed="rId3">
            <a:alphaModFix/>
          </a:blip>
          <a:stretch>
            <a:fillRect/>
          </a:stretch>
        </p:blipFill>
        <p:spPr>
          <a:xfrm>
            <a:off x="8337225" y="0"/>
            <a:ext cx="819150" cy="819150"/>
          </a:xfrm>
          <a:prstGeom prst="rect">
            <a:avLst/>
          </a:prstGeom>
          <a:noFill/>
          <a:ln>
            <a:noFill/>
          </a:ln>
        </p:spPr>
      </p:pic>
      <p:pic>
        <p:nvPicPr>
          <p:cNvPr id="685" name="Google Shape;685;p86"/>
          <p:cNvPicPr preferRelativeResize="0"/>
          <p:nvPr/>
        </p:nvPicPr>
        <p:blipFill>
          <a:blip r:embed="rId4">
            <a:alphaModFix/>
          </a:blip>
          <a:stretch>
            <a:fillRect/>
          </a:stretch>
        </p:blipFill>
        <p:spPr>
          <a:xfrm>
            <a:off x="783438" y="1329750"/>
            <a:ext cx="7577124" cy="1490700"/>
          </a:xfrm>
          <a:prstGeom prst="rect">
            <a:avLst/>
          </a:prstGeom>
          <a:noFill/>
          <a:ln>
            <a:noFill/>
          </a:ln>
        </p:spPr>
      </p:pic>
      <p:sp>
        <p:nvSpPr>
          <p:cNvPr id="686" name="Google Shape;686;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7" name="Google Shape;687;p86"/>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88" name="Google Shape;688;p86"/>
          <p:cNvSpPr txBox="1"/>
          <p:nvPr/>
        </p:nvSpPr>
        <p:spPr>
          <a:xfrm>
            <a:off x="366800" y="424375"/>
            <a:ext cx="18651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Recall- 99.94</a:t>
            </a:r>
            <a:endParaRPr sz="1200">
              <a:solidFill>
                <a:schemeClr val="dk1"/>
              </a:solidFill>
              <a:highlight>
                <a:srgbClr val="FFFFFF"/>
              </a:highlight>
            </a:endParaRPr>
          </a:p>
        </p:txBody>
      </p:sp>
      <p:sp>
        <p:nvSpPr>
          <p:cNvPr id="689" name="Google Shape;689;p86"/>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87"/>
          <p:cNvPicPr preferRelativeResize="0"/>
          <p:nvPr/>
        </p:nvPicPr>
        <p:blipFill>
          <a:blip r:embed="rId3">
            <a:alphaModFix/>
          </a:blip>
          <a:stretch>
            <a:fillRect/>
          </a:stretch>
        </p:blipFill>
        <p:spPr>
          <a:xfrm>
            <a:off x="8337225" y="0"/>
            <a:ext cx="819150" cy="819150"/>
          </a:xfrm>
          <a:prstGeom prst="rect">
            <a:avLst/>
          </a:prstGeom>
          <a:noFill/>
          <a:ln>
            <a:noFill/>
          </a:ln>
        </p:spPr>
      </p:pic>
      <p:pic>
        <p:nvPicPr>
          <p:cNvPr id="695" name="Google Shape;695;p87"/>
          <p:cNvPicPr preferRelativeResize="0"/>
          <p:nvPr/>
        </p:nvPicPr>
        <p:blipFill>
          <a:blip r:embed="rId4">
            <a:alphaModFix/>
          </a:blip>
          <a:stretch>
            <a:fillRect/>
          </a:stretch>
        </p:blipFill>
        <p:spPr>
          <a:xfrm>
            <a:off x="606225" y="1686700"/>
            <a:ext cx="7834299" cy="1565350"/>
          </a:xfrm>
          <a:prstGeom prst="rect">
            <a:avLst/>
          </a:prstGeom>
          <a:noFill/>
          <a:ln>
            <a:noFill/>
          </a:ln>
        </p:spPr>
      </p:pic>
      <p:sp>
        <p:nvSpPr>
          <p:cNvPr id="696" name="Google Shape;696;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7" name="Google Shape;697;p87"/>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698" name="Google Shape;698;p87"/>
          <p:cNvSpPr txBox="1"/>
          <p:nvPr/>
        </p:nvSpPr>
        <p:spPr>
          <a:xfrm>
            <a:off x="366800" y="424375"/>
            <a:ext cx="18651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Precision </a:t>
            </a:r>
            <a:r>
              <a:rPr lang="en" sz="1200">
                <a:solidFill>
                  <a:schemeClr val="dk1"/>
                </a:solidFill>
                <a:highlight>
                  <a:srgbClr val="FFFFFF"/>
                </a:highlight>
              </a:rPr>
              <a:t>- 99.93</a:t>
            </a:r>
            <a:endParaRPr sz="1200">
              <a:solidFill>
                <a:schemeClr val="dk1"/>
              </a:solidFill>
              <a:highlight>
                <a:srgbClr val="FFFFFF"/>
              </a:highlight>
            </a:endParaRPr>
          </a:p>
        </p:txBody>
      </p:sp>
      <p:sp>
        <p:nvSpPr>
          <p:cNvPr id="699" name="Google Shape;699;p87"/>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pic>
        <p:nvPicPr>
          <p:cNvPr id="704" name="Google Shape;704;p88"/>
          <p:cNvPicPr preferRelativeResize="0"/>
          <p:nvPr/>
        </p:nvPicPr>
        <p:blipFill>
          <a:blip r:embed="rId3">
            <a:alphaModFix/>
          </a:blip>
          <a:stretch>
            <a:fillRect/>
          </a:stretch>
        </p:blipFill>
        <p:spPr>
          <a:xfrm>
            <a:off x="8337225" y="0"/>
            <a:ext cx="819150" cy="819150"/>
          </a:xfrm>
          <a:prstGeom prst="rect">
            <a:avLst/>
          </a:prstGeom>
          <a:noFill/>
          <a:ln>
            <a:noFill/>
          </a:ln>
        </p:spPr>
      </p:pic>
      <p:pic>
        <p:nvPicPr>
          <p:cNvPr id="705" name="Google Shape;705;p88"/>
          <p:cNvPicPr preferRelativeResize="0"/>
          <p:nvPr/>
        </p:nvPicPr>
        <p:blipFill>
          <a:blip r:embed="rId4">
            <a:alphaModFix/>
          </a:blip>
          <a:stretch>
            <a:fillRect/>
          </a:stretch>
        </p:blipFill>
        <p:spPr>
          <a:xfrm>
            <a:off x="455500" y="742950"/>
            <a:ext cx="6654570" cy="3657600"/>
          </a:xfrm>
          <a:prstGeom prst="rect">
            <a:avLst/>
          </a:prstGeom>
          <a:noFill/>
          <a:ln>
            <a:noFill/>
          </a:ln>
        </p:spPr>
      </p:pic>
      <p:sp>
        <p:nvSpPr>
          <p:cNvPr id="706" name="Google Shape;706;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7" name="Google Shape;707;p88"/>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708" name="Google Shape;708;p88"/>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709" name="Google Shape;709;p88"/>
          <p:cNvSpPr txBox="1"/>
          <p:nvPr/>
        </p:nvSpPr>
        <p:spPr>
          <a:xfrm>
            <a:off x="366800" y="424375"/>
            <a:ext cx="57780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Summary of Accuracy, Recall and Precision parameters  </a:t>
            </a:r>
            <a:endParaRPr sz="1200">
              <a:solidFill>
                <a:schemeClr val="dk1"/>
              </a:solidFill>
              <a:highlight>
                <a:srgbClr val="FFFFFF"/>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89"/>
          <p:cNvPicPr preferRelativeResize="0"/>
          <p:nvPr/>
        </p:nvPicPr>
        <p:blipFill>
          <a:blip r:embed="rId3">
            <a:alphaModFix/>
          </a:blip>
          <a:stretch>
            <a:fillRect/>
          </a:stretch>
        </p:blipFill>
        <p:spPr>
          <a:xfrm>
            <a:off x="152400" y="922325"/>
            <a:ext cx="8123125" cy="3837050"/>
          </a:xfrm>
          <a:prstGeom prst="rect">
            <a:avLst/>
          </a:prstGeom>
          <a:noFill/>
          <a:ln>
            <a:noFill/>
          </a:ln>
        </p:spPr>
      </p:pic>
      <p:pic>
        <p:nvPicPr>
          <p:cNvPr id="715" name="Google Shape;715;p89"/>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716" name="Google Shape;716;p89"/>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717" name="Google Shape;717;p89"/>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718" name="Google Shape;718;p89"/>
          <p:cNvSpPr txBox="1"/>
          <p:nvPr/>
        </p:nvSpPr>
        <p:spPr>
          <a:xfrm>
            <a:off x="366800" y="424375"/>
            <a:ext cx="73575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Unlabelled flights data is read and modelled using Gradient Boosted Tree </a:t>
            </a:r>
            <a:endParaRPr sz="1200">
              <a:solidFill>
                <a:schemeClr val="dk1"/>
              </a:solidFill>
              <a:highlight>
                <a:srgbClr val="FFFFFF"/>
              </a:highlight>
            </a:endParaRPr>
          </a:p>
        </p:txBody>
      </p:sp>
      <p:sp>
        <p:nvSpPr>
          <p:cNvPr id="719" name="Google Shape;719;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90"/>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725" name="Google Shape;725;p90"/>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726" name="Google Shape;726;p90"/>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727" name="Google Shape;727;p90"/>
          <p:cNvSpPr txBox="1"/>
          <p:nvPr/>
        </p:nvSpPr>
        <p:spPr>
          <a:xfrm>
            <a:off x="366800" y="424375"/>
            <a:ext cx="73575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Selection of Attributes</a:t>
            </a:r>
            <a:endParaRPr sz="1200">
              <a:solidFill>
                <a:schemeClr val="dk1"/>
              </a:solidFill>
              <a:highlight>
                <a:srgbClr val="FFFFFF"/>
              </a:highlight>
            </a:endParaRPr>
          </a:p>
        </p:txBody>
      </p:sp>
      <p:sp>
        <p:nvSpPr>
          <p:cNvPr id="728" name="Google Shape;728;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29" name="Google Shape;729;p90"/>
          <p:cNvPicPr preferRelativeResize="0"/>
          <p:nvPr/>
        </p:nvPicPr>
        <p:blipFill>
          <a:blip r:embed="rId4">
            <a:alphaModFix/>
          </a:blip>
          <a:stretch>
            <a:fillRect/>
          </a:stretch>
        </p:blipFill>
        <p:spPr>
          <a:xfrm>
            <a:off x="2411875" y="945200"/>
            <a:ext cx="4918463" cy="37180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5" name="Google Shape;735;p91"/>
          <p:cNvPicPr preferRelativeResize="0"/>
          <p:nvPr/>
        </p:nvPicPr>
        <p:blipFill>
          <a:blip r:embed="rId3">
            <a:alphaModFix/>
          </a:blip>
          <a:stretch>
            <a:fillRect/>
          </a:stretch>
        </p:blipFill>
        <p:spPr>
          <a:xfrm>
            <a:off x="8337225" y="0"/>
            <a:ext cx="819150" cy="819150"/>
          </a:xfrm>
          <a:prstGeom prst="rect">
            <a:avLst/>
          </a:prstGeom>
          <a:noFill/>
          <a:ln>
            <a:noFill/>
          </a:ln>
        </p:spPr>
      </p:pic>
      <p:sp>
        <p:nvSpPr>
          <p:cNvPr id="736" name="Google Shape;736;p91"/>
          <p:cNvSpPr txBox="1"/>
          <p:nvPr/>
        </p:nvSpPr>
        <p:spPr>
          <a:xfrm>
            <a:off x="366800" y="183175"/>
            <a:ext cx="6044100" cy="393600"/>
          </a:xfrm>
          <a:prstGeom prst="rect">
            <a:avLst/>
          </a:prstGeom>
          <a:noFill/>
          <a:ln>
            <a:noFill/>
          </a:ln>
        </p:spPr>
        <p:txBody>
          <a:bodyPr anchorCtr="0" anchor="t" bIns="91425" lIns="91425" spcFirstLastPara="1" rIns="91425" wrap="square" tIns="91425">
            <a:normAutofit/>
          </a:bodyPr>
          <a:lstStyle/>
          <a:p>
            <a:pPr indent="0" lvl="0" marL="0" rtl="0" algn="l">
              <a:lnSpc>
                <a:spcPct val="75000"/>
              </a:lnSpc>
              <a:spcBef>
                <a:spcPts val="1400"/>
              </a:spcBef>
              <a:spcAft>
                <a:spcPts val="0"/>
              </a:spcAft>
              <a:buNone/>
            </a:pPr>
            <a:r>
              <a:rPr b="1" lang="en" sz="1500">
                <a:solidFill>
                  <a:srgbClr val="B02C20"/>
                </a:solidFill>
              </a:rPr>
              <a:t>Data model - Gradient Boosted Tree </a:t>
            </a:r>
            <a:endParaRPr sz="1500">
              <a:solidFill>
                <a:srgbClr val="B02C20"/>
              </a:solidFill>
            </a:endParaRPr>
          </a:p>
        </p:txBody>
      </p:sp>
      <p:sp>
        <p:nvSpPr>
          <p:cNvPr id="737" name="Google Shape;737;p91"/>
          <p:cNvSpPr txBox="1"/>
          <p:nvPr/>
        </p:nvSpPr>
        <p:spPr>
          <a:xfrm>
            <a:off x="0" y="4774200"/>
            <a:ext cx="2296200" cy="3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B02C20"/>
                </a:solidFill>
                <a:latin typeface="Calibri"/>
                <a:ea typeface="Calibri"/>
                <a:cs typeface="Calibri"/>
                <a:sym typeface="Calibri"/>
              </a:rPr>
              <a:t>Prerna Deolekar </a:t>
            </a:r>
            <a:endParaRPr b="1" sz="1200">
              <a:solidFill>
                <a:srgbClr val="B02C20"/>
              </a:solidFill>
              <a:latin typeface="Calibri"/>
              <a:ea typeface="Calibri"/>
              <a:cs typeface="Calibri"/>
              <a:sym typeface="Calibri"/>
            </a:endParaRPr>
          </a:p>
        </p:txBody>
      </p:sp>
      <p:sp>
        <p:nvSpPr>
          <p:cNvPr id="738" name="Google Shape;738;p91"/>
          <p:cNvSpPr txBox="1"/>
          <p:nvPr/>
        </p:nvSpPr>
        <p:spPr>
          <a:xfrm>
            <a:off x="366800" y="424375"/>
            <a:ext cx="73575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200">
                <a:solidFill>
                  <a:schemeClr val="dk1"/>
                </a:solidFill>
                <a:highlight>
                  <a:srgbClr val="FFFFFF"/>
                </a:highlight>
              </a:rPr>
              <a:t>The ratio i got is 4:8 i.e 4 Delay and 8 No Delay</a:t>
            </a:r>
            <a:endParaRPr sz="1200">
              <a:solidFill>
                <a:schemeClr val="dk1"/>
              </a:solidFill>
              <a:highlight>
                <a:srgbClr val="FFFFFF"/>
              </a:highlight>
            </a:endParaRPr>
          </a:p>
        </p:txBody>
      </p:sp>
      <p:pic>
        <p:nvPicPr>
          <p:cNvPr id="739" name="Google Shape;739;p91"/>
          <p:cNvPicPr preferRelativeResize="0"/>
          <p:nvPr/>
        </p:nvPicPr>
        <p:blipFill>
          <a:blip r:embed="rId4">
            <a:alphaModFix/>
          </a:blip>
          <a:stretch>
            <a:fillRect/>
          </a:stretch>
        </p:blipFill>
        <p:spPr>
          <a:xfrm>
            <a:off x="2466950" y="819150"/>
            <a:ext cx="3809265" cy="37180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5" name="Google Shape;745;p92"/>
          <p:cNvSpPr txBox="1"/>
          <p:nvPr/>
        </p:nvSpPr>
        <p:spPr>
          <a:xfrm>
            <a:off x="3209700" y="2368200"/>
            <a:ext cx="2724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A72A1E"/>
                </a:solidFill>
              </a:rPr>
              <a:t>Random Forest </a:t>
            </a:r>
            <a:endParaRPr b="1" sz="2700">
              <a:solidFill>
                <a:srgbClr val="A72A1E"/>
              </a:solidFill>
            </a:endParaRPr>
          </a:p>
        </p:txBody>
      </p:sp>
      <p:sp>
        <p:nvSpPr>
          <p:cNvPr id="746" name="Google Shape;746;p92"/>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747" name="Google Shape;747;p92"/>
          <p:cNvSpPr txBox="1"/>
          <p:nvPr>
            <p:ph type="title"/>
          </p:nvPr>
        </p:nvSpPr>
        <p:spPr>
          <a:xfrm>
            <a:off x="3125400" y="1430800"/>
            <a:ext cx="2893200" cy="7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3600">
                <a:solidFill>
                  <a:srgbClr val="B02C20"/>
                </a:solidFill>
                <a:latin typeface="Calibri"/>
                <a:ea typeface="Calibri"/>
                <a:cs typeface="Calibri"/>
                <a:sym typeface="Calibri"/>
              </a:rPr>
              <a:t>Krina Gandhi</a:t>
            </a:r>
            <a:endParaRPr b="1" sz="3600">
              <a:solidFill>
                <a:srgbClr val="B02C20"/>
              </a:solidFill>
              <a:latin typeface="Calibri"/>
              <a:ea typeface="Calibri"/>
              <a:cs typeface="Calibri"/>
              <a:sym typeface="Calibri"/>
            </a:endParaRPr>
          </a:p>
          <a:p>
            <a:pPr indent="0" lvl="0" marL="0" rtl="0" algn="l">
              <a:spcBef>
                <a:spcPts val="0"/>
              </a:spcBef>
              <a:spcAft>
                <a:spcPts val="0"/>
              </a:spcAft>
              <a:buSzPts val="990"/>
              <a:buNone/>
            </a:pPr>
            <a:r>
              <a:t/>
            </a:r>
            <a:endParaRPr sz="3600">
              <a:solidFill>
                <a:srgbClr val="B02C2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53" name="Google Shape;753;p93"/>
          <p:cNvPicPr preferRelativeResize="0"/>
          <p:nvPr/>
        </p:nvPicPr>
        <p:blipFill>
          <a:blip r:embed="rId3">
            <a:alphaModFix/>
          </a:blip>
          <a:stretch>
            <a:fillRect/>
          </a:stretch>
        </p:blipFill>
        <p:spPr>
          <a:xfrm>
            <a:off x="152400" y="739025"/>
            <a:ext cx="8839201" cy="3695607"/>
          </a:xfrm>
          <a:prstGeom prst="rect">
            <a:avLst/>
          </a:prstGeom>
          <a:noFill/>
          <a:ln>
            <a:noFill/>
          </a:ln>
        </p:spPr>
      </p:pic>
      <p:sp>
        <p:nvSpPr>
          <p:cNvPr id="754" name="Google Shape;754;p93"/>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755" name="Google Shape;755;p93"/>
          <p:cNvSpPr txBox="1"/>
          <p:nvPr/>
        </p:nvSpPr>
        <p:spPr>
          <a:xfrm>
            <a:off x="103500" y="53625"/>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Sampling the Data:</a:t>
            </a:r>
            <a:endParaRPr sz="2200">
              <a:solidFill>
                <a:srgbClr val="A72A1E"/>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61" name="Google Shape;761;p94"/>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762" name="Google Shape;762;p94"/>
          <p:cNvPicPr preferRelativeResize="0"/>
          <p:nvPr/>
        </p:nvPicPr>
        <p:blipFill rotWithShape="1">
          <a:blip r:embed="rId3">
            <a:alphaModFix/>
          </a:blip>
          <a:srcRect b="-2670" l="0" r="0" t="2669"/>
          <a:stretch/>
        </p:blipFill>
        <p:spPr>
          <a:xfrm>
            <a:off x="548609" y="1958512"/>
            <a:ext cx="8046768" cy="2851600"/>
          </a:xfrm>
          <a:prstGeom prst="rect">
            <a:avLst/>
          </a:prstGeom>
          <a:noFill/>
          <a:ln>
            <a:noFill/>
          </a:ln>
        </p:spPr>
      </p:pic>
      <p:sp>
        <p:nvSpPr>
          <p:cNvPr id="763" name="Google Shape;763;p94"/>
          <p:cNvSpPr txBox="1"/>
          <p:nvPr/>
        </p:nvSpPr>
        <p:spPr>
          <a:xfrm>
            <a:off x="103500" y="53625"/>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Sampling the Data:</a:t>
            </a:r>
            <a:endParaRPr sz="2200">
              <a:solidFill>
                <a:srgbClr val="A72A1E"/>
              </a:solidFill>
            </a:endParaRPr>
          </a:p>
        </p:txBody>
      </p:sp>
      <p:pic>
        <p:nvPicPr>
          <p:cNvPr id="764" name="Google Shape;764;p94"/>
          <p:cNvPicPr preferRelativeResize="0"/>
          <p:nvPr/>
        </p:nvPicPr>
        <p:blipFill>
          <a:blip r:embed="rId4">
            <a:alphaModFix/>
          </a:blip>
          <a:stretch>
            <a:fillRect/>
          </a:stretch>
        </p:blipFill>
        <p:spPr>
          <a:xfrm>
            <a:off x="2525245" y="733588"/>
            <a:ext cx="3344475" cy="118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222725" y="43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72A1E"/>
                </a:solidFill>
              </a:rPr>
              <a:t>Performance Results</a:t>
            </a:r>
            <a:endParaRPr>
              <a:solidFill>
                <a:srgbClr val="A72A1E"/>
              </a:solidFill>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Accuracy-86.42%</a:t>
            </a:r>
            <a:endParaRPr/>
          </a:p>
          <a:p>
            <a:pPr indent="0" lvl="0" marL="0" rtl="0" algn="l">
              <a:spcBef>
                <a:spcPts val="1200"/>
              </a:spcBef>
              <a:spcAft>
                <a:spcPts val="1200"/>
              </a:spcAft>
              <a:buNone/>
            </a:pPr>
            <a:r>
              <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32"/>
          <p:cNvPicPr preferRelativeResize="0"/>
          <p:nvPr/>
        </p:nvPicPr>
        <p:blipFill>
          <a:blip r:embed="rId3">
            <a:alphaModFix/>
          </a:blip>
          <a:stretch>
            <a:fillRect/>
          </a:stretch>
        </p:blipFill>
        <p:spPr>
          <a:xfrm>
            <a:off x="649600" y="1628475"/>
            <a:ext cx="8396025" cy="3184000"/>
          </a:xfrm>
          <a:prstGeom prst="rect">
            <a:avLst/>
          </a:prstGeom>
          <a:noFill/>
          <a:ln>
            <a:noFill/>
          </a:ln>
        </p:spPr>
      </p:pic>
      <p:pic>
        <p:nvPicPr>
          <p:cNvPr id="208" name="Google Shape;208;p32"/>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209" name="Google Shape;209;p32"/>
          <p:cNvSpPr txBox="1"/>
          <p:nvPr/>
        </p:nvSpPr>
        <p:spPr>
          <a:xfrm>
            <a:off x="0" y="4812475"/>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A72A1E"/>
                </a:solidFill>
              </a:rPr>
              <a:t>Himanshu Hariyani </a:t>
            </a:r>
            <a:r>
              <a:rPr lang="en">
                <a:solidFill>
                  <a:schemeClr val="dk1"/>
                </a:solidFill>
              </a:rPr>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70" name="Google Shape;770;p95"/>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771" name="Google Shape;771;p95"/>
          <p:cNvPicPr preferRelativeResize="0"/>
          <p:nvPr/>
        </p:nvPicPr>
        <p:blipFill>
          <a:blip r:embed="rId3">
            <a:alphaModFix/>
          </a:blip>
          <a:stretch>
            <a:fillRect/>
          </a:stretch>
        </p:blipFill>
        <p:spPr>
          <a:xfrm>
            <a:off x="66675" y="1492713"/>
            <a:ext cx="1853825" cy="2539125"/>
          </a:xfrm>
          <a:prstGeom prst="rect">
            <a:avLst/>
          </a:prstGeom>
          <a:noFill/>
          <a:ln>
            <a:noFill/>
          </a:ln>
        </p:spPr>
      </p:pic>
      <p:pic>
        <p:nvPicPr>
          <p:cNvPr id="772" name="Google Shape;772;p95"/>
          <p:cNvPicPr preferRelativeResize="0"/>
          <p:nvPr/>
        </p:nvPicPr>
        <p:blipFill>
          <a:blip r:embed="rId4">
            <a:alphaModFix/>
          </a:blip>
          <a:stretch>
            <a:fillRect/>
          </a:stretch>
        </p:blipFill>
        <p:spPr>
          <a:xfrm>
            <a:off x="2063150" y="1555175"/>
            <a:ext cx="6958001" cy="2539125"/>
          </a:xfrm>
          <a:prstGeom prst="rect">
            <a:avLst/>
          </a:prstGeom>
          <a:noFill/>
          <a:ln>
            <a:noFill/>
          </a:ln>
        </p:spPr>
      </p:pic>
      <p:sp>
        <p:nvSpPr>
          <p:cNvPr id="773" name="Google Shape;773;p95"/>
          <p:cNvSpPr txBox="1"/>
          <p:nvPr/>
        </p:nvSpPr>
        <p:spPr>
          <a:xfrm>
            <a:off x="103500" y="53625"/>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Sampling the Data:</a:t>
            </a:r>
            <a:endParaRPr sz="2200">
              <a:solidFill>
                <a:srgbClr val="A72A1E"/>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79" name="Google Shape;779;p96"/>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780" name="Google Shape;780;p96"/>
          <p:cNvPicPr preferRelativeResize="0"/>
          <p:nvPr/>
        </p:nvPicPr>
        <p:blipFill>
          <a:blip r:embed="rId3">
            <a:alphaModFix/>
          </a:blip>
          <a:stretch>
            <a:fillRect/>
          </a:stretch>
        </p:blipFill>
        <p:spPr>
          <a:xfrm>
            <a:off x="216050" y="930175"/>
            <a:ext cx="8839199" cy="3283131"/>
          </a:xfrm>
          <a:prstGeom prst="rect">
            <a:avLst/>
          </a:prstGeom>
          <a:noFill/>
          <a:ln>
            <a:noFill/>
          </a:ln>
        </p:spPr>
      </p:pic>
      <p:sp>
        <p:nvSpPr>
          <p:cNvPr id="781" name="Google Shape;781;p96"/>
          <p:cNvSpPr txBox="1"/>
          <p:nvPr/>
        </p:nvSpPr>
        <p:spPr>
          <a:xfrm>
            <a:off x="103500" y="53625"/>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Sampling the Data:</a:t>
            </a:r>
            <a:endParaRPr sz="2200">
              <a:solidFill>
                <a:srgbClr val="A72A1E"/>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87" name="Google Shape;787;p97"/>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788" name="Google Shape;788;p97"/>
          <p:cNvSpPr txBox="1"/>
          <p:nvPr/>
        </p:nvSpPr>
        <p:spPr>
          <a:xfrm>
            <a:off x="103500" y="53625"/>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Sampling the Data:</a:t>
            </a:r>
            <a:endParaRPr sz="2200">
              <a:solidFill>
                <a:srgbClr val="A72A1E"/>
              </a:solidFill>
            </a:endParaRPr>
          </a:p>
        </p:txBody>
      </p:sp>
      <p:pic>
        <p:nvPicPr>
          <p:cNvPr id="789" name="Google Shape;789;p97"/>
          <p:cNvPicPr preferRelativeResize="0"/>
          <p:nvPr/>
        </p:nvPicPr>
        <p:blipFill>
          <a:blip r:embed="rId3">
            <a:alphaModFix/>
          </a:blip>
          <a:stretch>
            <a:fillRect/>
          </a:stretch>
        </p:blipFill>
        <p:spPr>
          <a:xfrm>
            <a:off x="259575" y="745075"/>
            <a:ext cx="3876676" cy="3994350"/>
          </a:xfrm>
          <a:prstGeom prst="rect">
            <a:avLst/>
          </a:prstGeom>
          <a:noFill/>
          <a:ln>
            <a:noFill/>
          </a:ln>
        </p:spPr>
      </p:pic>
      <p:sp>
        <p:nvSpPr>
          <p:cNvPr id="790" name="Google Shape;790;p97"/>
          <p:cNvSpPr txBox="1"/>
          <p:nvPr/>
        </p:nvSpPr>
        <p:spPr>
          <a:xfrm>
            <a:off x="4849350" y="2326600"/>
            <a:ext cx="366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saving sample as csv, c</a:t>
            </a:r>
            <a:r>
              <a:rPr lang="en"/>
              <a:t>ombined all the team member’s years sample file in excel</a:t>
            </a:r>
            <a:endParaRPr/>
          </a:p>
        </p:txBody>
      </p:sp>
      <p:pic>
        <p:nvPicPr>
          <p:cNvPr id="791" name="Google Shape;791;p97"/>
          <p:cNvPicPr preferRelativeResize="0"/>
          <p:nvPr/>
        </p:nvPicPr>
        <p:blipFill>
          <a:blip r:embed="rId4">
            <a:alphaModFix/>
          </a:blip>
          <a:stretch>
            <a:fillRect/>
          </a:stretch>
        </p:blipFill>
        <p:spPr>
          <a:xfrm>
            <a:off x="4785064" y="745075"/>
            <a:ext cx="3581400" cy="5048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7" name="Google Shape;797;p98"/>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798" name="Google Shape;798;p98"/>
          <p:cNvSpPr txBox="1"/>
          <p:nvPr/>
        </p:nvSpPr>
        <p:spPr>
          <a:xfrm>
            <a:off x="103500" y="53625"/>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Combined</a:t>
            </a:r>
            <a:r>
              <a:rPr lang="en" sz="2200">
                <a:solidFill>
                  <a:srgbClr val="A72A1E"/>
                </a:solidFill>
              </a:rPr>
              <a:t> Data:</a:t>
            </a:r>
            <a:endParaRPr sz="2200">
              <a:solidFill>
                <a:srgbClr val="A72A1E"/>
              </a:solidFill>
            </a:endParaRPr>
          </a:p>
        </p:txBody>
      </p:sp>
      <p:pic>
        <p:nvPicPr>
          <p:cNvPr id="799" name="Google Shape;799;p98"/>
          <p:cNvPicPr preferRelativeResize="0"/>
          <p:nvPr/>
        </p:nvPicPr>
        <p:blipFill>
          <a:blip r:embed="rId3">
            <a:alphaModFix/>
          </a:blip>
          <a:stretch>
            <a:fillRect/>
          </a:stretch>
        </p:blipFill>
        <p:spPr>
          <a:xfrm>
            <a:off x="246450" y="1137101"/>
            <a:ext cx="8565348" cy="33732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99"/>
          <p:cNvPicPr preferRelativeResize="0"/>
          <p:nvPr/>
        </p:nvPicPr>
        <p:blipFill>
          <a:blip r:embed="rId3">
            <a:alphaModFix/>
          </a:blip>
          <a:stretch>
            <a:fillRect/>
          </a:stretch>
        </p:blipFill>
        <p:spPr>
          <a:xfrm>
            <a:off x="259575" y="1076100"/>
            <a:ext cx="4691050" cy="2945825"/>
          </a:xfrm>
          <a:prstGeom prst="rect">
            <a:avLst/>
          </a:prstGeom>
          <a:noFill/>
          <a:ln>
            <a:noFill/>
          </a:ln>
        </p:spPr>
      </p:pic>
      <p:pic>
        <p:nvPicPr>
          <p:cNvPr id="805" name="Google Shape;805;p99"/>
          <p:cNvPicPr preferRelativeResize="0"/>
          <p:nvPr/>
        </p:nvPicPr>
        <p:blipFill>
          <a:blip r:embed="rId4">
            <a:alphaModFix/>
          </a:blip>
          <a:stretch>
            <a:fillRect/>
          </a:stretch>
        </p:blipFill>
        <p:spPr>
          <a:xfrm>
            <a:off x="645300" y="3977850"/>
            <a:ext cx="1847850" cy="790575"/>
          </a:xfrm>
          <a:prstGeom prst="rect">
            <a:avLst/>
          </a:prstGeom>
          <a:noFill/>
          <a:ln>
            <a:noFill/>
          </a:ln>
        </p:spPr>
      </p:pic>
      <p:pic>
        <p:nvPicPr>
          <p:cNvPr id="806" name="Google Shape;806;p99"/>
          <p:cNvPicPr preferRelativeResize="0"/>
          <p:nvPr/>
        </p:nvPicPr>
        <p:blipFill>
          <a:blip r:embed="rId5">
            <a:alphaModFix/>
          </a:blip>
          <a:stretch>
            <a:fillRect/>
          </a:stretch>
        </p:blipFill>
        <p:spPr>
          <a:xfrm>
            <a:off x="5242350" y="626275"/>
            <a:ext cx="2907900" cy="4335075"/>
          </a:xfrm>
          <a:prstGeom prst="rect">
            <a:avLst/>
          </a:prstGeom>
          <a:noFill/>
          <a:ln>
            <a:noFill/>
          </a:ln>
        </p:spPr>
      </p:pic>
      <p:sp>
        <p:nvSpPr>
          <p:cNvPr id="807" name="Google Shape;807;p99"/>
          <p:cNvSpPr txBox="1"/>
          <p:nvPr/>
        </p:nvSpPr>
        <p:spPr>
          <a:xfrm>
            <a:off x="103500" y="42900"/>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Exploratory Data Analysis:</a:t>
            </a:r>
            <a:endParaRPr sz="2200">
              <a:solidFill>
                <a:srgbClr val="A72A1E"/>
              </a:solidFill>
            </a:endParaRPr>
          </a:p>
        </p:txBody>
      </p:sp>
      <p:sp>
        <p:nvSpPr>
          <p:cNvPr id="808" name="Google Shape;808;p99"/>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809" name="Google Shape;809;p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pic>
        <p:nvPicPr>
          <p:cNvPr id="814" name="Google Shape;814;p100"/>
          <p:cNvPicPr preferRelativeResize="0"/>
          <p:nvPr/>
        </p:nvPicPr>
        <p:blipFill>
          <a:blip r:embed="rId3">
            <a:alphaModFix/>
          </a:blip>
          <a:stretch>
            <a:fillRect/>
          </a:stretch>
        </p:blipFill>
        <p:spPr>
          <a:xfrm>
            <a:off x="929375" y="735500"/>
            <a:ext cx="7285249" cy="4300849"/>
          </a:xfrm>
          <a:prstGeom prst="rect">
            <a:avLst/>
          </a:prstGeom>
          <a:noFill/>
          <a:ln>
            <a:noFill/>
          </a:ln>
        </p:spPr>
      </p:pic>
      <p:sp>
        <p:nvSpPr>
          <p:cNvPr id="815" name="Google Shape;815;p100"/>
          <p:cNvSpPr txBox="1"/>
          <p:nvPr/>
        </p:nvSpPr>
        <p:spPr>
          <a:xfrm>
            <a:off x="103500" y="42900"/>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Exploratory Data Analysis:</a:t>
            </a:r>
            <a:endParaRPr sz="2200">
              <a:solidFill>
                <a:srgbClr val="A72A1E"/>
              </a:solidFill>
            </a:endParaRPr>
          </a:p>
        </p:txBody>
      </p:sp>
      <p:sp>
        <p:nvSpPr>
          <p:cNvPr id="816" name="Google Shape;816;p100"/>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817" name="Google Shape;817;p100"/>
          <p:cNvPicPr preferRelativeResize="0"/>
          <p:nvPr/>
        </p:nvPicPr>
        <p:blipFill>
          <a:blip r:embed="rId4">
            <a:alphaModFix/>
          </a:blip>
          <a:stretch>
            <a:fillRect/>
          </a:stretch>
        </p:blipFill>
        <p:spPr>
          <a:xfrm>
            <a:off x="7723044" y="608975"/>
            <a:ext cx="1356656" cy="580425"/>
          </a:xfrm>
          <a:prstGeom prst="rect">
            <a:avLst/>
          </a:prstGeom>
          <a:noFill/>
          <a:ln>
            <a:noFill/>
          </a:ln>
        </p:spPr>
      </p:pic>
      <p:sp>
        <p:nvSpPr>
          <p:cNvPr id="818" name="Google Shape;818;p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pic>
        <p:nvPicPr>
          <p:cNvPr id="823" name="Google Shape;823;p101"/>
          <p:cNvPicPr preferRelativeResize="0"/>
          <p:nvPr/>
        </p:nvPicPr>
        <p:blipFill>
          <a:blip r:embed="rId3">
            <a:alphaModFix/>
          </a:blip>
          <a:stretch>
            <a:fillRect/>
          </a:stretch>
        </p:blipFill>
        <p:spPr>
          <a:xfrm>
            <a:off x="857250" y="544300"/>
            <a:ext cx="7567625" cy="4512300"/>
          </a:xfrm>
          <a:prstGeom prst="rect">
            <a:avLst/>
          </a:prstGeom>
          <a:noFill/>
          <a:ln>
            <a:noFill/>
          </a:ln>
        </p:spPr>
      </p:pic>
      <p:sp>
        <p:nvSpPr>
          <p:cNvPr id="824" name="Google Shape;824;p101"/>
          <p:cNvSpPr txBox="1"/>
          <p:nvPr/>
        </p:nvSpPr>
        <p:spPr>
          <a:xfrm>
            <a:off x="103500" y="42900"/>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Exploratory Data Analysis:</a:t>
            </a:r>
            <a:endParaRPr sz="2200">
              <a:solidFill>
                <a:srgbClr val="A72A1E"/>
              </a:solidFill>
            </a:endParaRPr>
          </a:p>
        </p:txBody>
      </p:sp>
      <p:sp>
        <p:nvSpPr>
          <p:cNvPr id="825" name="Google Shape;825;p101"/>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826" name="Google Shape;826;p101"/>
          <p:cNvPicPr preferRelativeResize="0"/>
          <p:nvPr/>
        </p:nvPicPr>
        <p:blipFill>
          <a:blip r:embed="rId4">
            <a:alphaModFix/>
          </a:blip>
          <a:stretch>
            <a:fillRect/>
          </a:stretch>
        </p:blipFill>
        <p:spPr>
          <a:xfrm>
            <a:off x="7723044" y="608975"/>
            <a:ext cx="1356656" cy="580425"/>
          </a:xfrm>
          <a:prstGeom prst="rect">
            <a:avLst/>
          </a:prstGeom>
          <a:noFill/>
          <a:ln>
            <a:noFill/>
          </a:ln>
        </p:spPr>
      </p:pic>
      <p:sp>
        <p:nvSpPr>
          <p:cNvPr id="827" name="Google Shape;827;p1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pic>
        <p:nvPicPr>
          <p:cNvPr id="832" name="Google Shape;832;p102"/>
          <p:cNvPicPr preferRelativeResize="0"/>
          <p:nvPr/>
        </p:nvPicPr>
        <p:blipFill>
          <a:blip r:embed="rId3">
            <a:alphaModFix/>
          </a:blip>
          <a:stretch>
            <a:fillRect/>
          </a:stretch>
        </p:blipFill>
        <p:spPr>
          <a:xfrm>
            <a:off x="589825" y="652450"/>
            <a:ext cx="7562201" cy="4414851"/>
          </a:xfrm>
          <a:prstGeom prst="rect">
            <a:avLst/>
          </a:prstGeom>
          <a:noFill/>
          <a:ln>
            <a:noFill/>
          </a:ln>
        </p:spPr>
      </p:pic>
      <p:sp>
        <p:nvSpPr>
          <p:cNvPr id="833" name="Google Shape;833;p102"/>
          <p:cNvSpPr txBox="1"/>
          <p:nvPr/>
        </p:nvSpPr>
        <p:spPr>
          <a:xfrm>
            <a:off x="103500" y="42900"/>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Exploratory Data Analysis:</a:t>
            </a:r>
            <a:endParaRPr sz="2200">
              <a:solidFill>
                <a:srgbClr val="A72A1E"/>
              </a:solidFill>
            </a:endParaRPr>
          </a:p>
        </p:txBody>
      </p:sp>
      <p:sp>
        <p:nvSpPr>
          <p:cNvPr id="834" name="Google Shape;834;p102"/>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835" name="Google Shape;835;p1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103"/>
          <p:cNvPicPr preferRelativeResize="0"/>
          <p:nvPr/>
        </p:nvPicPr>
        <p:blipFill>
          <a:blip r:embed="rId3">
            <a:alphaModFix/>
          </a:blip>
          <a:stretch>
            <a:fillRect/>
          </a:stretch>
        </p:blipFill>
        <p:spPr>
          <a:xfrm>
            <a:off x="191750" y="515875"/>
            <a:ext cx="4130350" cy="4258326"/>
          </a:xfrm>
          <a:prstGeom prst="rect">
            <a:avLst/>
          </a:prstGeom>
          <a:noFill/>
          <a:ln>
            <a:noFill/>
          </a:ln>
        </p:spPr>
      </p:pic>
      <p:pic>
        <p:nvPicPr>
          <p:cNvPr id="841" name="Google Shape;841;p103"/>
          <p:cNvPicPr preferRelativeResize="0"/>
          <p:nvPr/>
        </p:nvPicPr>
        <p:blipFill>
          <a:blip r:embed="rId4">
            <a:alphaModFix/>
          </a:blip>
          <a:stretch>
            <a:fillRect/>
          </a:stretch>
        </p:blipFill>
        <p:spPr>
          <a:xfrm>
            <a:off x="4511100" y="566100"/>
            <a:ext cx="4200929" cy="4321299"/>
          </a:xfrm>
          <a:prstGeom prst="rect">
            <a:avLst/>
          </a:prstGeom>
          <a:noFill/>
          <a:ln>
            <a:noFill/>
          </a:ln>
        </p:spPr>
      </p:pic>
      <p:sp>
        <p:nvSpPr>
          <p:cNvPr id="842" name="Google Shape;842;p103"/>
          <p:cNvSpPr txBox="1"/>
          <p:nvPr/>
        </p:nvSpPr>
        <p:spPr>
          <a:xfrm>
            <a:off x="103500" y="42900"/>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Exploratory Data Analysis:</a:t>
            </a:r>
            <a:endParaRPr sz="2200">
              <a:solidFill>
                <a:srgbClr val="A72A1E"/>
              </a:solidFill>
            </a:endParaRPr>
          </a:p>
        </p:txBody>
      </p:sp>
      <p:sp>
        <p:nvSpPr>
          <p:cNvPr id="843" name="Google Shape;843;p103"/>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844" name="Google Shape;844;p1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5" name="Google Shape;845;p103"/>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104"/>
          <p:cNvPicPr preferRelativeResize="0"/>
          <p:nvPr/>
        </p:nvPicPr>
        <p:blipFill>
          <a:blip r:embed="rId3">
            <a:alphaModFix/>
          </a:blip>
          <a:stretch>
            <a:fillRect/>
          </a:stretch>
        </p:blipFill>
        <p:spPr>
          <a:xfrm>
            <a:off x="1401798" y="965450"/>
            <a:ext cx="5959799" cy="4006600"/>
          </a:xfrm>
          <a:prstGeom prst="rect">
            <a:avLst/>
          </a:prstGeom>
          <a:noFill/>
          <a:ln>
            <a:noFill/>
          </a:ln>
        </p:spPr>
      </p:pic>
      <p:sp>
        <p:nvSpPr>
          <p:cNvPr id="851" name="Google Shape;851;p104"/>
          <p:cNvSpPr txBox="1"/>
          <p:nvPr/>
        </p:nvSpPr>
        <p:spPr>
          <a:xfrm>
            <a:off x="103500" y="42900"/>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Exploratory Data Analysis:</a:t>
            </a:r>
            <a:endParaRPr sz="2200">
              <a:solidFill>
                <a:srgbClr val="A72A1E"/>
              </a:solidFill>
            </a:endParaRPr>
          </a:p>
        </p:txBody>
      </p:sp>
      <p:sp>
        <p:nvSpPr>
          <p:cNvPr id="852" name="Google Shape;852;p10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3" name="Google Shape;853;p104"/>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body"/>
          </p:nvPr>
        </p:nvSpPr>
        <p:spPr>
          <a:xfrm>
            <a:off x="82550" y="1067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A72A1E"/>
                </a:solidFill>
              </a:rPr>
              <a:t>Recall-85.18%</a:t>
            </a:r>
            <a:endParaRPr sz="2000">
              <a:solidFill>
                <a:srgbClr val="A72A1E"/>
              </a:solidFill>
            </a:endParaRPr>
          </a:p>
          <a:p>
            <a:pPr indent="0" lvl="0" marL="0" rtl="0" algn="l">
              <a:spcBef>
                <a:spcPts val="1200"/>
              </a:spcBef>
              <a:spcAft>
                <a:spcPts val="1200"/>
              </a:spcAft>
              <a:buNone/>
            </a:pPr>
            <a:r>
              <a:t/>
            </a:r>
            <a:endParaRPr/>
          </a:p>
        </p:txBody>
      </p:sp>
      <p:sp>
        <p:nvSpPr>
          <p:cNvPr id="215" name="Google Shape;21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3"/>
          <p:cNvPicPr preferRelativeResize="0"/>
          <p:nvPr/>
        </p:nvPicPr>
        <p:blipFill>
          <a:blip r:embed="rId3">
            <a:alphaModFix/>
          </a:blip>
          <a:stretch>
            <a:fillRect/>
          </a:stretch>
        </p:blipFill>
        <p:spPr>
          <a:xfrm>
            <a:off x="13525" y="1554550"/>
            <a:ext cx="9116950" cy="3173049"/>
          </a:xfrm>
          <a:prstGeom prst="rect">
            <a:avLst/>
          </a:prstGeom>
          <a:noFill/>
          <a:ln>
            <a:noFill/>
          </a:ln>
        </p:spPr>
      </p:pic>
      <p:pic>
        <p:nvPicPr>
          <p:cNvPr id="217" name="Google Shape;217;p33"/>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218" name="Google Shape;218;p33"/>
          <p:cNvSpPr txBox="1"/>
          <p:nvPr/>
        </p:nvSpPr>
        <p:spPr>
          <a:xfrm>
            <a:off x="13525" y="4727600"/>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A72A1E"/>
                </a:solidFill>
              </a:rPr>
              <a:t>Himanshu Hariyani </a:t>
            </a:r>
            <a:r>
              <a:rPr lang="en">
                <a:solidFill>
                  <a:schemeClr val="dk1"/>
                </a:solidFill>
              </a:rPr>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pic>
        <p:nvPicPr>
          <p:cNvPr id="858" name="Google Shape;858;p105"/>
          <p:cNvPicPr preferRelativeResize="0"/>
          <p:nvPr/>
        </p:nvPicPr>
        <p:blipFill>
          <a:blip r:embed="rId3">
            <a:alphaModFix/>
          </a:blip>
          <a:stretch>
            <a:fillRect/>
          </a:stretch>
        </p:blipFill>
        <p:spPr>
          <a:xfrm>
            <a:off x="343825" y="664375"/>
            <a:ext cx="2346250" cy="4205876"/>
          </a:xfrm>
          <a:prstGeom prst="rect">
            <a:avLst/>
          </a:prstGeom>
          <a:noFill/>
          <a:ln>
            <a:noFill/>
          </a:ln>
        </p:spPr>
      </p:pic>
      <p:pic>
        <p:nvPicPr>
          <p:cNvPr id="859" name="Google Shape;859;p105"/>
          <p:cNvPicPr preferRelativeResize="0"/>
          <p:nvPr/>
        </p:nvPicPr>
        <p:blipFill>
          <a:blip r:embed="rId4">
            <a:alphaModFix/>
          </a:blip>
          <a:stretch>
            <a:fillRect/>
          </a:stretch>
        </p:blipFill>
        <p:spPr>
          <a:xfrm>
            <a:off x="2990500" y="584325"/>
            <a:ext cx="1692225" cy="4285926"/>
          </a:xfrm>
          <a:prstGeom prst="rect">
            <a:avLst/>
          </a:prstGeom>
          <a:noFill/>
          <a:ln>
            <a:noFill/>
          </a:ln>
        </p:spPr>
      </p:pic>
      <p:sp>
        <p:nvSpPr>
          <p:cNvPr id="860" name="Google Shape;860;p105"/>
          <p:cNvSpPr txBox="1"/>
          <p:nvPr/>
        </p:nvSpPr>
        <p:spPr>
          <a:xfrm>
            <a:off x="5068500" y="1403725"/>
            <a:ext cx="39219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Taxi In and Taxi Out do not show any change in pattern when compared with Delay</a:t>
            </a:r>
            <a:endParaRPr/>
          </a:p>
          <a:p>
            <a:pPr indent="0" lvl="0" marL="45720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solidFill>
                  <a:schemeClr val="dk1"/>
                </a:solidFill>
              </a:rPr>
              <a:t>Arrival Time and Departure Time do not show any change in pattern when compared with Delay</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Only Taxi Out and Departure time will be taken for consideration for modelling to avoid redundancy and over-fitting the model</a:t>
            </a:r>
            <a:endParaRPr>
              <a:solidFill>
                <a:schemeClr val="dk1"/>
              </a:solidFill>
            </a:endParaRPr>
          </a:p>
        </p:txBody>
      </p:sp>
      <p:sp>
        <p:nvSpPr>
          <p:cNvPr id="861" name="Google Shape;861;p105"/>
          <p:cNvSpPr txBox="1"/>
          <p:nvPr/>
        </p:nvSpPr>
        <p:spPr>
          <a:xfrm>
            <a:off x="103500" y="42900"/>
            <a:ext cx="446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72A1E"/>
                </a:solidFill>
              </a:rPr>
              <a:t>Exploratory Data Analysis:</a:t>
            </a:r>
            <a:endParaRPr sz="2200">
              <a:solidFill>
                <a:srgbClr val="A72A1E"/>
              </a:solidFill>
            </a:endParaRPr>
          </a:p>
        </p:txBody>
      </p:sp>
      <p:sp>
        <p:nvSpPr>
          <p:cNvPr id="862" name="Google Shape;862;p10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3" name="Google Shape;863;p105"/>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6"/>
          <p:cNvSpPr txBox="1"/>
          <p:nvPr>
            <p:ph type="title"/>
          </p:nvPr>
        </p:nvSpPr>
        <p:spPr>
          <a:xfrm>
            <a:off x="831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1C00"/>
                </a:solidFill>
              </a:rPr>
              <a:t>Random Forest </a:t>
            </a:r>
            <a:endParaRPr>
              <a:solidFill>
                <a:srgbClr val="A61C00"/>
              </a:solidFill>
            </a:endParaRPr>
          </a:p>
        </p:txBody>
      </p:sp>
      <p:sp>
        <p:nvSpPr>
          <p:cNvPr id="869" name="Google Shape;869;p106"/>
          <p:cNvSpPr txBox="1"/>
          <p:nvPr/>
        </p:nvSpPr>
        <p:spPr>
          <a:xfrm>
            <a:off x="6707975" y="7929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70" name="Google Shape;870;p106"/>
          <p:cNvSpPr txBox="1"/>
          <p:nvPr/>
        </p:nvSpPr>
        <p:spPr>
          <a:xfrm>
            <a:off x="6405175" y="381750"/>
            <a:ext cx="2660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latin typeface="Open Sans"/>
                <a:ea typeface="Open Sans"/>
                <a:cs typeface="Open Sans"/>
                <a:sym typeface="Open Sans"/>
              </a:rPr>
              <a:t>Overview:</a:t>
            </a:r>
            <a:endParaRPr b="1" sz="1200" u="sng">
              <a:latin typeface="Open Sans"/>
              <a:ea typeface="Open Sans"/>
              <a:cs typeface="Open Sans"/>
              <a:sym typeface="Open Sans"/>
            </a:endParaRPr>
          </a:p>
          <a:p>
            <a:pPr indent="0" lvl="0" marL="0" rtl="0" algn="l">
              <a:spcBef>
                <a:spcPts val="0"/>
              </a:spcBef>
              <a:spcAft>
                <a:spcPts val="0"/>
              </a:spcAft>
              <a:buNone/>
            </a:pPr>
            <a:r>
              <a:t/>
            </a:r>
            <a:endParaRPr b="1" sz="1200" u="sng">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Import the data (the label is set to Delay while importing)</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After the data is retrieved, all the NA values are replaced with ‘ ? ’ to indicate missing values in order to impute them</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The data is split into 80% (used for training and validation) the rest 20% is used for testing</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Cross Validation is performed using Random Forest</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The model is then applied on the 20% test data with threshold and then analyze the performance</a:t>
            </a:r>
            <a:endParaRPr sz="1200">
              <a:latin typeface="Open Sans"/>
              <a:ea typeface="Open Sans"/>
              <a:cs typeface="Open Sans"/>
              <a:sym typeface="Open Sans"/>
            </a:endParaRPr>
          </a:p>
        </p:txBody>
      </p:sp>
      <p:pic>
        <p:nvPicPr>
          <p:cNvPr id="871" name="Google Shape;871;p106"/>
          <p:cNvPicPr preferRelativeResize="0"/>
          <p:nvPr/>
        </p:nvPicPr>
        <p:blipFill>
          <a:blip r:embed="rId3">
            <a:alphaModFix/>
          </a:blip>
          <a:stretch>
            <a:fillRect/>
          </a:stretch>
        </p:blipFill>
        <p:spPr>
          <a:xfrm>
            <a:off x="152400" y="923825"/>
            <a:ext cx="6100376" cy="3598944"/>
          </a:xfrm>
          <a:prstGeom prst="rect">
            <a:avLst/>
          </a:prstGeom>
          <a:noFill/>
          <a:ln>
            <a:noFill/>
          </a:ln>
        </p:spPr>
      </p:pic>
      <p:sp>
        <p:nvSpPr>
          <p:cNvPr id="872" name="Google Shape;872;p106"/>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873" name="Google Shape;873;p10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07"/>
          <p:cNvSpPr txBox="1"/>
          <p:nvPr>
            <p:ph type="title"/>
          </p:nvPr>
        </p:nvSpPr>
        <p:spPr>
          <a:xfrm>
            <a:off x="83100" y="64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A61C00"/>
                </a:solidFill>
              </a:rPr>
              <a:t>Random Forest - Imputing Missing Values / Selecting Attributes</a:t>
            </a:r>
            <a:endParaRPr sz="2900">
              <a:solidFill>
                <a:srgbClr val="A61C00"/>
              </a:solidFill>
            </a:endParaRPr>
          </a:p>
        </p:txBody>
      </p:sp>
      <p:sp>
        <p:nvSpPr>
          <p:cNvPr id="879" name="Google Shape;879;p107"/>
          <p:cNvSpPr txBox="1"/>
          <p:nvPr/>
        </p:nvSpPr>
        <p:spPr>
          <a:xfrm>
            <a:off x="310750" y="3836150"/>
            <a:ext cx="5400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data is retrieved and the unknown values are imputed using impute missing value operators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data is then split into 80% and 20% (for training &amp; validation) </a:t>
            </a:r>
            <a:endParaRPr>
              <a:latin typeface="Open Sans"/>
              <a:ea typeface="Open Sans"/>
              <a:cs typeface="Open Sans"/>
              <a:sym typeface="Open Sans"/>
            </a:endParaRPr>
          </a:p>
        </p:txBody>
      </p:sp>
      <p:sp>
        <p:nvSpPr>
          <p:cNvPr id="880" name="Google Shape;880;p107"/>
          <p:cNvSpPr txBox="1"/>
          <p:nvPr/>
        </p:nvSpPr>
        <p:spPr>
          <a:xfrm>
            <a:off x="5935550" y="1379450"/>
            <a:ext cx="31326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u="sng">
                <a:latin typeface="Open Sans"/>
                <a:ea typeface="Open Sans"/>
                <a:cs typeface="Open Sans"/>
                <a:sym typeface="Open Sans"/>
              </a:rPr>
              <a:t>Attributes Selected for Modelling:</a:t>
            </a:r>
            <a:endParaRPr b="1" sz="1350" u="sng">
              <a:latin typeface="Open Sans"/>
              <a:ea typeface="Open Sans"/>
              <a:cs typeface="Open Sans"/>
              <a:sym typeface="Open Sans"/>
            </a:endParaRPr>
          </a:p>
        </p:txBody>
      </p:sp>
      <p:pic>
        <p:nvPicPr>
          <p:cNvPr id="881" name="Google Shape;881;p107"/>
          <p:cNvPicPr preferRelativeResize="0"/>
          <p:nvPr/>
        </p:nvPicPr>
        <p:blipFill>
          <a:blip r:embed="rId3">
            <a:alphaModFix/>
          </a:blip>
          <a:stretch>
            <a:fillRect/>
          </a:stretch>
        </p:blipFill>
        <p:spPr>
          <a:xfrm>
            <a:off x="1524000" y="1298875"/>
            <a:ext cx="2081991" cy="2374200"/>
          </a:xfrm>
          <a:prstGeom prst="rect">
            <a:avLst/>
          </a:prstGeom>
          <a:noFill/>
          <a:ln>
            <a:noFill/>
          </a:ln>
        </p:spPr>
      </p:pic>
      <p:pic>
        <p:nvPicPr>
          <p:cNvPr id="882" name="Google Shape;882;p107"/>
          <p:cNvPicPr preferRelativeResize="0"/>
          <p:nvPr/>
        </p:nvPicPr>
        <p:blipFill>
          <a:blip r:embed="rId4">
            <a:alphaModFix/>
          </a:blip>
          <a:stretch>
            <a:fillRect/>
          </a:stretch>
        </p:blipFill>
        <p:spPr>
          <a:xfrm>
            <a:off x="6016150" y="1720675"/>
            <a:ext cx="1956275" cy="3014743"/>
          </a:xfrm>
          <a:prstGeom prst="rect">
            <a:avLst/>
          </a:prstGeom>
          <a:noFill/>
          <a:ln>
            <a:noFill/>
          </a:ln>
        </p:spPr>
      </p:pic>
      <p:sp>
        <p:nvSpPr>
          <p:cNvPr id="883" name="Google Shape;883;p107"/>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884" name="Google Shape;884;p1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08"/>
          <p:cNvSpPr txBox="1"/>
          <p:nvPr>
            <p:ph type="title"/>
          </p:nvPr>
        </p:nvSpPr>
        <p:spPr>
          <a:xfrm>
            <a:off x="831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1C00"/>
                </a:solidFill>
              </a:rPr>
              <a:t>Random Forest - Cross Validating &amp; Threshold</a:t>
            </a:r>
            <a:endParaRPr>
              <a:solidFill>
                <a:srgbClr val="A61C00"/>
              </a:solidFill>
            </a:endParaRPr>
          </a:p>
        </p:txBody>
      </p:sp>
      <p:sp>
        <p:nvSpPr>
          <p:cNvPr id="890" name="Google Shape;890;p108"/>
          <p:cNvSpPr txBox="1"/>
          <p:nvPr/>
        </p:nvSpPr>
        <p:spPr>
          <a:xfrm>
            <a:off x="3589725" y="2861050"/>
            <a:ext cx="5111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Cross validation is performed using Random Forest with k = 10 folds using 80% training data</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20% data is tested against the model</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 threshold is defined to improve prediction as we have an imbalanced classification in our data set</a:t>
            </a:r>
            <a:endParaRPr>
              <a:latin typeface="Open Sans"/>
              <a:ea typeface="Open Sans"/>
              <a:cs typeface="Open Sans"/>
              <a:sym typeface="Open Sans"/>
            </a:endParaRPr>
          </a:p>
        </p:txBody>
      </p:sp>
      <p:pic>
        <p:nvPicPr>
          <p:cNvPr id="891" name="Google Shape;891;p108"/>
          <p:cNvPicPr preferRelativeResize="0"/>
          <p:nvPr/>
        </p:nvPicPr>
        <p:blipFill>
          <a:blip r:embed="rId3">
            <a:alphaModFix/>
          </a:blip>
          <a:stretch>
            <a:fillRect/>
          </a:stretch>
        </p:blipFill>
        <p:spPr>
          <a:xfrm>
            <a:off x="61900" y="1329987"/>
            <a:ext cx="3284924" cy="2483530"/>
          </a:xfrm>
          <a:prstGeom prst="rect">
            <a:avLst/>
          </a:prstGeom>
          <a:noFill/>
          <a:ln>
            <a:noFill/>
          </a:ln>
        </p:spPr>
      </p:pic>
      <p:pic>
        <p:nvPicPr>
          <p:cNvPr id="892" name="Google Shape;892;p108"/>
          <p:cNvPicPr preferRelativeResize="0"/>
          <p:nvPr/>
        </p:nvPicPr>
        <p:blipFill>
          <a:blip r:embed="rId4">
            <a:alphaModFix/>
          </a:blip>
          <a:stretch>
            <a:fillRect/>
          </a:stretch>
        </p:blipFill>
        <p:spPr>
          <a:xfrm>
            <a:off x="3461125" y="1329974"/>
            <a:ext cx="5510150" cy="1208813"/>
          </a:xfrm>
          <a:prstGeom prst="rect">
            <a:avLst/>
          </a:prstGeom>
          <a:noFill/>
          <a:ln>
            <a:noFill/>
          </a:ln>
        </p:spPr>
      </p:pic>
      <p:sp>
        <p:nvSpPr>
          <p:cNvPr id="893" name="Google Shape;893;p108"/>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894" name="Google Shape;894;p1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pic>
        <p:nvPicPr>
          <p:cNvPr id="899" name="Google Shape;899;p109"/>
          <p:cNvPicPr preferRelativeResize="0"/>
          <p:nvPr/>
        </p:nvPicPr>
        <p:blipFill>
          <a:blip r:embed="rId3">
            <a:alphaModFix/>
          </a:blip>
          <a:stretch>
            <a:fillRect/>
          </a:stretch>
        </p:blipFill>
        <p:spPr>
          <a:xfrm>
            <a:off x="83100" y="1061950"/>
            <a:ext cx="8497108" cy="1599550"/>
          </a:xfrm>
          <a:prstGeom prst="rect">
            <a:avLst/>
          </a:prstGeom>
          <a:noFill/>
          <a:ln>
            <a:noFill/>
          </a:ln>
        </p:spPr>
      </p:pic>
      <p:pic>
        <p:nvPicPr>
          <p:cNvPr id="900" name="Google Shape;900;p109"/>
          <p:cNvPicPr preferRelativeResize="0"/>
          <p:nvPr/>
        </p:nvPicPr>
        <p:blipFill>
          <a:blip r:embed="rId4">
            <a:alphaModFix/>
          </a:blip>
          <a:stretch>
            <a:fillRect/>
          </a:stretch>
        </p:blipFill>
        <p:spPr>
          <a:xfrm>
            <a:off x="83100" y="3073788"/>
            <a:ext cx="8520600" cy="1599569"/>
          </a:xfrm>
          <a:prstGeom prst="rect">
            <a:avLst/>
          </a:prstGeom>
          <a:noFill/>
          <a:ln>
            <a:noFill/>
          </a:ln>
        </p:spPr>
      </p:pic>
      <p:sp>
        <p:nvSpPr>
          <p:cNvPr id="901" name="Google Shape;901;p109"/>
          <p:cNvSpPr txBox="1"/>
          <p:nvPr>
            <p:ph type="title"/>
          </p:nvPr>
        </p:nvSpPr>
        <p:spPr>
          <a:xfrm>
            <a:off x="831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1C00"/>
                </a:solidFill>
              </a:rPr>
              <a:t>Random Forest - Performance</a:t>
            </a:r>
            <a:endParaRPr>
              <a:solidFill>
                <a:srgbClr val="A61C00"/>
              </a:solidFill>
            </a:endParaRPr>
          </a:p>
        </p:txBody>
      </p:sp>
      <p:sp>
        <p:nvSpPr>
          <p:cNvPr id="902" name="Google Shape;902;p109"/>
          <p:cNvSpPr txBox="1"/>
          <p:nvPr/>
        </p:nvSpPr>
        <p:spPr>
          <a:xfrm>
            <a:off x="152400" y="2756050"/>
            <a:ext cx="617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rgbClr val="980000"/>
                </a:solidFill>
                <a:latin typeface="Open Sans"/>
                <a:ea typeface="Open Sans"/>
                <a:cs typeface="Open Sans"/>
                <a:sym typeface="Open Sans"/>
              </a:rPr>
              <a:t>Test Result:</a:t>
            </a:r>
            <a:endParaRPr b="1" sz="1200" u="sng">
              <a:solidFill>
                <a:srgbClr val="980000"/>
              </a:solidFill>
              <a:latin typeface="Open Sans"/>
              <a:ea typeface="Open Sans"/>
              <a:cs typeface="Open Sans"/>
              <a:sym typeface="Open Sans"/>
            </a:endParaRPr>
          </a:p>
        </p:txBody>
      </p:sp>
      <p:pic>
        <p:nvPicPr>
          <p:cNvPr id="903" name="Google Shape;903;p109"/>
          <p:cNvPicPr preferRelativeResize="0"/>
          <p:nvPr/>
        </p:nvPicPr>
        <p:blipFill>
          <a:blip r:embed="rId5">
            <a:alphaModFix/>
          </a:blip>
          <a:stretch>
            <a:fillRect/>
          </a:stretch>
        </p:blipFill>
        <p:spPr>
          <a:xfrm rot="10800000">
            <a:off x="151604" y="4991100"/>
            <a:ext cx="796" cy="103"/>
          </a:xfrm>
          <a:prstGeom prst="rect">
            <a:avLst/>
          </a:prstGeom>
          <a:noFill/>
          <a:ln>
            <a:noFill/>
          </a:ln>
        </p:spPr>
      </p:pic>
      <p:pic>
        <p:nvPicPr>
          <p:cNvPr id="904" name="Google Shape;904;p109"/>
          <p:cNvPicPr preferRelativeResize="0"/>
          <p:nvPr/>
        </p:nvPicPr>
        <p:blipFill>
          <a:blip r:embed="rId5">
            <a:alphaModFix/>
          </a:blip>
          <a:stretch>
            <a:fillRect/>
          </a:stretch>
        </p:blipFill>
        <p:spPr>
          <a:xfrm rot="10800000">
            <a:off x="304004" y="4991100"/>
            <a:ext cx="796" cy="103"/>
          </a:xfrm>
          <a:prstGeom prst="rect">
            <a:avLst/>
          </a:prstGeom>
          <a:noFill/>
          <a:ln>
            <a:noFill/>
          </a:ln>
        </p:spPr>
      </p:pic>
      <p:pic>
        <p:nvPicPr>
          <p:cNvPr id="905" name="Google Shape;905;p109"/>
          <p:cNvPicPr preferRelativeResize="0"/>
          <p:nvPr/>
        </p:nvPicPr>
        <p:blipFill>
          <a:blip r:embed="rId5">
            <a:alphaModFix/>
          </a:blip>
          <a:stretch>
            <a:fillRect/>
          </a:stretch>
        </p:blipFill>
        <p:spPr>
          <a:xfrm rot="10800000">
            <a:off x="608804" y="419100"/>
            <a:ext cx="796" cy="103"/>
          </a:xfrm>
          <a:prstGeom prst="rect">
            <a:avLst/>
          </a:prstGeom>
          <a:noFill/>
          <a:ln>
            <a:noFill/>
          </a:ln>
        </p:spPr>
      </p:pic>
      <p:pic>
        <p:nvPicPr>
          <p:cNvPr id="906" name="Google Shape;906;p109"/>
          <p:cNvPicPr preferRelativeResize="0"/>
          <p:nvPr/>
        </p:nvPicPr>
        <p:blipFill>
          <a:blip r:embed="rId5">
            <a:alphaModFix/>
          </a:blip>
          <a:stretch>
            <a:fillRect/>
          </a:stretch>
        </p:blipFill>
        <p:spPr>
          <a:xfrm rot="10800000">
            <a:off x="456404" y="4991100"/>
            <a:ext cx="796" cy="103"/>
          </a:xfrm>
          <a:prstGeom prst="rect">
            <a:avLst/>
          </a:prstGeom>
          <a:noFill/>
          <a:ln>
            <a:noFill/>
          </a:ln>
        </p:spPr>
      </p:pic>
      <p:sp>
        <p:nvSpPr>
          <p:cNvPr id="907" name="Google Shape;907;p109"/>
          <p:cNvSpPr txBox="1"/>
          <p:nvPr/>
        </p:nvSpPr>
        <p:spPr>
          <a:xfrm>
            <a:off x="87031" y="688299"/>
            <a:ext cx="5991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solidFill>
                  <a:srgbClr val="980000"/>
                </a:solidFill>
                <a:latin typeface="Open Sans"/>
                <a:ea typeface="Open Sans"/>
                <a:cs typeface="Open Sans"/>
                <a:sym typeface="Open Sans"/>
              </a:rPr>
              <a:t>Validation Result:</a:t>
            </a:r>
            <a:endParaRPr b="1" sz="1300" u="sng">
              <a:solidFill>
                <a:srgbClr val="980000"/>
              </a:solidFill>
              <a:latin typeface="Open Sans"/>
              <a:ea typeface="Open Sans"/>
              <a:cs typeface="Open Sans"/>
              <a:sym typeface="Open Sans"/>
            </a:endParaRPr>
          </a:p>
        </p:txBody>
      </p:sp>
      <p:pic>
        <p:nvPicPr>
          <p:cNvPr id="908" name="Google Shape;908;p109"/>
          <p:cNvPicPr preferRelativeResize="0"/>
          <p:nvPr/>
        </p:nvPicPr>
        <p:blipFill>
          <a:blip r:embed="rId6">
            <a:alphaModFix/>
          </a:blip>
          <a:stretch>
            <a:fillRect/>
          </a:stretch>
        </p:blipFill>
        <p:spPr>
          <a:xfrm>
            <a:off x="5492500" y="1064120"/>
            <a:ext cx="1406248" cy="225044"/>
          </a:xfrm>
          <a:prstGeom prst="rect">
            <a:avLst/>
          </a:prstGeom>
          <a:noFill/>
          <a:ln>
            <a:noFill/>
          </a:ln>
        </p:spPr>
      </p:pic>
      <p:pic>
        <p:nvPicPr>
          <p:cNvPr id="909" name="Google Shape;909;p109"/>
          <p:cNvPicPr preferRelativeResize="0"/>
          <p:nvPr/>
        </p:nvPicPr>
        <p:blipFill>
          <a:blip r:embed="rId7">
            <a:alphaModFix/>
          </a:blip>
          <a:stretch>
            <a:fillRect/>
          </a:stretch>
        </p:blipFill>
        <p:spPr>
          <a:xfrm>
            <a:off x="2761075" y="3125356"/>
            <a:ext cx="1760225" cy="213593"/>
          </a:xfrm>
          <a:prstGeom prst="rect">
            <a:avLst/>
          </a:prstGeom>
          <a:noFill/>
          <a:ln>
            <a:noFill/>
          </a:ln>
        </p:spPr>
      </p:pic>
      <p:pic>
        <p:nvPicPr>
          <p:cNvPr id="910" name="Google Shape;910;p109"/>
          <p:cNvPicPr preferRelativeResize="0"/>
          <p:nvPr/>
        </p:nvPicPr>
        <p:blipFill>
          <a:blip r:embed="rId8">
            <a:alphaModFix/>
          </a:blip>
          <a:stretch>
            <a:fillRect/>
          </a:stretch>
        </p:blipFill>
        <p:spPr>
          <a:xfrm>
            <a:off x="1495994" y="3119625"/>
            <a:ext cx="1101931" cy="225050"/>
          </a:xfrm>
          <a:prstGeom prst="rect">
            <a:avLst/>
          </a:prstGeom>
          <a:noFill/>
          <a:ln>
            <a:noFill/>
          </a:ln>
        </p:spPr>
      </p:pic>
      <p:sp>
        <p:nvSpPr>
          <p:cNvPr id="911" name="Google Shape;911;p109"/>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912" name="Google Shape;912;p109"/>
          <p:cNvPicPr preferRelativeResize="0"/>
          <p:nvPr/>
        </p:nvPicPr>
        <p:blipFill>
          <a:blip r:embed="rId9">
            <a:alphaModFix/>
          </a:blip>
          <a:stretch>
            <a:fillRect/>
          </a:stretch>
        </p:blipFill>
        <p:spPr>
          <a:xfrm>
            <a:off x="3592050" y="1064125"/>
            <a:ext cx="1502704" cy="225050"/>
          </a:xfrm>
          <a:prstGeom prst="rect">
            <a:avLst/>
          </a:prstGeom>
          <a:noFill/>
          <a:ln>
            <a:noFill/>
          </a:ln>
        </p:spPr>
      </p:pic>
      <p:sp>
        <p:nvSpPr>
          <p:cNvPr id="913" name="Google Shape;913;p10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10"/>
          <p:cNvSpPr txBox="1"/>
          <p:nvPr>
            <p:ph type="title"/>
          </p:nvPr>
        </p:nvSpPr>
        <p:spPr>
          <a:xfrm>
            <a:off x="831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1C00"/>
                </a:solidFill>
              </a:rPr>
              <a:t>Random Forest - Predicting Unknown Records</a:t>
            </a:r>
            <a:endParaRPr>
              <a:solidFill>
                <a:srgbClr val="A61C00"/>
              </a:solidFill>
            </a:endParaRPr>
          </a:p>
        </p:txBody>
      </p:sp>
      <p:pic>
        <p:nvPicPr>
          <p:cNvPr id="919" name="Google Shape;919;p110"/>
          <p:cNvPicPr preferRelativeResize="0"/>
          <p:nvPr/>
        </p:nvPicPr>
        <p:blipFill>
          <a:blip r:embed="rId3">
            <a:alphaModFix/>
          </a:blip>
          <a:stretch>
            <a:fillRect/>
          </a:stretch>
        </p:blipFill>
        <p:spPr>
          <a:xfrm>
            <a:off x="83100" y="934525"/>
            <a:ext cx="6622281" cy="4067276"/>
          </a:xfrm>
          <a:prstGeom prst="rect">
            <a:avLst/>
          </a:prstGeom>
          <a:noFill/>
          <a:ln>
            <a:noFill/>
          </a:ln>
        </p:spPr>
      </p:pic>
      <p:sp>
        <p:nvSpPr>
          <p:cNvPr id="920" name="Google Shape;920;p110"/>
          <p:cNvSpPr txBox="1"/>
          <p:nvPr/>
        </p:nvSpPr>
        <p:spPr>
          <a:xfrm>
            <a:off x="6793725" y="1789525"/>
            <a:ext cx="2304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Replaced test data with Professor’s file for predicting the delays</a:t>
            </a:r>
            <a:endParaRPr/>
          </a:p>
        </p:txBody>
      </p:sp>
      <p:sp>
        <p:nvSpPr>
          <p:cNvPr id="921" name="Google Shape;921;p110"/>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sp>
        <p:nvSpPr>
          <p:cNvPr id="922" name="Google Shape;922;p1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11"/>
          <p:cNvSpPr txBox="1"/>
          <p:nvPr>
            <p:ph type="title"/>
          </p:nvPr>
        </p:nvSpPr>
        <p:spPr>
          <a:xfrm>
            <a:off x="831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1C00"/>
                </a:solidFill>
              </a:rPr>
              <a:t>Random Forest - Predicting Unknown Records</a:t>
            </a:r>
            <a:endParaRPr>
              <a:solidFill>
                <a:srgbClr val="A61C00"/>
              </a:solidFill>
            </a:endParaRPr>
          </a:p>
        </p:txBody>
      </p:sp>
      <p:pic>
        <p:nvPicPr>
          <p:cNvPr id="928" name="Google Shape;928;p111"/>
          <p:cNvPicPr preferRelativeResize="0"/>
          <p:nvPr/>
        </p:nvPicPr>
        <p:blipFill>
          <a:blip r:embed="rId3">
            <a:alphaModFix/>
          </a:blip>
          <a:stretch>
            <a:fillRect/>
          </a:stretch>
        </p:blipFill>
        <p:spPr>
          <a:xfrm>
            <a:off x="83100" y="874237"/>
            <a:ext cx="8825051" cy="1708312"/>
          </a:xfrm>
          <a:prstGeom prst="rect">
            <a:avLst/>
          </a:prstGeom>
          <a:noFill/>
          <a:ln>
            <a:noFill/>
          </a:ln>
        </p:spPr>
      </p:pic>
      <p:sp>
        <p:nvSpPr>
          <p:cNvPr id="929" name="Google Shape;929;p111"/>
          <p:cNvSpPr txBox="1"/>
          <p:nvPr/>
        </p:nvSpPr>
        <p:spPr>
          <a:xfrm>
            <a:off x="0" y="4774200"/>
            <a:ext cx="16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02C20"/>
                </a:solidFill>
                <a:latin typeface="Open Sans"/>
                <a:ea typeface="Open Sans"/>
                <a:cs typeface="Open Sans"/>
                <a:sym typeface="Open Sans"/>
              </a:rPr>
              <a:t>Krina Gandhi</a:t>
            </a:r>
            <a:endParaRPr b="1" sz="1200">
              <a:latin typeface="Open Sans"/>
              <a:ea typeface="Open Sans"/>
              <a:cs typeface="Open Sans"/>
              <a:sym typeface="Open Sans"/>
            </a:endParaRPr>
          </a:p>
        </p:txBody>
      </p:sp>
      <p:pic>
        <p:nvPicPr>
          <p:cNvPr id="930" name="Google Shape;930;p111"/>
          <p:cNvPicPr preferRelativeResize="0"/>
          <p:nvPr/>
        </p:nvPicPr>
        <p:blipFill>
          <a:blip r:embed="rId4">
            <a:alphaModFix/>
          </a:blip>
          <a:stretch>
            <a:fillRect/>
          </a:stretch>
        </p:blipFill>
        <p:spPr>
          <a:xfrm>
            <a:off x="141675" y="2682625"/>
            <a:ext cx="8066499" cy="2141550"/>
          </a:xfrm>
          <a:prstGeom prst="rect">
            <a:avLst/>
          </a:prstGeom>
          <a:noFill/>
          <a:ln>
            <a:noFill/>
          </a:ln>
        </p:spPr>
      </p:pic>
      <p:sp>
        <p:nvSpPr>
          <p:cNvPr id="931" name="Google Shape;931;p1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All the models - The Decision Tree,  Generalized Linear Model and Deep Learning, Gradient Boost, and Random Forest met the Phase 2 criteria of having </a:t>
            </a:r>
            <a:r>
              <a:rPr lang="en" sz="1700">
                <a:solidFill>
                  <a:schemeClr val="dk1"/>
                </a:solidFill>
              </a:rPr>
              <a:t>at least</a:t>
            </a:r>
            <a:r>
              <a:rPr lang="en" sz="1700">
                <a:solidFill>
                  <a:schemeClr val="dk1"/>
                </a:solidFill>
              </a:rPr>
              <a:t> 90% Accuracy,  90% Precision and 80% Recall</a:t>
            </a:r>
            <a:endParaRPr sz="1700">
              <a:solidFill>
                <a:schemeClr val="dk1"/>
              </a:solidFill>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937" name="Google Shape;937;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72A1E"/>
                </a:solidFill>
              </a:rPr>
              <a:t>Group Summary:</a:t>
            </a:r>
            <a:endParaRPr>
              <a:solidFill>
                <a:srgbClr val="A72A1E"/>
              </a:solidFill>
            </a:endParaRPr>
          </a:p>
        </p:txBody>
      </p:sp>
      <p:sp>
        <p:nvSpPr>
          <p:cNvPr id="938" name="Google Shape;938;p1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9" name="Google Shape;939;p112"/>
          <p:cNvSpPr txBox="1"/>
          <p:nvPr>
            <p:ph type="title"/>
          </p:nvPr>
        </p:nvSpPr>
        <p:spPr>
          <a:xfrm>
            <a:off x="185500" y="2815550"/>
            <a:ext cx="8520600" cy="184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72A1E"/>
                </a:solidFill>
              </a:rPr>
              <a:t>Best Fitting Model</a:t>
            </a:r>
            <a:r>
              <a:rPr lang="en">
                <a:solidFill>
                  <a:srgbClr val="A72A1E"/>
                </a:solidFill>
              </a:rPr>
              <a:t>:</a:t>
            </a:r>
            <a:endParaRPr>
              <a:solidFill>
                <a:srgbClr val="A72A1E"/>
              </a:solidFill>
            </a:endParaRPr>
          </a:p>
          <a:p>
            <a:pPr indent="0" lvl="0" marL="0" rtl="0" algn="l">
              <a:spcBef>
                <a:spcPts val="0"/>
              </a:spcBef>
              <a:spcAft>
                <a:spcPts val="0"/>
              </a:spcAft>
              <a:buNone/>
            </a:pPr>
            <a:r>
              <a:t/>
            </a:r>
            <a:endParaRPr>
              <a:solidFill>
                <a:srgbClr val="A72A1E"/>
              </a:solidFill>
            </a:endParaRPr>
          </a:p>
          <a:p>
            <a:pPr indent="-325755" lvl="0" marL="457200" rtl="0" algn="l">
              <a:lnSpc>
                <a:spcPct val="115000"/>
              </a:lnSpc>
              <a:spcBef>
                <a:spcPts val="0"/>
              </a:spcBef>
              <a:spcAft>
                <a:spcPts val="0"/>
              </a:spcAft>
              <a:buClr>
                <a:schemeClr val="dk1"/>
              </a:buClr>
              <a:buSzPct val="100000"/>
              <a:buChar char="➢"/>
            </a:pPr>
            <a:r>
              <a:rPr lang="en" sz="1700"/>
              <a:t>The Gradient Boosted Tree, and Random Forest model have better results as compared to other models</a:t>
            </a:r>
            <a:endParaRPr>
              <a:solidFill>
                <a:srgbClr val="A72A1E"/>
              </a:solidFill>
            </a:endParaRPr>
          </a:p>
          <a:p>
            <a:pPr indent="0" lvl="0" marL="0" rtl="0" algn="l">
              <a:spcBef>
                <a:spcPts val="1200"/>
              </a:spcBef>
              <a:spcAft>
                <a:spcPts val="0"/>
              </a:spcAft>
              <a:buNone/>
            </a:pPr>
            <a:r>
              <a:t/>
            </a:r>
            <a:endParaRPr>
              <a:solidFill>
                <a:srgbClr val="A72A1E"/>
              </a:solidFill>
            </a:endParaRPr>
          </a:p>
        </p:txBody>
      </p:sp>
    </p:spTree>
  </p:cSld>
  <p:clrMapOvr>
    <a:masterClrMapping/>
  </p:clrMapOvr>
</p:sld>
</file>

<file path=ppt/slides/slide8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943" name="Shape 943"/>
        <p:cNvGrpSpPr/>
        <p:nvPr/>
      </p:nvGrpSpPr>
      <p:grpSpPr>
        <a:xfrm>
          <a:off x="0" y="0"/>
          <a:ext cx="0" cy="0"/>
          <a:chOff x="0" y="0"/>
          <a:chExt cx="0" cy="0"/>
        </a:xfrm>
      </p:grpSpPr>
      <p:sp>
        <p:nvSpPr>
          <p:cNvPr id="944" name="Google Shape;944;p113"/>
          <p:cNvSpPr txBox="1"/>
          <p:nvPr>
            <p:ph idx="12" type="sldNum"/>
          </p:nvPr>
        </p:nvSpPr>
        <p:spPr>
          <a:xfrm>
            <a:off x="8472458" y="4663217"/>
            <a:ext cx="548700" cy="393600"/>
          </a:xfrm>
          <a:prstGeom prst="rect">
            <a:avLst/>
          </a:prstGeom>
        </p:spPr>
        <p:txBody>
          <a:bodyPr anchor="ctr" anchorCtr="0" bIns="91425" lIns="91425" rIns="91425" spcFirstLastPara="1" tIns="91425" wrap="square">
            <a:normAutofit/>
          </a:bodyPr>
          <a:lstStyle/>
          <a:p>
            <a:pPr algn="r" indent="0" lvl="0" marL="0" rtl="0">
              <a:spcBef>
                <a:spcPts val="0"/>
              </a:spcBef>
              <a:spcAft>
                <a:spcPts val="0"/>
              </a:spcAft>
              <a:buNone/>
            </a:pPr>
            <a:fld id="{00000000-1234-1234-1234-123412341234}" type="slidenum">
              <a:rPr lang="en"/>
              <a:t>‹#›</a:t>
            </a:fld>
            <a:endParaRPr/>
          </a:p>
        </p:txBody>
      </p:sp>
      <p:pic>
        <p:nvPicPr>
          <p:cNvPr id="945" name="Google Shape;945;p113"/>
          <p:cNvPicPr preferRelativeResize="0"/>
          <p:nvPr/>
        </p:nvPicPr>
        <p:blipFill rotWithShape="1">
          <a:blip r:embed="rId3">
            <a:alphaModFix/>
          </a:blip>
          <a:srcRect b="48"/>
          <a:stretch/>
        </p:blipFill>
        <p:spPr>
          <a:xfrm>
            <a:off x="2097250" y="825300"/>
            <a:ext cx="4627800" cy="314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4395"/>
              <a:buFont typeface="Arial"/>
              <a:buNone/>
            </a:pPr>
            <a:r>
              <a:rPr lang="en" sz="2022">
                <a:solidFill>
                  <a:srgbClr val="A72A1E"/>
                </a:solidFill>
              </a:rPr>
              <a:t>Precision  -  90.76%</a:t>
            </a:r>
            <a:endParaRPr sz="3022">
              <a:solidFill>
                <a:srgbClr val="A72A1E"/>
              </a:solidFill>
            </a:endParaRPr>
          </a:p>
        </p:txBody>
      </p:sp>
      <p:sp>
        <p:nvSpPr>
          <p:cNvPr id="224" name="Google Shape;22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5" name="Google Shape;22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6" name="Google Shape;226;p34"/>
          <p:cNvPicPr preferRelativeResize="0"/>
          <p:nvPr/>
        </p:nvPicPr>
        <p:blipFill>
          <a:blip r:embed="rId3">
            <a:alphaModFix/>
          </a:blip>
          <a:stretch>
            <a:fillRect/>
          </a:stretch>
        </p:blipFill>
        <p:spPr>
          <a:xfrm>
            <a:off x="0" y="907675"/>
            <a:ext cx="9143999" cy="3755550"/>
          </a:xfrm>
          <a:prstGeom prst="rect">
            <a:avLst/>
          </a:prstGeom>
          <a:noFill/>
          <a:ln>
            <a:noFill/>
          </a:ln>
        </p:spPr>
      </p:pic>
      <p:pic>
        <p:nvPicPr>
          <p:cNvPr id="227" name="Google Shape;227;p34"/>
          <p:cNvPicPr preferRelativeResize="0"/>
          <p:nvPr/>
        </p:nvPicPr>
        <p:blipFill>
          <a:blip r:embed="rId4">
            <a:alphaModFix/>
          </a:blip>
          <a:stretch>
            <a:fillRect/>
          </a:stretch>
        </p:blipFill>
        <p:spPr>
          <a:xfrm>
            <a:off x="8337225" y="0"/>
            <a:ext cx="819150" cy="819150"/>
          </a:xfrm>
          <a:prstGeom prst="rect">
            <a:avLst/>
          </a:prstGeom>
          <a:noFill/>
          <a:ln>
            <a:noFill/>
          </a:ln>
        </p:spPr>
      </p:pic>
      <p:sp>
        <p:nvSpPr>
          <p:cNvPr id="228" name="Google Shape;228;p34"/>
          <p:cNvSpPr txBox="1"/>
          <p:nvPr/>
        </p:nvSpPr>
        <p:spPr>
          <a:xfrm>
            <a:off x="0" y="4703625"/>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A72A1E"/>
                </a:solidFill>
              </a:rPr>
              <a:t>Himanshu Hariyani </a:t>
            </a:r>
            <a:r>
              <a:rPr lang="en">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2791420</vt:lpwstr>
  </property>
  <property fmtid="{D5CDD505-2E9C-101B-9397-08002B2CF9AE}" name="NXPowerLiteSettings" pid="3">
    <vt:lpwstr>F7000400038000</vt:lpwstr>
  </property>
  <property fmtid="{D5CDD505-2E9C-101B-9397-08002B2CF9AE}" name="NXPowerLiteVersion" pid="4">
    <vt:lpwstr>S9.2.0</vt:lpwstr>
  </property>
</Properties>
</file>