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8"/>
  </p:notesMasterIdLst>
  <p:sldIdLst>
    <p:sldId id="258" r:id="rId2"/>
    <p:sldId id="303" r:id="rId3"/>
    <p:sldId id="304" r:id="rId4"/>
    <p:sldId id="301" r:id="rId5"/>
    <p:sldId id="290" r:id="rId6"/>
    <p:sldId id="291" r:id="rId7"/>
    <p:sldId id="292" r:id="rId8"/>
    <p:sldId id="293" r:id="rId9"/>
    <p:sldId id="295" r:id="rId10"/>
    <p:sldId id="273" r:id="rId11"/>
    <p:sldId id="274" r:id="rId12"/>
    <p:sldId id="276" r:id="rId13"/>
    <p:sldId id="302" r:id="rId14"/>
    <p:sldId id="277" r:id="rId15"/>
    <p:sldId id="278" r:id="rId16"/>
    <p:sldId id="279" r:id="rId17"/>
    <p:sldId id="283" r:id="rId18"/>
    <p:sldId id="280" r:id="rId19"/>
    <p:sldId id="281" r:id="rId20"/>
    <p:sldId id="282" r:id="rId21"/>
    <p:sldId id="284" r:id="rId22"/>
    <p:sldId id="305" r:id="rId23"/>
    <p:sldId id="306" r:id="rId24"/>
    <p:sldId id="307" r:id="rId25"/>
    <p:sldId id="308"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81" d="100"/>
          <a:sy n="81" d="100"/>
        </p:scale>
        <p:origin x="-824" y="-6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13361-4777-4FA7-9988-B746A8896E53}" type="datetimeFigureOut">
              <a:rPr lang="en-US" smtClean="0"/>
              <a:pPr/>
              <a:t>5/21/2024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8B43A-D6C6-4494-85AA-6513E25EB1A6}" type="slidenum">
              <a:rPr lang="en-US" smtClean="0"/>
              <a:pPr/>
              <a:t>‹#›</a:t>
            </a:fld>
            <a:endParaRPr lang="en-US"/>
          </a:p>
        </p:txBody>
      </p:sp>
    </p:spTree>
    <p:extLst>
      <p:ext uri="{BB962C8B-B14F-4D97-AF65-F5344CB8AC3E}">
        <p14:creationId xmlns:p14="http://schemas.microsoft.com/office/powerpoint/2010/main" xmlns="" val="406205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060809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rgbClr val="F4F4F5"/>
        </a:solidFill>
        <a:effectLst/>
      </p:bgPr>
    </p:bg>
    <p:spTree>
      <p:nvGrpSpPr>
        <p:cNvPr id="1" name="Shape 18"/>
        <p:cNvGrpSpPr/>
        <p:nvPr/>
      </p:nvGrpSpPr>
      <p:grpSpPr>
        <a:xfrm>
          <a:off x="0" y="0"/>
          <a:ext cx="0" cy="0"/>
          <a:chOff x="0" y="0"/>
          <a:chExt cx="0" cy="0"/>
        </a:xfrm>
      </p:grpSpPr>
      <p:sp>
        <p:nvSpPr>
          <p:cNvPr id="19" name="Google Shape;19;p7"/>
          <p:cNvSpPr/>
          <p:nvPr/>
        </p:nvSpPr>
        <p:spPr>
          <a:xfrm>
            <a:off x="0" y="0"/>
            <a:ext cx="9144000" cy="1959429"/>
          </a:xfrm>
          <a:prstGeom prst="rect">
            <a:avLst/>
          </a:prstGeom>
          <a:gradFill>
            <a:gsLst>
              <a:gs pos="0">
                <a:srgbClr val="474747"/>
              </a:gs>
              <a:gs pos="50000">
                <a:schemeClr val="dk1"/>
              </a:gs>
              <a:gs pos="100000">
                <a:schemeClr val="dk1"/>
              </a:gs>
            </a:gsLst>
            <a:lin ang="5400000" scaled="0"/>
          </a:gradFill>
          <a:ln>
            <a:noFill/>
          </a:ln>
          <a:effectLst>
            <a:outerShdw blurRad="57150" dist="19050" dir="5400000" algn="ctr" rotWithShape="0">
              <a:srgbClr val="000000">
                <a:alpha val="62745"/>
              </a:srgbClr>
            </a:outerShdw>
          </a:effectLst>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0" name="Google Shape;20;p7"/>
          <p:cNvSpPr txBox="1">
            <a:spLocks noGrp="1"/>
          </p:cNvSpPr>
          <p:nvPr>
            <p:ph type="body" idx="1"/>
          </p:nvPr>
        </p:nvSpPr>
        <p:spPr>
          <a:xfrm>
            <a:off x="989351" y="2818152"/>
            <a:ext cx="7525999" cy="3698763"/>
          </a:xfrm>
          <a:prstGeom prst="rect">
            <a:avLst/>
          </a:prstGeom>
          <a:noFill/>
          <a:ln>
            <a:noFill/>
          </a:ln>
        </p:spPr>
        <p:txBody>
          <a:bodyPr spcFirstLastPara="1" wrap="square" lIns="91425" tIns="45700" rIns="91425" bIns="45700" anchor="t" anchorCtr="0">
            <a:normAutofit/>
          </a:bodyPr>
          <a:lstStyle>
            <a:lvl1pPr marL="342900" lvl="0" indent="-295275" algn="l">
              <a:lnSpc>
                <a:spcPct val="150000"/>
              </a:lnSpc>
              <a:spcBef>
                <a:spcPts val="750"/>
              </a:spcBef>
              <a:spcAft>
                <a:spcPts val="0"/>
              </a:spcAft>
              <a:buClr>
                <a:schemeClr val="dk1"/>
              </a:buClr>
              <a:buSzPts val="2600"/>
              <a:buChar char="•"/>
              <a:defRPr sz="1950">
                <a:latin typeface="Bahnschrift" panose="020B0502040204020203" pitchFamily="34" charset="0"/>
                <a:ea typeface="Bahnschrift" panose="020B0502040204020203" pitchFamily="34" charset="0"/>
                <a:cs typeface="Arial"/>
                <a:sym typeface="Arial"/>
              </a:defRPr>
            </a:lvl1pPr>
            <a:lvl2pPr marL="685800" lvl="1" indent="-285750" algn="l">
              <a:lnSpc>
                <a:spcPct val="150000"/>
              </a:lnSpc>
              <a:spcBef>
                <a:spcPts val="375"/>
              </a:spcBef>
              <a:spcAft>
                <a:spcPts val="0"/>
              </a:spcAft>
              <a:buClr>
                <a:schemeClr val="dk1"/>
              </a:buClr>
              <a:buSzPts val="2400"/>
              <a:buChar char="•"/>
              <a:defRPr>
                <a:latin typeface="Arial"/>
                <a:ea typeface="Arial"/>
                <a:cs typeface="Arial"/>
                <a:sym typeface="Arial"/>
              </a:defRPr>
            </a:lvl2pPr>
            <a:lvl3pPr marL="1028700" lvl="2" indent="-266700" algn="l">
              <a:lnSpc>
                <a:spcPct val="150000"/>
              </a:lnSpc>
              <a:spcBef>
                <a:spcPts val="375"/>
              </a:spcBef>
              <a:spcAft>
                <a:spcPts val="0"/>
              </a:spcAft>
              <a:buClr>
                <a:schemeClr val="dk1"/>
              </a:buClr>
              <a:buSzPts val="2000"/>
              <a:buChar char="•"/>
              <a:defRPr>
                <a:latin typeface="Arial"/>
                <a:ea typeface="Arial"/>
                <a:cs typeface="Arial"/>
                <a:sym typeface="Arial"/>
              </a:defRPr>
            </a:lvl3pPr>
            <a:lvl4pPr marL="1371600" lvl="3" indent="-257175" algn="l">
              <a:lnSpc>
                <a:spcPct val="150000"/>
              </a:lnSpc>
              <a:spcBef>
                <a:spcPts val="375"/>
              </a:spcBef>
              <a:spcAft>
                <a:spcPts val="0"/>
              </a:spcAft>
              <a:buClr>
                <a:schemeClr val="dk1"/>
              </a:buClr>
              <a:buSzPts val="1800"/>
              <a:buChar char="•"/>
              <a:defRPr>
                <a:latin typeface="Arial"/>
                <a:ea typeface="Arial"/>
                <a:cs typeface="Arial"/>
                <a:sym typeface="Arial"/>
              </a:defRPr>
            </a:lvl4pPr>
            <a:lvl5pPr marL="1714500" lvl="4" indent="-257175" algn="l">
              <a:lnSpc>
                <a:spcPct val="150000"/>
              </a:lnSpc>
              <a:spcBef>
                <a:spcPts val="375"/>
              </a:spcBef>
              <a:spcAft>
                <a:spcPts val="0"/>
              </a:spcAft>
              <a:buClr>
                <a:schemeClr val="dk1"/>
              </a:buClr>
              <a:buSzPts val="1800"/>
              <a:buChar char="•"/>
              <a:defRPr>
                <a:latin typeface="Arial"/>
                <a:ea typeface="Arial"/>
                <a:cs typeface="Arial"/>
                <a:sym typeface="Arial"/>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1" name="Google Shape;21;p7"/>
          <p:cNvSpPr txBox="1"/>
          <p:nvPr/>
        </p:nvSpPr>
        <p:spPr>
          <a:xfrm>
            <a:off x="628650" y="235182"/>
            <a:ext cx="3429000" cy="1084882"/>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en-US" sz="3300" dirty="0">
                <a:solidFill>
                  <a:srgbClr val="F4F4F5"/>
                </a:solidFill>
                <a:latin typeface="Bahnschrift SemiBold" panose="020B0502040204020203" pitchFamily="34" charset="0"/>
                <a:ea typeface="Arial"/>
                <a:cs typeface="Arial"/>
                <a:sym typeface="Arial"/>
              </a:rPr>
              <a:t>Learning Outcomes</a:t>
            </a:r>
            <a:endParaRPr sz="1350" dirty="0">
              <a:latin typeface="Bahnschrift SemiBold" panose="020B0502040204020203" pitchFamily="34" charset="0"/>
            </a:endParaRPr>
          </a:p>
        </p:txBody>
      </p:sp>
      <p:pic>
        <p:nvPicPr>
          <p:cNvPr id="22" name="Google Shape;22;p7"/>
          <p:cNvPicPr preferRelativeResize="0"/>
          <p:nvPr/>
        </p:nvPicPr>
        <p:blipFill rotWithShape="1">
          <a:blip r:embed="rId2" cstate="print">
            <a:alphaModFix/>
          </a:blip>
          <a:srcRect/>
          <a:stretch/>
        </p:blipFill>
        <p:spPr>
          <a:xfrm rot="-1980602">
            <a:off x="6397866" y="99256"/>
            <a:ext cx="2389846" cy="1667640"/>
          </a:xfrm>
          <a:prstGeom prst="rect">
            <a:avLst/>
          </a:prstGeom>
          <a:noFill/>
          <a:ln>
            <a:noFill/>
          </a:ln>
        </p:spPr>
      </p:pic>
      <p:sp>
        <p:nvSpPr>
          <p:cNvPr id="23" name="Google Shape;23;p7"/>
          <p:cNvSpPr/>
          <p:nvPr/>
        </p:nvSpPr>
        <p:spPr>
          <a:xfrm>
            <a:off x="599608" y="1959431"/>
            <a:ext cx="7915742" cy="740967"/>
          </a:xfrm>
          <a:prstGeom prst="rect">
            <a:avLst/>
          </a:prstGeom>
          <a:noFill/>
          <a:ln>
            <a:noFill/>
          </a:ln>
        </p:spPr>
        <p:txBody>
          <a:bodyPr spcFirstLastPara="1" wrap="square" lIns="68569" tIns="34275" rIns="68569" bIns="34275" anchor="t" anchorCtr="0">
            <a:normAutofit/>
          </a:bodyPr>
          <a:lstStyle/>
          <a:p>
            <a:pPr marL="0" marR="0" lvl="0" indent="0" algn="l" rtl="0">
              <a:lnSpc>
                <a:spcPct val="150000"/>
              </a:lnSpc>
              <a:spcBef>
                <a:spcPts val="0"/>
              </a:spcBef>
              <a:spcAft>
                <a:spcPts val="0"/>
              </a:spcAft>
              <a:buClr>
                <a:schemeClr val="dk1"/>
              </a:buClr>
              <a:buSzPts val="2800"/>
              <a:buFont typeface="Arial"/>
              <a:buNone/>
            </a:pPr>
            <a:r>
              <a:rPr lang="en-US" sz="2100" dirty="0">
                <a:solidFill>
                  <a:schemeClr val="dk1"/>
                </a:solidFill>
                <a:latin typeface="Bahnschrift" panose="020B0502040204020203" pitchFamily="34" charset="0"/>
                <a:ea typeface="Arial"/>
                <a:cs typeface="Arial" panose="020B0604020202020204" pitchFamily="34" charset="0"/>
                <a:sym typeface="Arial"/>
              </a:rPr>
              <a:t>After this lecture, you will be able to</a:t>
            </a:r>
            <a:endParaRPr sz="1350" dirty="0">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xmlns="" val="378976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8"/>
          <p:cNvSpPr txBox="1">
            <a:spLocks noGrp="1"/>
          </p:cNvSpPr>
          <p:nvPr>
            <p:ph type="body" idx="1"/>
          </p:nvPr>
        </p:nvSpPr>
        <p:spPr>
          <a:xfrm rot="5400000">
            <a:off x="623094" y="370682"/>
            <a:ext cx="5811838"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91" name="Google Shape;91;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5853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F4F4F5"/>
        </a:solidFill>
        <a:effectLst/>
      </p:bgPr>
    </p:bg>
    <p:spTree>
      <p:nvGrpSpPr>
        <p:cNvPr id="1" name="Shape 24"/>
        <p:cNvGrpSpPr/>
        <p:nvPr/>
      </p:nvGrpSpPr>
      <p:grpSpPr>
        <a:xfrm>
          <a:off x="0" y="0"/>
          <a:ext cx="0" cy="0"/>
          <a:chOff x="0" y="0"/>
          <a:chExt cx="0" cy="0"/>
        </a:xfrm>
      </p:grpSpPr>
      <p:sp>
        <p:nvSpPr>
          <p:cNvPr id="25" name="Google Shape;25;p8"/>
          <p:cNvSpPr/>
          <p:nvPr/>
        </p:nvSpPr>
        <p:spPr>
          <a:xfrm>
            <a:off x="0" y="2"/>
            <a:ext cx="9144000" cy="1325563"/>
          </a:xfrm>
          <a:prstGeom prst="rect">
            <a:avLst/>
          </a:prstGeom>
          <a:gradFill>
            <a:gsLst>
              <a:gs pos="0">
                <a:srgbClr val="474747"/>
              </a:gs>
              <a:gs pos="50000">
                <a:schemeClr val="dk1"/>
              </a:gs>
              <a:gs pos="100000">
                <a:schemeClr val="dk1"/>
              </a:gs>
            </a:gsLst>
            <a:lin ang="5400000" scaled="0"/>
          </a:gradFill>
          <a:ln>
            <a:noFill/>
          </a:ln>
          <a:effectLst>
            <a:outerShdw blurRad="57150" dist="19050" dir="5400000" algn="ctr" rotWithShape="0">
              <a:srgbClr val="000000">
                <a:alpha val="62745"/>
              </a:srgbClr>
            </a:outerShdw>
          </a:effectLst>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6" name="Google Shape;26;p8"/>
          <p:cNvSpPr txBox="1">
            <a:spLocks noGrp="1"/>
          </p:cNvSpPr>
          <p:nvPr>
            <p:ph type="body" idx="1"/>
          </p:nvPr>
        </p:nvSpPr>
        <p:spPr>
          <a:xfrm>
            <a:off x="338364" y="1628145"/>
            <a:ext cx="8176987" cy="5004884"/>
          </a:xfrm>
          <a:prstGeom prst="rect">
            <a:avLst/>
          </a:prstGeom>
          <a:noFill/>
          <a:ln>
            <a:noFill/>
          </a:ln>
        </p:spPr>
        <p:txBody>
          <a:bodyPr spcFirstLastPara="1" wrap="square" lIns="91425" tIns="45700" rIns="91425" bIns="45700" anchor="t" anchorCtr="0">
            <a:normAutofit/>
          </a:bodyPr>
          <a:lstStyle>
            <a:lvl1pPr marL="342900" lvl="0" indent="-304800" algn="l">
              <a:lnSpc>
                <a:spcPct val="150000"/>
              </a:lnSpc>
              <a:spcBef>
                <a:spcPts val="750"/>
              </a:spcBef>
              <a:spcAft>
                <a:spcPts val="0"/>
              </a:spcAft>
              <a:buClr>
                <a:schemeClr val="dk1"/>
              </a:buClr>
              <a:buSzPts val="2800"/>
              <a:buChar char="•"/>
              <a:defRPr>
                <a:latin typeface="Bahnschrift" panose="020B0502040204020203" pitchFamily="34" charset="0"/>
                <a:ea typeface="Bahnschrift" panose="020B0502040204020203" pitchFamily="34" charset="0"/>
                <a:cs typeface="Arial" panose="020B0604020202020204" pitchFamily="34" charset="0"/>
                <a:sym typeface="Arial"/>
              </a:defRPr>
            </a:lvl1pPr>
            <a:lvl2pPr marL="685800" lvl="1" indent="-285750" algn="l">
              <a:lnSpc>
                <a:spcPct val="150000"/>
              </a:lnSpc>
              <a:spcBef>
                <a:spcPts val="375"/>
              </a:spcBef>
              <a:spcAft>
                <a:spcPts val="0"/>
              </a:spcAft>
              <a:buClr>
                <a:schemeClr val="dk1"/>
              </a:buClr>
              <a:buSzPts val="2400"/>
              <a:buChar char="•"/>
              <a:defRPr>
                <a:latin typeface="Arial"/>
                <a:ea typeface="Arial"/>
                <a:cs typeface="Arial"/>
                <a:sym typeface="Arial"/>
              </a:defRPr>
            </a:lvl2pPr>
            <a:lvl3pPr marL="1028700" lvl="2" indent="-266700" algn="l">
              <a:lnSpc>
                <a:spcPct val="150000"/>
              </a:lnSpc>
              <a:spcBef>
                <a:spcPts val="375"/>
              </a:spcBef>
              <a:spcAft>
                <a:spcPts val="0"/>
              </a:spcAft>
              <a:buClr>
                <a:schemeClr val="dk1"/>
              </a:buClr>
              <a:buSzPts val="2000"/>
              <a:buChar char="•"/>
              <a:defRPr>
                <a:latin typeface="Arial"/>
                <a:ea typeface="Arial"/>
                <a:cs typeface="Arial"/>
                <a:sym typeface="Arial"/>
              </a:defRPr>
            </a:lvl3pPr>
            <a:lvl4pPr marL="1371600" lvl="3" indent="-257175" algn="l">
              <a:lnSpc>
                <a:spcPct val="150000"/>
              </a:lnSpc>
              <a:spcBef>
                <a:spcPts val="375"/>
              </a:spcBef>
              <a:spcAft>
                <a:spcPts val="0"/>
              </a:spcAft>
              <a:buClr>
                <a:schemeClr val="dk1"/>
              </a:buClr>
              <a:buSzPts val="1800"/>
              <a:buChar char="•"/>
              <a:defRPr>
                <a:latin typeface="Arial"/>
                <a:ea typeface="Arial"/>
                <a:cs typeface="Arial"/>
                <a:sym typeface="Arial"/>
              </a:defRPr>
            </a:lvl4pPr>
            <a:lvl5pPr marL="1714500" lvl="4" indent="-257175" algn="l">
              <a:lnSpc>
                <a:spcPct val="150000"/>
              </a:lnSpc>
              <a:spcBef>
                <a:spcPts val="375"/>
              </a:spcBef>
              <a:spcAft>
                <a:spcPts val="0"/>
              </a:spcAft>
              <a:buClr>
                <a:schemeClr val="dk1"/>
              </a:buClr>
              <a:buSzPts val="1800"/>
              <a:buChar char="•"/>
              <a:defRPr>
                <a:latin typeface="Arial"/>
                <a:ea typeface="Arial"/>
                <a:cs typeface="Arial"/>
                <a:sym typeface="Arial"/>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7" name="Google Shape;27;p8"/>
          <p:cNvSpPr txBox="1">
            <a:spLocks noGrp="1"/>
          </p:cNvSpPr>
          <p:nvPr>
            <p:ph type="title"/>
          </p:nvPr>
        </p:nvSpPr>
        <p:spPr>
          <a:xfrm>
            <a:off x="338363" y="2"/>
            <a:ext cx="78867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4F4F5"/>
              </a:buClr>
              <a:buSzPts val="3600"/>
              <a:buFont typeface="Arial"/>
              <a:buNone/>
              <a:defRPr sz="2700">
                <a:solidFill>
                  <a:srgbClr val="F4F4F5"/>
                </a:solidFill>
                <a:latin typeface="Bahnschrift" panose="020B0502040204020203" pitchFamily="34" charset="0"/>
                <a:ea typeface="Bahnschrift" panose="020B0502040204020203" pitchFamily="34" charset="0"/>
                <a:cs typeface="Arial" panose="020B0604020202020204" pitchFamily="34" charset="0"/>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xmlns="" val="319246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gradFill>
          <a:gsLst>
            <a:gs pos="0">
              <a:srgbClr val="F5F7FC"/>
            </a:gs>
            <a:gs pos="67000">
              <a:schemeClr val="dk1"/>
            </a:gs>
            <a:gs pos="100000">
              <a:srgbClr val="3D6260"/>
            </a:gs>
          </a:gsLst>
          <a:path path="circle">
            <a:fillToRect l="50000" t="50000" r="50000" b="50000"/>
          </a:path>
          <a:tileRect/>
        </a:gradFill>
        <a:effectLst/>
      </p:bgPr>
    </p:bg>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628650" y="892810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3028950" y="892810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6457950" y="892810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grpSp>
        <p:nvGrpSpPr>
          <p:cNvPr id="32" name="Google Shape;32;p9"/>
          <p:cNvGrpSpPr/>
          <p:nvPr/>
        </p:nvGrpSpPr>
        <p:grpSpPr>
          <a:xfrm>
            <a:off x="1529895" y="2282371"/>
            <a:ext cx="6037944" cy="2293258"/>
            <a:chOff x="1529895" y="2282371"/>
            <a:chExt cx="6037944" cy="2293258"/>
          </a:xfrm>
        </p:grpSpPr>
        <p:sp>
          <p:nvSpPr>
            <p:cNvPr id="33" name="Google Shape;33;p9"/>
            <p:cNvSpPr/>
            <p:nvPr/>
          </p:nvSpPr>
          <p:spPr>
            <a:xfrm>
              <a:off x="1529895" y="2703285"/>
              <a:ext cx="6037944" cy="1451430"/>
            </a:xfrm>
            <a:custGeom>
              <a:avLst/>
              <a:gdLst/>
              <a:ahLst/>
              <a:cxnLst/>
              <a:rect l="l" t="t" r="r" b="b"/>
              <a:pathLst>
                <a:path w="6037944" h="1451430" extrusionOk="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7315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sp>
          <p:nvSpPr>
            <p:cNvPr id="34" name="Google Shape;34;p9"/>
            <p:cNvSpPr/>
            <p:nvPr/>
          </p:nvSpPr>
          <p:spPr>
            <a:xfrm>
              <a:off x="1529895" y="2282371"/>
              <a:ext cx="6037944" cy="1146629"/>
            </a:xfrm>
            <a:custGeom>
              <a:avLst/>
              <a:gdLst/>
              <a:ahLst/>
              <a:cxnLst/>
              <a:rect l="l" t="t" r="r" b="b"/>
              <a:pathLst>
                <a:path w="6037944" h="1146629" extrusionOk="0">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sp>
          <p:nvSpPr>
            <p:cNvPr id="35" name="Google Shape;35;p9"/>
            <p:cNvSpPr/>
            <p:nvPr/>
          </p:nvSpPr>
          <p:spPr>
            <a:xfrm>
              <a:off x="1529895" y="3429000"/>
              <a:ext cx="6037944" cy="1146629"/>
            </a:xfrm>
            <a:custGeom>
              <a:avLst/>
              <a:gdLst/>
              <a:ahLst/>
              <a:cxnLst/>
              <a:rect l="l" t="t" r="r" b="b"/>
              <a:pathLst>
                <a:path w="6037944" h="1146629" extrusionOk="0">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grpSp>
      <p:sp>
        <p:nvSpPr>
          <p:cNvPr id="36" name="Google Shape;36;p9"/>
          <p:cNvSpPr txBox="1"/>
          <p:nvPr/>
        </p:nvSpPr>
        <p:spPr>
          <a:xfrm>
            <a:off x="2251587" y="3105836"/>
            <a:ext cx="4434348" cy="530884"/>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en-US" sz="3000" dirty="0">
                <a:solidFill>
                  <a:schemeClr val="dk1"/>
                </a:solidFill>
                <a:latin typeface="Bahnschrift SemiBold" panose="020B0502040204020203" pitchFamily="34" charset="0"/>
                <a:ea typeface="Arial"/>
                <a:cs typeface="Arial" panose="020B0604020202020204" pitchFamily="34" charset="0"/>
                <a:sym typeface="Arial"/>
              </a:rPr>
              <a:t>That’s all for now…</a:t>
            </a:r>
            <a:endParaRPr sz="1200" dirty="0">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xmlns="" val="102383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623888" y="4589466"/>
            <a:ext cx="7886700" cy="1500187"/>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2400"/>
              <a:buNone/>
              <a:defRPr sz="1800">
                <a:solidFill>
                  <a:schemeClr val="dk1"/>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40" name="Google Shape;40;p1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415505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7" name="Google Shape;47;p1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167751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53" name="Google Shape;53;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4" name="Google Shape;54;p12"/>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55" name="Google Shape;55;p12"/>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6" name="Google Shape;56;p12"/>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351739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81507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71" name="Google Shape;71;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72" name="Google Shape;72;p1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41133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6"/>
          <p:cNvSpPr>
            <a:spLocks noGrp="1"/>
          </p:cNvSpPr>
          <p:nvPr>
            <p:ph type="pic" idx="2"/>
          </p:nvPr>
        </p:nvSpPr>
        <p:spPr>
          <a:xfrm>
            <a:off x="3887391" y="987428"/>
            <a:ext cx="4629150" cy="4873625"/>
          </a:xfrm>
          <a:prstGeom prst="rect">
            <a:avLst/>
          </a:prstGeom>
          <a:noFill/>
          <a:ln>
            <a:noFill/>
          </a:ln>
        </p:spPr>
      </p:sp>
      <p:sp>
        <p:nvSpPr>
          <p:cNvPr id="78" name="Google Shape;78;p1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79" name="Google Shape;79;p1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113771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85" name="Google Shape;85;p1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255853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9" name="Google Shape;9;p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10" name="Google Shape;10;p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xmlns="" val="3754414933"/>
      </p:ext>
    </p:extLst>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body" idx="1"/>
          </p:nvPr>
        </p:nvSpPr>
        <p:spPr>
          <a:xfrm>
            <a:off x="551513" y="2996264"/>
            <a:ext cx="8165366" cy="2774072"/>
          </a:xfrm>
          <a:prstGeom prst="rect">
            <a:avLst/>
          </a:prstGeom>
          <a:noFill/>
          <a:ln>
            <a:noFill/>
          </a:ln>
        </p:spPr>
        <p:txBody>
          <a:bodyPr spcFirstLastPara="1" wrap="square" lIns="68569" tIns="34275" rIns="68569" bIns="34275" anchor="t" anchorCtr="0">
            <a:normAutofit/>
          </a:bodyPr>
          <a:lstStyle/>
          <a:p>
            <a:pPr indent="-342900" algn="just"/>
            <a:r>
              <a:rPr lang="en-US" sz="2100" b="1" dirty="0"/>
              <a:t>Introduction to Angular.</a:t>
            </a:r>
          </a:p>
          <a:p>
            <a:pPr indent="-342900" algn="just"/>
            <a:r>
              <a:rPr lang="en-US" sz="2100" b="1" dirty="0"/>
              <a:t>Angular-2</a:t>
            </a:r>
          </a:p>
          <a:p>
            <a:pPr indent="-342900" algn="just"/>
            <a:r>
              <a:rPr lang="en-US" sz="2100" b="1" dirty="0"/>
              <a:t>Why Angular-2.</a:t>
            </a:r>
          </a:p>
          <a:p>
            <a:pPr indent="-342900" algn="just"/>
            <a:r>
              <a:rPr lang="en-US" sz="2100" b="1" dirty="0"/>
              <a:t>Setup.</a:t>
            </a:r>
            <a:endParaRPr lang="nb-NO" sz="21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fontScale="92500" lnSpcReduction="10000"/>
          </a:bodyPr>
          <a:lstStyle/>
          <a:p>
            <a:pPr algn="just"/>
            <a:r>
              <a:rPr lang="en-US" b="1" dirty="0">
                <a:solidFill>
                  <a:schemeClr val="tx1"/>
                </a:solidFill>
              </a:rPr>
              <a:t>Git − </a:t>
            </a:r>
            <a:r>
              <a:rPr lang="en-US" dirty="0">
                <a:solidFill>
                  <a:schemeClr val="tx1"/>
                </a:solidFill>
              </a:rPr>
              <a:t>This is the source code software that can be used to get the sample project from the </a:t>
            </a:r>
            <a:r>
              <a:rPr lang="en-US" dirty="0" err="1">
                <a:solidFill>
                  <a:schemeClr val="tx1"/>
                </a:solidFill>
              </a:rPr>
              <a:t>github</a:t>
            </a:r>
            <a:r>
              <a:rPr lang="en-US" dirty="0"/>
              <a:t> </a:t>
            </a:r>
            <a:r>
              <a:rPr lang="en-US" dirty="0">
                <a:solidFill>
                  <a:schemeClr val="tx1"/>
                </a:solidFill>
              </a:rPr>
              <a:t>angular site.</a:t>
            </a:r>
          </a:p>
          <a:p>
            <a:pPr algn="just"/>
            <a:r>
              <a:rPr lang="en-US" b="1" dirty="0">
                <a:solidFill>
                  <a:schemeClr val="tx1"/>
                </a:solidFill>
              </a:rPr>
              <a:t>Editor − </a:t>
            </a:r>
            <a:r>
              <a:rPr lang="en-US" dirty="0">
                <a:solidFill>
                  <a:schemeClr val="tx1"/>
                </a:solidFill>
              </a:rPr>
              <a:t>There are many editors that can be used for Angular JS development such as Visual Studio code and WebStorm. In our tutorial, we will use Visual Studio code which comes free of cost from Microsoft.</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IN" dirty="0"/>
              <a:t>Angular 2 Environment</a:t>
            </a:r>
            <a:endParaRPr lang="en-US" b="1" dirty="0"/>
          </a:p>
        </p:txBody>
      </p:sp>
    </p:spTree>
    <p:extLst>
      <p:ext uri="{BB962C8B-B14F-4D97-AF65-F5344CB8AC3E}">
        <p14:creationId xmlns:p14="http://schemas.microsoft.com/office/powerpoint/2010/main" xmlns="" val="189563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fontScale="85000" lnSpcReduction="10000"/>
          </a:bodyPr>
          <a:lstStyle/>
          <a:p>
            <a:pPr algn="just"/>
            <a:r>
              <a:rPr lang="en-US" dirty="0">
                <a:solidFill>
                  <a:schemeClr val="tx1"/>
                </a:solidFill>
              </a:rPr>
              <a:t>One way is to do everything from scratch which is the most difficult and not the preferred way. Due to the many dependencies, it becomes difficult to get this setup.</a:t>
            </a:r>
          </a:p>
          <a:p>
            <a:pPr algn="just"/>
            <a:r>
              <a:rPr lang="en-US" dirty="0">
                <a:solidFill>
                  <a:schemeClr val="tx1"/>
                </a:solidFill>
              </a:rPr>
              <a:t>Another way is to use the quick start at Angular </a:t>
            </a:r>
            <a:r>
              <a:rPr lang="en-US" dirty="0" err="1">
                <a:solidFill>
                  <a:schemeClr val="tx1"/>
                </a:solidFill>
              </a:rPr>
              <a:t>Github</a:t>
            </a:r>
            <a:r>
              <a:rPr lang="en-US" dirty="0">
                <a:solidFill>
                  <a:schemeClr val="tx1"/>
                </a:solidFill>
              </a:rPr>
              <a:t>. This contains the necessary code to get started. This is normally what is opted by all developers.</a:t>
            </a:r>
          </a:p>
          <a:p>
            <a:pPr marL="38100" indent="0" algn="ctr">
              <a:buNone/>
            </a:pPr>
            <a:r>
              <a:rPr lang="en-US" dirty="0">
                <a:solidFill>
                  <a:schemeClr val="tx1"/>
                </a:solidFill>
              </a:rPr>
              <a:t> </a:t>
            </a:r>
            <a:r>
              <a:rPr lang="en-US" b="1" i="1" dirty="0">
                <a:solidFill>
                  <a:schemeClr val="tx1"/>
                </a:solidFill>
              </a:rPr>
              <a:t>–	“</a:t>
            </a:r>
            <a:r>
              <a:rPr lang="en-US" b="1" i="1" dirty="0" err="1">
                <a:solidFill>
                  <a:schemeClr val="tx1"/>
                </a:solidFill>
              </a:rPr>
              <a:t>gitclone</a:t>
            </a:r>
            <a:r>
              <a:rPr lang="en-US" b="1" i="1" dirty="0">
                <a:solidFill>
                  <a:schemeClr val="tx1"/>
                </a:solidFill>
              </a:rPr>
              <a:t> https://github.com/angular/quickstart Demo“</a:t>
            </a:r>
          </a:p>
          <a:p>
            <a:pPr algn="just"/>
            <a:endParaRPr lang="en-US" dirty="0">
              <a:solidFill>
                <a:schemeClr val="tx1"/>
              </a:solidFill>
            </a:endParaRPr>
          </a:p>
          <a:p>
            <a:pPr algn="just"/>
            <a:endParaRPr lang="en-US" dirty="0">
              <a:solidFill>
                <a:schemeClr val="tx1"/>
              </a:solidFill>
            </a:endParaRP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dirty="0"/>
              <a:t>Getting started with first Angular JS App:</a:t>
            </a:r>
            <a:endParaRPr lang="en-US" b="1" dirty="0"/>
          </a:p>
        </p:txBody>
      </p:sp>
    </p:spTree>
    <p:extLst>
      <p:ext uri="{BB962C8B-B14F-4D97-AF65-F5344CB8AC3E}">
        <p14:creationId xmlns:p14="http://schemas.microsoft.com/office/powerpoint/2010/main" xmlns="" val="122362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a:bodyPr>
          <a:lstStyle/>
          <a:p>
            <a:pPr algn="just"/>
            <a:r>
              <a:rPr lang="en-US" b="1" dirty="0">
                <a:solidFill>
                  <a:schemeClr val="tx1"/>
                </a:solidFill>
              </a:rPr>
              <a:t>Angular CLI - </a:t>
            </a:r>
            <a:r>
              <a:rPr lang="en-US" dirty="0">
                <a:solidFill>
                  <a:schemeClr val="tx1"/>
                </a:solidFill>
              </a:rPr>
              <a:t>Command Line Interface (CLI) can be used to create our Angular JS application. It also helps in creating a unit and end-to-end tests for the application.</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a:t>Getting started with first Angular JS App:</a:t>
            </a:r>
          </a:p>
        </p:txBody>
      </p:sp>
    </p:spTree>
    <p:extLst>
      <p:ext uri="{BB962C8B-B14F-4D97-AF65-F5344CB8AC3E}">
        <p14:creationId xmlns:p14="http://schemas.microsoft.com/office/powerpoint/2010/main" xmlns="" val="55951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72551D7-6CBB-BDE0-A88E-6E35D3AF391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4CD0D10-AC00-651B-97F8-7FF30BB81D7E}"/>
              </a:ext>
            </a:extLst>
          </p:cNvPr>
          <p:cNvSpPr>
            <a:spLocks noGrp="1"/>
          </p:cNvSpPr>
          <p:nvPr>
            <p:ph type="body" idx="1"/>
          </p:nvPr>
        </p:nvSpPr>
        <p:spPr/>
        <p:txBody>
          <a:bodyPr>
            <a:normAutofit/>
          </a:bodyPr>
          <a:lstStyle/>
          <a:p>
            <a:pPr algn="just"/>
            <a:r>
              <a:rPr lang="en-US" dirty="0">
                <a:solidFill>
                  <a:schemeClr val="tx1"/>
                </a:solidFill>
              </a:rPr>
              <a:t>The Angular CLI is a tool to initialize, develop, scaffold and  maintain Angular applications</a:t>
            </a:r>
          </a:p>
          <a:p>
            <a:pPr algn="just"/>
            <a:r>
              <a:rPr lang="en-US" dirty="0">
                <a:solidFill>
                  <a:schemeClr val="tx1"/>
                </a:solidFill>
              </a:rPr>
              <a:t>Command Line Interface (CLI) can be used to create our Angular JS application. It also helps in creating a unit and end-to-end tests for the application.</a:t>
            </a:r>
          </a:p>
        </p:txBody>
      </p:sp>
      <p:sp>
        <p:nvSpPr>
          <p:cNvPr id="3" name="Title 2">
            <a:extLst>
              <a:ext uri="{FF2B5EF4-FFF2-40B4-BE49-F238E27FC236}">
                <a16:creationId xmlns:a16="http://schemas.microsoft.com/office/drawing/2014/main" xmlns="" id="{606572D6-0EDC-54EF-8CCB-B3AC4EA3C609}"/>
              </a:ext>
            </a:extLst>
          </p:cNvPr>
          <p:cNvSpPr>
            <a:spLocks noGrp="1"/>
          </p:cNvSpPr>
          <p:nvPr>
            <p:ph type="title"/>
          </p:nvPr>
        </p:nvSpPr>
        <p:spPr/>
        <p:txBody>
          <a:bodyPr>
            <a:normAutofit/>
          </a:bodyPr>
          <a:lstStyle/>
          <a:p>
            <a:pPr indent="-342900" algn="just"/>
            <a:r>
              <a:rPr lang="en-US" b="1" dirty="0"/>
              <a:t>Angular 2 –CLI</a:t>
            </a:r>
          </a:p>
        </p:txBody>
      </p:sp>
    </p:spTree>
    <p:extLst>
      <p:ext uri="{BB962C8B-B14F-4D97-AF65-F5344CB8AC3E}">
        <p14:creationId xmlns:p14="http://schemas.microsoft.com/office/powerpoint/2010/main" xmlns="" val="195449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a:t>Angular 2 –CLI</a:t>
            </a:r>
          </a:p>
        </p:txBody>
      </p:sp>
      <p:sp>
        <p:nvSpPr>
          <p:cNvPr id="2" name="Text Placeholder 1">
            <a:extLst>
              <a:ext uri="{FF2B5EF4-FFF2-40B4-BE49-F238E27FC236}">
                <a16:creationId xmlns:a16="http://schemas.microsoft.com/office/drawing/2014/main" xmlns="" id="{9F91D1D2-E6C0-B08D-A4DB-131967F8FEFF}"/>
              </a:ext>
            </a:extLst>
          </p:cNvPr>
          <p:cNvSpPr>
            <a:spLocks noGrp="1"/>
          </p:cNvSpPr>
          <p:nvPr>
            <p:ph type="body" idx="1"/>
          </p:nvPr>
        </p:nvSpPr>
        <p:spPr>
          <a:xfrm>
            <a:off x="338364" y="2078359"/>
            <a:ext cx="8176987" cy="3753663"/>
          </a:xfrm>
        </p:spPr>
        <p:txBody>
          <a:bodyPr>
            <a:normAutofit lnSpcReduction="10000"/>
          </a:bodyPr>
          <a:lstStyle/>
          <a:p>
            <a:pPr marL="38100" indent="0" algn="ctr">
              <a:buNone/>
            </a:pPr>
            <a:r>
              <a:rPr lang="en-US" i="1" dirty="0">
                <a:solidFill>
                  <a:schemeClr val="tx1"/>
                </a:solidFill>
              </a:rPr>
              <a:t>Install </a:t>
            </a:r>
            <a:r>
              <a:rPr lang="en-US" i="1" dirty="0" err="1">
                <a:solidFill>
                  <a:schemeClr val="tx1"/>
                </a:solidFill>
              </a:rPr>
              <a:t>NodeJsfirst</a:t>
            </a:r>
            <a:r>
              <a:rPr lang="en-US" i="1" dirty="0">
                <a:solidFill>
                  <a:schemeClr val="tx1"/>
                </a:solidFill>
              </a:rPr>
              <a:t>.</a:t>
            </a:r>
          </a:p>
          <a:p>
            <a:pPr marL="38100" indent="0" algn="ctr">
              <a:buNone/>
            </a:pPr>
            <a:r>
              <a:rPr lang="en-US" i="1" dirty="0" err="1">
                <a:solidFill>
                  <a:schemeClr val="tx1"/>
                </a:solidFill>
              </a:rPr>
              <a:t>npminstall</a:t>
            </a:r>
            <a:r>
              <a:rPr lang="en-US" i="1" dirty="0">
                <a:solidFill>
                  <a:schemeClr val="tx1"/>
                </a:solidFill>
              </a:rPr>
              <a:t> -g @angular/cli</a:t>
            </a:r>
          </a:p>
          <a:p>
            <a:pPr marL="38100" indent="0" algn="ctr">
              <a:buNone/>
            </a:pPr>
            <a:r>
              <a:rPr lang="en-US" i="1" dirty="0">
                <a:solidFill>
                  <a:schemeClr val="tx1"/>
                </a:solidFill>
              </a:rPr>
              <a:t>ng new my-project</a:t>
            </a:r>
          </a:p>
          <a:p>
            <a:pPr marL="38100" indent="0" algn="ctr">
              <a:buNone/>
            </a:pPr>
            <a:r>
              <a:rPr lang="en-US" i="1" dirty="0">
                <a:solidFill>
                  <a:schemeClr val="tx1"/>
                </a:solidFill>
              </a:rPr>
              <a:t>cd my-project</a:t>
            </a:r>
          </a:p>
          <a:p>
            <a:pPr marL="38100" indent="0" algn="ctr">
              <a:buNone/>
            </a:pPr>
            <a:r>
              <a:rPr lang="en-US" i="1" dirty="0">
                <a:solidFill>
                  <a:schemeClr val="tx1"/>
                </a:solidFill>
              </a:rPr>
              <a:t>ng serve</a:t>
            </a:r>
          </a:p>
        </p:txBody>
      </p:sp>
    </p:spTree>
    <p:extLst>
      <p:ext uri="{BB962C8B-B14F-4D97-AF65-F5344CB8AC3E}">
        <p14:creationId xmlns:p14="http://schemas.microsoft.com/office/powerpoint/2010/main" xmlns="" val="310913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a:t>Updating with latest</a:t>
            </a:r>
          </a:p>
        </p:txBody>
      </p:sp>
      <p:sp>
        <p:nvSpPr>
          <p:cNvPr id="5" name="Text Placeholder 4">
            <a:extLst>
              <a:ext uri="{FF2B5EF4-FFF2-40B4-BE49-F238E27FC236}">
                <a16:creationId xmlns:a16="http://schemas.microsoft.com/office/drawing/2014/main" xmlns="" id="{9701547E-3212-712C-6E13-DD564BD1C847}"/>
              </a:ext>
            </a:extLst>
          </p:cNvPr>
          <p:cNvSpPr>
            <a:spLocks noGrp="1"/>
          </p:cNvSpPr>
          <p:nvPr>
            <p:ph type="body" idx="1"/>
          </p:nvPr>
        </p:nvSpPr>
        <p:spPr/>
        <p:txBody>
          <a:bodyPr>
            <a:normAutofit/>
          </a:bodyPr>
          <a:lstStyle/>
          <a:p>
            <a:pPr algn="just"/>
            <a:r>
              <a:rPr lang="en-US" b="1" dirty="0"/>
              <a:t>Updating NodeJS:</a:t>
            </a:r>
          </a:p>
          <a:p>
            <a:pPr marL="38100" indent="0" algn="just">
              <a:buNone/>
            </a:pPr>
            <a:r>
              <a:rPr lang="en-US" dirty="0"/>
              <a:t>	– Go to nodejs.org and download the latest version -uninstall (all) installed versions on your machine first.</a:t>
            </a:r>
          </a:p>
          <a:p>
            <a:pPr algn="just"/>
            <a:r>
              <a:rPr lang="en-US" b="1" dirty="0"/>
              <a:t>Updating </a:t>
            </a:r>
            <a:r>
              <a:rPr lang="en-US" b="1" dirty="0" err="1"/>
              <a:t>npm</a:t>
            </a:r>
            <a:r>
              <a:rPr lang="en-US" b="1" dirty="0"/>
              <a:t>:</a:t>
            </a:r>
          </a:p>
          <a:p>
            <a:pPr marL="38100" indent="0" algn="just">
              <a:buNone/>
            </a:pPr>
            <a:r>
              <a:rPr lang="en-US" dirty="0"/>
              <a:t>	– Run [</a:t>
            </a:r>
            <a:r>
              <a:rPr lang="en-US" dirty="0" err="1"/>
              <a:t>sudo</a:t>
            </a:r>
            <a:r>
              <a:rPr lang="en-US" dirty="0"/>
              <a:t>] </a:t>
            </a:r>
            <a:r>
              <a:rPr lang="en-US" dirty="0" err="1"/>
              <a:t>npminstall</a:t>
            </a:r>
            <a:r>
              <a:rPr lang="en-US" dirty="0"/>
              <a:t> -g </a:t>
            </a:r>
            <a:r>
              <a:rPr lang="en-US" dirty="0" err="1"/>
              <a:t>npm</a:t>
            </a:r>
            <a:r>
              <a:rPr lang="en-US" dirty="0"/>
              <a:t>(</a:t>
            </a:r>
            <a:r>
              <a:rPr lang="en-US" dirty="0" err="1"/>
              <a:t>sudois</a:t>
            </a:r>
            <a:r>
              <a:rPr lang="en-US" dirty="0"/>
              <a:t> only required on Mac/ Linux)</a:t>
            </a:r>
          </a:p>
        </p:txBody>
      </p:sp>
    </p:spTree>
    <p:extLst>
      <p:ext uri="{BB962C8B-B14F-4D97-AF65-F5344CB8AC3E}">
        <p14:creationId xmlns:p14="http://schemas.microsoft.com/office/powerpoint/2010/main" xmlns="" val="237160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IN" b="1" dirty="0"/>
              <a:t>Updating with latest</a:t>
            </a:r>
          </a:p>
        </p:txBody>
      </p:sp>
      <p:sp>
        <p:nvSpPr>
          <p:cNvPr id="2" name="Text Placeholder 1">
            <a:extLst>
              <a:ext uri="{FF2B5EF4-FFF2-40B4-BE49-F238E27FC236}">
                <a16:creationId xmlns:a16="http://schemas.microsoft.com/office/drawing/2014/main" xmlns="" id="{F10F7B20-F0AB-0C2F-8FB1-EF4EAC66E82D}"/>
              </a:ext>
            </a:extLst>
          </p:cNvPr>
          <p:cNvSpPr>
            <a:spLocks noGrp="1"/>
          </p:cNvSpPr>
          <p:nvPr>
            <p:ph type="body" idx="1"/>
          </p:nvPr>
        </p:nvSpPr>
        <p:spPr>
          <a:xfrm>
            <a:off x="338364" y="2078359"/>
            <a:ext cx="8176987" cy="3753663"/>
          </a:xfrm>
        </p:spPr>
        <p:txBody>
          <a:bodyPr>
            <a:normAutofit/>
          </a:bodyPr>
          <a:lstStyle/>
          <a:p>
            <a:pPr algn="just"/>
            <a:r>
              <a:rPr lang="en-US" b="1" dirty="0"/>
              <a:t>Updating the CLI:</a:t>
            </a:r>
          </a:p>
          <a:p>
            <a:pPr marL="38100" indent="0" algn="just">
              <a:buNone/>
            </a:pPr>
            <a:r>
              <a:rPr lang="en-US" dirty="0"/>
              <a:t>	–[</a:t>
            </a:r>
            <a:r>
              <a:rPr lang="en-US" dirty="0" err="1"/>
              <a:t>sudo</a:t>
            </a:r>
            <a:r>
              <a:rPr lang="en-US" dirty="0"/>
              <a:t>] </a:t>
            </a:r>
            <a:r>
              <a:rPr lang="en-US" dirty="0" err="1"/>
              <a:t>npmuninstall</a:t>
            </a:r>
            <a:r>
              <a:rPr lang="en-US" dirty="0"/>
              <a:t> -g angular-cli @angular/cli</a:t>
            </a:r>
          </a:p>
          <a:p>
            <a:pPr marL="38100" indent="0" algn="just">
              <a:buNone/>
            </a:pPr>
            <a:r>
              <a:rPr lang="en-US" dirty="0"/>
              <a:t>	–</a:t>
            </a:r>
            <a:r>
              <a:rPr lang="en-US" dirty="0" err="1"/>
              <a:t>npmcache</a:t>
            </a:r>
            <a:r>
              <a:rPr lang="en-US" dirty="0"/>
              <a:t> clean</a:t>
            </a:r>
          </a:p>
          <a:p>
            <a:pPr marL="38100" indent="0" algn="just">
              <a:buNone/>
            </a:pPr>
            <a:r>
              <a:rPr lang="en-US" dirty="0"/>
              <a:t>	–[</a:t>
            </a:r>
            <a:r>
              <a:rPr lang="en-US" dirty="0" err="1"/>
              <a:t>sudo</a:t>
            </a:r>
            <a:r>
              <a:rPr lang="en-US" dirty="0"/>
              <a:t>] </a:t>
            </a:r>
            <a:r>
              <a:rPr lang="en-US" dirty="0" err="1"/>
              <a:t>npminstall</a:t>
            </a:r>
            <a:r>
              <a:rPr lang="en-US" dirty="0"/>
              <a:t> -g @angular/cli</a:t>
            </a:r>
          </a:p>
        </p:txBody>
      </p:sp>
    </p:spTree>
    <p:extLst>
      <p:ext uri="{BB962C8B-B14F-4D97-AF65-F5344CB8AC3E}">
        <p14:creationId xmlns:p14="http://schemas.microsoft.com/office/powerpoint/2010/main" xmlns="" val="132732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a:t>Angular 2 Modules</a:t>
            </a:r>
          </a:p>
        </p:txBody>
      </p:sp>
      <p:sp>
        <p:nvSpPr>
          <p:cNvPr id="5" name="Text Placeholder 4">
            <a:extLst>
              <a:ext uri="{FF2B5EF4-FFF2-40B4-BE49-F238E27FC236}">
                <a16:creationId xmlns:a16="http://schemas.microsoft.com/office/drawing/2014/main" xmlns="" id="{5E95A9B8-CD30-3899-0C63-8EE60EA07027}"/>
              </a:ext>
            </a:extLst>
          </p:cNvPr>
          <p:cNvSpPr>
            <a:spLocks noGrp="1"/>
          </p:cNvSpPr>
          <p:nvPr>
            <p:ph type="body" idx="1"/>
          </p:nvPr>
        </p:nvSpPr>
        <p:spPr/>
        <p:txBody>
          <a:bodyPr>
            <a:normAutofit fontScale="85000" lnSpcReduction="10000"/>
          </a:bodyPr>
          <a:lstStyle/>
          <a:p>
            <a:pPr algn="just"/>
            <a:r>
              <a:rPr lang="en-US" b="1" dirty="0"/>
              <a:t>Modules − </a:t>
            </a:r>
            <a:r>
              <a:rPr lang="en-US" dirty="0"/>
              <a:t>Modules are used in Angular JS to put logical boundaries in your application. Hence, instead of coding everything into one application, you can instead build everything into separate modules to separate the functionality of your application. Let’s inspect the code which gets added to the demo application.</a:t>
            </a:r>
          </a:p>
          <a:p>
            <a:pPr algn="just"/>
            <a:r>
              <a:rPr lang="en-US" dirty="0"/>
              <a:t>In Visual Studio code, go to the </a:t>
            </a:r>
            <a:r>
              <a:rPr lang="en-US" dirty="0" err="1"/>
              <a:t>app.module.ts</a:t>
            </a:r>
            <a:r>
              <a:rPr lang="en-US" dirty="0"/>
              <a:t> folder in your app folder. This is known as the root module class.</a:t>
            </a:r>
          </a:p>
        </p:txBody>
      </p:sp>
    </p:spTree>
    <p:extLst>
      <p:ext uri="{BB962C8B-B14F-4D97-AF65-F5344CB8AC3E}">
        <p14:creationId xmlns:p14="http://schemas.microsoft.com/office/powerpoint/2010/main" xmlns="" val="79991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r>
              <a:rPr lang="en-US" dirty="0"/>
              <a:t>A module is made up of the following parts −</a:t>
            </a:r>
          </a:p>
          <a:p>
            <a:r>
              <a:rPr lang="en-US" b="1" dirty="0"/>
              <a:t>Bootstrap array − </a:t>
            </a:r>
            <a:r>
              <a:rPr lang="en-US" dirty="0"/>
              <a:t>This is used to tell Angular JS which components need to be loaded so that its functionality can be accessed in the application. Once you include the component in the bootstrap array, you need to declare them so that they can be used across other components in the Angular JS application.</a:t>
            </a:r>
          </a:p>
        </p:txBody>
      </p:sp>
      <p:sp>
        <p:nvSpPr>
          <p:cNvPr id="3" name="Title 2"/>
          <p:cNvSpPr>
            <a:spLocks noGrp="1"/>
          </p:cNvSpPr>
          <p:nvPr>
            <p:ph type="title"/>
          </p:nvPr>
        </p:nvSpPr>
        <p:spPr/>
        <p:txBody>
          <a:bodyPr/>
          <a:lstStyle/>
          <a:p>
            <a:r>
              <a:rPr lang="en-IN" dirty="0"/>
              <a:t>Angular 2 Modules</a:t>
            </a:r>
          </a:p>
        </p:txBody>
      </p:sp>
    </p:spTree>
    <p:extLst>
      <p:ext uri="{BB962C8B-B14F-4D97-AF65-F5344CB8AC3E}">
        <p14:creationId xmlns:p14="http://schemas.microsoft.com/office/powerpoint/2010/main" xmlns="" val="2149195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Angular 2 Modules</a:t>
            </a:r>
          </a:p>
        </p:txBody>
      </p:sp>
      <p:sp>
        <p:nvSpPr>
          <p:cNvPr id="5" name="Text Placeholder 4">
            <a:extLst>
              <a:ext uri="{FF2B5EF4-FFF2-40B4-BE49-F238E27FC236}">
                <a16:creationId xmlns:a16="http://schemas.microsoft.com/office/drawing/2014/main" xmlns="" id="{343D4B6A-E0FD-BB45-C5A9-57A9A69C6F92}"/>
              </a:ext>
            </a:extLst>
          </p:cNvPr>
          <p:cNvSpPr>
            <a:spLocks noGrp="1"/>
          </p:cNvSpPr>
          <p:nvPr>
            <p:ph type="body" idx="1"/>
          </p:nvPr>
        </p:nvSpPr>
        <p:spPr/>
        <p:txBody>
          <a:bodyPr/>
          <a:lstStyle/>
          <a:p>
            <a:pPr algn="just"/>
            <a:r>
              <a:rPr lang="en-US" b="1" dirty="0"/>
              <a:t>Export array − </a:t>
            </a:r>
            <a:r>
              <a:rPr lang="en-US" dirty="0"/>
              <a:t>This is used to export components, directives, and pipes which can then be used in other modules.</a:t>
            </a:r>
          </a:p>
          <a:p>
            <a:pPr algn="just"/>
            <a:r>
              <a:rPr lang="en-US" b="1" dirty="0"/>
              <a:t>Import array − </a:t>
            </a:r>
            <a:r>
              <a:rPr lang="en-US" dirty="0"/>
              <a:t>Just like the export array, the import array can be used to import the functionality from other Angular JS modules.</a:t>
            </a:r>
          </a:p>
        </p:txBody>
      </p:sp>
    </p:spTree>
    <p:extLst>
      <p:ext uri="{BB962C8B-B14F-4D97-AF65-F5344CB8AC3E}">
        <p14:creationId xmlns:p14="http://schemas.microsoft.com/office/powerpoint/2010/main" xmlns="" val="227050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a:bodyPr>
          <a:lstStyle/>
          <a:p>
            <a:pPr algn="just"/>
            <a:r>
              <a:rPr lang="en-US" sz="2400" dirty="0">
                <a:solidFill>
                  <a:srgbClr val="000000"/>
                </a:solidFill>
                <a:latin typeface="ff0"/>
              </a:rPr>
              <a:t>AngularJS is a very powerful JavaScript Framework.</a:t>
            </a:r>
            <a:endParaRPr lang="en-US" sz="2400" dirty="0">
              <a:solidFill>
                <a:srgbClr val="000000"/>
              </a:solidFill>
              <a:latin typeface="Roboto" panose="02000000000000000000" pitchFamily="2" charset="0"/>
            </a:endParaRPr>
          </a:p>
          <a:p>
            <a:pPr algn="just"/>
            <a:r>
              <a:rPr lang="en-US" sz="2400" dirty="0">
                <a:solidFill>
                  <a:srgbClr val="000000"/>
                </a:solidFill>
                <a:latin typeface="ff0"/>
              </a:rPr>
              <a:t>It is a library written in JavaScript.</a:t>
            </a:r>
            <a:endParaRPr lang="en-US" sz="2400" dirty="0">
              <a:solidFill>
                <a:srgbClr val="000000"/>
              </a:solidFill>
              <a:latin typeface="Roboto" panose="02000000000000000000" pitchFamily="2" charset="0"/>
            </a:endParaRPr>
          </a:p>
          <a:p>
            <a:pPr algn="just"/>
            <a:r>
              <a:rPr lang="en-US" sz="2400" dirty="0">
                <a:solidFill>
                  <a:srgbClr val="000000"/>
                </a:solidFill>
                <a:latin typeface="ff0"/>
              </a:rPr>
              <a:t>It help us to create a reactive SPA.</a:t>
            </a:r>
            <a:endParaRPr lang="en-US" sz="2400" dirty="0">
              <a:solidFill>
                <a:srgbClr val="000000"/>
              </a:solidFill>
              <a:latin typeface="Roboto" panose="02000000000000000000" pitchFamily="2" charset="0"/>
            </a:endParaRPr>
          </a:p>
          <a:p>
            <a:pPr algn="just"/>
            <a:r>
              <a:rPr lang="en-US" sz="2400" dirty="0" err="1">
                <a:solidFill>
                  <a:srgbClr val="000000"/>
                </a:solidFill>
                <a:latin typeface="ff0"/>
              </a:rPr>
              <a:t>AnguarJs</a:t>
            </a:r>
            <a:r>
              <a:rPr lang="en-US" sz="2400" dirty="0">
                <a:solidFill>
                  <a:srgbClr val="000000"/>
                </a:solidFill>
                <a:latin typeface="ff0"/>
              </a:rPr>
              <a:t> is open source, completely free, and used by</a:t>
            </a:r>
            <a:r>
              <a:rPr lang="en-US" sz="2400" dirty="0">
                <a:solidFill>
                  <a:srgbClr val="000000"/>
                </a:solidFill>
                <a:latin typeface="Roboto" panose="02000000000000000000" pitchFamily="2" charset="0"/>
              </a:rPr>
              <a:t> </a:t>
            </a:r>
            <a:r>
              <a:rPr lang="en-US" sz="2400" dirty="0">
                <a:solidFill>
                  <a:srgbClr val="000000"/>
                </a:solidFill>
                <a:latin typeface="ff0"/>
              </a:rPr>
              <a:t>thousands of developers around the world.</a:t>
            </a:r>
            <a:endParaRPr lang="en-US" sz="2400" dirty="0">
              <a:solidFill>
                <a:srgbClr val="000000"/>
              </a:solidFill>
              <a:latin typeface="Roboto" panose="02000000000000000000" pitchFamily="2" charset="0"/>
            </a:endParaRPr>
          </a:p>
          <a:p>
            <a:pPr marL="38100" indent="0">
              <a:buNone/>
            </a:pPr>
            <a:endParaRPr lang="en-US" b="0" i="0" dirty="0">
              <a:solidFill>
                <a:srgbClr val="000000"/>
              </a:solidFill>
              <a:effectLst/>
              <a:latin typeface="Roboto" panose="02000000000000000000" pitchFamily="2" charset="0"/>
            </a:endParaRP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IN" dirty="0"/>
              <a:t>Introduction to </a:t>
            </a:r>
            <a:r>
              <a:rPr lang="en-IN" dirty="0" err="1"/>
              <a:t>AnguarJs</a:t>
            </a:r>
            <a:endParaRPr lang="en-IN" dirty="0"/>
          </a:p>
        </p:txBody>
      </p:sp>
    </p:spTree>
    <p:extLst>
      <p:ext uri="{BB962C8B-B14F-4D97-AF65-F5344CB8AC3E}">
        <p14:creationId xmlns:p14="http://schemas.microsoft.com/office/powerpoint/2010/main" xmlns="" val="934522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Angular 2 –Architecture -</a:t>
            </a:r>
          </a:p>
        </p:txBody>
      </p:sp>
      <p:sp>
        <p:nvSpPr>
          <p:cNvPr id="5" name="Text Placeholder 4">
            <a:extLst>
              <a:ext uri="{FF2B5EF4-FFF2-40B4-BE49-F238E27FC236}">
                <a16:creationId xmlns:a16="http://schemas.microsoft.com/office/drawing/2014/main" xmlns="" id="{F7A8A4DE-2522-2CA2-7F3E-AA23BC23FAB1}"/>
              </a:ext>
            </a:extLst>
          </p:cNvPr>
          <p:cNvSpPr>
            <a:spLocks noGrp="1"/>
          </p:cNvSpPr>
          <p:nvPr>
            <p:ph type="body" idx="1"/>
          </p:nvPr>
        </p:nvSpPr>
        <p:spPr/>
        <p:txBody>
          <a:bodyPr>
            <a:normAutofit fontScale="85000" lnSpcReduction="20000"/>
          </a:bodyPr>
          <a:lstStyle/>
          <a:p>
            <a:pPr algn="just"/>
            <a:r>
              <a:rPr lang="en-US" dirty="0"/>
              <a:t>Each application consists of Components.</a:t>
            </a:r>
          </a:p>
          <a:p>
            <a:pPr marL="38100" indent="0" algn="just">
              <a:buNone/>
            </a:pPr>
            <a:r>
              <a:rPr lang="en-US" dirty="0"/>
              <a:t>	A component consists of −</a:t>
            </a:r>
          </a:p>
          <a:p>
            <a:pPr algn="just"/>
            <a:r>
              <a:rPr lang="en-US" b="1" dirty="0"/>
              <a:t>Class − </a:t>
            </a:r>
            <a:r>
              <a:rPr lang="en-US" dirty="0"/>
              <a:t>This is like a C++ or Java class which consists of properties and methods.</a:t>
            </a:r>
          </a:p>
          <a:p>
            <a:pPr algn="just"/>
            <a:r>
              <a:rPr lang="en-US" b="1" dirty="0"/>
              <a:t>Metadata − </a:t>
            </a:r>
            <a:r>
              <a:rPr lang="en-US" dirty="0"/>
              <a:t>This is used to decorate the class and extend the functionality of the class.</a:t>
            </a:r>
          </a:p>
          <a:p>
            <a:pPr algn="just"/>
            <a:r>
              <a:rPr lang="en-US" b="1" dirty="0"/>
              <a:t>Template − </a:t>
            </a:r>
            <a:r>
              <a:rPr lang="en-US" dirty="0"/>
              <a:t>This is used to define the HTML view which is</a:t>
            </a:r>
          </a:p>
          <a:p>
            <a:pPr marL="38100" indent="0" algn="just">
              <a:buNone/>
            </a:pPr>
            <a:r>
              <a:rPr lang="en-US" dirty="0"/>
              <a:t>    displayed in the application.</a:t>
            </a:r>
          </a:p>
          <a:p>
            <a:pPr marL="38100" indent="0" algn="just">
              <a:buNone/>
            </a:pPr>
            <a:endParaRPr lang="en-US" dirty="0"/>
          </a:p>
        </p:txBody>
      </p:sp>
    </p:spTree>
    <p:extLst>
      <p:ext uri="{BB962C8B-B14F-4D97-AF65-F5344CB8AC3E}">
        <p14:creationId xmlns:p14="http://schemas.microsoft.com/office/powerpoint/2010/main" xmlns="" val="287743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0EFFDC9-474B-29A1-17DE-1E9C99E76ECD}"/>
              </a:ext>
            </a:extLst>
          </p:cNvPr>
          <p:cNvPicPr>
            <a:picLocks noChangeAspect="1"/>
          </p:cNvPicPr>
          <p:nvPr/>
        </p:nvPicPr>
        <p:blipFill>
          <a:blip r:embed="rId2"/>
          <a:stretch>
            <a:fillRect/>
          </a:stretch>
        </p:blipFill>
        <p:spPr>
          <a:xfrm>
            <a:off x="338364" y="2078359"/>
            <a:ext cx="8176987" cy="3753663"/>
          </a:xfrm>
          <a:prstGeom prst="rect">
            <a:avLst/>
          </a:prstGeom>
        </p:spPr>
      </p:pic>
      <p:sp>
        <p:nvSpPr>
          <p:cNvPr id="3" name="Title 2"/>
          <p:cNvSpPr>
            <a:spLocks noGrp="1"/>
          </p:cNvSpPr>
          <p:nvPr>
            <p:ph type="title"/>
          </p:nvPr>
        </p:nvSpPr>
        <p:spPr/>
        <p:txBody>
          <a:bodyPr/>
          <a:lstStyle/>
          <a:p>
            <a:r>
              <a:rPr lang="en-US" dirty="0"/>
              <a:t>Continue……</a:t>
            </a:r>
            <a:endParaRPr lang="en-IN" dirty="0"/>
          </a:p>
        </p:txBody>
      </p:sp>
    </p:spTree>
    <p:extLst>
      <p:ext uri="{BB962C8B-B14F-4D97-AF65-F5344CB8AC3E}">
        <p14:creationId xmlns:p14="http://schemas.microsoft.com/office/powerpoint/2010/main" xmlns="" val="138314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05E38B-F37A-7427-8E17-3D1EEA69819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2E89F9B9-50D6-4147-CC87-F6D5B5D2F63E}"/>
              </a:ext>
            </a:extLst>
          </p:cNvPr>
          <p:cNvSpPr>
            <a:spLocks noGrp="1"/>
          </p:cNvSpPr>
          <p:nvPr>
            <p:ph type="title"/>
          </p:nvPr>
        </p:nvSpPr>
        <p:spPr/>
        <p:txBody>
          <a:bodyPr/>
          <a:lstStyle/>
          <a:p>
            <a:r>
              <a:rPr lang="en-IN" dirty="0"/>
              <a:t>Angular 2 -Components</a:t>
            </a:r>
          </a:p>
        </p:txBody>
      </p:sp>
      <p:sp>
        <p:nvSpPr>
          <p:cNvPr id="4" name="Text Placeholder 4">
            <a:extLst>
              <a:ext uri="{FF2B5EF4-FFF2-40B4-BE49-F238E27FC236}">
                <a16:creationId xmlns:a16="http://schemas.microsoft.com/office/drawing/2014/main" xmlns="" id="{4409F87B-31A5-EA85-43F6-B84B8BC63AA4}"/>
              </a:ext>
            </a:extLst>
          </p:cNvPr>
          <p:cNvSpPr>
            <a:spLocks noGrp="1"/>
          </p:cNvSpPr>
          <p:nvPr>
            <p:ph type="body" idx="1"/>
          </p:nvPr>
        </p:nvSpPr>
        <p:spPr>
          <a:xfrm>
            <a:off x="338364" y="2078359"/>
            <a:ext cx="8176987" cy="3753663"/>
          </a:xfrm>
        </p:spPr>
        <p:txBody>
          <a:bodyPr>
            <a:normAutofit fontScale="85000" lnSpcReduction="10000"/>
          </a:bodyPr>
          <a:lstStyle/>
          <a:p>
            <a:pPr algn="just"/>
            <a:r>
              <a:rPr lang="en-US" dirty="0"/>
              <a:t>Components are a logical piece of code for Angular JS application. A Component consists of the following</a:t>
            </a:r>
          </a:p>
          <a:p>
            <a:pPr algn="just"/>
            <a:r>
              <a:rPr lang="en-US" b="1" dirty="0"/>
              <a:t>Template − </a:t>
            </a:r>
            <a:r>
              <a:rPr lang="en-US" dirty="0"/>
              <a:t>This is used to render the view for the application. This contains the HTML that needs to be rendered in the application. This part also includes the binding and directives.</a:t>
            </a:r>
          </a:p>
        </p:txBody>
      </p:sp>
    </p:spTree>
    <p:extLst>
      <p:ext uri="{BB962C8B-B14F-4D97-AF65-F5344CB8AC3E}">
        <p14:creationId xmlns:p14="http://schemas.microsoft.com/office/powerpoint/2010/main" xmlns="" val="916329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67BCBB3-3994-4C98-776F-E3229EFAF8E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00BAD6AE-43CB-A87E-D76B-E4CE56166852}"/>
              </a:ext>
            </a:extLst>
          </p:cNvPr>
          <p:cNvSpPr>
            <a:spLocks noGrp="1"/>
          </p:cNvSpPr>
          <p:nvPr>
            <p:ph type="title"/>
          </p:nvPr>
        </p:nvSpPr>
        <p:spPr/>
        <p:txBody>
          <a:bodyPr/>
          <a:lstStyle/>
          <a:p>
            <a:r>
              <a:rPr lang="en-IN" dirty="0"/>
              <a:t>Angular 2 -Components</a:t>
            </a:r>
          </a:p>
        </p:txBody>
      </p:sp>
      <p:sp>
        <p:nvSpPr>
          <p:cNvPr id="4" name="Text Placeholder 4">
            <a:extLst>
              <a:ext uri="{FF2B5EF4-FFF2-40B4-BE49-F238E27FC236}">
                <a16:creationId xmlns:a16="http://schemas.microsoft.com/office/drawing/2014/main" xmlns="" id="{60ECFF88-C9A8-2019-7C29-7FAD3D6A926F}"/>
              </a:ext>
            </a:extLst>
          </p:cNvPr>
          <p:cNvSpPr>
            <a:spLocks noGrp="1"/>
          </p:cNvSpPr>
          <p:nvPr>
            <p:ph type="body" idx="1"/>
          </p:nvPr>
        </p:nvSpPr>
        <p:spPr>
          <a:xfrm>
            <a:off x="338364" y="2078359"/>
            <a:ext cx="8176987" cy="3753663"/>
          </a:xfrm>
        </p:spPr>
        <p:txBody>
          <a:bodyPr>
            <a:normAutofit fontScale="92500" lnSpcReduction="10000"/>
          </a:bodyPr>
          <a:lstStyle/>
          <a:p>
            <a:pPr algn="just"/>
            <a:r>
              <a:rPr lang="en-US" b="1" dirty="0"/>
              <a:t>Class − </a:t>
            </a:r>
            <a:r>
              <a:rPr lang="en-US" dirty="0"/>
              <a:t>This is like a class defined in any language such as C. This contains properties and methods. This has the code which is used to support the view. It is defined in TypeScript.</a:t>
            </a:r>
          </a:p>
          <a:p>
            <a:pPr algn="just"/>
            <a:r>
              <a:rPr lang="en-US" b="1" dirty="0"/>
              <a:t>Metadata − </a:t>
            </a:r>
            <a:r>
              <a:rPr lang="en-US" dirty="0"/>
              <a:t>This has the extra data defined for the Angular class. It is defined with a decorator.</a:t>
            </a:r>
          </a:p>
          <a:p>
            <a:pPr algn="just"/>
            <a:endParaRPr lang="en-US" dirty="0"/>
          </a:p>
        </p:txBody>
      </p:sp>
    </p:spTree>
    <p:extLst>
      <p:ext uri="{BB962C8B-B14F-4D97-AF65-F5344CB8AC3E}">
        <p14:creationId xmlns:p14="http://schemas.microsoft.com/office/powerpoint/2010/main" xmlns="" val="132159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95CE18E-F75A-26E0-95EF-F3F2F9BD31F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974B6290-5C8B-A8EC-3892-0633F80541C4}"/>
              </a:ext>
            </a:extLst>
          </p:cNvPr>
          <p:cNvSpPr>
            <a:spLocks noGrp="1"/>
          </p:cNvSpPr>
          <p:nvPr>
            <p:ph type="title"/>
          </p:nvPr>
        </p:nvSpPr>
        <p:spPr/>
        <p:txBody>
          <a:bodyPr/>
          <a:lstStyle/>
          <a:p>
            <a:r>
              <a:rPr lang="en-IN" dirty="0"/>
              <a:t>Class</a:t>
            </a:r>
          </a:p>
        </p:txBody>
      </p:sp>
      <p:sp>
        <p:nvSpPr>
          <p:cNvPr id="4" name="Text Placeholder 4">
            <a:extLst>
              <a:ext uri="{FF2B5EF4-FFF2-40B4-BE49-F238E27FC236}">
                <a16:creationId xmlns:a16="http://schemas.microsoft.com/office/drawing/2014/main" xmlns="" id="{B988A9EA-8584-8183-C662-81291EABF4CB}"/>
              </a:ext>
            </a:extLst>
          </p:cNvPr>
          <p:cNvSpPr>
            <a:spLocks noGrp="1"/>
          </p:cNvSpPr>
          <p:nvPr>
            <p:ph type="body" idx="1"/>
          </p:nvPr>
        </p:nvSpPr>
        <p:spPr>
          <a:xfrm>
            <a:off x="338364" y="2078359"/>
            <a:ext cx="8176987" cy="3753663"/>
          </a:xfrm>
        </p:spPr>
        <p:txBody>
          <a:bodyPr>
            <a:normAutofit fontScale="55000" lnSpcReduction="20000"/>
          </a:bodyPr>
          <a:lstStyle/>
          <a:p>
            <a:pPr algn="just"/>
            <a:r>
              <a:rPr lang="en-US" dirty="0"/>
              <a:t>The class decorator. The class is defined in TypeScript. The </a:t>
            </a:r>
            <a:r>
              <a:rPr lang="en-US" dirty="0" err="1"/>
              <a:t>classnormally</a:t>
            </a:r>
            <a:r>
              <a:rPr lang="en-US" dirty="0"/>
              <a:t> has the following syntax in TypeScript.</a:t>
            </a:r>
          </a:p>
          <a:p>
            <a:pPr marL="38100" indent="0" algn="ctr">
              <a:buNone/>
            </a:pPr>
            <a:r>
              <a:rPr lang="en-US" i="1" dirty="0"/>
              <a:t>class </a:t>
            </a:r>
            <a:r>
              <a:rPr lang="en-US" i="1" dirty="0" err="1"/>
              <a:t>classname</a:t>
            </a:r>
            <a:r>
              <a:rPr lang="en-US" i="1" dirty="0"/>
              <a:t>{</a:t>
            </a:r>
          </a:p>
          <a:p>
            <a:pPr marL="38100" indent="0" algn="ctr">
              <a:buNone/>
            </a:pPr>
            <a:r>
              <a:rPr lang="en-US" i="1" dirty="0" err="1"/>
              <a:t>Propertyname</a:t>
            </a:r>
            <a:r>
              <a:rPr lang="en-US" i="1" dirty="0"/>
              <a:t>: </a:t>
            </a:r>
            <a:r>
              <a:rPr lang="en-US" i="1" dirty="0" err="1"/>
              <a:t>PropertyType</a:t>
            </a:r>
            <a:r>
              <a:rPr lang="en-US" i="1" dirty="0"/>
              <a:t>= Value</a:t>
            </a:r>
          </a:p>
          <a:p>
            <a:pPr marL="38100" indent="0" algn="ctr">
              <a:buNone/>
            </a:pPr>
            <a:r>
              <a:rPr lang="en-US" i="1" dirty="0"/>
              <a:t>}</a:t>
            </a:r>
          </a:p>
          <a:p>
            <a:pPr algn="just"/>
            <a:r>
              <a:rPr lang="en-US" b="1" dirty="0"/>
              <a:t>Example:</a:t>
            </a:r>
          </a:p>
          <a:p>
            <a:pPr marL="38100" indent="0" algn="ctr">
              <a:buNone/>
            </a:pPr>
            <a:r>
              <a:rPr lang="en-US" i="1" dirty="0"/>
              <a:t>export class </a:t>
            </a:r>
            <a:r>
              <a:rPr lang="en-US" i="1" dirty="0" err="1"/>
              <a:t>AppComponent</a:t>
            </a:r>
            <a:r>
              <a:rPr lang="en-US" i="1" dirty="0"/>
              <a:t>{</a:t>
            </a:r>
          </a:p>
          <a:p>
            <a:pPr marL="38100" indent="0" algn="ctr">
              <a:buNone/>
            </a:pPr>
            <a:r>
              <a:rPr lang="en-US" i="1" dirty="0" err="1"/>
              <a:t>appTitle</a:t>
            </a:r>
            <a:r>
              <a:rPr lang="en-US" i="1" dirty="0"/>
              <a:t>: string = 'Welcome’;</a:t>
            </a:r>
          </a:p>
          <a:p>
            <a:pPr marL="38100" indent="0" algn="ctr">
              <a:buNone/>
            </a:pPr>
            <a:r>
              <a:rPr lang="en-US" i="1" dirty="0"/>
              <a:t>}</a:t>
            </a:r>
          </a:p>
        </p:txBody>
      </p:sp>
    </p:spTree>
    <p:extLst>
      <p:ext uri="{BB962C8B-B14F-4D97-AF65-F5344CB8AC3E}">
        <p14:creationId xmlns:p14="http://schemas.microsoft.com/office/powerpoint/2010/main" xmlns="" val="2924259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CF23DD4-61B1-1E3C-1D68-5F3CFFA53F6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AAF59B0B-504F-023A-FE37-5CB7E669CEB1}"/>
              </a:ext>
            </a:extLst>
          </p:cNvPr>
          <p:cNvSpPr>
            <a:spLocks noGrp="1"/>
          </p:cNvSpPr>
          <p:nvPr>
            <p:ph type="title"/>
          </p:nvPr>
        </p:nvSpPr>
        <p:spPr/>
        <p:txBody>
          <a:bodyPr/>
          <a:lstStyle/>
          <a:p>
            <a:r>
              <a:rPr lang="en-US" dirty="0"/>
              <a:t>Continue……</a:t>
            </a:r>
            <a:endParaRPr lang="en-IN" dirty="0"/>
          </a:p>
        </p:txBody>
      </p:sp>
      <p:sp>
        <p:nvSpPr>
          <p:cNvPr id="4" name="Text Placeholder 4">
            <a:extLst>
              <a:ext uri="{FF2B5EF4-FFF2-40B4-BE49-F238E27FC236}">
                <a16:creationId xmlns:a16="http://schemas.microsoft.com/office/drawing/2014/main" xmlns="" id="{BCFF679A-8666-C2E6-8328-7081E67A54DB}"/>
              </a:ext>
            </a:extLst>
          </p:cNvPr>
          <p:cNvSpPr>
            <a:spLocks noGrp="1"/>
          </p:cNvSpPr>
          <p:nvPr>
            <p:ph type="body" idx="1"/>
          </p:nvPr>
        </p:nvSpPr>
        <p:spPr>
          <a:xfrm>
            <a:off x="338364" y="2078359"/>
            <a:ext cx="8176987" cy="3753663"/>
          </a:xfrm>
        </p:spPr>
        <p:txBody>
          <a:bodyPr>
            <a:normAutofit/>
          </a:bodyPr>
          <a:lstStyle/>
          <a:p>
            <a:pPr algn="just"/>
            <a:r>
              <a:rPr lang="en-US" b="1" dirty="0"/>
              <a:t>Metadata - </a:t>
            </a:r>
            <a:r>
              <a:rPr lang="en-US" dirty="0"/>
              <a:t>This is used to decorate Angular JS class with additional information.</a:t>
            </a:r>
          </a:p>
          <a:p>
            <a:pPr algn="just"/>
            <a:r>
              <a:rPr lang="en-US" b="1" dirty="0"/>
              <a:t>Template - </a:t>
            </a:r>
            <a:r>
              <a:rPr lang="en-US" dirty="0"/>
              <a:t>This is the view which needs to be rendered in the application.</a:t>
            </a:r>
          </a:p>
        </p:txBody>
      </p:sp>
    </p:spTree>
    <p:extLst>
      <p:ext uri="{BB962C8B-B14F-4D97-AF65-F5344CB8AC3E}">
        <p14:creationId xmlns:p14="http://schemas.microsoft.com/office/powerpoint/2010/main" xmlns="" val="2277619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7887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a:bodyPr>
          <a:lstStyle/>
          <a:p>
            <a:pPr algn="just"/>
            <a:r>
              <a:rPr lang="en-US" dirty="0" err="1">
                <a:solidFill>
                  <a:schemeClr val="tx1"/>
                </a:solidFill>
              </a:rPr>
              <a:t>AnguarJs</a:t>
            </a:r>
            <a:r>
              <a:rPr lang="en-US" dirty="0">
                <a:solidFill>
                  <a:schemeClr val="tx1"/>
                </a:solidFill>
              </a:rPr>
              <a:t> is a very powerful JavaScript Framework it helped us to create great user exp web apps.</a:t>
            </a:r>
          </a:p>
          <a:p>
            <a:pPr algn="just"/>
            <a:r>
              <a:rPr lang="en-US" b="1" dirty="0">
                <a:solidFill>
                  <a:schemeClr val="tx1"/>
                </a:solidFill>
              </a:rPr>
              <a:t>Angular-2– </a:t>
            </a:r>
            <a:r>
              <a:rPr lang="en-US" dirty="0">
                <a:solidFill>
                  <a:schemeClr val="tx1"/>
                </a:solidFill>
              </a:rPr>
              <a:t>it was complete re-write of angular-1 and future of angular. You </a:t>
            </a:r>
            <a:r>
              <a:rPr lang="en-US" dirty="0" err="1">
                <a:solidFill>
                  <a:schemeClr val="tx1"/>
                </a:solidFill>
              </a:rPr>
              <a:t>donot</a:t>
            </a:r>
            <a:r>
              <a:rPr lang="en-US" dirty="0">
                <a:solidFill>
                  <a:schemeClr val="tx1"/>
                </a:solidFill>
              </a:rPr>
              <a:t> need to worry or learn </a:t>
            </a:r>
            <a:r>
              <a:rPr lang="en-US" dirty="0" err="1">
                <a:solidFill>
                  <a:schemeClr val="tx1"/>
                </a:solidFill>
              </a:rPr>
              <a:t>angularjs</a:t>
            </a:r>
            <a:r>
              <a:rPr lang="en-US" dirty="0">
                <a:solidFill>
                  <a:schemeClr val="tx1"/>
                </a:solidFill>
              </a:rPr>
              <a:t>.</a:t>
            </a:r>
          </a:p>
          <a:p>
            <a:pPr algn="just"/>
            <a:r>
              <a:rPr lang="en-US" b="1" dirty="0">
                <a:solidFill>
                  <a:schemeClr val="tx1"/>
                </a:solidFill>
              </a:rPr>
              <a:t>Angular-4– </a:t>
            </a:r>
            <a:r>
              <a:rPr lang="en-US" dirty="0">
                <a:solidFill>
                  <a:schemeClr val="tx1"/>
                </a:solidFill>
              </a:rPr>
              <a:t>it is a version update of angular-2.</a:t>
            </a:r>
          </a:p>
          <a:p>
            <a:pPr algn="just"/>
            <a:endParaRPr lang="en-US" dirty="0">
              <a:solidFill>
                <a:schemeClr val="tx1"/>
              </a:solidFill>
            </a:endParaRP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IN" dirty="0"/>
              <a:t>Difference between Version’s</a:t>
            </a:r>
            <a:endParaRPr lang="en-US" b="1" dirty="0"/>
          </a:p>
        </p:txBody>
      </p:sp>
    </p:spTree>
    <p:extLst>
      <p:ext uri="{BB962C8B-B14F-4D97-AF65-F5344CB8AC3E}">
        <p14:creationId xmlns:p14="http://schemas.microsoft.com/office/powerpoint/2010/main" xmlns="" val="619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 -2</a:t>
            </a:r>
            <a:endParaRPr lang="en-IN" dirty="0"/>
          </a:p>
        </p:txBody>
      </p:sp>
      <p:sp>
        <p:nvSpPr>
          <p:cNvPr id="5" name="Text Placeholder 4">
            <a:extLst>
              <a:ext uri="{FF2B5EF4-FFF2-40B4-BE49-F238E27FC236}">
                <a16:creationId xmlns:a16="http://schemas.microsoft.com/office/drawing/2014/main" xmlns="" id="{7783DBC8-7AB7-FA9C-6B4F-561A0659DD8C}"/>
              </a:ext>
            </a:extLst>
          </p:cNvPr>
          <p:cNvSpPr>
            <a:spLocks noGrp="1"/>
          </p:cNvSpPr>
          <p:nvPr>
            <p:ph type="body" idx="1"/>
          </p:nvPr>
        </p:nvSpPr>
        <p:spPr/>
        <p:txBody>
          <a:bodyPr>
            <a:normAutofit fontScale="85000" lnSpcReduction="10000"/>
          </a:bodyPr>
          <a:lstStyle/>
          <a:p>
            <a:pPr algn="just"/>
            <a:r>
              <a:rPr lang="en-US" dirty="0"/>
              <a:t>It was announced in Sep 2016.</a:t>
            </a:r>
          </a:p>
          <a:p>
            <a:pPr algn="just"/>
            <a:r>
              <a:rPr lang="en-US" dirty="0"/>
              <a:t>Angular 2 is the next version of Google’s massively popular MV* framework for building complex applications in the browser (and beyond).</a:t>
            </a:r>
          </a:p>
          <a:p>
            <a:pPr algn="just"/>
            <a:r>
              <a:rPr lang="en-US" dirty="0"/>
              <a:t>Angular 2 comes with almost everything you need to build a complicated frontend web or mobile apps, from powerful templates to fast rendering, data management, HTTP services, form handling, and so much more.</a:t>
            </a:r>
          </a:p>
        </p:txBody>
      </p:sp>
    </p:spTree>
    <p:extLst>
      <p:ext uri="{BB962C8B-B14F-4D97-AF65-F5344CB8AC3E}">
        <p14:creationId xmlns:p14="http://schemas.microsoft.com/office/powerpoint/2010/main" xmlns="" val="172195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Features of Angular 2</a:t>
            </a:r>
            <a:endParaRPr lang="en-IN" dirty="0"/>
          </a:p>
        </p:txBody>
      </p:sp>
      <p:sp>
        <p:nvSpPr>
          <p:cNvPr id="4" name="Text Placeholder 3">
            <a:extLst>
              <a:ext uri="{FF2B5EF4-FFF2-40B4-BE49-F238E27FC236}">
                <a16:creationId xmlns:a16="http://schemas.microsoft.com/office/drawing/2014/main" xmlns="" id="{79CF00EC-3CA1-1746-F685-497BACDEE2BA}"/>
              </a:ext>
            </a:extLst>
          </p:cNvPr>
          <p:cNvSpPr>
            <a:spLocks noGrp="1"/>
          </p:cNvSpPr>
          <p:nvPr>
            <p:ph type="body" idx="1"/>
          </p:nvPr>
        </p:nvSpPr>
        <p:spPr/>
        <p:txBody>
          <a:bodyPr/>
          <a:lstStyle/>
          <a:p>
            <a:pPr algn="just"/>
            <a:r>
              <a:rPr lang="en-US" b="1" dirty="0"/>
              <a:t>Components - </a:t>
            </a:r>
            <a:r>
              <a:rPr lang="en-US" dirty="0"/>
              <a:t>The earlier version of Angular had a focus of Controllers but now has changed the focus to having components over controllers. Components help to build the applications into many modules. This helps in better maintaining the application over a period of time.</a:t>
            </a:r>
          </a:p>
        </p:txBody>
      </p:sp>
    </p:spTree>
    <p:extLst>
      <p:ext uri="{BB962C8B-B14F-4D97-AF65-F5344CB8AC3E}">
        <p14:creationId xmlns:p14="http://schemas.microsoft.com/office/powerpoint/2010/main" xmlns="" val="14530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pPr algn="just"/>
            <a:r>
              <a:rPr lang="en-US" b="1" dirty="0"/>
              <a:t>Typescript − </a:t>
            </a:r>
            <a:r>
              <a:rPr lang="en-US" dirty="0"/>
              <a:t>The newer version of Angular is based on Typescript. This is a superset of JavaScript and is maintained by Microsoft.</a:t>
            </a:r>
          </a:p>
          <a:p>
            <a:pPr algn="just"/>
            <a:r>
              <a:rPr lang="en-US" b="1" dirty="0"/>
              <a:t>Services − </a:t>
            </a:r>
            <a:r>
              <a:rPr lang="en-US" dirty="0"/>
              <a:t>Services are a set of code that can be shared by different components of an application. So for example if you had a data component that picked data from a database, you could have it as a shared service that could be used across multiple applications.</a:t>
            </a:r>
          </a:p>
          <a:p>
            <a:pPr algn="just"/>
            <a:r>
              <a:rPr lang="en-US" dirty="0"/>
              <a:t>Better event-handling capabilities, powerful templates, and better support for mobile devices.</a:t>
            </a:r>
          </a:p>
          <a:p>
            <a:pPr marL="38100" indent="0" algn="just">
              <a:buNone/>
            </a:pPr>
            <a:endParaRPr lang="en-US" dirty="0"/>
          </a:p>
        </p:txBody>
      </p:sp>
      <p:sp>
        <p:nvSpPr>
          <p:cNvPr id="3" name="Title 2">
            <a:extLst>
              <a:ext uri="{FF2B5EF4-FFF2-40B4-BE49-F238E27FC236}">
                <a16:creationId xmlns:a16="http://schemas.microsoft.com/office/drawing/2014/main" xmlns="" id="{C9B71787-1946-D649-04FB-D6B779395DD0}"/>
              </a:ext>
            </a:extLst>
          </p:cNvPr>
          <p:cNvSpPr>
            <a:spLocks noGrp="1"/>
          </p:cNvSpPr>
          <p:nvPr>
            <p:ph type="title"/>
          </p:nvPr>
        </p:nvSpPr>
        <p:spPr>
          <a:xfrm>
            <a:off x="338364" y="224971"/>
            <a:ext cx="7886700" cy="994172"/>
          </a:xfrm>
        </p:spPr>
        <p:txBody>
          <a:bodyPr/>
          <a:lstStyle/>
          <a:p>
            <a:r>
              <a:rPr lang="en-US" dirty="0"/>
              <a:t>Features of Angular 2</a:t>
            </a:r>
            <a:endParaRPr lang="en-IN" dirty="0"/>
          </a:p>
        </p:txBody>
      </p:sp>
    </p:spTree>
    <p:extLst>
      <p:ext uri="{BB962C8B-B14F-4D97-AF65-F5344CB8AC3E}">
        <p14:creationId xmlns:p14="http://schemas.microsoft.com/office/powerpoint/2010/main" xmlns="" val="206076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a:bodyPr>
          <a:lstStyle/>
          <a:p>
            <a:pPr algn="just"/>
            <a:r>
              <a:rPr lang="en-US" b="1" dirty="0"/>
              <a:t>Modules − </a:t>
            </a:r>
            <a:r>
              <a:rPr lang="en-US" dirty="0"/>
              <a:t>This is used to break up the application into logical pieces of code. Each piece of code or module is designed to perform a single task.</a:t>
            </a:r>
          </a:p>
          <a:p>
            <a:pPr algn="just"/>
            <a:r>
              <a:rPr lang="en-US" b="1" dirty="0"/>
              <a:t>Component − </a:t>
            </a:r>
            <a:r>
              <a:rPr lang="en-US" dirty="0"/>
              <a:t>This can be used to bring the modules together.</a:t>
            </a:r>
          </a:p>
          <a:p>
            <a:pPr algn="just"/>
            <a:r>
              <a:rPr lang="en-US" b="1" dirty="0"/>
              <a:t>Templates − </a:t>
            </a:r>
            <a:r>
              <a:rPr lang="en-US" dirty="0"/>
              <a:t>This is used to define the views of an Angular JS application.</a:t>
            </a:r>
          </a:p>
        </p:txBody>
      </p:sp>
      <p:sp>
        <p:nvSpPr>
          <p:cNvPr id="3" name="Title 2"/>
          <p:cNvSpPr>
            <a:spLocks noGrp="1"/>
          </p:cNvSpPr>
          <p:nvPr>
            <p:ph type="title"/>
          </p:nvPr>
        </p:nvSpPr>
        <p:spPr/>
        <p:txBody>
          <a:bodyPr>
            <a:normAutofit/>
          </a:bodyPr>
          <a:lstStyle/>
          <a:p>
            <a:r>
              <a:rPr lang="en-GB" dirty="0"/>
              <a:t>Components of Angular 2</a:t>
            </a:r>
          </a:p>
        </p:txBody>
      </p:sp>
    </p:spTree>
    <p:extLst>
      <p:ext uri="{BB962C8B-B14F-4D97-AF65-F5344CB8AC3E}">
        <p14:creationId xmlns:p14="http://schemas.microsoft.com/office/powerpoint/2010/main" xmlns="" val="369844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lgn="just"/>
            <a:r>
              <a:rPr lang="en-US" b="1" dirty="0"/>
              <a:t>Metadata − </a:t>
            </a:r>
            <a:r>
              <a:rPr lang="en-US" dirty="0"/>
              <a:t>This can be used to add more data to an Angular JS class.</a:t>
            </a:r>
          </a:p>
          <a:p>
            <a:pPr algn="just"/>
            <a:r>
              <a:rPr lang="en-US" b="1" dirty="0"/>
              <a:t>Service − </a:t>
            </a:r>
            <a:r>
              <a:rPr lang="en-US" dirty="0"/>
              <a:t>This is used to create components which can be shared across the entire application.</a:t>
            </a:r>
          </a:p>
        </p:txBody>
      </p:sp>
      <p:sp>
        <p:nvSpPr>
          <p:cNvPr id="3" name="Title 2">
            <a:extLst>
              <a:ext uri="{FF2B5EF4-FFF2-40B4-BE49-F238E27FC236}">
                <a16:creationId xmlns:a16="http://schemas.microsoft.com/office/drawing/2014/main" xmlns="" id="{6E0FAB4A-3D56-B43F-C4E2-3B1F01C00070}"/>
              </a:ext>
            </a:extLst>
          </p:cNvPr>
          <p:cNvSpPr>
            <a:spLocks noGrp="1"/>
          </p:cNvSpPr>
          <p:nvPr>
            <p:ph type="title"/>
          </p:nvPr>
        </p:nvSpPr>
        <p:spPr>
          <a:xfrm>
            <a:off x="338364" y="224971"/>
            <a:ext cx="7886700" cy="994172"/>
          </a:xfrm>
        </p:spPr>
        <p:txBody>
          <a:bodyPr>
            <a:normAutofit/>
          </a:bodyPr>
          <a:lstStyle/>
          <a:p>
            <a:r>
              <a:rPr lang="en-GB" dirty="0"/>
              <a:t>Components of Angular 2</a:t>
            </a:r>
            <a:endParaRPr lang="en-IN" dirty="0"/>
          </a:p>
        </p:txBody>
      </p:sp>
    </p:spTree>
    <p:extLst>
      <p:ext uri="{BB962C8B-B14F-4D97-AF65-F5344CB8AC3E}">
        <p14:creationId xmlns:p14="http://schemas.microsoft.com/office/powerpoint/2010/main" xmlns="" val="87631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lgn="just"/>
            <a:r>
              <a:rPr lang="en-US" b="1" dirty="0" err="1"/>
              <a:t>Npm</a:t>
            </a:r>
            <a:r>
              <a:rPr lang="en-US" b="1" dirty="0"/>
              <a:t> − </a:t>
            </a:r>
            <a:r>
              <a:rPr lang="en-US" dirty="0"/>
              <a:t>Node package manager that is used to work with the open source repositories. Angular JS as a framework has dependencies on other components. And </a:t>
            </a:r>
            <a:r>
              <a:rPr lang="en-US" dirty="0" err="1"/>
              <a:t>npm</a:t>
            </a:r>
            <a:r>
              <a:rPr lang="en-US" dirty="0"/>
              <a:t> can be used to download these dependencies and attach them to your project.</a:t>
            </a:r>
          </a:p>
        </p:txBody>
      </p:sp>
      <p:sp>
        <p:nvSpPr>
          <p:cNvPr id="3" name="Title 2">
            <a:extLst>
              <a:ext uri="{FF2B5EF4-FFF2-40B4-BE49-F238E27FC236}">
                <a16:creationId xmlns:a16="http://schemas.microsoft.com/office/drawing/2014/main" xmlns="" id="{4EB812E1-541C-F61E-DFD0-9343E9149BF5}"/>
              </a:ext>
            </a:extLst>
          </p:cNvPr>
          <p:cNvSpPr>
            <a:spLocks noGrp="1"/>
          </p:cNvSpPr>
          <p:nvPr>
            <p:ph type="title"/>
          </p:nvPr>
        </p:nvSpPr>
        <p:spPr>
          <a:xfrm>
            <a:off x="338364" y="123826"/>
            <a:ext cx="7886700" cy="994172"/>
          </a:xfrm>
        </p:spPr>
        <p:txBody>
          <a:bodyPr>
            <a:normAutofit/>
          </a:bodyPr>
          <a:lstStyle/>
          <a:p>
            <a:r>
              <a:rPr lang="en-GB" dirty="0"/>
              <a:t>Angular 2 Environment</a:t>
            </a:r>
            <a:endParaRPr lang="en-IN" dirty="0"/>
          </a:p>
        </p:txBody>
      </p:sp>
    </p:spTree>
    <p:extLst>
      <p:ext uri="{BB962C8B-B14F-4D97-AF65-F5344CB8AC3E}">
        <p14:creationId xmlns:p14="http://schemas.microsoft.com/office/powerpoint/2010/main" xmlns="" val="2471641643"/>
      </p:ext>
    </p:extLst>
  </p:cSld>
  <p:clrMapOvr>
    <a:masterClrMapping/>
  </p:clrMapOvr>
</p:sld>
</file>

<file path=ppt/theme/theme1.xml><?xml version="1.0" encoding="utf-8"?>
<a:theme xmlns:a="http://schemas.openxmlformats.org/drawingml/2006/main" name="1_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1102</Words>
  <Application>Microsoft Office PowerPoint</Application>
  <PresentationFormat>On-screen Show (4:3)</PresentationFormat>
  <Paragraphs>95</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1_Office Theme</vt:lpstr>
      <vt:lpstr>Slide 1</vt:lpstr>
      <vt:lpstr>Introduction to AnguarJs</vt:lpstr>
      <vt:lpstr>Difference between Version’s</vt:lpstr>
      <vt:lpstr>Angular -2</vt:lpstr>
      <vt:lpstr>Features of Angular 2</vt:lpstr>
      <vt:lpstr>Features of Angular 2</vt:lpstr>
      <vt:lpstr>Components of Angular 2</vt:lpstr>
      <vt:lpstr>Components of Angular 2</vt:lpstr>
      <vt:lpstr>Angular 2 Environment</vt:lpstr>
      <vt:lpstr>Angular 2 Environment</vt:lpstr>
      <vt:lpstr>Getting started with first Angular JS App:</vt:lpstr>
      <vt:lpstr>Getting started with first Angular JS App:</vt:lpstr>
      <vt:lpstr>Angular 2 –CLI</vt:lpstr>
      <vt:lpstr>Angular 2 –CLI</vt:lpstr>
      <vt:lpstr>Updating with latest</vt:lpstr>
      <vt:lpstr>Updating with latest</vt:lpstr>
      <vt:lpstr>Angular 2 Modules</vt:lpstr>
      <vt:lpstr>Angular 2 Modules</vt:lpstr>
      <vt:lpstr>Angular 2 Modules</vt:lpstr>
      <vt:lpstr>Angular 2 –Architecture -</vt:lpstr>
      <vt:lpstr>Continue……</vt:lpstr>
      <vt:lpstr>Angular 2 -Components</vt:lpstr>
      <vt:lpstr>Angular 2 -Components</vt:lpstr>
      <vt:lpstr>Class</vt:lpstr>
      <vt:lpstr>Continue……</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Sarbjeet Singh</dc:creator>
  <cp:lastModifiedBy>Shubham Kumar</cp:lastModifiedBy>
  <cp:revision>9</cp:revision>
  <dcterms:created xsi:type="dcterms:W3CDTF">2024-02-15T03:48:05Z</dcterms:created>
  <dcterms:modified xsi:type="dcterms:W3CDTF">2024-05-21T03:28:59Z</dcterms:modified>
</cp:coreProperties>
</file>