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3"/>
  </p:notesMasterIdLst>
  <p:sldIdLst>
    <p:sldId id="258" r:id="rId2"/>
    <p:sldId id="273" r:id="rId3"/>
    <p:sldId id="274" r:id="rId4"/>
    <p:sldId id="276" r:id="rId5"/>
    <p:sldId id="320" r:id="rId6"/>
    <p:sldId id="321" r:id="rId7"/>
    <p:sldId id="322" r:id="rId8"/>
    <p:sldId id="323" r:id="rId9"/>
    <p:sldId id="324" r:id="rId10"/>
    <p:sldId id="325" r:id="rId11"/>
    <p:sldId id="326" r:id="rId12"/>
    <p:sldId id="327" r:id="rId13"/>
    <p:sldId id="328" r:id="rId14"/>
    <p:sldId id="329" r:id="rId15"/>
    <p:sldId id="330" r:id="rId16"/>
    <p:sldId id="331" r:id="rId17"/>
    <p:sldId id="278" r:id="rId18"/>
    <p:sldId id="279" r:id="rId19"/>
    <p:sldId id="283" r:id="rId20"/>
    <p:sldId id="280" r:id="rId21"/>
    <p:sldId id="281" r:id="rId22"/>
    <p:sldId id="282" r:id="rId23"/>
    <p:sldId id="284" r:id="rId24"/>
    <p:sldId id="285" r:id="rId25"/>
    <p:sldId id="286" r:id="rId26"/>
    <p:sldId id="287" r:id="rId27"/>
    <p:sldId id="299" r:id="rId28"/>
    <p:sldId id="300"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28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1" d="100"/>
          <a:sy n="81" d="100"/>
        </p:scale>
        <p:origin x="-824" y="-6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13361-4777-4FA7-9988-B746A8896E53}" type="datetimeFigureOut">
              <a:rPr lang="en-US" smtClean="0"/>
              <a:pPr/>
              <a:t>5/21/2024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8B43A-D6C6-4494-85AA-6513E25EB1A6}" type="slidenum">
              <a:rPr lang="en-US" smtClean="0"/>
              <a:pPr/>
              <a:t>‹#›</a:t>
            </a:fld>
            <a:endParaRPr lang="en-US"/>
          </a:p>
        </p:txBody>
      </p:sp>
    </p:spTree>
    <p:extLst>
      <p:ext uri="{BB962C8B-B14F-4D97-AF65-F5344CB8AC3E}">
        <p14:creationId xmlns:p14="http://schemas.microsoft.com/office/powerpoint/2010/main" xmlns="" val="406205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60809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F4F4F5"/>
        </a:solidFill>
        <a:effectLst/>
      </p:bgPr>
    </p:bg>
    <p:spTree>
      <p:nvGrpSpPr>
        <p:cNvPr id="1" name="Shape 18"/>
        <p:cNvGrpSpPr/>
        <p:nvPr/>
      </p:nvGrpSpPr>
      <p:grpSpPr>
        <a:xfrm>
          <a:off x="0" y="0"/>
          <a:ext cx="0" cy="0"/>
          <a:chOff x="0" y="0"/>
          <a:chExt cx="0" cy="0"/>
        </a:xfrm>
      </p:grpSpPr>
      <p:sp>
        <p:nvSpPr>
          <p:cNvPr id="19" name="Google Shape;19;p7"/>
          <p:cNvSpPr/>
          <p:nvPr/>
        </p:nvSpPr>
        <p:spPr>
          <a:xfrm>
            <a:off x="0" y="0"/>
            <a:ext cx="9144000" cy="1959429"/>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745"/>
              </a:srgbClr>
            </a:outerShdw>
          </a:effectLst>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0" name="Google Shape;20;p7"/>
          <p:cNvSpPr txBox="1">
            <a:spLocks noGrp="1"/>
          </p:cNvSpPr>
          <p:nvPr>
            <p:ph type="body" idx="1"/>
          </p:nvPr>
        </p:nvSpPr>
        <p:spPr>
          <a:xfrm>
            <a:off x="989351" y="2818152"/>
            <a:ext cx="7525999" cy="3698763"/>
          </a:xfrm>
          <a:prstGeom prst="rect">
            <a:avLst/>
          </a:prstGeom>
          <a:noFill/>
          <a:ln>
            <a:noFill/>
          </a:ln>
        </p:spPr>
        <p:txBody>
          <a:bodyPr spcFirstLastPara="1" wrap="square" lIns="91425" tIns="45700" rIns="91425" bIns="45700" anchor="t" anchorCtr="0">
            <a:normAutofit/>
          </a:bodyPr>
          <a:lstStyle>
            <a:lvl1pPr marL="342900" lvl="0" indent="-295275" algn="l">
              <a:lnSpc>
                <a:spcPct val="150000"/>
              </a:lnSpc>
              <a:spcBef>
                <a:spcPts val="750"/>
              </a:spcBef>
              <a:spcAft>
                <a:spcPts val="0"/>
              </a:spcAft>
              <a:buClr>
                <a:schemeClr val="dk1"/>
              </a:buClr>
              <a:buSzPts val="2600"/>
              <a:buChar char="•"/>
              <a:defRPr sz="1950">
                <a:latin typeface="Bahnschrift" panose="020B0502040204020203" pitchFamily="34" charset="0"/>
                <a:ea typeface="Bahnschrift" panose="020B0502040204020203" pitchFamily="34" charset="0"/>
                <a:cs typeface="Arial"/>
                <a:sym typeface="Arial"/>
              </a:defRPr>
            </a:lvl1pPr>
            <a:lvl2pPr marL="685800" lvl="1" indent="-285750" algn="l">
              <a:lnSpc>
                <a:spcPct val="150000"/>
              </a:lnSpc>
              <a:spcBef>
                <a:spcPts val="375"/>
              </a:spcBef>
              <a:spcAft>
                <a:spcPts val="0"/>
              </a:spcAft>
              <a:buClr>
                <a:schemeClr val="dk1"/>
              </a:buClr>
              <a:buSzPts val="2400"/>
              <a:buChar char="•"/>
              <a:defRPr>
                <a:latin typeface="Arial"/>
                <a:ea typeface="Arial"/>
                <a:cs typeface="Arial"/>
                <a:sym typeface="Arial"/>
              </a:defRPr>
            </a:lvl2pPr>
            <a:lvl3pPr marL="1028700" lvl="2" indent="-266700" algn="l">
              <a:lnSpc>
                <a:spcPct val="150000"/>
              </a:lnSpc>
              <a:spcBef>
                <a:spcPts val="375"/>
              </a:spcBef>
              <a:spcAft>
                <a:spcPts val="0"/>
              </a:spcAft>
              <a:buClr>
                <a:schemeClr val="dk1"/>
              </a:buClr>
              <a:buSzPts val="2000"/>
              <a:buChar char="•"/>
              <a:defRPr>
                <a:latin typeface="Arial"/>
                <a:ea typeface="Arial"/>
                <a:cs typeface="Arial"/>
                <a:sym typeface="Arial"/>
              </a:defRPr>
            </a:lvl3pPr>
            <a:lvl4pPr marL="1371600" lvl="3" indent="-257175" algn="l">
              <a:lnSpc>
                <a:spcPct val="150000"/>
              </a:lnSpc>
              <a:spcBef>
                <a:spcPts val="375"/>
              </a:spcBef>
              <a:spcAft>
                <a:spcPts val="0"/>
              </a:spcAft>
              <a:buClr>
                <a:schemeClr val="dk1"/>
              </a:buClr>
              <a:buSzPts val="1800"/>
              <a:buChar char="•"/>
              <a:defRPr>
                <a:latin typeface="Arial"/>
                <a:ea typeface="Arial"/>
                <a:cs typeface="Arial"/>
                <a:sym typeface="Arial"/>
              </a:defRPr>
            </a:lvl4pPr>
            <a:lvl5pPr marL="1714500" lvl="4" indent="-257175" algn="l">
              <a:lnSpc>
                <a:spcPct val="150000"/>
              </a:lnSpc>
              <a:spcBef>
                <a:spcPts val="375"/>
              </a:spcBef>
              <a:spcAft>
                <a:spcPts val="0"/>
              </a:spcAft>
              <a:buClr>
                <a:schemeClr val="dk1"/>
              </a:buClr>
              <a:buSzPts val="1800"/>
              <a:buChar char="•"/>
              <a:defRPr>
                <a:latin typeface="Arial"/>
                <a:ea typeface="Arial"/>
                <a:cs typeface="Arial"/>
                <a:sym typeface="Arial"/>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1" name="Google Shape;21;p7"/>
          <p:cNvSpPr txBox="1"/>
          <p:nvPr/>
        </p:nvSpPr>
        <p:spPr>
          <a:xfrm>
            <a:off x="628650" y="235182"/>
            <a:ext cx="3429000" cy="1084882"/>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en-US" sz="3300" dirty="0">
                <a:solidFill>
                  <a:srgbClr val="F4F4F5"/>
                </a:solidFill>
                <a:latin typeface="Bahnschrift SemiBold" panose="020B0502040204020203" pitchFamily="34" charset="0"/>
                <a:ea typeface="Arial"/>
                <a:cs typeface="Arial"/>
                <a:sym typeface="Arial"/>
              </a:rPr>
              <a:t>Learning Outcomes</a:t>
            </a:r>
            <a:endParaRPr sz="1350" dirty="0">
              <a:latin typeface="Bahnschrift SemiBold" panose="020B0502040204020203" pitchFamily="34" charset="0"/>
            </a:endParaRPr>
          </a:p>
        </p:txBody>
      </p:sp>
      <p:pic>
        <p:nvPicPr>
          <p:cNvPr id="22" name="Google Shape;22;p7"/>
          <p:cNvPicPr preferRelativeResize="0"/>
          <p:nvPr/>
        </p:nvPicPr>
        <p:blipFill rotWithShape="1">
          <a:blip r:embed="rId2" cstate="print">
            <a:alphaModFix/>
          </a:blip>
          <a:srcRect/>
          <a:stretch/>
        </p:blipFill>
        <p:spPr>
          <a:xfrm rot="-1980602">
            <a:off x="6397866" y="99256"/>
            <a:ext cx="2389846" cy="1667640"/>
          </a:xfrm>
          <a:prstGeom prst="rect">
            <a:avLst/>
          </a:prstGeom>
          <a:noFill/>
          <a:ln>
            <a:noFill/>
          </a:ln>
        </p:spPr>
      </p:pic>
      <p:sp>
        <p:nvSpPr>
          <p:cNvPr id="23" name="Google Shape;23;p7"/>
          <p:cNvSpPr/>
          <p:nvPr/>
        </p:nvSpPr>
        <p:spPr>
          <a:xfrm>
            <a:off x="599608" y="1959431"/>
            <a:ext cx="7915742" cy="740967"/>
          </a:xfrm>
          <a:prstGeom prst="rect">
            <a:avLst/>
          </a:prstGeom>
          <a:noFill/>
          <a:ln>
            <a:noFill/>
          </a:ln>
        </p:spPr>
        <p:txBody>
          <a:bodyPr spcFirstLastPara="1" wrap="square" lIns="68569" tIns="34275" rIns="68569" bIns="34275" anchor="t" anchorCtr="0">
            <a:normAutofit/>
          </a:bodyPr>
          <a:lstStyle/>
          <a:p>
            <a:pPr marL="0" marR="0" lvl="0" indent="0" algn="l" rtl="0">
              <a:lnSpc>
                <a:spcPct val="150000"/>
              </a:lnSpc>
              <a:spcBef>
                <a:spcPts val="0"/>
              </a:spcBef>
              <a:spcAft>
                <a:spcPts val="0"/>
              </a:spcAft>
              <a:buClr>
                <a:schemeClr val="dk1"/>
              </a:buClr>
              <a:buSzPts val="2800"/>
              <a:buFont typeface="Arial"/>
              <a:buNone/>
            </a:pPr>
            <a:r>
              <a:rPr lang="en-US" sz="2100" dirty="0">
                <a:solidFill>
                  <a:schemeClr val="dk1"/>
                </a:solidFill>
                <a:latin typeface="Bahnschrift" panose="020B0502040204020203" pitchFamily="34" charset="0"/>
                <a:ea typeface="Arial"/>
                <a:cs typeface="Arial" panose="020B0604020202020204" pitchFamily="34" charset="0"/>
                <a:sym typeface="Arial"/>
              </a:rPr>
              <a:t>After this lecture, you will be able to</a:t>
            </a:r>
            <a:endParaRPr sz="1350" dirty="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xmlns="" val="378976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8"/>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91" name="Google Shape;91;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5853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F4F4F5"/>
        </a:solidFill>
        <a:effectLst/>
      </p:bgPr>
    </p:bg>
    <p:spTree>
      <p:nvGrpSpPr>
        <p:cNvPr id="1" name="Shape 24"/>
        <p:cNvGrpSpPr/>
        <p:nvPr/>
      </p:nvGrpSpPr>
      <p:grpSpPr>
        <a:xfrm>
          <a:off x="0" y="0"/>
          <a:ext cx="0" cy="0"/>
          <a:chOff x="0" y="0"/>
          <a:chExt cx="0" cy="0"/>
        </a:xfrm>
      </p:grpSpPr>
      <p:sp>
        <p:nvSpPr>
          <p:cNvPr id="25" name="Google Shape;25;p8"/>
          <p:cNvSpPr/>
          <p:nvPr/>
        </p:nvSpPr>
        <p:spPr>
          <a:xfrm>
            <a:off x="0" y="2"/>
            <a:ext cx="9144000" cy="1325563"/>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745"/>
              </a:srgbClr>
            </a:outerShdw>
          </a:effectLst>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6" name="Google Shape;26;p8"/>
          <p:cNvSpPr txBox="1">
            <a:spLocks noGrp="1"/>
          </p:cNvSpPr>
          <p:nvPr>
            <p:ph type="body" idx="1"/>
          </p:nvPr>
        </p:nvSpPr>
        <p:spPr>
          <a:xfrm>
            <a:off x="338364" y="1628145"/>
            <a:ext cx="8176987" cy="5004884"/>
          </a:xfrm>
          <a:prstGeom prst="rect">
            <a:avLst/>
          </a:prstGeom>
          <a:noFill/>
          <a:ln>
            <a:noFill/>
          </a:ln>
        </p:spPr>
        <p:txBody>
          <a:bodyPr spcFirstLastPara="1" wrap="square" lIns="91425" tIns="45700" rIns="91425" bIns="45700" anchor="t" anchorCtr="0">
            <a:normAutofit/>
          </a:bodyPr>
          <a:lstStyle>
            <a:lvl1pPr marL="342900" lvl="0" indent="-304800" algn="l">
              <a:lnSpc>
                <a:spcPct val="150000"/>
              </a:lnSpc>
              <a:spcBef>
                <a:spcPts val="750"/>
              </a:spcBef>
              <a:spcAft>
                <a:spcPts val="0"/>
              </a:spcAft>
              <a:buClr>
                <a:schemeClr val="dk1"/>
              </a:buClr>
              <a:buSzPts val="2800"/>
              <a:buChar char="•"/>
              <a:defRPr>
                <a:latin typeface="Bahnschrift" panose="020B0502040204020203" pitchFamily="34" charset="0"/>
                <a:ea typeface="Bahnschrift" panose="020B0502040204020203" pitchFamily="34" charset="0"/>
                <a:cs typeface="Arial" panose="020B0604020202020204" pitchFamily="34" charset="0"/>
                <a:sym typeface="Arial"/>
              </a:defRPr>
            </a:lvl1pPr>
            <a:lvl2pPr marL="685800" lvl="1" indent="-285750" algn="l">
              <a:lnSpc>
                <a:spcPct val="150000"/>
              </a:lnSpc>
              <a:spcBef>
                <a:spcPts val="375"/>
              </a:spcBef>
              <a:spcAft>
                <a:spcPts val="0"/>
              </a:spcAft>
              <a:buClr>
                <a:schemeClr val="dk1"/>
              </a:buClr>
              <a:buSzPts val="2400"/>
              <a:buChar char="•"/>
              <a:defRPr>
                <a:latin typeface="Arial"/>
                <a:ea typeface="Arial"/>
                <a:cs typeface="Arial"/>
                <a:sym typeface="Arial"/>
              </a:defRPr>
            </a:lvl2pPr>
            <a:lvl3pPr marL="1028700" lvl="2" indent="-266700" algn="l">
              <a:lnSpc>
                <a:spcPct val="150000"/>
              </a:lnSpc>
              <a:spcBef>
                <a:spcPts val="375"/>
              </a:spcBef>
              <a:spcAft>
                <a:spcPts val="0"/>
              </a:spcAft>
              <a:buClr>
                <a:schemeClr val="dk1"/>
              </a:buClr>
              <a:buSzPts val="2000"/>
              <a:buChar char="•"/>
              <a:defRPr>
                <a:latin typeface="Arial"/>
                <a:ea typeface="Arial"/>
                <a:cs typeface="Arial"/>
                <a:sym typeface="Arial"/>
              </a:defRPr>
            </a:lvl3pPr>
            <a:lvl4pPr marL="1371600" lvl="3" indent="-257175" algn="l">
              <a:lnSpc>
                <a:spcPct val="150000"/>
              </a:lnSpc>
              <a:spcBef>
                <a:spcPts val="375"/>
              </a:spcBef>
              <a:spcAft>
                <a:spcPts val="0"/>
              </a:spcAft>
              <a:buClr>
                <a:schemeClr val="dk1"/>
              </a:buClr>
              <a:buSzPts val="1800"/>
              <a:buChar char="•"/>
              <a:defRPr>
                <a:latin typeface="Arial"/>
                <a:ea typeface="Arial"/>
                <a:cs typeface="Arial"/>
                <a:sym typeface="Arial"/>
              </a:defRPr>
            </a:lvl4pPr>
            <a:lvl5pPr marL="1714500" lvl="4" indent="-257175" algn="l">
              <a:lnSpc>
                <a:spcPct val="150000"/>
              </a:lnSpc>
              <a:spcBef>
                <a:spcPts val="375"/>
              </a:spcBef>
              <a:spcAft>
                <a:spcPts val="0"/>
              </a:spcAft>
              <a:buClr>
                <a:schemeClr val="dk1"/>
              </a:buClr>
              <a:buSzPts val="1800"/>
              <a:buChar char="•"/>
              <a:defRPr>
                <a:latin typeface="Arial"/>
                <a:ea typeface="Arial"/>
                <a:cs typeface="Arial"/>
                <a:sym typeface="Arial"/>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7" name="Google Shape;27;p8"/>
          <p:cNvSpPr txBox="1">
            <a:spLocks noGrp="1"/>
          </p:cNvSpPr>
          <p:nvPr>
            <p:ph type="title"/>
          </p:nvPr>
        </p:nvSpPr>
        <p:spPr>
          <a:xfrm>
            <a:off x="338363" y="2"/>
            <a:ext cx="78867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4F4F5"/>
              </a:buClr>
              <a:buSzPts val="3600"/>
              <a:buFont typeface="Arial"/>
              <a:buNone/>
              <a:defRPr sz="2700">
                <a:solidFill>
                  <a:srgbClr val="F4F4F5"/>
                </a:solidFill>
                <a:latin typeface="Bahnschrift" panose="020B0502040204020203" pitchFamily="34" charset="0"/>
                <a:ea typeface="Bahnschrift" panose="020B0502040204020203" pitchFamily="34" charset="0"/>
                <a:cs typeface="Arial" panose="020B0604020202020204" pitchFamily="34" charset="0"/>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xmlns="" val="348498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gradFill>
          <a:gsLst>
            <a:gs pos="0">
              <a:srgbClr val="F5F7FC"/>
            </a:gs>
            <a:gs pos="67000">
              <a:schemeClr val="dk1"/>
            </a:gs>
            <a:gs pos="100000">
              <a:srgbClr val="3D6260"/>
            </a:gs>
          </a:gsLst>
          <a:path path="circle">
            <a:fillToRect l="50000" t="50000" r="50000" b="50000"/>
          </a:path>
          <a:tileRect/>
        </a:gradFill>
        <a:effectLst/>
      </p:bgPr>
    </p:bg>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628650" y="892810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3028950" y="892810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6457950" y="892810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grpSp>
        <p:nvGrpSpPr>
          <p:cNvPr id="32" name="Google Shape;32;p9"/>
          <p:cNvGrpSpPr/>
          <p:nvPr/>
        </p:nvGrpSpPr>
        <p:grpSpPr>
          <a:xfrm>
            <a:off x="1529895" y="2282371"/>
            <a:ext cx="6037944" cy="2293258"/>
            <a:chOff x="1529895" y="2282371"/>
            <a:chExt cx="6037944" cy="2293258"/>
          </a:xfrm>
        </p:grpSpPr>
        <p:sp>
          <p:nvSpPr>
            <p:cNvPr id="33" name="Google Shape;33;p9"/>
            <p:cNvSpPr/>
            <p:nvPr/>
          </p:nvSpPr>
          <p:spPr>
            <a:xfrm>
              <a:off x="1529895" y="2703285"/>
              <a:ext cx="6037944" cy="1451430"/>
            </a:xfrm>
            <a:custGeom>
              <a:avLst/>
              <a:gdLst/>
              <a:ahLst/>
              <a:cxnLst/>
              <a:rect l="l" t="t" r="r" b="b"/>
              <a:pathLst>
                <a:path w="6037944" h="1451430" extrusionOk="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7315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sp>
          <p:nvSpPr>
            <p:cNvPr id="34" name="Google Shape;34;p9"/>
            <p:cNvSpPr/>
            <p:nvPr/>
          </p:nvSpPr>
          <p:spPr>
            <a:xfrm>
              <a:off x="1529895" y="2282371"/>
              <a:ext cx="6037944" cy="1146629"/>
            </a:xfrm>
            <a:custGeom>
              <a:avLst/>
              <a:gdLst/>
              <a:ahLst/>
              <a:cxnLst/>
              <a:rect l="l" t="t" r="r" b="b"/>
              <a:pathLst>
                <a:path w="6037944" h="1146629" extrusionOk="0">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sp>
          <p:nvSpPr>
            <p:cNvPr id="35" name="Google Shape;35;p9"/>
            <p:cNvSpPr/>
            <p:nvPr/>
          </p:nvSpPr>
          <p:spPr>
            <a:xfrm>
              <a:off x="1529895" y="3429000"/>
              <a:ext cx="6037944" cy="1146629"/>
            </a:xfrm>
            <a:custGeom>
              <a:avLst/>
              <a:gdLst/>
              <a:ahLst/>
              <a:cxnLst/>
              <a:rect l="l" t="t" r="r" b="b"/>
              <a:pathLst>
                <a:path w="6037944" h="1146629" extrusionOk="0">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grpSp>
      <p:sp>
        <p:nvSpPr>
          <p:cNvPr id="36" name="Google Shape;36;p9"/>
          <p:cNvSpPr txBox="1"/>
          <p:nvPr/>
        </p:nvSpPr>
        <p:spPr>
          <a:xfrm>
            <a:off x="2251587" y="3105836"/>
            <a:ext cx="4434348" cy="530884"/>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en-US" sz="3000" dirty="0">
                <a:solidFill>
                  <a:schemeClr val="dk1"/>
                </a:solidFill>
                <a:latin typeface="Bahnschrift SemiBold" panose="020B0502040204020203" pitchFamily="34" charset="0"/>
                <a:ea typeface="Arial"/>
                <a:cs typeface="Arial" panose="020B0604020202020204" pitchFamily="34" charset="0"/>
                <a:sym typeface="Arial"/>
              </a:rPr>
              <a:t>That’s all for now…</a:t>
            </a:r>
            <a:endParaRPr sz="1200" dirty="0">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xmlns="" val="102383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623888" y="4589466"/>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2400"/>
              <a:buNone/>
              <a:defRPr sz="1800">
                <a:solidFill>
                  <a:schemeClr val="dk1"/>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40" name="Google Shape;40;p1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415505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7" name="Google Shape;47;p1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167751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53" name="Google Shape;53;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4" name="Google Shape;54;p12"/>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55" name="Google Shape;55;p12"/>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6" name="Google Shape;56;p12"/>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351739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81507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71" name="Google Shape;71;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72" name="Google Shape;72;p1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41133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6"/>
          <p:cNvSpPr>
            <a:spLocks noGrp="1"/>
          </p:cNvSpPr>
          <p:nvPr>
            <p:ph type="pic" idx="2"/>
          </p:nvPr>
        </p:nvSpPr>
        <p:spPr>
          <a:xfrm>
            <a:off x="3887391" y="987428"/>
            <a:ext cx="4629150" cy="4873625"/>
          </a:xfrm>
          <a:prstGeom prst="rect">
            <a:avLst/>
          </a:prstGeom>
          <a:noFill/>
          <a:ln>
            <a:noFill/>
          </a:ln>
        </p:spPr>
      </p:sp>
      <p:sp>
        <p:nvSpPr>
          <p:cNvPr id="78" name="Google Shape;78;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79" name="Google Shape;79;p1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113771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5" name="Google Shape;85;p1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255853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9" name="Google Shape;9;p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10" name="Google Shape;10;p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xmlns="" val="3754414933"/>
      </p:ext>
    </p:extLst>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body" idx="1"/>
          </p:nvPr>
        </p:nvSpPr>
        <p:spPr>
          <a:xfrm>
            <a:off x="551513" y="2996264"/>
            <a:ext cx="8165366" cy="2774072"/>
          </a:xfrm>
          <a:prstGeom prst="rect">
            <a:avLst/>
          </a:prstGeom>
          <a:noFill/>
          <a:ln>
            <a:noFill/>
          </a:ln>
        </p:spPr>
        <p:txBody>
          <a:bodyPr spcFirstLastPara="1" wrap="square" lIns="68569" tIns="34275" rIns="68569" bIns="34275" anchor="t" anchorCtr="0">
            <a:normAutofit/>
          </a:bodyPr>
          <a:lstStyle/>
          <a:p>
            <a:pPr indent="-342900" algn="just"/>
            <a:r>
              <a:rPr lang="en-US" sz="2100" b="1" dirty="0"/>
              <a:t>What is Angular?</a:t>
            </a:r>
          </a:p>
          <a:p>
            <a:pPr indent="-342900" algn="just"/>
            <a:r>
              <a:rPr lang="en-US" sz="2100" b="1" dirty="0"/>
              <a:t>Various Steps Involved in Angular CLI</a:t>
            </a:r>
          </a:p>
          <a:p>
            <a:pPr indent="-342900" algn="just"/>
            <a:r>
              <a:rPr lang="en-US" sz="2100" b="1" dirty="0"/>
              <a:t>Various Features Of Angular</a:t>
            </a:r>
          </a:p>
          <a:p>
            <a:pPr indent="-342900" algn="just"/>
            <a:r>
              <a:rPr lang="nb-NO" sz="2100" b="1" dirty="0">
                <a:solidFill>
                  <a:schemeClr val="tx1"/>
                </a:solidFill>
              </a:rPr>
              <a:t>Advantages and Disadvantages Of  Angular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6D2C92-D474-8397-FD2A-865F2C8AC09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4048157-0DFF-1EEF-10FC-2DB4992C318F}"/>
              </a:ext>
            </a:extLst>
          </p:cNvPr>
          <p:cNvSpPr>
            <a:spLocks noGrp="1"/>
          </p:cNvSpPr>
          <p:nvPr>
            <p:ph type="body" idx="1"/>
          </p:nvPr>
        </p:nvSpPr>
        <p:spPr/>
        <p:txBody>
          <a:bodyPr>
            <a:normAutofit fontScale="92500" lnSpcReduction="10000"/>
          </a:bodyPr>
          <a:lstStyle/>
          <a:p>
            <a:pPr algn="just"/>
            <a:r>
              <a:rPr lang="en-US" dirty="0">
                <a:solidFill>
                  <a:schemeClr val="tx1"/>
                </a:solidFill>
              </a:rPr>
              <a:t>Once you’re inside the project directory, run the following command to start the Angular development server:</a:t>
            </a:r>
          </a:p>
          <a:p>
            <a:pPr marL="38100" indent="0" algn="ctr">
              <a:buNone/>
            </a:pPr>
            <a:r>
              <a:rPr lang="en-US" i="1" dirty="0">
                <a:solidFill>
                  <a:schemeClr val="tx1"/>
                </a:solidFill>
              </a:rPr>
              <a:t>ng serve</a:t>
            </a:r>
          </a:p>
          <a:p>
            <a:pPr marL="38100" indent="0" algn="just">
              <a:buNone/>
            </a:pPr>
            <a:r>
              <a:rPr lang="en-US" dirty="0">
                <a:solidFill>
                  <a:schemeClr val="tx1"/>
                </a:solidFill>
              </a:rPr>
              <a:t>This will compile your project and run it on a local server. Open your web browser and navigate to http://localhost:4200. You should see your Angular application up and running.</a:t>
            </a:r>
          </a:p>
        </p:txBody>
      </p:sp>
      <p:sp>
        <p:nvSpPr>
          <p:cNvPr id="3" name="Title 2">
            <a:extLst>
              <a:ext uri="{FF2B5EF4-FFF2-40B4-BE49-F238E27FC236}">
                <a16:creationId xmlns:a16="http://schemas.microsoft.com/office/drawing/2014/main" xmlns="" id="{39F0E64A-2830-10D0-F90D-6752CE5C6093}"/>
              </a:ext>
            </a:extLst>
          </p:cNvPr>
          <p:cNvSpPr>
            <a:spLocks noGrp="1"/>
          </p:cNvSpPr>
          <p:nvPr>
            <p:ph type="title"/>
          </p:nvPr>
        </p:nvSpPr>
        <p:spPr/>
        <p:txBody>
          <a:bodyPr>
            <a:normAutofit/>
          </a:bodyPr>
          <a:lstStyle/>
          <a:p>
            <a:pPr indent="-342900" algn="just"/>
            <a:r>
              <a:rPr lang="en-US" b="1" dirty="0"/>
              <a:t>Step 4: Start the Development Server</a:t>
            </a:r>
          </a:p>
        </p:txBody>
      </p:sp>
    </p:spTree>
    <p:extLst>
      <p:ext uri="{BB962C8B-B14F-4D97-AF65-F5344CB8AC3E}">
        <p14:creationId xmlns:p14="http://schemas.microsoft.com/office/powerpoint/2010/main" xmlns="" val="235052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BE4835F-5DE7-EE3D-621B-B001F48D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E07B1BA-8517-9F21-53B6-B07876D22D2E}"/>
              </a:ext>
            </a:extLst>
          </p:cNvPr>
          <p:cNvSpPr>
            <a:spLocks noGrp="1"/>
          </p:cNvSpPr>
          <p:nvPr>
            <p:ph type="body" idx="1"/>
          </p:nvPr>
        </p:nvSpPr>
        <p:spPr/>
        <p:txBody>
          <a:bodyPr>
            <a:normAutofit fontScale="92500"/>
          </a:bodyPr>
          <a:lstStyle/>
          <a:p>
            <a:pPr algn="just"/>
            <a:r>
              <a:rPr lang="en-US" dirty="0">
                <a:solidFill>
                  <a:schemeClr val="tx1"/>
                </a:solidFill>
              </a:rPr>
              <a:t>Components are the fundamental building blocks in Angular. You can create a component using the following command:</a:t>
            </a:r>
          </a:p>
          <a:p>
            <a:pPr marL="38100" indent="0" algn="ctr">
              <a:buNone/>
            </a:pPr>
            <a:r>
              <a:rPr lang="en-US" i="1" dirty="0">
                <a:solidFill>
                  <a:schemeClr val="tx1"/>
                </a:solidFill>
              </a:rPr>
              <a:t>ng generate component component-name</a:t>
            </a:r>
          </a:p>
          <a:p>
            <a:pPr marL="38100" indent="0" algn="just">
              <a:buNone/>
            </a:pPr>
            <a:r>
              <a:rPr lang="en-US" dirty="0">
                <a:solidFill>
                  <a:schemeClr val="tx1"/>
                </a:solidFill>
              </a:rPr>
              <a:t>This will automatically generate the necessary files for your new component, including the TypeScript file, HTML template, and CSS styling file.</a:t>
            </a:r>
          </a:p>
        </p:txBody>
      </p:sp>
      <p:sp>
        <p:nvSpPr>
          <p:cNvPr id="3" name="Title 2">
            <a:extLst>
              <a:ext uri="{FF2B5EF4-FFF2-40B4-BE49-F238E27FC236}">
                <a16:creationId xmlns:a16="http://schemas.microsoft.com/office/drawing/2014/main" xmlns="" id="{99015717-821F-2C3D-C668-A48BA8ED0CE5}"/>
              </a:ext>
            </a:extLst>
          </p:cNvPr>
          <p:cNvSpPr>
            <a:spLocks noGrp="1"/>
          </p:cNvSpPr>
          <p:nvPr>
            <p:ph type="title"/>
          </p:nvPr>
        </p:nvSpPr>
        <p:spPr/>
        <p:txBody>
          <a:bodyPr>
            <a:normAutofit/>
          </a:bodyPr>
          <a:lstStyle/>
          <a:p>
            <a:pPr indent="-342900" algn="just"/>
            <a:r>
              <a:rPr lang="en-US" b="1" dirty="0"/>
              <a:t>Step 5: Create a Component</a:t>
            </a:r>
          </a:p>
        </p:txBody>
      </p:sp>
    </p:spTree>
    <p:extLst>
      <p:ext uri="{BB962C8B-B14F-4D97-AF65-F5344CB8AC3E}">
        <p14:creationId xmlns:p14="http://schemas.microsoft.com/office/powerpoint/2010/main" xmlns="" val="389550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33CA2A4-3C41-3D30-FE40-A7FCA910E6B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164B68A-2D55-58E4-ECEF-0394C18792FF}"/>
              </a:ext>
            </a:extLst>
          </p:cNvPr>
          <p:cNvSpPr>
            <a:spLocks noGrp="1"/>
          </p:cNvSpPr>
          <p:nvPr>
            <p:ph type="body" idx="1"/>
          </p:nvPr>
        </p:nvSpPr>
        <p:spPr/>
        <p:txBody>
          <a:bodyPr>
            <a:normAutofit fontScale="77500" lnSpcReduction="20000"/>
          </a:bodyPr>
          <a:lstStyle/>
          <a:p>
            <a:pPr algn="just"/>
            <a:r>
              <a:rPr lang="en-US" dirty="0">
                <a:solidFill>
                  <a:schemeClr val="tx1"/>
                </a:solidFill>
              </a:rPr>
              <a:t>Routes allow you to navigate between different components in your application. To configure routes, open the app-</a:t>
            </a:r>
            <a:r>
              <a:rPr lang="en-US" dirty="0" err="1">
                <a:solidFill>
                  <a:schemeClr val="tx1"/>
                </a:solidFill>
              </a:rPr>
              <a:t>routing.module.ts</a:t>
            </a:r>
            <a:r>
              <a:rPr lang="en-US" dirty="0">
                <a:solidFill>
                  <a:schemeClr val="tx1"/>
                </a:solidFill>
              </a:rPr>
              <a:t> file and add the following code:</a:t>
            </a:r>
          </a:p>
          <a:p>
            <a:pPr marL="38100" indent="0" algn="ctr">
              <a:buNone/>
            </a:pPr>
            <a:r>
              <a:rPr lang="en-US" i="1" dirty="0">
                <a:solidFill>
                  <a:schemeClr val="tx1"/>
                </a:solidFill>
              </a:rPr>
              <a:t>import { </a:t>
            </a:r>
            <a:r>
              <a:rPr lang="en-US" i="1" dirty="0" err="1">
                <a:solidFill>
                  <a:schemeClr val="tx1"/>
                </a:solidFill>
              </a:rPr>
              <a:t>NgModule</a:t>
            </a:r>
            <a:r>
              <a:rPr lang="en-US" i="1" dirty="0">
                <a:solidFill>
                  <a:schemeClr val="tx1"/>
                </a:solidFill>
              </a:rPr>
              <a:t> } from '@angular/core';</a:t>
            </a:r>
          </a:p>
          <a:p>
            <a:pPr marL="38100" indent="0" algn="ctr">
              <a:buNone/>
            </a:pPr>
            <a:r>
              <a:rPr lang="en-US" i="1" dirty="0">
                <a:solidFill>
                  <a:schemeClr val="tx1"/>
                </a:solidFill>
              </a:rPr>
              <a:t>import { Routes, </a:t>
            </a:r>
            <a:r>
              <a:rPr lang="en-US" i="1" dirty="0" err="1">
                <a:solidFill>
                  <a:schemeClr val="tx1"/>
                </a:solidFill>
              </a:rPr>
              <a:t>RouterModule</a:t>
            </a:r>
            <a:r>
              <a:rPr lang="en-US" i="1" dirty="0">
                <a:solidFill>
                  <a:schemeClr val="tx1"/>
                </a:solidFill>
              </a:rPr>
              <a:t> } from '@angular/router';</a:t>
            </a:r>
          </a:p>
          <a:p>
            <a:pPr marL="38100" indent="0" algn="ctr">
              <a:buNone/>
            </a:pPr>
            <a:r>
              <a:rPr lang="en-US" i="1" dirty="0">
                <a:solidFill>
                  <a:schemeClr val="tx1"/>
                </a:solidFill>
              </a:rPr>
              <a:t>import { </a:t>
            </a:r>
            <a:r>
              <a:rPr lang="en-US" i="1" dirty="0" err="1">
                <a:solidFill>
                  <a:schemeClr val="tx1"/>
                </a:solidFill>
              </a:rPr>
              <a:t>HomeComponent</a:t>
            </a:r>
            <a:r>
              <a:rPr lang="en-US" i="1" dirty="0">
                <a:solidFill>
                  <a:schemeClr val="tx1"/>
                </a:solidFill>
              </a:rPr>
              <a:t> } from './home/</a:t>
            </a:r>
            <a:r>
              <a:rPr lang="en-US" i="1" dirty="0" err="1">
                <a:solidFill>
                  <a:schemeClr val="tx1"/>
                </a:solidFill>
              </a:rPr>
              <a:t>home.component</a:t>
            </a:r>
            <a:r>
              <a:rPr lang="en-US" i="1" dirty="0">
                <a:solidFill>
                  <a:schemeClr val="tx1"/>
                </a:solidFill>
              </a:rPr>
              <a:t>';</a:t>
            </a:r>
          </a:p>
          <a:p>
            <a:pPr marL="38100" indent="0" algn="ctr">
              <a:buNone/>
            </a:pPr>
            <a:r>
              <a:rPr lang="en-US" i="1" dirty="0">
                <a:solidFill>
                  <a:schemeClr val="tx1"/>
                </a:solidFill>
              </a:rPr>
              <a:t>import { </a:t>
            </a:r>
            <a:r>
              <a:rPr lang="en-US" i="1" dirty="0" err="1">
                <a:solidFill>
                  <a:schemeClr val="tx1"/>
                </a:solidFill>
              </a:rPr>
              <a:t>AboutComponent</a:t>
            </a:r>
            <a:r>
              <a:rPr lang="en-US" i="1" dirty="0">
                <a:solidFill>
                  <a:schemeClr val="tx1"/>
                </a:solidFill>
              </a:rPr>
              <a:t> } from './about/</a:t>
            </a:r>
            <a:r>
              <a:rPr lang="en-US" i="1" dirty="0" err="1">
                <a:solidFill>
                  <a:schemeClr val="tx1"/>
                </a:solidFill>
              </a:rPr>
              <a:t>about.component</a:t>
            </a:r>
            <a:r>
              <a:rPr lang="en-US" i="1" dirty="0">
                <a:solidFill>
                  <a:schemeClr val="tx1"/>
                </a:solidFill>
              </a:rPr>
              <a:t>';</a:t>
            </a:r>
            <a:endParaRPr lang="en-US" dirty="0">
              <a:solidFill>
                <a:schemeClr val="tx1"/>
              </a:solidFill>
            </a:endParaRPr>
          </a:p>
        </p:txBody>
      </p:sp>
      <p:sp>
        <p:nvSpPr>
          <p:cNvPr id="3" name="Title 2">
            <a:extLst>
              <a:ext uri="{FF2B5EF4-FFF2-40B4-BE49-F238E27FC236}">
                <a16:creationId xmlns:a16="http://schemas.microsoft.com/office/drawing/2014/main" xmlns="" id="{1FBCC2FF-B13D-BA55-DB82-D5413527BD32}"/>
              </a:ext>
            </a:extLst>
          </p:cNvPr>
          <p:cNvSpPr>
            <a:spLocks noGrp="1"/>
          </p:cNvSpPr>
          <p:nvPr>
            <p:ph type="title"/>
          </p:nvPr>
        </p:nvSpPr>
        <p:spPr/>
        <p:txBody>
          <a:bodyPr>
            <a:normAutofit/>
          </a:bodyPr>
          <a:lstStyle/>
          <a:p>
            <a:pPr indent="-342900" algn="just"/>
            <a:r>
              <a:rPr lang="en-US" b="1" dirty="0"/>
              <a:t>Step 6: Configure Routes</a:t>
            </a:r>
          </a:p>
        </p:txBody>
      </p:sp>
    </p:spTree>
    <p:extLst>
      <p:ext uri="{BB962C8B-B14F-4D97-AF65-F5344CB8AC3E}">
        <p14:creationId xmlns:p14="http://schemas.microsoft.com/office/powerpoint/2010/main" xmlns="" val="52316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E683A81-5BDD-57D4-236D-A9D8D49666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8536695-33C2-81BB-7F76-F03CF10F02B5}"/>
              </a:ext>
            </a:extLst>
          </p:cNvPr>
          <p:cNvSpPr>
            <a:spLocks noGrp="1"/>
          </p:cNvSpPr>
          <p:nvPr>
            <p:ph type="body" idx="1"/>
          </p:nvPr>
        </p:nvSpPr>
        <p:spPr/>
        <p:txBody>
          <a:bodyPr>
            <a:normAutofit fontScale="77500" lnSpcReduction="20000"/>
          </a:bodyPr>
          <a:lstStyle/>
          <a:p>
            <a:pPr marL="38100" indent="0" algn="ctr">
              <a:buNone/>
            </a:pPr>
            <a:r>
              <a:rPr lang="en-US" i="1" dirty="0">
                <a:solidFill>
                  <a:schemeClr val="tx1"/>
                </a:solidFill>
              </a:rPr>
              <a:t>const routes: Routes = [</a:t>
            </a:r>
          </a:p>
          <a:p>
            <a:pPr marL="38100" indent="0" algn="ctr">
              <a:buNone/>
            </a:pPr>
            <a:r>
              <a:rPr lang="en-US" i="1" dirty="0">
                <a:solidFill>
                  <a:schemeClr val="tx1"/>
                </a:solidFill>
              </a:rPr>
              <a:t>  { path: '', component: </a:t>
            </a:r>
            <a:r>
              <a:rPr lang="en-US" i="1" dirty="0" err="1">
                <a:solidFill>
                  <a:schemeClr val="tx1"/>
                </a:solidFill>
              </a:rPr>
              <a:t>HomeComponent</a:t>
            </a:r>
            <a:r>
              <a:rPr lang="en-US" i="1" dirty="0">
                <a:solidFill>
                  <a:schemeClr val="tx1"/>
                </a:solidFill>
              </a:rPr>
              <a:t> },</a:t>
            </a:r>
          </a:p>
          <a:p>
            <a:pPr marL="38100" indent="0" algn="ctr">
              <a:buNone/>
            </a:pPr>
            <a:r>
              <a:rPr lang="en-US" i="1" dirty="0">
                <a:solidFill>
                  <a:schemeClr val="tx1"/>
                </a:solidFill>
              </a:rPr>
              <a:t>  { path: 'about', component: </a:t>
            </a:r>
            <a:r>
              <a:rPr lang="en-US" i="1" dirty="0" err="1">
                <a:solidFill>
                  <a:schemeClr val="tx1"/>
                </a:solidFill>
              </a:rPr>
              <a:t>AboutComponent</a:t>
            </a:r>
            <a:r>
              <a:rPr lang="en-US" i="1" dirty="0">
                <a:solidFill>
                  <a:schemeClr val="tx1"/>
                </a:solidFill>
              </a:rPr>
              <a:t> },</a:t>
            </a:r>
          </a:p>
          <a:p>
            <a:pPr marL="38100" indent="0" algn="ctr">
              <a:buNone/>
            </a:pPr>
            <a:r>
              <a:rPr lang="en-US" i="1" dirty="0">
                <a:solidFill>
                  <a:schemeClr val="tx1"/>
                </a:solidFill>
              </a:rPr>
              <a:t>];</a:t>
            </a:r>
          </a:p>
          <a:p>
            <a:pPr marL="38100" indent="0" algn="ctr">
              <a:buNone/>
            </a:pPr>
            <a:r>
              <a:rPr lang="en-US" i="1" dirty="0">
                <a:solidFill>
                  <a:schemeClr val="tx1"/>
                </a:solidFill>
              </a:rPr>
              <a:t>@NgModule({</a:t>
            </a:r>
          </a:p>
          <a:p>
            <a:pPr marL="38100" indent="0" algn="ctr">
              <a:buNone/>
            </a:pPr>
            <a:r>
              <a:rPr lang="en-US" i="1" dirty="0">
                <a:solidFill>
                  <a:schemeClr val="tx1"/>
                </a:solidFill>
              </a:rPr>
              <a:t>  imports: [</a:t>
            </a:r>
            <a:r>
              <a:rPr lang="en-US" i="1" dirty="0" err="1">
                <a:solidFill>
                  <a:schemeClr val="tx1"/>
                </a:solidFill>
              </a:rPr>
              <a:t>RouterModule.forRoot</a:t>
            </a:r>
            <a:r>
              <a:rPr lang="en-US" i="1" dirty="0">
                <a:solidFill>
                  <a:schemeClr val="tx1"/>
                </a:solidFill>
              </a:rPr>
              <a:t>(routes)],</a:t>
            </a:r>
          </a:p>
          <a:p>
            <a:pPr marL="38100" indent="0" algn="ctr">
              <a:buNone/>
            </a:pPr>
            <a:r>
              <a:rPr lang="en-US" i="1" dirty="0">
                <a:solidFill>
                  <a:schemeClr val="tx1"/>
                </a:solidFill>
              </a:rPr>
              <a:t>  exports: [</a:t>
            </a:r>
            <a:r>
              <a:rPr lang="en-US" i="1" dirty="0" err="1">
                <a:solidFill>
                  <a:schemeClr val="tx1"/>
                </a:solidFill>
              </a:rPr>
              <a:t>RouterModule</a:t>
            </a:r>
            <a:r>
              <a:rPr lang="en-US" i="1" dirty="0">
                <a:solidFill>
                  <a:schemeClr val="tx1"/>
                </a:solidFill>
              </a:rPr>
              <a:t>]</a:t>
            </a:r>
          </a:p>
          <a:p>
            <a:pPr marL="38100" indent="0" algn="ctr">
              <a:buNone/>
            </a:pPr>
            <a:r>
              <a:rPr lang="en-US" i="1" dirty="0">
                <a:solidFill>
                  <a:schemeClr val="tx1"/>
                </a:solidFill>
              </a:rPr>
              <a:t>})</a:t>
            </a:r>
          </a:p>
          <a:p>
            <a:pPr marL="38100" indent="0" algn="ctr">
              <a:buNone/>
            </a:pPr>
            <a:r>
              <a:rPr lang="en-US" i="1" dirty="0">
                <a:solidFill>
                  <a:schemeClr val="tx1"/>
                </a:solidFill>
              </a:rPr>
              <a:t>export class </a:t>
            </a:r>
            <a:r>
              <a:rPr lang="en-US" i="1" dirty="0" err="1">
                <a:solidFill>
                  <a:schemeClr val="tx1"/>
                </a:solidFill>
              </a:rPr>
              <a:t>AppRoutingModule</a:t>
            </a:r>
            <a:r>
              <a:rPr lang="en-US" i="1" dirty="0">
                <a:solidFill>
                  <a:schemeClr val="tx1"/>
                </a:solidFill>
              </a:rPr>
              <a:t> { }</a:t>
            </a:r>
            <a:endParaRPr lang="en-US" dirty="0">
              <a:solidFill>
                <a:schemeClr val="tx1"/>
              </a:solidFill>
            </a:endParaRPr>
          </a:p>
        </p:txBody>
      </p:sp>
      <p:sp>
        <p:nvSpPr>
          <p:cNvPr id="3" name="Title 2">
            <a:extLst>
              <a:ext uri="{FF2B5EF4-FFF2-40B4-BE49-F238E27FC236}">
                <a16:creationId xmlns:a16="http://schemas.microsoft.com/office/drawing/2014/main" xmlns="" id="{4163DF79-FA6A-14C1-9086-736A4881A593}"/>
              </a:ext>
            </a:extLst>
          </p:cNvPr>
          <p:cNvSpPr>
            <a:spLocks noGrp="1"/>
          </p:cNvSpPr>
          <p:nvPr>
            <p:ph type="title"/>
          </p:nvPr>
        </p:nvSpPr>
        <p:spPr/>
        <p:txBody>
          <a:bodyPr>
            <a:normAutofit/>
          </a:bodyPr>
          <a:lstStyle/>
          <a:p>
            <a:pPr indent="-342900" algn="just"/>
            <a:r>
              <a:rPr lang="en-US" b="1" dirty="0"/>
              <a:t>Step 6: Configure Routes</a:t>
            </a:r>
          </a:p>
        </p:txBody>
      </p:sp>
    </p:spTree>
    <p:extLst>
      <p:ext uri="{BB962C8B-B14F-4D97-AF65-F5344CB8AC3E}">
        <p14:creationId xmlns:p14="http://schemas.microsoft.com/office/powerpoint/2010/main" xmlns="" val="9185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45D6B8C-C4EE-9E3C-BA42-3FF3A5EB4EE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6D2DDB0-C25E-42E8-DC8C-BC04DF3CEA88}"/>
              </a:ext>
            </a:extLst>
          </p:cNvPr>
          <p:cNvSpPr>
            <a:spLocks noGrp="1"/>
          </p:cNvSpPr>
          <p:nvPr>
            <p:ph type="body" idx="1"/>
          </p:nvPr>
        </p:nvSpPr>
        <p:spPr/>
        <p:txBody>
          <a:bodyPr>
            <a:normAutofit/>
          </a:bodyPr>
          <a:lstStyle/>
          <a:p>
            <a:pPr algn="just"/>
            <a:r>
              <a:rPr lang="en-US" dirty="0">
                <a:solidFill>
                  <a:schemeClr val="tx1"/>
                </a:solidFill>
              </a:rPr>
              <a:t>This will configure routes for two components: “</a:t>
            </a:r>
            <a:r>
              <a:rPr lang="en-US" dirty="0" err="1">
                <a:solidFill>
                  <a:schemeClr val="tx1"/>
                </a:solidFill>
              </a:rPr>
              <a:t>HomeComponent</a:t>
            </a:r>
            <a:r>
              <a:rPr lang="en-US" dirty="0">
                <a:solidFill>
                  <a:schemeClr val="tx1"/>
                </a:solidFill>
              </a:rPr>
              <a:t>” and “</a:t>
            </a:r>
            <a:r>
              <a:rPr lang="en-US" dirty="0" err="1">
                <a:solidFill>
                  <a:schemeClr val="tx1"/>
                </a:solidFill>
              </a:rPr>
              <a:t>AboutComponent</a:t>
            </a:r>
            <a:r>
              <a:rPr lang="en-US" dirty="0">
                <a:solidFill>
                  <a:schemeClr val="tx1"/>
                </a:solidFill>
              </a:rPr>
              <a:t>”. Make sure to create these components and their corresponding templates accordingly.</a:t>
            </a:r>
          </a:p>
        </p:txBody>
      </p:sp>
      <p:sp>
        <p:nvSpPr>
          <p:cNvPr id="3" name="Title 2">
            <a:extLst>
              <a:ext uri="{FF2B5EF4-FFF2-40B4-BE49-F238E27FC236}">
                <a16:creationId xmlns:a16="http://schemas.microsoft.com/office/drawing/2014/main" xmlns="" id="{80443EF0-0B47-2D88-4CBF-FA47F87D9802}"/>
              </a:ext>
            </a:extLst>
          </p:cNvPr>
          <p:cNvSpPr>
            <a:spLocks noGrp="1"/>
          </p:cNvSpPr>
          <p:nvPr>
            <p:ph type="title"/>
          </p:nvPr>
        </p:nvSpPr>
        <p:spPr/>
        <p:txBody>
          <a:bodyPr>
            <a:normAutofit/>
          </a:bodyPr>
          <a:lstStyle/>
          <a:p>
            <a:pPr indent="-342900" algn="just"/>
            <a:r>
              <a:rPr lang="en-US" b="1" dirty="0"/>
              <a:t>Step 6: Configure Routes</a:t>
            </a:r>
          </a:p>
        </p:txBody>
      </p:sp>
    </p:spTree>
    <p:extLst>
      <p:ext uri="{BB962C8B-B14F-4D97-AF65-F5344CB8AC3E}">
        <p14:creationId xmlns:p14="http://schemas.microsoft.com/office/powerpoint/2010/main" xmlns="" val="407089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DCAEAFB-E6E5-6D92-ACBD-A9C2E106F24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EE7901E-A43B-7346-5941-995BA6AFCF09}"/>
              </a:ext>
            </a:extLst>
          </p:cNvPr>
          <p:cNvSpPr>
            <a:spLocks noGrp="1"/>
          </p:cNvSpPr>
          <p:nvPr>
            <p:ph type="body" idx="1"/>
          </p:nvPr>
        </p:nvSpPr>
        <p:spPr/>
        <p:txBody>
          <a:bodyPr>
            <a:normAutofit/>
          </a:bodyPr>
          <a:lstStyle/>
          <a:p>
            <a:pPr algn="just"/>
            <a:r>
              <a:rPr lang="en-US" dirty="0">
                <a:solidFill>
                  <a:schemeClr val="tx1"/>
                </a:solidFill>
              </a:rPr>
              <a:t>Now you can add content to your newly created components. Open the component files (component-</a:t>
            </a:r>
            <a:r>
              <a:rPr lang="en-US" dirty="0" err="1">
                <a:solidFill>
                  <a:schemeClr val="tx1"/>
                </a:solidFill>
              </a:rPr>
              <a:t>name.component.ts</a:t>
            </a:r>
            <a:r>
              <a:rPr lang="en-US" dirty="0">
                <a:solidFill>
                  <a:schemeClr val="tx1"/>
                </a:solidFill>
              </a:rPr>
              <a:t>, component-name.component.html, and component-name.component.css) and customize them as per your needs. You can add text, images, links, and more.</a:t>
            </a:r>
          </a:p>
        </p:txBody>
      </p:sp>
      <p:sp>
        <p:nvSpPr>
          <p:cNvPr id="3" name="Title 2">
            <a:extLst>
              <a:ext uri="{FF2B5EF4-FFF2-40B4-BE49-F238E27FC236}">
                <a16:creationId xmlns:a16="http://schemas.microsoft.com/office/drawing/2014/main" xmlns="" id="{5B5072EA-8021-036C-DABC-A74B4E3111E4}"/>
              </a:ext>
            </a:extLst>
          </p:cNvPr>
          <p:cNvSpPr>
            <a:spLocks noGrp="1"/>
          </p:cNvSpPr>
          <p:nvPr>
            <p:ph type="title"/>
          </p:nvPr>
        </p:nvSpPr>
        <p:spPr/>
        <p:txBody>
          <a:bodyPr>
            <a:normAutofit/>
          </a:bodyPr>
          <a:lstStyle/>
          <a:p>
            <a:pPr indent="-342900" algn="just"/>
            <a:r>
              <a:rPr lang="en-US" b="1" dirty="0"/>
              <a:t>Step 7: Add Content to Components</a:t>
            </a:r>
          </a:p>
        </p:txBody>
      </p:sp>
    </p:spTree>
    <p:extLst>
      <p:ext uri="{BB962C8B-B14F-4D97-AF65-F5344CB8AC3E}">
        <p14:creationId xmlns:p14="http://schemas.microsoft.com/office/powerpoint/2010/main" xmlns="" val="106128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8091BF-5068-CE0E-0589-C5DEEE9B5D7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C1F1610-B622-86C3-5A62-67882B6D39B8}"/>
              </a:ext>
            </a:extLst>
          </p:cNvPr>
          <p:cNvSpPr>
            <a:spLocks noGrp="1"/>
          </p:cNvSpPr>
          <p:nvPr>
            <p:ph type="body" idx="1"/>
          </p:nvPr>
        </p:nvSpPr>
        <p:spPr/>
        <p:txBody>
          <a:bodyPr>
            <a:normAutofit fontScale="85000" lnSpcReduction="10000"/>
          </a:bodyPr>
          <a:lstStyle/>
          <a:p>
            <a:pPr algn="just"/>
            <a:r>
              <a:rPr lang="en-US" dirty="0">
                <a:solidFill>
                  <a:schemeClr val="tx1"/>
                </a:solidFill>
              </a:rPr>
              <a:t>Once you have finished adding content to your components, save the files and go back to your terminal. Make sure the Angular development server is still running. If not, run the following command again:</a:t>
            </a:r>
          </a:p>
          <a:p>
            <a:pPr marL="38100" indent="0" algn="ctr">
              <a:buNone/>
            </a:pPr>
            <a:r>
              <a:rPr lang="en-US" i="1" dirty="0">
                <a:solidFill>
                  <a:schemeClr val="tx1"/>
                </a:solidFill>
              </a:rPr>
              <a:t>ng serve</a:t>
            </a:r>
          </a:p>
          <a:p>
            <a:pPr marL="38100" indent="0" algn="just">
              <a:buNone/>
            </a:pPr>
            <a:r>
              <a:rPr lang="en-US" dirty="0">
                <a:solidFill>
                  <a:schemeClr val="tx1"/>
                </a:solidFill>
              </a:rPr>
              <a:t>Then, open your browser and visit http://localhost:4200. You should see your Angular application with the components and routes you have created.</a:t>
            </a:r>
          </a:p>
        </p:txBody>
      </p:sp>
      <p:sp>
        <p:nvSpPr>
          <p:cNvPr id="3" name="Title 2">
            <a:extLst>
              <a:ext uri="{FF2B5EF4-FFF2-40B4-BE49-F238E27FC236}">
                <a16:creationId xmlns:a16="http://schemas.microsoft.com/office/drawing/2014/main" xmlns="" id="{44DF1783-5133-E45F-C935-5721A0C58DAF}"/>
              </a:ext>
            </a:extLst>
          </p:cNvPr>
          <p:cNvSpPr>
            <a:spLocks noGrp="1"/>
          </p:cNvSpPr>
          <p:nvPr>
            <p:ph type="title"/>
          </p:nvPr>
        </p:nvSpPr>
        <p:spPr/>
        <p:txBody>
          <a:bodyPr>
            <a:normAutofit/>
          </a:bodyPr>
          <a:lstStyle/>
          <a:p>
            <a:pPr indent="-342900" algn="just"/>
            <a:r>
              <a:rPr lang="en-US" b="1" dirty="0"/>
              <a:t>Step 8: Run the Application</a:t>
            </a:r>
          </a:p>
        </p:txBody>
      </p:sp>
    </p:spTree>
    <p:extLst>
      <p:ext uri="{BB962C8B-B14F-4D97-AF65-F5344CB8AC3E}">
        <p14:creationId xmlns:p14="http://schemas.microsoft.com/office/powerpoint/2010/main" xmlns="" val="369385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fontScale="85000" lnSpcReduction="10000"/>
          </a:bodyPr>
          <a:lstStyle/>
          <a:p>
            <a:pPr marL="423863" indent="-385763" algn="just">
              <a:buAutoNum type="arabicPeriod"/>
            </a:pPr>
            <a:r>
              <a:rPr lang="en-US" dirty="0"/>
              <a:t>Document Object Model</a:t>
            </a:r>
          </a:p>
          <a:p>
            <a:pPr marL="423863" indent="-385763" algn="just">
              <a:buAutoNum type="arabicPeriod"/>
            </a:pPr>
            <a:r>
              <a:rPr lang="en-US" dirty="0"/>
              <a:t>TypeScript</a:t>
            </a:r>
          </a:p>
          <a:p>
            <a:pPr marL="423863" indent="-385763" algn="just">
              <a:buAutoNum type="arabicPeriod"/>
            </a:pPr>
            <a:r>
              <a:rPr lang="en-US" dirty="0"/>
              <a:t>Data Binding</a:t>
            </a:r>
          </a:p>
          <a:p>
            <a:pPr marL="423863" indent="-385763" algn="just">
              <a:buAutoNum type="arabicPeriod"/>
            </a:pPr>
            <a:r>
              <a:rPr lang="en-US" dirty="0"/>
              <a:t>Testing</a:t>
            </a:r>
          </a:p>
          <a:p>
            <a:pPr marL="423863" indent="-385763" algn="just">
              <a:buAutoNum type="arabicPeriod"/>
            </a:pPr>
            <a:r>
              <a:rPr lang="en-US" dirty="0"/>
              <a:t>Productivity</a:t>
            </a:r>
          </a:p>
          <a:p>
            <a:pPr marL="423863" indent="-385763" algn="just">
              <a:buAutoNum type="arabicPeriod"/>
            </a:pPr>
            <a:r>
              <a:rPr lang="en-US" dirty="0"/>
              <a:t>Full Stack Development</a:t>
            </a:r>
          </a:p>
          <a:p>
            <a:pPr marL="423863" indent="-385763" algn="just">
              <a:buAutoNum type="arabicPeriod"/>
            </a:pPr>
            <a:r>
              <a:rPr lang="en-US" dirty="0"/>
              <a:t>Angular supports multiple platforms</a:t>
            </a:r>
          </a:p>
          <a:p>
            <a:pPr marL="423863" indent="-385763" algn="just">
              <a:buAutoNum type="arabicPeriod"/>
            </a:pPr>
            <a:r>
              <a:rPr lang="en-US" dirty="0"/>
              <a:t>High Speed, Ultimate Performance</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a:t>Features of Angular</a:t>
            </a:r>
          </a:p>
        </p:txBody>
      </p:sp>
    </p:spTree>
    <p:extLst>
      <p:ext uri="{BB962C8B-B14F-4D97-AF65-F5344CB8AC3E}">
        <p14:creationId xmlns:p14="http://schemas.microsoft.com/office/powerpoint/2010/main" xmlns="" val="2371608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IN" b="1" dirty="0"/>
              <a:t>1. Document Object Model </a:t>
            </a:r>
          </a:p>
        </p:txBody>
      </p:sp>
      <p:sp>
        <p:nvSpPr>
          <p:cNvPr id="2" name="Text Placeholder 1">
            <a:extLst>
              <a:ext uri="{FF2B5EF4-FFF2-40B4-BE49-F238E27FC236}">
                <a16:creationId xmlns:a16="http://schemas.microsoft.com/office/drawing/2014/main" xmlns="" id="{F10F7B20-F0AB-0C2F-8FB1-EF4EAC66E82D}"/>
              </a:ext>
            </a:extLst>
          </p:cNvPr>
          <p:cNvSpPr>
            <a:spLocks noGrp="1"/>
          </p:cNvSpPr>
          <p:nvPr>
            <p:ph type="body" idx="1"/>
          </p:nvPr>
        </p:nvSpPr>
        <p:spPr>
          <a:xfrm>
            <a:off x="338364" y="2078359"/>
            <a:ext cx="8176987" cy="3753663"/>
          </a:xfrm>
        </p:spPr>
        <p:txBody>
          <a:bodyPr>
            <a:normAutofit/>
          </a:bodyPr>
          <a:lstStyle/>
          <a:p>
            <a:pPr algn="just"/>
            <a:r>
              <a:rPr lang="en-US" dirty="0"/>
              <a:t>DOM (Document Object Model) treats an XML or HTML document as a tree structure in which each node represents a part of the document.</a:t>
            </a:r>
          </a:p>
        </p:txBody>
      </p:sp>
      <p:pic>
        <p:nvPicPr>
          <p:cNvPr id="4" name="Picture 3">
            <a:extLst>
              <a:ext uri="{FF2B5EF4-FFF2-40B4-BE49-F238E27FC236}">
                <a16:creationId xmlns:a16="http://schemas.microsoft.com/office/drawing/2014/main" xmlns="" id="{29374CAC-BB1D-9902-816E-DDE83F167946}"/>
              </a:ext>
            </a:extLst>
          </p:cNvPr>
          <p:cNvPicPr>
            <a:picLocks noChangeAspect="1"/>
          </p:cNvPicPr>
          <p:nvPr/>
        </p:nvPicPr>
        <p:blipFill>
          <a:blip r:embed="rId2"/>
          <a:stretch>
            <a:fillRect/>
          </a:stretch>
        </p:blipFill>
        <p:spPr>
          <a:xfrm>
            <a:off x="338364" y="3582403"/>
            <a:ext cx="8176986" cy="2249619"/>
          </a:xfrm>
          <a:prstGeom prst="rect">
            <a:avLst/>
          </a:prstGeom>
        </p:spPr>
      </p:pic>
    </p:spTree>
    <p:extLst>
      <p:ext uri="{BB962C8B-B14F-4D97-AF65-F5344CB8AC3E}">
        <p14:creationId xmlns:p14="http://schemas.microsoft.com/office/powerpoint/2010/main" xmlns="" val="132732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a:t>1. Document Object Model </a:t>
            </a:r>
          </a:p>
        </p:txBody>
      </p:sp>
      <p:sp>
        <p:nvSpPr>
          <p:cNvPr id="5" name="Text Placeholder 4">
            <a:extLst>
              <a:ext uri="{FF2B5EF4-FFF2-40B4-BE49-F238E27FC236}">
                <a16:creationId xmlns:a16="http://schemas.microsoft.com/office/drawing/2014/main" xmlns="" id="{5E95A9B8-CD30-3899-0C63-8EE60EA07027}"/>
              </a:ext>
            </a:extLst>
          </p:cNvPr>
          <p:cNvSpPr>
            <a:spLocks noGrp="1"/>
          </p:cNvSpPr>
          <p:nvPr>
            <p:ph type="body" idx="1"/>
          </p:nvPr>
        </p:nvSpPr>
        <p:spPr/>
        <p:txBody>
          <a:bodyPr/>
          <a:lstStyle/>
          <a:p>
            <a:pPr algn="just"/>
            <a:r>
              <a:rPr lang="en-US" dirty="0"/>
              <a:t>Angular uses regular DOM. Consider that ten updates are made on the same HTML page. Instead of updating the ones that were already updated, Angular will update the entire tree structure of HTML tags.</a:t>
            </a:r>
          </a:p>
        </p:txBody>
      </p:sp>
    </p:spTree>
    <p:extLst>
      <p:ext uri="{BB962C8B-B14F-4D97-AF65-F5344CB8AC3E}">
        <p14:creationId xmlns:p14="http://schemas.microsoft.com/office/powerpoint/2010/main" xmlns="" val="7999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fontScale="92500"/>
          </a:bodyPr>
          <a:lstStyle/>
          <a:p>
            <a:pPr algn="just"/>
            <a:r>
              <a:rPr lang="en-US" dirty="0"/>
              <a:t>Angular is an open-source, JavaScript framework written in TypeScript. Google maintains it, and its primary purpose is to develop single-page applications. As a framework, Angular has clear advantages while also providing a standard structure for developers to work with. It enables users to create large applications in a maintainable manner. </a:t>
            </a:r>
            <a:endParaRPr lang="en-US" dirty="0">
              <a:solidFill>
                <a:schemeClr val="tx1"/>
              </a:solidFill>
            </a:endParaRP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IN" dirty="0"/>
              <a:t>What is Angular?</a:t>
            </a:r>
            <a:endParaRPr lang="en-US" b="1" dirty="0"/>
          </a:p>
        </p:txBody>
      </p:sp>
    </p:spTree>
    <p:extLst>
      <p:ext uri="{BB962C8B-B14F-4D97-AF65-F5344CB8AC3E}">
        <p14:creationId xmlns:p14="http://schemas.microsoft.com/office/powerpoint/2010/main" xmlns="" val="1895633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20000"/>
          </a:bodyPr>
          <a:lstStyle/>
          <a:p>
            <a:pPr algn="just"/>
            <a:r>
              <a:rPr lang="en-US" dirty="0"/>
              <a:t>TypeScript defines a set of types to JavaScript, which helps users write JavaScript code that is easier to understand. All of the TypeScript code compiles with JavaScript and can run smoothly on any platform. TypeScript is not compulsory for developing an Angular application. However, it is highly recommended as it offers better syntactic structure—while making the codebase easier to understand and maintain. </a:t>
            </a:r>
          </a:p>
        </p:txBody>
      </p:sp>
      <p:sp>
        <p:nvSpPr>
          <p:cNvPr id="3" name="Title 2"/>
          <p:cNvSpPr>
            <a:spLocks noGrp="1"/>
          </p:cNvSpPr>
          <p:nvPr>
            <p:ph type="title"/>
          </p:nvPr>
        </p:nvSpPr>
        <p:spPr/>
        <p:txBody>
          <a:bodyPr/>
          <a:lstStyle/>
          <a:p>
            <a:r>
              <a:rPr lang="en-US" b="1" dirty="0"/>
              <a:t>2. TypeScript</a:t>
            </a:r>
            <a:endParaRPr lang="en-IN" dirty="0"/>
          </a:p>
        </p:txBody>
      </p:sp>
    </p:spTree>
    <p:extLst>
      <p:ext uri="{BB962C8B-B14F-4D97-AF65-F5344CB8AC3E}">
        <p14:creationId xmlns:p14="http://schemas.microsoft.com/office/powerpoint/2010/main" xmlns="" val="214919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2. TypeScript</a:t>
            </a:r>
            <a:endParaRPr lang="en-IN" dirty="0"/>
          </a:p>
        </p:txBody>
      </p:sp>
      <p:pic>
        <p:nvPicPr>
          <p:cNvPr id="6" name="Picture 5">
            <a:extLst>
              <a:ext uri="{FF2B5EF4-FFF2-40B4-BE49-F238E27FC236}">
                <a16:creationId xmlns:a16="http://schemas.microsoft.com/office/drawing/2014/main" xmlns="" id="{A02A4CA9-6AD7-156C-E2A9-1E43BE409433}"/>
              </a:ext>
            </a:extLst>
          </p:cNvPr>
          <p:cNvPicPr>
            <a:picLocks noChangeAspect="1"/>
          </p:cNvPicPr>
          <p:nvPr/>
        </p:nvPicPr>
        <p:blipFill>
          <a:blip r:embed="rId2"/>
          <a:stretch>
            <a:fillRect/>
          </a:stretch>
        </p:blipFill>
        <p:spPr>
          <a:xfrm>
            <a:off x="338363" y="3955190"/>
            <a:ext cx="8176987" cy="1876832"/>
          </a:xfrm>
          <a:prstGeom prst="rect">
            <a:avLst/>
          </a:prstGeom>
        </p:spPr>
      </p:pic>
      <p:sp>
        <p:nvSpPr>
          <p:cNvPr id="5" name="Text Placeholder 4">
            <a:extLst>
              <a:ext uri="{FF2B5EF4-FFF2-40B4-BE49-F238E27FC236}">
                <a16:creationId xmlns:a16="http://schemas.microsoft.com/office/drawing/2014/main" xmlns="" id="{343D4B6A-E0FD-BB45-C5A9-57A9A69C6F92}"/>
              </a:ext>
            </a:extLst>
          </p:cNvPr>
          <p:cNvSpPr>
            <a:spLocks noGrp="1"/>
          </p:cNvSpPr>
          <p:nvPr>
            <p:ph type="body" idx="1"/>
          </p:nvPr>
        </p:nvSpPr>
        <p:spPr/>
        <p:txBody>
          <a:bodyPr/>
          <a:lstStyle/>
          <a:p>
            <a:r>
              <a:rPr lang="en-US" dirty="0"/>
              <a:t>You can install TypeScript as an NPM package with the following command:</a:t>
            </a:r>
          </a:p>
          <a:p>
            <a:pPr marL="38100" indent="0" algn="ctr">
              <a:buNone/>
            </a:pPr>
            <a:r>
              <a:rPr lang="en-US" i="1" dirty="0" err="1"/>
              <a:t>npm</a:t>
            </a:r>
            <a:r>
              <a:rPr lang="en-US" i="1" dirty="0"/>
              <a:t> install -g typescript</a:t>
            </a:r>
          </a:p>
        </p:txBody>
      </p:sp>
    </p:spTree>
    <p:extLst>
      <p:ext uri="{BB962C8B-B14F-4D97-AF65-F5344CB8AC3E}">
        <p14:creationId xmlns:p14="http://schemas.microsoft.com/office/powerpoint/2010/main" xmlns="" val="227050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3. Data Binding</a:t>
            </a:r>
          </a:p>
        </p:txBody>
      </p:sp>
      <p:sp>
        <p:nvSpPr>
          <p:cNvPr id="5" name="Text Placeholder 4">
            <a:extLst>
              <a:ext uri="{FF2B5EF4-FFF2-40B4-BE49-F238E27FC236}">
                <a16:creationId xmlns:a16="http://schemas.microsoft.com/office/drawing/2014/main" xmlns="" id="{F7A8A4DE-2522-2CA2-7F3E-AA23BC23FAB1}"/>
              </a:ext>
            </a:extLst>
          </p:cNvPr>
          <p:cNvSpPr>
            <a:spLocks noGrp="1"/>
          </p:cNvSpPr>
          <p:nvPr>
            <p:ph type="body" idx="1"/>
          </p:nvPr>
        </p:nvSpPr>
        <p:spPr/>
        <p:txBody>
          <a:bodyPr>
            <a:normAutofit fontScale="92500" lnSpcReduction="20000"/>
          </a:bodyPr>
          <a:lstStyle/>
          <a:p>
            <a:pPr algn="just"/>
            <a:r>
              <a:rPr lang="en-US" dirty="0"/>
              <a:t>Data binding is a process that enables users to manipulate web page elements through a web browser. It employs dynamic HTML and does not require complex scripting or programming. Data binding is used in web pages that include interactive components, such as calculators, tutorials, forums, and games. It also enables a better incremental display of a web page when pages contain a large amount of data.</a:t>
            </a:r>
          </a:p>
        </p:txBody>
      </p:sp>
    </p:spTree>
    <p:extLst>
      <p:ext uri="{BB962C8B-B14F-4D97-AF65-F5344CB8AC3E}">
        <p14:creationId xmlns:p14="http://schemas.microsoft.com/office/powerpoint/2010/main" xmlns="" val="2877437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lgn="just"/>
            <a:r>
              <a:rPr lang="en-US" dirty="0"/>
              <a:t>Angular uses the two-way binding. The model state reflects any changes made in the corresponding UI elements. Conversely, the UI state reflects any changes in the model state. This feature enables the framework to connect the DOM to the model data through the controller.</a:t>
            </a:r>
            <a:endParaRPr lang="en-IN" dirty="0"/>
          </a:p>
        </p:txBody>
      </p:sp>
      <p:sp>
        <p:nvSpPr>
          <p:cNvPr id="3" name="Title 2"/>
          <p:cNvSpPr>
            <a:spLocks noGrp="1"/>
          </p:cNvSpPr>
          <p:nvPr>
            <p:ph type="title"/>
          </p:nvPr>
        </p:nvSpPr>
        <p:spPr/>
        <p:txBody>
          <a:bodyPr/>
          <a:lstStyle/>
          <a:p>
            <a:r>
              <a:rPr lang="en-IN" dirty="0"/>
              <a:t>3. Data Binding</a:t>
            </a:r>
          </a:p>
        </p:txBody>
      </p:sp>
    </p:spTree>
    <p:extLst>
      <p:ext uri="{BB962C8B-B14F-4D97-AF65-F5344CB8AC3E}">
        <p14:creationId xmlns:p14="http://schemas.microsoft.com/office/powerpoint/2010/main" xmlns="" val="1383146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4. Testing</a:t>
            </a:r>
          </a:p>
        </p:txBody>
      </p:sp>
      <p:sp>
        <p:nvSpPr>
          <p:cNvPr id="5" name="Text Placeholder 4">
            <a:extLst>
              <a:ext uri="{FF2B5EF4-FFF2-40B4-BE49-F238E27FC236}">
                <a16:creationId xmlns:a16="http://schemas.microsoft.com/office/drawing/2014/main" xmlns="" id="{4C0AD3F8-5DCE-E3BA-29F7-B3A9D8344E76}"/>
              </a:ext>
            </a:extLst>
          </p:cNvPr>
          <p:cNvSpPr>
            <a:spLocks noGrp="1"/>
          </p:cNvSpPr>
          <p:nvPr>
            <p:ph type="body" idx="1"/>
          </p:nvPr>
        </p:nvSpPr>
        <p:spPr/>
        <p:txBody>
          <a:bodyPr/>
          <a:lstStyle/>
          <a:p>
            <a:pPr algn="just"/>
            <a:r>
              <a:rPr lang="en-US" dirty="0"/>
              <a:t>Angular uses the Jasmine testing framework. The Jasmine framework provides multiple functionalities to write different kinds of test cases. Karma is the task-runner for the tests that uses a configuration file to set the start-up, reporters, and testing framework.</a:t>
            </a:r>
          </a:p>
        </p:txBody>
      </p:sp>
      <p:pic>
        <p:nvPicPr>
          <p:cNvPr id="2" name="Picture 1">
            <a:extLst>
              <a:ext uri="{FF2B5EF4-FFF2-40B4-BE49-F238E27FC236}">
                <a16:creationId xmlns:a16="http://schemas.microsoft.com/office/drawing/2014/main" xmlns="" id="{6358BECB-95A5-6BF3-FD71-0391F6388A0C}"/>
              </a:ext>
            </a:extLst>
          </p:cNvPr>
          <p:cNvPicPr>
            <a:picLocks noChangeAspect="1"/>
          </p:cNvPicPr>
          <p:nvPr/>
        </p:nvPicPr>
        <p:blipFill>
          <a:blip r:embed="rId2"/>
          <a:stretch>
            <a:fillRect/>
          </a:stretch>
        </p:blipFill>
        <p:spPr>
          <a:xfrm>
            <a:off x="338363" y="4568992"/>
            <a:ext cx="8176986" cy="1263030"/>
          </a:xfrm>
          <a:prstGeom prst="rect">
            <a:avLst/>
          </a:prstGeom>
        </p:spPr>
      </p:pic>
    </p:spTree>
    <p:extLst>
      <p:ext uri="{BB962C8B-B14F-4D97-AF65-F5344CB8AC3E}">
        <p14:creationId xmlns:p14="http://schemas.microsoft.com/office/powerpoint/2010/main" xmlns="" val="3482215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b-NO" dirty="0"/>
              <a:t>5. Productivity</a:t>
            </a:r>
            <a:endParaRPr lang="en-IN" dirty="0"/>
          </a:p>
        </p:txBody>
      </p:sp>
      <p:sp>
        <p:nvSpPr>
          <p:cNvPr id="2" name="Text Placeholder 4">
            <a:extLst>
              <a:ext uri="{FF2B5EF4-FFF2-40B4-BE49-F238E27FC236}">
                <a16:creationId xmlns:a16="http://schemas.microsoft.com/office/drawing/2014/main" xmlns="" id="{BF5F46BE-D8F2-2709-13D2-09E2996D8A1A}"/>
              </a:ext>
            </a:extLst>
          </p:cNvPr>
          <p:cNvSpPr>
            <a:spLocks noGrp="1"/>
          </p:cNvSpPr>
          <p:nvPr>
            <p:ph type="body" idx="1"/>
          </p:nvPr>
        </p:nvSpPr>
        <p:spPr>
          <a:xfrm>
            <a:off x="338364" y="2078359"/>
            <a:ext cx="8176987" cy="3753663"/>
          </a:xfrm>
        </p:spPr>
        <p:txBody>
          <a:bodyPr>
            <a:normAutofit fontScale="62500" lnSpcReduction="20000"/>
          </a:bodyPr>
          <a:lstStyle/>
          <a:p>
            <a:pPr algn="just"/>
            <a:r>
              <a:rPr lang="en-US" dirty="0"/>
              <a:t>Angular provides a better productivity due to its simple and powerful template syntax, command line tools and popular editors and IDEs.</a:t>
            </a:r>
          </a:p>
          <a:p>
            <a:pPr marL="298847" indent="-260747" algn="just">
              <a:buNone/>
            </a:pPr>
            <a:r>
              <a:rPr lang="en-US" b="1" dirty="0"/>
              <a:t>1. Powerful templates: </a:t>
            </a:r>
            <a:r>
              <a:rPr lang="en-US" dirty="0"/>
              <a:t>Angular provides simple and powerful template                syntax to create UI view quickly.</a:t>
            </a:r>
          </a:p>
          <a:p>
            <a:pPr marL="298847" indent="-260747" algn="just">
              <a:buNone/>
            </a:pPr>
            <a:r>
              <a:rPr lang="en-US" b="1" dirty="0"/>
              <a:t>2. IDEs: </a:t>
            </a:r>
            <a:r>
              <a:rPr lang="en-US" dirty="0"/>
              <a:t>Angular provides intelligent code completion, instant errors, and other feedback in popular editors and IDEs.</a:t>
            </a:r>
          </a:p>
          <a:p>
            <a:pPr marL="298847" indent="-260747" algn="just">
              <a:buNone/>
            </a:pPr>
            <a:r>
              <a:rPr lang="en-US" b="1" dirty="0"/>
              <a:t>3. Angular CLI: </a:t>
            </a:r>
            <a:r>
              <a:rPr lang="en-US" dirty="0"/>
              <a:t>Angular CLI provides command line tools start building fast, add components and tests, and then instantly deploy.</a:t>
            </a:r>
          </a:p>
        </p:txBody>
      </p:sp>
    </p:spTree>
    <p:extLst>
      <p:ext uri="{BB962C8B-B14F-4D97-AF65-F5344CB8AC3E}">
        <p14:creationId xmlns:p14="http://schemas.microsoft.com/office/powerpoint/2010/main" xmlns="" val="1087725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6. Full Stack Development</a:t>
            </a:r>
            <a:endParaRPr lang="en-IN" dirty="0"/>
          </a:p>
        </p:txBody>
      </p:sp>
      <p:sp>
        <p:nvSpPr>
          <p:cNvPr id="5" name="Text Placeholder 4">
            <a:extLst>
              <a:ext uri="{FF2B5EF4-FFF2-40B4-BE49-F238E27FC236}">
                <a16:creationId xmlns:a16="http://schemas.microsoft.com/office/drawing/2014/main" xmlns="" id="{34E52236-7B48-9FAB-4F1A-AF05440AD0CF}"/>
              </a:ext>
            </a:extLst>
          </p:cNvPr>
          <p:cNvSpPr>
            <a:spLocks noGrp="1"/>
          </p:cNvSpPr>
          <p:nvPr>
            <p:ph type="body" idx="1"/>
          </p:nvPr>
        </p:nvSpPr>
        <p:spPr/>
        <p:txBody>
          <a:bodyPr>
            <a:normAutofit/>
          </a:bodyPr>
          <a:lstStyle/>
          <a:p>
            <a:pPr algn="just"/>
            <a:r>
              <a:rPr lang="en-US" sz="1500" dirty="0"/>
              <a:t>Angular is a complete framework of JavaScript. It provides Testing, animation and Accessibility. It provides full stack development along with Node.js, Express.js, and MongoDB.</a:t>
            </a:r>
          </a:p>
          <a:p>
            <a:pPr marL="175022" indent="-136922">
              <a:buNone/>
            </a:pPr>
            <a:r>
              <a:rPr lang="en-US" sz="1500" b="1" dirty="0"/>
              <a:t>1. Testing: </a:t>
            </a:r>
            <a:r>
              <a:rPr lang="en-US" sz="1500" dirty="0"/>
              <a:t>Angular provides Karma and Jasmine for unit testing. B y using it, you can check your broken things every time you save. Karma is a JavaScript test runner tool created by Angular team. Jasmine is the testing framework form unit testing in Angular apps, and Karma provides helpful tools that make it easier to us to call our Jasmine tests whilst we are writing code.</a:t>
            </a:r>
          </a:p>
          <a:p>
            <a:pPr marL="175022" indent="-136922">
              <a:buNone/>
            </a:pPr>
            <a:r>
              <a:rPr lang="en-US" sz="1500" b="1" dirty="0"/>
              <a:t>2. Animation Support: </a:t>
            </a:r>
            <a:r>
              <a:rPr lang="en-US" sz="1500" dirty="0"/>
              <a:t>Angular facilitates you to create high-performance, complex choreographies and animation timelines with very little code through </a:t>
            </a:r>
            <a:r>
              <a:rPr lang="en-US" sz="1500" dirty="0" err="1"/>
              <a:t>Angular's</a:t>
            </a:r>
            <a:r>
              <a:rPr lang="en-US" sz="1500" dirty="0"/>
              <a:t> intuitive API.</a:t>
            </a:r>
          </a:p>
          <a:p>
            <a:pPr marL="175022" indent="-136922">
              <a:buNone/>
            </a:pPr>
            <a:r>
              <a:rPr lang="en-US" sz="1500" b="1" dirty="0"/>
              <a:t>3. Accessibility: </a:t>
            </a:r>
            <a:r>
              <a:rPr lang="en-US" sz="1500" dirty="0"/>
              <a:t>In Angular, you can create accessible applications with ARIA-enabled components, developer guides, and built-in a11y test infrastructure.</a:t>
            </a:r>
          </a:p>
        </p:txBody>
      </p:sp>
    </p:spTree>
    <p:extLst>
      <p:ext uri="{BB962C8B-B14F-4D97-AF65-F5344CB8AC3E}">
        <p14:creationId xmlns:p14="http://schemas.microsoft.com/office/powerpoint/2010/main" xmlns="" val="93735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7. Angular supports multiple platforms</a:t>
            </a:r>
          </a:p>
        </p:txBody>
      </p:sp>
      <p:sp>
        <p:nvSpPr>
          <p:cNvPr id="5" name="Text Placeholder 4">
            <a:extLst>
              <a:ext uri="{FF2B5EF4-FFF2-40B4-BE49-F238E27FC236}">
                <a16:creationId xmlns:a16="http://schemas.microsoft.com/office/drawing/2014/main" xmlns="" id="{D6E577FA-2DFF-68A4-C99B-9C9050BF73AE}"/>
              </a:ext>
            </a:extLst>
          </p:cNvPr>
          <p:cNvSpPr>
            <a:spLocks noGrp="1"/>
          </p:cNvSpPr>
          <p:nvPr>
            <p:ph type="body" idx="1"/>
          </p:nvPr>
        </p:nvSpPr>
        <p:spPr/>
        <p:txBody>
          <a:bodyPr>
            <a:normAutofit fontScale="62500" lnSpcReduction="20000"/>
          </a:bodyPr>
          <a:lstStyle/>
          <a:p>
            <a:pPr algn="just"/>
            <a:r>
              <a:rPr lang="en-US" dirty="0"/>
              <a:t>Angular is a cross platform language. It supports multiple platforms. You can build different types of apps by using Angular.</a:t>
            </a:r>
          </a:p>
          <a:p>
            <a:pPr marL="255985" indent="-217885" algn="just">
              <a:buNone/>
            </a:pPr>
            <a:r>
              <a:rPr lang="en-US" b="1" dirty="0"/>
              <a:t>1. Desktop applications: </a:t>
            </a:r>
            <a:r>
              <a:rPr lang="en-US" dirty="0"/>
              <a:t>Angular facilitates you to create desktop installed apps on different types of operating systems i.e. Windows, Mac or Linux by using the same Angular methods which we use for creating web and native apps.</a:t>
            </a:r>
          </a:p>
          <a:p>
            <a:pPr marL="255985" indent="-217885" algn="just">
              <a:buNone/>
            </a:pPr>
            <a:r>
              <a:rPr lang="en-US" b="1" dirty="0"/>
              <a:t>2. Native applications: </a:t>
            </a:r>
            <a:r>
              <a:rPr lang="en-US" dirty="0"/>
              <a:t>You can built native apps by using Angular with strategies from Cordova, Ionic, or </a:t>
            </a:r>
            <a:r>
              <a:rPr lang="en-US" dirty="0" err="1"/>
              <a:t>NativeScript</a:t>
            </a:r>
            <a:r>
              <a:rPr lang="en-US" dirty="0"/>
              <a:t>.</a:t>
            </a:r>
          </a:p>
          <a:p>
            <a:pPr marL="255985" indent="-217885" algn="just">
              <a:buNone/>
            </a:pPr>
            <a:r>
              <a:rPr lang="en-US" b="1" dirty="0"/>
              <a:t>3. Progressive web applications: </a:t>
            </a:r>
            <a:r>
              <a:rPr lang="en-US" dirty="0"/>
              <a:t>Progressive web applications are the most common apps which are built with Angular. Angular provides modern web platform capabilities to deliver high performance, offline, and zero-step installation apps.</a:t>
            </a:r>
          </a:p>
        </p:txBody>
      </p:sp>
    </p:spTree>
    <p:extLst>
      <p:ext uri="{BB962C8B-B14F-4D97-AF65-F5344CB8AC3E}">
        <p14:creationId xmlns:p14="http://schemas.microsoft.com/office/powerpoint/2010/main" xmlns="" val="3133918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High Speed, Ultimate Performance</a:t>
            </a:r>
            <a:endParaRPr lang="en-IN" dirty="0"/>
          </a:p>
        </p:txBody>
      </p:sp>
      <p:sp>
        <p:nvSpPr>
          <p:cNvPr id="5" name="Text Placeholder 4">
            <a:extLst>
              <a:ext uri="{FF2B5EF4-FFF2-40B4-BE49-F238E27FC236}">
                <a16:creationId xmlns:a16="http://schemas.microsoft.com/office/drawing/2014/main" xmlns="" id="{3C2F04FC-07C1-2588-2193-382BEB84AB65}"/>
              </a:ext>
            </a:extLst>
          </p:cNvPr>
          <p:cNvSpPr>
            <a:spLocks noGrp="1"/>
          </p:cNvSpPr>
          <p:nvPr>
            <p:ph type="body" idx="1"/>
          </p:nvPr>
        </p:nvSpPr>
        <p:spPr/>
        <p:txBody>
          <a:bodyPr>
            <a:normAutofit fontScale="92500" lnSpcReduction="10000"/>
          </a:bodyPr>
          <a:lstStyle/>
          <a:p>
            <a:pPr algn="just"/>
            <a:r>
              <a:rPr lang="en-US" sz="1800" dirty="0"/>
              <a:t>Angular is amazingly fast and provides a great performance due to the following reasons:</a:t>
            </a:r>
          </a:p>
          <a:p>
            <a:pPr marL="255985" indent="-217885" algn="just">
              <a:buNone/>
            </a:pPr>
            <a:r>
              <a:rPr lang="en-US" sz="1800" b="1" dirty="0"/>
              <a:t>1. Universal support: </a:t>
            </a:r>
            <a:r>
              <a:rPr lang="en-US" sz="1800" dirty="0"/>
              <a:t>Angular can be used as a front-end web development tool for the programming languages like Node.js, </a:t>
            </a:r>
            <a:r>
              <a:rPr lang="en-US" sz="1800" dirty="0" err="1"/>
              <a:t>.Net</a:t>
            </a:r>
            <a:r>
              <a:rPr lang="en-US" sz="1800" dirty="0"/>
              <a:t>, PHP, Java Struts and Spring and other servers for near-instant rendering in just HTML and CSS. It also optimizes the website for better SEO.</a:t>
            </a:r>
          </a:p>
          <a:p>
            <a:pPr marL="255985" indent="-217885" algn="just">
              <a:buNone/>
            </a:pPr>
            <a:r>
              <a:rPr lang="en-US" sz="1800" b="1" dirty="0"/>
              <a:t>2. Code splitting: </a:t>
            </a:r>
            <a:r>
              <a:rPr lang="en-US" sz="1800" dirty="0"/>
              <a:t>Angular apps are fast and loads quickly with the new Component Router, which delivers automatic code-splitting so users only load code required to render the view they request.</a:t>
            </a:r>
          </a:p>
          <a:p>
            <a:pPr marL="255985" indent="-217885" algn="just">
              <a:buNone/>
            </a:pPr>
            <a:r>
              <a:rPr lang="en-US" sz="1800" b="1" dirty="0"/>
              <a:t>3. Code generation: </a:t>
            </a:r>
            <a:r>
              <a:rPr lang="en-US" sz="1800" dirty="0"/>
              <a:t>Angular makes your templates in highly optimized code for </a:t>
            </a:r>
            <a:r>
              <a:rPr lang="en-US" sz="1800" dirty="0" err="1"/>
              <a:t>today?s</a:t>
            </a:r>
            <a:r>
              <a:rPr lang="en-US" sz="1800" dirty="0"/>
              <a:t> JavaScript virtual machines which gives the benefits of hand-written code.</a:t>
            </a:r>
          </a:p>
        </p:txBody>
      </p:sp>
    </p:spTree>
    <p:extLst>
      <p:ext uri="{BB962C8B-B14F-4D97-AF65-F5344CB8AC3E}">
        <p14:creationId xmlns:p14="http://schemas.microsoft.com/office/powerpoint/2010/main" xmlns="" val="1304507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2EDA1AD-AC70-6BC5-D41A-AFFFAF1280B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0BD8CCBF-F543-2E2D-05DB-58F0A5984D34}"/>
              </a:ext>
            </a:extLst>
          </p:cNvPr>
          <p:cNvPicPr>
            <a:picLocks noChangeAspect="1"/>
          </p:cNvPicPr>
          <p:nvPr/>
        </p:nvPicPr>
        <p:blipFill>
          <a:blip r:embed="rId2"/>
          <a:stretch>
            <a:fillRect/>
          </a:stretch>
        </p:blipFill>
        <p:spPr>
          <a:xfrm>
            <a:off x="338364" y="2078359"/>
            <a:ext cx="8176987" cy="3753663"/>
          </a:xfrm>
          <a:prstGeom prst="rect">
            <a:avLst/>
          </a:prstGeom>
        </p:spPr>
      </p:pic>
      <p:sp>
        <p:nvSpPr>
          <p:cNvPr id="3" name="Title 2">
            <a:extLst>
              <a:ext uri="{FF2B5EF4-FFF2-40B4-BE49-F238E27FC236}">
                <a16:creationId xmlns:a16="http://schemas.microsoft.com/office/drawing/2014/main" xmlns="" id="{244CA04F-66B6-6835-0476-113D37613D29}"/>
              </a:ext>
            </a:extLst>
          </p:cNvPr>
          <p:cNvSpPr>
            <a:spLocks noGrp="1"/>
          </p:cNvSpPr>
          <p:nvPr>
            <p:ph type="title"/>
          </p:nvPr>
        </p:nvSpPr>
        <p:spPr>
          <a:xfrm>
            <a:off x="338364" y="209551"/>
            <a:ext cx="7886700" cy="994172"/>
          </a:xfrm>
        </p:spPr>
        <p:txBody>
          <a:bodyPr>
            <a:normAutofit/>
          </a:bodyPr>
          <a:lstStyle/>
          <a:p>
            <a:r>
              <a:rPr lang="en-GB" dirty="0"/>
              <a:t>Advantages of Angular</a:t>
            </a:r>
            <a:endParaRPr lang="en-IN" dirty="0"/>
          </a:p>
        </p:txBody>
      </p:sp>
    </p:spTree>
    <p:extLst>
      <p:ext uri="{BB962C8B-B14F-4D97-AF65-F5344CB8AC3E}">
        <p14:creationId xmlns:p14="http://schemas.microsoft.com/office/powerpoint/2010/main" xmlns="" val="17524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lnSpcReduction="10000"/>
          </a:bodyPr>
          <a:lstStyle/>
          <a:p>
            <a:pPr algn="just"/>
            <a:r>
              <a:rPr lang="en-US" dirty="0">
                <a:solidFill>
                  <a:schemeClr val="tx1"/>
                </a:solidFill>
              </a:rPr>
              <a:t>Frameworks in general boost web development efficiency and performance by providing a consistent structure so that developers don’t have to keep rebuilding code from scratch. Frameworks are time savers that offer developers a host of extra features that can be added to software without requiring extra effort.</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dirty="0"/>
              <a:t>Why Do You Need a Framework?</a:t>
            </a:r>
            <a:endParaRPr lang="en-US" b="1" dirty="0"/>
          </a:p>
        </p:txBody>
      </p:sp>
    </p:spTree>
    <p:extLst>
      <p:ext uri="{BB962C8B-B14F-4D97-AF65-F5344CB8AC3E}">
        <p14:creationId xmlns:p14="http://schemas.microsoft.com/office/powerpoint/2010/main" xmlns="" val="1223625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C1B92C7-25B4-7DAE-0427-4C84592E1D3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6211B15E-7128-FDE4-FEDB-1E6ADD25D517}"/>
              </a:ext>
            </a:extLst>
          </p:cNvPr>
          <p:cNvSpPr>
            <a:spLocks noGrp="1"/>
          </p:cNvSpPr>
          <p:nvPr>
            <p:ph type="title"/>
          </p:nvPr>
        </p:nvSpPr>
        <p:spPr>
          <a:xfrm>
            <a:off x="338364" y="152401"/>
            <a:ext cx="7886700" cy="994172"/>
          </a:xfrm>
        </p:spPr>
        <p:txBody>
          <a:bodyPr>
            <a:normAutofit/>
          </a:bodyPr>
          <a:lstStyle/>
          <a:p>
            <a:r>
              <a:rPr lang="en-GB" dirty="0"/>
              <a:t>1. Custom Components</a:t>
            </a:r>
            <a:endParaRPr lang="en-IN" dirty="0"/>
          </a:p>
        </p:txBody>
      </p:sp>
      <p:sp>
        <p:nvSpPr>
          <p:cNvPr id="2" name="Text Placeholder 1">
            <a:extLst>
              <a:ext uri="{FF2B5EF4-FFF2-40B4-BE49-F238E27FC236}">
                <a16:creationId xmlns:a16="http://schemas.microsoft.com/office/drawing/2014/main" xmlns="" id="{08395168-E192-9F60-CB29-7BA18ECFEBF9}"/>
              </a:ext>
            </a:extLst>
          </p:cNvPr>
          <p:cNvSpPr>
            <a:spLocks noGrp="1"/>
          </p:cNvSpPr>
          <p:nvPr>
            <p:ph type="body" idx="1"/>
          </p:nvPr>
        </p:nvSpPr>
        <p:spPr>
          <a:xfrm>
            <a:off x="338364" y="2078359"/>
            <a:ext cx="8176987" cy="3753663"/>
          </a:xfrm>
        </p:spPr>
        <p:txBody>
          <a:bodyPr>
            <a:normAutofit/>
          </a:bodyPr>
          <a:lstStyle/>
          <a:p>
            <a:pPr algn="just"/>
            <a:r>
              <a:rPr lang="en-US" dirty="0"/>
              <a:t>Angular enables users to build their own components that can pack functionality along with rendering logic into reusable pieces. It also plays well with web components.</a:t>
            </a:r>
          </a:p>
        </p:txBody>
      </p:sp>
    </p:spTree>
    <p:extLst>
      <p:ext uri="{BB962C8B-B14F-4D97-AF65-F5344CB8AC3E}">
        <p14:creationId xmlns:p14="http://schemas.microsoft.com/office/powerpoint/2010/main" xmlns="" val="368263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0FBBB4F-0799-603E-EC26-03C0E7B4CBB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02FA35E5-8827-9F11-7621-99F0B97A3D2E}"/>
              </a:ext>
            </a:extLst>
          </p:cNvPr>
          <p:cNvSpPr>
            <a:spLocks noGrp="1"/>
          </p:cNvSpPr>
          <p:nvPr>
            <p:ph type="title"/>
          </p:nvPr>
        </p:nvSpPr>
        <p:spPr>
          <a:xfrm>
            <a:off x="338364" y="142876"/>
            <a:ext cx="7886700" cy="994172"/>
          </a:xfrm>
        </p:spPr>
        <p:txBody>
          <a:bodyPr>
            <a:normAutofit/>
          </a:bodyPr>
          <a:lstStyle/>
          <a:p>
            <a:r>
              <a:rPr lang="en-GB" dirty="0"/>
              <a:t>2. Data Binding</a:t>
            </a:r>
            <a:endParaRPr lang="en-IN" dirty="0"/>
          </a:p>
        </p:txBody>
      </p:sp>
      <p:sp>
        <p:nvSpPr>
          <p:cNvPr id="2" name="Text Placeholder 1">
            <a:extLst>
              <a:ext uri="{FF2B5EF4-FFF2-40B4-BE49-F238E27FC236}">
                <a16:creationId xmlns:a16="http://schemas.microsoft.com/office/drawing/2014/main" xmlns="" id="{9AE481A7-051B-763F-F886-2F7B305FC3C2}"/>
              </a:ext>
            </a:extLst>
          </p:cNvPr>
          <p:cNvSpPr>
            <a:spLocks noGrp="1"/>
          </p:cNvSpPr>
          <p:nvPr>
            <p:ph type="body" idx="1"/>
          </p:nvPr>
        </p:nvSpPr>
        <p:spPr>
          <a:xfrm>
            <a:off x="338364" y="2078359"/>
            <a:ext cx="8176987" cy="3753663"/>
          </a:xfrm>
        </p:spPr>
        <p:txBody>
          <a:bodyPr>
            <a:normAutofit/>
          </a:bodyPr>
          <a:lstStyle/>
          <a:p>
            <a:pPr algn="just"/>
            <a:r>
              <a:rPr lang="en-US" dirty="0"/>
              <a:t>Angular enables users to effortlessly move data from JavaScript code to the view, and react to user events without having to write any code manually. </a:t>
            </a:r>
          </a:p>
        </p:txBody>
      </p:sp>
    </p:spTree>
    <p:extLst>
      <p:ext uri="{BB962C8B-B14F-4D97-AF65-F5344CB8AC3E}">
        <p14:creationId xmlns:p14="http://schemas.microsoft.com/office/powerpoint/2010/main" xmlns="" val="130567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B8DCCC-D4CB-A2F5-7193-E95CC91C3E4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DD3E42FE-AB0F-6ED7-52BD-CCEBAE39B1E4}"/>
              </a:ext>
            </a:extLst>
          </p:cNvPr>
          <p:cNvSpPr>
            <a:spLocks noGrp="1"/>
          </p:cNvSpPr>
          <p:nvPr>
            <p:ph type="title"/>
          </p:nvPr>
        </p:nvSpPr>
        <p:spPr>
          <a:xfrm>
            <a:off x="338364" y="123826"/>
            <a:ext cx="7886700" cy="994172"/>
          </a:xfrm>
        </p:spPr>
        <p:txBody>
          <a:bodyPr>
            <a:normAutofit/>
          </a:bodyPr>
          <a:lstStyle/>
          <a:p>
            <a:r>
              <a:rPr lang="en-GB" dirty="0"/>
              <a:t>3. Dependency Injection</a:t>
            </a:r>
            <a:endParaRPr lang="en-IN" dirty="0"/>
          </a:p>
        </p:txBody>
      </p:sp>
      <p:sp>
        <p:nvSpPr>
          <p:cNvPr id="2" name="Text Placeholder 1">
            <a:extLst>
              <a:ext uri="{FF2B5EF4-FFF2-40B4-BE49-F238E27FC236}">
                <a16:creationId xmlns:a16="http://schemas.microsoft.com/office/drawing/2014/main" xmlns="" id="{752469C0-1934-D10B-F196-9483132E4165}"/>
              </a:ext>
            </a:extLst>
          </p:cNvPr>
          <p:cNvSpPr>
            <a:spLocks noGrp="1"/>
          </p:cNvSpPr>
          <p:nvPr>
            <p:ph type="body" idx="1"/>
          </p:nvPr>
        </p:nvSpPr>
        <p:spPr>
          <a:xfrm>
            <a:off x="338364" y="2078359"/>
            <a:ext cx="8176987" cy="3753663"/>
          </a:xfrm>
        </p:spPr>
        <p:txBody>
          <a:bodyPr>
            <a:normAutofit/>
          </a:bodyPr>
          <a:lstStyle/>
          <a:p>
            <a:pPr algn="just"/>
            <a:r>
              <a:rPr lang="en-US" dirty="0"/>
              <a:t>Angular enables users to write modular services and inject them wherever they are needed. This improves the testability and reusability of the same services. </a:t>
            </a:r>
          </a:p>
        </p:txBody>
      </p:sp>
    </p:spTree>
    <p:extLst>
      <p:ext uri="{BB962C8B-B14F-4D97-AF65-F5344CB8AC3E}">
        <p14:creationId xmlns:p14="http://schemas.microsoft.com/office/powerpoint/2010/main" xmlns="" val="109066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D4B2E05-389F-DC8B-3C0F-B7F2CA6581D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371472D0-A1B4-B7A1-E762-CC0EF14305E8}"/>
              </a:ext>
            </a:extLst>
          </p:cNvPr>
          <p:cNvSpPr>
            <a:spLocks noGrp="1"/>
          </p:cNvSpPr>
          <p:nvPr>
            <p:ph type="title"/>
          </p:nvPr>
        </p:nvSpPr>
        <p:spPr>
          <a:xfrm>
            <a:off x="271688" y="228601"/>
            <a:ext cx="7886700" cy="994172"/>
          </a:xfrm>
        </p:spPr>
        <p:txBody>
          <a:bodyPr>
            <a:normAutofit/>
          </a:bodyPr>
          <a:lstStyle/>
          <a:p>
            <a:r>
              <a:rPr lang="en-GB" dirty="0"/>
              <a:t>4. Testing</a:t>
            </a:r>
            <a:endParaRPr lang="en-IN" dirty="0"/>
          </a:p>
        </p:txBody>
      </p:sp>
      <p:sp>
        <p:nvSpPr>
          <p:cNvPr id="2" name="Text Placeholder 1">
            <a:extLst>
              <a:ext uri="{FF2B5EF4-FFF2-40B4-BE49-F238E27FC236}">
                <a16:creationId xmlns:a16="http://schemas.microsoft.com/office/drawing/2014/main" xmlns="" id="{F160886C-FC5D-AC2C-1E5B-558B65FE2148}"/>
              </a:ext>
            </a:extLst>
          </p:cNvPr>
          <p:cNvSpPr>
            <a:spLocks noGrp="1"/>
          </p:cNvSpPr>
          <p:nvPr>
            <p:ph type="body" idx="1"/>
          </p:nvPr>
        </p:nvSpPr>
        <p:spPr>
          <a:xfrm>
            <a:off x="338364" y="2078359"/>
            <a:ext cx="8176987" cy="3753663"/>
          </a:xfrm>
        </p:spPr>
        <p:txBody>
          <a:bodyPr>
            <a:normAutofit/>
          </a:bodyPr>
          <a:lstStyle/>
          <a:p>
            <a:pPr algn="just"/>
            <a:r>
              <a:rPr lang="en-US" dirty="0"/>
              <a:t>Tests are first-class tools, and Angular has been built from the ground up with testability in mind. You will have the ability to test every part of your application—which is highly recommended. </a:t>
            </a:r>
          </a:p>
        </p:txBody>
      </p:sp>
    </p:spTree>
    <p:extLst>
      <p:ext uri="{BB962C8B-B14F-4D97-AF65-F5344CB8AC3E}">
        <p14:creationId xmlns:p14="http://schemas.microsoft.com/office/powerpoint/2010/main" xmlns="" val="3333623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C2546EC-67FE-D19C-91E2-1C61DD54CD5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507D80BF-E76F-C66B-BEF8-C37AE4BECFA8}"/>
              </a:ext>
            </a:extLst>
          </p:cNvPr>
          <p:cNvSpPr>
            <a:spLocks noGrp="1"/>
          </p:cNvSpPr>
          <p:nvPr>
            <p:ph type="title"/>
          </p:nvPr>
        </p:nvSpPr>
        <p:spPr>
          <a:xfrm>
            <a:off x="262163" y="133351"/>
            <a:ext cx="7886700" cy="994172"/>
          </a:xfrm>
        </p:spPr>
        <p:txBody>
          <a:bodyPr>
            <a:normAutofit/>
          </a:bodyPr>
          <a:lstStyle/>
          <a:p>
            <a:r>
              <a:rPr lang="en-GB" dirty="0"/>
              <a:t>5. Comprehensive</a:t>
            </a:r>
            <a:endParaRPr lang="en-IN" dirty="0"/>
          </a:p>
        </p:txBody>
      </p:sp>
      <p:sp>
        <p:nvSpPr>
          <p:cNvPr id="2" name="Text Placeholder 1">
            <a:extLst>
              <a:ext uri="{FF2B5EF4-FFF2-40B4-BE49-F238E27FC236}">
                <a16:creationId xmlns:a16="http://schemas.microsoft.com/office/drawing/2014/main" xmlns="" id="{541B6EE1-CC77-6224-86EF-D5713617D9EB}"/>
              </a:ext>
            </a:extLst>
          </p:cNvPr>
          <p:cNvSpPr>
            <a:spLocks noGrp="1"/>
          </p:cNvSpPr>
          <p:nvPr>
            <p:ph type="body" idx="1"/>
          </p:nvPr>
        </p:nvSpPr>
        <p:spPr>
          <a:xfrm>
            <a:off x="338364" y="2078359"/>
            <a:ext cx="8176987" cy="3753663"/>
          </a:xfrm>
        </p:spPr>
        <p:txBody>
          <a:bodyPr>
            <a:normAutofit/>
          </a:bodyPr>
          <a:lstStyle/>
          <a:p>
            <a:pPr algn="just"/>
            <a:r>
              <a:rPr lang="en-US" dirty="0"/>
              <a:t>Angular is a full-fledged framework and provides out-of-the-box solutions for server communication, routing within your application, and more.</a:t>
            </a:r>
          </a:p>
        </p:txBody>
      </p:sp>
    </p:spTree>
    <p:extLst>
      <p:ext uri="{BB962C8B-B14F-4D97-AF65-F5344CB8AC3E}">
        <p14:creationId xmlns:p14="http://schemas.microsoft.com/office/powerpoint/2010/main" xmlns="" val="3498053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0C015A-63B2-E615-0804-DEA4626CBF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63DACD06-52F2-D2C3-E4DE-FD30B12663EF}"/>
              </a:ext>
            </a:extLst>
          </p:cNvPr>
          <p:cNvSpPr>
            <a:spLocks noGrp="1"/>
          </p:cNvSpPr>
          <p:nvPr>
            <p:ph type="title"/>
          </p:nvPr>
        </p:nvSpPr>
        <p:spPr>
          <a:xfrm>
            <a:off x="338364" y="266701"/>
            <a:ext cx="7886700" cy="994172"/>
          </a:xfrm>
        </p:spPr>
        <p:txBody>
          <a:bodyPr>
            <a:normAutofit/>
          </a:bodyPr>
          <a:lstStyle/>
          <a:p>
            <a:r>
              <a:rPr lang="en-GB" dirty="0"/>
              <a:t>6. Browser Compatibility</a:t>
            </a:r>
            <a:endParaRPr lang="en-IN" dirty="0"/>
          </a:p>
        </p:txBody>
      </p:sp>
      <p:sp>
        <p:nvSpPr>
          <p:cNvPr id="2" name="Text Placeholder 1">
            <a:extLst>
              <a:ext uri="{FF2B5EF4-FFF2-40B4-BE49-F238E27FC236}">
                <a16:creationId xmlns:a16="http://schemas.microsoft.com/office/drawing/2014/main" xmlns="" id="{B10C66AF-A857-55A5-B4A8-71EED79AD79B}"/>
              </a:ext>
            </a:extLst>
          </p:cNvPr>
          <p:cNvSpPr>
            <a:spLocks noGrp="1"/>
          </p:cNvSpPr>
          <p:nvPr>
            <p:ph type="body" idx="1"/>
          </p:nvPr>
        </p:nvSpPr>
        <p:spPr>
          <a:xfrm>
            <a:off x="338364" y="2078359"/>
            <a:ext cx="8176987" cy="3753663"/>
          </a:xfrm>
        </p:spPr>
        <p:txBody>
          <a:bodyPr>
            <a:normAutofit/>
          </a:bodyPr>
          <a:lstStyle/>
          <a:p>
            <a:pPr algn="just"/>
            <a:r>
              <a:rPr lang="en-US" dirty="0"/>
              <a:t>Angular is cross-platform and compatible with multiple browsers. An Angular application can typically run on all browsers (</a:t>
            </a:r>
            <a:r>
              <a:rPr lang="en-US" dirty="0" err="1"/>
              <a:t>Eg</a:t>
            </a:r>
            <a:r>
              <a:rPr lang="en-US" dirty="0"/>
              <a:t>: Chrome, Firefox) and OSes, such as Windows, macOS, and Linux.</a:t>
            </a:r>
          </a:p>
        </p:txBody>
      </p:sp>
    </p:spTree>
    <p:extLst>
      <p:ext uri="{BB962C8B-B14F-4D97-AF65-F5344CB8AC3E}">
        <p14:creationId xmlns:p14="http://schemas.microsoft.com/office/powerpoint/2010/main" xmlns="" val="1562653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370E221-BFEE-F846-9DD4-A8348DD5838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475DF367-D9F4-983A-AB9D-11751FF56CBA}"/>
              </a:ext>
            </a:extLst>
          </p:cNvPr>
          <p:cNvSpPr>
            <a:spLocks noGrp="1"/>
          </p:cNvSpPr>
          <p:nvPr>
            <p:ph type="title"/>
          </p:nvPr>
        </p:nvSpPr>
        <p:spPr>
          <a:xfrm>
            <a:off x="252638" y="123826"/>
            <a:ext cx="7886700" cy="994172"/>
          </a:xfrm>
        </p:spPr>
        <p:txBody>
          <a:bodyPr>
            <a:normAutofit/>
          </a:bodyPr>
          <a:lstStyle/>
          <a:p>
            <a:r>
              <a:rPr lang="en-GB" dirty="0"/>
              <a:t>Disadvantages of Angular</a:t>
            </a:r>
            <a:endParaRPr lang="en-IN" dirty="0"/>
          </a:p>
        </p:txBody>
      </p:sp>
      <p:pic>
        <p:nvPicPr>
          <p:cNvPr id="4" name="Picture 3">
            <a:extLst>
              <a:ext uri="{FF2B5EF4-FFF2-40B4-BE49-F238E27FC236}">
                <a16:creationId xmlns:a16="http://schemas.microsoft.com/office/drawing/2014/main" xmlns="" id="{4BD54429-4CA1-90FA-FD89-0A05E86E2E98}"/>
              </a:ext>
            </a:extLst>
          </p:cNvPr>
          <p:cNvPicPr>
            <a:picLocks noChangeAspect="1"/>
          </p:cNvPicPr>
          <p:nvPr/>
        </p:nvPicPr>
        <p:blipFill>
          <a:blip r:embed="rId2"/>
          <a:stretch>
            <a:fillRect/>
          </a:stretch>
        </p:blipFill>
        <p:spPr>
          <a:xfrm>
            <a:off x="338364" y="2078359"/>
            <a:ext cx="8176987" cy="3753663"/>
          </a:xfrm>
          <a:prstGeom prst="rect">
            <a:avLst/>
          </a:prstGeom>
        </p:spPr>
      </p:pic>
    </p:spTree>
    <p:extLst>
      <p:ext uri="{BB962C8B-B14F-4D97-AF65-F5344CB8AC3E}">
        <p14:creationId xmlns:p14="http://schemas.microsoft.com/office/powerpoint/2010/main" xmlns="" val="3491433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F514EF-D91A-1212-D3CB-DAF4E3DDF32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FE6C59AD-80D9-BCE5-47B2-E82655D90715}"/>
              </a:ext>
            </a:extLst>
          </p:cNvPr>
          <p:cNvSpPr>
            <a:spLocks noGrp="1"/>
          </p:cNvSpPr>
          <p:nvPr>
            <p:ph type="title"/>
          </p:nvPr>
        </p:nvSpPr>
        <p:spPr>
          <a:xfrm>
            <a:off x="338364" y="228601"/>
            <a:ext cx="7886700" cy="994172"/>
          </a:xfrm>
        </p:spPr>
        <p:txBody>
          <a:bodyPr>
            <a:normAutofit/>
          </a:bodyPr>
          <a:lstStyle/>
          <a:p>
            <a:r>
              <a:rPr lang="en-GB" dirty="0"/>
              <a:t>1. Steep Learning Curve</a:t>
            </a:r>
            <a:endParaRPr lang="en-IN" dirty="0"/>
          </a:p>
        </p:txBody>
      </p:sp>
      <p:sp>
        <p:nvSpPr>
          <p:cNvPr id="2" name="Text Placeholder 1">
            <a:extLst>
              <a:ext uri="{FF2B5EF4-FFF2-40B4-BE49-F238E27FC236}">
                <a16:creationId xmlns:a16="http://schemas.microsoft.com/office/drawing/2014/main" xmlns="" id="{75BF16C1-B98A-9889-BC15-2A2C196A6EBF}"/>
              </a:ext>
            </a:extLst>
          </p:cNvPr>
          <p:cNvSpPr>
            <a:spLocks noGrp="1"/>
          </p:cNvSpPr>
          <p:nvPr>
            <p:ph type="body" idx="1"/>
          </p:nvPr>
        </p:nvSpPr>
        <p:spPr>
          <a:xfrm>
            <a:off x="338364" y="2078359"/>
            <a:ext cx="8176987" cy="3753663"/>
          </a:xfrm>
        </p:spPr>
        <p:txBody>
          <a:bodyPr>
            <a:normAutofit fontScale="85000" lnSpcReduction="20000"/>
          </a:bodyPr>
          <a:lstStyle/>
          <a:p>
            <a:pPr algn="just"/>
            <a:r>
              <a:rPr lang="en-US" dirty="0"/>
              <a:t>The basic components of Angular that all users should know include directives, modules, decorators, components, services, dependency injection, pipes, and templates. More advanced topics include change detection, zones, AoT compilation, and Rx.js. For beginners, Angular 4 may be challenging to learn because it is a complete framework. </a:t>
            </a:r>
          </a:p>
        </p:txBody>
      </p:sp>
    </p:spTree>
    <p:extLst>
      <p:ext uri="{BB962C8B-B14F-4D97-AF65-F5344CB8AC3E}">
        <p14:creationId xmlns:p14="http://schemas.microsoft.com/office/powerpoint/2010/main" xmlns="" val="1578538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BC375D8-B43F-9312-B3B2-655864C3A2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5B6B5A16-E530-AA36-28D1-36E114722A60}"/>
              </a:ext>
            </a:extLst>
          </p:cNvPr>
          <p:cNvSpPr>
            <a:spLocks noGrp="1"/>
          </p:cNvSpPr>
          <p:nvPr>
            <p:ph type="title"/>
          </p:nvPr>
        </p:nvSpPr>
        <p:spPr>
          <a:xfrm>
            <a:off x="483507" y="276226"/>
            <a:ext cx="7886700" cy="994172"/>
          </a:xfrm>
        </p:spPr>
        <p:txBody>
          <a:bodyPr>
            <a:normAutofit/>
          </a:bodyPr>
          <a:lstStyle/>
          <a:p>
            <a:r>
              <a:rPr lang="en-GB" dirty="0"/>
              <a:t>2. Limited SEO Options</a:t>
            </a:r>
            <a:endParaRPr lang="en-IN" dirty="0"/>
          </a:p>
        </p:txBody>
      </p:sp>
      <p:sp>
        <p:nvSpPr>
          <p:cNvPr id="2" name="Text Placeholder 1">
            <a:extLst>
              <a:ext uri="{FF2B5EF4-FFF2-40B4-BE49-F238E27FC236}">
                <a16:creationId xmlns:a16="http://schemas.microsoft.com/office/drawing/2014/main" xmlns="" id="{C863940D-5D76-BA0B-4178-82DD2D9DF7FB}"/>
              </a:ext>
            </a:extLst>
          </p:cNvPr>
          <p:cNvSpPr>
            <a:spLocks noGrp="1"/>
          </p:cNvSpPr>
          <p:nvPr>
            <p:ph type="body" idx="1"/>
          </p:nvPr>
        </p:nvSpPr>
        <p:spPr>
          <a:xfrm>
            <a:off x="338364" y="2078359"/>
            <a:ext cx="8176987" cy="3753663"/>
          </a:xfrm>
        </p:spPr>
        <p:txBody>
          <a:bodyPr>
            <a:normAutofit/>
          </a:bodyPr>
          <a:lstStyle/>
          <a:p>
            <a:pPr algn="just"/>
            <a:r>
              <a:rPr lang="en-US" dirty="0"/>
              <a:t>Angular offers limited SEO options and poor accessibility to search engine crawlers. </a:t>
            </a:r>
          </a:p>
        </p:txBody>
      </p:sp>
    </p:spTree>
    <p:extLst>
      <p:ext uri="{BB962C8B-B14F-4D97-AF65-F5344CB8AC3E}">
        <p14:creationId xmlns:p14="http://schemas.microsoft.com/office/powerpoint/2010/main" xmlns="" val="3850189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6514B4F-82E4-534B-411B-07DE35777C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F9E9D8A2-9FD5-A55C-98AD-1545BB9BDB89}"/>
              </a:ext>
            </a:extLst>
          </p:cNvPr>
          <p:cNvSpPr>
            <a:spLocks noGrp="1"/>
          </p:cNvSpPr>
          <p:nvPr>
            <p:ph type="title"/>
          </p:nvPr>
        </p:nvSpPr>
        <p:spPr>
          <a:xfrm>
            <a:off x="338364" y="209551"/>
            <a:ext cx="7886700" cy="994172"/>
          </a:xfrm>
        </p:spPr>
        <p:txBody>
          <a:bodyPr>
            <a:normAutofit/>
          </a:bodyPr>
          <a:lstStyle/>
          <a:p>
            <a:r>
              <a:rPr lang="en-GB" dirty="0"/>
              <a:t>3. Migration</a:t>
            </a:r>
            <a:endParaRPr lang="en-IN" dirty="0"/>
          </a:p>
        </p:txBody>
      </p:sp>
      <p:sp>
        <p:nvSpPr>
          <p:cNvPr id="2" name="Text Placeholder 1">
            <a:extLst>
              <a:ext uri="{FF2B5EF4-FFF2-40B4-BE49-F238E27FC236}">
                <a16:creationId xmlns:a16="http://schemas.microsoft.com/office/drawing/2014/main" xmlns="" id="{ABFC6722-35B7-2394-8F6C-B7DD4FB08962}"/>
              </a:ext>
            </a:extLst>
          </p:cNvPr>
          <p:cNvSpPr>
            <a:spLocks noGrp="1"/>
          </p:cNvSpPr>
          <p:nvPr>
            <p:ph type="body" idx="1"/>
          </p:nvPr>
        </p:nvSpPr>
        <p:spPr>
          <a:xfrm>
            <a:off x="338364" y="2078359"/>
            <a:ext cx="8176987" cy="3753663"/>
          </a:xfrm>
        </p:spPr>
        <p:txBody>
          <a:bodyPr>
            <a:normAutofit fontScale="92500" lnSpcReduction="10000"/>
          </a:bodyPr>
          <a:lstStyle/>
          <a:p>
            <a:pPr algn="just"/>
            <a:r>
              <a:rPr lang="en-US" dirty="0"/>
              <a:t>One of the reasons why companies do not frequently use Angular is the difficulty in porting legacy </a:t>
            </a:r>
            <a:r>
              <a:rPr lang="en-US" dirty="0" err="1"/>
              <a:t>js</a:t>
            </a:r>
            <a:r>
              <a:rPr lang="en-US" dirty="0"/>
              <a:t>/</a:t>
            </a:r>
            <a:r>
              <a:rPr lang="en-US" dirty="0" err="1"/>
              <a:t>jquery</a:t>
            </a:r>
            <a:r>
              <a:rPr lang="en-US" dirty="0"/>
              <a:t>-based code to angular style architecture. Also, each new release can be troublesome to upgrade, and several of them are not backward-compatible.</a:t>
            </a:r>
          </a:p>
        </p:txBody>
      </p:sp>
    </p:spTree>
    <p:extLst>
      <p:ext uri="{BB962C8B-B14F-4D97-AF65-F5344CB8AC3E}">
        <p14:creationId xmlns:p14="http://schemas.microsoft.com/office/powerpoint/2010/main" xmlns="" val="348369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fontScale="92500" lnSpcReduction="20000"/>
          </a:bodyPr>
          <a:lstStyle/>
          <a:p>
            <a:pPr algn="just"/>
            <a:r>
              <a:rPr lang="en-US" dirty="0">
                <a:solidFill>
                  <a:schemeClr val="tx1"/>
                </a:solidFill>
              </a:rPr>
              <a:t>A single page application is a web application or a website which provides users a very fluid, reactive and fast experience similar to a desktop application. It contains menu, buttons and blocks on a single page and when a user clicks on any of them; it dynamically rewrites the current page rather than loading entire new pages from a server. That's the reason behind its reactive fast speed.</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a:t>What is Single Page Application (SPA)?</a:t>
            </a:r>
          </a:p>
        </p:txBody>
      </p:sp>
    </p:spTree>
    <p:extLst>
      <p:ext uri="{BB962C8B-B14F-4D97-AF65-F5344CB8AC3E}">
        <p14:creationId xmlns:p14="http://schemas.microsoft.com/office/powerpoint/2010/main" xmlns="" val="559513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BCEC300-67FA-5E54-7A10-D963C920D16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3F99D7A8-E84D-D515-F181-7E2EDE6C7CCC}"/>
              </a:ext>
            </a:extLst>
          </p:cNvPr>
          <p:cNvSpPr>
            <a:spLocks noGrp="1"/>
          </p:cNvSpPr>
          <p:nvPr>
            <p:ph type="title"/>
          </p:nvPr>
        </p:nvSpPr>
        <p:spPr>
          <a:xfrm>
            <a:off x="338364" y="209551"/>
            <a:ext cx="7886700" cy="994172"/>
          </a:xfrm>
        </p:spPr>
        <p:txBody>
          <a:bodyPr>
            <a:normAutofit/>
          </a:bodyPr>
          <a:lstStyle/>
          <a:p>
            <a:r>
              <a:rPr lang="en-GB" dirty="0"/>
              <a:t>4. Verbose and Complex</a:t>
            </a:r>
            <a:endParaRPr lang="en-IN" dirty="0"/>
          </a:p>
        </p:txBody>
      </p:sp>
      <p:sp>
        <p:nvSpPr>
          <p:cNvPr id="2" name="Text Placeholder 1">
            <a:extLst>
              <a:ext uri="{FF2B5EF4-FFF2-40B4-BE49-F238E27FC236}">
                <a16:creationId xmlns:a16="http://schemas.microsoft.com/office/drawing/2014/main" xmlns="" id="{25685447-7FA4-07F3-F3D8-6C7CB962BC5B}"/>
              </a:ext>
            </a:extLst>
          </p:cNvPr>
          <p:cNvSpPr>
            <a:spLocks noGrp="1"/>
          </p:cNvSpPr>
          <p:nvPr>
            <p:ph type="body" idx="1"/>
          </p:nvPr>
        </p:nvSpPr>
        <p:spPr>
          <a:xfrm>
            <a:off x="338364" y="2078359"/>
            <a:ext cx="8176987" cy="3753663"/>
          </a:xfrm>
        </p:spPr>
        <p:txBody>
          <a:bodyPr>
            <a:normAutofit/>
          </a:bodyPr>
          <a:lstStyle/>
          <a:p>
            <a:pPr algn="just"/>
            <a:r>
              <a:rPr lang="en-US" dirty="0"/>
              <a:t>A common issue in the Angular community is the verbosity of the framework. It is also fairly complex compared to other front-end tools.</a:t>
            </a:r>
          </a:p>
        </p:txBody>
      </p:sp>
    </p:spTree>
    <p:extLst>
      <p:ext uri="{BB962C8B-B14F-4D97-AF65-F5344CB8AC3E}">
        <p14:creationId xmlns:p14="http://schemas.microsoft.com/office/powerpoint/2010/main" xmlns="" val="1337670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7887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2C4F56-F416-7E51-E0EA-6F380E4307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E0E541E-A7A0-6666-6337-F8CCFB730EA5}"/>
              </a:ext>
            </a:extLst>
          </p:cNvPr>
          <p:cNvSpPr>
            <a:spLocks noGrp="1"/>
          </p:cNvSpPr>
          <p:nvPr>
            <p:ph type="body" idx="1"/>
          </p:nvPr>
        </p:nvSpPr>
        <p:spPr/>
        <p:txBody>
          <a:bodyPr>
            <a:normAutofit fontScale="92500"/>
          </a:bodyPr>
          <a:lstStyle/>
          <a:p>
            <a:pPr algn="just"/>
            <a:r>
              <a:rPr lang="en-US" b="1" dirty="0">
                <a:solidFill>
                  <a:schemeClr val="tx1"/>
                </a:solidFill>
              </a:rPr>
              <a:t>Prerequisites-</a:t>
            </a:r>
          </a:p>
          <a:p>
            <a:pPr marL="38100" indent="0" algn="just">
              <a:buNone/>
            </a:pPr>
            <a:r>
              <a:rPr lang="en-US" dirty="0">
                <a:solidFill>
                  <a:schemeClr val="tx1"/>
                </a:solidFill>
              </a:rPr>
              <a:t>	Before we begin, make sure you have Node.js installed on your machine. You can download and install it from the official Node.js website (https://nodejs.org). Angular utilizes Node.js and </a:t>
            </a:r>
            <a:r>
              <a:rPr lang="en-US" dirty="0" err="1">
                <a:solidFill>
                  <a:schemeClr val="tx1"/>
                </a:solidFill>
              </a:rPr>
              <a:t>npm</a:t>
            </a:r>
            <a:r>
              <a:rPr lang="en-US" dirty="0">
                <a:solidFill>
                  <a:schemeClr val="tx1"/>
                </a:solidFill>
              </a:rPr>
              <a:t> (Node Package Manager) to manage dependencies and the development environment.</a:t>
            </a:r>
          </a:p>
        </p:txBody>
      </p:sp>
      <p:sp>
        <p:nvSpPr>
          <p:cNvPr id="3" name="Title 2">
            <a:extLst>
              <a:ext uri="{FF2B5EF4-FFF2-40B4-BE49-F238E27FC236}">
                <a16:creationId xmlns:a16="http://schemas.microsoft.com/office/drawing/2014/main" xmlns="" id="{D8C2AE51-C8F1-057D-2197-79261A633D66}"/>
              </a:ext>
            </a:extLst>
          </p:cNvPr>
          <p:cNvSpPr>
            <a:spLocks noGrp="1"/>
          </p:cNvSpPr>
          <p:nvPr>
            <p:ph type="title"/>
          </p:nvPr>
        </p:nvSpPr>
        <p:spPr/>
        <p:txBody>
          <a:bodyPr>
            <a:normAutofit/>
          </a:bodyPr>
          <a:lstStyle/>
          <a:p>
            <a:pPr indent="-342900" algn="just"/>
            <a:r>
              <a:rPr lang="en-US" b="1" dirty="0"/>
              <a:t>Various Steps Involved in Angular CLI</a:t>
            </a:r>
          </a:p>
        </p:txBody>
      </p:sp>
    </p:spTree>
    <p:extLst>
      <p:ext uri="{BB962C8B-B14F-4D97-AF65-F5344CB8AC3E}">
        <p14:creationId xmlns:p14="http://schemas.microsoft.com/office/powerpoint/2010/main" xmlns="" val="327972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3D4657-9A69-289E-3678-D2D40E3D8C2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6499EC1-48A4-7990-B003-83E5C7F7CD0E}"/>
              </a:ext>
            </a:extLst>
          </p:cNvPr>
          <p:cNvSpPr>
            <a:spLocks noGrp="1"/>
          </p:cNvSpPr>
          <p:nvPr>
            <p:ph type="body" idx="1"/>
          </p:nvPr>
        </p:nvSpPr>
        <p:spPr/>
        <p:txBody>
          <a:bodyPr>
            <a:normAutofit/>
          </a:bodyPr>
          <a:lstStyle/>
          <a:p>
            <a:pPr algn="just"/>
            <a:r>
              <a:rPr lang="en-US" dirty="0">
                <a:solidFill>
                  <a:schemeClr val="tx1"/>
                </a:solidFill>
              </a:rPr>
              <a:t>Angular CLI (Command Line Interface) is a command-line tool that makes it easy to create and manage Angular projects. Open your terminal and run the following command to install Angular CLI globally:</a:t>
            </a:r>
          </a:p>
          <a:p>
            <a:pPr marL="38100" indent="0" algn="ctr">
              <a:buNone/>
            </a:pPr>
            <a:r>
              <a:rPr lang="en-US" i="1" dirty="0" err="1">
                <a:solidFill>
                  <a:schemeClr val="tx1"/>
                </a:solidFill>
              </a:rPr>
              <a:t>npm</a:t>
            </a:r>
            <a:r>
              <a:rPr lang="en-US" i="1" dirty="0">
                <a:solidFill>
                  <a:schemeClr val="tx1"/>
                </a:solidFill>
              </a:rPr>
              <a:t> install -g @angular/cli</a:t>
            </a:r>
          </a:p>
        </p:txBody>
      </p:sp>
      <p:sp>
        <p:nvSpPr>
          <p:cNvPr id="3" name="Title 2">
            <a:extLst>
              <a:ext uri="{FF2B5EF4-FFF2-40B4-BE49-F238E27FC236}">
                <a16:creationId xmlns:a16="http://schemas.microsoft.com/office/drawing/2014/main" xmlns="" id="{583936E2-268F-5AFF-42BE-97995040FCC5}"/>
              </a:ext>
            </a:extLst>
          </p:cNvPr>
          <p:cNvSpPr>
            <a:spLocks noGrp="1"/>
          </p:cNvSpPr>
          <p:nvPr>
            <p:ph type="title"/>
          </p:nvPr>
        </p:nvSpPr>
        <p:spPr/>
        <p:txBody>
          <a:bodyPr>
            <a:normAutofit/>
          </a:bodyPr>
          <a:lstStyle/>
          <a:p>
            <a:pPr indent="-342900" algn="just"/>
            <a:r>
              <a:rPr lang="en-US" b="1" dirty="0"/>
              <a:t>Step 1: Install Angular CLI</a:t>
            </a:r>
          </a:p>
        </p:txBody>
      </p:sp>
    </p:spTree>
    <p:extLst>
      <p:ext uri="{BB962C8B-B14F-4D97-AF65-F5344CB8AC3E}">
        <p14:creationId xmlns:p14="http://schemas.microsoft.com/office/powerpoint/2010/main" xmlns="" val="268379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A15063-9B91-BD57-A5C1-0167ED54EF7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36625D0-A19A-69B8-C1E6-566EE08F3084}"/>
              </a:ext>
            </a:extLst>
          </p:cNvPr>
          <p:cNvSpPr>
            <a:spLocks noGrp="1"/>
          </p:cNvSpPr>
          <p:nvPr>
            <p:ph type="body" idx="1"/>
          </p:nvPr>
        </p:nvSpPr>
        <p:spPr/>
        <p:txBody>
          <a:bodyPr>
            <a:normAutofit/>
          </a:bodyPr>
          <a:lstStyle/>
          <a:p>
            <a:pPr algn="just"/>
            <a:r>
              <a:rPr lang="en-US" dirty="0">
                <a:solidFill>
                  <a:schemeClr val="tx1"/>
                </a:solidFill>
              </a:rPr>
              <a:t>Once the installation is complete, verify that Angular CLI has been installed successfully by running the following command:</a:t>
            </a:r>
          </a:p>
          <a:p>
            <a:pPr marL="38100" indent="0" algn="ctr">
              <a:buNone/>
            </a:pPr>
            <a:r>
              <a:rPr lang="en-US" i="1" dirty="0">
                <a:solidFill>
                  <a:schemeClr val="tx1"/>
                </a:solidFill>
              </a:rPr>
              <a:t>ng version</a:t>
            </a:r>
          </a:p>
        </p:txBody>
      </p:sp>
      <p:sp>
        <p:nvSpPr>
          <p:cNvPr id="3" name="Title 2">
            <a:extLst>
              <a:ext uri="{FF2B5EF4-FFF2-40B4-BE49-F238E27FC236}">
                <a16:creationId xmlns:a16="http://schemas.microsoft.com/office/drawing/2014/main" xmlns="" id="{F330AB4F-2974-9707-CB86-07385AD1B592}"/>
              </a:ext>
            </a:extLst>
          </p:cNvPr>
          <p:cNvSpPr>
            <a:spLocks noGrp="1"/>
          </p:cNvSpPr>
          <p:nvPr>
            <p:ph type="title"/>
          </p:nvPr>
        </p:nvSpPr>
        <p:spPr/>
        <p:txBody>
          <a:bodyPr>
            <a:normAutofit/>
          </a:bodyPr>
          <a:lstStyle/>
          <a:p>
            <a:pPr indent="-342900" algn="just"/>
            <a:r>
              <a:rPr lang="en-US" b="1" dirty="0"/>
              <a:t>Step 1: Install Angular CLI</a:t>
            </a:r>
          </a:p>
        </p:txBody>
      </p:sp>
    </p:spTree>
    <p:extLst>
      <p:ext uri="{BB962C8B-B14F-4D97-AF65-F5344CB8AC3E}">
        <p14:creationId xmlns:p14="http://schemas.microsoft.com/office/powerpoint/2010/main" xmlns="" val="72612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4E93AE1-175D-8777-E7A8-EA2C56AAC44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D367537-AFDA-1CE9-C654-D65A4586DA87}"/>
              </a:ext>
            </a:extLst>
          </p:cNvPr>
          <p:cNvSpPr>
            <a:spLocks noGrp="1"/>
          </p:cNvSpPr>
          <p:nvPr>
            <p:ph type="body" idx="1"/>
          </p:nvPr>
        </p:nvSpPr>
        <p:spPr/>
        <p:txBody>
          <a:bodyPr>
            <a:normAutofit/>
          </a:bodyPr>
          <a:lstStyle/>
          <a:p>
            <a:pPr algn="just"/>
            <a:r>
              <a:rPr lang="en-US" dirty="0">
                <a:solidFill>
                  <a:schemeClr val="tx1"/>
                </a:solidFill>
              </a:rPr>
              <a:t>Now that you have Angular CLI installed, you can create a new Angular project. Run the following command in your terminal:</a:t>
            </a:r>
          </a:p>
          <a:p>
            <a:pPr marL="38100" indent="0" algn="ctr">
              <a:buNone/>
            </a:pPr>
            <a:r>
              <a:rPr lang="en-US" i="1" dirty="0">
                <a:solidFill>
                  <a:schemeClr val="tx1"/>
                </a:solidFill>
              </a:rPr>
              <a:t>ng new my-angular-project</a:t>
            </a:r>
          </a:p>
          <a:p>
            <a:pPr marL="38100" indent="0" algn="just">
              <a:buNone/>
            </a:pPr>
            <a:r>
              <a:rPr lang="en-US" dirty="0">
                <a:solidFill>
                  <a:schemeClr val="tx1"/>
                </a:solidFill>
              </a:rPr>
              <a:t>This will create a new directory named “my-angular-project” and generate the initial project structure.</a:t>
            </a:r>
          </a:p>
        </p:txBody>
      </p:sp>
      <p:sp>
        <p:nvSpPr>
          <p:cNvPr id="3" name="Title 2">
            <a:extLst>
              <a:ext uri="{FF2B5EF4-FFF2-40B4-BE49-F238E27FC236}">
                <a16:creationId xmlns:a16="http://schemas.microsoft.com/office/drawing/2014/main" xmlns="" id="{29BEC68C-9912-6E1F-AA8A-D087E3E4CBC4}"/>
              </a:ext>
            </a:extLst>
          </p:cNvPr>
          <p:cNvSpPr>
            <a:spLocks noGrp="1"/>
          </p:cNvSpPr>
          <p:nvPr>
            <p:ph type="title"/>
          </p:nvPr>
        </p:nvSpPr>
        <p:spPr/>
        <p:txBody>
          <a:bodyPr>
            <a:normAutofit/>
          </a:bodyPr>
          <a:lstStyle/>
          <a:p>
            <a:pPr indent="-342900" algn="just"/>
            <a:r>
              <a:rPr lang="en-US" b="1" dirty="0"/>
              <a:t>Step 2: Create a New Project</a:t>
            </a:r>
          </a:p>
        </p:txBody>
      </p:sp>
    </p:spTree>
    <p:extLst>
      <p:ext uri="{BB962C8B-B14F-4D97-AF65-F5344CB8AC3E}">
        <p14:creationId xmlns:p14="http://schemas.microsoft.com/office/powerpoint/2010/main" xmlns="" val="66934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7B4562C-D9B6-E2D7-8C1E-A06E191717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5CAE19A-EF41-2000-0BDF-98C1B68654E6}"/>
              </a:ext>
            </a:extLst>
          </p:cNvPr>
          <p:cNvSpPr>
            <a:spLocks noGrp="1"/>
          </p:cNvSpPr>
          <p:nvPr>
            <p:ph type="body" idx="1"/>
          </p:nvPr>
        </p:nvSpPr>
        <p:spPr/>
        <p:txBody>
          <a:bodyPr>
            <a:normAutofit/>
          </a:bodyPr>
          <a:lstStyle/>
          <a:p>
            <a:pPr algn="just"/>
            <a:r>
              <a:rPr lang="en-US" dirty="0">
                <a:solidFill>
                  <a:schemeClr val="tx1"/>
                </a:solidFill>
              </a:rPr>
              <a:t>Enter the newly created project directory by using the following command:</a:t>
            </a:r>
          </a:p>
          <a:p>
            <a:pPr marL="38100" indent="0" algn="ctr">
              <a:buNone/>
            </a:pPr>
            <a:r>
              <a:rPr lang="en-US" i="1" dirty="0">
                <a:solidFill>
                  <a:schemeClr val="tx1"/>
                </a:solidFill>
              </a:rPr>
              <a:t>cd my-angular-project</a:t>
            </a:r>
          </a:p>
        </p:txBody>
      </p:sp>
      <p:sp>
        <p:nvSpPr>
          <p:cNvPr id="3" name="Title 2">
            <a:extLst>
              <a:ext uri="{FF2B5EF4-FFF2-40B4-BE49-F238E27FC236}">
                <a16:creationId xmlns:a16="http://schemas.microsoft.com/office/drawing/2014/main" xmlns="" id="{9157B07E-1EA4-7507-E8C5-8B81DB597B13}"/>
              </a:ext>
            </a:extLst>
          </p:cNvPr>
          <p:cNvSpPr>
            <a:spLocks noGrp="1"/>
          </p:cNvSpPr>
          <p:nvPr>
            <p:ph type="title"/>
          </p:nvPr>
        </p:nvSpPr>
        <p:spPr/>
        <p:txBody>
          <a:bodyPr>
            <a:normAutofit/>
          </a:bodyPr>
          <a:lstStyle/>
          <a:p>
            <a:pPr indent="-342900" algn="just"/>
            <a:r>
              <a:rPr lang="en-US" b="1" dirty="0"/>
              <a:t>Step 3: Navigate to the Project Directory</a:t>
            </a:r>
          </a:p>
        </p:txBody>
      </p:sp>
    </p:spTree>
    <p:extLst>
      <p:ext uri="{BB962C8B-B14F-4D97-AF65-F5344CB8AC3E}">
        <p14:creationId xmlns:p14="http://schemas.microsoft.com/office/powerpoint/2010/main" xmlns="" val="1638337324"/>
      </p:ext>
    </p:extLst>
  </p:cSld>
  <p:clrMapOvr>
    <a:masterClrMapping/>
  </p:clrMapOvr>
</p:sld>
</file>

<file path=ppt/theme/theme1.xml><?xml version="1.0" encoding="utf-8"?>
<a:theme xmlns:a="http://schemas.openxmlformats.org/drawingml/2006/main" name="1_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2010</Words>
  <Application>Microsoft Office PowerPoint</Application>
  <PresentationFormat>On-screen Show (4:3)</PresentationFormat>
  <Paragraphs>124</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1_Office Theme</vt:lpstr>
      <vt:lpstr>Slide 1</vt:lpstr>
      <vt:lpstr>What is Angular?</vt:lpstr>
      <vt:lpstr>Why Do You Need a Framework?</vt:lpstr>
      <vt:lpstr>What is Single Page Application (SPA)?</vt:lpstr>
      <vt:lpstr>Various Steps Involved in Angular CLI</vt:lpstr>
      <vt:lpstr>Step 1: Install Angular CLI</vt:lpstr>
      <vt:lpstr>Step 1: Install Angular CLI</vt:lpstr>
      <vt:lpstr>Step 2: Create a New Project</vt:lpstr>
      <vt:lpstr>Step 3: Navigate to the Project Directory</vt:lpstr>
      <vt:lpstr>Step 4: Start the Development Server</vt:lpstr>
      <vt:lpstr>Step 5: Create a Component</vt:lpstr>
      <vt:lpstr>Step 6: Configure Routes</vt:lpstr>
      <vt:lpstr>Step 6: Configure Routes</vt:lpstr>
      <vt:lpstr>Step 6: Configure Routes</vt:lpstr>
      <vt:lpstr>Step 7: Add Content to Components</vt:lpstr>
      <vt:lpstr>Step 8: Run the Application</vt:lpstr>
      <vt:lpstr>Features of Angular</vt:lpstr>
      <vt:lpstr>1. Document Object Model </vt:lpstr>
      <vt:lpstr>1. Document Object Model </vt:lpstr>
      <vt:lpstr>2. TypeScript</vt:lpstr>
      <vt:lpstr>2. TypeScript</vt:lpstr>
      <vt:lpstr>3. Data Binding</vt:lpstr>
      <vt:lpstr>3. Data Binding</vt:lpstr>
      <vt:lpstr>4. Testing</vt:lpstr>
      <vt:lpstr>5. Productivity</vt:lpstr>
      <vt:lpstr>6. Full Stack Development</vt:lpstr>
      <vt:lpstr>7. Angular supports multiple platforms</vt:lpstr>
      <vt:lpstr>8. High Speed, Ultimate Performance</vt:lpstr>
      <vt:lpstr>Advantages of Angular</vt:lpstr>
      <vt:lpstr>1. Custom Components</vt:lpstr>
      <vt:lpstr>2. Data Binding</vt:lpstr>
      <vt:lpstr>3. Dependency Injection</vt:lpstr>
      <vt:lpstr>4. Testing</vt:lpstr>
      <vt:lpstr>5. Comprehensive</vt:lpstr>
      <vt:lpstr>6. Browser Compatibility</vt:lpstr>
      <vt:lpstr>Disadvantages of Angular</vt:lpstr>
      <vt:lpstr>1. Steep Learning Curve</vt:lpstr>
      <vt:lpstr>2. Limited SEO Options</vt:lpstr>
      <vt:lpstr>3. Migration</vt:lpstr>
      <vt:lpstr>4. Verbose and Complex</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Sarbjeet Singh</dc:creator>
  <cp:lastModifiedBy>Shubham Kumar</cp:lastModifiedBy>
  <cp:revision>9</cp:revision>
  <dcterms:created xsi:type="dcterms:W3CDTF">2024-02-15T03:48:05Z</dcterms:created>
  <dcterms:modified xsi:type="dcterms:W3CDTF">2024-05-21T03:29:50Z</dcterms:modified>
</cp:coreProperties>
</file>