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0"/>
  </p:notesMasterIdLst>
  <p:sldIdLst>
    <p:sldId id="289" r:id="rId2"/>
    <p:sldId id="273" r:id="rId3"/>
    <p:sldId id="274" r:id="rId4"/>
    <p:sldId id="276" r:id="rId5"/>
    <p:sldId id="315" r:id="rId6"/>
    <p:sldId id="320" r:id="rId7"/>
    <p:sldId id="321" r:id="rId8"/>
    <p:sldId id="322" r:id="rId9"/>
    <p:sldId id="323" r:id="rId10"/>
    <p:sldId id="324" r:id="rId11"/>
    <p:sldId id="325" r:id="rId12"/>
    <p:sldId id="326" r:id="rId13"/>
    <p:sldId id="327" r:id="rId14"/>
    <p:sldId id="328" r:id="rId15"/>
    <p:sldId id="329" r:id="rId16"/>
    <p:sldId id="330" r:id="rId17"/>
    <p:sldId id="331" r:id="rId18"/>
    <p:sldId id="278" r:id="rId19"/>
    <p:sldId id="279" r:id="rId20"/>
    <p:sldId id="283" r:id="rId21"/>
    <p:sldId id="280" r:id="rId22"/>
    <p:sldId id="281" r:id="rId23"/>
    <p:sldId id="282" r:id="rId24"/>
    <p:sldId id="284" r:id="rId25"/>
    <p:sldId id="285" r:id="rId26"/>
    <p:sldId id="286" r:id="rId27"/>
    <p:sldId id="28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7" autoAdjust="0"/>
    <p:restoredTop sz="94660"/>
  </p:normalViewPr>
  <p:slideViewPr>
    <p:cSldViewPr snapToGrid="0">
      <p:cViewPr varScale="1">
        <p:scale>
          <a:sx n="81" d="100"/>
          <a:sy n="81" d="100"/>
        </p:scale>
        <p:origin x="-824" y="-6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13361-4777-4FA7-9988-B746A8896E53}" type="datetimeFigureOut">
              <a:rPr lang="en-US" smtClean="0"/>
              <a:pPr/>
              <a:t>5/21/2024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8B43A-D6C6-4494-85AA-6513E25EB1A6}" type="slidenum">
              <a:rPr lang="en-US" smtClean="0"/>
              <a:pPr/>
              <a:t>‹#›</a:t>
            </a:fld>
            <a:endParaRPr lang="en-US"/>
          </a:p>
        </p:txBody>
      </p:sp>
    </p:spTree>
    <p:extLst>
      <p:ext uri="{BB962C8B-B14F-4D97-AF65-F5344CB8AC3E}">
        <p14:creationId xmlns:p14="http://schemas.microsoft.com/office/powerpoint/2010/main" xmlns="" val="406205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060809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DAC986-AFB2-422E-9784-36C80056BB90}" type="slidenum">
              <a:rPr lang="en-US" smtClean="0"/>
              <a:pPr/>
              <a:t>5</a:t>
            </a:fld>
            <a:endParaRPr lang="en-US"/>
          </a:p>
        </p:txBody>
      </p:sp>
    </p:spTree>
    <p:extLst>
      <p:ext uri="{BB962C8B-B14F-4D97-AF65-F5344CB8AC3E}">
        <p14:creationId xmlns:p14="http://schemas.microsoft.com/office/powerpoint/2010/main" xmlns="" val="3592603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rgbClr val="F4F4F5"/>
        </a:solidFill>
        <a:effectLst/>
      </p:bgPr>
    </p:bg>
    <p:spTree>
      <p:nvGrpSpPr>
        <p:cNvPr id="1" name="Shape 18"/>
        <p:cNvGrpSpPr/>
        <p:nvPr/>
      </p:nvGrpSpPr>
      <p:grpSpPr>
        <a:xfrm>
          <a:off x="0" y="0"/>
          <a:ext cx="0" cy="0"/>
          <a:chOff x="0" y="0"/>
          <a:chExt cx="0" cy="0"/>
        </a:xfrm>
      </p:grpSpPr>
      <p:sp>
        <p:nvSpPr>
          <p:cNvPr id="19" name="Google Shape;19;p7"/>
          <p:cNvSpPr/>
          <p:nvPr/>
        </p:nvSpPr>
        <p:spPr>
          <a:xfrm>
            <a:off x="0" y="0"/>
            <a:ext cx="9144000" cy="1959429"/>
          </a:xfrm>
          <a:prstGeom prst="rect">
            <a:avLst/>
          </a:prstGeom>
          <a:gradFill>
            <a:gsLst>
              <a:gs pos="0">
                <a:srgbClr val="474747"/>
              </a:gs>
              <a:gs pos="50000">
                <a:schemeClr val="dk1"/>
              </a:gs>
              <a:gs pos="100000">
                <a:schemeClr val="dk1"/>
              </a:gs>
            </a:gsLst>
            <a:lin ang="5400000" scaled="0"/>
          </a:gradFill>
          <a:ln>
            <a:noFill/>
          </a:ln>
          <a:effectLst>
            <a:outerShdw blurRad="57150" dist="19050" dir="5400000" algn="ctr" rotWithShape="0">
              <a:srgbClr val="000000">
                <a:alpha val="62745"/>
              </a:srgbClr>
            </a:outerShdw>
          </a:effectLst>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0" name="Google Shape;20;p7"/>
          <p:cNvSpPr txBox="1">
            <a:spLocks noGrp="1"/>
          </p:cNvSpPr>
          <p:nvPr>
            <p:ph type="body" idx="1"/>
          </p:nvPr>
        </p:nvSpPr>
        <p:spPr>
          <a:xfrm>
            <a:off x="989351" y="2818152"/>
            <a:ext cx="7525999" cy="3698763"/>
          </a:xfrm>
          <a:prstGeom prst="rect">
            <a:avLst/>
          </a:prstGeom>
          <a:noFill/>
          <a:ln>
            <a:noFill/>
          </a:ln>
        </p:spPr>
        <p:txBody>
          <a:bodyPr spcFirstLastPara="1" wrap="square" lIns="91425" tIns="45700" rIns="91425" bIns="45700" anchor="t" anchorCtr="0">
            <a:normAutofit/>
          </a:bodyPr>
          <a:lstStyle>
            <a:lvl1pPr marL="342900" lvl="0" indent="-295275" algn="l">
              <a:lnSpc>
                <a:spcPct val="150000"/>
              </a:lnSpc>
              <a:spcBef>
                <a:spcPts val="750"/>
              </a:spcBef>
              <a:spcAft>
                <a:spcPts val="0"/>
              </a:spcAft>
              <a:buClr>
                <a:schemeClr val="dk1"/>
              </a:buClr>
              <a:buSzPts val="2600"/>
              <a:buChar char="•"/>
              <a:defRPr sz="1950">
                <a:latin typeface="Bahnschrift" panose="020B0502040204020203" pitchFamily="34" charset="0"/>
                <a:ea typeface="Bahnschrift" panose="020B0502040204020203" pitchFamily="34" charset="0"/>
                <a:cs typeface="Arial"/>
                <a:sym typeface="Arial"/>
              </a:defRPr>
            </a:lvl1pPr>
            <a:lvl2pPr marL="685800" lvl="1" indent="-285750" algn="l">
              <a:lnSpc>
                <a:spcPct val="150000"/>
              </a:lnSpc>
              <a:spcBef>
                <a:spcPts val="375"/>
              </a:spcBef>
              <a:spcAft>
                <a:spcPts val="0"/>
              </a:spcAft>
              <a:buClr>
                <a:schemeClr val="dk1"/>
              </a:buClr>
              <a:buSzPts val="2400"/>
              <a:buChar char="•"/>
              <a:defRPr>
                <a:latin typeface="Arial"/>
                <a:ea typeface="Arial"/>
                <a:cs typeface="Arial"/>
                <a:sym typeface="Arial"/>
              </a:defRPr>
            </a:lvl2pPr>
            <a:lvl3pPr marL="1028700" lvl="2" indent="-266700" algn="l">
              <a:lnSpc>
                <a:spcPct val="150000"/>
              </a:lnSpc>
              <a:spcBef>
                <a:spcPts val="375"/>
              </a:spcBef>
              <a:spcAft>
                <a:spcPts val="0"/>
              </a:spcAft>
              <a:buClr>
                <a:schemeClr val="dk1"/>
              </a:buClr>
              <a:buSzPts val="2000"/>
              <a:buChar char="•"/>
              <a:defRPr>
                <a:latin typeface="Arial"/>
                <a:ea typeface="Arial"/>
                <a:cs typeface="Arial"/>
                <a:sym typeface="Arial"/>
              </a:defRPr>
            </a:lvl3pPr>
            <a:lvl4pPr marL="1371600" lvl="3" indent="-257175" algn="l">
              <a:lnSpc>
                <a:spcPct val="150000"/>
              </a:lnSpc>
              <a:spcBef>
                <a:spcPts val="375"/>
              </a:spcBef>
              <a:spcAft>
                <a:spcPts val="0"/>
              </a:spcAft>
              <a:buClr>
                <a:schemeClr val="dk1"/>
              </a:buClr>
              <a:buSzPts val="1800"/>
              <a:buChar char="•"/>
              <a:defRPr>
                <a:latin typeface="Arial"/>
                <a:ea typeface="Arial"/>
                <a:cs typeface="Arial"/>
                <a:sym typeface="Arial"/>
              </a:defRPr>
            </a:lvl4pPr>
            <a:lvl5pPr marL="1714500" lvl="4" indent="-257175" algn="l">
              <a:lnSpc>
                <a:spcPct val="150000"/>
              </a:lnSpc>
              <a:spcBef>
                <a:spcPts val="375"/>
              </a:spcBef>
              <a:spcAft>
                <a:spcPts val="0"/>
              </a:spcAft>
              <a:buClr>
                <a:schemeClr val="dk1"/>
              </a:buClr>
              <a:buSzPts val="1800"/>
              <a:buChar char="•"/>
              <a:defRPr>
                <a:latin typeface="Arial"/>
                <a:ea typeface="Arial"/>
                <a:cs typeface="Arial"/>
                <a:sym typeface="Arial"/>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1" name="Google Shape;21;p7"/>
          <p:cNvSpPr txBox="1"/>
          <p:nvPr/>
        </p:nvSpPr>
        <p:spPr>
          <a:xfrm>
            <a:off x="628650" y="235182"/>
            <a:ext cx="3429000" cy="1084882"/>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en-US" sz="3300" dirty="0">
                <a:solidFill>
                  <a:srgbClr val="F4F4F5"/>
                </a:solidFill>
                <a:latin typeface="Bahnschrift SemiBold" panose="020B0502040204020203" pitchFamily="34" charset="0"/>
                <a:ea typeface="Arial"/>
                <a:cs typeface="Arial"/>
                <a:sym typeface="Arial"/>
              </a:rPr>
              <a:t>Learning Outcomes</a:t>
            </a:r>
            <a:endParaRPr sz="1350" dirty="0">
              <a:latin typeface="Bahnschrift SemiBold" panose="020B0502040204020203" pitchFamily="34" charset="0"/>
            </a:endParaRPr>
          </a:p>
        </p:txBody>
      </p:sp>
      <p:pic>
        <p:nvPicPr>
          <p:cNvPr id="22" name="Google Shape;22;p7"/>
          <p:cNvPicPr preferRelativeResize="0"/>
          <p:nvPr/>
        </p:nvPicPr>
        <p:blipFill rotWithShape="1">
          <a:blip r:embed="rId2" cstate="print">
            <a:alphaModFix/>
          </a:blip>
          <a:srcRect/>
          <a:stretch/>
        </p:blipFill>
        <p:spPr>
          <a:xfrm rot="-1980602">
            <a:off x="6397866" y="99256"/>
            <a:ext cx="2389846" cy="1667640"/>
          </a:xfrm>
          <a:prstGeom prst="rect">
            <a:avLst/>
          </a:prstGeom>
          <a:noFill/>
          <a:ln>
            <a:noFill/>
          </a:ln>
        </p:spPr>
      </p:pic>
      <p:sp>
        <p:nvSpPr>
          <p:cNvPr id="23" name="Google Shape;23;p7"/>
          <p:cNvSpPr/>
          <p:nvPr/>
        </p:nvSpPr>
        <p:spPr>
          <a:xfrm>
            <a:off x="599608" y="1959431"/>
            <a:ext cx="7915742" cy="740967"/>
          </a:xfrm>
          <a:prstGeom prst="rect">
            <a:avLst/>
          </a:prstGeom>
          <a:noFill/>
          <a:ln>
            <a:noFill/>
          </a:ln>
        </p:spPr>
        <p:txBody>
          <a:bodyPr spcFirstLastPara="1" wrap="square" lIns="68569" tIns="34275" rIns="68569" bIns="34275" anchor="t" anchorCtr="0">
            <a:normAutofit/>
          </a:bodyPr>
          <a:lstStyle/>
          <a:p>
            <a:pPr marL="0" marR="0" lvl="0" indent="0" algn="l" rtl="0">
              <a:lnSpc>
                <a:spcPct val="150000"/>
              </a:lnSpc>
              <a:spcBef>
                <a:spcPts val="0"/>
              </a:spcBef>
              <a:spcAft>
                <a:spcPts val="0"/>
              </a:spcAft>
              <a:buClr>
                <a:schemeClr val="dk1"/>
              </a:buClr>
              <a:buSzPts val="2800"/>
              <a:buFont typeface="Arial"/>
              <a:buNone/>
            </a:pPr>
            <a:r>
              <a:rPr lang="en-US" sz="2100" dirty="0">
                <a:solidFill>
                  <a:schemeClr val="dk1"/>
                </a:solidFill>
                <a:latin typeface="Bahnschrift" panose="020B0502040204020203" pitchFamily="34" charset="0"/>
                <a:ea typeface="Arial"/>
                <a:cs typeface="Arial" panose="020B0604020202020204" pitchFamily="34" charset="0"/>
                <a:sym typeface="Arial"/>
              </a:rPr>
              <a:t>After this lecture, you will be able to</a:t>
            </a:r>
            <a:endParaRPr sz="1350" dirty="0">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xmlns="" val="378976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8"/>
          <p:cNvSpPr txBox="1">
            <a:spLocks noGrp="1"/>
          </p:cNvSpPr>
          <p:nvPr>
            <p:ph type="body" idx="1"/>
          </p:nvPr>
        </p:nvSpPr>
        <p:spPr>
          <a:xfrm rot="5400000">
            <a:off x="623094" y="370682"/>
            <a:ext cx="5811838" cy="5800725"/>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91" name="Google Shape;91;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5853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rgbClr val="F4F4F5"/>
        </a:solidFill>
        <a:effectLst/>
      </p:bgPr>
    </p:bg>
    <p:spTree>
      <p:nvGrpSpPr>
        <p:cNvPr id="1" name="Shape 24"/>
        <p:cNvGrpSpPr/>
        <p:nvPr/>
      </p:nvGrpSpPr>
      <p:grpSpPr>
        <a:xfrm>
          <a:off x="0" y="0"/>
          <a:ext cx="0" cy="0"/>
          <a:chOff x="0" y="0"/>
          <a:chExt cx="0" cy="0"/>
        </a:xfrm>
      </p:grpSpPr>
      <p:sp>
        <p:nvSpPr>
          <p:cNvPr id="25" name="Google Shape;25;p8"/>
          <p:cNvSpPr/>
          <p:nvPr/>
        </p:nvSpPr>
        <p:spPr>
          <a:xfrm>
            <a:off x="0" y="2"/>
            <a:ext cx="9144000" cy="1325563"/>
          </a:xfrm>
          <a:prstGeom prst="rect">
            <a:avLst/>
          </a:prstGeom>
          <a:gradFill>
            <a:gsLst>
              <a:gs pos="0">
                <a:srgbClr val="474747"/>
              </a:gs>
              <a:gs pos="50000">
                <a:schemeClr val="dk1"/>
              </a:gs>
              <a:gs pos="100000">
                <a:schemeClr val="dk1"/>
              </a:gs>
            </a:gsLst>
            <a:lin ang="5400000" scaled="0"/>
          </a:gradFill>
          <a:ln>
            <a:noFill/>
          </a:ln>
          <a:effectLst>
            <a:outerShdw blurRad="57150" dist="19050" dir="5400000" algn="ctr" rotWithShape="0">
              <a:srgbClr val="000000">
                <a:alpha val="62745"/>
              </a:srgbClr>
            </a:outerShdw>
          </a:effectLst>
        </p:spPr>
        <p:txBody>
          <a:bodyPr spcFirstLastPara="1" wrap="square" lIns="68569" tIns="34275" rIns="68569" bIns="34275"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6" name="Google Shape;26;p8"/>
          <p:cNvSpPr txBox="1">
            <a:spLocks noGrp="1"/>
          </p:cNvSpPr>
          <p:nvPr>
            <p:ph type="body" idx="1"/>
          </p:nvPr>
        </p:nvSpPr>
        <p:spPr>
          <a:xfrm>
            <a:off x="338364" y="1628145"/>
            <a:ext cx="8176987" cy="5004884"/>
          </a:xfrm>
          <a:prstGeom prst="rect">
            <a:avLst/>
          </a:prstGeom>
          <a:noFill/>
          <a:ln>
            <a:noFill/>
          </a:ln>
        </p:spPr>
        <p:txBody>
          <a:bodyPr spcFirstLastPara="1" wrap="square" lIns="91425" tIns="45700" rIns="91425" bIns="45700" anchor="t" anchorCtr="0">
            <a:normAutofit/>
          </a:bodyPr>
          <a:lstStyle>
            <a:lvl1pPr marL="342900" lvl="0" indent="-304800" algn="l">
              <a:lnSpc>
                <a:spcPct val="150000"/>
              </a:lnSpc>
              <a:spcBef>
                <a:spcPts val="750"/>
              </a:spcBef>
              <a:spcAft>
                <a:spcPts val="0"/>
              </a:spcAft>
              <a:buClr>
                <a:schemeClr val="dk1"/>
              </a:buClr>
              <a:buSzPts val="2800"/>
              <a:buChar char="•"/>
              <a:defRPr>
                <a:latin typeface="Bahnschrift" panose="020B0502040204020203" pitchFamily="34" charset="0"/>
                <a:ea typeface="Bahnschrift" panose="020B0502040204020203" pitchFamily="34" charset="0"/>
                <a:cs typeface="Arial" panose="020B0604020202020204" pitchFamily="34" charset="0"/>
                <a:sym typeface="Arial"/>
              </a:defRPr>
            </a:lvl1pPr>
            <a:lvl2pPr marL="685800" lvl="1" indent="-285750" algn="l">
              <a:lnSpc>
                <a:spcPct val="150000"/>
              </a:lnSpc>
              <a:spcBef>
                <a:spcPts val="375"/>
              </a:spcBef>
              <a:spcAft>
                <a:spcPts val="0"/>
              </a:spcAft>
              <a:buClr>
                <a:schemeClr val="dk1"/>
              </a:buClr>
              <a:buSzPts val="2400"/>
              <a:buChar char="•"/>
              <a:defRPr>
                <a:latin typeface="Arial"/>
                <a:ea typeface="Arial"/>
                <a:cs typeface="Arial"/>
                <a:sym typeface="Arial"/>
              </a:defRPr>
            </a:lvl2pPr>
            <a:lvl3pPr marL="1028700" lvl="2" indent="-266700" algn="l">
              <a:lnSpc>
                <a:spcPct val="150000"/>
              </a:lnSpc>
              <a:spcBef>
                <a:spcPts val="375"/>
              </a:spcBef>
              <a:spcAft>
                <a:spcPts val="0"/>
              </a:spcAft>
              <a:buClr>
                <a:schemeClr val="dk1"/>
              </a:buClr>
              <a:buSzPts val="2000"/>
              <a:buChar char="•"/>
              <a:defRPr>
                <a:latin typeface="Arial"/>
                <a:ea typeface="Arial"/>
                <a:cs typeface="Arial"/>
                <a:sym typeface="Arial"/>
              </a:defRPr>
            </a:lvl3pPr>
            <a:lvl4pPr marL="1371600" lvl="3" indent="-257175" algn="l">
              <a:lnSpc>
                <a:spcPct val="150000"/>
              </a:lnSpc>
              <a:spcBef>
                <a:spcPts val="375"/>
              </a:spcBef>
              <a:spcAft>
                <a:spcPts val="0"/>
              </a:spcAft>
              <a:buClr>
                <a:schemeClr val="dk1"/>
              </a:buClr>
              <a:buSzPts val="1800"/>
              <a:buChar char="•"/>
              <a:defRPr>
                <a:latin typeface="Arial"/>
                <a:ea typeface="Arial"/>
                <a:cs typeface="Arial"/>
                <a:sym typeface="Arial"/>
              </a:defRPr>
            </a:lvl4pPr>
            <a:lvl5pPr marL="1714500" lvl="4" indent="-257175" algn="l">
              <a:lnSpc>
                <a:spcPct val="150000"/>
              </a:lnSpc>
              <a:spcBef>
                <a:spcPts val="375"/>
              </a:spcBef>
              <a:spcAft>
                <a:spcPts val="0"/>
              </a:spcAft>
              <a:buClr>
                <a:schemeClr val="dk1"/>
              </a:buClr>
              <a:buSzPts val="1800"/>
              <a:buChar char="•"/>
              <a:defRPr>
                <a:latin typeface="Arial"/>
                <a:ea typeface="Arial"/>
                <a:cs typeface="Arial"/>
                <a:sym typeface="Arial"/>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27" name="Google Shape;27;p8"/>
          <p:cNvSpPr txBox="1">
            <a:spLocks noGrp="1"/>
          </p:cNvSpPr>
          <p:nvPr>
            <p:ph type="title"/>
          </p:nvPr>
        </p:nvSpPr>
        <p:spPr>
          <a:xfrm>
            <a:off x="338363" y="2"/>
            <a:ext cx="78867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4F4F5"/>
              </a:buClr>
              <a:buSzPts val="3600"/>
              <a:buFont typeface="Arial"/>
              <a:buNone/>
              <a:defRPr sz="2700">
                <a:solidFill>
                  <a:srgbClr val="F4F4F5"/>
                </a:solidFill>
                <a:latin typeface="Bahnschrift" panose="020B0502040204020203" pitchFamily="34" charset="0"/>
                <a:ea typeface="Bahnschrift" panose="020B0502040204020203" pitchFamily="34" charset="0"/>
                <a:cs typeface="Arial" panose="020B0604020202020204" pitchFamily="34" charset="0"/>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extLst>
      <p:ext uri="{BB962C8B-B14F-4D97-AF65-F5344CB8AC3E}">
        <p14:creationId xmlns:p14="http://schemas.microsoft.com/office/powerpoint/2010/main" xmlns="" val="1041884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gradFill>
          <a:gsLst>
            <a:gs pos="0">
              <a:srgbClr val="F5F7FC"/>
            </a:gs>
            <a:gs pos="67000">
              <a:schemeClr val="dk1"/>
            </a:gs>
            <a:gs pos="100000">
              <a:srgbClr val="3D6260"/>
            </a:gs>
          </a:gsLst>
          <a:path path="circle">
            <a:fillToRect l="50000" t="50000" r="50000" b="50000"/>
          </a:path>
          <a:tileRect/>
        </a:gradFill>
        <a:effectLst/>
      </p:bgPr>
    </p:bg>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628650" y="892810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3028950" y="892810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6457950" y="892810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grpSp>
        <p:nvGrpSpPr>
          <p:cNvPr id="32" name="Google Shape;32;p9"/>
          <p:cNvGrpSpPr/>
          <p:nvPr/>
        </p:nvGrpSpPr>
        <p:grpSpPr>
          <a:xfrm>
            <a:off x="1529895" y="2282371"/>
            <a:ext cx="6037944" cy="2293258"/>
            <a:chOff x="1529895" y="2282371"/>
            <a:chExt cx="6037944" cy="2293258"/>
          </a:xfrm>
        </p:grpSpPr>
        <p:sp>
          <p:nvSpPr>
            <p:cNvPr id="33" name="Google Shape;33;p9"/>
            <p:cNvSpPr/>
            <p:nvPr/>
          </p:nvSpPr>
          <p:spPr>
            <a:xfrm>
              <a:off x="1529895" y="2703285"/>
              <a:ext cx="6037944" cy="1451430"/>
            </a:xfrm>
            <a:custGeom>
              <a:avLst/>
              <a:gdLst/>
              <a:ahLst/>
              <a:cxnLst/>
              <a:rect l="l" t="t" r="r" b="b"/>
              <a:pathLst>
                <a:path w="6037944" h="1451430" extrusionOk="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7315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sp>
          <p:nvSpPr>
            <p:cNvPr id="34" name="Google Shape;34;p9"/>
            <p:cNvSpPr/>
            <p:nvPr/>
          </p:nvSpPr>
          <p:spPr>
            <a:xfrm>
              <a:off x="1529895" y="2282371"/>
              <a:ext cx="6037944" cy="1146629"/>
            </a:xfrm>
            <a:custGeom>
              <a:avLst/>
              <a:gdLst/>
              <a:ahLst/>
              <a:cxnLst/>
              <a:rect l="l" t="t" r="r" b="b"/>
              <a:pathLst>
                <a:path w="6037944" h="1146629" extrusionOk="0">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sp>
          <p:nvSpPr>
            <p:cNvPr id="35" name="Google Shape;35;p9"/>
            <p:cNvSpPr/>
            <p:nvPr/>
          </p:nvSpPr>
          <p:spPr>
            <a:xfrm>
              <a:off x="1529895" y="3429000"/>
              <a:ext cx="6037944" cy="1146629"/>
            </a:xfrm>
            <a:custGeom>
              <a:avLst/>
              <a:gdLst/>
              <a:ahLst/>
              <a:cxnLst/>
              <a:rect l="l" t="t" r="r" b="b"/>
              <a:pathLst>
                <a:path w="6037944" h="1146629" extrusionOk="0">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rgbClr val="F5F7FC"/>
                </a:gs>
                <a:gs pos="74000">
                  <a:srgbClr val="A9BEE4"/>
                </a:gs>
                <a:gs pos="83000">
                  <a:srgbClr val="A9BEE4"/>
                </a:gs>
                <a:gs pos="100000">
                  <a:srgbClr val="C5D3ED"/>
                </a:gs>
              </a:gsLst>
              <a:lin ang="5400000" scaled="0"/>
            </a:gradFill>
            <a:ln w="12700" cap="flat" cmpd="sng">
              <a:solidFill>
                <a:srgbClr val="8190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700">
                <a:solidFill>
                  <a:srgbClr val="4B8985"/>
                </a:solidFill>
                <a:latin typeface="Arial"/>
                <a:ea typeface="Arial"/>
                <a:cs typeface="Arial"/>
                <a:sym typeface="Arial"/>
              </a:endParaRPr>
            </a:p>
          </p:txBody>
        </p:sp>
      </p:grpSp>
      <p:sp>
        <p:nvSpPr>
          <p:cNvPr id="36" name="Google Shape;36;p9"/>
          <p:cNvSpPr txBox="1"/>
          <p:nvPr/>
        </p:nvSpPr>
        <p:spPr>
          <a:xfrm>
            <a:off x="2251587" y="3105836"/>
            <a:ext cx="4434348" cy="530884"/>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en-US" sz="3000" dirty="0">
                <a:solidFill>
                  <a:schemeClr val="dk1"/>
                </a:solidFill>
                <a:latin typeface="Bahnschrift SemiBold" panose="020B0502040204020203" pitchFamily="34" charset="0"/>
                <a:ea typeface="Arial"/>
                <a:cs typeface="Arial" panose="020B0604020202020204" pitchFamily="34" charset="0"/>
                <a:sym typeface="Arial"/>
              </a:rPr>
              <a:t>That’s all for now…</a:t>
            </a:r>
            <a:endParaRPr sz="1200" dirty="0">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xmlns="" val="102383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623888" y="4589466"/>
            <a:ext cx="7886700" cy="1500187"/>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2400"/>
              <a:buNone/>
              <a:defRPr sz="1800">
                <a:solidFill>
                  <a:schemeClr val="dk1"/>
                </a:solidFill>
              </a:defRPr>
            </a:lvl1pPr>
            <a:lvl2pPr marL="685800" lvl="1" indent="-171450" algn="l">
              <a:lnSpc>
                <a:spcPct val="90000"/>
              </a:lnSpc>
              <a:spcBef>
                <a:spcPts val="375"/>
              </a:spcBef>
              <a:spcAft>
                <a:spcPts val="0"/>
              </a:spcAft>
              <a:buClr>
                <a:srgbClr val="888888"/>
              </a:buClr>
              <a:buSzPts val="2000"/>
              <a:buNone/>
              <a:defRPr sz="1500">
                <a:solidFill>
                  <a:srgbClr val="888888"/>
                </a:solidFill>
              </a:defRPr>
            </a:lvl2pPr>
            <a:lvl3pPr marL="1028700" lvl="2" indent="-171450" algn="l">
              <a:lnSpc>
                <a:spcPct val="90000"/>
              </a:lnSpc>
              <a:spcBef>
                <a:spcPts val="375"/>
              </a:spcBef>
              <a:spcAft>
                <a:spcPts val="0"/>
              </a:spcAft>
              <a:buClr>
                <a:srgbClr val="888888"/>
              </a:buClr>
              <a:buSzPts val="1800"/>
              <a:buNone/>
              <a:defRPr sz="1350">
                <a:solidFill>
                  <a:srgbClr val="888888"/>
                </a:solidFill>
              </a:defRPr>
            </a:lvl3pPr>
            <a:lvl4pPr marL="1371600" lvl="3" indent="-171450" algn="l">
              <a:lnSpc>
                <a:spcPct val="90000"/>
              </a:lnSpc>
              <a:spcBef>
                <a:spcPts val="375"/>
              </a:spcBef>
              <a:spcAft>
                <a:spcPts val="0"/>
              </a:spcAft>
              <a:buClr>
                <a:srgbClr val="888888"/>
              </a:buClr>
              <a:buSzPts val="1600"/>
              <a:buNone/>
              <a:defRPr sz="1200">
                <a:solidFill>
                  <a:srgbClr val="888888"/>
                </a:solidFill>
              </a:defRPr>
            </a:lvl4pPr>
            <a:lvl5pPr marL="1714500" lvl="4" indent="-171450" algn="l">
              <a:lnSpc>
                <a:spcPct val="90000"/>
              </a:lnSpc>
              <a:spcBef>
                <a:spcPts val="375"/>
              </a:spcBef>
              <a:spcAft>
                <a:spcPts val="0"/>
              </a:spcAft>
              <a:buClr>
                <a:srgbClr val="888888"/>
              </a:buClr>
              <a:buSzPts val="1600"/>
              <a:buNone/>
              <a:defRPr sz="1200">
                <a:solidFill>
                  <a:srgbClr val="888888"/>
                </a:solidFill>
              </a:defRPr>
            </a:lvl5pPr>
            <a:lvl6pPr marL="2057400" lvl="5" indent="-171450" algn="l">
              <a:lnSpc>
                <a:spcPct val="90000"/>
              </a:lnSpc>
              <a:spcBef>
                <a:spcPts val="375"/>
              </a:spcBef>
              <a:spcAft>
                <a:spcPts val="0"/>
              </a:spcAft>
              <a:buClr>
                <a:srgbClr val="888888"/>
              </a:buClr>
              <a:buSzPts val="1600"/>
              <a:buNone/>
              <a:defRPr sz="1200">
                <a:solidFill>
                  <a:srgbClr val="888888"/>
                </a:solidFill>
              </a:defRPr>
            </a:lvl6pPr>
            <a:lvl7pPr marL="2400300" lvl="6" indent="-171450" algn="l">
              <a:lnSpc>
                <a:spcPct val="90000"/>
              </a:lnSpc>
              <a:spcBef>
                <a:spcPts val="375"/>
              </a:spcBef>
              <a:spcAft>
                <a:spcPts val="0"/>
              </a:spcAft>
              <a:buClr>
                <a:srgbClr val="888888"/>
              </a:buClr>
              <a:buSzPts val="1600"/>
              <a:buNone/>
              <a:defRPr sz="1200">
                <a:solidFill>
                  <a:srgbClr val="888888"/>
                </a:solidFill>
              </a:defRPr>
            </a:lvl7pPr>
            <a:lvl8pPr marL="2743200" lvl="7" indent="-171450" algn="l">
              <a:lnSpc>
                <a:spcPct val="90000"/>
              </a:lnSpc>
              <a:spcBef>
                <a:spcPts val="375"/>
              </a:spcBef>
              <a:spcAft>
                <a:spcPts val="0"/>
              </a:spcAft>
              <a:buClr>
                <a:srgbClr val="888888"/>
              </a:buClr>
              <a:buSzPts val="1600"/>
              <a:buNone/>
              <a:defRPr sz="1200">
                <a:solidFill>
                  <a:srgbClr val="888888"/>
                </a:solidFill>
              </a:defRPr>
            </a:lvl8pPr>
            <a:lvl9pPr marL="3086100" lvl="8" indent="-17145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40" name="Google Shape;40;p1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415505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7" name="Google Shape;47;p1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167751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53" name="Google Shape;53;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4" name="Google Shape;54;p12"/>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342900" lvl="0" indent="-171450" algn="l">
              <a:lnSpc>
                <a:spcPct val="90000"/>
              </a:lnSpc>
              <a:spcBef>
                <a:spcPts val="750"/>
              </a:spcBef>
              <a:spcAft>
                <a:spcPts val="0"/>
              </a:spcAft>
              <a:buClr>
                <a:schemeClr val="dk1"/>
              </a:buClr>
              <a:buSzPts val="2400"/>
              <a:buNone/>
              <a:defRPr sz="1800" b="1"/>
            </a:lvl1pPr>
            <a:lvl2pPr marL="685800" lvl="1" indent="-171450" algn="l">
              <a:lnSpc>
                <a:spcPct val="90000"/>
              </a:lnSpc>
              <a:spcBef>
                <a:spcPts val="375"/>
              </a:spcBef>
              <a:spcAft>
                <a:spcPts val="0"/>
              </a:spcAft>
              <a:buClr>
                <a:schemeClr val="dk1"/>
              </a:buClr>
              <a:buSzPts val="2000"/>
              <a:buNone/>
              <a:defRPr sz="1500" b="1"/>
            </a:lvl2pPr>
            <a:lvl3pPr marL="1028700" lvl="2" indent="-171450" algn="l">
              <a:lnSpc>
                <a:spcPct val="90000"/>
              </a:lnSpc>
              <a:spcBef>
                <a:spcPts val="375"/>
              </a:spcBef>
              <a:spcAft>
                <a:spcPts val="0"/>
              </a:spcAft>
              <a:buClr>
                <a:schemeClr val="dk1"/>
              </a:buClr>
              <a:buSzPts val="1800"/>
              <a:buNone/>
              <a:defRPr sz="1350" b="1"/>
            </a:lvl3pPr>
            <a:lvl4pPr marL="1371600" lvl="3" indent="-171450" algn="l">
              <a:lnSpc>
                <a:spcPct val="90000"/>
              </a:lnSpc>
              <a:spcBef>
                <a:spcPts val="375"/>
              </a:spcBef>
              <a:spcAft>
                <a:spcPts val="0"/>
              </a:spcAft>
              <a:buClr>
                <a:schemeClr val="dk1"/>
              </a:buClr>
              <a:buSzPts val="1600"/>
              <a:buNone/>
              <a:defRPr sz="1200" b="1"/>
            </a:lvl4pPr>
            <a:lvl5pPr marL="1714500" lvl="4" indent="-171450" algn="l">
              <a:lnSpc>
                <a:spcPct val="90000"/>
              </a:lnSpc>
              <a:spcBef>
                <a:spcPts val="375"/>
              </a:spcBef>
              <a:spcAft>
                <a:spcPts val="0"/>
              </a:spcAft>
              <a:buClr>
                <a:schemeClr val="dk1"/>
              </a:buClr>
              <a:buSzPts val="1600"/>
              <a:buNone/>
              <a:defRPr sz="1200" b="1"/>
            </a:lvl5pPr>
            <a:lvl6pPr marL="2057400" lvl="5" indent="-171450" algn="l">
              <a:lnSpc>
                <a:spcPct val="90000"/>
              </a:lnSpc>
              <a:spcBef>
                <a:spcPts val="375"/>
              </a:spcBef>
              <a:spcAft>
                <a:spcPts val="0"/>
              </a:spcAft>
              <a:buClr>
                <a:schemeClr val="dk1"/>
              </a:buClr>
              <a:buSzPts val="1600"/>
              <a:buNone/>
              <a:defRPr sz="1200" b="1"/>
            </a:lvl6pPr>
            <a:lvl7pPr marL="2400300" lvl="6" indent="-171450" algn="l">
              <a:lnSpc>
                <a:spcPct val="90000"/>
              </a:lnSpc>
              <a:spcBef>
                <a:spcPts val="375"/>
              </a:spcBef>
              <a:spcAft>
                <a:spcPts val="0"/>
              </a:spcAft>
              <a:buClr>
                <a:schemeClr val="dk1"/>
              </a:buClr>
              <a:buSzPts val="1600"/>
              <a:buNone/>
              <a:defRPr sz="1200" b="1"/>
            </a:lvl7pPr>
            <a:lvl8pPr marL="2743200" lvl="7" indent="-171450" algn="l">
              <a:lnSpc>
                <a:spcPct val="90000"/>
              </a:lnSpc>
              <a:spcBef>
                <a:spcPts val="375"/>
              </a:spcBef>
              <a:spcAft>
                <a:spcPts val="0"/>
              </a:spcAft>
              <a:buClr>
                <a:schemeClr val="dk1"/>
              </a:buClr>
              <a:buSzPts val="1600"/>
              <a:buNone/>
              <a:defRPr sz="1200" b="1"/>
            </a:lvl8pPr>
            <a:lvl9pPr marL="3086100" lvl="8" indent="-171450" algn="l">
              <a:lnSpc>
                <a:spcPct val="90000"/>
              </a:lnSpc>
              <a:spcBef>
                <a:spcPts val="375"/>
              </a:spcBef>
              <a:spcAft>
                <a:spcPts val="0"/>
              </a:spcAft>
              <a:buClr>
                <a:schemeClr val="dk1"/>
              </a:buClr>
              <a:buSzPts val="1600"/>
              <a:buNone/>
              <a:defRPr sz="1200" b="1"/>
            </a:lvl9pPr>
          </a:lstStyle>
          <a:p>
            <a:endParaRPr/>
          </a:p>
        </p:txBody>
      </p:sp>
      <p:sp>
        <p:nvSpPr>
          <p:cNvPr id="55" name="Google Shape;55;p12"/>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56" name="Google Shape;56;p12"/>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351739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81507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342900" lvl="0" indent="-323850" algn="l">
              <a:lnSpc>
                <a:spcPct val="90000"/>
              </a:lnSpc>
              <a:spcBef>
                <a:spcPts val="750"/>
              </a:spcBef>
              <a:spcAft>
                <a:spcPts val="0"/>
              </a:spcAft>
              <a:buClr>
                <a:schemeClr val="dk1"/>
              </a:buClr>
              <a:buSzPts val="3200"/>
              <a:buChar char="•"/>
              <a:defRPr sz="2400"/>
            </a:lvl1pPr>
            <a:lvl2pPr marL="685800" lvl="1" indent="-304800" algn="l">
              <a:lnSpc>
                <a:spcPct val="90000"/>
              </a:lnSpc>
              <a:spcBef>
                <a:spcPts val="375"/>
              </a:spcBef>
              <a:spcAft>
                <a:spcPts val="0"/>
              </a:spcAft>
              <a:buClr>
                <a:schemeClr val="dk1"/>
              </a:buClr>
              <a:buSzPts val="2800"/>
              <a:buChar char="•"/>
              <a:defRPr sz="2100"/>
            </a:lvl2pPr>
            <a:lvl3pPr marL="1028700" lvl="2" indent="-285750" algn="l">
              <a:lnSpc>
                <a:spcPct val="90000"/>
              </a:lnSpc>
              <a:spcBef>
                <a:spcPts val="375"/>
              </a:spcBef>
              <a:spcAft>
                <a:spcPts val="0"/>
              </a:spcAft>
              <a:buClr>
                <a:schemeClr val="dk1"/>
              </a:buClr>
              <a:buSzPts val="2400"/>
              <a:buChar char="•"/>
              <a:defRPr sz="1800"/>
            </a:lvl3pPr>
            <a:lvl4pPr marL="1371600" lvl="3" indent="-266700" algn="l">
              <a:lnSpc>
                <a:spcPct val="90000"/>
              </a:lnSpc>
              <a:spcBef>
                <a:spcPts val="375"/>
              </a:spcBef>
              <a:spcAft>
                <a:spcPts val="0"/>
              </a:spcAft>
              <a:buClr>
                <a:schemeClr val="dk1"/>
              </a:buClr>
              <a:buSzPts val="2000"/>
              <a:buChar char="•"/>
              <a:defRPr sz="1500"/>
            </a:lvl4pPr>
            <a:lvl5pPr marL="1714500" lvl="4" indent="-266700" algn="l">
              <a:lnSpc>
                <a:spcPct val="90000"/>
              </a:lnSpc>
              <a:spcBef>
                <a:spcPts val="375"/>
              </a:spcBef>
              <a:spcAft>
                <a:spcPts val="0"/>
              </a:spcAft>
              <a:buClr>
                <a:schemeClr val="dk1"/>
              </a:buClr>
              <a:buSzPts val="2000"/>
              <a:buChar char="•"/>
              <a:defRPr sz="150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71" name="Google Shape;71;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72" name="Google Shape;72;p1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41133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6"/>
          <p:cNvSpPr>
            <a:spLocks noGrp="1"/>
          </p:cNvSpPr>
          <p:nvPr>
            <p:ph type="pic" idx="2"/>
          </p:nvPr>
        </p:nvSpPr>
        <p:spPr>
          <a:xfrm>
            <a:off x="3887391" y="987428"/>
            <a:ext cx="4629150" cy="4873625"/>
          </a:xfrm>
          <a:prstGeom prst="rect">
            <a:avLst/>
          </a:prstGeom>
          <a:noFill/>
          <a:ln>
            <a:noFill/>
          </a:ln>
        </p:spPr>
      </p:sp>
      <p:sp>
        <p:nvSpPr>
          <p:cNvPr id="78" name="Google Shape;78;p1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750"/>
              </a:spcBef>
              <a:spcAft>
                <a:spcPts val="0"/>
              </a:spcAft>
              <a:buClr>
                <a:schemeClr val="dk1"/>
              </a:buClr>
              <a:buSzPts val="1600"/>
              <a:buNone/>
              <a:defRPr sz="1200"/>
            </a:lvl1pPr>
            <a:lvl2pPr marL="685800" lvl="1" indent="-171450" algn="l">
              <a:lnSpc>
                <a:spcPct val="90000"/>
              </a:lnSpc>
              <a:spcBef>
                <a:spcPts val="375"/>
              </a:spcBef>
              <a:spcAft>
                <a:spcPts val="0"/>
              </a:spcAft>
              <a:buClr>
                <a:schemeClr val="dk1"/>
              </a:buClr>
              <a:buSzPts val="1400"/>
              <a:buNone/>
              <a:defRPr sz="1050"/>
            </a:lvl2pPr>
            <a:lvl3pPr marL="1028700" lvl="2" indent="-171450" algn="l">
              <a:lnSpc>
                <a:spcPct val="90000"/>
              </a:lnSpc>
              <a:spcBef>
                <a:spcPts val="375"/>
              </a:spcBef>
              <a:spcAft>
                <a:spcPts val="0"/>
              </a:spcAft>
              <a:buClr>
                <a:schemeClr val="dk1"/>
              </a:buClr>
              <a:buSzPts val="1200"/>
              <a:buNone/>
              <a:defRPr sz="900"/>
            </a:lvl3pPr>
            <a:lvl4pPr marL="1371600" lvl="3" indent="-171450" algn="l">
              <a:lnSpc>
                <a:spcPct val="90000"/>
              </a:lnSpc>
              <a:spcBef>
                <a:spcPts val="375"/>
              </a:spcBef>
              <a:spcAft>
                <a:spcPts val="0"/>
              </a:spcAft>
              <a:buClr>
                <a:schemeClr val="dk1"/>
              </a:buClr>
              <a:buSzPts val="1000"/>
              <a:buNone/>
              <a:defRPr sz="750"/>
            </a:lvl4pPr>
            <a:lvl5pPr marL="1714500" lvl="4" indent="-171450" algn="l">
              <a:lnSpc>
                <a:spcPct val="90000"/>
              </a:lnSpc>
              <a:spcBef>
                <a:spcPts val="375"/>
              </a:spcBef>
              <a:spcAft>
                <a:spcPts val="0"/>
              </a:spcAft>
              <a:buClr>
                <a:schemeClr val="dk1"/>
              </a:buClr>
              <a:buSzPts val="1000"/>
              <a:buNone/>
              <a:defRPr sz="750"/>
            </a:lvl5pPr>
            <a:lvl6pPr marL="2057400" lvl="5" indent="-171450" algn="l">
              <a:lnSpc>
                <a:spcPct val="90000"/>
              </a:lnSpc>
              <a:spcBef>
                <a:spcPts val="375"/>
              </a:spcBef>
              <a:spcAft>
                <a:spcPts val="0"/>
              </a:spcAft>
              <a:buClr>
                <a:schemeClr val="dk1"/>
              </a:buClr>
              <a:buSzPts val="1000"/>
              <a:buNone/>
              <a:defRPr sz="750"/>
            </a:lvl6pPr>
            <a:lvl7pPr marL="2400300" lvl="6" indent="-171450" algn="l">
              <a:lnSpc>
                <a:spcPct val="90000"/>
              </a:lnSpc>
              <a:spcBef>
                <a:spcPts val="375"/>
              </a:spcBef>
              <a:spcAft>
                <a:spcPts val="0"/>
              </a:spcAft>
              <a:buClr>
                <a:schemeClr val="dk1"/>
              </a:buClr>
              <a:buSzPts val="1000"/>
              <a:buNone/>
              <a:defRPr sz="750"/>
            </a:lvl7pPr>
            <a:lvl8pPr marL="2743200" lvl="7" indent="-171450" algn="l">
              <a:lnSpc>
                <a:spcPct val="90000"/>
              </a:lnSpc>
              <a:spcBef>
                <a:spcPts val="375"/>
              </a:spcBef>
              <a:spcAft>
                <a:spcPts val="0"/>
              </a:spcAft>
              <a:buClr>
                <a:schemeClr val="dk1"/>
              </a:buClr>
              <a:buSzPts val="1000"/>
              <a:buNone/>
              <a:defRPr sz="750"/>
            </a:lvl8pPr>
            <a:lvl9pPr marL="3086100" lvl="8" indent="-171450" algn="l">
              <a:lnSpc>
                <a:spcPct val="90000"/>
              </a:lnSpc>
              <a:spcBef>
                <a:spcPts val="375"/>
              </a:spcBef>
              <a:spcAft>
                <a:spcPts val="0"/>
              </a:spcAft>
              <a:buClr>
                <a:schemeClr val="dk1"/>
              </a:buClr>
              <a:buSzPts val="1000"/>
              <a:buNone/>
              <a:defRPr sz="750"/>
            </a:lvl9pPr>
          </a:lstStyle>
          <a:p>
            <a:endParaRPr/>
          </a:p>
        </p:txBody>
      </p:sp>
      <p:sp>
        <p:nvSpPr>
          <p:cNvPr id="79" name="Google Shape;79;p1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113771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342900" lvl="0" indent="-257175" algn="l">
              <a:lnSpc>
                <a:spcPct val="90000"/>
              </a:lnSpc>
              <a:spcBef>
                <a:spcPts val="750"/>
              </a:spcBef>
              <a:spcAft>
                <a:spcPts val="0"/>
              </a:spcAft>
              <a:buClr>
                <a:schemeClr val="dk1"/>
              </a:buClr>
              <a:buSzPts val="1800"/>
              <a:buChar char="•"/>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85" name="Google Shape;85;p1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255853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9" name="Google Shape;9;p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dirty="0"/>
          </a:p>
        </p:txBody>
      </p:sp>
      <p:sp>
        <p:nvSpPr>
          <p:cNvPr id="10" name="Google Shape;10;p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xmlns="" val="3754414933"/>
      </p:ext>
    </p:extLst>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body" idx="1"/>
          </p:nvPr>
        </p:nvSpPr>
        <p:spPr>
          <a:xfrm>
            <a:off x="551513" y="2996264"/>
            <a:ext cx="8165366" cy="2774072"/>
          </a:xfrm>
          <a:prstGeom prst="rect">
            <a:avLst/>
          </a:prstGeom>
          <a:noFill/>
          <a:ln>
            <a:noFill/>
          </a:ln>
        </p:spPr>
        <p:txBody>
          <a:bodyPr spcFirstLastPara="1" wrap="square" lIns="68569" tIns="34275" rIns="68569" bIns="34275" anchor="t" anchorCtr="0">
            <a:normAutofit/>
          </a:bodyPr>
          <a:lstStyle/>
          <a:p>
            <a:pPr indent="-342900" algn="just"/>
            <a:r>
              <a:rPr lang="en-US" sz="2400" b="1" dirty="0"/>
              <a:t>What is a Component in Angular?</a:t>
            </a:r>
          </a:p>
          <a:p>
            <a:pPr indent="-342900" algn="just"/>
            <a:r>
              <a:rPr lang="en-US" sz="2400" b="1" dirty="0"/>
              <a:t>Parts of an Angular Component</a:t>
            </a:r>
          </a:p>
          <a:p>
            <a:pPr indent="-342900" algn="just"/>
            <a:r>
              <a:rPr lang="en-US" sz="2400" b="1" dirty="0"/>
              <a:t>Angular Component Lifecycle Events</a:t>
            </a:r>
          </a:p>
          <a:p>
            <a:pPr indent="-342900" algn="just"/>
            <a:r>
              <a:rPr lang="en-US" sz="2400" b="1" dirty="0">
                <a:solidFill>
                  <a:schemeClr val="tx1"/>
                </a:solidFill>
              </a:rPr>
              <a:t>How to Implement an Angular Component?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7B4562C-D9B6-E2D7-8C1E-A06E191717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5CAE19A-EF41-2000-0BDF-98C1B68654E6}"/>
              </a:ext>
            </a:extLst>
          </p:cNvPr>
          <p:cNvSpPr>
            <a:spLocks noGrp="1"/>
          </p:cNvSpPr>
          <p:nvPr>
            <p:ph type="body" idx="1"/>
          </p:nvPr>
        </p:nvSpPr>
        <p:spPr/>
        <p:txBody>
          <a:bodyPr>
            <a:normAutofit fontScale="77500" lnSpcReduction="20000"/>
          </a:bodyPr>
          <a:lstStyle/>
          <a:p>
            <a:pPr marL="38100" indent="0" algn="just">
              <a:buNone/>
            </a:pPr>
            <a:r>
              <a:rPr lang="en-US" b="1" dirty="0">
                <a:solidFill>
                  <a:schemeClr val="tx1"/>
                </a:solidFill>
              </a:rPr>
              <a:t>4. Styles: </a:t>
            </a:r>
            <a:r>
              <a:rPr lang="en-US" dirty="0">
                <a:solidFill>
                  <a:schemeClr val="tx1"/>
                </a:solidFill>
              </a:rPr>
              <a:t>The styles are a string or a reference to an external file that defines the CSS styles for the component.</a:t>
            </a:r>
          </a:p>
          <a:p>
            <a:pPr marL="38100" indent="0" algn="just">
              <a:buNone/>
            </a:pPr>
            <a:r>
              <a:rPr lang="en-US" b="1" dirty="0">
                <a:solidFill>
                  <a:schemeClr val="tx1"/>
                </a:solidFill>
              </a:rPr>
              <a:t>5. Class: </a:t>
            </a:r>
            <a:r>
              <a:rPr lang="en-US" dirty="0">
                <a:solidFill>
                  <a:schemeClr val="tx1"/>
                </a:solidFill>
              </a:rPr>
              <a:t>The class is a JavaScript class that defines the properties and methods of the component.</a:t>
            </a:r>
          </a:p>
          <a:p>
            <a:pPr marL="38100" indent="0" algn="just">
              <a:buNone/>
            </a:pPr>
            <a:r>
              <a:rPr lang="en-US" b="1" dirty="0">
                <a:solidFill>
                  <a:schemeClr val="tx1"/>
                </a:solidFill>
              </a:rPr>
              <a:t>6. Input properties: </a:t>
            </a:r>
            <a:r>
              <a:rPr lang="en-US" dirty="0">
                <a:solidFill>
                  <a:schemeClr val="tx1"/>
                </a:solidFill>
              </a:rPr>
              <a:t>Input properties are properties that are passed from a parent component to a child component. They are defined using the ‘@Input’ decorator and can be used to bind data from the parent component to the child component.</a:t>
            </a:r>
          </a:p>
        </p:txBody>
      </p:sp>
      <p:sp>
        <p:nvSpPr>
          <p:cNvPr id="3" name="Title 2">
            <a:extLst>
              <a:ext uri="{FF2B5EF4-FFF2-40B4-BE49-F238E27FC236}">
                <a16:creationId xmlns:a16="http://schemas.microsoft.com/office/drawing/2014/main" xmlns="" id="{9157B07E-1EA4-7507-E8C5-8B81DB597B13}"/>
              </a:ext>
            </a:extLst>
          </p:cNvPr>
          <p:cNvSpPr>
            <a:spLocks noGrp="1"/>
          </p:cNvSpPr>
          <p:nvPr>
            <p:ph type="title"/>
          </p:nvPr>
        </p:nvSpPr>
        <p:spPr/>
        <p:txBody>
          <a:bodyPr>
            <a:normAutofit/>
          </a:bodyPr>
          <a:lstStyle/>
          <a:p>
            <a:pPr indent="-342900" algn="just"/>
            <a:r>
              <a:rPr lang="en-US" b="1" dirty="0"/>
              <a:t>Parts of an Angular Component</a:t>
            </a:r>
          </a:p>
        </p:txBody>
      </p:sp>
    </p:spTree>
    <p:extLst>
      <p:ext uri="{BB962C8B-B14F-4D97-AF65-F5344CB8AC3E}">
        <p14:creationId xmlns:p14="http://schemas.microsoft.com/office/powerpoint/2010/main" xmlns="" val="163833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6D2C92-D474-8397-FD2A-865F2C8AC09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4048157-0DFF-1EEF-10FC-2DB4992C318F}"/>
              </a:ext>
            </a:extLst>
          </p:cNvPr>
          <p:cNvSpPr>
            <a:spLocks noGrp="1"/>
          </p:cNvSpPr>
          <p:nvPr>
            <p:ph type="body" idx="1"/>
          </p:nvPr>
        </p:nvSpPr>
        <p:spPr/>
        <p:txBody>
          <a:bodyPr>
            <a:normAutofit fontScale="77500" lnSpcReduction="20000"/>
          </a:bodyPr>
          <a:lstStyle/>
          <a:p>
            <a:pPr marL="38100" indent="0" algn="just">
              <a:buNone/>
            </a:pPr>
            <a:r>
              <a:rPr lang="en-US" b="1" dirty="0">
                <a:solidFill>
                  <a:schemeClr val="tx1"/>
                </a:solidFill>
              </a:rPr>
              <a:t>7. Output properties: </a:t>
            </a:r>
            <a:r>
              <a:rPr lang="en-US" dirty="0">
                <a:solidFill>
                  <a:schemeClr val="tx1"/>
                </a:solidFill>
              </a:rPr>
              <a:t>Output properties are properties that are emitted from a child component to a parent component. They are defined using the ‘@Output’ decorator and can be used to notify the parent component of changes in the child component.</a:t>
            </a:r>
          </a:p>
          <a:p>
            <a:pPr marL="38100" indent="0" algn="just">
              <a:buNone/>
            </a:pPr>
            <a:r>
              <a:rPr lang="en-US" b="1" dirty="0">
                <a:solidFill>
                  <a:schemeClr val="tx1"/>
                </a:solidFill>
              </a:rPr>
              <a:t>8. Lifecycle hooks: </a:t>
            </a:r>
            <a:r>
              <a:rPr lang="en-US" dirty="0">
                <a:solidFill>
                  <a:schemeClr val="tx1"/>
                </a:solidFill>
              </a:rPr>
              <a:t>Lifecycle hooks are methods that are called at specific points during the creation, update, and destruction of a component. They provide a hook into the lifecycle of a component and allow you to perform custom logic at specific times.</a:t>
            </a:r>
          </a:p>
        </p:txBody>
      </p:sp>
      <p:sp>
        <p:nvSpPr>
          <p:cNvPr id="3" name="Title 2">
            <a:extLst>
              <a:ext uri="{FF2B5EF4-FFF2-40B4-BE49-F238E27FC236}">
                <a16:creationId xmlns:a16="http://schemas.microsoft.com/office/drawing/2014/main" xmlns="" id="{39F0E64A-2830-10D0-F90D-6752CE5C6093}"/>
              </a:ext>
            </a:extLst>
          </p:cNvPr>
          <p:cNvSpPr>
            <a:spLocks noGrp="1"/>
          </p:cNvSpPr>
          <p:nvPr>
            <p:ph type="title"/>
          </p:nvPr>
        </p:nvSpPr>
        <p:spPr/>
        <p:txBody>
          <a:bodyPr>
            <a:normAutofit/>
          </a:bodyPr>
          <a:lstStyle/>
          <a:p>
            <a:pPr indent="-342900" algn="just"/>
            <a:r>
              <a:rPr lang="en-US" b="1"/>
              <a:t>Parts of an Angular Component</a:t>
            </a:r>
            <a:endParaRPr lang="en-US" b="1" dirty="0"/>
          </a:p>
        </p:txBody>
      </p:sp>
    </p:spTree>
    <p:extLst>
      <p:ext uri="{BB962C8B-B14F-4D97-AF65-F5344CB8AC3E}">
        <p14:creationId xmlns:p14="http://schemas.microsoft.com/office/powerpoint/2010/main" xmlns="" val="2350529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BE4835F-5DE7-EE3D-621B-B001F48D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E07B1BA-8517-9F21-53B6-B07876D22D2E}"/>
              </a:ext>
            </a:extLst>
          </p:cNvPr>
          <p:cNvSpPr>
            <a:spLocks noGrp="1"/>
          </p:cNvSpPr>
          <p:nvPr>
            <p:ph type="body" idx="1"/>
          </p:nvPr>
        </p:nvSpPr>
        <p:spPr/>
        <p:txBody>
          <a:bodyPr>
            <a:normAutofit/>
          </a:bodyPr>
          <a:lstStyle/>
          <a:p>
            <a:pPr algn="just"/>
            <a:r>
              <a:rPr lang="en-US" dirty="0">
                <a:solidFill>
                  <a:schemeClr val="tx1"/>
                </a:solidFill>
              </a:rPr>
              <a:t>Angular has 8 lifecycle hooks. Following are the events under angular component lifecycle:</a:t>
            </a:r>
          </a:p>
        </p:txBody>
      </p:sp>
      <p:sp>
        <p:nvSpPr>
          <p:cNvPr id="3" name="Title 2">
            <a:extLst>
              <a:ext uri="{FF2B5EF4-FFF2-40B4-BE49-F238E27FC236}">
                <a16:creationId xmlns:a16="http://schemas.microsoft.com/office/drawing/2014/main" xmlns="" id="{99015717-821F-2C3D-C668-A48BA8ED0CE5}"/>
              </a:ext>
            </a:extLst>
          </p:cNvPr>
          <p:cNvSpPr>
            <a:spLocks noGrp="1"/>
          </p:cNvSpPr>
          <p:nvPr>
            <p:ph type="title"/>
          </p:nvPr>
        </p:nvSpPr>
        <p:spPr/>
        <p:txBody>
          <a:bodyPr>
            <a:normAutofit/>
          </a:bodyPr>
          <a:lstStyle/>
          <a:p>
            <a:pPr indent="-342900" algn="just"/>
            <a:r>
              <a:rPr lang="en-US" b="1" dirty="0"/>
              <a:t>Angular Component Lifecycle Events</a:t>
            </a:r>
          </a:p>
        </p:txBody>
      </p:sp>
      <p:pic>
        <p:nvPicPr>
          <p:cNvPr id="5" name="Picture 4">
            <a:extLst>
              <a:ext uri="{FF2B5EF4-FFF2-40B4-BE49-F238E27FC236}">
                <a16:creationId xmlns:a16="http://schemas.microsoft.com/office/drawing/2014/main" xmlns="" id="{AB0FB9CF-C773-BE20-9107-275AF49E2CCC}"/>
              </a:ext>
            </a:extLst>
          </p:cNvPr>
          <p:cNvPicPr>
            <a:picLocks noChangeAspect="1"/>
          </p:cNvPicPr>
          <p:nvPr/>
        </p:nvPicPr>
        <p:blipFill rotWithShape="1">
          <a:blip r:embed="rId2"/>
          <a:srcRect l="8242" t="17814" r="6742" b="7668"/>
          <a:stretch/>
        </p:blipFill>
        <p:spPr>
          <a:xfrm>
            <a:off x="2256906" y="3429000"/>
            <a:ext cx="4713317" cy="2403022"/>
          </a:xfrm>
          <a:prstGeom prst="rect">
            <a:avLst/>
          </a:prstGeom>
        </p:spPr>
      </p:pic>
    </p:spTree>
    <p:extLst>
      <p:ext uri="{BB962C8B-B14F-4D97-AF65-F5344CB8AC3E}">
        <p14:creationId xmlns:p14="http://schemas.microsoft.com/office/powerpoint/2010/main" xmlns="" val="389550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33CA2A4-3C41-3D30-FE40-A7FCA910E6B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164B68A-2D55-58E4-ECEF-0394C18792FF}"/>
              </a:ext>
            </a:extLst>
          </p:cNvPr>
          <p:cNvSpPr>
            <a:spLocks noGrp="1"/>
          </p:cNvSpPr>
          <p:nvPr>
            <p:ph type="body" idx="1"/>
          </p:nvPr>
        </p:nvSpPr>
        <p:spPr/>
        <p:txBody>
          <a:bodyPr>
            <a:normAutofit/>
          </a:bodyPr>
          <a:lstStyle/>
          <a:p>
            <a:pPr algn="just"/>
            <a:r>
              <a:rPr lang="en-US" dirty="0">
                <a:solidFill>
                  <a:schemeClr val="tx1"/>
                </a:solidFill>
              </a:rPr>
              <a:t>This event is called whenever there is a change in input binding value. The method receives an object that maps the old and new values of each changed input property. This event is called before </a:t>
            </a:r>
            <a:r>
              <a:rPr lang="en-US" dirty="0" err="1">
                <a:solidFill>
                  <a:schemeClr val="tx1"/>
                </a:solidFill>
              </a:rPr>
              <a:t>ngOnInit</a:t>
            </a:r>
            <a:r>
              <a:rPr lang="en-US" dirty="0">
                <a:solidFill>
                  <a:schemeClr val="tx1"/>
                </a:solidFill>
              </a:rPr>
              <a:t> and can be used to respond to changes in input data.</a:t>
            </a:r>
          </a:p>
        </p:txBody>
      </p:sp>
      <p:sp>
        <p:nvSpPr>
          <p:cNvPr id="3" name="Title 2">
            <a:extLst>
              <a:ext uri="{FF2B5EF4-FFF2-40B4-BE49-F238E27FC236}">
                <a16:creationId xmlns:a16="http://schemas.microsoft.com/office/drawing/2014/main" xmlns="" id="{1FBCC2FF-B13D-BA55-DB82-D5413527BD32}"/>
              </a:ext>
            </a:extLst>
          </p:cNvPr>
          <p:cNvSpPr>
            <a:spLocks noGrp="1"/>
          </p:cNvSpPr>
          <p:nvPr>
            <p:ph type="title"/>
          </p:nvPr>
        </p:nvSpPr>
        <p:spPr/>
        <p:txBody>
          <a:bodyPr>
            <a:normAutofit/>
          </a:bodyPr>
          <a:lstStyle/>
          <a:p>
            <a:pPr indent="-342900" algn="just"/>
            <a:r>
              <a:rPr lang="en-US" b="1"/>
              <a:t>ngOnChanges</a:t>
            </a:r>
            <a:endParaRPr lang="en-US" b="1" dirty="0"/>
          </a:p>
        </p:txBody>
      </p:sp>
    </p:spTree>
    <p:extLst>
      <p:ext uri="{BB962C8B-B14F-4D97-AF65-F5344CB8AC3E}">
        <p14:creationId xmlns:p14="http://schemas.microsoft.com/office/powerpoint/2010/main" xmlns="" val="52316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E683A81-5BDD-57D4-236D-A9D8D49666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8536695-33C2-81BB-7F76-F03CF10F02B5}"/>
              </a:ext>
            </a:extLst>
          </p:cNvPr>
          <p:cNvSpPr>
            <a:spLocks noGrp="1"/>
          </p:cNvSpPr>
          <p:nvPr>
            <p:ph type="body" idx="1"/>
          </p:nvPr>
        </p:nvSpPr>
        <p:spPr/>
        <p:txBody>
          <a:bodyPr>
            <a:normAutofit/>
          </a:bodyPr>
          <a:lstStyle/>
          <a:p>
            <a:pPr algn="just"/>
            <a:r>
              <a:rPr lang="en-US" dirty="0">
                <a:solidFill>
                  <a:schemeClr val="tx1"/>
                </a:solidFill>
              </a:rPr>
              <a:t>This event occurs after the constructor of the component followed by the initial call to </a:t>
            </a:r>
            <a:r>
              <a:rPr lang="en-US" dirty="0" err="1">
                <a:solidFill>
                  <a:schemeClr val="tx1"/>
                </a:solidFill>
              </a:rPr>
              <a:t>ngOnChanges.This</a:t>
            </a:r>
            <a:r>
              <a:rPr lang="en-US" dirty="0">
                <a:solidFill>
                  <a:schemeClr val="tx1"/>
                </a:solidFill>
              </a:rPr>
              <a:t> event is a good place to perform component initialization, such as fetching data or initializing local variables.</a:t>
            </a:r>
          </a:p>
        </p:txBody>
      </p:sp>
      <p:sp>
        <p:nvSpPr>
          <p:cNvPr id="3" name="Title 2">
            <a:extLst>
              <a:ext uri="{FF2B5EF4-FFF2-40B4-BE49-F238E27FC236}">
                <a16:creationId xmlns:a16="http://schemas.microsoft.com/office/drawing/2014/main" xmlns="" id="{4163DF79-FA6A-14C1-9086-736A4881A593}"/>
              </a:ext>
            </a:extLst>
          </p:cNvPr>
          <p:cNvSpPr>
            <a:spLocks noGrp="1"/>
          </p:cNvSpPr>
          <p:nvPr>
            <p:ph type="title"/>
          </p:nvPr>
        </p:nvSpPr>
        <p:spPr/>
        <p:txBody>
          <a:bodyPr>
            <a:normAutofit/>
          </a:bodyPr>
          <a:lstStyle/>
          <a:p>
            <a:pPr indent="-342900" algn="just"/>
            <a:r>
              <a:rPr lang="en-US" b="1" dirty="0" err="1"/>
              <a:t>ngOnInit</a:t>
            </a:r>
            <a:endParaRPr lang="en-US" b="1" dirty="0"/>
          </a:p>
        </p:txBody>
      </p:sp>
    </p:spTree>
    <p:extLst>
      <p:ext uri="{BB962C8B-B14F-4D97-AF65-F5344CB8AC3E}">
        <p14:creationId xmlns:p14="http://schemas.microsoft.com/office/powerpoint/2010/main" xmlns="" val="9185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45D6B8C-C4EE-9E3C-BA42-3FF3A5EB4EE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6D2DDB0-C25E-42E8-DC8C-BC04DF3CEA88}"/>
              </a:ext>
            </a:extLst>
          </p:cNvPr>
          <p:cNvSpPr>
            <a:spLocks noGrp="1"/>
          </p:cNvSpPr>
          <p:nvPr>
            <p:ph type="body" idx="1"/>
          </p:nvPr>
        </p:nvSpPr>
        <p:spPr/>
        <p:txBody>
          <a:bodyPr>
            <a:normAutofit lnSpcReduction="10000"/>
          </a:bodyPr>
          <a:lstStyle/>
          <a:p>
            <a:pPr algn="just"/>
            <a:r>
              <a:rPr lang="en-US" dirty="0">
                <a:solidFill>
                  <a:schemeClr val="tx1"/>
                </a:solidFill>
              </a:rPr>
              <a:t>This event is triggered whenever Angular checks the component for changes. Change detection is the process by which Angular checks for changes in component data and updates the component’s view accordingly. The </a:t>
            </a:r>
            <a:r>
              <a:rPr lang="en-US" dirty="0" err="1">
                <a:solidFill>
                  <a:schemeClr val="tx1"/>
                </a:solidFill>
              </a:rPr>
              <a:t>ngDoCheck</a:t>
            </a:r>
            <a:r>
              <a:rPr lang="en-US" dirty="0">
                <a:solidFill>
                  <a:schemeClr val="tx1"/>
                </a:solidFill>
              </a:rPr>
              <a:t> method can be used to perform custom change detection logic, such as deep checking of complex objects.</a:t>
            </a:r>
          </a:p>
        </p:txBody>
      </p:sp>
      <p:sp>
        <p:nvSpPr>
          <p:cNvPr id="3" name="Title 2">
            <a:extLst>
              <a:ext uri="{FF2B5EF4-FFF2-40B4-BE49-F238E27FC236}">
                <a16:creationId xmlns:a16="http://schemas.microsoft.com/office/drawing/2014/main" xmlns="" id="{80443EF0-0B47-2D88-4CBF-FA47F87D9802}"/>
              </a:ext>
            </a:extLst>
          </p:cNvPr>
          <p:cNvSpPr>
            <a:spLocks noGrp="1"/>
          </p:cNvSpPr>
          <p:nvPr>
            <p:ph type="title"/>
          </p:nvPr>
        </p:nvSpPr>
        <p:spPr/>
        <p:txBody>
          <a:bodyPr>
            <a:normAutofit/>
          </a:bodyPr>
          <a:lstStyle/>
          <a:p>
            <a:pPr indent="-342900" algn="just"/>
            <a:r>
              <a:rPr lang="en-US" b="1" dirty="0" err="1"/>
              <a:t>ngDoCheck</a:t>
            </a:r>
            <a:endParaRPr lang="en-US" b="1" dirty="0"/>
          </a:p>
        </p:txBody>
      </p:sp>
    </p:spTree>
    <p:extLst>
      <p:ext uri="{BB962C8B-B14F-4D97-AF65-F5344CB8AC3E}">
        <p14:creationId xmlns:p14="http://schemas.microsoft.com/office/powerpoint/2010/main" xmlns="" val="407089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DCAEAFB-E6E5-6D92-ACBD-A9C2E106F24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EE7901E-A43B-7346-5941-995BA6AFCF09}"/>
              </a:ext>
            </a:extLst>
          </p:cNvPr>
          <p:cNvSpPr>
            <a:spLocks noGrp="1"/>
          </p:cNvSpPr>
          <p:nvPr>
            <p:ph type="body" idx="1"/>
          </p:nvPr>
        </p:nvSpPr>
        <p:spPr/>
        <p:txBody>
          <a:bodyPr>
            <a:normAutofit/>
          </a:bodyPr>
          <a:lstStyle/>
          <a:p>
            <a:pPr algn="just"/>
            <a:r>
              <a:rPr lang="en-US" dirty="0">
                <a:solidFill>
                  <a:schemeClr val="tx1"/>
                </a:solidFill>
              </a:rPr>
              <a:t>This event takes place when Angular has processed the content of the component (ng-content).This event is a good place to perform initialization logic for content that is projected into the component.</a:t>
            </a:r>
          </a:p>
        </p:txBody>
      </p:sp>
      <p:sp>
        <p:nvSpPr>
          <p:cNvPr id="3" name="Title 2">
            <a:extLst>
              <a:ext uri="{FF2B5EF4-FFF2-40B4-BE49-F238E27FC236}">
                <a16:creationId xmlns:a16="http://schemas.microsoft.com/office/drawing/2014/main" xmlns="" id="{5B5072EA-8021-036C-DABC-A74B4E3111E4}"/>
              </a:ext>
            </a:extLst>
          </p:cNvPr>
          <p:cNvSpPr>
            <a:spLocks noGrp="1"/>
          </p:cNvSpPr>
          <p:nvPr>
            <p:ph type="title"/>
          </p:nvPr>
        </p:nvSpPr>
        <p:spPr/>
        <p:txBody>
          <a:bodyPr>
            <a:normAutofit/>
          </a:bodyPr>
          <a:lstStyle/>
          <a:p>
            <a:pPr indent="-342900" algn="just"/>
            <a:r>
              <a:rPr lang="en-US" b="1" dirty="0" err="1"/>
              <a:t>ngAfterContentInit</a:t>
            </a:r>
            <a:endParaRPr lang="en-US" b="1" dirty="0"/>
          </a:p>
        </p:txBody>
      </p:sp>
    </p:spTree>
    <p:extLst>
      <p:ext uri="{BB962C8B-B14F-4D97-AF65-F5344CB8AC3E}">
        <p14:creationId xmlns:p14="http://schemas.microsoft.com/office/powerpoint/2010/main" xmlns="" val="1061284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8091BF-5068-CE0E-0589-C5DEEE9B5D7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C1F1610-B622-86C3-5A62-67882B6D39B8}"/>
              </a:ext>
            </a:extLst>
          </p:cNvPr>
          <p:cNvSpPr>
            <a:spLocks noGrp="1"/>
          </p:cNvSpPr>
          <p:nvPr>
            <p:ph type="body" idx="1"/>
          </p:nvPr>
        </p:nvSpPr>
        <p:spPr/>
        <p:txBody>
          <a:bodyPr>
            <a:normAutofit/>
          </a:bodyPr>
          <a:lstStyle/>
          <a:p>
            <a:pPr algn="just"/>
            <a:r>
              <a:rPr lang="en-US" dirty="0">
                <a:solidFill>
                  <a:schemeClr val="tx1"/>
                </a:solidFill>
              </a:rPr>
              <a:t>After each check of the component’s content this event is called. This event can be used to perform logic that depends on the component’s content, such as updating the count of the number of items in the content.</a:t>
            </a:r>
          </a:p>
        </p:txBody>
      </p:sp>
      <p:sp>
        <p:nvSpPr>
          <p:cNvPr id="3" name="Title 2">
            <a:extLst>
              <a:ext uri="{FF2B5EF4-FFF2-40B4-BE49-F238E27FC236}">
                <a16:creationId xmlns:a16="http://schemas.microsoft.com/office/drawing/2014/main" xmlns="" id="{44DF1783-5133-E45F-C935-5721A0C58DAF}"/>
              </a:ext>
            </a:extLst>
          </p:cNvPr>
          <p:cNvSpPr>
            <a:spLocks noGrp="1"/>
          </p:cNvSpPr>
          <p:nvPr>
            <p:ph type="title"/>
          </p:nvPr>
        </p:nvSpPr>
        <p:spPr/>
        <p:txBody>
          <a:bodyPr>
            <a:normAutofit/>
          </a:bodyPr>
          <a:lstStyle/>
          <a:p>
            <a:pPr indent="-342900" algn="just"/>
            <a:r>
              <a:rPr lang="en-US" b="1" dirty="0" err="1"/>
              <a:t>ngAfterContentChecked</a:t>
            </a:r>
            <a:endParaRPr lang="en-US" b="1" dirty="0"/>
          </a:p>
        </p:txBody>
      </p:sp>
    </p:spTree>
    <p:extLst>
      <p:ext uri="{BB962C8B-B14F-4D97-AF65-F5344CB8AC3E}">
        <p14:creationId xmlns:p14="http://schemas.microsoft.com/office/powerpoint/2010/main" xmlns="" val="3693853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a:bodyPr>
          <a:lstStyle/>
          <a:p>
            <a:pPr algn="just"/>
            <a:r>
              <a:rPr lang="en-US" dirty="0"/>
              <a:t>This function occurs when Angular has evaluated the views of the component (and child views). This event is a good place to perform logic that depends on the component’s view and child views, such as accessing elements in the view.</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err="1"/>
              <a:t>ngAfterViewInit</a:t>
            </a:r>
            <a:endParaRPr lang="en-US" b="1" dirty="0"/>
          </a:p>
        </p:txBody>
      </p:sp>
    </p:spTree>
    <p:extLst>
      <p:ext uri="{BB962C8B-B14F-4D97-AF65-F5344CB8AC3E}">
        <p14:creationId xmlns:p14="http://schemas.microsoft.com/office/powerpoint/2010/main" xmlns="" val="237160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IN" b="1" dirty="0" err="1"/>
              <a:t>ngAfterViewChecked</a:t>
            </a:r>
            <a:endParaRPr lang="en-IN" b="1" dirty="0"/>
          </a:p>
        </p:txBody>
      </p:sp>
      <p:sp>
        <p:nvSpPr>
          <p:cNvPr id="2" name="Text Placeholder 1">
            <a:extLst>
              <a:ext uri="{FF2B5EF4-FFF2-40B4-BE49-F238E27FC236}">
                <a16:creationId xmlns:a16="http://schemas.microsoft.com/office/drawing/2014/main" xmlns="" id="{F10F7B20-F0AB-0C2F-8FB1-EF4EAC66E82D}"/>
              </a:ext>
            </a:extLst>
          </p:cNvPr>
          <p:cNvSpPr>
            <a:spLocks noGrp="1"/>
          </p:cNvSpPr>
          <p:nvPr>
            <p:ph type="body" idx="1"/>
          </p:nvPr>
        </p:nvSpPr>
        <p:spPr>
          <a:xfrm>
            <a:off x="338364" y="2078359"/>
            <a:ext cx="8176987" cy="3753663"/>
          </a:xfrm>
        </p:spPr>
        <p:txBody>
          <a:bodyPr>
            <a:normAutofit/>
          </a:bodyPr>
          <a:lstStyle/>
          <a:p>
            <a:pPr algn="just"/>
            <a:r>
              <a:rPr lang="en-US" dirty="0"/>
              <a:t>This event is called after each check of the component’s views (and child views). This event can be used to perform logic that depends on the component’s views, such as responding to changes in view data.</a:t>
            </a:r>
          </a:p>
        </p:txBody>
      </p:sp>
    </p:spTree>
    <p:extLst>
      <p:ext uri="{BB962C8B-B14F-4D97-AF65-F5344CB8AC3E}">
        <p14:creationId xmlns:p14="http://schemas.microsoft.com/office/powerpoint/2010/main" xmlns="" val="132732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fontScale="92500"/>
          </a:bodyPr>
          <a:lstStyle/>
          <a:p>
            <a:pPr algn="just"/>
            <a:r>
              <a:rPr lang="en-US" dirty="0"/>
              <a:t>A component in Angular is a key building block of an Angular application. It is a reusable unit of an Angular application formed by a template and a class that controls a section of the screen. The class includes attributes and methods that describe the component’s behavior, while the template determines the component’s structure and appearance on the screen.</a:t>
            </a:r>
          </a:p>
          <a:p>
            <a:pPr marL="38100" indent="0" algn="just">
              <a:buNone/>
            </a:pPr>
            <a:endParaRPr lang="en-US" dirty="0"/>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dirty="0"/>
              <a:t>What is a Component in Angular?</a:t>
            </a:r>
          </a:p>
        </p:txBody>
      </p:sp>
    </p:spTree>
    <p:extLst>
      <p:ext uri="{BB962C8B-B14F-4D97-AF65-F5344CB8AC3E}">
        <p14:creationId xmlns:p14="http://schemas.microsoft.com/office/powerpoint/2010/main" xmlns="" val="18956339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err="1"/>
              <a:t>ngOnDestroy</a:t>
            </a:r>
            <a:endParaRPr lang="en-US" b="1" dirty="0"/>
          </a:p>
        </p:txBody>
      </p:sp>
      <p:sp>
        <p:nvSpPr>
          <p:cNvPr id="5" name="Text Placeholder 4">
            <a:extLst>
              <a:ext uri="{FF2B5EF4-FFF2-40B4-BE49-F238E27FC236}">
                <a16:creationId xmlns:a16="http://schemas.microsoft.com/office/drawing/2014/main" xmlns="" id="{5E95A9B8-CD30-3899-0C63-8EE60EA07027}"/>
              </a:ext>
            </a:extLst>
          </p:cNvPr>
          <p:cNvSpPr>
            <a:spLocks noGrp="1"/>
          </p:cNvSpPr>
          <p:nvPr>
            <p:ph type="body" idx="1"/>
          </p:nvPr>
        </p:nvSpPr>
        <p:spPr/>
        <p:txBody>
          <a:bodyPr/>
          <a:lstStyle/>
          <a:p>
            <a:pPr algn="just"/>
            <a:r>
              <a:rPr lang="en-US" dirty="0"/>
              <a:t>This occurrence takes place immediately before the component is destroyed. This event is a good place to perform cleanup logic, such as unsubscribing from observables, removing event listeners, and clearing timers.</a:t>
            </a:r>
          </a:p>
        </p:txBody>
      </p:sp>
    </p:spTree>
    <p:extLst>
      <p:ext uri="{BB962C8B-B14F-4D97-AF65-F5344CB8AC3E}">
        <p14:creationId xmlns:p14="http://schemas.microsoft.com/office/powerpoint/2010/main" xmlns="" val="7999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lgn="just"/>
            <a:r>
              <a:rPr lang="en-US" sz="1500" dirty="0"/>
              <a:t>In Angular, you can apply styles to components in several ways. Each component has its own styles, which can be defined in a number of ways, including:</a:t>
            </a:r>
          </a:p>
          <a:p>
            <a:pPr marL="38100" indent="0" algn="just">
              <a:buNone/>
            </a:pPr>
            <a:r>
              <a:rPr lang="en-US" sz="1500" b="1" dirty="0"/>
              <a:t>1. Inline styles: </a:t>
            </a:r>
            <a:r>
              <a:rPr lang="en-US" sz="1500" dirty="0"/>
              <a:t>You can define styles directly in the component’s template using the style attribute. This is the simplest way to add styles to a component, but it can be less maintainable for larger projects.</a:t>
            </a:r>
          </a:p>
          <a:p>
            <a:pPr marL="38100" indent="0" algn="just">
              <a:buNone/>
            </a:pPr>
            <a:r>
              <a:rPr lang="en-US" sz="1500" b="1" dirty="0"/>
              <a:t>2. Component-level styles: </a:t>
            </a:r>
            <a:r>
              <a:rPr lang="en-US" sz="1500" dirty="0"/>
              <a:t>You can define styles for a component in its own ‘.</a:t>
            </a:r>
            <a:r>
              <a:rPr lang="en-US" sz="1500" dirty="0" err="1"/>
              <a:t>css</a:t>
            </a:r>
            <a:r>
              <a:rPr lang="en-US" sz="1500" dirty="0"/>
              <a:t>’ file. These styles will only apply to the component and its child components.</a:t>
            </a:r>
          </a:p>
          <a:p>
            <a:pPr marL="38100" indent="0" algn="just">
              <a:buNone/>
            </a:pPr>
            <a:r>
              <a:rPr lang="en-US" sz="1500" b="1" dirty="0"/>
              <a:t>3. Global styles: </a:t>
            </a:r>
            <a:r>
              <a:rPr lang="en-US" sz="1500" dirty="0"/>
              <a:t>You can define styles in a global ‘.</a:t>
            </a:r>
            <a:r>
              <a:rPr lang="en-US" sz="1500" dirty="0" err="1"/>
              <a:t>css</a:t>
            </a:r>
            <a:r>
              <a:rPr lang="en-US" sz="1500" dirty="0"/>
              <a:t>’ file that will be applied to the entire application.</a:t>
            </a:r>
          </a:p>
          <a:p>
            <a:pPr marL="38100" indent="0" algn="just">
              <a:buNone/>
            </a:pPr>
            <a:r>
              <a:rPr lang="en-US" sz="1500" b="1" dirty="0"/>
              <a:t>4. Sass/SCSS styles: </a:t>
            </a:r>
            <a:r>
              <a:rPr lang="en-US" sz="1500" dirty="0"/>
              <a:t>Angular supports Sass/SCSS styles, which provide additional features such as variables, functions, and </a:t>
            </a:r>
            <a:r>
              <a:rPr lang="en-US" sz="1500" dirty="0" err="1"/>
              <a:t>mixins</a:t>
            </a:r>
            <a:r>
              <a:rPr lang="en-US" sz="1500" dirty="0"/>
              <a:t>.</a:t>
            </a:r>
          </a:p>
        </p:txBody>
      </p:sp>
      <p:sp>
        <p:nvSpPr>
          <p:cNvPr id="3" name="Title 2"/>
          <p:cNvSpPr>
            <a:spLocks noGrp="1"/>
          </p:cNvSpPr>
          <p:nvPr>
            <p:ph type="title"/>
          </p:nvPr>
        </p:nvSpPr>
        <p:spPr/>
        <p:txBody>
          <a:bodyPr/>
          <a:lstStyle/>
          <a:p>
            <a:r>
              <a:rPr lang="en-US" b="1" dirty="0"/>
              <a:t>Angular Styles in Component</a:t>
            </a:r>
            <a:endParaRPr lang="en-IN" dirty="0"/>
          </a:p>
        </p:txBody>
      </p:sp>
    </p:spTree>
    <p:extLst>
      <p:ext uri="{BB962C8B-B14F-4D97-AF65-F5344CB8AC3E}">
        <p14:creationId xmlns:p14="http://schemas.microsoft.com/office/powerpoint/2010/main" xmlns="" val="2149195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Angular Styles in Component</a:t>
            </a:r>
          </a:p>
        </p:txBody>
      </p:sp>
      <p:sp>
        <p:nvSpPr>
          <p:cNvPr id="7" name="Text Placeholder 1">
            <a:extLst>
              <a:ext uri="{FF2B5EF4-FFF2-40B4-BE49-F238E27FC236}">
                <a16:creationId xmlns:a16="http://schemas.microsoft.com/office/drawing/2014/main" xmlns="" id="{B158C182-09E4-8BE2-ADF6-11FFE9851CAC}"/>
              </a:ext>
            </a:extLst>
          </p:cNvPr>
          <p:cNvSpPr>
            <a:spLocks noGrp="1"/>
          </p:cNvSpPr>
          <p:nvPr>
            <p:ph type="body" idx="1"/>
          </p:nvPr>
        </p:nvSpPr>
        <p:spPr>
          <a:xfrm>
            <a:off x="338364" y="2078359"/>
            <a:ext cx="8176987" cy="3753663"/>
          </a:xfrm>
        </p:spPr>
        <p:txBody>
          <a:bodyPr>
            <a:normAutofit fontScale="85000" lnSpcReduction="20000"/>
          </a:bodyPr>
          <a:lstStyle/>
          <a:p>
            <a:pPr algn="just"/>
            <a:r>
              <a:rPr lang="en-US" dirty="0"/>
              <a:t>You can control the scope of the styles applied to a component using the encapsulation property of the component. By default, Angular uses “emulated” encapsulation, which means that the component’s styles are scoped to the component and its child components, but are not isolated from the rest of the application.</a:t>
            </a:r>
          </a:p>
        </p:txBody>
      </p:sp>
    </p:spTree>
    <p:extLst>
      <p:ext uri="{BB962C8B-B14F-4D97-AF65-F5344CB8AC3E}">
        <p14:creationId xmlns:p14="http://schemas.microsoft.com/office/powerpoint/2010/main" xmlns="" val="2270500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Angular Styles in Component</a:t>
            </a:r>
          </a:p>
        </p:txBody>
      </p:sp>
      <p:sp>
        <p:nvSpPr>
          <p:cNvPr id="5" name="Text Placeholder 4">
            <a:extLst>
              <a:ext uri="{FF2B5EF4-FFF2-40B4-BE49-F238E27FC236}">
                <a16:creationId xmlns:a16="http://schemas.microsoft.com/office/drawing/2014/main" xmlns="" id="{F7A8A4DE-2522-2CA2-7F3E-AA23BC23FAB1}"/>
              </a:ext>
            </a:extLst>
          </p:cNvPr>
          <p:cNvSpPr>
            <a:spLocks noGrp="1"/>
          </p:cNvSpPr>
          <p:nvPr>
            <p:ph type="body" idx="1"/>
          </p:nvPr>
        </p:nvSpPr>
        <p:spPr/>
        <p:txBody>
          <a:bodyPr>
            <a:normAutofit fontScale="85000" lnSpcReduction="20000"/>
          </a:bodyPr>
          <a:lstStyle/>
          <a:p>
            <a:pPr algn="just"/>
            <a:r>
              <a:rPr lang="en-US" dirty="0"/>
              <a:t>To change the encapsulation, you can set the encapsulation property in the component’s metadata to either ‘</a:t>
            </a:r>
            <a:r>
              <a:rPr lang="en-US" dirty="0" err="1"/>
              <a:t>ViewEncapsulation.None</a:t>
            </a:r>
            <a:r>
              <a:rPr lang="en-US" dirty="0"/>
              <a:t>’ or ‘</a:t>
            </a:r>
            <a:r>
              <a:rPr lang="en-US" dirty="0" err="1"/>
              <a:t>ViewEncapsulation.ShadowDom</a:t>
            </a:r>
            <a:r>
              <a:rPr lang="en-US" dirty="0"/>
              <a:t>’. If you set it to ‘</a:t>
            </a:r>
            <a:r>
              <a:rPr lang="en-US" dirty="0" err="1"/>
              <a:t>ViewEncapsulation.None</a:t>
            </a:r>
            <a:r>
              <a:rPr lang="en-US" dirty="0"/>
              <a:t>’, of the component’s styles, will be global and affect the entire application. If you set it to ‘</a:t>
            </a:r>
            <a:r>
              <a:rPr lang="en-US" dirty="0" err="1"/>
              <a:t>ViewEncapsulation.ShadowDom</a:t>
            </a:r>
            <a:r>
              <a:rPr lang="en-US" dirty="0"/>
              <a:t>’, the component’s styles will be scoped to the component and its child components, and will not affect the rest of the application.</a:t>
            </a:r>
          </a:p>
        </p:txBody>
      </p:sp>
    </p:spTree>
    <p:extLst>
      <p:ext uri="{BB962C8B-B14F-4D97-AF65-F5344CB8AC3E}">
        <p14:creationId xmlns:p14="http://schemas.microsoft.com/office/powerpoint/2010/main" xmlns="" val="287743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lgn="just"/>
            <a:r>
              <a:rPr lang="en-US" dirty="0"/>
              <a:t>Implementing an Angular component involves the following steps:</a:t>
            </a:r>
            <a:endParaRPr lang="en-IN" dirty="0"/>
          </a:p>
        </p:txBody>
      </p:sp>
      <p:sp>
        <p:nvSpPr>
          <p:cNvPr id="3" name="Title 2"/>
          <p:cNvSpPr>
            <a:spLocks noGrp="1"/>
          </p:cNvSpPr>
          <p:nvPr>
            <p:ph type="title"/>
          </p:nvPr>
        </p:nvSpPr>
        <p:spPr/>
        <p:txBody>
          <a:bodyPr/>
          <a:lstStyle/>
          <a:p>
            <a:r>
              <a:rPr lang="en-US" dirty="0"/>
              <a:t>How to Implement an Angular Component?</a:t>
            </a:r>
            <a:endParaRPr lang="en-IN" dirty="0"/>
          </a:p>
        </p:txBody>
      </p:sp>
      <p:pic>
        <p:nvPicPr>
          <p:cNvPr id="5" name="Picture 4">
            <a:extLst>
              <a:ext uri="{FF2B5EF4-FFF2-40B4-BE49-F238E27FC236}">
                <a16:creationId xmlns:a16="http://schemas.microsoft.com/office/drawing/2014/main" xmlns="" id="{31C9B3EA-752B-3ABA-A014-AB9CED58B8DE}"/>
              </a:ext>
            </a:extLst>
          </p:cNvPr>
          <p:cNvPicPr>
            <a:picLocks noChangeAspect="1"/>
          </p:cNvPicPr>
          <p:nvPr/>
        </p:nvPicPr>
        <p:blipFill>
          <a:blip r:embed="rId2"/>
          <a:stretch>
            <a:fillRect/>
          </a:stretch>
        </p:blipFill>
        <p:spPr>
          <a:xfrm>
            <a:off x="2695235" y="3017849"/>
            <a:ext cx="3840813" cy="2814173"/>
          </a:xfrm>
          <a:prstGeom prst="rect">
            <a:avLst/>
          </a:prstGeom>
        </p:spPr>
      </p:pic>
    </p:spTree>
    <p:extLst>
      <p:ext uri="{BB962C8B-B14F-4D97-AF65-F5344CB8AC3E}">
        <p14:creationId xmlns:p14="http://schemas.microsoft.com/office/powerpoint/2010/main" xmlns="" val="1383146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Implement an Angular Component</a:t>
            </a:r>
          </a:p>
        </p:txBody>
      </p:sp>
      <p:sp>
        <p:nvSpPr>
          <p:cNvPr id="5" name="Text Placeholder 4">
            <a:extLst>
              <a:ext uri="{FF2B5EF4-FFF2-40B4-BE49-F238E27FC236}">
                <a16:creationId xmlns:a16="http://schemas.microsoft.com/office/drawing/2014/main" xmlns="" id="{4C0AD3F8-5DCE-E3BA-29F7-B3A9D8344E76}"/>
              </a:ext>
            </a:extLst>
          </p:cNvPr>
          <p:cNvSpPr>
            <a:spLocks noGrp="1"/>
          </p:cNvSpPr>
          <p:nvPr>
            <p:ph type="body" idx="1"/>
          </p:nvPr>
        </p:nvSpPr>
        <p:spPr/>
        <p:txBody>
          <a:bodyPr>
            <a:normAutofit fontScale="85000" lnSpcReduction="10000"/>
          </a:bodyPr>
          <a:lstStyle/>
          <a:p>
            <a:pPr marL="38100" indent="0" algn="just">
              <a:buNone/>
            </a:pPr>
            <a:r>
              <a:rPr lang="en-US" b="1" dirty="0"/>
              <a:t>1. Define the component class: </a:t>
            </a:r>
            <a:r>
              <a:rPr lang="en-US" dirty="0"/>
              <a:t>Create a new TypeScript class and use the ‘@Component’ decorator to define the metadata for the component. In the metadata, specify the selector, template, and styles for the component.</a:t>
            </a:r>
          </a:p>
          <a:p>
            <a:pPr marL="38100" indent="0" algn="just">
              <a:buNone/>
            </a:pPr>
            <a:r>
              <a:rPr lang="en-US" b="1" dirty="0"/>
              <a:t>2. Define the template: </a:t>
            </a:r>
            <a:r>
              <a:rPr lang="en-US" dirty="0"/>
              <a:t>The template can be defined inline as a string or in an external file and referenced in the component metadata. In the template, you can use Angular templates, directives, and data bindings to define the structure of the component.</a:t>
            </a:r>
          </a:p>
        </p:txBody>
      </p:sp>
    </p:spTree>
    <p:extLst>
      <p:ext uri="{BB962C8B-B14F-4D97-AF65-F5344CB8AC3E}">
        <p14:creationId xmlns:p14="http://schemas.microsoft.com/office/powerpoint/2010/main" xmlns="" val="3482215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Implement an Angular Component</a:t>
            </a:r>
          </a:p>
        </p:txBody>
      </p:sp>
      <p:sp>
        <p:nvSpPr>
          <p:cNvPr id="2" name="Text Placeholder 4">
            <a:extLst>
              <a:ext uri="{FF2B5EF4-FFF2-40B4-BE49-F238E27FC236}">
                <a16:creationId xmlns:a16="http://schemas.microsoft.com/office/drawing/2014/main" xmlns="" id="{BF5F46BE-D8F2-2709-13D2-09E2996D8A1A}"/>
              </a:ext>
            </a:extLst>
          </p:cNvPr>
          <p:cNvSpPr>
            <a:spLocks noGrp="1"/>
          </p:cNvSpPr>
          <p:nvPr>
            <p:ph type="body" idx="1"/>
          </p:nvPr>
        </p:nvSpPr>
        <p:spPr>
          <a:xfrm>
            <a:off x="338364" y="2078359"/>
            <a:ext cx="8176987" cy="3753663"/>
          </a:xfrm>
        </p:spPr>
        <p:txBody>
          <a:bodyPr>
            <a:normAutofit fontScale="70000" lnSpcReduction="20000"/>
          </a:bodyPr>
          <a:lstStyle/>
          <a:p>
            <a:pPr marL="38100" indent="0" algn="just">
              <a:buNone/>
            </a:pPr>
            <a:r>
              <a:rPr lang="en-US" b="1" dirty="0"/>
              <a:t>3. Define the class: </a:t>
            </a:r>
            <a:r>
              <a:rPr lang="en-US" dirty="0"/>
              <a:t>In the class, you can define the properties and methods of the component. You can use the ‘@Input’ and ‘@Output’ decorators to define input and output properties. You can also implement lifecycle hooks to perform logic during specific stages of the component’s lifecycle.</a:t>
            </a:r>
          </a:p>
          <a:p>
            <a:pPr marL="38100" indent="0" algn="just">
              <a:buNone/>
            </a:pPr>
            <a:r>
              <a:rPr lang="en-US" b="1" dirty="0"/>
              <a:t>4. Register the component: </a:t>
            </a:r>
            <a:r>
              <a:rPr lang="en-US" dirty="0"/>
              <a:t>To use the component in your application, you need to register it in an Angular module. You can do this by adding it to the declarations array of the module.</a:t>
            </a:r>
          </a:p>
        </p:txBody>
      </p:sp>
    </p:spTree>
    <p:extLst>
      <p:ext uri="{BB962C8B-B14F-4D97-AF65-F5344CB8AC3E}">
        <p14:creationId xmlns:p14="http://schemas.microsoft.com/office/powerpoint/2010/main" xmlns="" val="1087725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sp>
        <p:nvSpPr>
          <p:cNvPr id="5" name="Text Placeholder 4">
            <a:extLst>
              <a:ext uri="{FF2B5EF4-FFF2-40B4-BE49-F238E27FC236}">
                <a16:creationId xmlns:a16="http://schemas.microsoft.com/office/drawing/2014/main" xmlns="" id="{34E52236-7B48-9FAB-4F1A-AF05440AD0CF}"/>
              </a:ext>
            </a:extLst>
          </p:cNvPr>
          <p:cNvSpPr>
            <a:spLocks noGrp="1"/>
          </p:cNvSpPr>
          <p:nvPr>
            <p:ph type="body" idx="1"/>
          </p:nvPr>
        </p:nvSpPr>
        <p:spPr/>
        <p:txBody>
          <a:bodyPr>
            <a:normAutofit/>
          </a:bodyPr>
          <a:lstStyle/>
          <a:p>
            <a:pPr algn="just"/>
            <a:r>
              <a:rPr lang="en-US" sz="1500" dirty="0"/>
              <a:t>Angular components are essential in the creation of Angular apps. They allow for the definition of modular and reusable sections of an application that can be readily utilized and combined to construct complicated user interfaces. Developers can construct well-structured and maintained apps by knowing the various aspects of an Angular component.</a:t>
            </a:r>
          </a:p>
          <a:p>
            <a:pPr marL="38100" indent="0" algn="just">
              <a:buNone/>
            </a:pPr>
            <a:endParaRPr lang="en-US" sz="1500" dirty="0"/>
          </a:p>
          <a:p>
            <a:pPr marL="38100" indent="0" algn="just">
              <a:buNone/>
            </a:pPr>
            <a:endParaRPr lang="en-US" sz="1500" dirty="0"/>
          </a:p>
          <a:p>
            <a:pPr marL="38100" indent="0" algn="just">
              <a:buNone/>
            </a:pPr>
            <a:endParaRPr lang="en-US" sz="1500" dirty="0"/>
          </a:p>
          <a:p>
            <a:pPr marL="38100" indent="0" algn="just">
              <a:buNone/>
            </a:pPr>
            <a:endParaRPr lang="en-US" sz="1500" dirty="0"/>
          </a:p>
        </p:txBody>
      </p:sp>
    </p:spTree>
    <p:extLst>
      <p:ext uri="{BB962C8B-B14F-4D97-AF65-F5344CB8AC3E}">
        <p14:creationId xmlns:p14="http://schemas.microsoft.com/office/powerpoint/2010/main" xmlns="" val="937353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78871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a:bodyPr>
          <a:lstStyle/>
          <a:p>
            <a:pPr algn="just"/>
            <a:r>
              <a:rPr lang="en-US" dirty="0">
                <a:solidFill>
                  <a:schemeClr val="tx1"/>
                </a:solidFill>
              </a:rPr>
              <a:t>Components are used to divide a huge application into smaller, more manageable, and self-contained components. They communicate with one another via inputs, outputs, and services, resulting in a more modular and easy-to-maintain application.</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dirty="0"/>
              <a:t>What is a Component in Angular?</a:t>
            </a:r>
            <a:endParaRPr lang="en-US" b="1" dirty="0"/>
          </a:p>
        </p:txBody>
      </p:sp>
    </p:spTree>
    <p:extLst>
      <p:ext uri="{BB962C8B-B14F-4D97-AF65-F5344CB8AC3E}">
        <p14:creationId xmlns:p14="http://schemas.microsoft.com/office/powerpoint/2010/main" xmlns="" val="122362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52FED6-662A-0E39-A5BC-250072988E2E}"/>
              </a:ext>
            </a:extLst>
          </p:cNvPr>
          <p:cNvSpPr>
            <a:spLocks noGrp="1"/>
          </p:cNvSpPr>
          <p:nvPr>
            <p:ph type="body" idx="1"/>
          </p:nvPr>
        </p:nvSpPr>
        <p:spPr/>
        <p:txBody>
          <a:bodyPr>
            <a:normAutofit fontScale="92500"/>
          </a:bodyPr>
          <a:lstStyle/>
          <a:p>
            <a:pPr algn="just"/>
            <a:r>
              <a:rPr lang="en-US" dirty="0">
                <a:solidFill>
                  <a:schemeClr val="tx1"/>
                </a:solidFill>
              </a:rPr>
              <a:t>Angular components are reusable and can be layered inside other components, allowing developers to create sophisticated user interfaces by mixing smaller, simpler components. Components can connect with one another via inputs, outputs, and services, making it easier to handle complicated interactions between different portions of the program.</a:t>
            </a:r>
          </a:p>
        </p:txBody>
      </p:sp>
      <p:sp>
        <p:nvSpPr>
          <p:cNvPr id="3" name="Title 2">
            <a:extLst>
              <a:ext uri="{FF2B5EF4-FFF2-40B4-BE49-F238E27FC236}">
                <a16:creationId xmlns:a16="http://schemas.microsoft.com/office/drawing/2014/main" xmlns="" id="{DD9C8328-0F7E-3F29-4DD8-E7EBB54C06E3}"/>
              </a:ext>
            </a:extLst>
          </p:cNvPr>
          <p:cNvSpPr>
            <a:spLocks noGrp="1"/>
          </p:cNvSpPr>
          <p:nvPr>
            <p:ph type="title"/>
          </p:nvPr>
        </p:nvSpPr>
        <p:spPr/>
        <p:txBody>
          <a:bodyPr>
            <a:normAutofit/>
          </a:bodyPr>
          <a:lstStyle/>
          <a:p>
            <a:pPr indent="-342900" algn="just"/>
            <a:r>
              <a:rPr lang="en-US" b="1" dirty="0"/>
              <a:t>What is a Component in Angular?</a:t>
            </a:r>
          </a:p>
        </p:txBody>
      </p:sp>
    </p:spTree>
    <p:extLst>
      <p:ext uri="{BB962C8B-B14F-4D97-AF65-F5344CB8AC3E}">
        <p14:creationId xmlns:p14="http://schemas.microsoft.com/office/powerpoint/2010/main" xmlns="" val="55951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63B222A-49AC-35BC-CA2A-D1C04F5873A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E2F4CBA0-B480-11F9-E9E0-DBF00E7F7444}"/>
              </a:ext>
            </a:extLst>
          </p:cNvPr>
          <p:cNvSpPr>
            <a:spLocks noGrp="1"/>
          </p:cNvSpPr>
          <p:nvPr>
            <p:ph type="title"/>
          </p:nvPr>
        </p:nvSpPr>
        <p:spPr>
          <a:xfrm>
            <a:off x="338364" y="243770"/>
            <a:ext cx="7886700" cy="994172"/>
          </a:xfrm>
        </p:spPr>
        <p:txBody>
          <a:bodyPr>
            <a:normAutofit/>
          </a:bodyPr>
          <a:lstStyle/>
          <a:p>
            <a:r>
              <a:rPr lang="en-US" b="1" kern="1200" dirty="0"/>
              <a:t>Angular Component Example</a:t>
            </a:r>
            <a:endParaRPr lang="en-IN" dirty="0"/>
          </a:p>
        </p:txBody>
      </p:sp>
      <p:sp>
        <p:nvSpPr>
          <p:cNvPr id="2" name="Text Placeholder 1">
            <a:extLst>
              <a:ext uri="{FF2B5EF4-FFF2-40B4-BE49-F238E27FC236}">
                <a16:creationId xmlns:a16="http://schemas.microsoft.com/office/drawing/2014/main" xmlns="" id="{340B1907-1A6F-B3EB-7F92-6DADEAACBDBD}"/>
              </a:ext>
            </a:extLst>
          </p:cNvPr>
          <p:cNvSpPr>
            <a:spLocks noGrp="1"/>
          </p:cNvSpPr>
          <p:nvPr>
            <p:ph type="body" idx="1"/>
          </p:nvPr>
        </p:nvSpPr>
        <p:spPr>
          <a:xfrm>
            <a:off x="338364" y="2078359"/>
            <a:ext cx="8176987" cy="3753663"/>
          </a:xfrm>
        </p:spPr>
        <p:txBody>
          <a:bodyPr>
            <a:normAutofit/>
          </a:bodyPr>
          <a:lstStyle/>
          <a:p>
            <a:pPr algn="just"/>
            <a:r>
              <a:rPr lang="en-US" dirty="0">
                <a:solidFill>
                  <a:schemeClr val="tx1"/>
                </a:solidFill>
              </a:rPr>
              <a:t>Here’s an example of a simple Angular component:</a:t>
            </a:r>
          </a:p>
        </p:txBody>
      </p:sp>
      <p:pic>
        <p:nvPicPr>
          <p:cNvPr id="5" name="Picture 4">
            <a:extLst>
              <a:ext uri="{FF2B5EF4-FFF2-40B4-BE49-F238E27FC236}">
                <a16:creationId xmlns:a16="http://schemas.microsoft.com/office/drawing/2014/main" xmlns="" id="{A166CB35-A2BC-5C83-785A-A109DCC3DFF0}"/>
              </a:ext>
            </a:extLst>
          </p:cNvPr>
          <p:cNvPicPr>
            <a:picLocks noChangeAspect="1"/>
          </p:cNvPicPr>
          <p:nvPr/>
        </p:nvPicPr>
        <p:blipFill rotWithShape="1">
          <a:blip r:embed="rId3"/>
          <a:srcRect l="14482" t="7678" r="12797" b="1852"/>
          <a:stretch/>
        </p:blipFill>
        <p:spPr>
          <a:xfrm>
            <a:off x="2776451" y="2765021"/>
            <a:ext cx="3591098" cy="3067001"/>
          </a:xfrm>
          <a:prstGeom prst="rect">
            <a:avLst/>
          </a:prstGeom>
        </p:spPr>
      </p:pic>
    </p:spTree>
    <p:extLst>
      <p:ext uri="{BB962C8B-B14F-4D97-AF65-F5344CB8AC3E}">
        <p14:creationId xmlns:p14="http://schemas.microsoft.com/office/powerpoint/2010/main" xmlns="" val="61076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2C4F56-F416-7E51-E0EA-6F380E4307A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E0E541E-A7A0-6666-6337-F8CCFB730EA5}"/>
              </a:ext>
            </a:extLst>
          </p:cNvPr>
          <p:cNvSpPr>
            <a:spLocks noGrp="1"/>
          </p:cNvSpPr>
          <p:nvPr>
            <p:ph type="body" idx="1"/>
          </p:nvPr>
        </p:nvSpPr>
        <p:spPr/>
        <p:txBody>
          <a:bodyPr>
            <a:normAutofit lnSpcReduction="10000"/>
          </a:bodyPr>
          <a:lstStyle/>
          <a:p>
            <a:pPr algn="just"/>
            <a:r>
              <a:rPr lang="en-US" dirty="0">
                <a:solidFill>
                  <a:schemeClr val="tx1"/>
                </a:solidFill>
              </a:rPr>
              <a:t>In this example, we have an Angular component called </a:t>
            </a:r>
            <a:r>
              <a:rPr lang="en-US" dirty="0" err="1">
                <a:solidFill>
                  <a:schemeClr val="tx1"/>
                </a:solidFill>
              </a:rPr>
              <a:t>GreetingComponent</a:t>
            </a:r>
            <a:r>
              <a:rPr lang="en-US" dirty="0">
                <a:solidFill>
                  <a:schemeClr val="tx1"/>
                </a:solidFill>
              </a:rPr>
              <a:t>. The component is defined using the ‘@Component’ decorator, which provides metadata about the component to Angular. The selector property specifies the HTML tag that will be used to render the component in the template, in this case ‘&lt;app-greeting&gt;’.</a:t>
            </a:r>
          </a:p>
        </p:txBody>
      </p:sp>
      <p:sp>
        <p:nvSpPr>
          <p:cNvPr id="3" name="Title 2">
            <a:extLst>
              <a:ext uri="{FF2B5EF4-FFF2-40B4-BE49-F238E27FC236}">
                <a16:creationId xmlns:a16="http://schemas.microsoft.com/office/drawing/2014/main" xmlns="" id="{D8C2AE51-C8F1-057D-2197-79261A633D66}"/>
              </a:ext>
            </a:extLst>
          </p:cNvPr>
          <p:cNvSpPr>
            <a:spLocks noGrp="1"/>
          </p:cNvSpPr>
          <p:nvPr>
            <p:ph type="title"/>
          </p:nvPr>
        </p:nvSpPr>
        <p:spPr/>
        <p:txBody>
          <a:bodyPr>
            <a:normAutofit/>
          </a:bodyPr>
          <a:lstStyle/>
          <a:p>
            <a:pPr indent="-342900" algn="just"/>
            <a:r>
              <a:rPr lang="en-US" b="1" dirty="0"/>
              <a:t>Example</a:t>
            </a:r>
          </a:p>
        </p:txBody>
      </p:sp>
    </p:spTree>
    <p:extLst>
      <p:ext uri="{BB962C8B-B14F-4D97-AF65-F5344CB8AC3E}">
        <p14:creationId xmlns:p14="http://schemas.microsoft.com/office/powerpoint/2010/main" xmlns="" val="327972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3D4657-9A69-289E-3678-D2D40E3D8C2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6499EC1-48A4-7990-B003-83E5C7F7CD0E}"/>
              </a:ext>
            </a:extLst>
          </p:cNvPr>
          <p:cNvSpPr>
            <a:spLocks noGrp="1"/>
          </p:cNvSpPr>
          <p:nvPr>
            <p:ph type="body" idx="1"/>
          </p:nvPr>
        </p:nvSpPr>
        <p:spPr/>
        <p:txBody>
          <a:bodyPr>
            <a:normAutofit fontScale="92500" lnSpcReduction="20000"/>
          </a:bodyPr>
          <a:lstStyle/>
          <a:p>
            <a:pPr algn="just"/>
            <a:r>
              <a:rPr lang="en-US" dirty="0">
                <a:solidFill>
                  <a:schemeClr val="tx1"/>
                </a:solidFill>
              </a:rPr>
              <a:t>The template property specifies the HTML template for the component, which contains a single H1 header. The header displays the value of the message property, which is bound to the template using Angular template syntax {{}}.</a:t>
            </a:r>
          </a:p>
          <a:p>
            <a:pPr algn="just"/>
            <a:r>
              <a:rPr lang="en-US" dirty="0">
                <a:solidFill>
                  <a:schemeClr val="tx1"/>
                </a:solidFill>
              </a:rPr>
              <a:t>The styles property specifies the CSS styles for the component, which are scoped and applicable to the component. In this case, the H1 header has a green color.</a:t>
            </a:r>
          </a:p>
        </p:txBody>
      </p:sp>
      <p:sp>
        <p:nvSpPr>
          <p:cNvPr id="3" name="Title 2">
            <a:extLst>
              <a:ext uri="{FF2B5EF4-FFF2-40B4-BE49-F238E27FC236}">
                <a16:creationId xmlns:a16="http://schemas.microsoft.com/office/drawing/2014/main" xmlns="" id="{583936E2-268F-5AFF-42BE-97995040FCC5}"/>
              </a:ext>
            </a:extLst>
          </p:cNvPr>
          <p:cNvSpPr>
            <a:spLocks noGrp="1"/>
          </p:cNvSpPr>
          <p:nvPr>
            <p:ph type="title"/>
          </p:nvPr>
        </p:nvSpPr>
        <p:spPr/>
        <p:txBody>
          <a:bodyPr>
            <a:normAutofit/>
          </a:bodyPr>
          <a:lstStyle/>
          <a:p>
            <a:pPr indent="-342900" algn="just"/>
            <a:r>
              <a:rPr lang="en-US" b="1" dirty="0"/>
              <a:t>Example</a:t>
            </a:r>
          </a:p>
        </p:txBody>
      </p:sp>
    </p:spTree>
    <p:extLst>
      <p:ext uri="{BB962C8B-B14F-4D97-AF65-F5344CB8AC3E}">
        <p14:creationId xmlns:p14="http://schemas.microsoft.com/office/powerpoint/2010/main" xmlns="" val="268379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3A15063-9B91-BD57-A5C1-0167ED54EF7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136625D0-A19A-69B8-C1E6-566EE08F3084}"/>
              </a:ext>
            </a:extLst>
          </p:cNvPr>
          <p:cNvSpPr>
            <a:spLocks noGrp="1"/>
          </p:cNvSpPr>
          <p:nvPr>
            <p:ph type="body" idx="1"/>
          </p:nvPr>
        </p:nvSpPr>
        <p:spPr/>
        <p:txBody>
          <a:bodyPr>
            <a:normAutofit fontScale="92500" lnSpcReduction="20000"/>
          </a:bodyPr>
          <a:lstStyle/>
          <a:p>
            <a:pPr algn="just"/>
            <a:r>
              <a:rPr lang="en-US" dirty="0">
                <a:solidFill>
                  <a:schemeClr val="tx1"/>
                </a:solidFill>
              </a:rPr>
              <a:t>The class </a:t>
            </a:r>
            <a:r>
              <a:rPr lang="en-US" dirty="0" err="1">
                <a:solidFill>
                  <a:schemeClr val="tx1"/>
                </a:solidFill>
              </a:rPr>
              <a:t>GreetingComponent</a:t>
            </a:r>
            <a:r>
              <a:rPr lang="en-US" dirty="0">
                <a:solidFill>
                  <a:schemeClr val="tx1"/>
                </a:solidFill>
              </a:rPr>
              <a:t> defines the behavior of the component. It has a single message property, which is a string.</a:t>
            </a:r>
          </a:p>
          <a:p>
            <a:pPr algn="just"/>
            <a:r>
              <a:rPr lang="en-US" dirty="0">
                <a:solidFill>
                  <a:schemeClr val="tx1"/>
                </a:solidFill>
              </a:rPr>
              <a:t>When this component is used in the application, the template will be rendered as HTML, and the behavior of the component will be defined by the class. The H1 header will display the message “Hello, World!”, and the text will be displayed in green.</a:t>
            </a:r>
            <a:endParaRPr lang="en-US" i="1" dirty="0">
              <a:solidFill>
                <a:schemeClr val="tx1"/>
              </a:solidFill>
            </a:endParaRPr>
          </a:p>
        </p:txBody>
      </p:sp>
      <p:sp>
        <p:nvSpPr>
          <p:cNvPr id="3" name="Title 2">
            <a:extLst>
              <a:ext uri="{FF2B5EF4-FFF2-40B4-BE49-F238E27FC236}">
                <a16:creationId xmlns:a16="http://schemas.microsoft.com/office/drawing/2014/main" xmlns="" id="{F330AB4F-2974-9707-CB86-07385AD1B592}"/>
              </a:ext>
            </a:extLst>
          </p:cNvPr>
          <p:cNvSpPr>
            <a:spLocks noGrp="1"/>
          </p:cNvSpPr>
          <p:nvPr>
            <p:ph type="title"/>
          </p:nvPr>
        </p:nvSpPr>
        <p:spPr/>
        <p:txBody>
          <a:bodyPr>
            <a:normAutofit/>
          </a:bodyPr>
          <a:lstStyle/>
          <a:p>
            <a:pPr indent="-342900" algn="just"/>
            <a:r>
              <a:rPr lang="en-US" b="1" dirty="0"/>
              <a:t>Example</a:t>
            </a:r>
          </a:p>
        </p:txBody>
      </p:sp>
    </p:spTree>
    <p:extLst>
      <p:ext uri="{BB962C8B-B14F-4D97-AF65-F5344CB8AC3E}">
        <p14:creationId xmlns:p14="http://schemas.microsoft.com/office/powerpoint/2010/main" xmlns="" val="72612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4E93AE1-175D-8777-E7A8-EA2C56AAC44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D367537-AFDA-1CE9-C654-D65A4586DA87}"/>
              </a:ext>
            </a:extLst>
          </p:cNvPr>
          <p:cNvSpPr>
            <a:spLocks noGrp="1"/>
          </p:cNvSpPr>
          <p:nvPr>
            <p:ph type="body" idx="1"/>
          </p:nvPr>
        </p:nvSpPr>
        <p:spPr/>
        <p:txBody>
          <a:bodyPr>
            <a:normAutofit fontScale="77500" lnSpcReduction="20000"/>
          </a:bodyPr>
          <a:lstStyle/>
          <a:p>
            <a:pPr algn="just"/>
            <a:r>
              <a:rPr lang="en-US" dirty="0">
                <a:solidFill>
                  <a:schemeClr val="tx1"/>
                </a:solidFill>
              </a:rPr>
              <a:t>An Angular component has several parts, such as:</a:t>
            </a:r>
          </a:p>
          <a:p>
            <a:pPr marL="38100" indent="0" algn="just">
              <a:buNone/>
            </a:pPr>
            <a:r>
              <a:rPr lang="en-US" b="1" dirty="0"/>
              <a:t>1. Component Decorator: </a:t>
            </a:r>
            <a:r>
              <a:rPr lang="en-US" dirty="0"/>
              <a:t>The component decorator is a JavaScript function that is used to define the metadata of a component. It contains information about the component, such as its selector, template, styles, and properties.</a:t>
            </a:r>
          </a:p>
          <a:p>
            <a:pPr marL="38100" indent="0" algn="just">
              <a:buNone/>
            </a:pPr>
            <a:r>
              <a:rPr lang="en-US" b="1" dirty="0"/>
              <a:t>2. Selector: </a:t>
            </a:r>
            <a:r>
              <a:rPr lang="en-US" dirty="0"/>
              <a:t>The selector is a string that defines the name of the component as it is used in templates.</a:t>
            </a:r>
          </a:p>
          <a:p>
            <a:pPr marL="38100" indent="0" algn="just">
              <a:buNone/>
            </a:pPr>
            <a:r>
              <a:rPr lang="en-US" b="1" dirty="0"/>
              <a:t>3. Template: </a:t>
            </a:r>
            <a:r>
              <a:rPr lang="en-US" dirty="0"/>
              <a:t>The template is a string or a reference to an external file that defines the HTML structure of the component.</a:t>
            </a:r>
            <a:endParaRPr lang="en-US" dirty="0">
              <a:solidFill>
                <a:schemeClr val="tx1"/>
              </a:solidFill>
            </a:endParaRPr>
          </a:p>
        </p:txBody>
      </p:sp>
      <p:sp>
        <p:nvSpPr>
          <p:cNvPr id="3" name="Title 2">
            <a:extLst>
              <a:ext uri="{FF2B5EF4-FFF2-40B4-BE49-F238E27FC236}">
                <a16:creationId xmlns:a16="http://schemas.microsoft.com/office/drawing/2014/main" xmlns="" id="{29BEC68C-9912-6E1F-AA8A-D087E3E4CBC4}"/>
              </a:ext>
            </a:extLst>
          </p:cNvPr>
          <p:cNvSpPr>
            <a:spLocks noGrp="1"/>
          </p:cNvSpPr>
          <p:nvPr>
            <p:ph type="title"/>
          </p:nvPr>
        </p:nvSpPr>
        <p:spPr/>
        <p:txBody>
          <a:bodyPr>
            <a:normAutofit/>
          </a:bodyPr>
          <a:lstStyle/>
          <a:p>
            <a:pPr indent="-342900" algn="just"/>
            <a:r>
              <a:rPr lang="en-US" b="1" dirty="0"/>
              <a:t>Parts of an Angular Component</a:t>
            </a:r>
          </a:p>
        </p:txBody>
      </p:sp>
    </p:spTree>
    <p:extLst>
      <p:ext uri="{BB962C8B-B14F-4D97-AF65-F5344CB8AC3E}">
        <p14:creationId xmlns:p14="http://schemas.microsoft.com/office/powerpoint/2010/main" xmlns="" val="669340135"/>
      </p:ext>
    </p:extLst>
  </p:cSld>
  <p:clrMapOvr>
    <a:masterClrMapping/>
  </p:clrMapOvr>
</p:sld>
</file>

<file path=ppt/theme/theme1.xml><?xml version="1.0" encoding="utf-8"?>
<a:theme xmlns:a="http://schemas.openxmlformats.org/drawingml/2006/main" name="1_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1648</Words>
  <Application>Microsoft Office PowerPoint</Application>
  <PresentationFormat>On-screen Show (4:3)</PresentationFormat>
  <Paragraphs>72</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1_Office Theme</vt:lpstr>
      <vt:lpstr>Slide 1</vt:lpstr>
      <vt:lpstr>What is a Component in Angular?</vt:lpstr>
      <vt:lpstr>What is a Component in Angular?</vt:lpstr>
      <vt:lpstr>What is a Component in Angular?</vt:lpstr>
      <vt:lpstr>Angular Component Example</vt:lpstr>
      <vt:lpstr>Example</vt:lpstr>
      <vt:lpstr>Example</vt:lpstr>
      <vt:lpstr>Example</vt:lpstr>
      <vt:lpstr>Parts of an Angular Component</vt:lpstr>
      <vt:lpstr>Parts of an Angular Component</vt:lpstr>
      <vt:lpstr>Parts of an Angular Component</vt:lpstr>
      <vt:lpstr>Angular Component Lifecycle Events</vt:lpstr>
      <vt:lpstr>ngOnChanges</vt:lpstr>
      <vt:lpstr>ngOnInit</vt:lpstr>
      <vt:lpstr>ngDoCheck</vt:lpstr>
      <vt:lpstr>ngAfterContentInit</vt:lpstr>
      <vt:lpstr>ngAfterContentChecked</vt:lpstr>
      <vt:lpstr>ngAfterViewInit</vt:lpstr>
      <vt:lpstr>ngAfterViewChecked</vt:lpstr>
      <vt:lpstr>ngOnDestroy</vt:lpstr>
      <vt:lpstr>Angular Styles in Component</vt:lpstr>
      <vt:lpstr>Angular Styles in Component</vt:lpstr>
      <vt:lpstr>Angular Styles in Component</vt:lpstr>
      <vt:lpstr>How to Implement an Angular Component?</vt:lpstr>
      <vt:lpstr>Implement an Angular Component</vt:lpstr>
      <vt:lpstr>Implement an Angular Component</vt:lpstr>
      <vt:lpstr>Slide 27</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Sarbjeet Singh</dc:creator>
  <cp:lastModifiedBy>Shubham Kumar</cp:lastModifiedBy>
  <cp:revision>11</cp:revision>
  <dcterms:created xsi:type="dcterms:W3CDTF">2024-02-15T03:48:05Z</dcterms:created>
  <dcterms:modified xsi:type="dcterms:W3CDTF">2024-05-21T03:31:42Z</dcterms:modified>
</cp:coreProperties>
</file>