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4"/>
  </p:notesMasterIdLst>
  <p:sldIdLst>
    <p:sldId id="289" r:id="rId2"/>
    <p:sldId id="273" r:id="rId3"/>
    <p:sldId id="274" r:id="rId4"/>
    <p:sldId id="276" r:id="rId5"/>
    <p:sldId id="315" r:id="rId6"/>
    <p:sldId id="321" r:id="rId7"/>
    <p:sldId id="322" r:id="rId8"/>
    <p:sldId id="323" r:id="rId9"/>
    <p:sldId id="324" r:id="rId10"/>
    <p:sldId id="325" r:id="rId11"/>
    <p:sldId id="326" r:id="rId12"/>
    <p:sldId id="327" r:id="rId13"/>
    <p:sldId id="328" r:id="rId14"/>
    <p:sldId id="329" r:id="rId15"/>
    <p:sldId id="330" r:id="rId16"/>
    <p:sldId id="331" r:id="rId17"/>
    <p:sldId id="278" r:id="rId18"/>
    <p:sldId id="279" r:id="rId19"/>
    <p:sldId id="283" r:id="rId20"/>
    <p:sldId id="280" r:id="rId21"/>
    <p:sldId id="281" r:id="rId22"/>
    <p:sldId id="282" r:id="rId23"/>
    <p:sldId id="284" r:id="rId24"/>
    <p:sldId id="285" r:id="rId25"/>
    <p:sldId id="286" r:id="rId26"/>
    <p:sldId id="287" r:id="rId27"/>
    <p:sldId id="332" r:id="rId28"/>
    <p:sldId id="333" r:id="rId29"/>
    <p:sldId id="334" r:id="rId30"/>
    <p:sldId id="335" r:id="rId31"/>
    <p:sldId id="336"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1" d="100"/>
          <a:sy n="81" d="100"/>
        </p:scale>
        <p:origin x="-824"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13361-4777-4FA7-9988-B746A8896E53}" type="datetimeFigureOut">
              <a:rPr lang="en-US" smtClean="0"/>
              <a:pPr/>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8B43A-D6C6-4494-85AA-6513E25EB1A6}" type="slidenum">
              <a:rPr lang="en-US" smtClean="0"/>
              <a:pPr/>
              <a:t>‹#›</a:t>
            </a:fld>
            <a:endParaRPr lang="en-US"/>
          </a:p>
        </p:txBody>
      </p:sp>
    </p:spTree>
    <p:extLst>
      <p:ext uri="{BB962C8B-B14F-4D97-AF65-F5344CB8AC3E}">
        <p14:creationId xmlns:p14="http://schemas.microsoft.com/office/powerpoint/2010/main" xmlns="" val="406205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6080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AC986-AFB2-422E-9784-36C80056BB90}" type="slidenum">
              <a:rPr lang="en-US" smtClean="0"/>
              <a:pPr/>
              <a:t>5</a:t>
            </a:fld>
            <a:endParaRPr lang="en-US"/>
          </a:p>
        </p:txBody>
      </p:sp>
    </p:spTree>
    <p:extLst>
      <p:ext uri="{BB962C8B-B14F-4D97-AF65-F5344CB8AC3E}">
        <p14:creationId xmlns:p14="http://schemas.microsoft.com/office/powerpoint/2010/main" xmlns="" val="3592603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4F4F5"/>
        </a:solidFill>
        <a:effectLst/>
      </p:bgPr>
    </p:bg>
    <p:spTree>
      <p:nvGrpSpPr>
        <p:cNvPr id="1" name="Shape 18"/>
        <p:cNvGrpSpPr/>
        <p:nvPr/>
      </p:nvGrpSpPr>
      <p:grpSpPr>
        <a:xfrm>
          <a:off x="0" y="0"/>
          <a:ext cx="0" cy="0"/>
          <a:chOff x="0" y="0"/>
          <a:chExt cx="0" cy="0"/>
        </a:xfrm>
      </p:grpSpPr>
      <p:sp>
        <p:nvSpPr>
          <p:cNvPr id="19" name="Google Shape;19;p7"/>
          <p:cNvSpPr/>
          <p:nvPr/>
        </p:nvSpPr>
        <p:spPr>
          <a:xfrm>
            <a:off x="0" y="0"/>
            <a:ext cx="9144000" cy="1959429"/>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0" name="Google Shape;20;p7"/>
          <p:cNvSpPr txBox="1">
            <a:spLocks noGrp="1"/>
          </p:cNvSpPr>
          <p:nvPr>
            <p:ph type="body" idx="1"/>
          </p:nvPr>
        </p:nvSpPr>
        <p:spPr>
          <a:xfrm>
            <a:off x="989351" y="2818152"/>
            <a:ext cx="7525999" cy="3698763"/>
          </a:xfrm>
          <a:prstGeom prst="rect">
            <a:avLst/>
          </a:prstGeom>
          <a:noFill/>
          <a:ln>
            <a:noFill/>
          </a:ln>
        </p:spPr>
        <p:txBody>
          <a:bodyPr spcFirstLastPara="1" wrap="square" lIns="91425" tIns="45700" rIns="91425" bIns="45700" anchor="t" anchorCtr="0">
            <a:normAutofit/>
          </a:bodyPr>
          <a:lstStyle>
            <a:lvl1pPr marL="342900" lvl="0" indent="-295275" algn="l">
              <a:lnSpc>
                <a:spcPct val="150000"/>
              </a:lnSpc>
              <a:spcBef>
                <a:spcPts val="750"/>
              </a:spcBef>
              <a:spcAft>
                <a:spcPts val="0"/>
              </a:spcAft>
              <a:buClr>
                <a:schemeClr val="dk1"/>
              </a:buClr>
              <a:buSzPts val="2600"/>
              <a:buChar char="•"/>
              <a:defRPr sz="1950">
                <a:latin typeface="Bahnschrift" panose="020B0502040204020203" pitchFamily="34" charset="0"/>
                <a:ea typeface="Bahnschrift" panose="020B0502040204020203" pitchFamily="34" charset="0"/>
                <a:cs typeface="Arial"/>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1" name="Google Shape;21;p7"/>
          <p:cNvSpPr txBox="1"/>
          <p:nvPr/>
        </p:nvSpPr>
        <p:spPr>
          <a:xfrm>
            <a:off x="628650" y="235182"/>
            <a:ext cx="3429000" cy="1084882"/>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300" dirty="0">
                <a:solidFill>
                  <a:srgbClr val="F4F4F5"/>
                </a:solidFill>
                <a:latin typeface="Bahnschrift SemiBold" panose="020B0502040204020203" pitchFamily="34" charset="0"/>
                <a:ea typeface="Arial"/>
                <a:cs typeface="Arial"/>
                <a:sym typeface="Arial"/>
              </a:rPr>
              <a:t>Learning Outcomes</a:t>
            </a:r>
            <a:endParaRPr sz="1350" dirty="0">
              <a:latin typeface="Bahnschrift SemiBold" panose="020B0502040204020203" pitchFamily="34" charset="0"/>
            </a:endParaRPr>
          </a:p>
        </p:txBody>
      </p:sp>
      <p:pic>
        <p:nvPicPr>
          <p:cNvPr id="22" name="Google Shape;22;p7"/>
          <p:cNvPicPr preferRelativeResize="0"/>
          <p:nvPr/>
        </p:nvPicPr>
        <p:blipFill rotWithShape="1">
          <a:blip r:embed="rId2" cstate="print">
            <a:alphaModFix/>
          </a:blip>
          <a:srcRect/>
          <a:stretch/>
        </p:blipFill>
        <p:spPr>
          <a:xfrm rot="-1980602">
            <a:off x="6397866" y="99256"/>
            <a:ext cx="2389846" cy="1667640"/>
          </a:xfrm>
          <a:prstGeom prst="rect">
            <a:avLst/>
          </a:prstGeom>
          <a:noFill/>
          <a:ln>
            <a:noFill/>
          </a:ln>
        </p:spPr>
      </p:pic>
      <p:sp>
        <p:nvSpPr>
          <p:cNvPr id="23" name="Google Shape;23;p7"/>
          <p:cNvSpPr/>
          <p:nvPr/>
        </p:nvSpPr>
        <p:spPr>
          <a:xfrm>
            <a:off x="599608" y="1959431"/>
            <a:ext cx="7915742" cy="740967"/>
          </a:xfrm>
          <a:prstGeom prst="rect">
            <a:avLst/>
          </a:prstGeom>
          <a:noFill/>
          <a:ln>
            <a:noFill/>
          </a:ln>
        </p:spPr>
        <p:txBody>
          <a:bodyPr spcFirstLastPara="1" wrap="square" lIns="68569" tIns="34275" rIns="68569" bIns="34275" anchor="t" anchorCtr="0">
            <a:normAutofit/>
          </a:bodyPr>
          <a:lstStyle/>
          <a:p>
            <a:pPr marL="0" marR="0" lvl="0" indent="0" algn="l" rtl="0">
              <a:lnSpc>
                <a:spcPct val="150000"/>
              </a:lnSpc>
              <a:spcBef>
                <a:spcPts val="0"/>
              </a:spcBef>
              <a:spcAft>
                <a:spcPts val="0"/>
              </a:spcAft>
              <a:buClr>
                <a:schemeClr val="dk1"/>
              </a:buClr>
              <a:buSzPts val="2800"/>
              <a:buFont typeface="Arial"/>
              <a:buNone/>
            </a:pPr>
            <a:r>
              <a:rPr lang="en-US" sz="2100" dirty="0">
                <a:solidFill>
                  <a:schemeClr val="dk1"/>
                </a:solidFill>
                <a:latin typeface="Bahnschrift" panose="020B0502040204020203" pitchFamily="34" charset="0"/>
                <a:ea typeface="Arial"/>
                <a:cs typeface="Arial" panose="020B0604020202020204" pitchFamily="34" charset="0"/>
                <a:sym typeface="Arial"/>
              </a:rPr>
              <a:t>After this lecture, you will be able to</a:t>
            </a:r>
            <a:endParaRPr sz="135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378976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8"/>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91" name="Google Shape;91;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585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4F4F5"/>
        </a:solidFill>
        <a:effectLst/>
      </p:bgPr>
    </p:bg>
    <p:spTree>
      <p:nvGrpSpPr>
        <p:cNvPr id="1" name="Shape 24"/>
        <p:cNvGrpSpPr/>
        <p:nvPr/>
      </p:nvGrpSpPr>
      <p:grpSpPr>
        <a:xfrm>
          <a:off x="0" y="0"/>
          <a:ext cx="0" cy="0"/>
          <a:chOff x="0" y="0"/>
          <a:chExt cx="0" cy="0"/>
        </a:xfrm>
      </p:grpSpPr>
      <p:sp>
        <p:nvSpPr>
          <p:cNvPr id="25" name="Google Shape;25;p8"/>
          <p:cNvSpPr/>
          <p:nvPr/>
        </p:nvSpPr>
        <p:spPr>
          <a:xfrm>
            <a:off x="0" y="2"/>
            <a:ext cx="9144000" cy="1325563"/>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6" name="Google Shape;26;p8"/>
          <p:cNvSpPr txBox="1">
            <a:spLocks noGrp="1"/>
          </p:cNvSpPr>
          <p:nvPr>
            <p:ph type="body" idx="1"/>
          </p:nvPr>
        </p:nvSpPr>
        <p:spPr>
          <a:xfrm>
            <a:off x="338364" y="1628145"/>
            <a:ext cx="8176987" cy="5004884"/>
          </a:xfrm>
          <a:prstGeom prst="rect">
            <a:avLst/>
          </a:prstGeom>
          <a:noFill/>
          <a:ln>
            <a:noFill/>
          </a:ln>
        </p:spPr>
        <p:txBody>
          <a:bodyPr spcFirstLastPara="1" wrap="square" lIns="91425" tIns="45700" rIns="91425" bIns="45700" anchor="t" anchorCtr="0">
            <a:normAutofit/>
          </a:bodyPr>
          <a:lstStyle>
            <a:lvl1pPr marL="342900" lvl="0" indent="-304800" algn="l">
              <a:lnSpc>
                <a:spcPct val="150000"/>
              </a:lnSpc>
              <a:spcBef>
                <a:spcPts val="750"/>
              </a:spcBef>
              <a:spcAft>
                <a:spcPts val="0"/>
              </a:spcAft>
              <a:buClr>
                <a:schemeClr val="dk1"/>
              </a:buClr>
              <a:buSzPts val="2800"/>
              <a:buChar char="•"/>
              <a:defRPr>
                <a:latin typeface="Bahnschrift" panose="020B0502040204020203" pitchFamily="34" charset="0"/>
                <a:ea typeface="Bahnschrift" panose="020B0502040204020203" pitchFamily="34" charset="0"/>
                <a:cs typeface="Arial" panose="020B0604020202020204" pitchFamily="34" charset="0"/>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7" name="Google Shape;27;p8"/>
          <p:cNvSpPr txBox="1">
            <a:spLocks noGrp="1"/>
          </p:cNvSpPr>
          <p:nvPr>
            <p:ph type="title"/>
          </p:nvPr>
        </p:nvSpPr>
        <p:spPr>
          <a:xfrm>
            <a:off x="338363" y="2"/>
            <a:ext cx="78867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4F4F5"/>
              </a:buClr>
              <a:buSzPts val="3600"/>
              <a:buFont typeface="Arial"/>
              <a:buNone/>
              <a:defRPr sz="2700">
                <a:solidFill>
                  <a:srgbClr val="F4F4F5"/>
                </a:solidFill>
                <a:latin typeface="Bahnschrift" panose="020B0502040204020203" pitchFamily="34" charset="0"/>
                <a:ea typeface="Bahnschrift" panose="020B0502040204020203" pitchFamily="34" charset="0"/>
                <a:cs typeface="Arial" panose="020B0604020202020204" pitchFamily="34" charset="0"/>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xmlns="" val="412596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gradFill>
          <a:gsLst>
            <a:gs pos="0">
              <a:srgbClr val="F5F7FC"/>
            </a:gs>
            <a:gs pos="67000">
              <a:schemeClr val="dk1"/>
            </a:gs>
            <a:gs pos="100000">
              <a:srgbClr val="3D6260"/>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628650" y="892810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3028950" y="892810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6457950" y="892810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grpSp>
        <p:nvGrpSpPr>
          <p:cNvPr id="32" name="Google Shape;32;p9"/>
          <p:cNvGrpSpPr/>
          <p:nvPr/>
        </p:nvGrpSpPr>
        <p:grpSpPr>
          <a:xfrm>
            <a:off x="1529895" y="2282371"/>
            <a:ext cx="6037944" cy="2293258"/>
            <a:chOff x="1529895" y="2282371"/>
            <a:chExt cx="6037944" cy="2293258"/>
          </a:xfrm>
        </p:grpSpPr>
        <p:sp>
          <p:nvSpPr>
            <p:cNvPr id="33" name="Google Shape;33;p9"/>
            <p:cNvSpPr/>
            <p:nvPr/>
          </p:nvSpPr>
          <p:spPr>
            <a:xfrm>
              <a:off x="1529895" y="2703285"/>
              <a:ext cx="6037944" cy="1451430"/>
            </a:xfrm>
            <a:custGeom>
              <a:avLst/>
              <a:gdLst/>
              <a:ahLst/>
              <a:cxnLst/>
              <a:rect l="l" t="t" r="r" b="b"/>
              <a:pathLst>
                <a:path w="6037944" h="1451430" extrusionOk="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7315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4" name="Google Shape;34;p9"/>
            <p:cNvSpPr/>
            <p:nvPr/>
          </p:nvSpPr>
          <p:spPr>
            <a:xfrm>
              <a:off x="1529895" y="2282371"/>
              <a:ext cx="6037944" cy="1146629"/>
            </a:xfrm>
            <a:custGeom>
              <a:avLst/>
              <a:gdLst/>
              <a:ahLst/>
              <a:cxnLst/>
              <a:rect l="l" t="t" r="r" b="b"/>
              <a:pathLst>
                <a:path w="6037944" h="1146629" extrusionOk="0">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5" name="Google Shape;35;p9"/>
            <p:cNvSpPr/>
            <p:nvPr/>
          </p:nvSpPr>
          <p:spPr>
            <a:xfrm>
              <a:off x="1529895" y="3429000"/>
              <a:ext cx="6037944" cy="1146629"/>
            </a:xfrm>
            <a:custGeom>
              <a:avLst/>
              <a:gdLst/>
              <a:ahLst/>
              <a:cxnLst/>
              <a:rect l="l" t="t" r="r" b="b"/>
              <a:pathLst>
                <a:path w="6037944" h="1146629" extrusionOk="0">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grpSp>
      <p:sp>
        <p:nvSpPr>
          <p:cNvPr id="36" name="Google Shape;36;p9"/>
          <p:cNvSpPr txBox="1"/>
          <p:nvPr/>
        </p:nvSpPr>
        <p:spPr>
          <a:xfrm>
            <a:off x="2251587" y="3105836"/>
            <a:ext cx="4434348" cy="530884"/>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000" dirty="0">
                <a:solidFill>
                  <a:schemeClr val="dk1"/>
                </a:solidFill>
                <a:latin typeface="Bahnschrift SemiBold" panose="020B0502040204020203" pitchFamily="34" charset="0"/>
                <a:ea typeface="Arial"/>
                <a:cs typeface="Arial" panose="020B0604020202020204" pitchFamily="34" charset="0"/>
                <a:sym typeface="Arial"/>
              </a:rPr>
              <a:t>That’s all for now…</a:t>
            </a:r>
            <a:endParaRPr sz="1200" dirty="0">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102383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623888" y="4589466"/>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2400"/>
              <a:buNone/>
              <a:defRPr sz="1800">
                <a:solidFill>
                  <a:schemeClr val="dk1"/>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40" name="Google Shape;40;p1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5505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7" name="Google Shape;47;p1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67751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3" name="Google Shape;5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5" name="Google Shape;55;p12"/>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35173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8150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71" name="Google Shape;71;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2" name="Google Shape;72;p1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133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6"/>
          <p:cNvSpPr>
            <a:spLocks noGrp="1"/>
          </p:cNvSpPr>
          <p:nvPr>
            <p:ph type="pic" idx="2"/>
          </p:nvPr>
        </p:nvSpPr>
        <p:spPr>
          <a:xfrm>
            <a:off x="3887391" y="987428"/>
            <a:ext cx="4629150" cy="4873625"/>
          </a:xfrm>
          <a:prstGeom prst="rect">
            <a:avLst/>
          </a:prstGeom>
          <a:noFill/>
          <a:ln>
            <a:noFill/>
          </a:ln>
        </p:spPr>
      </p:sp>
      <p:sp>
        <p:nvSpPr>
          <p:cNvPr id="78" name="Google Shape;78;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9" name="Google Shape;79;p1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13771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5" name="Google Shape;85;p1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255853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9" name="Google Shape;9;p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0" name="Google Shape;10;p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xmlns="" val="3754414933"/>
      </p:ext>
    </p:extLst>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551513" y="2996264"/>
            <a:ext cx="8165366" cy="2774072"/>
          </a:xfrm>
          <a:prstGeom prst="rect">
            <a:avLst/>
          </a:prstGeom>
          <a:noFill/>
          <a:ln>
            <a:noFill/>
          </a:ln>
        </p:spPr>
        <p:txBody>
          <a:bodyPr spcFirstLastPara="1" wrap="square" lIns="68569" tIns="34275" rIns="68569" bIns="34275" anchor="t" anchorCtr="0">
            <a:normAutofit/>
          </a:bodyPr>
          <a:lstStyle/>
          <a:p>
            <a:pPr indent="-342900" algn="just"/>
            <a:r>
              <a:rPr lang="en-US" sz="3000" b="1" dirty="0"/>
              <a:t>What is an Ionic?</a:t>
            </a:r>
          </a:p>
          <a:p>
            <a:pPr indent="-342900" algn="just"/>
            <a:r>
              <a:rPr lang="en-US" sz="3000" b="1" dirty="0"/>
              <a:t>Features of an Ionic</a:t>
            </a:r>
          </a:p>
          <a:p>
            <a:pPr indent="-342900" algn="just"/>
            <a:r>
              <a:rPr lang="en-US" sz="3000" b="1" dirty="0"/>
              <a:t>Basic components of an Ionic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6D2C92-D474-8397-FD2A-865F2C8AC09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4048157-0DFF-1EEF-10FC-2DB4992C318F}"/>
              </a:ext>
            </a:extLst>
          </p:cNvPr>
          <p:cNvSpPr>
            <a:spLocks noGrp="1"/>
          </p:cNvSpPr>
          <p:nvPr>
            <p:ph type="body" idx="1"/>
          </p:nvPr>
        </p:nvSpPr>
        <p:spPr/>
        <p:txBody>
          <a:bodyPr>
            <a:normAutofit/>
          </a:bodyPr>
          <a:lstStyle/>
          <a:p>
            <a:pPr marL="38100" indent="0" algn="just">
              <a:buNone/>
            </a:pPr>
            <a:r>
              <a:rPr lang="en-US" sz="2700" dirty="0"/>
              <a:t>It offers the API which needed for using native device functions with JavaScript code. Ionic uses Apache Cordova to access native device features like the camera, GPS, and more. This allows developers to incorporate native functionalities into their hybrid apps.</a:t>
            </a:r>
          </a:p>
        </p:txBody>
      </p:sp>
      <p:sp>
        <p:nvSpPr>
          <p:cNvPr id="3" name="Title 2">
            <a:extLst>
              <a:ext uri="{FF2B5EF4-FFF2-40B4-BE49-F238E27FC236}">
                <a16:creationId xmlns:a16="http://schemas.microsoft.com/office/drawing/2014/main" xmlns="" id="{39F0E64A-2830-10D0-F90D-6752CE5C6093}"/>
              </a:ext>
            </a:extLst>
          </p:cNvPr>
          <p:cNvSpPr>
            <a:spLocks noGrp="1"/>
          </p:cNvSpPr>
          <p:nvPr>
            <p:ph type="title"/>
          </p:nvPr>
        </p:nvSpPr>
        <p:spPr/>
        <p:txBody>
          <a:bodyPr>
            <a:normAutofit/>
          </a:bodyPr>
          <a:lstStyle/>
          <a:p>
            <a:pPr indent="-342900" algn="just"/>
            <a:r>
              <a:rPr lang="en-US" b="1" dirty="0"/>
              <a:t>5. Cordova Plugin</a:t>
            </a:r>
          </a:p>
        </p:txBody>
      </p:sp>
    </p:spTree>
    <p:extLst>
      <p:ext uri="{BB962C8B-B14F-4D97-AF65-F5344CB8AC3E}">
        <p14:creationId xmlns:p14="http://schemas.microsoft.com/office/powerpoint/2010/main" xmlns="" val="235052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E4835F-5DE7-EE3D-621B-B001F48D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07B1BA-8517-9F21-53B6-B07876D22D2E}"/>
              </a:ext>
            </a:extLst>
          </p:cNvPr>
          <p:cNvSpPr>
            <a:spLocks noGrp="1"/>
          </p:cNvSpPr>
          <p:nvPr>
            <p:ph type="body" idx="1"/>
          </p:nvPr>
        </p:nvSpPr>
        <p:spPr/>
        <p:txBody>
          <a:bodyPr>
            <a:normAutofit/>
          </a:bodyPr>
          <a:lstStyle/>
          <a:p>
            <a:pPr algn="just"/>
            <a:r>
              <a:rPr lang="en-US" sz="2700" dirty="0"/>
              <a:t>Ionic framework is a free and open-source project which released under the MIT license. It means we can use it in personal or commercial projects for free.</a:t>
            </a:r>
          </a:p>
        </p:txBody>
      </p:sp>
      <p:sp>
        <p:nvSpPr>
          <p:cNvPr id="3" name="Title 2">
            <a:extLst>
              <a:ext uri="{FF2B5EF4-FFF2-40B4-BE49-F238E27FC236}">
                <a16:creationId xmlns:a16="http://schemas.microsoft.com/office/drawing/2014/main" xmlns="" id="{99015717-821F-2C3D-C668-A48BA8ED0CE5}"/>
              </a:ext>
            </a:extLst>
          </p:cNvPr>
          <p:cNvSpPr>
            <a:spLocks noGrp="1"/>
          </p:cNvSpPr>
          <p:nvPr>
            <p:ph type="title"/>
          </p:nvPr>
        </p:nvSpPr>
        <p:spPr/>
        <p:txBody>
          <a:bodyPr>
            <a:normAutofit/>
          </a:bodyPr>
          <a:lstStyle/>
          <a:p>
            <a:pPr indent="-342900" algn="just"/>
            <a:r>
              <a:rPr lang="en-US" b="1" dirty="0"/>
              <a:t>6. License</a:t>
            </a:r>
          </a:p>
        </p:txBody>
      </p:sp>
    </p:spTree>
    <p:extLst>
      <p:ext uri="{BB962C8B-B14F-4D97-AF65-F5344CB8AC3E}">
        <p14:creationId xmlns:p14="http://schemas.microsoft.com/office/powerpoint/2010/main" xmlns="" val="389550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3CA2A4-3C41-3D30-FE40-A7FCA910E6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164B68A-2D55-58E4-ECEF-0394C18792FF}"/>
              </a:ext>
            </a:extLst>
          </p:cNvPr>
          <p:cNvSpPr>
            <a:spLocks noGrp="1"/>
          </p:cNvSpPr>
          <p:nvPr>
            <p:ph type="body" idx="1"/>
          </p:nvPr>
        </p:nvSpPr>
        <p:spPr/>
        <p:txBody>
          <a:bodyPr>
            <a:normAutofit/>
          </a:bodyPr>
          <a:lstStyle/>
          <a:p>
            <a:pPr algn="just"/>
            <a:r>
              <a:rPr lang="en-US" sz="3000" dirty="0"/>
              <a:t>The Ionic CLI, or Command Line Interface, is a tool that provides several helpful commands to Ionic developers. It is a command which is used for starting, building, running, and emulating Ionic applications.</a:t>
            </a:r>
          </a:p>
        </p:txBody>
      </p:sp>
      <p:sp>
        <p:nvSpPr>
          <p:cNvPr id="3" name="Title 2">
            <a:extLst>
              <a:ext uri="{FF2B5EF4-FFF2-40B4-BE49-F238E27FC236}">
                <a16:creationId xmlns:a16="http://schemas.microsoft.com/office/drawing/2014/main" xmlns="" id="{1FBCC2FF-B13D-BA55-DB82-D5413527BD32}"/>
              </a:ext>
            </a:extLst>
          </p:cNvPr>
          <p:cNvSpPr>
            <a:spLocks noGrp="1"/>
          </p:cNvSpPr>
          <p:nvPr>
            <p:ph type="title"/>
          </p:nvPr>
        </p:nvSpPr>
        <p:spPr/>
        <p:txBody>
          <a:bodyPr>
            <a:normAutofit/>
          </a:bodyPr>
          <a:lstStyle/>
          <a:p>
            <a:pPr indent="-342900" algn="just"/>
            <a:r>
              <a:rPr lang="en-US" dirty="0"/>
              <a:t>7. Ionic CLI</a:t>
            </a:r>
            <a:endParaRPr lang="en-US" b="1" dirty="0"/>
          </a:p>
        </p:txBody>
      </p:sp>
    </p:spTree>
    <p:extLst>
      <p:ext uri="{BB962C8B-B14F-4D97-AF65-F5344CB8AC3E}">
        <p14:creationId xmlns:p14="http://schemas.microsoft.com/office/powerpoint/2010/main" xmlns="" val="52316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683A81-5BDD-57D4-236D-A9D8D49666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8536695-33C2-81BB-7F76-F03CF10F02B5}"/>
              </a:ext>
            </a:extLst>
          </p:cNvPr>
          <p:cNvSpPr>
            <a:spLocks noGrp="1"/>
          </p:cNvSpPr>
          <p:nvPr>
            <p:ph type="body" idx="1"/>
          </p:nvPr>
        </p:nvSpPr>
        <p:spPr/>
        <p:txBody>
          <a:bodyPr>
            <a:normAutofit/>
          </a:bodyPr>
          <a:lstStyle/>
          <a:p>
            <a:pPr algn="just"/>
            <a:r>
              <a:rPr lang="en-US" sz="2400" dirty="0"/>
              <a:t>The past releases of Ionic were tightly coupled to Angular. But the recent version of Ionic, i.e., v4 was re-engineered to work as a standalone web component library, with integration for the latest JavaScript frameworks. We can also use it in most of the front-end framework, such as React.js and Vue.js.</a:t>
            </a:r>
          </a:p>
        </p:txBody>
      </p:sp>
      <p:sp>
        <p:nvSpPr>
          <p:cNvPr id="3" name="Title 2">
            <a:extLst>
              <a:ext uri="{FF2B5EF4-FFF2-40B4-BE49-F238E27FC236}">
                <a16:creationId xmlns:a16="http://schemas.microsoft.com/office/drawing/2014/main" xmlns="" id="{4163DF79-FA6A-14C1-9086-736A4881A593}"/>
              </a:ext>
            </a:extLst>
          </p:cNvPr>
          <p:cNvSpPr>
            <a:spLocks noGrp="1"/>
          </p:cNvSpPr>
          <p:nvPr>
            <p:ph type="title"/>
          </p:nvPr>
        </p:nvSpPr>
        <p:spPr/>
        <p:txBody>
          <a:bodyPr>
            <a:normAutofit/>
          </a:bodyPr>
          <a:lstStyle/>
          <a:p>
            <a:pPr indent="-342900" algn="just"/>
            <a:r>
              <a:rPr lang="en-US" dirty="0"/>
              <a:t>8. Framework Compatibility</a:t>
            </a:r>
            <a:endParaRPr lang="en-US" b="1" dirty="0"/>
          </a:p>
        </p:txBody>
      </p:sp>
    </p:spTree>
    <p:extLst>
      <p:ext uri="{BB962C8B-B14F-4D97-AF65-F5344CB8AC3E}">
        <p14:creationId xmlns:p14="http://schemas.microsoft.com/office/powerpoint/2010/main" xmlns="" val="9185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45D6B8C-C4EE-9E3C-BA42-3FF3A5EB4EE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6D2DDB0-C25E-42E8-DC8C-BC04DF3CEA88}"/>
              </a:ext>
            </a:extLst>
          </p:cNvPr>
          <p:cNvSpPr>
            <a:spLocks noGrp="1"/>
          </p:cNvSpPr>
          <p:nvPr>
            <p:ph type="body" idx="1"/>
          </p:nvPr>
        </p:nvSpPr>
        <p:spPr/>
        <p:txBody>
          <a:bodyPr>
            <a:normAutofit/>
          </a:bodyPr>
          <a:lstStyle/>
          <a:p>
            <a:pPr marL="38100" indent="0" algn="just">
              <a:buNone/>
            </a:pPr>
            <a:r>
              <a:rPr lang="en-US" sz="3000" dirty="0">
                <a:solidFill>
                  <a:schemeClr val="tx1"/>
                </a:solidFill>
              </a:rPr>
              <a:t>It extends the CSS components with JavaScript functionalities to cover all mobile elements which cannot be done only with HTML and CSS.</a:t>
            </a:r>
          </a:p>
        </p:txBody>
      </p:sp>
      <p:sp>
        <p:nvSpPr>
          <p:cNvPr id="3" name="Title 2">
            <a:extLst>
              <a:ext uri="{FF2B5EF4-FFF2-40B4-BE49-F238E27FC236}">
                <a16:creationId xmlns:a16="http://schemas.microsoft.com/office/drawing/2014/main" xmlns="" id="{80443EF0-0B47-2D88-4CBF-FA47F87D9802}"/>
              </a:ext>
            </a:extLst>
          </p:cNvPr>
          <p:cNvSpPr>
            <a:spLocks noGrp="1"/>
          </p:cNvSpPr>
          <p:nvPr>
            <p:ph type="title"/>
          </p:nvPr>
        </p:nvSpPr>
        <p:spPr/>
        <p:txBody>
          <a:bodyPr>
            <a:normAutofit/>
          </a:bodyPr>
          <a:lstStyle/>
          <a:p>
            <a:pPr indent="-342900" algn="just"/>
            <a:r>
              <a:rPr lang="en-US" b="1" dirty="0"/>
              <a:t>9. JavaScript Components</a:t>
            </a:r>
          </a:p>
        </p:txBody>
      </p:sp>
    </p:spTree>
    <p:extLst>
      <p:ext uri="{BB962C8B-B14F-4D97-AF65-F5344CB8AC3E}">
        <p14:creationId xmlns:p14="http://schemas.microsoft.com/office/powerpoint/2010/main" xmlns="" val="407089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DCAEAFB-E6E5-6D92-ACBD-A9C2E106F24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E7901E-A43B-7346-5941-995BA6AFCF09}"/>
              </a:ext>
            </a:extLst>
          </p:cNvPr>
          <p:cNvSpPr>
            <a:spLocks noGrp="1"/>
          </p:cNvSpPr>
          <p:nvPr>
            <p:ph type="body" idx="1"/>
          </p:nvPr>
        </p:nvSpPr>
        <p:spPr/>
        <p:txBody>
          <a:bodyPr>
            <a:normAutofit/>
          </a:bodyPr>
          <a:lstStyle/>
          <a:p>
            <a:pPr algn="just"/>
            <a:r>
              <a:rPr lang="en-US" sz="2400" dirty="0">
                <a:solidFill>
                  <a:schemeClr val="tx1"/>
                </a:solidFill>
              </a:rPr>
              <a:t>Angular is responsible for making the Ionic great. While the core components work as a standalone web component library, the angular package makes the integration with angular ecosystem a breeze. The angular package includes all the functionality that angular developers would expect and integrates with Angular core libraries.</a:t>
            </a:r>
          </a:p>
        </p:txBody>
      </p:sp>
      <p:sp>
        <p:nvSpPr>
          <p:cNvPr id="3" name="Title 2">
            <a:extLst>
              <a:ext uri="{FF2B5EF4-FFF2-40B4-BE49-F238E27FC236}">
                <a16:creationId xmlns:a16="http://schemas.microsoft.com/office/drawing/2014/main" xmlns="" id="{5B5072EA-8021-036C-DABC-A74B4E3111E4}"/>
              </a:ext>
            </a:extLst>
          </p:cNvPr>
          <p:cNvSpPr>
            <a:spLocks noGrp="1"/>
          </p:cNvSpPr>
          <p:nvPr>
            <p:ph type="title"/>
          </p:nvPr>
        </p:nvSpPr>
        <p:spPr/>
        <p:txBody>
          <a:bodyPr>
            <a:normAutofit/>
          </a:bodyPr>
          <a:lstStyle/>
          <a:p>
            <a:pPr indent="-342900" algn="just"/>
            <a:r>
              <a:rPr lang="en-US"/>
              <a:t>10. Angular</a:t>
            </a:r>
            <a:endParaRPr lang="en-US" b="1" dirty="0"/>
          </a:p>
        </p:txBody>
      </p:sp>
    </p:spTree>
    <p:extLst>
      <p:ext uri="{BB962C8B-B14F-4D97-AF65-F5344CB8AC3E}">
        <p14:creationId xmlns:p14="http://schemas.microsoft.com/office/powerpoint/2010/main" xmlns="" val="106128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8091BF-5068-CE0E-0589-C5DEEE9B5D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C1F1610-B622-86C3-5A62-67882B6D39B8}"/>
              </a:ext>
            </a:extLst>
          </p:cNvPr>
          <p:cNvSpPr>
            <a:spLocks noGrp="1"/>
          </p:cNvSpPr>
          <p:nvPr>
            <p:ph type="body" idx="1"/>
          </p:nvPr>
        </p:nvSpPr>
        <p:spPr/>
        <p:txBody>
          <a:bodyPr>
            <a:normAutofit/>
          </a:bodyPr>
          <a:lstStyle/>
          <a:p>
            <a:pPr algn="just"/>
            <a:r>
              <a:rPr lang="en-US" sz="2700" dirty="0">
                <a:solidFill>
                  <a:schemeClr val="tx1"/>
                </a:solidFill>
              </a:rPr>
              <a:t>The basic building blocks of an Ionic application are based on Angular, a powerful web application framework. Here are some fundamental concepts and components you'll encounter when working with Ionic:</a:t>
            </a:r>
          </a:p>
        </p:txBody>
      </p:sp>
      <p:sp>
        <p:nvSpPr>
          <p:cNvPr id="3" name="Title 2">
            <a:extLst>
              <a:ext uri="{FF2B5EF4-FFF2-40B4-BE49-F238E27FC236}">
                <a16:creationId xmlns:a16="http://schemas.microsoft.com/office/drawing/2014/main" xmlns="" id="{44DF1783-5133-E45F-C935-5721A0C58DAF}"/>
              </a:ext>
            </a:extLst>
          </p:cNvPr>
          <p:cNvSpPr>
            <a:spLocks noGrp="1"/>
          </p:cNvSpPr>
          <p:nvPr>
            <p:ph type="title"/>
          </p:nvPr>
        </p:nvSpPr>
        <p:spPr/>
        <p:txBody>
          <a:bodyPr>
            <a:normAutofit/>
          </a:bodyPr>
          <a:lstStyle/>
          <a:p>
            <a:pPr indent="-342900" algn="just"/>
            <a:r>
              <a:rPr lang="en-US" b="1" dirty="0"/>
              <a:t>Basic Module of an Ionic</a:t>
            </a:r>
          </a:p>
        </p:txBody>
      </p:sp>
    </p:spTree>
    <p:extLst>
      <p:ext uri="{BB962C8B-B14F-4D97-AF65-F5344CB8AC3E}">
        <p14:creationId xmlns:p14="http://schemas.microsoft.com/office/powerpoint/2010/main" xmlns="" val="369385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85000" lnSpcReduction="20000"/>
          </a:bodyPr>
          <a:lstStyle/>
          <a:p>
            <a:pPr algn="just"/>
            <a:r>
              <a:rPr lang="en-US" dirty="0"/>
              <a:t>Ionic Framework is a library of UI Components, which are reusable elements that serve as the building blocks for an application. Ionic Components are built with web standards using HTML, CSS, and JavaScript. Though the components are pre-built, they're designed from the ground up to be highly customizable so apps can make each component their own, allowing each app to have its own look and feel. More specifically, Ionic components can be easily themed to globally change appearance across an entire app.</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UI Components</a:t>
            </a:r>
            <a:endParaRPr lang="en-US" b="1" dirty="0"/>
          </a:p>
        </p:txBody>
      </p:sp>
    </p:spTree>
    <p:extLst>
      <p:ext uri="{BB962C8B-B14F-4D97-AF65-F5344CB8AC3E}">
        <p14:creationId xmlns:p14="http://schemas.microsoft.com/office/powerpoint/2010/main" xmlns="" val="2371608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Adaptive Styling</a:t>
            </a:r>
            <a:endParaRPr lang="en-IN" b="1" dirty="0"/>
          </a:p>
        </p:txBody>
      </p:sp>
      <p:sp>
        <p:nvSpPr>
          <p:cNvPr id="2" name="Text Placeholder 1">
            <a:extLst>
              <a:ext uri="{FF2B5EF4-FFF2-40B4-BE49-F238E27FC236}">
                <a16:creationId xmlns:a16="http://schemas.microsoft.com/office/drawing/2014/main" xmlns="" id="{F10F7B20-F0AB-0C2F-8FB1-EF4EAC66E82D}"/>
              </a:ext>
            </a:extLst>
          </p:cNvPr>
          <p:cNvSpPr>
            <a:spLocks noGrp="1"/>
          </p:cNvSpPr>
          <p:nvPr>
            <p:ph type="body" idx="1"/>
          </p:nvPr>
        </p:nvSpPr>
        <p:spPr>
          <a:xfrm>
            <a:off x="338364" y="2078359"/>
            <a:ext cx="8176987" cy="3753663"/>
          </a:xfrm>
        </p:spPr>
        <p:txBody>
          <a:bodyPr>
            <a:normAutofit fontScale="77500" lnSpcReduction="20000"/>
          </a:bodyPr>
          <a:lstStyle/>
          <a:p>
            <a:pPr algn="just"/>
            <a:r>
              <a:rPr lang="en-US" dirty="0"/>
              <a:t>Adaptive Styling is a built-in feature of Ionic Framework which allows app developers to use the same code base for multiple platforms. Every Ionic component adapts its look to the platform on which the app is running on. For example, Apple devices, such as the iPhone and iPad, use Apple's own iOS design language. Similarly, Android devices use Google's design language called Material Design.</a:t>
            </a:r>
          </a:p>
        </p:txBody>
      </p:sp>
    </p:spTree>
    <p:extLst>
      <p:ext uri="{BB962C8B-B14F-4D97-AF65-F5344CB8AC3E}">
        <p14:creationId xmlns:p14="http://schemas.microsoft.com/office/powerpoint/2010/main" xmlns="" val="132732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0" i="0" dirty="0">
                <a:solidFill>
                  <a:schemeClr val="bg1"/>
                </a:solidFill>
                <a:effectLst/>
                <a:latin typeface="Söhne"/>
              </a:rPr>
              <a:t>Adaptive Styling</a:t>
            </a:r>
            <a:endParaRPr lang="en-US" b="1" dirty="0">
              <a:solidFill>
                <a:schemeClr val="bg1"/>
              </a:solidFill>
            </a:endParaRPr>
          </a:p>
        </p:txBody>
      </p:sp>
      <p:sp>
        <p:nvSpPr>
          <p:cNvPr id="5" name="Text Placeholder 4">
            <a:extLst>
              <a:ext uri="{FF2B5EF4-FFF2-40B4-BE49-F238E27FC236}">
                <a16:creationId xmlns:a16="http://schemas.microsoft.com/office/drawing/2014/main" xmlns="" id="{5E95A9B8-CD30-3899-0C63-8EE60EA07027}"/>
              </a:ext>
            </a:extLst>
          </p:cNvPr>
          <p:cNvSpPr>
            <a:spLocks noGrp="1"/>
          </p:cNvSpPr>
          <p:nvPr>
            <p:ph type="body" idx="1"/>
          </p:nvPr>
        </p:nvSpPr>
        <p:spPr/>
        <p:txBody>
          <a:bodyPr>
            <a:normAutofit fontScale="92500" lnSpcReduction="20000"/>
          </a:bodyPr>
          <a:lstStyle/>
          <a:p>
            <a:pPr algn="just"/>
            <a:r>
              <a:rPr lang="en-US" dirty="0"/>
              <a:t>By making subtle design changes between the platforms, users are provided with a familiar app experience. An Ionic app downloaded from Apple's App Store will get the iOS theme, while an Ionic app downloaded from Android's Play Store will get the Material Design theme. For the apps that are viewed as a Progressive Web App (PWA) from a browser, Ionic will default to using the Material Design theme.</a:t>
            </a:r>
          </a:p>
        </p:txBody>
      </p:sp>
    </p:spTree>
    <p:extLst>
      <p:ext uri="{BB962C8B-B14F-4D97-AF65-F5344CB8AC3E}">
        <p14:creationId xmlns:p14="http://schemas.microsoft.com/office/powerpoint/2010/main" xmlns="" val="7999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sz="2400" dirty="0"/>
              <a:t>Ionic framework is an open-source UI toolkit for building performant, high-quality mobile apps, desktop apps, and progressive web apps using web technologies such as HTML, CSS, and JavaScript. It allows developers to build once and run everywhere. It was created by Max Lynch, Ben Sperry, and Adam Bradley of Drifty Co. in 2013. The first beta version of the Ionic framework was released in March 2014.</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What is an Ionic?</a:t>
            </a:r>
          </a:p>
        </p:txBody>
      </p:sp>
    </p:spTree>
    <p:extLst>
      <p:ext uri="{BB962C8B-B14F-4D97-AF65-F5344CB8AC3E}">
        <p14:creationId xmlns:p14="http://schemas.microsoft.com/office/powerpoint/2010/main" xmlns="" val="189563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pPr algn="just"/>
            <a:r>
              <a:rPr lang="en-US" dirty="0"/>
              <a:t>Traditional web apps use a linear history, meaning that the user navigates forward to a page and can hit the back button to navigate back. An example of this is clicking around Wikipedia where the user is going forward and backward on the browser's linear history stack.</a:t>
            </a:r>
          </a:p>
          <a:p>
            <a:pPr algn="just"/>
            <a:r>
              <a:rPr lang="en-US" dirty="0"/>
              <a:t>In contrast, mobile apps often utilize parallel, "non-linear" navigation. For example, a tabbed interface can have separate navigation stacks for each tab, making sure the user never loses their place as they navigate and switch between tabs.</a:t>
            </a:r>
            <a:endParaRPr lang="en-US" sz="1500" dirty="0"/>
          </a:p>
        </p:txBody>
      </p:sp>
      <p:sp>
        <p:nvSpPr>
          <p:cNvPr id="3" name="Title 2"/>
          <p:cNvSpPr>
            <a:spLocks noGrp="1"/>
          </p:cNvSpPr>
          <p:nvPr>
            <p:ph type="title"/>
          </p:nvPr>
        </p:nvSpPr>
        <p:spPr/>
        <p:txBody>
          <a:bodyPr/>
          <a:lstStyle/>
          <a:p>
            <a:r>
              <a:rPr lang="en-US" b="1" dirty="0"/>
              <a:t>Navigation</a:t>
            </a:r>
            <a:endParaRPr lang="en-IN" dirty="0"/>
          </a:p>
        </p:txBody>
      </p:sp>
    </p:spTree>
    <p:extLst>
      <p:ext uri="{BB962C8B-B14F-4D97-AF65-F5344CB8AC3E}">
        <p14:creationId xmlns:p14="http://schemas.microsoft.com/office/powerpoint/2010/main" xmlns="" val="214919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Navigation</a:t>
            </a:r>
            <a:endParaRPr lang="en-IN" dirty="0"/>
          </a:p>
        </p:txBody>
      </p:sp>
      <p:sp>
        <p:nvSpPr>
          <p:cNvPr id="7" name="Text Placeholder 1">
            <a:extLst>
              <a:ext uri="{FF2B5EF4-FFF2-40B4-BE49-F238E27FC236}">
                <a16:creationId xmlns:a16="http://schemas.microsoft.com/office/drawing/2014/main" xmlns="" id="{B158C182-09E4-8BE2-ADF6-11FFE9851CAC}"/>
              </a:ext>
            </a:extLst>
          </p:cNvPr>
          <p:cNvSpPr>
            <a:spLocks noGrp="1"/>
          </p:cNvSpPr>
          <p:nvPr>
            <p:ph type="body" idx="1"/>
          </p:nvPr>
        </p:nvSpPr>
        <p:spPr>
          <a:xfrm>
            <a:off x="338364" y="2078359"/>
            <a:ext cx="8176987" cy="3753663"/>
          </a:xfrm>
        </p:spPr>
        <p:txBody>
          <a:bodyPr>
            <a:normAutofit fontScale="92500" lnSpcReduction="10000"/>
          </a:bodyPr>
          <a:lstStyle/>
          <a:p>
            <a:pPr algn="just"/>
            <a:r>
              <a:rPr lang="en-US" sz="2400" dirty="0"/>
              <a:t>Ionic apps embrace this mobile navigation approach, supporting parallel navigation histories that can also be nested, all while maintaining the familiar browser-style navigation concepts web developers are familiar with.</a:t>
            </a:r>
          </a:p>
          <a:p>
            <a:pPr algn="just"/>
            <a:r>
              <a:rPr lang="en-US" sz="2400" dirty="0"/>
              <a:t>For apps that are built with Angular and </a:t>
            </a:r>
            <a:r>
              <a:rPr lang="en-US" sz="2400" b="1" i="1" dirty="0"/>
              <a:t>@ionic/angular</a:t>
            </a:r>
            <a:r>
              <a:rPr lang="en-US" sz="2400" dirty="0"/>
              <a:t>, we recommend using the Angular Router which comes out of the box for every new Ionic 4 Angular app.</a:t>
            </a:r>
            <a:endParaRPr lang="en-US" dirty="0"/>
          </a:p>
        </p:txBody>
      </p:sp>
    </p:spTree>
    <p:extLst>
      <p:ext uri="{BB962C8B-B14F-4D97-AF65-F5344CB8AC3E}">
        <p14:creationId xmlns:p14="http://schemas.microsoft.com/office/powerpoint/2010/main" xmlns="" val="227050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Native Access</a:t>
            </a:r>
            <a:endParaRPr lang="en-IN" dirty="0"/>
          </a:p>
        </p:txBody>
      </p:sp>
      <p:sp>
        <p:nvSpPr>
          <p:cNvPr id="5" name="Text Placeholder 4">
            <a:extLst>
              <a:ext uri="{FF2B5EF4-FFF2-40B4-BE49-F238E27FC236}">
                <a16:creationId xmlns:a16="http://schemas.microsoft.com/office/drawing/2014/main" xmlns="" id="{F7A8A4DE-2522-2CA2-7F3E-AA23BC23FAB1}"/>
              </a:ext>
            </a:extLst>
          </p:cNvPr>
          <p:cNvSpPr>
            <a:spLocks noGrp="1"/>
          </p:cNvSpPr>
          <p:nvPr>
            <p:ph type="body" idx="1"/>
          </p:nvPr>
        </p:nvSpPr>
        <p:spPr/>
        <p:txBody>
          <a:bodyPr>
            <a:normAutofit lnSpcReduction="10000"/>
          </a:bodyPr>
          <a:lstStyle/>
          <a:p>
            <a:pPr algn="just"/>
            <a:r>
              <a:rPr lang="en-US" sz="2700" dirty="0"/>
              <a:t>An amazing feature of apps built with web technologies (such as Ionic apps!) is that it can run on virtually any platform: desktop computers, phones, tablets, cars, refrigerators, and more! The same code base for Ionic apps can work on many platforms because it is based on web standards and common APIs that are shared across these platforms.</a:t>
            </a:r>
            <a:endParaRPr lang="en-US" dirty="0"/>
          </a:p>
        </p:txBody>
      </p:sp>
    </p:spTree>
    <p:extLst>
      <p:ext uri="{BB962C8B-B14F-4D97-AF65-F5344CB8AC3E}">
        <p14:creationId xmlns:p14="http://schemas.microsoft.com/office/powerpoint/2010/main" xmlns="" val="2877437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sz="1800" dirty="0"/>
              <a:t>One of the most common use cases for Ionic is to build an app which can be downloaded from both the App Store and Play Store. Both iOS and Android software development kits (SDKs) provide Web Views which render any Ionic app, while still allowing for full Native SDK access.</a:t>
            </a:r>
          </a:p>
          <a:p>
            <a:pPr algn="just"/>
            <a:r>
              <a:rPr lang="en-US" sz="1800" dirty="0"/>
              <a:t>Projects such as Capacitor and Cordova are commonly used to give Ionic apps this access to Native SDKs. This means developers can quickly build out an app using common web development tools, and still have access to native features such as the device's accelerometer, camera, GPS, and more.</a:t>
            </a:r>
          </a:p>
        </p:txBody>
      </p:sp>
      <p:sp>
        <p:nvSpPr>
          <p:cNvPr id="3" name="Title 2"/>
          <p:cNvSpPr>
            <a:spLocks noGrp="1"/>
          </p:cNvSpPr>
          <p:nvPr>
            <p:ph type="title"/>
          </p:nvPr>
        </p:nvSpPr>
        <p:spPr/>
        <p:txBody>
          <a:bodyPr/>
          <a:lstStyle/>
          <a:p>
            <a:r>
              <a:rPr lang="en-US" dirty="0"/>
              <a:t>Native Access</a:t>
            </a:r>
            <a:endParaRPr lang="en-IN" dirty="0"/>
          </a:p>
        </p:txBody>
      </p:sp>
    </p:spTree>
    <p:extLst>
      <p:ext uri="{BB962C8B-B14F-4D97-AF65-F5344CB8AC3E}">
        <p14:creationId xmlns:p14="http://schemas.microsoft.com/office/powerpoint/2010/main" xmlns="" val="138314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Theming</a:t>
            </a:r>
            <a:endParaRPr lang="en-IN" dirty="0"/>
          </a:p>
        </p:txBody>
      </p:sp>
      <p:sp>
        <p:nvSpPr>
          <p:cNvPr id="4" name="Text Placeholder 3">
            <a:extLst>
              <a:ext uri="{FF2B5EF4-FFF2-40B4-BE49-F238E27FC236}">
                <a16:creationId xmlns:a16="http://schemas.microsoft.com/office/drawing/2014/main" xmlns="" id="{2C115E23-60C0-F428-657C-17276C8CB9F6}"/>
              </a:ext>
            </a:extLst>
          </p:cNvPr>
          <p:cNvSpPr>
            <a:spLocks noGrp="1"/>
          </p:cNvSpPr>
          <p:nvPr>
            <p:ph type="body" idx="1"/>
          </p:nvPr>
        </p:nvSpPr>
        <p:spPr/>
        <p:txBody>
          <a:bodyPr>
            <a:normAutofit fontScale="92500"/>
          </a:bodyPr>
          <a:lstStyle/>
          <a:p>
            <a:pPr algn="just"/>
            <a:r>
              <a:rPr lang="en-US" sz="2400" dirty="0"/>
              <a:t>At the core, Ionic Framework is built using CSS which allows us to take advantage of the flexibility that CSS properties (variables) provide. This makes it incredibly easy to design an app that looks great while following the web standard. We provide a set of colors so developers can have some great defaults, but we encourage overriding them to create designs that match a brand, company or a desired color palette. Everything from the background color of an application to the text color is fully customizable.</a:t>
            </a:r>
          </a:p>
        </p:txBody>
      </p:sp>
    </p:spTree>
    <p:extLst>
      <p:ext uri="{BB962C8B-B14F-4D97-AF65-F5344CB8AC3E}">
        <p14:creationId xmlns:p14="http://schemas.microsoft.com/office/powerpoint/2010/main" xmlns="" val="348221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Events</a:t>
            </a:r>
            <a:endParaRPr lang="en-IN" dirty="0"/>
          </a:p>
        </p:txBody>
      </p:sp>
      <p:sp>
        <p:nvSpPr>
          <p:cNvPr id="2" name="Text Placeholder 4">
            <a:extLst>
              <a:ext uri="{FF2B5EF4-FFF2-40B4-BE49-F238E27FC236}">
                <a16:creationId xmlns:a16="http://schemas.microsoft.com/office/drawing/2014/main" xmlns="" id="{BF5F46BE-D8F2-2709-13D2-09E2996D8A1A}"/>
              </a:ext>
            </a:extLst>
          </p:cNvPr>
          <p:cNvSpPr>
            <a:spLocks noGrp="1"/>
          </p:cNvSpPr>
          <p:nvPr>
            <p:ph type="body" idx="1"/>
          </p:nvPr>
        </p:nvSpPr>
        <p:spPr>
          <a:xfrm>
            <a:off x="338364" y="2078359"/>
            <a:ext cx="8176987" cy="3753663"/>
          </a:xfrm>
        </p:spPr>
        <p:txBody>
          <a:bodyPr>
            <a:normAutofit/>
          </a:bodyPr>
          <a:lstStyle/>
          <a:p>
            <a:pPr algn="just"/>
            <a:r>
              <a:rPr lang="en-US" sz="2700" dirty="0"/>
              <a:t>Many Ionic components use </a:t>
            </a:r>
            <a:r>
              <a:rPr lang="en-US" sz="2700" dirty="0" err="1"/>
              <a:t>CustomEvent</a:t>
            </a:r>
            <a:r>
              <a:rPr lang="en-US" sz="2700" dirty="0"/>
              <a:t> to inform developers of important state changes in the components. For example, an ‘</a:t>
            </a:r>
            <a:r>
              <a:rPr lang="en-US" sz="2700" b="1" i="1" dirty="0"/>
              <a:t>ion-datetime’</a:t>
            </a:r>
            <a:r>
              <a:rPr lang="en-US" sz="2700" dirty="0"/>
              <a:t> component will emit ‘</a:t>
            </a:r>
            <a:r>
              <a:rPr lang="en-US" sz="2700" b="1" i="1" dirty="0" err="1"/>
              <a:t>ionChange</a:t>
            </a:r>
            <a:r>
              <a:rPr lang="en-US" sz="2700" b="1" i="1" dirty="0"/>
              <a:t>’</a:t>
            </a:r>
            <a:r>
              <a:rPr lang="en-US" sz="2700" dirty="0"/>
              <a:t> whenever the selected date has changed.</a:t>
            </a:r>
          </a:p>
        </p:txBody>
      </p:sp>
    </p:spTree>
    <p:extLst>
      <p:ext uri="{BB962C8B-B14F-4D97-AF65-F5344CB8AC3E}">
        <p14:creationId xmlns:p14="http://schemas.microsoft.com/office/powerpoint/2010/main" xmlns="" val="1087725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Events</a:t>
            </a:r>
            <a:endParaRPr lang="en-IN" dirty="0"/>
          </a:p>
        </p:txBody>
      </p:sp>
      <p:sp>
        <p:nvSpPr>
          <p:cNvPr id="5" name="Text Placeholder 4">
            <a:extLst>
              <a:ext uri="{FF2B5EF4-FFF2-40B4-BE49-F238E27FC236}">
                <a16:creationId xmlns:a16="http://schemas.microsoft.com/office/drawing/2014/main" xmlns="" id="{34E52236-7B48-9FAB-4F1A-AF05440AD0CF}"/>
              </a:ext>
            </a:extLst>
          </p:cNvPr>
          <p:cNvSpPr>
            <a:spLocks noGrp="1"/>
          </p:cNvSpPr>
          <p:nvPr>
            <p:ph type="body" idx="1"/>
          </p:nvPr>
        </p:nvSpPr>
        <p:spPr/>
        <p:txBody>
          <a:bodyPr>
            <a:normAutofit fontScale="77500" lnSpcReduction="20000"/>
          </a:bodyPr>
          <a:lstStyle/>
          <a:p>
            <a:pPr marL="38100" indent="0" algn="just">
              <a:buNone/>
            </a:pPr>
            <a:r>
              <a:rPr lang="en-US" dirty="0"/>
              <a:t>Developers can use standard events such as ‘</a:t>
            </a:r>
            <a:r>
              <a:rPr lang="en-US" b="1" i="1" dirty="0"/>
              <a:t>click’</a:t>
            </a:r>
            <a:r>
              <a:rPr lang="en-US" dirty="0"/>
              <a:t> as they normally would. However, many events emitted within a component's shadow root will be retargeted to the host element. This may result in multiple ‘</a:t>
            </a:r>
            <a:r>
              <a:rPr lang="en-US" b="1" i="1" dirty="0"/>
              <a:t>click’ </a:t>
            </a:r>
            <a:r>
              <a:rPr lang="en-US" dirty="0"/>
              <a:t>handlers executing even if the user only clicked once. As a result, developers should rely on </a:t>
            </a:r>
            <a:r>
              <a:rPr lang="en-US" dirty="0" err="1"/>
              <a:t>Ionic's</a:t>
            </a:r>
            <a:r>
              <a:rPr lang="en-US" dirty="0"/>
              <a:t> events to be properly informed of state changes on Ionic components. </a:t>
            </a:r>
            <a:r>
              <a:rPr lang="en-US" dirty="0" err="1"/>
              <a:t>Ionic's</a:t>
            </a:r>
            <a:r>
              <a:rPr lang="en-US" dirty="0"/>
              <a:t> events are prefixed with ‘</a:t>
            </a:r>
            <a:r>
              <a:rPr lang="en-US" b="1" i="1" dirty="0"/>
              <a:t>ion’</a:t>
            </a:r>
            <a:r>
              <a:rPr lang="en-US" dirty="0"/>
              <a:t> to avoid collisions with standard events. Each component's documentation page has a list of available events that developers can listen for in their applications.</a:t>
            </a:r>
          </a:p>
          <a:p>
            <a:pPr marL="38100" indent="0" algn="just">
              <a:buNone/>
            </a:pPr>
            <a:endParaRPr lang="en-US" sz="1500" dirty="0"/>
          </a:p>
          <a:p>
            <a:pPr marL="38100" indent="0" algn="just">
              <a:buNone/>
            </a:pPr>
            <a:endParaRPr lang="en-US" sz="1500" dirty="0"/>
          </a:p>
          <a:p>
            <a:pPr marL="38100" indent="0" algn="just">
              <a:buNone/>
            </a:pPr>
            <a:endParaRPr lang="en-US" sz="1500" dirty="0"/>
          </a:p>
        </p:txBody>
      </p:sp>
    </p:spTree>
    <p:extLst>
      <p:ext uri="{BB962C8B-B14F-4D97-AF65-F5344CB8AC3E}">
        <p14:creationId xmlns:p14="http://schemas.microsoft.com/office/powerpoint/2010/main" xmlns="" val="93735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AE177F5-082A-6B18-81D5-5C11A6E529F9}"/>
              </a:ext>
            </a:extLst>
          </p:cNvPr>
          <p:cNvSpPr>
            <a:spLocks noGrp="1"/>
          </p:cNvSpPr>
          <p:nvPr>
            <p:ph type="body" idx="1"/>
          </p:nvPr>
        </p:nvSpPr>
        <p:spPr/>
        <p:txBody>
          <a:bodyPr>
            <a:normAutofit/>
          </a:bodyPr>
          <a:lstStyle/>
          <a:p>
            <a:r>
              <a:rPr lang="en-US" sz="2400" dirty="0"/>
              <a:t>In Ionic, a page represents a specific screen or view in your application. Each page is typically implemented as an Angular component. Pages are organized within the </a:t>
            </a:r>
            <a:r>
              <a:rPr lang="en-US" sz="2400" b="1" i="1" dirty="0" err="1"/>
              <a:t>src</a:t>
            </a:r>
            <a:r>
              <a:rPr lang="en-US" sz="2400" b="1" i="1" dirty="0"/>
              <a:t>/app </a:t>
            </a:r>
            <a:r>
              <a:rPr lang="en-US" sz="2400" dirty="0"/>
              <a:t>directory by default.</a:t>
            </a:r>
          </a:p>
          <a:p>
            <a:r>
              <a:rPr lang="en-US" sz="2400" dirty="0"/>
              <a:t>To generate a new page using the Ionic CLI, you can use the following command:</a:t>
            </a:r>
          </a:p>
          <a:p>
            <a:pPr marL="38100" indent="0" algn="ctr">
              <a:buNone/>
            </a:pPr>
            <a:r>
              <a:rPr lang="en-US" sz="2400" i="1" dirty="0"/>
              <a:t>ionic generate page </a:t>
            </a:r>
            <a:r>
              <a:rPr lang="en-US" sz="2400" i="1" dirty="0" err="1"/>
              <a:t>PageName</a:t>
            </a:r>
            <a:endParaRPr lang="en-US" sz="2400" i="1" dirty="0"/>
          </a:p>
          <a:p>
            <a:pPr marL="38100" indent="0">
              <a:buNone/>
            </a:pPr>
            <a:endParaRPr lang="en-US" sz="2400" dirty="0"/>
          </a:p>
          <a:p>
            <a:pPr marL="38100" indent="0">
              <a:buNone/>
            </a:pPr>
            <a:endParaRPr lang="en-US" dirty="0"/>
          </a:p>
        </p:txBody>
      </p:sp>
      <p:sp>
        <p:nvSpPr>
          <p:cNvPr id="3" name="Title 2">
            <a:extLst>
              <a:ext uri="{FF2B5EF4-FFF2-40B4-BE49-F238E27FC236}">
                <a16:creationId xmlns:a16="http://schemas.microsoft.com/office/drawing/2014/main" xmlns="" id="{9AFAB41E-A66F-B81A-DBF0-D7BB0EE9B4AF}"/>
              </a:ext>
            </a:extLst>
          </p:cNvPr>
          <p:cNvSpPr>
            <a:spLocks noGrp="1"/>
          </p:cNvSpPr>
          <p:nvPr>
            <p:ph type="title"/>
          </p:nvPr>
        </p:nvSpPr>
        <p:spPr/>
        <p:txBody>
          <a:bodyPr/>
          <a:lstStyle/>
          <a:p>
            <a:r>
              <a:rPr lang="en-US" dirty="0"/>
              <a:t>Pages</a:t>
            </a:r>
          </a:p>
        </p:txBody>
      </p:sp>
    </p:spTree>
    <p:extLst>
      <p:ext uri="{BB962C8B-B14F-4D97-AF65-F5344CB8AC3E}">
        <p14:creationId xmlns:p14="http://schemas.microsoft.com/office/powerpoint/2010/main" xmlns="" val="112846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AD543D8-C878-7E45-1051-DEDC7060411F}"/>
              </a:ext>
            </a:extLst>
          </p:cNvPr>
          <p:cNvSpPr>
            <a:spLocks noGrp="1"/>
          </p:cNvSpPr>
          <p:nvPr>
            <p:ph type="body" idx="1"/>
          </p:nvPr>
        </p:nvSpPr>
        <p:spPr/>
        <p:txBody>
          <a:bodyPr>
            <a:normAutofit/>
          </a:bodyPr>
          <a:lstStyle/>
          <a:p>
            <a:pPr algn="just"/>
            <a:r>
              <a:rPr lang="en-US" sz="2400" dirty="0"/>
              <a:t>Replace </a:t>
            </a:r>
            <a:r>
              <a:rPr lang="en-US" sz="2400" b="1" dirty="0"/>
              <a:t>‘</a:t>
            </a:r>
            <a:r>
              <a:rPr lang="en-US" sz="2400" b="1" i="1" dirty="0" err="1"/>
              <a:t>PageName</a:t>
            </a:r>
            <a:r>
              <a:rPr lang="en-US" sz="2400" b="1" i="1" dirty="0"/>
              <a:t>’ </a:t>
            </a:r>
            <a:r>
              <a:rPr lang="en-US" sz="2400" dirty="0"/>
              <a:t>with the desired name for your page.</a:t>
            </a:r>
          </a:p>
          <a:p>
            <a:pPr algn="just"/>
            <a:r>
              <a:rPr lang="en-US" sz="2400" dirty="0"/>
              <a:t>Each generated page consists of at least three files: </a:t>
            </a:r>
            <a:r>
              <a:rPr lang="en-US" sz="2400" b="1" dirty="0"/>
              <a:t>‘</a:t>
            </a:r>
            <a:r>
              <a:rPr lang="en-US" sz="2400" b="1" i="1" dirty="0"/>
              <a:t>page-</a:t>
            </a:r>
            <a:r>
              <a:rPr lang="en-US" sz="2400" b="1" i="1" dirty="0" err="1"/>
              <a:t>name.page.ts</a:t>
            </a:r>
            <a:r>
              <a:rPr lang="en-US" sz="2400" b="1" i="1" dirty="0"/>
              <a:t>’ </a:t>
            </a:r>
            <a:r>
              <a:rPr lang="en-US" sz="2400" dirty="0"/>
              <a:t>(component), </a:t>
            </a:r>
            <a:r>
              <a:rPr lang="en-US" sz="2400" b="1" dirty="0"/>
              <a:t>‘</a:t>
            </a:r>
            <a:r>
              <a:rPr lang="en-US" sz="2400" b="1" i="1" dirty="0"/>
              <a:t>page-name.page.html’ </a:t>
            </a:r>
            <a:r>
              <a:rPr lang="en-US" sz="2400" dirty="0"/>
              <a:t>(template), and </a:t>
            </a:r>
            <a:r>
              <a:rPr lang="en-US" sz="2400" b="1" dirty="0"/>
              <a:t>‘</a:t>
            </a:r>
            <a:r>
              <a:rPr lang="en-US" sz="2400" b="1" i="1" dirty="0"/>
              <a:t>page-</a:t>
            </a:r>
            <a:r>
              <a:rPr lang="en-US" sz="2400" b="1" i="1" dirty="0" err="1"/>
              <a:t>name.page.scss</a:t>
            </a:r>
            <a:r>
              <a:rPr lang="en-US" sz="2400" b="1" i="1" dirty="0"/>
              <a:t>’ </a:t>
            </a:r>
            <a:r>
              <a:rPr lang="en-US" sz="2400" dirty="0"/>
              <a:t>(styles). The component file includes the logic for the page.</a:t>
            </a:r>
            <a:endParaRPr lang="en-US" dirty="0"/>
          </a:p>
        </p:txBody>
      </p:sp>
      <p:sp>
        <p:nvSpPr>
          <p:cNvPr id="3" name="Title 2">
            <a:extLst>
              <a:ext uri="{FF2B5EF4-FFF2-40B4-BE49-F238E27FC236}">
                <a16:creationId xmlns:a16="http://schemas.microsoft.com/office/drawing/2014/main" xmlns="" id="{ED1A0C72-658E-D10D-C6F8-77B0D0385F71}"/>
              </a:ext>
            </a:extLst>
          </p:cNvPr>
          <p:cNvSpPr>
            <a:spLocks noGrp="1"/>
          </p:cNvSpPr>
          <p:nvPr>
            <p:ph type="title"/>
          </p:nvPr>
        </p:nvSpPr>
        <p:spPr/>
        <p:txBody>
          <a:bodyPr/>
          <a:lstStyle/>
          <a:p>
            <a:r>
              <a:rPr lang="en-US" dirty="0"/>
              <a:t>Pages</a:t>
            </a:r>
          </a:p>
        </p:txBody>
      </p:sp>
    </p:spTree>
    <p:extLst>
      <p:ext uri="{BB962C8B-B14F-4D97-AF65-F5344CB8AC3E}">
        <p14:creationId xmlns:p14="http://schemas.microsoft.com/office/powerpoint/2010/main" xmlns="" val="2033310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AE1042E-9697-B0BD-F7D0-610565CE005F}"/>
              </a:ext>
            </a:extLst>
          </p:cNvPr>
          <p:cNvSpPr>
            <a:spLocks noGrp="1"/>
          </p:cNvSpPr>
          <p:nvPr>
            <p:ph type="body" idx="1"/>
          </p:nvPr>
        </p:nvSpPr>
        <p:spPr/>
        <p:txBody>
          <a:bodyPr>
            <a:normAutofit/>
          </a:bodyPr>
          <a:lstStyle/>
          <a:p>
            <a:pPr algn="just"/>
            <a:r>
              <a:rPr lang="en-US" sz="2700" dirty="0"/>
              <a:t>Navigation in Ionic is handled by the </a:t>
            </a:r>
            <a:r>
              <a:rPr lang="en-US" sz="2700" i="1" dirty="0"/>
              <a:t>‘</a:t>
            </a:r>
            <a:r>
              <a:rPr lang="en-US" sz="2700" b="1" i="1" dirty="0" err="1"/>
              <a:t>NavController</a:t>
            </a:r>
            <a:r>
              <a:rPr lang="en-US" sz="2700" b="1" i="1" dirty="0"/>
              <a:t>’ </a:t>
            </a:r>
            <a:r>
              <a:rPr lang="en-US" sz="2700" dirty="0"/>
              <a:t>service. This service provides methods for navigating between pages, such as push and pop.</a:t>
            </a:r>
          </a:p>
        </p:txBody>
      </p:sp>
      <p:sp>
        <p:nvSpPr>
          <p:cNvPr id="3" name="Title 2">
            <a:extLst>
              <a:ext uri="{FF2B5EF4-FFF2-40B4-BE49-F238E27FC236}">
                <a16:creationId xmlns:a16="http://schemas.microsoft.com/office/drawing/2014/main" xmlns="" id="{2A8AA2C7-8BD6-2A81-647B-386F7361CFD8}"/>
              </a:ext>
            </a:extLst>
          </p:cNvPr>
          <p:cNvSpPr>
            <a:spLocks noGrp="1"/>
          </p:cNvSpPr>
          <p:nvPr>
            <p:ph type="title"/>
          </p:nvPr>
        </p:nvSpPr>
        <p:spPr/>
        <p:txBody>
          <a:bodyPr/>
          <a:lstStyle/>
          <a:p>
            <a:r>
              <a:rPr lang="en-US" dirty="0"/>
              <a:t>Navigation</a:t>
            </a:r>
          </a:p>
        </p:txBody>
      </p:sp>
    </p:spTree>
    <p:extLst>
      <p:ext uri="{BB962C8B-B14F-4D97-AF65-F5344CB8AC3E}">
        <p14:creationId xmlns:p14="http://schemas.microsoft.com/office/powerpoint/2010/main" xmlns="" val="323091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sz="3000" dirty="0"/>
              <a:t>The Ionic framework mainly focuses on front-end user experience or UI interaction that handles all the look and feel of your app. It is easy to learn and can integrate with other libraries or framework such as Angular, Cordova, etc.</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What is an Ionic?</a:t>
            </a:r>
            <a:endParaRPr lang="en-US" b="1" dirty="0"/>
          </a:p>
        </p:txBody>
      </p:sp>
    </p:spTree>
    <p:extLst>
      <p:ext uri="{BB962C8B-B14F-4D97-AF65-F5344CB8AC3E}">
        <p14:creationId xmlns:p14="http://schemas.microsoft.com/office/powerpoint/2010/main" xmlns="" val="122362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3AF2F75-270A-1BF4-EE91-AC9604AE4698}"/>
              </a:ext>
            </a:extLst>
          </p:cNvPr>
          <p:cNvSpPr>
            <a:spLocks noGrp="1"/>
          </p:cNvSpPr>
          <p:nvPr>
            <p:ph type="body" idx="1"/>
          </p:nvPr>
        </p:nvSpPr>
        <p:spPr/>
        <p:txBody>
          <a:bodyPr>
            <a:normAutofit fontScale="70000" lnSpcReduction="20000"/>
          </a:bodyPr>
          <a:lstStyle/>
          <a:p>
            <a:pPr algn="just"/>
            <a:r>
              <a:rPr lang="en-US" dirty="0"/>
              <a:t>To navigate forward to a new page, you use the </a:t>
            </a:r>
            <a:r>
              <a:rPr lang="en-US" i="1" dirty="0"/>
              <a:t>‘</a:t>
            </a:r>
            <a:r>
              <a:rPr lang="en-US" b="1" i="1" dirty="0"/>
              <a:t>push’</a:t>
            </a:r>
            <a:r>
              <a:rPr lang="en-US" b="1" dirty="0"/>
              <a:t> </a:t>
            </a:r>
            <a:r>
              <a:rPr lang="en-US" dirty="0"/>
              <a:t>method. For example:</a:t>
            </a:r>
          </a:p>
          <a:p>
            <a:pPr marL="38100" indent="0" algn="ctr">
              <a:buNone/>
            </a:pPr>
            <a:r>
              <a:rPr lang="en-US" i="1" dirty="0"/>
              <a:t>import { </a:t>
            </a:r>
            <a:r>
              <a:rPr lang="en-US" i="1" dirty="0" err="1"/>
              <a:t>NavController</a:t>
            </a:r>
            <a:r>
              <a:rPr lang="en-US" i="1" dirty="0"/>
              <a:t> } from '@ionic/angular';</a:t>
            </a:r>
          </a:p>
          <a:p>
            <a:pPr marL="38100" indent="0" algn="ctr">
              <a:buNone/>
            </a:pPr>
            <a:r>
              <a:rPr lang="en-US" i="1" dirty="0"/>
              <a:t>// ...</a:t>
            </a:r>
          </a:p>
          <a:p>
            <a:pPr marL="38100" indent="0" algn="ctr">
              <a:buNone/>
            </a:pPr>
            <a:r>
              <a:rPr lang="en-US" i="1" dirty="0"/>
              <a:t>constructor(private </a:t>
            </a:r>
            <a:r>
              <a:rPr lang="en-US" i="1" dirty="0" err="1"/>
              <a:t>navCtrl</a:t>
            </a:r>
            <a:r>
              <a:rPr lang="en-US" i="1" dirty="0"/>
              <a:t>: </a:t>
            </a:r>
            <a:r>
              <a:rPr lang="en-US" i="1" dirty="0" err="1"/>
              <a:t>NavController</a:t>
            </a:r>
            <a:r>
              <a:rPr lang="en-US" i="1" dirty="0"/>
              <a:t>) {}</a:t>
            </a:r>
          </a:p>
          <a:p>
            <a:pPr marL="38100" indent="0" algn="ctr">
              <a:buNone/>
            </a:pPr>
            <a:r>
              <a:rPr lang="en-US" i="1" dirty="0" err="1"/>
              <a:t>goToPage</a:t>
            </a:r>
            <a:r>
              <a:rPr lang="en-US" i="1" dirty="0"/>
              <a:t>() {</a:t>
            </a:r>
          </a:p>
          <a:p>
            <a:pPr marL="38100" indent="0" algn="ctr">
              <a:buNone/>
            </a:pPr>
            <a:r>
              <a:rPr lang="en-US" i="1" dirty="0"/>
              <a:t>  </a:t>
            </a:r>
            <a:r>
              <a:rPr lang="en-US" i="1" dirty="0" err="1"/>
              <a:t>this.navCtrl.navigateForward</a:t>
            </a:r>
            <a:r>
              <a:rPr lang="en-US" i="1" dirty="0"/>
              <a:t>('/path-to-page');</a:t>
            </a:r>
          </a:p>
          <a:p>
            <a:pPr marL="38100" indent="0" algn="ctr">
              <a:buNone/>
            </a:pPr>
            <a:r>
              <a:rPr lang="en-US" i="1" dirty="0"/>
              <a:t>}</a:t>
            </a:r>
          </a:p>
          <a:p>
            <a:pPr marL="38100" indent="0" algn="just">
              <a:buNone/>
            </a:pPr>
            <a:r>
              <a:rPr lang="en-US" dirty="0"/>
              <a:t>The ‘</a:t>
            </a:r>
            <a:r>
              <a:rPr lang="en-US" b="1" i="1" dirty="0" err="1"/>
              <a:t>navigateForward</a:t>
            </a:r>
            <a:r>
              <a:rPr lang="en-US" b="1" i="1" dirty="0"/>
              <a:t>’ </a:t>
            </a:r>
            <a:r>
              <a:rPr lang="en-US" dirty="0"/>
              <a:t>method pushes the specified page onto the navigation stack.</a:t>
            </a:r>
          </a:p>
          <a:p>
            <a:pPr marL="38100" indent="0" algn="just">
              <a:buNone/>
            </a:pPr>
            <a:endParaRPr lang="en-US" dirty="0"/>
          </a:p>
        </p:txBody>
      </p:sp>
      <p:sp>
        <p:nvSpPr>
          <p:cNvPr id="3" name="Title 2">
            <a:extLst>
              <a:ext uri="{FF2B5EF4-FFF2-40B4-BE49-F238E27FC236}">
                <a16:creationId xmlns:a16="http://schemas.microsoft.com/office/drawing/2014/main" xmlns="" id="{DBE1364C-3482-BB19-6367-E0AD858F6CF5}"/>
              </a:ext>
            </a:extLst>
          </p:cNvPr>
          <p:cNvSpPr>
            <a:spLocks noGrp="1"/>
          </p:cNvSpPr>
          <p:nvPr>
            <p:ph type="title"/>
          </p:nvPr>
        </p:nvSpPr>
        <p:spPr/>
        <p:txBody>
          <a:bodyPr/>
          <a:lstStyle/>
          <a:p>
            <a:r>
              <a:rPr lang="en-US" dirty="0"/>
              <a:t>Push Navigation</a:t>
            </a:r>
          </a:p>
        </p:txBody>
      </p:sp>
    </p:spTree>
    <p:extLst>
      <p:ext uri="{BB962C8B-B14F-4D97-AF65-F5344CB8AC3E}">
        <p14:creationId xmlns:p14="http://schemas.microsoft.com/office/powerpoint/2010/main" xmlns="" val="3217772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D87A3D8-EAD3-92B2-AA24-62A4E2ABBC49}"/>
              </a:ext>
            </a:extLst>
          </p:cNvPr>
          <p:cNvSpPr>
            <a:spLocks noGrp="1"/>
          </p:cNvSpPr>
          <p:nvPr>
            <p:ph type="body" idx="1"/>
          </p:nvPr>
        </p:nvSpPr>
        <p:spPr/>
        <p:txBody>
          <a:bodyPr/>
          <a:lstStyle/>
          <a:p>
            <a:pPr algn="just"/>
            <a:r>
              <a:rPr lang="en-US" sz="2400" dirty="0"/>
              <a:t>To navigate backward and remove the current page from the stack, you use the </a:t>
            </a:r>
            <a:r>
              <a:rPr lang="en-US" sz="2400" b="1" i="1" dirty="0"/>
              <a:t>‘pop’ </a:t>
            </a:r>
            <a:r>
              <a:rPr lang="en-US" sz="2400" dirty="0"/>
              <a:t>method:</a:t>
            </a:r>
          </a:p>
          <a:p>
            <a:pPr marL="38100" indent="0" algn="ctr">
              <a:buNone/>
            </a:pPr>
            <a:r>
              <a:rPr lang="en-US" sz="2400" i="1" dirty="0" err="1"/>
              <a:t>goBack</a:t>
            </a:r>
            <a:r>
              <a:rPr lang="en-US" sz="2400" i="1" dirty="0"/>
              <a:t>() {</a:t>
            </a:r>
          </a:p>
          <a:p>
            <a:pPr marL="38100" indent="0" algn="ctr">
              <a:buNone/>
            </a:pPr>
            <a:r>
              <a:rPr lang="en-US" sz="2400" i="1" dirty="0"/>
              <a:t>  </a:t>
            </a:r>
            <a:r>
              <a:rPr lang="en-US" sz="2400" i="1" dirty="0" err="1"/>
              <a:t>this.navCtrl.pop</a:t>
            </a:r>
            <a:r>
              <a:rPr lang="en-US" sz="2400" i="1" dirty="0"/>
              <a:t>();</a:t>
            </a:r>
          </a:p>
          <a:p>
            <a:pPr marL="38100" indent="0" algn="ctr">
              <a:buNone/>
            </a:pPr>
            <a:r>
              <a:rPr lang="en-US" sz="2400" i="1" dirty="0"/>
              <a:t>}</a:t>
            </a:r>
          </a:p>
          <a:p>
            <a:pPr marL="38100" indent="0" algn="just">
              <a:buNone/>
            </a:pPr>
            <a:endParaRPr lang="en-US" dirty="0"/>
          </a:p>
        </p:txBody>
      </p:sp>
      <p:sp>
        <p:nvSpPr>
          <p:cNvPr id="3" name="Title 2">
            <a:extLst>
              <a:ext uri="{FF2B5EF4-FFF2-40B4-BE49-F238E27FC236}">
                <a16:creationId xmlns:a16="http://schemas.microsoft.com/office/drawing/2014/main" xmlns="" id="{D4994975-7D75-4BD1-CD96-C64D8A34BDEB}"/>
              </a:ext>
            </a:extLst>
          </p:cNvPr>
          <p:cNvSpPr>
            <a:spLocks noGrp="1"/>
          </p:cNvSpPr>
          <p:nvPr>
            <p:ph type="title"/>
          </p:nvPr>
        </p:nvSpPr>
        <p:spPr/>
        <p:txBody>
          <a:bodyPr/>
          <a:lstStyle/>
          <a:p>
            <a:r>
              <a:rPr lang="en-US" dirty="0"/>
              <a:t>Pop Navigation</a:t>
            </a:r>
          </a:p>
        </p:txBody>
      </p:sp>
    </p:spTree>
    <p:extLst>
      <p:ext uri="{BB962C8B-B14F-4D97-AF65-F5344CB8AC3E}">
        <p14:creationId xmlns:p14="http://schemas.microsoft.com/office/powerpoint/2010/main" xmlns="" val="2627829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7887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92500"/>
          </a:bodyPr>
          <a:lstStyle/>
          <a:p>
            <a:pPr algn="just"/>
            <a:r>
              <a:rPr lang="en-US" dirty="0"/>
              <a:t>Ionic is an excellent choice for creating basic native functionalities within an application which can run on multiple devices and operating system. The main advantage of the Ionic framework is that we can build the app once, rather than multiple times for separate devices and can deploy everywhere. It makes the app development fast and cost-efficient. It also reduces the need for maintenance.</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Why should you use the Ionic Framework?</a:t>
            </a:r>
          </a:p>
        </p:txBody>
      </p:sp>
    </p:spTree>
    <p:extLst>
      <p:ext uri="{BB962C8B-B14F-4D97-AF65-F5344CB8AC3E}">
        <p14:creationId xmlns:p14="http://schemas.microsoft.com/office/powerpoint/2010/main" xmlns="" val="55951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3B222A-49AC-35BC-CA2A-D1C04F5873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E2F4CBA0-B480-11F9-E9E0-DBF00E7F7444}"/>
              </a:ext>
            </a:extLst>
          </p:cNvPr>
          <p:cNvSpPr>
            <a:spLocks noGrp="1"/>
          </p:cNvSpPr>
          <p:nvPr>
            <p:ph type="title"/>
          </p:nvPr>
        </p:nvSpPr>
        <p:spPr>
          <a:xfrm>
            <a:off x="252638" y="171451"/>
            <a:ext cx="7886700" cy="994172"/>
          </a:xfrm>
        </p:spPr>
        <p:txBody>
          <a:bodyPr>
            <a:normAutofit/>
          </a:bodyPr>
          <a:lstStyle/>
          <a:p>
            <a:r>
              <a:rPr lang="en-US" b="1" dirty="0"/>
              <a:t>Features of an Ionic</a:t>
            </a:r>
            <a:endParaRPr lang="en-IN" dirty="0"/>
          </a:p>
        </p:txBody>
      </p:sp>
      <p:sp>
        <p:nvSpPr>
          <p:cNvPr id="2" name="Text Placeholder 1">
            <a:extLst>
              <a:ext uri="{FF2B5EF4-FFF2-40B4-BE49-F238E27FC236}">
                <a16:creationId xmlns:a16="http://schemas.microsoft.com/office/drawing/2014/main" xmlns="" id="{340B1907-1A6F-B3EB-7F92-6DADEAACBDBD}"/>
              </a:ext>
            </a:extLst>
          </p:cNvPr>
          <p:cNvSpPr>
            <a:spLocks noGrp="1"/>
          </p:cNvSpPr>
          <p:nvPr>
            <p:ph type="body" idx="1"/>
          </p:nvPr>
        </p:nvSpPr>
        <p:spPr>
          <a:xfrm>
            <a:off x="338364" y="2078359"/>
            <a:ext cx="8176987" cy="3753663"/>
          </a:xfrm>
        </p:spPr>
        <p:txBody>
          <a:bodyPr>
            <a:normAutofit fontScale="47500" lnSpcReduction="20000"/>
          </a:bodyPr>
          <a:lstStyle/>
          <a:p>
            <a:pPr algn="just"/>
            <a:r>
              <a:rPr lang="en-US" dirty="0">
                <a:solidFill>
                  <a:schemeClr val="tx1"/>
                </a:solidFill>
              </a:rPr>
              <a:t>Cross-platform</a:t>
            </a:r>
          </a:p>
          <a:p>
            <a:pPr algn="just"/>
            <a:r>
              <a:rPr lang="en-US" dirty="0">
                <a:solidFill>
                  <a:schemeClr val="tx1"/>
                </a:solidFill>
              </a:rPr>
              <a:t>Web Standards-based</a:t>
            </a:r>
          </a:p>
          <a:p>
            <a:pPr algn="just"/>
            <a:r>
              <a:rPr lang="en-US" dirty="0">
                <a:solidFill>
                  <a:schemeClr val="tx1"/>
                </a:solidFill>
              </a:rPr>
              <a:t>Beautiful Design</a:t>
            </a:r>
          </a:p>
          <a:p>
            <a:pPr algn="just"/>
            <a:r>
              <a:rPr lang="en-US" dirty="0">
                <a:solidFill>
                  <a:schemeClr val="tx1"/>
                </a:solidFill>
              </a:rPr>
              <a:t>Simplicity</a:t>
            </a:r>
          </a:p>
          <a:p>
            <a:pPr algn="just"/>
            <a:r>
              <a:rPr lang="en-US" dirty="0">
                <a:solidFill>
                  <a:schemeClr val="tx1"/>
                </a:solidFill>
              </a:rPr>
              <a:t>Cordova Plugin</a:t>
            </a:r>
          </a:p>
          <a:p>
            <a:pPr algn="just"/>
            <a:r>
              <a:rPr lang="en-US" dirty="0">
                <a:solidFill>
                  <a:schemeClr val="tx1"/>
                </a:solidFill>
              </a:rPr>
              <a:t>License</a:t>
            </a:r>
          </a:p>
          <a:p>
            <a:pPr algn="just"/>
            <a:r>
              <a:rPr lang="en-US" dirty="0">
                <a:solidFill>
                  <a:schemeClr val="tx1"/>
                </a:solidFill>
              </a:rPr>
              <a:t>Ionic CLI</a:t>
            </a:r>
          </a:p>
          <a:p>
            <a:pPr algn="just"/>
            <a:r>
              <a:rPr lang="en-US" dirty="0">
                <a:solidFill>
                  <a:schemeClr val="tx1"/>
                </a:solidFill>
              </a:rPr>
              <a:t>Framework Compatibility</a:t>
            </a:r>
          </a:p>
          <a:p>
            <a:pPr algn="just"/>
            <a:r>
              <a:rPr lang="en-US" dirty="0">
                <a:solidFill>
                  <a:schemeClr val="tx1"/>
                </a:solidFill>
              </a:rPr>
              <a:t>JavaScript Components</a:t>
            </a:r>
          </a:p>
          <a:p>
            <a:pPr algn="just"/>
            <a:r>
              <a:rPr lang="en-US" dirty="0">
                <a:solidFill>
                  <a:schemeClr val="tx1"/>
                </a:solidFill>
              </a:rPr>
              <a:t>Angular</a:t>
            </a:r>
          </a:p>
        </p:txBody>
      </p:sp>
    </p:spTree>
    <p:extLst>
      <p:ext uri="{BB962C8B-B14F-4D97-AF65-F5344CB8AC3E}">
        <p14:creationId xmlns:p14="http://schemas.microsoft.com/office/powerpoint/2010/main" xmlns="" val="6107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3D4657-9A69-289E-3678-D2D40E3D8C2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6499EC1-48A4-7990-B003-83E5C7F7CD0E}"/>
              </a:ext>
            </a:extLst>
          </p:cNvPr>
          <p:cNvSpPr>
            <a:spLocks noGrp="1"/>
          </p:cNvSpPr>
          <p:nvPr>
            <p:ph type="body" idx="1"/>
          </p:nvPr>
        </p:nvSpPr>
        <p:spPr/>
        <p:txBody>
          <a:bodyPr>
            <a:normAutofit/>
          </a:bodyPr>
          <a:lstStyle/>
          <a:p>
            <a:pPr algn="just"/>
            <a:r>
              <a:rPr lang="en-US" sz="2700" dirty="0"/>
              <a:t>The app builds on the Ionic framework can deploy across multiple platforms, such as Android, native iOS, Desktop, and the web as a progressive web app and all with one codebase. Thus, Ionic apps can write once and run everywhere.</a:t>
            </a:r>
          </a:p>
        </p:txBody>
      </p:sp>
      <p:sp>
        <p:nvSpPr>
          <p:cNvPr id="3" name="Title 2">
            <a:extLst>
              <a:ext uri="{FF2B5EF4-FFF2-40B4-BE49-F238E27FC236}">
                <a16:creationId xmlns:a16="http://schemas.microsoft.com/office/drawing/2014/main" xmlns="" id="{583936E2-268F-5AFF-42BE-97995040FCC5}"/>
              </a:ext>
            </a:extLst>
          </p:cNvPr>
          <p:cNvSpPr>
            <a:spLocks noGrp="1"/>
          </p:cNvSpPr>
          <p:nvPr>
            <p:ph type="title"/>
          </p:nvPr>
        </p:nvSpPr>
        <p:spPr/>
        <p:txBody>
          <a:bodyPr>
            <a:normAutofit/>
          </a:bodyPr>
          <a:lstStyle/>
          <a:p>
            <a:pPr indent="-342900" algn="just"/>
            <a:r>
              <a:rPr lang="en-US" b="1" dirty="0"/>
              <a:t> 1. Cross-platform</a:t>
            </a:r>
          </a:p>
        </p:txBody>
      </p:sp>
    </p:spTree>
    <p:extLst>
      <p:ext uri="{BB962C8B-B14F-4D97-AF65-F5344CB8AC3E}">
        <p14:creationId xmlns:p14="http://schemas.microsoft.com/office/powerpoint/2010/main" xmlns="" val="268379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A15063-9B91-BD57-A5C1-0167ED54EF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36625D0-A19A-69B8-C1E6-566EE08F3084}"/>
              </a:ext>
            </a:extLst>
          </p:cNvPr>
          <p:cNvSpPr>
            <a:spLocks noGrp="1"/>
          </p:cNvSpPr>
          <p:nvPr>
            <p:ph type="body" idx="1"/>
          </p:nvPr>
        </p:nvSpPr>
        <p:spPr/>
        <p:txBody>
          <a:bodyPr>
            <a:normAutofit/>
          </a:bodyPr>
          <a:lstStyle/>
          <a:p>
            <a:pPr algn="just"/>
            <a:r>
              <a:rPr lang="en-US" sz="2700" dirty="0"/>
              <a:t>Ionic framework is built on reliable, standard web technologies, such as HTML, CSS, and JavaScript, using modern web APIs (like Custom Elements and Shadow DOM). Due to this, Ionic components have a stable API, which allows running Ionic app on multiple platforms.</a:t>
            </a:r>
          </a:p>
        </p:txBody>
      </p:sp>
      <p:sp>
        <p:nvSpPr>
          <p:cNvPr id="3" name="Title 2">
            <a:extLst>
              <a:ext uri="{FF2B5EF4-FFF2-40B4-BE49-F238E27FC236}">
                <a16:creationId xmlns:a16="http://schemas.microsoft.com/office/drawing/2014/main" xmlns="" id="{F330AB4F-2974-9707-CB86-07385AD1B592}"/>
              </a:ext>
            </a:extLst>
          </p:cNvPr>
          <p:cNvSpPr>
            <a:spLocks noGrp="1"/>
          </p:cNvSpPr>
          <p:nvPr>
            <p:ph type="title"/>
          </p:nvPr>
        </p:nvSpPr>
        <p:spPr/>
        <p:txBody>
          <a:bodyPr>
            <a:normAutofit/>
          </a:bodyPr>
          <a:lstStyle/>
          <a:p>
            <a:pPr indent="-342900" algn="just"/>
            <a:r>
              <a:rPr lang="en-US" b="1" dirty="0"/>
              <a:t> 2. Web Standards-based</a:t>
            </a:r>
          </a:p>
        </p:txBody>
      </p:sp>
    </p:spTree>
    <p:extLst>
      <p:ext uri="{BB962C8B-B14F-4D97-AF65-F5344CB8AC3E}">
        <p14:creationId xmlns:p14="http://schemas.microsoft.com/office/powerpoint/2010/main" xmlns="" val="72612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4E93AE1-175D-8777-E7A8-EA2C56AAC44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367537-AFDA-1CE9-C654-D65A4586DA87}"/>
              </a:ext>
            </a:extLst>
          </p:cNvPr>
          <p:cNvSpPr>
            <a:spLocks noGrp="1"/>
          </p:cNvSpPr>
          <p:nvPr>
            <p:ph type="body" idx="1"/>
          </p:nvPr>
        </p:nvSpPr>
        <p:spPr/>
        <p:txBody>
          <a:bodyPr>
            <a:normAutofit/>
          </a:bodyPr>
          <a:lstStyle/>
          <a:p>
            <a:pPr algn="just"/>
            <a:r>
              <a:rPr lang="en-US" sz="2400" dirty="0"/>
              <a:t>The Ionic framework allows us to build a clean, simple, and functional application. It is designed to work and display beautifully across multiple platforms. The Ionic application contains pre-designed components, typography, interactive paradigms, and a gorgeous base theme.</a:t>
            </a:r>
          </a:p>
        </p:txBody>
      </p:sp>
      <p:sp>
        <p:nvSpPr>
          <p:cNvPr id="3" name="Title 2">
            <a:extLst>
              <a:ext uri="{FF2B5EF4-FFF2-40B4-BE49-F238E27FC236}">
                <a16:creationId xmlns:a16="http://schemas.microsoft.com/office/drawing/2014/main" xmlns="" id="{29BEC68C-9912-6E1F-AA8A-D087E3E4CBC4}"/>
              </a:ext>
            </a:extLst>
          </p:cNvPr>
          <p:cNvSpPr>
            <a:spLocks noGrp="1"/>
          </p:cNvSpPr>
          <p:nvPr>
            <p:ph type="title"/>
          </p:nvPr>
        </p:nvSpPr>
        <p:spPr/>
        <p:txBody>
          <a:bodyPr>
            <a:normAutofit/>
          </a:bodyPr>
          <a:lstStyle/>
          <a:p>
            <a:pPr indent="-342900" algn="just"/>
            <a:r>
              <a:rPr lang="en-US" b="1" dirty="0"/>
              <a:t> 3. Beautiful Design</a:t>
            </a:r>
          </a:p>
        </p:txBody>
      </p:sp>
    </p:spTree>
    <p:extLst>
      <p:ext uri="{BB962C8B-B14F-4D97-AF65-F5344CB8AC3E}">
        <p14:creationId xmlns:p14="http://schemas.microsoft.com/office/powerpoint/2010/main" xmlns="" val="66934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B4562C-D9B6-E2D7-8C1E-A06E191717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CAE19A-EF41-2000-0BDF-98C1B68654E6}"/>
              </a:ext>
            </a:extLst>
          </p:cNvPr>
          <p:cNvSpPr>
            <a:spLocks noGrp="1"/>
          </p:cNvSpPr>
          <p:nvPr>
            <p:ph type="body" idx="1"/>
          </p:nvPr>
        </p:nvSpPr>
        <p:spPr/>
        <p:txBody>
          <a:bodyPr>
            <a:normAutofit/>
          </a:bodyPr>
          <a:lstStyle/>
          <a:p>
            <a:pPr algn="just"/>
            <a:r>
              <a:rPr lang="en-US" sz="3300" dirty="0">
                <a:solidFill>
                  <a:schemeClr val="tx1"/>
                </a:solidFill>
              </a:rPr>
              <a:t>The Ionic framework built with simplicity, easy to learn, and can be accessible to anyone with web development skills.</a:t>
            </a:r>
          </a:p>
        </p:txBody>
      </p:sp>
      <p:sp>
        <p:nvSpPr>
          <p:cNvPr id="3" name="Title 2">
            <a:extLst>
              <a:ext uri="{FF2B5EF4-FFF2-40B4-BE49-F238E27FC236}">
                <a16:creationId xmlns:a16="http://schemas.microsoft.com/office/drawing/2014/main" xmlns="" id="{9157B07E-1EA4-7507-E8C5-8B81DB597B13}"/>
              </a:ext>
            </a:extLst>
          </p:cNvPr>
          <p:cNvSpPr>
            <a:spLocks noGrp="1"/>
          </p:cNvSpPr>
          <p:nvPr>
            <p:ph type="title"/>
          </p:nvPr>
        </p:nvSpPr>
        <p:spPr/>
        <p:txBody>
          <a:bodyPr>
            <a:normAutofit/>
          </a:bodyPr>
          <a:lstStyle/>
          <a:p>
            <a:pPr indent="-342900" algn="just"/>
            <a:r>
              <a:rPr lang="en-US" b="1" dirty="0"/>
              <a:t>4. Simplicity</a:t>
            </a:r>
          </a:p>
        </p:txBody>
      </p:sp>
    </p:spTree>
    <p:extLst>
      <p:ext uri="{BB962C8B-B14F-4D97-AF65-F5344CB8AC3E}">
        <p14:creationId xmlns:p14="http://schemas.microsoft.com/office/powerpoint/2010/main" xmlns="" val="1638337324"/>
      </p:ext>
    </p:extLst>
  </p:cSld>
  <p:clrMapOvr>
    <a:masterClrMapping/>
  </p:clrMapOvr>
</p:sld>
</file>

<file path=ppt/theme/theme1.xml><?xml version="1.0" encoding="utf-8"?>
<a:theme xmlns:a="http://schemas.openxmlformats.org/drawingml/2006/main" name="1_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1787</Words>
  <Application>Microsoft Office PowerPoint</Application>
  <PresentationFormat>On-screen Show (4:3)</PresentationFormat>
  <Paragraphs>90</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1_Office Theme</vt:lpstr>
      <vt:lpstr>Slide 1</vt:lpstr>
      <vt:lpstr>What is an Ionic?</vt:lpstr>
      <vt:lpstr>What is an Ionic?</vt:lpstr>
      <vt:lpstr>Why should you use the Ionic Framework?</vt:lpstr>
      <vt:lpstr>Features of an Ionic</vt:lpstr>
      <vt:lpstr> 1. Cross-platform</vt:lpstr>
      <vt:lpstr> 2. Web Standards-based</vt:lpstr>
      <vt:lpstr> 3. Beautiful Design</vt:lpstr>
      <vt:lpstr>4. Simplicity</vt:lpstr>
      <vt:lpstr>5. Cordova Plugin</vt:lpstr>
      <vt:lpstr>6. License</vt:lpstr>
      <vt:lpstr>7. Ionic CLI</vt:lpstr>
      <vt:lpstr>8. Framework Compatibility</vt:lpstr>
      <vt:lpstr>9. JavaScript Components</vt:lpstr>
      <vt:lpstr>10. Angular</vt:lpstr>
      <vt:lpstr>Basic Module of an Ionic</vt:lpstr>
      <vt:lpstr>UI Components</vt:lpstr>
      <vt:lpstr>Adaptive Styling</vt:lpstr>
      <vt:lpstr>Adaptive Styling</vt:lpstr>
      <vt:lpstr>Navigation</vt:lpstr>
      <vt:lpstr>Navigation</vt:lpstr>
      <vt:lpstr>Native Access</vt:lpstr>
      <vt:lpstr>Native Access</vt:lpstr>
      <vt:lpstr>Theming</vt:lpstr>
      <vt:lpstr>Events</vt:lpstr>
      <vt:lpstr>Events</vt:lpstr>
      <vt:lpstr>Pages</vt:lpstr>
      <vt:lpstr>Pages</vt:lpstr>
      <vt:lpstr>Navigation</vt:lpstr>
      <vt:lpstr>Push Navigation</vt:lpstr>
      <vt:lpstr>Pop Navigation</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Sarbjeet Singh</dc:creator>
  <cp:lastModifiedBy>Shubham Kumar</cp:lastModifiedBy>
  <cp:revision>12</cp:revision>
  <dcterms:created xsi:type="dcterms:W3CDTF">2024-02-15T03:48:05Z</dcterms:created>
  <dcterms:modified xsi:type="dcterms:W3CDTF">2024-05-21T03:32:23Z</dcterms:modified>
</cp:coreProperties>
</file>