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60" r:id="rId3"/>
    <p:sldId id="259"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75" r:id="rId18"/>
  </p:sldIdLst>
  <p:sldSz cx="18288000" cy="10287000"/>
  <p:notesSz cx="6858000" cy="9144000"/>
  <p:embeddedFontLst>
    <p:embeddedFont>
      <p:font typeface="Cambria Math" panose="02040503050406030204" pitchFamily="18" charset="0"/>
      <p:regular r:id="rId20"/>
    </p:embeddedFont>
    <p:embeddedFont>
      <p:font typeface="Knewave" panose="020B0604020202020204" charset="0"/>
      <p:regular r:id="rId21"/>
    </p:embeddedFont>
    <p:embeddedFont>
      <p:font typeface="Kollektif Bold" panose="020B0604020202020204" charset="0"/>
      <p:regular r:id="rId22"/>
    </p:embeddedFont>
    <p:embeddedFont>
      <p:font typeface="Source Sans Pro" panose="020B050303040302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46" autoAdjust="0"/>
    <p:restoredTop sz="94622" autoAdjust="0"/>
  </p:normalViewPr>
  <p:slideViewPr>
    <p:cSldViewPr>
      <p:cViewPr varScale="1">
        <p:scale>
          <a:sx n="52" d="100"/>
          <a:sy n="52" d="100"/>
        </p:scale>
        <p:origin x="773"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EB7FB-A043-4C54-880A-542B9122E1FD}" type="datetimeFigureOut">
              <a:rPr lang="en-IN" smtClean="0"/>
              <a:t>04-04-2025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A209B8-7FBB-44BE-B0E0-CA7D0EDEE55B}" type="slidenum">
              <a:rPr lang="en-IN" smtClean="0"/>
              <a:t>‹#›</a:t>
            </a:fld>
            <a:endParaRPr lang="en-IN" dirty="0"/>
          </a:p>
        </p:txBody>
      </p:sp>
    </p:spTree>
    <p:extLst>
      <p:ext uri="{BB962C8B-B14F-4D97-AF65-F5344CB8AC3E}">
        <p14:creationId xmlns:p14="http://schemas.microsoft.com/office/powerpoint/2010/main" val="1906692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46A209B8-7FBB-44BE-B0E0-CA7D0EDEE55B}" type="slidenum">
              <a:rPr lang="en-IN" smtClean="0"/>
              <a:t>3</a:t>
            </a:fld>
            <a:endParaRPr lang="en-IN"/>
          </a:p>
        </p:txBody>
      </p:sp>
    </p:spTree>
    <p:extLst>
      <p:ext uri="{BB962C8B-B14F-4D97-AF65-F5344CB8AC3E}">
        <p14:creationId xmlns:p14="http://schemas.microsoft.com/office/powerpoint/2010/main" val="1466871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A209B8-7FBB-44BE-B0E0-CA7D0EDEE55B}" type="slidenum">
              <a:rPr lang="en-IN" smtClean="0"/>
              <a:t>14</a:t>
            </a:fld>
            <a:endParaRPr lang="en-IN"/>
          </a:p>
        </p:txBody>
      </p:sp>
    </p:spTree>
    <p:extLst>
      <p:ext uri="{BB962C8B-B14F-4D97-AF65-F5344CB8AC3E}">
        <p14:creationId xmlns:p14="http://schemas.microsoft.com/office/powerpoint/2010/main" val="1867721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jpe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968981"/>
            <a:ext cx="16230600" cy="8390172"/>
            <a:chOff x="0" y="0"/>
            <a:chExt cx="4274726" cy="2209757"/>
          </a:xfrm>
        </p:grpSpPr>
        <p:sp>
          <p:nvSpPr>
            <p:cNvPr id="3" name="Freeform 3"/>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id="4" name="TextBox 4"/>
            <p:cNvSpPr txBox="1"/>
            <p:nvPr/>
          </p:nvSpPr>
          <p:spPr>
            <a:xfrm>
              <a:off x="0" y="-38100"/>
              <a:ext cx="4274726" cy="2247857"/>
            </a:xfrm>
            <a:prstGeom prst="rect">
              <a:avLst/>
            </a:prstGeom>
          </p:spPr>
          <p:txBody>
            <a:bodyPr lIns="50800" tIns="50800" rIns="50800" bIns="50800" rtlCol="0" anchor="ctr"/>
            <a:lstStyle/>
            <a:p>
              <a:pPr algn="ctr">
                <a:lnSpc>
                  <a:spcPts val="2659"/>
                </a:lnSpc>
              </a:pPr>
              <a:endParaRPr dirty="0"/>
            </a:p>
          </p:txBody>
        </p:sp>
      </p:grpSp>
      <p:sp>
        <p:nvSpPr>
          <p:cNvPr id="10" name="TextBox 10"/>
          <p:cNvSpPr txBox="1"/>
          <p:nvPr/>
        </p:nvSpPr>
        <p:spPr>
          <a:xfrm>
            <a:off x="3448544" y="6199523"/>
            <a:ext cx="11425324" cy="1661993"/>
          </a:xfrm>
          <a:prstGeom prst="rect">
            <a:avLst/>
          </a:prstGeom>
        </p:spPr>
        <p:txBody>
          <a:bodyPr wrap="square" lIns="0" tIns="0" rIns="0" bIns="0" rtlCol="0" anchor="t">
            <a:spAutoFit/>
          </a:bodyPr>
          <a:lstStyle/>
          <a:p>
            <a:pPr algn="ctr"/>
            <a:r>
              <a:rPr lang="en-US" sz="3600" dirty="0">
                <a:solidFill>
                  <a:srgbClr val="975B3F"/>
                </a:solidFill>
                <a:latin typeface="Arial" panose="020B0604020202020204" pitchFamily="34" charset="0"/>
                <a:ea typeface="Kollektif"/>
                <a:cs typeface="Arial" panose="020B0604020202020204" pitchFamily="34" charset="0"/>
                <a:sym typeface="Kollektif"/>
              </a:rPr>
              <a:t>Name: Shubham Kumar (22MC3032)</a:t>
            </a:r>
          </a:p>
          <a:p>
            <a:pPr algn="ctr"/>
            <a:r>
              <a:rPr lang="en-US" sz="3600" dirty="0">
                <a:solidFill>
                  <a:srgbClr val="975B3F"/>
                </a:solidFill>
                <a:latin typeface="Arial" panose="020B0604020202020204" pitchFamily="34" charset="0"/>
                <a:ea typeface="Kollektif"/>
                <a:cs typeface="Arial" panose="020B0604020202020204" pitchFamily="34" charset="0"/>
                <a:sym typeface="Kollektif"/>
              </a:rPr>
              <a:t>Branch: Mathematics &amp; Computing</a:t>
            </a:r>
          </a:p>
          <a:p>
            <a:pPr algn="ctr"/>
            <a:r>
              <a:rPr lang="en-US" sz="3600" dirty="0">
                <a:solidFill>
                  <a:srgbClr val="975B3F"/>
                </a:solidFill>
                <a:latin typeface="Arial" panose="020B0604020202020204" pitchFamily="34" charset="0"/>
                <a:ea typeface="Kollektif"/>
                <a:cs typeface="Arial" panose="020B0604020202020204" pitchFamily="34" charset="0"/>
                <a:sym typeface="Kollektif"/>
              </a:rPr>
              <a:t>Supervisor: </a:t>
            </a:r>
            <a:r>
              <a:rPr lang="en-US" sz="3600" dirty="0" err="1">
                <a:solidFill>
                  <a:srgbClr val="975B3F"/>
                </a:solidFill>
                <a:latin typeface="Arial" panose="020B0604020202020204" pitchFamily="34" charset="0"/>
                <a:ea typeface="Kollektif"/>
                <a:cs typeface="Arial" panose="020B0604020202020204" pitchFamily="34" charset="0"/>
                <a:sym typeface="Kollektif"/>
              </a:rPr>
              <a:t>Dr.Soniya</a:t>
            </a:r>
            <a:r>
              <a:rPr lang="en-US" sz="3600" dirty="0">
                <a:solidFill>
                  <a:srgbClr val="975B3F"/>
                </a:solidFill>
                <a:latin typeface="Arial" panose="020B0604020202020204" pitchFamily="34" charset="0"/>
                <a:ea typeface="Kollektif"/>
                <a:cs typeface="Arial" panose="020B0604020202020204" pitchFamily="34" charset="0"/>
                <a:sym typeface="Kollektif"/>
              </a:rPr>
              <a:t> </a:t>
            </a:r>
            <a:r>
              <a:rPr lang="en-US" sz="3600">
                <a:solidFill>
                  <a:srgbClr val="975B3F"/>
                </a:solidFill>
                <a:latin typeface="Arial" panose="020B0604020202020204" pitchFamily="34" charset="0"/>
                <a:ea typeface="Kollektif"/>
                <a:cs typeface="Arial" panose="020B0604020202020204" pitchFamily="34" charset="0"/>
                <a:sym typeface="Kollektif"/>
              </a:rPr>
              <a:t>Dhama</a:t>
            </a:r>
            <a:endParaRPr lang="en-US" sz="3600" dirty="0">
              <a:solidFill>
                <a:srgbClr val="975B3F"/>
              </a:solidFill>
              <a:latin typeface="Arial" panose="020B0604020202020204" pitchFamily="34" charset="0"/>
              <a:ea typeface="Kollektif"/>
              <a:cs typeface="Arial" panose="020B0604020202020204" pitchFamily="34" charset="0"/>
              <a:sym typeface="Kollektif"/>
            </a:endParaRPr>
          </a:p>
        </p:txBody>
      </p:sp>
      <p:sp>
        <p:nvSpPr>
          <p:cNvPr id="12" name="TextBox 11">
            <a:extLst>
              <a:ext uri="{FF2B5EF4-FFF2-40B4-BE49-F238E27FC236}">
                <a16:creationId xmlns:a16="http://schemas.microsoft.com/office/drawing/2014/main" id="{8A12099A-7FA4-5BF1-D845-6030A468519E}"/>
              </a:ext>
            </a:extLst>
          </p:cNvPr>
          <p:cNvSpPr txBox="1"/>
          <p:nvPr/>
        </p:nvSpPr>
        <p:spPr>
          <a:xfrm>
            <a:off x="7848600" y="1658793"/>
            <a:ext cx="184731" cy="369332"/>
          </a:xfrm>
          <a:prstGeom prst="rect">
            <a:avLst/>
          </a:prstGeom>
          <a:noFill/>
        </p:spPr>
        <p:txBody>
          <a:bodyPr wrap="none" rtlCol="0">
            <a:spAutoFit/>
          </a:bodyPr>
          <a:lstStyle/>
          <a:p>
            <a:endParaRPr lang="en-IN" dirty="0"/>
          </a:p>
        </p:txBody>
      </p:sp>
      <p:sp>
        <p:nvSpPr>
          <p:cNvPr id="13" name="TextBox 12">
            <a:extLst>
              <a:ext uri="{FF2B5EF4-FFF2-40B4-BE49-F238E27FC236}">
                <a16:creationId xmlns:a16="http://schemas.microsoft.com/office/drawing/2014/main" id="{4A381AAC-2C9B-7F29-E4C5-DD950F3C799A}"/>
              </a:ext>
            </a:extLst>
          </p:cNvPr>
          <p:cNvSpPr txBox="1"/>
          <p:nvPr/>
        </p:nvSpPr>
        <p:spPr>
          <a:xfrm>
            <a:off x="6898045" y="2247900"/>
            <a:ext cx="4491909" cy="830997"/>
          </a:xfrm>
          <a:prstGeom prst="rect">
            <a:avLst/>
          </a:prstGeom>
          <a:noFill/>
        </p:spPr>
        <p:txBody>
          <a:bodyPr wrap="square" rtlCol="0">
            <a:spAutoFit/>
          </a:bodyPr>
          <a:lstStyle/>
          <a:p>
            <a:pPr algn="ctr"/>
            <a:r>
              <a:rPr lang="en-US" sz="4800" b="1" dirty="0" err="1">
                <a:solidFill>
                  <a:srgbClr val="975B3F"/>
                </a:solidFill>
                <a:latin typeface="Arial" panose="020B0604020202020204" pitchFamily="34" charset="0"/>
                <a:ea typeface="Kollektif"/>
                <a:cs typeface="Arial" panose="020B0604020202020204" pitchFamily="34" charset="0"/>
                <a:sym typeface="Kollektif"/>
              </a:rPr>
              <a:t>B.Tech</a:t>
            </a:r>
            <a:r>
              <a:rPr lang="en-US" sz="4800" b="1" dirty="0">
                <a:solidFill>
                  <a:srgbClr val="975B3F"/>
                </a:solidFill>
                <a:latin typeface="Arial" panose="020B0604020202020204" pitchFamily="34" charset="0"/>
                <a:ea typeface="Kollektif"/>
                <a:cs typeface="Arial" panose="020B0604020202020204" pitchFamily="34" charset="0"/>
                <a:sym typeface="Kollektif"/>
              </a:rPr>
              <a:t> Project</a:t>
            </a:r>
            <a:endParaRPr lang="en-IN" sz="4800" b="1"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DCA53568-2FDC-0CE2-99EA-4E300DA4CAEE}"/>
              </a:ext>
            </a:extLst>
          </p:cNvPr>
          <p:cNvPicPr>
            <a:picLocks noChangeAspect="1"/>
          </p:cNvPicPr>
          <p:nvPr/>
        </p:nvPicPr>
        <p:blipFill>
          <a:blip r:embed="rId2"/>
          <a:stretch>
            <a:fillRect/>
          </a:stretch>
        </p:blipFill>
        <p:spPr>
          <a:xfrm>
            <a:off x="14873868" y="1181100"/>
            <a:ext cx="1934379" cy="2133600"/>
          </a:xfrm>
          <a:prstGeom prst="rect">
            <a:avLst/>
          </a:prstGeom>
        </p:spPr>
      </p:pic>
      <p:sp>
        <p:nvSpPr>
          <p:cNvPr id="15" name="TextBox 14">
            <a:extLst>
              <a:ext uri="{FF2B5EF4-FFF2-40B4-BE49-F238E27FC236}">
                <a16:creationId xmlns:a16="http://schemas.microsoft.com/office/drawing/2014/main" id="{6C111858-8A8B-0686-7E28-1311718CB173}"/>
              </a:ext>
            </a:extLst>
          </p:cNvPr>
          <p:cNvSpPr txBox="1"/>
          <p:nvPr/>
        </p:nvSpPr>
        <p:spPr>
          <a:xfrm>
            <a:off x="3573526" y="3162300"/>
            <a:ext cx="11373435" cy="2800767"/>
          </a:xfrm>
          <a:prstGeom prst="rect">
            <a:avLst/>
          </a:prstGeom>
          <a:noFill/>
        </p:spPr>
        <p:txBody>
          <a:bodyPr wrap="none" rtlCol="0">
            <a:spAutoFit/>
          </a:bodyPr>
          <a:lstStyle/>
          <a:p>
            <a:pPr algn="ctr"/>
            <a:r>
              <a:rPr lang="en-US" sz="8800" b="1" dirty="0">
                <a:latin typeface="Arial" panose="020B0604020202020204" pitchFamily="34" charset="0"/>
                <a:cs typeface="Arial" panose="020B0604020202020204" pitchFamily="34" charset="0"/>
              </a:rPr>
              <a:t>Bifurcation Analysis </a:t>
            </a:r>
          </a:p>
          <a:p>
            <a:pPr algn="ctr"/>
            <a:r>
              <a:rPr lang="en-US" sz="8800" b="1" dirty="0">
                <a:latin typeface="Arial" panose="020B0604020202020204" pitchFamily="34" charset="0"/>
                <a:cs typeface="Arial" panose="020B0604020202020204" pitchFamily="34" charset="0"/>
              </a:rPr>
              <a:t>of a System of ODEs</a:t>
            </a:r>
            <a:endParaRPr lang="en-IN" sz="8800"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3DD388-09C2-26E8-0FC4-DC9656454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61"/>
            <a:ext cx="18288000" cy="10264878"/>
          </a:xfrm>
          <a:prstGeom prst="rect">
            <a:avLst/>
          </a:prstGeom>
        </p:spPr>
      </p:pic>
      <p:pic>
        <p:nvPicPr>
          <p:cNvPr id="5" name="Picture 4">
            <a:extLst>
              <a:ext uri="{FF2B5EF4-FFF2-40B4-BE49-F238E27FC236}">
                <a16:creationId xmlns:a16="http://schemas.microsoft.com/office/drawing/2014/main" id="{5BBB588D-BD30-144A-17D6-89ECDA9907BE}"/>
              </a:ext>
            </a:extLst>
          </p:cNvPr>
          <p:cNvPicPr>
            <a:picLocks noChangeAspect="1"/>
          </p:cNvPicPr>
          <p:nvPr/>
        </p:nvPicPr>
        <p:blipFill>
          <a:blip r:embed="rId3"/>
          <a:stretch>
            <a:fillRect/>
          </a:stretch>
        </p:blipFill>
        <p:spPr>
          <a:xfrm>
            <a:off x="1447800" y="2628899"/>
            <a:ext cx="5791200" cy="6645639"/>
          </a:xfrm>
          <a:prstGeom prst="rect">
            <a:avLst/>
          </a:prstGeom>
        </p:spPr>
      </p:pic>
      <p:pic>
        <p:nvPicPr>
          <p:cNvPr id="7" name="Picture 6">
            <a:extLst>
              <a:ext uri="{FF2B5EF4-FFF2-40B4-BE49-F238E27FC236}">
                <a16:creationId xmlns:a16="http://schemas.microsoft.com/office/drawing/2014/main" id="{F0B1EAE4-7762-CE01-3734-80B78ECBF3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8590" y="4457700"/>
            <a:ext cx="8991610" cy="4495805"/>
          </a:xfrm>
          <a:prstGeom prst="rect">
            <a:avLst/>
          </a:prstGeom>
        </p:spPr>
      </p:pic>
      <p:sp>
        <p:nvSpPr>
          <p:cNvPr id="8" name="TextBox 7">
            <a:extLst>
              <a:ext uri="{FF2B5EF4-FFF2-40B4-BE49-F238E27FC236}">
                <a16:creationId xmlns:a16="http://schemas.microsoft.com/office/drawing/2014/main" id="{945CD9DB-DCB8-10D9-45F0-62C1C75D0A1E}"/>
              </a:ext>
            </a:extLst>
          </p:cNvPr>
          <p:cNvSpPr txBox="1"/>
          <p:nvPr/>
        </p:nvSpPr>
        <p:spPr>
          <a:xfrm>
            <a:off x="7870713" y="2896648"/>
            <a:ext cx="6629400" cy="1569660"/>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Python Code for Logistic Map</a:t>
            </a:r>
            <a:endParaRPr lang="en-IN" sz="2400" b="1" dirty="0">
              <a:latin typeface="Arial" panose="020B0604020202020204" pitchFamily="34" charset="0"/>
              <a:cs typeface="Arial" panose="020B0604020202020204" pitchFamily="34" charset="0"/>
            </a:endParaRPr>
          </a:p>
          <a:p>
            <a:endParaRPr lang="en-IN" sz="2400" b="1" dirty="0">
              <a:latin typeface="Arial" panose="020B0604020202020204" pitchFamily="34" charset="0"/>
              <a:cs typeface="Arial" panose="020B0604020202020204" pitchFamily="34" charset="0"/>
            </a:endParaRPr>
          </a:p>
          <a:p>
            <a:endParaRPr lang="en-IN" sz="2400" b="1"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Output:</a:t>
            </a:r>
          </a:p>
        </p:txBody>
      </p:sp>
      <p:cxnSp>
        <p:nvCxnSpPr>
          <p:cNvPr id="10" name="Connector: Elbow 9">
            <a:extLst>
              <a:ext uri="{FF2B5EF4-FFF2-40B4-BE49-F238E27FC236}">
                <a16:creationId xmlns:a16="http://schemas.microsoft.com/office/drawing/2014/main" id="{C6D7885A-423B-3057-3CCC-E3D9FEBD81C8}"/>
              </a:ext>
            </a:extLst>
          </p:cNvPr>
          <p:cNvCxnSpPr/>
          <p:nvPr/>
        </p:nvCxnSpPr>
        <p:spPr>
          <a:xfrm rot="10800000" flipV="1">
            <a:off x="7391400" y="3162300"/>
            <a:ext cx="1447800" cy="6858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6599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CE7E4D-66BC-8F2D-DD31-48C4327FF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790"/>
            <a:ext cx="18287999" cy="10245420"/>
          </a:xfrm>
          <a:prstGeom prst="rect">
            <a:avLst/>
          </a:prstGeom>
        </p:spPr>
      </p:pic>
      <p:sp>
        <p:nvSpPr>
          <p:cNvPr id="4" name="TextBox 3">
            <a:extLst>
              <a:ext uri="{FF2B5EF4-FFF2-40B4-BE49-F238E27FC236}">
                <a16:creationId xmlns:a16="http://schemas.microsoft.com/office/drawing/2014/main" id="{B2ABA844-E4E5-FBBE-63F4-4ED72AFBEEFC}"/>
              </a:ext>
            </a:extLst>
          </p:cNvPr>
          <p:cNvSpPr txBox="1"/>
          <p:nvPr/>
        </p:nvSpPr>
        <p:spPr>
          <a:xfrm>
            <a:off x="4900690" y="1104900"/>
            <a:ext cx="8486619" cy="1492716"/>
          </a:xfrm>
          <a:prstGeom prst="rect">
            <a:avLst/>
          </a:prstGeom>
          <a:noFill/>
        </p:spPr>
        <p:txBody>
          <a:bodyPr wrap="none" rtlCol="0">
            <a:spAutoFit/>
          </a:bodyPr>
          <a:lstStyle/>
          <a:p>
            <a:r>
              <a:rPr lang="en-IN" sz="9100" b="1" dirty="0">
                <a:latin typeface="Arial" panose="020B0604020202020204" pitchFamily="34" charset="0"/>
                <a:cs typeface="Arial" panose="020B0604020202020204" pitchFamily="34" charset="0"/>
              </a:rPr>
              <a:t>Lorenz System</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22A9DCF-2599-206B-2EB7-E376919BE9D8}"/>
                  </a:ext>
                </a:extLst>
              </p:cNvPr>
              <p:cNvSpPr txBox="1"/>
              <p:nvPr/>
            </p:nvSpPr>
            <p:spPr>
              <a:xfrm>
                <a:off x="1981200" y="2597616"/>
                <a:ext cx="14020800" cy="6424451"/>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The Lorenz System is a set of three coupled, first-order, nonlinear differential equations:</a:t>
                </a:r>
                <a:endParaRPr lang="en-IN" sz="2800" i="1"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f>
                        <m:fPr>
                          <m:ctrlPr>
                            <a:rPr lang="en-IN" sz="2800" i="1" smtClean="0">
                              <a:latin typeface="Cambria Math" panose="02040503050406030204" pitchFamily="18" charset="0"/>
                            </a:rPr>
                          </m:ctrlPr>
                        </m:fPr>
                        <m:num>
                          <m:r>
                            <a:rPr lang="en-IN" sz="2800" i="1" smtClean="0">
                              <a:latin typeface="Cambria Math" panose="02040503050406030204" pitchFamily="18" charset="0"/>
                            </a:rPr>
                            <m:t>𝑑</m:t>
                          </m:r>
                          <m:r>
                            <a:rPr lang="en-IN" sz="2800" b="0" i="1" smtClean="0">
                              <a:latin typeface="Cambria Math" panose="02040503050406030204" pitchFamily="18" charset="0"/>
                            </a:rPr>
                            <m:t>𝑥</m:t>
                          </m:r>
                        </m:num>
                        <m:den>
                          <m:r>
                            <a:rPr lang="en-IN" sz="2800" i="1" smtClean="0">
                              <a:latin typeface="Cambria Math" panose="02040503050406030204" pitchFamily="18" charset="0"/>
                            </a:rPr>
                            <m:t>𝑑</m:t>
                          </m:r>
                          <m:r>
                            <a:rPr lang="en-IN" sz="2800" b="0" i="1" smtClean="0">
                              <a:latin typeface="Cambria Math" panose="02040503050406030204" pitchFamily="18" charset="0"/>
                            </a:rPr>
                            <m:t>𝑡</m:t>
                          </m:r>
                        </m:den>
                      </m:f>
                      <m:r>
                        <a:rPr lang="en-IN" sz="2800" b="0" i="0" smtClean="0">
                          <a:latin typeface="Cambria Math" panose="02040503050406030204" pitchFamily="18" charset="0"/>
                        </a:rPr>
                        <m:t>=</m:t>
                      </m:r>
                      <m:r>
                        <m:rPr>
                          <m:sty m:val="p"/>
                        </m:rPr>
                        <a:rPr lang="el-GR" sz="2800" b="0" i="1" smtClean="0">
                          <a:latin typeface="Cambria Math" panose="02040503050406030204" pitchFamily="18" charset="0"/>
                          <a:ea typeface="Cambria Math" panose="02040503050406030204" pitchFamily="18" charset="0"/>
                        </a:rPr>
                        <m:t>σ</m:t>
                      </m:r>
                      <m:d>
                        <m:dPr>
                          <m:ctrlPr>
                            <a:rPr lang="en-IN" sz="2800" b="0" i="1" smtClean="0">
                              <a:latin typeface="Cambria Math" panose="02040503050406030204" pitchFamily="18" charset="0"/>
                              <a:ea typeface="Cambria Math" panose="02040503050406030204" pitchFamily="18" charset="0"/>
                            </a:rPr>
                          </m:ctrlPr>
                        </m:dPr>
                        <m:e>
                          <m:r>
                            <a:rPr lang="en-IN" sz="2800" b="0" i="1" smtClean="0">
                              <a:latin typeface="Cambria Math" panose="02040503050406030204" pitchFamily="18" charset="0"/>
                              <a:ea typeface="Cambria Math" panose="02040503050406030204" pitchFamily="18" charset="0"/>
                            </a:rPr>
                            <m:t>𝑦</m:t>
                          </m:r>
                          <m:r>
                            <a:rPr lang="en-IN" sz="2800" b="0" i="1" smtClean="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𝑥</m:t>
                          </m:r>
                        </m:e>
                      </m:d>
                      <m:r>
                        <a:rPr lang="en-IN" sz="2800" b="0" i="0" smtClean="0">
                          <a:latin typeface="Cambria Math" panose="02040503050406030204" pitchFamily="18" charset="0"/>
                          <a:ea typeface="Cambria Math" panose="02040503050406030204" pitchFamily="18" charset="0"/>
                        </a:rPr>
                        <m:t> ,</m:t>
                      </m:r>
                    </m:oMath>
                  </m:oMathPara>
                </a14:m>
                <a:endParaRPr lang="en-IN" sz="2800" b="0" dirty="0">
                  <a:latin typeface="Arial" panose="020B0604020202020204" pitchFamily="34" charset="0"/>
                  <a:ea typeface="Cambria Math" panose="02040503050406030204" pitchFamily="18"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f>
                        <m:fPr>
                          <m:ctrlPr>
                            <a:rPr lang="en-IN" sz="2800" i="1" smtClean="0">
                              <a:latin typeface="Cambria Math" panose="02040503050406030204" pitchFamily="18" charset="0"/>
                            </a:rPr>
                          </m:ctrlPr>
                        </m:fPr>
                        <m:num>
                          <m:r>
                            <a:rPr lang="en-IN" sz="2800" i="1" smtClean="0">
                              <a:latin typeface="Cambria Math" panose="02040503050406030204" pitchFamily="18" charset="0"/>
                            </a:rPr>
                            <m:t>𝑑𝑦</m:t>
                          </m:r>
                        </m:num>
                        <m:den>
                          <m:r>
                            <a:rPr lang="en-IN" sz="2800" i="1" smtClean="0">
                              <a:latin typeface="Cambria Math" panose="02040503050406030204" pitchFamily="18" charset="0"/>
                            </a:rPr>
                            <m:t>𝑑</m:t>
                          </m:r>
                          <m:r>
                            <a:rPr lang="en-IN" sz="2800" b="0" i="1" smtClean="0">
                              <a:latin typeface="Cambria Math" panose="02040503050406030204" pitchFamily="18" charset="0"/>
                            </a:rPr>
                            <m:t>𝑡</m:t>
                          </m:r>
                        </m:den>
                      </m:f>
                      <m:r>
                        <a:rPr lang="en-IN" sz="2800" b="0" i="0" smtClean="0">
                          <a:latin typeface="Cambria Math" panose="02040503050406030204" pitchFamily="18" charset="0"/>
                        </a:rPr>
                        <m:t>=</m:t>
                      </m:r>
                      <m:r>
                        <m:rPr>
                          <m:sty m:val="p"/>
                        </m:rPr>
                        <a:rPr lang="en-IN" sz="2800" b="0" i="0" smtClean="0">
                          <a:latin typeface="Cambria Math" panose="02040503050406030204" pitchFamily="18" charset="0"/>
                        </a:rPr>
                        <m:t>x</m:t>
                      </m:r>
                      <m:d>
                        <m:dPr>
                          <m:ctrlPr>
                            <a:rPr lang="en-IN" sz="2800" b="0" i="1" smtClean="0">
                              <a:latin typeface="Cambria Math" panose="02040503050406030204" pitchFamily="18" charset="0"/>
                            </a:rPr>
                          </m:ctrlPr>
                        </m:dPr>
                        <m:e>
                          <m:r>
                            <m:rPr>
                              <m:sty m:val="p"/>
                            </m:rPr>
                            <a:rPr lang="el-GR" sz="2800" b="0" i="1" smtClean="0">
                              <a:latin typeface="Cambria Math" panose="02040503050406030204" pitchFamily="18" charset="0"/>
                              <a:ea typeface="Cambria Math" panose="02040503050406030204" pitchFamily="18" charset="0"/>
                            </a:rPr>
                            <m:t>ρ</m:t>
                          </m:r>
                          <m:r>
                            <a:rPr lang="en-IN" sz="2800" b="0" i="0" smtClean="0">
                              <a:latin typeface="Cambria Math" panose="02040503050406030204" pitchFamily="18" charset="0"/>
                              <a:ea typeface="Cambria Math" panose="02040503050406030204" pitchFamily="18" charset="0"/>
                            </a:rPr>
                            <m:t>−</m:t>
                          </m:r>
                          <m:r>
                            <m:rPr>
                              <m:sty m:val="p"/>
                            </m:rPr>
                            <a:rPr lang="en-IN" sz="2800" b="0" i="0" smtClean="0">
                              <a:latin typeface="Cambria Math" panose="02040503050406030204" pitchFamily="18" charset="0"/>
                              <a:ea typeface="Cambria Math" panose="02040503050406030204" pitchFamily="18" charset="0"/>
                            </a:rPr>
                            <m:t>z</m:t>
                          </m:r>
                        </m:e>
                      </m:d>
                      <m:r>
                        <a:rPr lang="en-IN" sz="2800" b="0" i="0" smtClean="0">
                          <a:latin typeface="Cambria Math" panose="02040503050406030204" pitchFamily="18" charset="0"/>
                        </a:rPr>
                        <m:t>−</m:t>
                      </m:r>
                      <m:r>
                        <m:rPr>
                          <m:sty m:val="p"/>
                        </m:rPr>
                        <a:rPr lang="en-IN" sz="2800" b="0" i="0" smtClean="0">
                          <a:latin typeface="Cambria Math" panose="02040503050406030204" pitchFamily="18" charset="0"/>
                        </a:rPr>
                        <m:t>y</m:t>
                      </m:r>
                      <m:r>
                        <a:rPr lang="en-IN" sz="2800" b="0" i="0" smtClean="0">
                          <a:latin typeface="Cambria Math" panose="02040503050406030204" pitchFamily="18" charset="0"/>
                        </a:rPr>
                        <m:t> ,</m:t>
                      </m:r>
                    </m:oMath>
                  </m:oMathPara>
                </a14:m>
                <a:endParaRPr lang="en-IN" sz="280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f>
                        <m:fPr>
                          <m:ctrlPr>
                            <a:rPr lang="en-IN" sz="2800" i="1" smtClean="0">
                              <a:latin typeface="Cambria Math" panose="02040503050406030204" pitchFamily="18" charset="0"/>
                            </a:rPr>
                          </m:ctrlPr>
                        </m:fPr>
                        <m:num>
                          <m:r>
                            <a:rPr lang="en-IN" sz="2800" i="1" smtClean="0">
                              <a:latin typeface="Cambria Math" panose="02040503050406030204" pitchFamily="18" charset="0"/>
                            </a:rPr>
                            <m:t>𝑑</m:t>
                          </m:r>
                          <m:r>
                            <a:rPr lang="en-IN" sz="2800" b="0" i="1" smtClean="0">
                              <a:latin typeface="Cambria Math" panose="02040503050406030204" pitchFamily="18" charset="0"/>
                            </a:rPr>
                            <m:t>𝑧</m:t>
                          </m:r>
                        </m:num>
                        <m:den>
                          <m:r>
                            <a:rPr lang="en-IN" sz="2800" i="1" smtClean="0">
                              <a:latin typeface="Cambria Math" panose="02040503050406030204" pitchFamily="18" charset="0"/>
                            </a:rPr>
                            <m:t>𝑑</m:t>
                          </m:r>
                          <m:r>
                            <a:rPr lang="en-IN" sz="2800" b="0" i="1" smtClean="0">
                              <a:latin typeface="Cambria Math" panose="02040503050406030204" pitchFamily="18" charset="0"/>
                            </a:rPr>
                            <m:t>𝑡</m:t>
                          </m:r>
                        </m:den>
                      </m:f>
                      <m:r>
                        <a:rPr lang="en-IN" sz="2800" b="0" i="0" smtClean="0">
                          <a:latin typeface="Cambria Math" panose="02040503050406030204" pitchFamily="18" charset="0"/>
                        </a:rPr>
                        <m:t>=</m:t>
                      </m:r>
                      <m:r>
                        <m:rPr>
                          <m:sty m:val="p"/>
                        </m:rPr>
                        <a:rPr lang="en-IN" sz="2800" b="0" i="0" smtClean="0">
                          <a:latin typeface="Cambria Math" panose="02040503050406030204" pitchFamily="18" charset="0"/>
                        </a:rPr>
                        <m:t>xy</m:t>
                      </m:r>
                      <m:r>
                        <a:rPr lang="en-IN" sz="2800" b="0" i="0" smtClean="0">
                          <a:latin typeface="Cambria Math" panose="02040503050406030204" pitchFamily="18" charset="0"/>
                        </a:rPr>
                        <m:t> −</m:t>
                      </m:r>
                      <m:r>
                        <m:rPr>
                          <m:sty m:val="p"/>
                        </m:rPr>
                        <a:rPr lang="el-GR" sz="2800" b="0" i="1" smtClean="0">
                          <a:latin typeface="Cambria Math" panose="02040503050406030204" pitchFamily="18" charset="0"/>
                          <a:ea typeface="Cambria Math" panose="02040503050406030204" pitchFamily="18" charset="0"/>
                        </a:rPr>
                        <m:t>β</m:t>
                      </m:r>
                      <m:r>
                        <a:rPr lang="en-IN" sz="2800" b="0" i="1" smtClean="0">
                          <a:latin typeface="Cambria Math" panose="02040503050406030204" pitchFamily="18" charset="0"/>
                          <a:ea typeface="Cambria Math" panose="02040503050406030204" pitchFamily="18" charset="0"/>
                        </a:rPr>
                        <m:t>𝑧</m:t>
                      </m:r>
                      <m:r>
                        <a:rPr lang="en-IN" sz="2800" b="0" i="1" smtClean="0">
                          <a:latin typeface="Cambria Math" panose="02040503050406030204" pitchFamily="18" charset="0"/>
                          <a:ea typeface="Cambria Math" panose="02040503050406030204" pitchFamily="18" charset="0"/>
                        </a:rPr>
                        <m:t> ,</m:t>
                      </m:r>
                    </m:oMath>
                  </m:oMathPara>
                </a14:m>
                <a:endParaRPr lang="en-IN" sz="2800" dirty="0">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where:</a:t>
                </a:r>
              </a:p>
              <a:p>
                <a:pPr>
                  <a:buFont typeface="Arial" panose="020B0604020202020204" pitchFamily="34" charset="0"/>
                  <a:buChar char="•"/>
                </a:pPr>
                <a:r>
                  <a:rPr lang="en-IN" sz="2800" dirty="0">
                    <a:latin typeface="Arial" panose="020B0604020202020204" pitchFamily="34" charset="0"/>
                    <a:cs typeface="Arial" panose="020B0604020202020204" pitchFamily="34" charset="0"/>
                  </a:rPr>
                  <a:t>x, y, z: State variables representing physical quantities (e.g., convection intensity, temperature difference).</a:t>
                </a:r>
              </a:p>
              <a:p>
                <a:pPr>
                  <a:buFont typeface="Arial" panose="020B0604020202020204" pitchFamily="34" charset="0"/>
                  <a:buChar char="•"/>
                </a:pPr>
                <a:r>
                  <a:rPr lang="el-GR" sz="2800" dirty="0">
                    <a:latin typeface="Arial" panose="020B0604020202020204" pitchFamily="34" charset="0"/>
                    <a:cs typeface="Arial" panose="020B0604020202020204" pitchFamily="34" charset="0"/>
                  </a:rPr>
                  <a:t>σ: </a:t>
                </a:r>
                <a:r>
                  <a:rPr lang="en-IN" sz="2800" dirty="0">
                    <a:latin typeface="Arial" panose="020B0604020202020204" pitchFamily="34" charset="0"/>
                    <a:cs typeface="Arial" panose="020B0604020202020204" pitchFamily="34" charset="0"/>
                  </a:rPr>
                  <a:t>Prandtl number, describing fluid viscosity.</a:t>
                </a:r>
              </a:p>
              <a:p>
                <a:pPr>
                  <a:buFont typeface="Arial" panose="020B0604020202020204" pitchFamily="34" charset="0"/>
                  <a:buChar char="•"/>
                </a:pPr>
                <a:r>
                  <a:rPr lang="el-GR" sz="2800" dirty="0">
                    <a:latin typeface="Arial" panose="020B0604020202020204" pitchFamily="34" charset="0"/>
                    <a:cs typeface="Arial" panose="020B0604020202020204" pitchFamily="34" charset="0"/>
                  </a:rPr>
                  <a:t>ρ: </a:t>
                </a:r>
                <a:r>
                  <a:rPr lang="en-IN" sz="2800" dirty="0">
                    <a:latin typeface="Arial" panose="020B0604020202020204" pitchFamily="34" charset="0"/>
                    <a:cs typeface="Arial" panose="020B0604020202020204" pitchFamily="34" charset="0"/>
                  </a:rPr>
                  <a:t>Rayleigh number, proportional to the temperature difference driving convection.</a:t>
                </a:r>
              </a:p>
              <a:p>
                <a:pPr>
                  <a:buFont typeface="Arial" panose="020B0604020202020204" pitchFamily="34" charset="0"/>
                  <a:buChar char="•"/>
                </a:pPr>
                <a:r>
                  <a:rPr lang="el-GR" sz="2800" dirty="0">
                    <a:latin typeface="Arial" panose="020B0604020202020204" pitchFamily="34" charset="0"/>
                    <a:cs typeface="Arial" panose="020B0604020202020204" pitchFamily="34" charset="0"/>
                  </a:rPr>
                  <a:t>β: </a:t>
                </a:r>
                <a:r>
                  <a:rPr lang="en-IN" sz="2800" dirty="0">
                    <a:latin typeface="Arial" panose="020B0604020202020204" pitchFamily="34" charset="0"/>
                    <a:cs typeface="Arial" panose="020B0604020202020204" pitchFamily="34" charset="0"/>
                  </a:rPr>
                  <a:t>Geometric factor, related to the aspect ratio of the convection cell.</a:t>
                </a:r>
              </a:p>
              <a:p>
                <a:r>
                  <a:rPr lang="en-US" sz="2800" dirty="0">
                    <a:latin typeface="Arial" panose="020B0604020202020204" pitchFamily="34" charset="0"/>
                    <a:cs typeface="Arial" panose="020B0604020202020204" pitchFamily="34" charset="0"/>
                  </a:rPr>
                  <a:t>The system exhibits different behaviors depending on the values of σ, ρ, and β, with bifurcations marking transitions between these behaviors</a:t>
                </a:r>
                <a:r>
                  <a:rPr lang="en-US" dirty="0"/>
                  <a:t>.</a:t>
                </a:r>
                <a:endParaRPr lang="en-IN" dirty="0"/>
              </a:p>
            </p:txBody>
          </p:sp>
        </mc:Choice>
        <mc:Fallback xmlns="">
          <p:sp>
            <p:nvSpPr>
              <p:cNvPr id="5" name="TextBox 4">
                <a:extLst>
                  <a:ext uri="{FF2B5EF4-FFF2-40B4-BE49-F238E27FC236}">
                    <a16:creationId xmlns:a16="http://schemas.microsoft.com/office/drawing/2014/main" id="{F22A9DCF-2599-206B-2EB7-E376919BE9D8}"/>
                  </a:ext>
                </a:extLst>
              </p:cNvPr>
              <p:cNvSpPr txBox="1">
                <a:spLocks noRot="1" noChangeAspect="1" noMove="1" noResize="1" noEditPoints="1" noAdjustHandles="1" noChangeArrowheads="1" noChangeShapeType="1" noTextEdit="1"/>
              </p:cNvSpPr>
              <p:nvPr/>
            </p:nvSpPr>
            <p:spPr>
              <a:xfrm>
                <a:off x="1981200" y="2597616"/>
                <a:ext cx="14020800" cy="6424451"/>
              </a:xfrm>
              <a:prstGeom prst="rect">
                <a:avLst/>
              </a:prstGeom>
              <a:blipFill>
                <a:blip r:embed="rId3"/>
                <a:stretch>
                  <a:fillRect l="-870" t="-949" r="-565" b="-1613"/>
                </a:stretch>
              </a:blipFill>
            </p:spPr>
            <p:txBody>
              <a:bodyPr/>
              <a:lstStyle/>
              <a:p>
                <a:r>
                  <a:rPr lang="en-IN">
                    <a:noFill/>
                  </a:rPr>
                  <a:t> </a:t>
                </a:r>
              </a:p>
            </p:txBody>
          </p:sp>
        </mc:Fallback>
      </mc:AlternateContent>
    </p:spTree>
    <p:extLst>
      <p:ext uri="{BB962C8B-B14F-4D97-AF65-F5344CB8AC3E}">
        <p14:creationId xmlns:p14="http://schemas.microsoft.com/office/powerpoint/2010/main" val="2884412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21A9C2-D336-84D7-D99F-3C9ABF441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8597"/>
            <a:ext cx="18288000" cy="10258403"/>
          </a:xfrm>
          <a:prstGeom prst="rect">
            <a:avLst/>
          </a:prstGeom>
        </p:spPr>
      </p:pic>
      <p:pic>
        <p:nvPicPr>
          <p:cNvPr id="7" name="Picture 6">
            <a:extLst>
              <a:ext uri="{FF2B5EF4-FFF2-40B4-BE49-F238E27FC236}">
                <a16:creationId xmlns:a16="http://schemas.microsoft.com/office/drawing/2014/main" id="{88F86F5C-C9C6-C83A-34D1-D4E773E4E605}"/>
              </a:ext>
            </a:extLst>
          </p:cNvPr>
          <p:cNvPicPr>
            <a:picLocks noChangeAspect="1"/>
          </p:cNvPicPr>
          <p:nvPr/>
        </p:nvPicPr>
        <p:blipFill>
          <a:blip r:embed="rId3"/>
          <a:stretch>
            <a:fillRect/>
          </a:stretch>
        </p:blipFill>
        <p:spPr>
          <a:xfrm>
            <a:off x="1219200" y="2628900"/>
            <a:ext cx="8077200" cy="6553200"/>
          </a:xfrm>
          <a:prstGeom prst="rect">
            <a:avLst/>
          </a:prstGeom>
        </p:spPr>
      </p:pic>
      <p:pic>
        <p:nvPicPr>
          <p:cNvPr id="9" name="Picture 8">
            <a:extLst>
              <a:ext uri="{FF2B5EF4-FFF2-40B4-BE49-F238E27FC236}">
                <a16:creationId xmlns:a16="http://schemas.microsoft.com/office/drawing/2014/main" id="{D2937761-514E-19EE-78EF-5022AC7A9E54}"/>
              </a:ext>
            </a:extLst>
          </p:cNvPr>
          <p:cNvPicPr>
            <a:picLocks noChangeAspect="1"/>
          </p:cNvPicPr>
          <p:nvPr/>
        </p:nvPicPr>
        <p:blipFill>
          <a:blip r:embed="rId4"/>
          <a:stretch>
            <a:fillRect/>
          </a:stretch>
        </p:blipFill>
        <p:spPr>
          <a:xfrm>
            <a:off x="9330813" y="4746876"/>
            <a:ext cx="7818798" cy="4435224"/>
          </a:xfrm>
          <a:prstGeom prst="rect">
            <a:avLst/>
          </a:prstGeom>
        </p:spPr>
      </p:pic>
      <p:sp>
        <p:nvSpPr>
          <p:cNvPr id="10" name="TextBox 9">
            <a:extLst>
              <a:ext uri="{FF2B5EF4-FFF2-40B4-BE49-F238E27FC236}">
                <a16:creationId xmlns:a16="http://schemas.microsoft.com/office/drawing/2014/main" id="{EC4B7B30-C226-D393-5104-5D0D0BDAF263}"/>
              </a:ext>
            </a:extLst>
          </p:cNvPr>
          <p:cNvSpPr txBox="1"/>
          <p:nvPr/>
        </p:nvSpPr>
        <p:spPr>
          <a:xfrm>
            <a:off x="10896600" y="3238500"/>
            <a:ext cx="4357283" cy="954107"/>
          </a:xfrm>
          <a:prstGeom prst="rect">
            <a:avLst/>
          </a:prstGeom>
          <a:noFill/>
        </p:spPr>
        <p:txBody>
          <a:bodyPr wrap="none" rtlCol="0">
            <a:spAutoFit/>
          </a:bodyPr>
          <a:lstStyle/>
          <a:p>
            <a:pPr algn="ctr"/>
            <a:r>
              <a:rPr lang="en-IN" sz="2800" b="1" dirty="0">
                <a:latin typeface="Arial" panose="020B0604020202020204" pitchFamily="34" charset="0"/>
                <a:cs typeface="Arial" panose="020B0604020202020204" pitchFamily="34" charset="0"/>
              </a:rPr>
              <a:t>Python Code for Lorenz </a:t>
            </a:r>
          </a:p>
          <a:p>
            <a:pPr algn="ctr"/>
            <a:r>
              <a:rPr lang="en-IN" sz="2800" b="1" dirty="0">
                <a:latin typeface="Arial" panose="020B0604020202020204" pitchFamily="34" charset="0"/>
                <a:cs typeface="Arial" panose="020B0604020202020204" pitchFamily="34" charset="0"/>
              </a:rPr>
              <a:t>System Simulation</a:t>
            </a:r>
          </a:p>
        </p:txBody>
      </p:sp>
    </p:spTree>
    <p:extLst>
      <p:ext uri="{BB962C8B-B14F-4D97-AF65-F5344CB8AC3E}">
        <p14:creationId xmlns:p14="http://schemas.microsoft.com/office/powerpoint/2010/main" val="4201214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674E64-86A5-D85A-18F8-EE8D2D788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98"/>
            <a:ext cx="18288000" cy="10258403"/>
          </a:xfrm>
          <a:prstGeom prst="rect">
            <a:avLst/>
          </a:prstGeom>
        </p:spPr>
      </p:pic>
      <p:pic>
        <p:nvPicPr>
          <p:cNvPr id="13" name="Picture 12">
            <a:extLst>
              <a:ext uri="{FF2B5EF4-FFF2-40B4-BE49-F238E27FC236}">
                <a16:creationId xmlns:a16="http://schemas.microsoft.com/office/drawing/2014/main" id="{6B51B137-7E2C-4491-DD13-AFA385011E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665" y="3065821"/>
            <a:ext cx="4648200" cy="2743200"/>
          </a:xfrm>
          <a:prstGeom prst="rect">
            <a:avLst/>
          </a:prstGeom>
        </p:spPr>
      </p:pic>
      <p:pic>
        <p:nvPicPr>
          <p:cNvPr id="15" name="Picture 14">
            <a:extLst>
              <a:ext uri="{FF2B5EF4-FFF2-40B4-BE49-F238E27FC236}">
                <a16:creationId xmlns:a16="http://schemas.microsoft.com/office/drawing/2014/main" id="{4063B3DE-B61D-273B-0B7B-B9CCE4D17F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0" y="3065821"/>
            <a:ext cx="4572000" cy="2743200"/>
          </a:xfrm>
          <a:prstGeom prst="rect">
            <a:avLst/>
          </a:prstGeom>
        </p:spPr>
      </p:pic>
      <p:pic>
        <p:nvPicPr>
          <p:cNvPr id="17" name="Picture 16">
            <a:extLst>
              <a:ext uri="{FF2B5EF4-FFF2-40B4-BE49-F238E27FC236}">
                <a16:creationId xmlns:a16="http://schemas.microsoft.com/office/drawing/2014/main" id="{37E3F440-CD7A-CDFC-FA37-74B9E03EA4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72335" y="3065821"/>
            <a:ext cx="4572000" cy="2743200"/>
          </a:xfrm>
          <a:prstGeom prst="rect">
            <a:avLst/>
          </a:prstGeom>
        </p:spPr>
      </p:pic>
      <p:pic>
        <p:nvPicPr>
          <p:cNvPr id="19" name="Picture 18">
            <a:extLst>
              <a:ext uri="{FF2B5EF4-FFF2-40B4-BE49-F238E27FC236}">
                <a16:creationId xmlns:a16="http://schemas.microsoft.com/office/drawing/2014/main" id="{876C1AC3-E666-35F0-E21E-D29715EA6D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4000" y="6057900"/>
            <a:ext cx="7315200" cy="3200411"/>
          </a:xfrm>
          <a:prstGeom prst="rect">
            <a:avLst/>
          </a:prstGeom>
        </p:spPr>
      </p:pic>
      <p:sp>
        <p:nvSpPr>
          <p:cNvPr id="23" name="TextBox 22">
            <a:extLst>
              <a:ext uri="{FF2B5EF4-FFF2-40B4-BE49-F238E27FC236}">
                <a16:creationId xmlns:a16="http://schemas.microsoft.com/office/drawing/2014/main" id="{B298F09E-CF62-0A56-AB15-507D05A3DEE0}"/>
              </a:ext>
            </a:extLst>
          </p:cNvPr>
          <p:cNvSpPr txBox="1"/>
          <p:nvPr/>
        </p:nvSpPr>
        <p:spPr>
          <a:xfrm>
            <a:off x="1524000" y="2418162"/>
            <a:ext cx="1483098" cy="523220"/>
          </a:xfrm>
          <a:prstGeom prst="rect">
            <a:avLst/>
          </a:prstGeom>
          <a:noFill/>
        </p:spPr>
        <p:txBody>
          <a:bodyPr wrap="none" rtlCol="0">
            <a:spAutoFit/>
          </a:bodyPr>
          <a:lstStyle/>
          <a:p>
            <a:r>
              <a:rPr lang="en-IN" sz="2800" b="1" dirty="0">
                <a:latin typeface="Arial" panose="020B0604020202020204" pitchFamily="34" charset="0"/>
                <a:cs typeface="Arial" panose="020B0604020202020204" pitchFamily="34" charset="0"/>
              </a:rPr>
              <a:t>Output:</a:t>
            </a:r>
          </a:p>
        </p:txBody>
      </p:sp>
      <p:pic>
        <p:nvPicPr>
          <p:cNvPr id="5122" name="Picture 2" descr="Lorenz Equation - an overview | ScienceDirect Topics">
            <a:extLst>
              <a:ext uri="{FF2B5EF4-FFF2-40B4-BE49-F238E27FC236}">
                <a16:creationId xmlns:a16="http://schemas.microsoft.com/office/drawing/2014/main" id="{994DEF60-B76E-E80E-BE2A-7CFA1790FD6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20600" y="6057900"/>
            <a:ext cx="3736447" cy="3034492"/>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42A360E8-5E8E-198F-9025-882FF94E0727}"/>
              </a:ext>
            </a:extLst>
          </p:cNvPr>
          <p:cNvSpPr txBox="1"/>
          <p:nvPr/>
        </p:nvSpPr>
        <p:spPr>
          <a:xfrm>
            <a:off x="9144000" y="6438900"/>
            <a:ext cx="1737976" cy="954107"/>
          </a:xfrm>
          <a:prstGeom prst="rect">
            <a:avLst/>
          </a:prstGeom>
          <a:noFill/>
        </p:spPr>
        <p:txBody>
          <a:bodyPr wrap="none" rtlCol="0">
            <a:spAutoFit/>
          </a:bodyPr>
          <a:lstStyle/>
          <a:p>
            <a:r>
              <a:rPr lang="en-IN" sz="2800" b="1" dirty="0"/>
              <a:t>Actual 2-D</a:t>
            </a:r>
          </a:p>
          <a:p>
            <a:r>
              <a:rPr lang="en-IN" sz="2800" b="1" dirty="0"/>
              <a:t>output</a:t>
            </a:r>
          </a:p>
        </p:txBody>
      </p:sp>
      <p:cxnSp>
        <p:nvCxnSpPr>
          <p:cNvPr id="26" name="Connector: Elbow 25">
            <a:extLst>
              <a:ext uri="{FF2B5EF4-FFF2-40B4-BE49-F238E27FC236}">
                <a16:creationId xmlns:a16="http://schemas.microsoft.com/office/drawing/2014/main" id="{038BAFFB-2B8A-33E9-21DE-09A1D490592B}"/>
              </a:ext>
            </a:extLst>
          </p:cNvPr>
          <p:cNvCxnSpPr/>
          <p:nvPr/>
        </p:nvCxnSpPr>
        <p:spPr>
          <a:xfrm>
            <a:off x="10377824" y="7194146"/>
            <a:ext cx="1809135" cy="7620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36156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2ED005-05E7-A46C-042A-FABC60351E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298"/>
            <a:ext cx="18288000" cy="10258403"/>
          </a:xfrm>
          <a:prstGeom prst="rect">
            <a:avLst/>
          </a:prstGeom>
        </p:spPr>
      </p:pic>
      <p:sp>
        <p:nvSpPr>
          <p:cNvPr id="10" name="TextBox 9">
            <a:extLst>
              <a:ext uri="{FF2B5EF4-FFF2-40B4-BE49-F238E27FC236}">
                <a16:creationId xmlns:a16="http://schemas.microsoft.com/office/drawing/2014/main" id="{E6E49FEE-3B59-1217-8FDB-4E44AB418780}"/>
              </a:ext>
            </a:extLst>
          </p:cNvPr>
          <p:cNvSpPr txBox="1"/>
          <p:nvPr/>
        </p:nvSpPr>
        <p:spPr>
          <a:xfrm>
            <a:off x="2286000" y="2933700"/>
            <a:ext cx="14173200" cy="5693866"/>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Hopf Bifurcation</a:t>
            </a:r>
            <a:r>
              <a:rPr lang="en-IN" sz="28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Occurs at a critical value of ρ=</a:t>
            </a:r>
            <a:r>
              <a:rPr lang="en-US" sz="2800" dirty="0" err="1">
                <a:latin typeface="Arial" panose="020B0604020202020204" pitchFamily="34" charset="0"/>
                <a:cs typeface="Arial" panose="020B0604020202020204" pitchFamily="34" charset="0"/>
              </a:rPr>
              <a:t>ρ</a:t>
            </a:r>
            <a:r>
              <a:rPr lang="en-US" dirty="0" err="1">
                <a:latin typeface="Arial" panose="020B0604020202020204" pitchFamily="34" charset="0"/>
                <a:cs typeface="Arial" panose="020B0604020202020204" pitchFamily="34" charset="0"/>
              </a:rPr>
              <a:t>c</a:t>
            </a:r>
            <a:r>
              <a:rPr lang="en-US" sz="2800" dirty="0">
                <a:latin typeface="Arial" panose="020B0604020202020204" pitchFamily="34" charset="0"/>
                <a:cs typeface="Arial" panose="020B0604020202020204" pitchFamily="34" charset="0"/>
              </a:rPr>
              <a:t>, where the fixed points lose stability, giving rise to limit cycles (oscillatory solutions).</a:t>
            </a: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This marks the transition from steady-state behavior to periodic oscillations.</a:t>
            </a:r>
          </a:p>
          <a:p>
            <a:r>
              <a:rPr lang="en-IN" sz="2800" b="1" dirty="0">
                <a:latin typeface="Arial" panose="020B0604020202020204" pitchFamily="34" charset="0"/>
                <a:cs typeface="Arial" panose="020B0604020202020204" pitchFamily="34" charset="0"/>
              </a:rPr>
              <a:t>Route to Chaos</a:t>
            </a:r>
            <a:r>
              <a:rPr lang="en-IN" sz="2800" dirty="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As ρ increases further, the system undergoes more bifurcations, leading to chaotic behavior.</a:t>
            </a: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This chaotic regime is characterized by the emergence of the </a:t>
            </a:r>
            <a:r>
              <a:rPr lang="en-US" sz="2800" b="1" dirty="0">
                <a:latin typeface="Arial" panose="020B0604020202020204" pitchFamily="34" charset="0"/>
                <a:cs typeface="Arial" panose="020B0604020202020204" pitchFamily="34" charset="0"/>
              </a:rPr>
              <a:t>Lorenz attractor</a:t>
            </a:r>
            <a:r>
              <a:rPr lang="en-US" sz="2800" dirty="0">
                <a:latin typeface="Arial" panose="020B0604020202020204" pitchFamily="34" charset="0"/>
                <a:cs typeface="Arial" panose="020B0604020202020204" pitchFamily="34" charset="0"/>
              </a:rPr>
              <a:t>, a strange attractor with a fractal structure.</a:t>
            </a:r>
          </a:p>
          <a:p>
            <a:r>
              <a:rPr lang="en-IN" sz="2800" b="1" dirty="0">
                <a:latin typeface="Arial" panose="020B0604020202020204" pitchFamily="34" charset="0"/>
                <a:cs typeface="Arial" panose="020B0604020202020204" pitchFamily="34" charset="0"/>
              </a:rPr>
              <a:t>Strange Attractor</a:t>
            </a:r>
            <a:r>
              <a:rPr lang="en-IN" sz="2800" dirty="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The Lorenz attractor is a hallmark of chaos, visualizing the system’s sensitivity to initial conditions. Trajectories on the attractor never intersect, highlighting the deterministic yet unpredictable nature of the system.</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711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FA8045-845D-5D5C-6947-A171ED1F9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790"/>
            <a:ext cx="18287999" cy="10245420"/>
          </a:xfrm>
          <a:prstGeom prst="rect">
            <a:avLst/>
          </a:prstGeom>
        </p:spPr>
      </p:pic>
      <p:sp>
        <p:nvSpPr>
          <p:cNvPr id="4" name="TextBox 3">
            <a:extLst>
              <a:ext uri="{FF2B5EF4-FFF2-40B4-BE49-F238E27FC236}">
                <a16:creationId xmlns:a16="http://schemas.microsoft.com/office/drawing/2014/main" id="{3EA6233A-CA1F-7981-E208-98C90C2899CC}"/>
              </a:ext>
            </a:extLst>
          </p:cNvPr>
          <p:cNvSpPr txBox="1"/>
          <p:nvPr/>
        </p:nvSpPr>
        <p:spPr>
          <a:xfrm>
            <a:off x="5549906" y="1181100"/>
            <a:ext cx="7188186" cy="1492716"/>
          </a:xfrm>
          <a:prstGeom prst="rect">
            <a:avLst/>
          </a:prstGeom>
          <a:noFill/>
        </p:spPr>
        <p:txBody>
          <a:bodyPr wrap="none" rtlCol="0">
            <a:spAutoFit/>
          </a:bodyPr>
          <a:lstStyle/>
          <a:p>
            <a:r>
              <a:rPr lang="en-IN" sz="9100" b="1" dirty="0">
                <a:latin typeface="Arial" panose="020B0604020202020204" pitchFamily="34" charset="0"/>
                <a:cs typeface="Arial" panose="020B0604020202020204" pitchFamily="34" charset="0"/>
              </a:rPr>
              <a:t>Applications</a:t>
            </a:r>
          </a:p>
        </p:txBody>
      </p:sp>
      <p:sp>
        <p:nvSpPr>
          <p:cNvPr id="7" name="TextBox 6">
            <a:extLst>
              <a:ext uri="{FF2B5EF4-FFF2-40B4-BE49-F238E27FC236}">
                <a16:creationId xmlns:a16="http://schemas.microsoft.com/office/drawing/2014/main" id="{B272628E-CC96-865C-52D1-7BC62397BE92}"/>
              </a:ext>
            </a:extLst>
          </p:cNvPr>
          <p:cNvSpPr txBox="1"/>
          <p:nvPr/>
        </p:nvSpPr>
        <p:spPr>
          <a:xfrm>
            <a:off x="2362200" y="3009900"/>
            <a:ext cx="14706600" cy="5262979"/>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Population Dynamics</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Used to predict population growth in environments with limited resources and carrying capacity.</a:t>
            </a:r>
          </a:p>
          <a:p>
            <a:r>
              <a:rPr lang="en-US" sz="2400" b="1" dirty="0">
                <a:latin typeface="Arial" panose="020B0604020202020204" pitchFamily="34" charset="0"/>
                <a:cs typeface="Arial" panose="020B0604020202020204" pitchFamily="34" charset="0"/>
              </a:rPr>
              <a:t>Chaos Theory and Nonlinear Systems</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Demonstrates the transition from stability to chaos, aiding in the study of complex systems.</a:t>
            </a:r>
          </a:p>
          <a:p>
            <a:r>
              <a:rPr lang="en-US" sz="2400" b="1" dirty="0">
                <a:latin typeface="Arial" panose="020B0604020202020204" pitchFamily="34" charset="0"/>
                <a:cs typeface="Arial" panose="020B0604020202020204" pitchFamily="34" charset="0"/>
              </a:rPr>
              <a:t>Cryptography</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Its chaotic behavior is applied to design secure cryptographic systems.</a:t>
            </a:r>
          </a:p>
          <a:p>
            <a:r>
              <a:rPr lang="en-US" sz="2400" b="1" dirty="0">
                <a:latin typeface="Arial" panose="020B0604020202020204" pitchFamily="34" charset="0"/>
                <a:cs typeface="Arial" panose="020B0604020202020204" pitchFamily="34" charset="0"/>
              </a:rPr>
              <a:t>Weather Prediction and Climate Modeling</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Developed to model atmospheric convection, the Lorenz system demonstrates the unpredictability of weather patterns over time (the "butterfly effect").</a:t>
            </a:r>
          </a:p>
          <a:p>
            <a:r>
              <a:rPr lang="en-IN" sz="2400" b="1" dirty="0">
                <a:latin typeface="Arial" panose="020B0604020202020204" pitchFamily="34" charset="0"/>
                <a:cs typeface="Arial" panose="020B0604020202020204" pitchFamily="34" charset="0"/>
              </a:rPr>
              <a:t>Fluid Dynamics and Engineering</a:t>
            </a:r>
            <a:r>
              <a:rPr lang="en-IN" sz="24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Used to study turbulence and chaotic behavior in fluid flows and thermal convection systems.</a:t>
            </a:r>
          </a:p>
          <a:p>
            <a:r>
              <a:rPr lang="en-IN" sz="2400" b="1" dirty="0">
                <a:latin typeface="Arial" panose="020B0604020202020204" pitchFamily="34" charset="0"/>
                <a:cs typeface="Arial" panose="020B0604020202020204" pitchFamily="34" charset="0"/>
              </a:rPr>
              <a:t>Biology and Electronics</a:t>
            </a:r>
            <a:r>
              <a:rPr lang="en-IN"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Models chaotic behavior in biological systems (e.g., predator-prey interactions) and chaotic oscillations in electrical circuits.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4386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9B0081-E967-FA6E-7383-FB72629DE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790"/>
            <a:ext cx="18287999" cy="10245420"/>
          </a:xfrm>
          <a:prstGeom prst="rect">
            <a:avLst/>
          </a:prstGeom>
        </p:spPr>
      </p:pic>
      <p:sp>
        <p:nvSpPr>
          <p:cNvPr id="4" name="TextBox 3">
            <a:extLst>
              <a:ext uri="{FF2B5EF4-FFF2-40B4-BE49-F238E27FC236}">
                <a16:creationId xmlns:a16="http://schemas.microsoft.com/office/drawing/2014/main" id="{464FF886-6020-37B9-DB83-9B3E642FC586}"/>
              </a:ext>
            </a:extLst>
          </p:cNvPr>
          <p:cNvSpPr txBox="1"/>
          <p:nvPr/>
        </p:nvSpPr>
        <p:spPr>
          <a:xfrm>
            <a:off x="1702827" y="1233501"/>
            <a:ext cx="14882344" cy="1492716"/>
          </a:xfrm>
          <a:prstGeom prst="rect">
            <a:avLst/>
          </a:prstGeom>
          <a:noFill/>
        </p:spPr>
        <p:txBody>
          <a:bodyPr wrap="none" rtlCol="0">
            <a:spAutoFit/>
          </a:bodyPr>
          <a:lstStyle/>
          <a:p>
            <a:r>
              <a:rPr lang="en-IN" sz="9100" b="1" dirty="0">
                <a:latin typeface="Arial" panose="020B0604020202020204" pitchFamily="34" charset="0"/>
                <a:cs typeface="Arial" panose="020B0604020202020204" pitchFamily="34" charset="0"/>
              </a:rPr>
              <a:t>Conclusion &amp; Future Work</a:t>
            </a:r>
          </a:p>
        </p:txBody>
      </p:sp>
      <p:sp>
        <p:nvSpPr>
          <p:cNvPr id="6" name="TextBox 5">
            <a:extLst>
              <a:ext uri="{FF2B5EF4-FFF2-40B4-BE49-F238E27FC236}">
                <a16:creationId xmlns:a16="http://schemas.microsoft.com/office/drawing/2014/main" id="{F9627E1E-0253-0272-4EC2-2B9DD3FE585D}"/>
              </a:ext>
            </a:extLst>
          </p:cNvPr>
          <p:cNvSpPr txBox="1"/>
          <p:nvPr/>
        </p:nvSpPr>
        <p:spPr>
          <a:xfrm>
            <a:off x="1981200" y="2933700"/>
            <a:ext cx="14859000" cy="563231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Bifurcation and Chaos Insight: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Both the Lorenz system and the logistic map reveal how small parameter changes can lead to significant qualitative shifts, transitioning from stability to chaos.</a:t>
            </a:r>
            <a:endParaRPr lang="en-IN" sz="24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Practical Applications: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These models have wide-ranging applications in weather prediction, population dynamics, fluid mechanics, cryptography, and more.</a:t>
            </a:r>
            <a:endParaRPr lang="en-IN" sz="24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Future Research Opportunities:</a:t>
            </a:r>
            <a:endParaRPr lang="en-US" sz="24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Continued exploration of these systems can further enhance our understanding of real-world chaotic phenomena and improve modeling techniques in science and engineering.</a:t>
            </a:r>
          </a:p>
          <a:p>
            <a:pPr marL="342900" indent="-3429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Future Work</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Extend analysis to higher-dimensional nonlinear systems.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Explore real-world applications, such as turbulence modeling and ecological systems.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Explore ways to control and reduce chaotic behavior in real-world systems.</a:t>
            </a: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7402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948414"/>
            <a:ext cx="16230600" cy="8390172"/>
            <a:chOff x="0" y="0"/>
            <a:chExt cx="4274726" cy="2209757"/>
          </a:xfrm>
        </p:grpSpPr>
        <p:sp>
          <p:nvSpPr>
            <p:cNvPr id="3" name="Freeform 3"/>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id="4" name="TextBox 4"/>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3710504" y="3336163"/>
            <a:ext cx="10866992" cy="2081958"/>
          </a:xfrm>
          <a:prstGeom prst="rect">
            <a:avLst/>
          </a:prstGeom>
        </p:spPr>
        <p:txBody>
          <a:bodyPr lIns="0" tIns="0" rIns="0" bIns="0" rtlCol="0" anchor="t">
            <a:spAutoFit/>
          </a:bodyPr>
          <a:lstStyle/>
          <a:p>
            <a:pPr algn="ctr">
              <a:lnSpc>
                <a:spcPts val="17330"/>
              </a:lnSpc>
            </a:pPr>
            <a:r>
              <a:rPr lang="en-US" sz="11553" spc="577" dirty="0">
                <a:solidFill>
                  <a:srgbClr val="474A53"/>
                </a:solidFill>
                <a:latin typeface="Knewave"/>
                <a:ea typeface="Knewave"/>
                <a:cs typeface="Knewave"/>
                <a:sym typeface="Knewave"/>
              </a:rPr>
              <a:t>THANK YOU</a:t>
            </a:r>
          </a:p>
        </p:txBody>
      </p:sp>
      <p:sp>
        <p:nvSpPr>
          <p:cNvPr id="11" name="TextBox 10">
            <a:extLst>
              <a:ext uri="{FF2B5EF4-FFF2-40B4-BE49-F238E27FC236}">
                <a16:creationId xmlns:a16="http://schemas.microsoft.com/office/drawing/2014/main" id="{966C8FB5-2F2D-0B13-81B9-221827779B1A}"/>
              </a:ext>
            </a:extLst>
          </p:cNvPr>
          <p:cNvSpPr txBox="1"/>
          <p:nvPr/>
        </p:nvSpPr>
        <p:spPr>
          <a:xfrm>
            <a:off x="6587050" y="5331949"/>
            <a:ext cx="5113900" cy="461665"/>
          </a:xfrm>
          <a:prstGeom prst="rect">
            <a:avLst/>
          </a:prstGeom>
          <a:noFill/>
        </p:spPr>
        <p:txBody>
          <a:bodyPr wrap="none" rtlCol="0">
            <a:spAutoFit/>
          </a:bodyPr>
          <a:lstStyle/>
          <a:p>
            <a:r>
              <a:rPr lang="en-IN" sz="2400" b="1" i="0" dirty="0">
                <a:solidFill>
                  <a:schemeClr val="tx1">
                    <a:lumMod val="95000"/>
                    <a:lumOff val="5000"/>
                  </a:schemeClr>
                </a:solidFill>
                <a:effectLst/>
                <a:latin typeface="Arial" panose="020B0604020202020204" pitchFamily="34" charset="0"/>
                <a:cs typeface="Arial" panose="020B0604020202020204" pitchFamily="34" charset="0"/>
              </a:rPr>
              <a:t>References: James </a:t>
            </a:r>
            <a:r>
              <a:rPr lang="en-IN" sz="2400" b="1" i="0" dirty="0" err="1">
                <a:solidFill>
                  <a:schemeClr val="tx1">
                    <a:lumMod val="95000"/>
                    <a:lumOff val="5000"/>
                  </a:schemeClr>
                </a:solidFill>
                <a:effectLst/>
                <a:latin typeface="Arial" panose="020B0604020202020204" pitchFamily="34" charset="0"/>
                <a:cs typeface="Arial" panose="020B0604020202020204" pitchFamily="34" charset="0"/>
              </a:rPr>
              <a:t>Gleick</a:t>
            </a:r>
            <a:r>
              <a:rPr lang="en-IN" sz="2400" b="1" i="0" dirty="0">
                <a:solidFill>
                  <a:schemeClr val="tx1">
                    <a:lumMod val="95000"/>
                    <a:lumOff val="5000"/>
                  </a:schemeClr>
                </a:solidFill>
                <a:effectLst/>
                <a:latin typeface="Arial" panose="020B0604020202020204" pitchFamily="34" charset="0"/>
                <a:cs typeface="Arial" panose="020B0604020202020204" pitchFamily="34" charset="0"/>
              </a:rPr>
              <a:t>, Chaos</a:t>
            </a:r>
            <a:endParaRPr lang="en-IN" sz="2400" b="1" dirty="0">
              <a:solidFill>
                <a:schemeClr val="tx1">
                  <a:lumMod val="95000"/>
                  <a:lumOff val="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948414"/>
            <a:ext cx="16230600" cy="8390172"/>
            <a:chOff x="0" y="0"/>
            <a:chExt cx="4274726" cy="2209757"/>
          </a:xfrm>
        </p:grpSpPr>
        <p:sp>
          <p:nvSpPr>
            <p:cNvPr id="3" name="Freeform 3"/>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id="4" name="TextBox 4"/>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3421199" y="1627781"/>
            <a:ext cx="11445602" cy="1229306"/>
          </a:xfrm>
          <a:prstGeom prst="rect">
            <a:avLst/>
          </a:prstGeom>
        </p:spPr>
        <p:txBody>
          <a:bodyPr lIns="0" tIns="0" rIns="0" bIns="0" rtlCol="0" anchor="t">
            <a:spAutoFit/>
          </a:bodyPr>
          <a:lstStyle/>
          <a:p>
            <a:pPr marL="0" lvl="0" indent="0" algn="ctr">
              <a:lnSpc>
                <a:spcPts val="9519"/>
              </a:lnSpc>
            </a:pPr>
            <a:r>
              <a:rPr lang="en-US" sz="8499" b="1" dirty="0">
                <a:solidFill>
                  <a:schemeClr val="tx1">
                    <a:lumMod val="95000"/>
                    <a:lumOff val="5000"/>
                  </a:schemeClr>
                </a:solidFill>
                <a:latin typeface="Arial" panose="020B0604020202020204" pitchFamily="34" charset="0"/>
                <a:ea typeface="Knewave"/>
                <a:cs typeface="Arial" panose="020B0604020202020204" pitchFamily="34" charset="0"/>
                <a:sym typeface="Knewave"/>
              </a:rPr>
              <a:t>Table Of Contents</a:t>
            </a:r>
          </a:p>
        </p:txBody>
      </p:sp>
      <p:sp>
        <p:nvSpPr>
          <p:cNvPr id="10" name="TextBox 10"/>
          <p:cNvSpPr txBox="1"/>
          <p:nvPr/>
        </p:nvSpPr>
        <p:spPr>
          <a:xfrm>
            <a:off x="14838003" y="1048042"/>
            <a:ext cx="3392624" cy="737162"/>
          </a:xfrm>
          <a:prstGeom prst="rect">
            <a:avLst/>
          </a:prstGeom>
        </p:spPr>
        <p:txBody>
          <a:bodyPr lIns="0" tIns="0" rIns="0" bIns="0" rtlCol="0" anchor="t">
            <a:spAutoFit/>
          </a:bodyPr>
          <a:lstStyle/>
          <a:p>
            <a:pPr marL="0" lvl="0" indent="0" algn="ctr">
              <a:lnSpc>
                <a:spcPts val="5661"/>
              </a:lnSpc>
            </a:pPr>
            <a:r>
              <a:rPr lang="en-US" sz="5055" b="1" dirty="0">
                <a:solidFill>
                  <a:srgbClr val="F2E9DA"/>
                </a:solidFill>
                <a:latin typeface="Arial" panose="020B0604020202020204" pitchFamily="34" charset="0"/>
                <a:ea typeface="Kollektif Bold"/>
                <a:cs typeface="Arial" panose="020B0604020202020204" pitchFamily="34" charset="0"/>
                <a:sym typeface="Kollektif Bold"/>
              </a:rPr>
              <a:t>Contents</a:t>
            </a:r>
          </a:p>
        </p:txBody>
      </p:sp>
      <p:grpSp>
        <p:nvGrpSpPr>
          <p:cNvPr id="11" name="Group 11"/>
          <p:cNvGrpSpPr/>
          <p:nvPr/>
        </p:nvGrpSpPr>
        <p:grpSpPr>
          <a:xfrm>
            <a:off x="2613634" y="3374835"/>
            <a:ext cx="6151110" cy="2529642"/>
            <a:chOff x="0" y="0"/>
            <a:chExt cx="5420212" cy="2229061"/>
          </a:xfrm>
        </p:grpSpPr>
        <p:sp>
          <p:nvSpPr>
            <p:cNvPr id="12" name="Freeform 12"/>
            <p:cNvSpPr/>
            <p:nvPr/>
          </p:nvSpPr>
          <p:spPr>
            <a:xfrm>
              <a:off x="0" y="0"/>
              <a:ext cx="5420212" cy="2229061"/>
            </a:xfrm>
            <a:custGeom>
              <a:avLst/>
              <a:gdLst/>
              <a:ahLst/>
              <a:cxnLst/>
              <a:rect l="l" t="t" r="r" b="b"/>
              <a:pathLst>
                <a:path w="5420212" h="2229061">
                  <a:moveTo>
                    <a:pt x="5295752" y="2229060"/>
                  </a:moveTo>
                  <a:lnTo>
                    <a:pt x="124460" y="2229060"/>
                  </a:lnTo>
                  <a:cubicBezTo>
                    <a:pt x="55880" y="2229060"/>
                    <a:pt x="0" y="2173181"/>
                    <a:pt x="0" y="2104600"/>
                  </a:cubicBezTo>
                  <a:lnTo>
                    <a:pt x="0" y="124460"/>
                  </a:lnTo>
                  <a:cubicBezTo>
                    <a:pt x="0" y="55880"/>
                    <a:pt x="55880" y="0"/>
                    <a:pt x="124460" y="0"/>
                  </a:cubicBezTo>
                  <a:lnTo>
                    <a:pt x="5295752" y="0"/>
                  </a:lnTo>
                  <a:cubicBezTo>
                    <a:pt x="5364332" y="0"/>
                    <a:pt x="5420212" y="55880"/>
                    <a:pt x="5420212" y="124460"/>
                  </a:cubicBezTo>
                  <a:lnTo>
                    <a:pt x="5420212" y="2104601"/>
                  </a:lnTo>
                  <a:cubicBezTo>
                    <a:pt x="5420212" y="2173181"/>
                    <a:pt x="5364332" y="2229061"/>
                    <a:pt x="5295752" y="2229061"/>
                  </a:cubicBezTo>
                  <a:close/>
                </a:path>
              </a:pathLst>
            </a:custGeom>
            <a:solidFill>
              <a:srgbClr val="975B3F"/>
            </a:solidFill>
          </p:spPr>
        </p:sp>
      </p:grpSp>
      <p:sp>
        <p:nvSpPr>
          <p:cNvPr id="13" name="TextBox 13"/>
          <p:cNvSpPr txBox="1"/>
          <p:nvPr/>
        </p:nvSpPr>
        <p:spPr>
          <a:xfrm>
            <a:off x="3711938" y="3717461"/>
            <a:ext cx="4593861" cy="769441"/>
          </a:xfrm>
          <a:prstGeom prst="rect">
            <a:avLst/>
          </a:prstGeom>
        </p:spPr>
        <p:txBody>
          <a:bodyPr wrap="square" lIns="0" tIns="0" rIns="0" bIns="0" rtlCol="0" anchor="t">
            <a:spAutoFit/>
          </a:bodyPr>
          <a:lstStyle/>
          <a:p>
            <a:pPr algn="l">
              <a:lnSpc>
                <a:spcPts val="2970"/>
              </a:lnSpc>
            </a:pPr>
            <a:r>
              <a:rPr lang="en-IN" sz="2800" b="1" dirty="0">
                <a:solidFill>
                  <a:schemeClr val="bg1">
                    <a:lumMod val="95000"/>
                  </a:schemeClr>
                </a:solidFill>
                <a:latin typeface="Arial" panose="020B0604020202020204" pitchFamily="34" charset="0"/>
                <a:cs typeface="Arial" panose="020B0604020202020204" pitchFamily="34" charset="0"/>
              </a:rPr>
              <a:t>Introduction to Bifurcation Analysis (Theory)</a:t>
            </a:r>
            <a:endParaRPr lang="en-US" sz="2700" b="1" spc="-54" dirty="0">
              <a:solidFill>
                <a:schemeClr val="bg1">
                  <a:lumMod val="95000"/>
                </a:schemeClr>
              </a:solidFill>
              <a:latin typeface="Arial" panose="020B0604020202020204" pitchFamily="34" charset="0"/>
              <a:ea typeface="Kollektif Bold"/>
              <a:cs typeface="Arial" panose="020B0604020202020204" pitchFamily="34" charset="0"/>
              <a:sym typeface="Kollektif Bold"/>
            </a:endParaRPr>
          </a:p>
        </p:txBody>
      </p:sp>
      <p:sp>
        <p:nvSpPr>
          <p:cNvPr id="14" name="TextBox 14"/>
          <p:cNvSpPr txBox="1"/>
          <p:nvPr/>
        </p:nvSpPr>
        <p:spPr>
          <a:xfrm>
            <a:off x="3095999" y="4802338"/>
            <a:ext cx="5484814" cy="620234"/>
          </a:xfrm>
          <a:prstGeom prst="rect">
            <a:avLst/>
          </a:prstGeom>
        </p:spPr>
        <p:txBody>
          <a:bodyPr lIns="0" tIns="0" rIns="0" bIns="0" rtlCol="0" anchor="t">
            <a:spAutoFit/>
          </a:bodyPr>
          <a:lstStyle/>
          <a:p>
            <a:pPr algn="l">
              <a:lnSpc>
                <a:spcPts val="2520"/>
              </a:lnSpc>
              <a:spcBef>
                <a:spcPct val="0"/>
              </a:spcBef>
            </a:pPr>
            <a:r>
              <a:rPr lang="en-US" b="1" dirty="0">
                <a:solidFill>
                  <a:schemeClr val="bg1">
                    <a:lumMod val="95000"/>
                  </a:schemeClr>
                </a:solidFill>
                <a:latin typeface="Arial" panose="020B0604020202020204" pitchFamily="34" charset="0"/>
                <a:cs typeface="Arial" panose="020B0604020202020204" pitchFamily="34" charset="0"/>
              </a:rPr>
              <a:t>An overview of bifurcation theory and its importance in understanding dynamical systems.</a:t>
            </a:r>
            <a:endParaRPr lang="en-US" sz="1800" b="1" dirty="0">
              <a:solidFill>
                <a:schemeClr val="bg1">
                  <a:lumMod val="95000"/>
                </a:schemeClr>
              </a:solidFill>
              <a:latin typeface="Arial" panose="020B0604020202020204" pitchFamily="34" charset="0"/>
              <a:ea typeface="Kollektif"/>
              <a:cs typeface="Arial" panose="020B0604020202020204" pitchFamily="34" charset="0"/>
              <a:sym typeface="Kollektif"/>
            </a:endParaRPr>
          </a:p>
        </p:txBody>
      </p:sp>
      <p:sp>
        <p:nvSpPr>
          <p:cNvPr id="15" name="TextBox 15"/>
          <p:cNvSpPr txBox="1"/>
          <p:nvPr/>
        </p:nvSpPr>
        <p:spPr>
          <a:xfrm>
            <a:off x="3086783" y="3792880"/>
            <a:ext cx="625156" cy="438114"/>
          </a:xfrm>
          <a:prstGeom prst="rect">
            <a:avLst/>
          </a:prstGeom>
        </p:spPr>
        <p:txBody>
          <a:bodyPr lIns="0" tIns="0" rIns="0" bIns="0" rtlCol="0" anchor="t">
            <a:spAutoFit/>
          </a:bodyPr>
          <a:lstStyle/>
          <a:p>
            <a:pPr algn="l">
              <a:lnSpc>
                <a:spcPts val="3300"/>
              </a:lnSpc>
            </a:pPr>
            <a:r>
              <a:rPr lang="en-US" sz="3000" b="1" spc="-60">
                <a:solidFill>
                  <a:srgbClr val="474A53"/>
                </a:solidFill>
                <a:latin typeface="Kollektif Bold"/>
                <a:ea typeface="Kollektif Bold"/>
                <a:cs typeface="Kollektif Bold"/>
                <a:sym typeface="Kollektif Bold"/>
              </a:rPr>
              <a:t>01</a:t>
            </a:r>
          </a:p>
        </p:txBody>
      </p:sp>
      <p:grpSp>
        <p:nvGrpSpPr>
          <p:cNvPr id="16" name="Group 16"/>
          <p:cNvGrpSpPr/>
          <p:nvPr/>
        </p:nvGrpSpPr>
        <p:grpSpPr>
          <a:xfrm>
            <a:off x="9486764" y="3415382"/>
            <a:ext cx="6151110" cy="2529642"/>
            <a:chOff x="0" y="0"/>
            <a:chExt cx="5420212" cy="2229061"/>
          </a:xfrm>
        </p:grpSpPr>
        <p:sp>
          <p:nvSpPr>
            <p:cNvPr id="17" name="Freeform 17"/>
            <p:cNvSpPr/>
            <p:nvPr/>
          </p:nvSpPr>
          <p:spPr>
            <a:xfrm>
              <a:off x="0" y="0"/>
              <a:ext cx="5420212" cy="2229061"/>
            </a:xfrm>
            <a:custGeom>
              <a:avLst/>
              <a:gdLst/>
              <a:ahLst/>
              <a:cxnLst/>
              <a:rect l="l" t="t" r="r" b="b"/>
              <a:pathLst>
                <a:path w="5420212" h="2229061">
                  <a:moveTo>
                    <a:pt x="5295752" y="2229060"/>
                  </a:moveTo>
                  <a:lnTo>
                    <a:pt x="124460" y="2229060"/>
                  </a:lnTo>
                  <a:cubicBezTo>
                    <a:pt x="55880" y="2229060"/>
                    <a:pt x="0" y="2173181"/>
                    <a:pt x="0" y="2104600"/>
                  </a:cubicBezTo>
                  <a:lnTo>
                    <a:pt x="0" y="124460"/>
                  </a:lnTo>
                  <a:cubicBezTo>
                    <a:pt x="0" y="55880"/>
                    <a:pt x="55880" y="0"/>
                    <a:pt x="124460" y="0"/>
                  </a:cubicBezTo>
                  <a:lnTo>
                    <a:pt x="5295752" y="0"/>
                  </a:lnTo>
                  <a:cubicBezTo>
                    <a:pt x="5364332" y="0"/>
                    <a:pt x="5420212" y="55880"/>
                    <a:pt x="5420212" y="124460"/>
                  </a:cubicBezTo>
                  <a:lnTo>
                    <a:pt x="5420212" y="2104601"/>
                  </a:lnTo>
                  <a:cubicBezTo>
                    <a:pt x="5420212" y="2173181"/>
                    <a:pt x="5364332" y="2229061"/>
                    <a:pt x="5295752" y="2229061"/>
                  </a:cubicBezTo>
                  <a:close/>
                </a:path>
              </a:pathLst>
            </a:custGeom>
            <a:solidFill>
              <a:srgbClr val="975B3F"/>
            </a:solidFill>
          </p:spPr>
        </p:sp>
      </p:grpSp>
      <p:sp>
        <p:nvSpPr>
          <p:cNvPr id="18" name="TextBox 18"/>
          <p:cNvSpPr txBox="1"/>
          <p:nvPr/>
        </p:nvSpPr>
        <p:spPr>
          <a:xfrm>
            <a:off x="10585068" y="3740106"/>
            <a:ext cx="4616149" cy="769441"/>
          </a:xfrm>
          <a:prstGeom prst="rect">
            <a:avLst/>
          </a:prstGeom>
        </p:spPr>
        <p:txBody>
          <a:bodyPr wrap="square" lIns="0" tIns="0" rIns="0" bIns="0" rtlCol="0" anchor="t">
            <a:spAutoFit/>
          </a:bodyPr>
          <a:lstStyle/>
          <a:p>
            <a:pPr algn="l">
              <a:lnSpc>
                <a:spcPts val="2970"/>
              </a:lnSpc>
            </a:pPr>
            <a:r>
              <a:rPr lang="en-IN" sz="2800" b="1" dirty="0">
                <a:solidFill>
                  <a:schemeClr val="bg1">
                    <a:lumMod val="95000"/>
                  </a:schemeClr>
                </a:solidFill>
                <a:latin typeface="Arial" panose="020B0604020202020204" pitchFamily="34" charset="0"/>
                <a:cs typeface="Arial" panose="020B0604020202020204" pitchFamily="34" charset="0"/>
              </a:rPr>
              <a:t>Case Studies: Logistic Map</a:t>
            </a:r>
            <a:endParaRPr lang="en-US" sz="2700" b="1" spc="-54" dirty="0">
              <a:solidFill>
                <a:schemeClr val="bg1">
                  <a:lumMod val="95000"/>
                </a:schemeClr>
              </a:solidFill>
              <a:latin typeface="Arial" panose="020B0604020202020204" pitchFamily="34" charset="0"/>
              <a:ea typeface="Kollektif Bold"/>
              <a:cs typeface="Arial" panose="020B0604020202020204" pitchFamily="34" charset="0"/>
              <a:sym typeface="Kollektif Bold"/>
            </a:endParaRPr>
          </a:p>
        </p:txBody>
      </p:sp>
      <p:sp>
        <p:nvSpPr>
          <p:cNvPr id="19" name="TextBox 19"/>
          <p:cNvSpPr txBox="1"/>
          <p:nvPr/>
        </p:nvSpPr>
        <p:spPr>
          <a:xfrm>
            <a:off x="9848028" y="4664897"/>
            <a:ext cx="5484814" cy="620234"/>
          </a:xfrm>
          <a:prstGeom prst="rect">
            <a:avLst/>
          </a:prstGeom>
        </p:spPr>
        <p:txBody>
          <a:bodyPr lIns="0" tIns="0" rIns="0" bIns="0" rtlCol="0" anchor="t">
            <a:spAutoFit/>
          </a:bodyPr>
          <a:lstStyle/>
          <a:p>
            <a:pPr algn="l">
              <a:lnSpc>
                <a:spcPts val="2520"/>
              </a:lnSpc>
              <a:spcBef>
                <a:spcPct val="0"/>
              </a:spcBef>
            </a:pPr>
            <a:r>
              <a:rPr lang="en-US" b="1" dirty="0">
                <a:solidFill>
                  <a:schemeClr val="bg1">
                    <a:lumMod val="95000"/>
                  </a:schemeClr>
                </a:solidFill>
                <a:latin typeface="Arial" panose="020B0604020202020204" pitchFamily="34" charset="0"/>
                <a:cs typeface="Arial" panose="020B0604020202020204" pitchFamily="34" charset="0"/>
              </a:rPr>
              <a:t>Detailed analysis of the Logistic Map as examples of bifurcation and chaos.</a:t>
            </a:r>
            <a:endParaRPr lang="en-US" sz="1800" b="1" dirty="0">
              <a:solidFill>
                <a:schemeClr val="bg1">
                  <a:lumMod val="95000"/>
                </a:schemeClr>
              </a:solidFill>
              <a:latin typeface="Arial" panose="020B0604020202020204" pitchFamily="34" charset="0"/>
              <a:ea typeface="Kollektif"/>
              <a:cs typeface="Arial" panose="020B0604020202020204" pitchFamily="34" charset="0"/>
              <a:sym typeface="Kollektif"/>
            </a:endParaRPr>
          </a:p>
        </p:txBody>
      </p:sp>
      <p:sp>
        <p:nvSpPr>
          <p:cNvPr id="20" name="TextBox 20"/>
          <p:cNvSpPr txBox="1"/>
          <p:nvPr/>
        </p:nvSpPr>
        <p:spPr>
          <a:xfrm>
            <a:off x="9959912" y="3833427"/>
            <a:ext cx="625156" cy="438114"/>
          </a:xfrm>
          <a:prstGeom prst="rect">
            <a:avLst/>
          </a:prstGeom>
        </p:spPr>
        <p:txBody>
          <a:bodyPr lIns="0" tIns="0" rIns="0" bIns="0" rtlCol="0" anchor="t">
            <a:spAutoFit/>
          </a:bodyPr>
          <a:lstStyle/>
          <a:p>
            <a:pPr algn="l">
              <a:lnSpc>
                <a:spcPts val="3300"/>
              </a:lnSpc>
            </a:pPr>
            <a:r>
              <a:rPr lang="en-US" sz="3000" b="1" spc="-60">
                <a:solidFill>
                  <a:srgbClr val="474A53"/>
                </a:solidFill>
                <a:latin typeface="Kollektif Bold"/>
                <a:ea typeface="Kollektif Bold"/>
                <a:cs typeface="Kollektif Bold"/>
                <a:sym typeface="Kollektif Bold"/>
              </a:rPr>
              <a:t>03</a:t>
            </a:r>
          </a:p>
        </p:txBody>
      </p:sp>
      <p:grpSp>
        <p:nvGrpSpPr>
          <p:cNvPr id="21" name="Group 21"/>
          <p:cNvGrpSpPr/>
          <p:nvPr/>
        </p:nvGrpSpPr>
        <p:grpSpPr>
          <a:xfrm>
            <a:off x="2613634" y="6268874"/>
            <a:ext cx="6151110" cy="2529642"/>
            <a:chOff x="0" y="0"/>
            <a:chExt cx="5420212" cy="2229061"/>
          </a:xfrm>
        </p:grpSpPr>
        <p:sp>
          <p:nvSpPr>
            <p:cNvPr id="22" name="Freeform 22"/>
            <p:cNvSpPr/>
            <p:nvPr/>
          </p:nvSpPr>
          <p:spPr>
            <a:xfrm>
              <a:off x="0" y="0"/>
              <a:ext cx="5420212" cy="2229061"/>
            </a:xfrm>
            <a:custGeom>
              <a:avLst/>
              <a:gdLst/>
              <a:ahLst/>
              <a:cxnLst/>
              <a:rect l="l" t="t" r="r" b="b"/>
              <a:pathLst>
                <a:path w="5420212" h="2229061">
                  <a:moveTo>
                    <a:pt x="5295752" y="2229060"/>
                  </a:moveTo>
                  <a:lnTo>
                    <a:pt x="124460" y="2229060"/>
                  </a:lnTo>
                  <a:cubicBezTo>
                    <a:pt x="55880" y="2229060"/>
                    <a:pt x="0" y="2173181"/>
                    <a:pt x="0" y="2104600"/>
                  </a:cubicBezTo>
                  <a:lnTo>
                    <a:pt x="0" y="124460"/>
                  </a:lnTo>
                  <a:cubicBezTo>
                    <a:pt x="0" y="55880"/>
                    <a:pt x="55880" y="0"/>
                    <a:pt x="124460" y="0"/>
                  </a:cubicBezTo>
                  <a:lnTo>
                    <a:pt x="5295752" y="0"/>
                  </a:lnTo>
                  <a:cubicBezTo>
                    <a:pt x="5364332" y="0"/>
                    <a:pt x="5420212" y="55880"/>
                    <a:pt x="5420212" y="124460"/>
                  </a:cubicBezTo>
                  <a:lnTo>
                    <a:pt x="5420212" y="2104601"/>
                  </a:lnTo>
                  <a:cubicBezTo>
                    <a:pt x="5420212" y="2173181"/>
                    <a:pt x="5364332" y="2229061"/>
                    <a:pt x="5295752" y="2229061"/>
                  </a:cubicBezTo>
                  <a:close/>
                </a:path>
              </a:pathLst>
            </a:custGeom>
            <a:solidFill>
              <a:srgbClr val="975B3F"/>
            </a:solidFill>
          </p:spPr>
        </p:sp>
      </p:grpSp>
      <p:sp>
        <p:nvSpPr>
          <p:cNvPr id="23" name="TextBox 23"/>
          <p:cNvSpPr txBox="1"/>
          <p:nvPr/>
        </p:nvSpPr>
        <p:spPr>
          <a:xfrm>
            <a:off x="3711939" y="6678070"/>
            <a:ext cx="4252934" cy="386679"/>
          </a:xfrm>
          <a:prstGeom prst="rect">
            <a:avLst/>
          </a:prstGeom>
        </p:spPr>
        <p:txBody>
          <a:bodyPr lIns="0" tIns="0" rIns="0" bIns="0" rtlCol="0" anchor="t">
            <a:spAutoFit/>
          </a:bodyPr>
          <a:lstStyle/>
          <a:p>
            <a:pPr algn="l">
              <a:lnSpc>
                <a:spcPts val="2970"/>
              </a:lnSpc>
            </a:pPr>
            <a:r>
              <a:rPr lang="en-IN" sz="2800" b="1" dirty="0">
                <a:solidFill>
                  <a:schemeClr val="bg1">
                    <a:lumMod val="95000"/>
                  </a:schemeClr>
                </a:solidFill>
                <a:latin typeface="Arial" panose="020B0604020202020204" pitchFamily="34" charset="0"/>
                <a:cs typeface="Arial" panose="020B0604020202020204" pitchFamily="34" charset="0"/>
              </a:rPr>
              <a:t>Lorenz System</a:t>
            </a:r>
            <a:endParaRPr lang="en-US" sz="2700" b="1" spc="-54" dirty="0">
              <a:solidFill>
                <a:schemeClr val="bg1">
                  <a:lumMod val="95000"/>
                </a:schemeClr>
              </a:solidFill>
              <a:latin typeface="Arial" panose="020B0604020202020204" pitchFamily="34" charset="0"/>
              <a:ea typeface="Kollektif Bold"/>
              <a:cs typeface="Arial" panose="020B0604020202020204" pitchFamily="34" charset="0"/>
              <a:sym typeface="Kollektif Bold"/>
            </a:endParaRPr>
          </a:p>
        </p:txBody>
      </p:sp>
      <p:sp>
        <p:nvSpPr>
          <p:cNvPr id="24" name="TextBox 24"/>
          <p:cNvSpPr txBox="1"/>
          <p:nvPr/>
        </p:nvSpPr>
        <p:spPr>
          <a:xfrm>
            <a:off x="2946782" y="7375222"/>
            <a:ext cx="5484814" cy="620234"/>
          </a:xfrm>
          <a:prstGeom prst="rect">
            <a:avLst/>
          </a:prstGeom>
        </p:spPr>
        <p:txBody>
          <a:bodyPr lIns="0" tIns="0" rIns="0" bIns="0" rtlCol="0" anchor="t">
            <a:spAutoFit/>
          </a:bodyPr>
          <a:lstStyle/>
          <a:p>
            <a:pPr algn="l">
              <a:lnSpc>
                <a:spcPts val="2520"/>
              </a:lnSpc>
              <a:spcBef>
                <a:spcPct val="0"/>
              </a:spcBef>
            </a:pPr>
            <a:r>
              <a:rPr lang="en-US" b="1" dirty="0">
                <a:solidFill>
                  <a:schemeClr val="bg1">
                    <a:lumMod val="95000"/>
                  </a:schemeClr>
                </a:solidFill>
                <a:latin typeface="Arial" panose="020B0604020202020204" pitchFamily="34" charset="0"/>
                <a:cs typeface="Arial" panose="020B0604020202020204" pitchFamily="34" charset="0"/>
              </a:rPr>
              <a:t>Detailed analysis of the Lorenz System as examples of bifurcation and chaos.</a:t>
            </a:r>
            <a:endParaRPr lang="en-US" sz="1800" b="1" dirty="0">
              <a:solidFill>
                <a:schemeClr val="bg1">
                  <a:lumMod val="95000"/>
                </a:schemeClr>
              </a:solidFill>
              <a:latin typeface="Arial" panose="020B0604020202020204" pitchFamily="34" charset="0"/>
              <a:ea typeface="Kollektif"/>
              <a:cs typeface="Arial" panose="020B0604020202020204" pitchFamily="34" charset="0"/>
              <a:sym typeface="Kollektif"/>
            </a:endParaRPr>
          </a:p>
        </p:txBody>
      </p:sp>
      <p:sp>
        <p:nvSpPr>
          <p:cNvPr id="25" name="TextBox 25"/>
          <p:cNvSpPr txBox="1"/>
          <p:nvPr/>
        </p:nvSpPr>
        <p:spPr>
          <a:xfrm>
            <a:off x="3086783" y="6686919"/>
            <a:ext cx="625156" cy="438114"/>
          </a:xfrm>
          <a:prstGeom prst="rect">
            <a:avLst/>
          </a:prstGeom>
        </p:spPr>
        <p:txBody>
          <a:bodyPr lIns="0" tIns="0" rIns="0" bIns="0" rtlCol="0" anchor="t">
            <a:spAutoFit/>
          </a:bodyPr>
          <a:lstStyle/>
          <a:p>
            <a:pPr algn="l">
              <a:lnSpc>
                <a:spcPts val="3300"/>
              </a:lnSpc>
            </a:pPr>
            <a:r>
              <a:rPr lang="en-US" sz="3000" b="1" spc="-60">
                <a:solidFill>
                  <a:srgbClr val="474A53"/>
                </a:solidFill>
                <a:latin typeface="Kollektif Bold"/>
                <a:ea typeface="Kollektif Bold"/>
                <a:cs typeface="Kollektif Bold"/>
                <a:sym typeface="Kollektif Bold"/>
              </a:rPr>
              <a:t>02</a:t>
            </a:r>
          </a:p>
        </p:txBody>
      </p:sp>
      <p:grpSp>
        <p:nvGrpSpPr>
          <p:cNvPr id="26" name="Group 26"/>
          <p:cNvGrpSpPr/>
          <p:nvPr/>
        </p:nvGrpSpPr>
        <p:grpSpPr>
          <a:xfrm>
            <a:off x="9486764" y="6268874"/>
            <a:ext cx="6151110" cy="2529642"/>
            <a:chOff x="0" y="0"/>
            <a:chExt cx="5420212" cy="2229061"/>
          </a:xfrm>
        </p:grpSpPr>
        <p:sp>
          <p:nvSpPr>
            <p:cNvPr id="27" name="Freeform 27"/>
            <p:cNvSpPr/>
            <p:nvPr/>
          </p:nvSpPr>
          <p:spPr>
            <a:xfrm>
              <a:off x="0" y="0"/>
              <a:ext cx="5420212" cy="2229061"/>
            </a:xfrm>
            <a:custGeom>
              <a:avLst/>
              <a:gdLst/>
              <a:ahLst/>
              <a:cxnLst/>
              <a:rect l="l" t="t" r="r" b="b"/>
              <a:pathLst>
                <a:path w="5420212" h="2229061">
                  <a:moveTo>
                    <a:pt x="5295752" y="2229060"/>
                  </a:moveTo>
                  <a:lnTo>
                    <a:pt x="124460" y="2229060"/>
                  </a:lnTo>
                  <a:cubicBezTo>
                    <a:pt x="55880" y="2229060"/>
                    <a:pt x="0" y="2173181"/>
                    <a:pt x="0" y="2104600"/>
                  </a:cubicBezTo>
                  <a:lnTo>
                    <a:pt x="0" y="124460"/>
                  </a:lnTo>
                  <a:cubicBezTo>
                    <a:pt x="0" y="55880"/>
                    <a:pt x="55880" y="0"/>
                    <a:pt x="124460" y="0"/>
                  </a:cubicBezTo>
                  <a:lnTo>
                    <a:pt x="5295752" y="0"/>
                  </a:lnTo>
                  <a:cubicBezTo>
                    <a:pt x="5364332" y="0"/>
                    <a:pt x="5420212" y="55880"/>
                    <a:pt x="5420212" y="124460"/>
                  </a:cubicBezTo>
                  <a:lnTo>
                    <a:pt x="5420212" y="2104601"/>
                  </a:lnTo>
                  <a:cubicBezTo>
                    <a:pt x="5420212" y="2173181"/>
                    <a:pt x="5364332" y="2229061"/>
                    <a:pt x="5295752" y="2229061"/>
                  </a:cubicBezTo>
                  <a:close/>
                </a:path>
              </a:pathLst>
            </a:custGeom>
            <a:solidFill>
              <a:srgbClr val="975B3F"/>
            </a:solidFill>
          </p:spPr>
        </p:sp>
      </p:grpSp>
      <p:sp>
        <p:nvSpPr>
          <p:cNvPr id="28" name="TextBox 28"/>
          <p:cNvSpPr txBox="1"/>
          <p:nvPr/>
        </p:nvSpPr>
        <p:spPr>
          <a:xfrm>
            <a:off x="10620560" y="6679048"/>
            <a:ext cx="4966302" cy="384721"/>
          </a:xfrm>
          <a:prstGeom prst="rect">
            <a:avLst/>
          </a:prstGeom>
        </p:spPr>
        <p:txBody>
          <a:bodyPr wrap="square" lIns="0" tIns="0" rIns="0" bIns="0" rtlCol="0" anchor="t">
            <a:spAutoFit/>
          </a:bodyPr>
          <a:lstStyle/>
          <a:p>
            <a:pPr algn="l">
              <a:lnSpc>
                <a:spcPts val="2970"/>
              </a:lnSpc>
            </a:pPr>
            <a:r>
              <a:rPr lang="en-IN" sz="2800" b="1" dirty="0">
                <a:solidFill>
                  <a:schemeClr val="bg1">
                    <a:lumMod val="95000"/>
                  </a:schemeClr>
                </a:solidFill>
                <a:latin typeface="Arial" panose="020B0604020202020204" pitchFamily="34" charset="0"/>
                <a:cs typeface="Arial" panose="020B0604020202020204" pitchFamily="34" charset="0"/>
              </a:rPr>
              <a:t>Applications and Conclusion</a:t>
            </a:r>
            <a:endParaRPr lang="en-US" sz="2700" b="1" spc="-54" dirty="0">
              <a:solidFill>
                <a:schemeClr val="bg1">
                  <a:lumMod val="95000"/>
                </a:schemeClr>
              </a:solidFill>
              <a:latin typeface="Arial" panose="020B0604020202020204" pitchFamily="34" charset="0"/>
              <a:ea typeface="Kollektif Bold"/>
              <a:cs typeface="Arial" panose="020B0604020202020204" pitchFamily="34" charset="0"/>
              <a:sym typeface="Kollektif Bold"/>
            </a:endParaRPr>
          </a:p>
        </p:txBody>
      </p:sp>
      <p:sp>
        <p:nvSpPr>
          <p:cNvPr id="29" name="TextBox 29"/>
          <p:cNvSpPr txBox="1"/>
          <p:nvPr/>
        </p:nvSpPr>
        <p:spPr>
          <a:xfrm>
            <a:off x="9819912" y="7375222"/>
            <a:ext cx="5484814" cy="620234"/>
          </a:xfrm>
          <a:prstGeom prst="rect">
            <a:avLst/>
          </a:prstGeom>
        </p:spPr>
        <p:txBody>
          <a:bodyPr lIns="0" tIns="0" rIns="0" bIns="0" rtlCol="0" anchor="t">
            <a:spAutoFit/>
          </a:bodyPr>
          <a:lstStyle/>
          <a:p>
            <a:pPr algn="l">
              <a:lnSpc>
                <a:spcPts val="2520"/>
              </a:lnSpc>
              <a:spcBef>
                <a:spcPct val="0"/>
              </a:spcBef>
            </a:pPr>
            <a:r>
              <a:rPr lang="en-US" b="1" dirty="0">
                <a:solidFill>
                  <a:schemeClr val="bg1">
                    <a:lumMod val="95000"/>
                  </a:schemeClr>
                </a:solidFill>
                <a:latin typeface="Arial" panose="020B0604020202020204" pitchFamily="34" charset="0"/>
                <a:cs typeface="Arial" panose="020B0604020202020204" pitchFamily="34" charset="0"/>
              </a:rPr>
              <a:t>Practical applications of bifurcation theory and a summary of insights from the study.</a:t>
            </a:r>
            <a:endParaRPr lang="en-US" sz="1800" b="1" dirty="0">
              <a:solidFill>
                <a:schemeClr val="bg1">
                  <a:lumMod val="95000"/>
                </a:schemeClr>
              </a:solidFill>
              <a:latin typeface="Arial" panose="020B0604020202020204" pitchFamily="34" charset="0"/>
              <a:ea typeface="Kollektif"/>
              <a:cs typeface="Arial" panose="020B0604020202020204" pitchFamily="34" charset="0"/>
              <a:sym typeface="Kollektif"/>
            </a:endParaRPr>
          </a:p>
        </p:txBody>
      </p:sp>
      <p:sp>
        <p:nvSpPr>
          <p:cNvPr id="30" name="TextBox 30"/>
          <p:cNvSpPr txBox="1"/>
          <p:nvPr/>
        </p:nvSpPr>
        <p:spPr>
          <a:xfrm>
            <a:off x="9959912" y="6686919"/>
            <a:ext cx="625156" cy="438114"/>
          </a:xfrm>
          <a:prstGeom prst="rect">
            <a:avLst/>
          </a:prstGeom>
        </p:spPr>
        <p:txBody>
          <a:bodyPr lIns="0" tIns="0" rIns="0" bIns="0" rtlCol="0" anchor="t">
            <a:spAutoFit/>
          </a:bodyPr>
          <a:lstStyle/>
          <a:p>
            <a:pPr algn="l">
              <a:lnSpc>
                <a:spcPts val="3300"/>
              </a:lnSpc>
            </a:pPr>
            <a:r>
              <a:rPr lang="en-US" sz="3000" b="1" spc="-60">
                <a:solidFill>
                  <a:srgbClr val="474A53"/>
                </a:solidFill>
                <a:latin typeface="Kollektif Bold"/>
                <a:ea typeface="Kollektif Bold"/>
                <a:cs typeface="Kollektif Bold"/>
                <a:sym typeface="Kollektif Bold"/>
              </a:rPr>
              <a:t>04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p:cNvGrpSpPr/>
        <p:nvPr/>
      </p:nvGrpSpPr>
      <p:grpSpPr>
        <a:xfrm>
          <a:off x="0" y="0"/>
          <a:ext cx="0" cy="0"/>
          <a:chOff x="0" y="0"/>
          <a:chExt cx="0" cy="0"/>
        </a:xfrm>
      </p:grpSpPr>
      <p:grpSp>
        <p:nvGrpSpPr>
          <p:cNvPr id="2" name="Group 2"/>
          <p:cNvGrpSpPr/>
          <p:nvPr/>
        </p:nvGrpSpPr>
        <p:grpSpPr>
          <a:xfrm>
            <a:off x="1066800" y="948414"/>
            <a:ext cx="16230600" cy="8390172"/>
            <a:chOff x="0" y="0"/>
            <a:chExt cx="4274726" cy="2209757"/>
          </a:xfrm>
        </p:grpSpPr>
        <p:sp>
          <p:nvSpPr>
            <p:cNvPr id="3" name="Freeform 3"/>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sp>
        <p:sp>
          <p:nvSpPr>
            <p:cNvPr id="4" name="TextBox 4"/>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2667000" y="1508565"/>
            <a:ext cx="12954000" cy="1327928"/>
          </a:xfrm>
          <a:prstGeom prst="rect">
            <a:avLst/>
          </a:prstGeom>
        </p:spPr>
        <p:txBody>
          <a:bodyPr wrap="square" lIns="0" tIns="0" rIns="0" bIns="0" rtlCol="0" anchor="t">
            <a:spAutoFit/>
          </a:bodyPr>
          <a:lstStyle/>
          <a:p>
            <a:pPr marL="0" lvl="0" indent="0" algn="ctr">
              <a:lnSpc>
                <a:spcPts val="10191"/>
              </a:lnSpc>
            </a:pPr>
            <a:r>
              <a:rPr lang="en-US" sz="9099" b="1" dirty="0">
                <a:solidFill>
                  <a:schemeClr val="tx1">
                    <a:lumMod val="95000"/>
                    <a:lumOff val="5000"/>
                  </a:schemeClr>
                </a:solidFill>
                <a:latin typeface="Arial" panose="020B0604020202020204" pitchFamily="34" charset="0"/>
                <a:ea typeface="Knewave"/>
                <a:cs typeface="Arial" panose="020B0604020202020204" pitchFamily="34" charset="0"/>
                <a:sym typeface="Knewave"/>
              </a:rPr>
              <a:t>Bifurcation Theory</a:t>
            </a:r>
          </a:p>
        </p:txBody>
      </p:sp>
      <p:sp>
        <p:nvSpPr>
          <p:cNvPr id="10" name="TextBox 10"/>
          <p:cNvSpPr txBox="1"/>
          <p:nvPr/>
        </p:nvSpPr>
        <p:spPr>
          <a:xfrm>
            <a:off x="3122943" y="3944343"/>
            <a:ext cx="5128472" cy="574004"/>
          </a:xfrm>
          <a:prstGeom prst="rect">
            <a:avLst/>
          </a:prstGeom>
        </p:spPr>
        <p:txBody>
          <a:bodyPr lIns="0" tIns="0" rIns="0" bIns="0" rtlCol="0" anchor="t">
            <a:spAutoFit/>
          </a:bodyPr>
          <a:lstStyle/>
          <a:p>
            <a:pPr marL="0" lvl="0" indent="0" algn="ctr">
              <a:lnSpc>
                <a:spcPts val="4479"/>
              </a:lnSpc>
            </a:pPr>
            <a:r>
              <a:rPr lang="en-US" sz="3999" b="1" dirty="0">
                <a:solidFill>
                  <a:srgbClr val="F2E9DA"/>
                </a:solidFill>
                <a:latin typeface="Kollektif Bold"/>
                <a:ea typeface="Kollektif Bold"/>
                <a:cs typeface="Kollektif Bold"/>
                <a:sym typeface="Kollektif Bold"/>
              </a:rPr>
              <a:t>General Overview</a:t>
            </a:r>
          </a:p>
        </p:txBody>
      </p:sp>
      <p:sp>
        <p:nvSpPr>
          <p:cNvPr id="12" name="TextBox 12"/>
          <p:cNvSpPr txBox="1"/>
          <p:nvPr/>
        </p:nvSpPr>
        <p:spPr>
          <a:xfrm>
            <a:off x="10961167" y="3944343"/>
            <a:ext cx="3067501" cy="574004"/>
          </a:xfrm>
          <a:prstGeom prst="rect">
            <a:avLst/>
          </a:prstGeom>
        </p:spPr>
        <p:txBody>
          <a:bodyPr lIns="0" tIns="0" rIns="0" bIns="0" rtlCol="0" anchor="t">
            <a:spAutoFit/>
          </a:bodyPr>
          <a:lstStyle/>
          <a:p>
            <a:pPr marL="0" lvl="0" indent="0" algn="ctr">
              <a:lnSpc>
                <a:spcPts val="4479"/>
              </a:lnSpc>
            </a:pPr>
            <a:r>
              <a:rPr lang="en-US" sz="3999" b="1">
                <a:solidFill>
                  <a:srgbClr val="F2E9DA"/>
                </a:solidFill>
                <a:latin typeface="Kollektif Bold"/>
                <a:ea typeface="Kollektif Bold"/>
                <a:cs typeface="Kollektif Bold"/>
                <a:sym typeface="Kollektif Bold"/>
              </a:rPr>
              <a:t>History</a:t>
            </a:r>
          </a:p>
        </p:txBody>
      </p:sp>
      <p:sp>
        <p:nvSpPr>
          <p:cNvPr id="21" name="Rectangle 2">
            <a:extLst>
              <a:ext uri="{FF2B5EF4-FFF2-40B4-BE49-F238E27FC236}">
                <a16:creationId xmlns:a16="http://schemas.microsoft.com/office/drawing/2014/main" id="{74739DA8-AED9-24F2-E5F6-30C3D7376F70}"/>
              </a:ext>
            </a:extLst>
          </p:cNvPr>
          <p:cNvSpPr>
            <a:spLocks noChangeArrowheads="1"/>
          </p:cNvSpPr>
          <p:nvPr/>
        </p:nvSpPr>
        <p:spPr bwMode="auto">
          <a:xfrm>
            <a:off x="2514600" y="3371662"/>
            <a:ext cx="13648797"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dirty="0">
                <a:latin typeface="Arial" panose="020B0604020202020204" pitchFamily="34" charset="0"/>
                <a:cs typeface="Arial" panose="020B0604020202020204" pitchFamily="34" charset="0"/>
              </a:rPr>
              <a:t>It studies qualitative changes in the behavior of dynamical systems as parameters vary.</a:t>
            </a:r>
          </a:p>
          <a:p>
            <a:pPr marR="0" lvl="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Bifurcation</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is the phenomenon in a dynamical system where a small change in a parameter causes a qualitative change in its long-term behavior,</a:t>
            </a:r>
            <a:r>
              <a:rPr lang="en-US" altLang="en-US" sz="2400" dirty="0">
                <a:latin typeface="Arial" panose="020B0604020202020204" pitchFamily="34" charset="0"/>
                <a:cs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such as the creation or destruction of equilibrium points, periodic orbits, or the transition to chaos. It marks a critical point where the system's structure or stability changes fundamentally, often leading to new patterns or dynamics.</a:t>
            </a: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Types of Systems Studied:</a:t>
            </a: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Applied to continuous systems (e.g., differential equations) and discrete systems (e.g., maps).</a:t>
            </a:r>
          </a:p>
          <a:p>
            <a:endParaRPr lang="en-US" alt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Connections to Chaos Theory:</a:t>
            </a: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Bifurcation theory is linked to chaos theory, helping analyze and predict nonlinear systems' behavior.</a:t>
            </a:r>
            <a:endParaRPr lang="en-US" altLang="en-US" sz="24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4CB5610B-B421-71E9-4147-43E6731568F6}"/>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7298CA-D5C3-4779-85FD-F0B9CF96F4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642"/>
            <a:ext cx="18287999" cy="10283520"/>
          </a:xfrm>
          <a:prstGeom prst="rect">
            <a:avLst/>
          </a:prstGeom>
        </p:spPr>
      </p:pic>
      <p:sp>
        <p:nvSpPr>
          <p:cNvPr id="4" name="TextBox 3">
            <a:extLst>
              <a:ext uri="{FF2B5EF4-FFF2-40B4-BE49-F238E27FC236}">
                <a16:creationId xmlns:a16="http://schemas.microsoft.com/office/drawing/2014/main" id="{524AC5F1-7F03-028E-534A-D89B6FC40D2A}"/>
              </a:ext>
            </a:extLst>
          </p:cNvPr>
          <p:cNvSpPr txBox="1"/>
          <p:nvPr/>
        </p:nvSpPr>
        <p:spPr>
          <a:xfrm>
            <a:off x="3864349" y="1409700"/>
            <a:ext cx="10559301" cy="1492716"/>
          </a:xfrm>
          <a:prstGeom prst="rect">
            <a:avLst/>
          </a:prstGeom>
          <a:noFill/>
        </p:spPr>
        <p:txBody>
          <a:bodyPr wrap="none" rtlCol="0">
            <a:spAutoFit/>
          </a:bodyPr>
          <a:lstStyle/>
          <a:p>
            <a:r>
              <a:rPr lang="en-US" sz="9100" b="1" dirty="0">
                <a:solidFill>
                  <a:schemeClr val="tx1">
                    <a:lumMod val="95000"/>
                    <a:lumOff val="5000"/>
                  </a:schemeClr>
                </a:solidFill>
                <a:latin typeface="Arial" panose="020B0604020202020204" pitchFamily="34" charset="0"/>
                <a:ea typeface="Knewave"/>
                <a:cs typeface="Arial" panose="020B0604020202020204" pitchFamily="34" charset="0"/>
                <a:sym typeface="Knewave"/>
              </a:rPr>
              <a:t>Bifurcation Theory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C586521-7BA6-FE6E-94A3-858D615C17A1}"/>
                  </a:ext>
                </a:extLst>
              </p:cNvPr>
              <p:cNvSpPr txBox="1"/>
              <p:nvPr/>
            </p:nvSpPr>
            <p:spPr>
              <a:xfrm>
                <a:off x="2445910" y="3086100"/>
                <a:ext cx="13396178" cy="624151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Chaos:</a:t>
                </a:r>
              </a:p>
              <a:p>
                <a:pPr marL="457200"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Chaos is unpredictable behavior in deterministic systems governed by equations. Small changes in starting conditions can lead to very different outcomes, making it seem random even though it’s not. Chaotic systems often show irregular patterns and settle into unique shapes called strange attractors.</a:t>
                </a:r>
              </a:p>
              <a:p>
                <a:pPr marL="457200" indent="-457200">
                  <a:buFont typeface="Arial" panose="020B0604020202020204" pitchFamily="34" charset="0"/>
                  <a:buChar char="•"/>
                </a:pPr>
                <a:r>
                  <a:rPr lang="en-IN" sz="2400" dirty="0">
                    <a:latin typeface="Arial" panose="020B0604020202020204" pitchFamily="34" charset="0"/>
                    <a:cs typeface="Arial" panose="020B0604020202020204" pitchFamily="34" charset="0"/>
                  </a:rPr>
                  <a:t>Bifurcations explain how small parameter changes cause drastic shifts in system </a:t>
                </a:r>
                <a:r>
                  <a:rPr lang="en-IN" sz="2400" dirty="0" err="1">
                    <a:latin typeface="Arial" panose="020B0604020202020204" pitchFamily="34" charset="0"/>
                    <a:cs typeface="Arial" panose="020B0604020202020204" pitchFamily="34" charset="0"/>
                  </a:rPr>
                  <a:t>behavior</a:t>
                </a:r>
                <a:r>
                  <a:rPr lang="en-IN" sz="2400" dirty="0">
                    <a:latin typeface="Arial" panose="020B0604020202020204" pitchFamily="34" charset="0"/>
                    <a:cs typeface="Arial" panose="020B0604020202020204" pitchFamily="34" charset="0"/>
                  </a:rPr>
                  <a:t>, while chaos describes unpredictable, yet deterministic, system dynamics.</a:t>
                </a:r>
                <a:endParaRPr lang="en-US" sz="24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Ordinary Differential Equation (ODE)</a:t>
                </a:r>
                <a:r>
                  <a:rPr lang="en-US" sz="24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An ODE is a mathematical equation that relates a function with its derivatives. It describes how a quantity changes with respect to another, typically time. The equation involves one independent variable and its derivatives and can be written as:</a:t>
                </a:r>
              </a:p>
              <a:p>
                <a:pPr algn="ctr"/>
                <a:endParaRPr lang="en-US" sz="2400" dirty="0">
                  <a:latin typeface="Arial" panose="020B0604020202020204" pitchFamily="34"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𝒅𝒚</m:t>
                          </m:r>
                        </m:num>
                        <m:den>
                          <m:r>
                            <a:rPr lang="en-US" sz="2400" b="1" i="1" smtClean="0">
                              <a:latin typeface="Cambria Math" panose="02040503050406030204" pitchFamily="18" charset="0"/>
                            </a:rPr>
                            <m:t>𝒅𝒙</m:t>
                          </m:r>
                        </m:den>
                      </m:f>
                      <m:r>
                        <a:rPr lang="en-IN" sz="2400" b="1" i="1" smtClean="0">
                          <a:latin typeface="Cambria Math" panose="02040503050406030204" pitchFamily="18" charset="0"/>
                        </a:rPr>
                        <m:t>=</m:t>
                      </m:r>
                      <m:r>
                        <a:rPr lang="en-IN" sz="2400" b="1" i="1" smtClean="0">
                          <a:latin typeface="Cambria Math" panose="02040503050406030204" pitchFamily="18" charset="0"/>
                        </a:rPr>
                        <m:t>𝒇</m:t>
                      </m:r>
                      <m:r>
                        <a:rPr lang="en-IN" sz="2400" b="1" i="1" smtClean="0">
                          <a:latin typeface="Cambria Math" panose="02040503050406030204" pitchFamily="18" charset="0"/>
                        </a:rPr>
                        <m:t>(</m:t>
                      </m:r>
                      <m:r>
                        <a:rPr lang="en-IN" sz="2400" b="1" i="1" smtClean="0">
                          <a:latin typeface="Cambria Math" panose="02040503050406030204" pitchFamily="18" charset="0"/>
                        </a:rPr>
                        <m:t>𝒙</m:t>
                      </m:r>
                      <m:r>
                        <a:rPr lang="en-IN" sz="2400" b="1" i="1" smtClean="0">
                          <a:latin typeface="Cambria Math" panose="02040503050406030204" pitchFamily="18" charset="0"/>
                        </a:rPr>
                        <m:t>,</m:t>
                      </m:r>
                      <m:r>
                        <a:rPr lang="en-IN" sz="2400" b="1" i="1" smtClean="0">
                          <a:latin typeface="Cambria Math" panose="02040503050406030204" pitchFamily="18" charset="0"/>
                        </a:rPr>
                        <m:t>𝒚</m:t>
                      </m:r>
                      <m:r>
                        <a:rPr lang="en-IN" sz="2400" b="1" i="1" smtClean="0">
                          <a:latin typeface="Cambria Math" panose="02040503050406030204" pitchFamily="18" charset="0"/>
                        </a:rPr>
                        <m:t>)</m:t>
                      </m:r>
                    </m:oMath>
                  </m:oMathPara>
                </a14:m>
                <a:endParaRPr lang="en-US" sz="2400" b="1" dirty="0">
                  <a:latin typeface="Arial" panose="020B0604020202020204" pitchFamily="34" charset="0"/>
                  <a:cs typeface="Arial" panose="020B0604020202020204" pitchFamily="34" charset="0"/>
                </a:endParaRPr>
              </a:p>
              <a:p>
                <a:endParaRPr lang="en-IN" dirty="0"/>
              </a:p>
            </p:txBody>
          </p:sp>
        </mc:Choice>
        <mc:Fallback xmlns="">
          <p:sp>
            <p:nvSpPr>
              <p:cNvPr id="5" name="TextBox 4">
                <a:extLst>
                  <a:ext uri="{FF2B5EF4-FFF2-40B4-BE49-F238E27FC236}">
                    <a16:creationId xmlns:a16="http://schemas.microsoft.com/office/drawing/2014/main" id="{8C586521-7BA6-FE6E-94A3-858D615C17A1}"/>
                  </a:ext>
                </a:extLst>
              </p:cNvPr>
              <p:cNvSpPr txBox="1">
                <a:spLocks noRot="1" noChangeAspect="1" noMove="1" noResize="1" noEditPoints="1" noAdjustHandles="1" noChangeArrowheads="1" noChangeShapeType="1" noTextEdit="1"/>
              </p:cNvSpPr>
              <p:nvPr/>
            </p:nvSpPr>
            <p:spPr>
              <a:xfrm>
                <a:off x="2445910" y="3086100"/>
                <a:ext cx="13396178" cy="6241517"/>
              </a:xfrm>
              <a:prstGeom prst="rect">
                <a:avLst/>
              </a:prstGeom>
              <a:blipFill>
                <a:blip r:embed="rId3"/>
                <a:stretch>
                  <a:fillRect l="-682" t="-684" r="-500"/>
                </a:stretch>
              </a:blipFill>
            </p:spPr>
            <p:txBody>
              <a:bodyPr/>
              <a:lstStyle/>
              <a:p>
                <a:r>
                  <a:rPr lang="en-IN">
                    <a:noFill/>
                  </a:rPr>
                  <a:t> </a:t>
                </a:r>
              </a:p>
            </p:txBody>
          </p:sp>
        </mc:Fallback>
      </mc:AlternateContent>
    </p:spTree>
    <p:extLst>
      <p:ext uri="{BB962C8B-B14F-4D97-AF65-F5344CB8AC3E}">
        <p14:creationId xmlns:p14="http://schemas.microsoft.com/office/powerpoint/2010/main" val="1726375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0527D6-4634-E24C-A7E2-DDD6FB1F5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80"/>
            <a:ext cx="18287999" cy="10245420"/>
          </a:xfrm>
          <a:prstGeom prst="rect">
            <a:avLst/>
          </a:prstGeom>
        </p:spPr>
      </p:pic>
      <p:sp>
        <p:nvSpPr>
          <p:cNvPr id="4" name="TextBox 3">
            <a:extLst>
              <a:ext uri="{FF2B5EF4-FFF2-40B4-BE49-F238E27FC236}">
                <a16:creationId xmlns:a16="http://schemas.microsoft.com/office/drawing/2014/main" id="{B28C6070-633E-3AB0-7CF0-ADDCB41E3908}"/>
              </a:ext>
            </a:extLst>
          </p:cNvPr>
          <p:cNvSpPr txBox="1"/>
          <p:nvPr/>
        </p:nvSpPr>
        <p:spPr>
          <a:xfrm>
            <a:off x="3734633" y="1181100"/>
            <a:ext cx="10818731" cy="1492716"/>
          </a:xfrm>
          <a:prstGeom prst="rect">
            <a:avLst/>
          </a:prstGeom>
          <a:noFill/>
        </p:spPr>
        <p:txBody>
          <a:bodyPr wrap="none" rtlCol="0">
            <a:spAutoFit/>
          </a:bodyPr>
          <a:lstStyle/>
          <a:p>
            <a:r>
              <a:rPr lang="en-IN" sz="9100" b="1" dirty="0">
                <a:latin typeface="Arial" panose="020B0604020202020204" pitchFamily="34" charset="0"/>
                <a:cs typeface="Arial" panose="020B0604020202020204" pitchFamily="34" charset="0"/>
              </a:rPr>
              <a:t>“Tracing the roots”</a:t>
            </a:r>
          </a:p>
        </p:txBody>
      </p:sp>
      <p:sp>
        <p:nvSpPr>
          <p:cNvPr id="8" name="TextBox 7">
            <a:extLst>
              <a:ext uri="{FF2B5EF4-FFF2-40B4-BE49-F238E27FC236}">
                <a16:creationId xmlns:a16="http://schemas.microsoft.com/office/drawing/2014/main" id="{A92C65C0-086F-03A1-275B-AB66ED9B1BC9}"/>
              </a:ext>
            </a:extLst>
          </p:cNvPr>
          <p:cNvSpPr txBox="1"/>
          <p:nvPr/>
        </p:nvSpPr>
        <p:spPr>
          <a:xfrm>
            <a:off x="2476498" y="3009900"/>
            <a:ext cx="13335000" cy="6001643"/>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Arial" panose="020B0604020202020204" pitchFamily="34" charset="0"/>
                <a:cs typeface="Arial" panose="020B0604020202020204" pitchFamily="34" charset="0"/>
              </a:rPr>
              <a:t>Early Foundations: </a:t>
            </a:r>
            <a:r>
              <a:rPr lang="en-US" sz="2400" dirty="0">
                <a:latin typeface="Arial" panose="020B0604020202020204" pitchFamily="34" charset="0"/>
                <a:cs typeface="Arial" panose="020B0604020202020204" pitchFamily="34" charset="0"/>
              </a:rPr>
              <a:t>Contributions by Fourier, and Markov in the 18th and 19th centuries laid the groundwork for bifurcation theory.</a:t>
            </a:r>
          </a:p>
          <a:p>
            <a:pPr marL="285750" indent="-285750">
              <a:buFont typeface="Arial" panose="020B0604020202020204" pitchFamily="34" charset="0"/>
              <a:buChar char="•"/>
            </a:pPr>
            <a:r>
              <a:rPr lang="en-US" sz="2400" b="1" dirty="0">
                <a:latin typeface="Arial" panose="020B0604020202020204" pitchFamily="34" charset="0"/>
                <a:cs typeface="Arial" panose="020B0604020202020204" pitchFamily="34" charset="0"/>
              </a:rPr>
              <a:t>Visualization Tool: </a:t>
            </a:r>
            <a:r>
              <a:rPr lang="en-US" sz="2400" dirty="0">
                <a:latin typeface="Arial" panose="020B0604020202020204" pitchFamily="34" charset="0"/>
                <a:cs typeface="Arial" panose="020B0604020202020204" pitchFamily="34" charset="0"/>
              </a:rPr>
              <a:t>Gaston Julia introduced bifurcation diagrams in the 1920s, providing a way to visualize system transitions.</a:t>
            </a:r>
          </a:p>
          <a:p>
            <a:pPr marL="285750" indent="-285750">
              <a:buFont typeface="Arial" panose="020B0604020202020204" pitchFamily="34" charset="0"/>
              <a:buChar char="•"/>
            </a:pPr>
            <a:r>
              <a:rPr lang="en-US" sz="2400" b="1" dirty="0">
                <a:latin typeface="Arial" panose="020B0604020202020204" pitchFamily="34" charset="0"/>
                <a:cs typeface="Arial" panose="020B0604020202020204" pitchFamily="34" charset="0"/>
              </a:rPr>
              <a:t>Modern Formulation:</a:t>
            </a:r>
            <a:r>
              <a:rPr lang="en-US" sz="2400" dirty="0">
                <a:latin typeface="Arial" panose="020B0604020202020204" pitchFamily="34" charset="0"/>
                <a:cs typeface="Arial" panose="020B0604020202020204" pitchFamily="34" charset="0"/>
              </a:rPr>
              <a:t> Smale and Thom developed abstract frameworks for bifurcation theory in the mid-20th century, including catastrophe theory.</a:t>
            </a:r>
          </a:p>
          <a:p>
            <a:pPr marL="285750" indent="-285750">
              <a:buFont typeface="Arial" panose="020B0604020202020204" pitchFamily="34" charset="0"/>
              <a:buChar char="•"/>
            </a:pPr>
            <a:r>
              <a:rPr lang="en-US" sz="2400" b="1" dirty="0">
                <a:latin typeface="Arial" panose="020B0604020202020204" pitchFamily="34" charset="0"/>
                <a:cs typeface="Arial" panose="020B0604020202020204" pitchFamily="34" charset="0"/>
              </a:rPr>
              <a:t>Chaos and Universality: </a:t>
            </a:r>
            <a:r>
              <a:rPr lang="en-US" sz="2400" dirty="0">
                <a:latin typeface="Arial" panose="020B0604020202020204" pitchFamily="34" charset="0"/>
                <a:cs typeface="Arial" panose="020B0604020202020204" pitchFamily="34" charset="0"/>
              </a:rPr>
              <a:t>Feigenbaum discovered the universal constant related to period-doubling bifurcations in 1978, linking bifurcations to chaos.</a:t>
            </a:r>
          </a:p>
          <a:p>
            <a:pPr marL="285750" indent="-285750">
              <a:buFont typeface="Arial" panose="020B0604020202020204" pitchFamily="34" charset="0"/>
              <a:buChar char="•"/>
            </a:pPr>
            <a:r>
              <a:rPr lang="en-US" sz="2400" b="1" dirty="0">
                <a:latin typeface="Arial" panose="020B0604020202020204" pitchFamily="34" charset="0"/>
                <a:cs typeface="Arial" panose="020B0604020202020204" pitchFamily="34" charset="0"/>
              </a:rPr>
              <a:t>Ongoing Impact: </a:t>
            </a:r>
            <a:r>
              <a:rPr lang="en-US" sz="2400" dirty="0">
                <a:latin typeface="Arial" panose="020B0604020202020204" pitchFamily="34" charset="0"/>
                <a:cs typeface="Arial" panose="020B0604020202020204" pitchFamily="34" charset="0"/>
              </a:rPr>
              <a:t>Bifurcation theory continues to evolve, with applications in physics, biology, engineering, and economics.</a:t>
            </a:r>
          </a:p>
          <a:p>
            <a:endParaRPr lang="en-US" sz="24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Problem</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Nonlinear systems often exhibit complex behaviors, such as bifurcations and chaos, that are difficult to predict and analyze.</a:t>
            </a:r>
            <a:endParaRPr lang="en-I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Understanding how parameters influence the transition from stability to chaos is critical for improving predictions and system design.</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6337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C880C9-AE81-F812-3A7E-5BFD459A4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87"/>
            <a:ext cx="18287999" cy="10245420"/>
          </a:xfrm>
          <a:prstGeom prst="rect">
            <a:avLst/>
          </a:prstGeom>
        </p:spPr>
      </p:pic>
      <p:sp>
        <p:nvSpPr>
          <p:cNvPr id="4" name="TextBox 3">
            <a:extLst>
              <a:ext uri="{FF2B5EF4-FFF2-40B4-BE49-F238E27FC236}">
                <a16:creationId xmlns:a16="http://schemas.microsoft.com/office/drawing/2014/main" id="{DF63D2C7-F5A4-D719-906A-1E27939240DA}"/>
              </a:ext>
            </a:extLst>
          </p:cNvPr>
          <p:cNvSpPr txBox="1"/>
          <p:nvPr/>
        </p:nvSpPr>
        <p:spPr>
          <a:xfrm>
            <a:off x="5485786" y="1104900"/>
            <a:ext cx="7316426" cy="1492716"/>
          </a:xfrm>
          <a:prstGeom prst="rect">
            <a:avLst/>
          </a:prstGeom>
          <a:noFill/>
        </p:spPr>
        <p:txBody>
          <a:bodyPr wrap="none" rtlCol="0">
            <a:spAutoFit/>
          </a:bodyPr>
          <a:lstStyle/>
          <a:p>
            <a:r>
              <a:rPr lang="en-IN" sz="9100" b="1" dirty="0">
                <a:latin typeface="Arial" panose="020B0604020202020204" pitchFamily="34" charset="0"/>
                <a:cs typeface="Arial" panose="020B0604020202020204" pitchFamily="34" charset="0"/>
              </a:rPr>
              <a:t>Logistic Map</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E657D4-2231-8549-7062-FBCE0944777D}"/>
                  </a:ext>
                </a:extLst>
              </p:cNvPr>
              <p:cNvSpPr txBox="1"/>
              <p:nvPr/>
            </p:nvSpPr>
            <p:spPr>
              <a:xfrm>
                <a:off x="2892100" y="3251773"/>
                <a:ext cx="4423100" cy="30469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600" b="1" i="1" smtClean="0">
                              <a:latin typeface="Cambria Math" panose="02040503050406030204" pitchFamily="18" charset="0"/>
                            </a:rPr>
                          </m:ctrlPr>
                        </m:sSubPr>
                        <m:e>
                          <m:r>
                            <a:rPr lang="en-IN" sz="3600" b="1" i="1" smtClean="0">
                              <a:latin typeface="Cambria Math" panose="02040503050406030204" pitchFamily="18" charset="0"/>
                            </a:rPr>
                            <m:t>𝑿</m:t>
                          </m:r>
                        </m:e>
                        <m:sub>
                          <m:r>
                            <a:rPr lang="en-IN" sz="3600" b="1" i="1" smtClean="0">
                              <a:latin typeface="Cambria Math" panose="02040503050406030204" pitchFamily="18" charset="0"/>
                            </a:rPr>
                            <m:t>𝒏</m:t>
                          </m:r>
                          <m:r>
                            <a:rPr lang="en-IN" sz="3600" b="1" i="1" smtClean="0">
                              <a:latin typeface="Cambria Math" panose="02040503050406030204" pitchFamily="18" charset="0"/>
                            </a:rPr>
                            <m:t>+</m:t>
                          </m:r>
                          <m:r>
                            <a:rPr lang="en-IN" sz="3600" b="1" i="1" smtClean="0">
                              <a:latin typeface="Cambria Math" panose="02040503050406030204" pitchFamily="18" charset="0"/>
                            </a:rPr>
                            <m:t>𝟏</m:t>
                          </m:r>
                        </m:sub>
                      </m:sSub>
                      <m:r>
                        <a:rPr lang="en-IN" sz="3600" b="1" i="1" smtClean="0">
                          <a:latin typeface="Cambria Math" panose="02040503050406030204" pitchFamily="18" charset="0"/>
                        </a:rPr>
                        <m:t>=</m:t>
                      </m:r>
                      <m:r>
                        <a:rPr lang="en-IN" sz="3600" b="1" i="1" smtClean="0">
                          <a:latin typeface="Cambria Math" panose="02040503050406030204" pitchFamily="18" charset="0"/>
                        </a:rPr>
                        <m:t>𝒓</m:t>
                      </m:r>
                      <m:sSub>
                        <m:sSubPr>
                          <m:ctrlPr>
                            <a:rPr lang="en-IN" sz="3600" b="1" i="1" smtClean="0">
                              <a:latin typeface="Cambria Math" panose="02040503050406030204" pitchFamily="18" charset="0"/>
                            </a:rPr>
                          </m:ctrlPr>
                        </m:sSubPr>
                        <m:e>
                          <m:r>
                            <a:rPr lang="en-IN" sz="3600" b="1" i="1" smtClean="0">
                              <a:latin typeface="Cambria Math" panose="02040503050406030204" pitchFamily="18" charset="0"/>
                            </a:rPr>
                            <m:t>𝑿</m:t>
                          </m:r>
                        </m:e>
                        <m:sub>
                          <m:r>
                            <a:rPr lang="en-IN" sz="3600" b="1" i="1" smtClean="0">
                              <a:latin typeface="Cambria Math" panose="02040503050406030204" pitchFamily="18" charset="0"/>
                            </a:rPr>
                            <m:t>𝒏</m:t>
                          </m:r>
                        </m:sub>
                      </m:sSub>
                      <m:r>
                        <a:rPr lang="en-IN" sz="3600" b="1" i="1" smtClean="0">
                          <a:latin typeface="Cambria Math" panose="02040503050406030204" pitchFamily="18" charset="0"/>
                        </a:rPr>
                        <m:t> </m:t>
                      </m:r>
                    </m:oMath>
                  </m:oMathPara>
                </a14:m>
                <a:br>
                  <a:rPr lang="en-IN" sz="3600" b="1" dirty="0"/>
                </a:br>
                <a:endParaRPr lang="en-IN" sz="3600" b="1" dirty="0"/>
              </a:p>
              <a:p>
                <a:endParaRPr lang="en-IN" sz="3600" b="1" dirty="0"/>
              </a:p>
              <a:p>
                <a:endParaRPr lang="en-IN" sz="3600" b="1" dirty="0"/>
              </a:p>
              <a:p>
                <a:br>
                  <a:rPr lang="en-IN" sz="3600" b="1" dirty="0"/>
                </a:br>
                <a:r>
                  <a:rPr lang="en-IN" sz="3600" b="1" dirty="0"/>
                  <a:t> </a:t>
                </a:r>
                <a14:m>
                  <m:oMath xmlns:m="http://schemas.openxmlformats.org/officeDocument/2006/math">
                    <m:sSub>
                      <m:sSubPr>
                        <m:ctrlPr>
                          <a:rPr lang="en-IN" sz="3600" b="1" i="1">
                            <a:latin typeface="Cambria Math" panose="02040503050406030204" pitchFamily="18" charset="0"/>
                          </a:rPr>
                        </m:ctrlPr>
                      </m:sSubPr>
                      <m:e>
                        <m:r>
                          <a:rPr lang="en-IN" sz="3600" b="1" i="1">
                            <a:latin typeface="Cambria Math" panose="02040503050406030204" pitchFamily="18" charset="0"/>
                          </a:rPr>
                          <m:t>𝑿</m:t>
                        </m:r>
                      </m:e>
                      <m:sub>
                        <m:r>
                          <a:rPr lang="en-IN" sz="3600" b="1" i="1">
                            <a:latin typeface="Cambria Math" panose="02040503050406030204" pitchFamily="18" charset="0"/>
                          </a:rPr>
                          <m:t>𝒏</m:t>
                        </m:r>
                        <m:r>
                          <a:rPr lang="en-IN" sz="3600" b="1" i="1">
                            <a:latin typeface="Cambria Math" panose="02040503050406030204" pitchFamily="18" charset="0"/>
                          </a:rPr>
                          <m:t>+</m:t>
                        </m:r>
                        <m:r>
                          <a:rPr lang="en-IN" sz="3600" b="1" i="1">
                            <a:latin typeface="Cambria Math" panose="02040503050406030204" pitchFamily="18" charset="0"/>
                          </a:rPr>
                          <m:t>𝟏</m:t>
                        </m:r>
                      </m:sub>
                    </m:sSub>
                    <m:r>
                      <a:rPr lang="en-IN" sz="3600" b="1" i="1">
                        <a:latin typeface="Cambria Math" panose="02040503050406030204" pitchFamily="18" charset="0"/>
                      </a:rPr>
                      <m:t>=</m:t>
                    </m:r>
                    <m:r>
                      <a:rPr lang="en-IN" sz="3600" b="1" i="1">
                        <a:latin typeface="Cambria Math" panose="02040503050406030204" pitchFamily="18" charset="0"/>
                      </a:rPr>
                      <m:t>𝒓</m:t>
                    </m:r>
                    <m:sSub>
                      <m:sSubPr>
                        <m:ctrlPr>
                          <a:rPr lang="en-IN" sz="3600" b="1" i="1">
                            <a:latin typeface="Cambria Math" panose="02040503050406030204" pitchFamily="18" charset="0"/>
                          </a:rPr>
                        </m:ctrlPr>
                      </m:sSubPr>
                      <m:e>
                        <m:r>
                          <a:rPr lang="en-IN" sz="3600" b="1" i="1">
                            <a:latin typeface="Cambria Math" panose="02040503050406030204" pitchFamily="18" charset="0"/>
                          </a:rPr>
                          <m:t>𝑿</m:t>
                        </m:r>
                      </m:e>
                      <m:sub>
                        <m:r>
                          <a:rPr lang="en-IN" sz="3600" b="1" i="1">
                            <a:latin typeface="Cambria Math" panose="02040503050406030204" pitchFamily="18" charset="0"/>
                          </a:rPr>
                          <m:t>𝒏</m:t>
                        </m:r>
                      </m:sub>
                    </m:sSub>
                    <m:r>
                      <a:rPr lang="en-IN" sz="3600" b="1" i="1">
                        <a:latin typeface="Cambria Math" panose="02040503050406030204" pitchFamily="18" charset="0"/>
                      </a:rPr>
                      <m:t> </m:t>
                    </m:r>
                  </m:oMath>
                </a14:m>
                <a:r>
                  <a:rPr lang="en-IN" sz="3600" b="1" dirty="0"/>
                  <a:t>(1- </a:t>
                </a:r>
                <a14:m>
                  <m:oMath xmlns:m="http://schemas.openxmlformats.org/officeDocument/2006/math">
                    <m:sSub>
                      <m:sSubPr>
                        <m:ctrlPr>
                          <a:rPr lang="en-IN" sz="3600" b="1" i="1">
                            <a:latin typeface="Cambria Math" panose="02040503050406030204" pitchFamily="18" charset="0"/>
                          </a:rPr>
                        </m:ctrlPr>
                      </m:sSubPr>
                      <m:e>
                        <m:r>
                          <a:rPr lang="en-IN" sz="3600" b="1" i="1">
                            <a:latin typeface="Cambria Math" panose="02040503050406030204" pitchFamily="18" charset="0"/>
                          </a:rPr>
                          <m:t>𝑿</m:t>
                        </m:r>
                      </m:e>
                      <m:sub>
                        <m:r>
                          <a:rPr lang="en-IN" sz="3600" b="1" i="1">
                            <a:latin typeface="Cambria Math" panose="02040503050406030204" pitchFamily="18" charset="0"/>
                          </a:rPr>
                          <m:t>𝒏</m:t>
                        </m:r>
                      </m:sub>
                    </m:sSub>
                    <m:r>
                      <a:rPr lang="en-IN" sz="3600" b="1" i="1">
                        <a:latin typeface="Cambria Math" panose="02040503050406030204" pitchFamily="18" charset="0"/>
                      </a:rPr>
                      <m:t> </m:t>
                    </m:r>
                  </m:oMath>
                </a14:m>
                <a:r>
                  <a:rPr lang="en-IN" sz="3600" b="1" dirty="0"/>
                  <a:t>)</a:t>
                </a:r>
                <a:br>
                  <a:rPr lang="en-IN" dirty="0"/>
                </a:br>
                <a:endParaRPr lang="en-IN" dirty="0"/>
              </a:p>
            </p:txBody>
          </p:sp>
        </mc:Choice>
        <mc:Fallback xmlns="">
          <p:sp>
            <p:nvSpPr>
              <p:cNvPr id="6" name="TextBox 5">
                <a:extLst>
                  <a:ext uri="{FF2B5EF4-FFF2-40B4-BE49-F238E27FC236}">
                    <a16:creationId xmlns:a16="http://schemas.microsoft.com/office/drawing/2014/main" id="{4FE657D4-2231-8549-7062-FBCE0944777D}"/>
                  </a:ext>
                </a:extLst>
              </p:cNvPr>
              <p:cNvSpPr txBox="1">
                <a:spLocks noRot="1" noChangeAspect="1" noMove="1" noResize="1" noEditPoints="1" noAdjustHandles="1" noChangeArrowheads="1" noChangeShapeType="1" noTextEdit="1"/>
              </p:cNvSpPr>
              <p:nvPr/>
            </p:nvSpPr>
            <p:spPr>
              <a:xfrm>
                <a:off x="2892100" y="3251773"/>
                <a:ext cx="4423100" cy="3046988"/>
              </a:xfrm>
              <a:prstGeom prst="rect">
                <a:avLst/>
              </a:prstGeom>
              <a:blipFill>
                <a:blip r:embed="rId3"/>
                <a:stretch>
                  <a:fillRect/>
                </a:stretch>
              </a:blipFill>
            </p:spPr>
            <p:txBody>
              <a:bodyPr/>
              <a:lstStyle/>
              <a:p>
                <a:r>
                  <a:rPr lang="en-IN">
                    <a:noFill/>
                  </a:rPr>
                  <a:t> </a:t>
                </a:r>
              </a:p>
            </p:txBody>
          </p:sp>
        </mc:Fallback>
      </mc:AlternateContent>
      <p:pic>
        <p:nvPicPr>
          <p:cNvPr id="11" name="Picture 10">
            <a:extLst>
              <a:ext uri="{FF2B5EF4-FFF2-40B4-BE49-F238E27FC236}">
                <a16:creationId xmlns:a16="http://schemas.microsoft.com/office/drawing/2014/main" id="{4D7433FC-6EDB-4D3F-34F0-8D78C8A3C15B}"/>
              </a:ext>
            </a:extLst>
          </p:cNvPr>
          <p:cNvPicPr>
            <a:picLocks noChangeAspect="1"/>
          </p:cNvPicPr>
          <p:nvPr/>
        </p:nvPicPr>
        <p:blipFill>
          <a:blip r:embed="rId4"/>
          <a:stretch>
            <a:fillRect/>
          </a:stretch>
        </p:blipFill>
        <p:spPr>
          <a:xfrm>
            <a:off x="12039600" y="2653593"/>
            <a:ext cx="2758679" cy="2827265"/>
          </a:xfrm>
          <a:prstGeom prst="rect">
            <a:avLst/>
          </a:prstGeom>
        </p:spPr>
      </p:pic>
      <p:pic>
        <p:nvPicPr>
          <p:cNvPr id="3074" name="Picture 2" descr="Algebra - Parabolas">
            <a:extLst>
              <a:ext uri="{FF2B5EF4-FFF2-40B4-BE49-F238E27FC236}">
                <a16:creationId xmlns:a16="http://schemas.microsoft.com/office/drawing/2014/main" id="{E1A3F568-415C-DD58-EA6B-9E5F770842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39600" y="6275409"/>
            <a:ext cx="2786130" cy="25146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D360F11-ED4F-C72A-254A-59E85B0FB09D}"/>
              </a:ext>
            </a:extLst>
          </p:cNvPr>
          <p:cNvSpPr txBox="1"/>
          <p:nvPr/>
        </p:nvSpPr>
        <p:spPr>
          <a:xfrm>
            <a:off x="1600200" y="6996887"/>
            <a:ext cx="9400330" cy="1384995"/>
          </a:xfrm>
          <a:prstGeom prst="rect">
            <a:avLst/>
          </a:prstGeom>
          <a:noFill/>
        </p:spPr>
        <p:txBody>
          <a:bodyPr wrap="none" rtlCol="0">
            <a:spAutoFit/>
          </a:bodyPr>
          <a:lstStyle/>
          <a:p>
            <a:r>
              <a:rPr lang="en-IN" sz="2800" dirty="0">
                <a:latin typeface="Arial" panose="020B0604020202020204" pitchFamily="34" charset="0"/>
                <a:cs typeface="Arial" panose="020B0604020202020204" pitchFamily="34" charset="0"/>
              </a:rPr>
              <a:t>X is a percentage of the theoretical maximum so it goes </a:t>
            </a:r>
          </a:p>
          <a:p>
            <a:r>
              <a:rPr lang="en-IN" sz="2800" dirty="0">
                <a:latin typeface="Arial" panose="020B0604020202020204" pitchFamily="34" charset="0"/>
                <a:cs typeface="Arial" panose="020B0604020202020204" pitchFamily="34" charset="0"/>
              </a:rPr>
              <a:t>from 0 to 1 and as it approaches the maximum then, (1-X)</a:t>
            </a:r>
          </a:p>
          <a:p>
            <a:r>
              <a:rPr lang="en-IN" sz="2800" dirty="0">
                <a:latin typeface="Arial" panose="020B0604020202020204" pitchFamily="34" charset="0"/>
                <a:cs typeface="Arial" panose="020B0604020202020204" pitchFamily="34" charset="0"/>
              </a:rPr>
              <a:t>becomes 0 and this constraint the population.</a:t>
            </a:r>
          </a:p>
        </p:txBody>
      </p:sp>
    </p:spTree>
    <p:extLst>
      <p:ext uri="{BB962C8B-B14F-4D97-AF65-F5344CB8AC3E}">
        <p14:creationId xmlns:p14="http://schemas.microsoft.com/office/powerpoint/2010/main" val="245221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D13818-C586-0EF8-0C86-00233D0D6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61"/>
            <a:ext cx="18288000" cy="10264878"/>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D5D6ADF-418C-A99C-2A0D-7D89E9D8F1AC}"/>
                  </a:ext>
                </a:extLst>
              </p:cNvPr>
              <p:cNvSpPr txBox="1"/>
              <p:nvPr/>
            </p:nvSpPr>
            <p:spPr>
              <a:xfrm>
                <a:off x="2133600" y="3009900"/>
                <a:ext cx="5594673" cy="6278642"/>
              </a:xfrm>
              <a:prstGeom prst="rect">
                <a:avLst/>
              </a:prstGeom>
              <a:noFill/>
            </p:spPr>
            <p:txBody>
              <a:bodyPr wrap="none" rtlCol="0">
                <a:spAutoFit/>
              </a:bodyPr>
              <a:lstStyle/>
              <a:p>
                <a14:m>
                  <m:oMath xmlns:m="http://schemas.openxmlformats.org/officeDocument/2006/math">
                    <m:sSub>
                      <m:sSubPr>
                        <m:ctrlPr>
                          <a:rPr lang="en-IN" sz="3200" b="1" i="1" smtClean="0">
                            <a:latin typeface="Cambria Math" panose="02040503050406030204" pitchFamily="18" charset="0"/>
                          </a:rPr>
                        </m:ctrlPr>
                      </m:sSubPr>
                      <m:e>
                        <m:r>
                          <a:rPr lang="en-IN" sz="3200" b="1" i="1">
                            <a:latin typeface="Cambria Math" panose="02040503050406030204" pitchFamily="18" charset="0"/>
                          </a:rPr>
                          <m:t>𝑿</m:t>
                        </m:r>
                      </m:e>
                      <m:sub>
                        <m:r>
                          <a:rPr lang="en-IN" sz="3200" b="1" i="1">
                            <a:latin typeface="Cambria Math" panose="02040503050406030204" pitchFamily="18" charset="0"/>
                          </a:rPr>
                          <m:t>𝒏</m:t>
                        </m:r>
                        <m:r>
                          <a:rPr lang="en-IN" sz="3200" b="1" i="1">
                            <a:latin typeface="Cambria Math" panose="02040503050406030204" pitchFamily="18" charset="0"/>
                          </a:rPr>
                          <m:t>+</m:t>
                        </m:r>
                        <m:r>
                          <a:rPr lang="en-IN" sz="3200" b="1" i="1">
                            <a:latin typeface="Cambria Math" panose="02040503050406030204" pitchFamily="18" charset="0"/>
                          </a:rPr>
                          <m:t>𝟏</m:t>
                        </m:r>
                      </m:sub>
                    </m:sSub>
                    <m:r>
                      <a:rPr lang="en-IN" sz="3200" b="1" i="1">
                        <a:latin typeface="Cambria Math" panose="02040503050406030204" pitchFamily="18" charset="0"/>
                      </a:rPr>
                      <m:t>=</m:t>
                    </m:r>
                    <m:r>
                      <a:rPr lang="en-IN" sz="3200" b="1" i="1">
                        <a:latin typeface="Cambria Math" panose="02040503050406030204" pitchFamily="18" charset="0"/>
                      </a:rPr>
                      <m:t>𝒓</m:t>
                    </m:r>
                    <m:sSub>
                      <m:sSubPr>
                        <m:ctrlPr>
                          <a:rPr lang="en-IN" sz="3200" b="1" i="1">
                            <a:latin typeface="Cambria Math" panose="02040503050406030204" pitchFamily="18" charset="0"/>
                          </a:rPr>
                        </m:ctrlPr>
                      </m:sSubPr>
                      <m:e>
                        <m:r>
                          <a:rPr lang="en-IN" sz="3200" b="1" i="1">
                            <a:latin typeface="Cambria Math" panose="02040503050406030204" pitchFamily="18" charset="0"/>
                          </a:rPr>
                          <m:t>𝑿</m:t>
                        </m:r>
                      </m:e>
                      <m:sub>
                        <m:r>
                          <a:rPr lang="en-IN" sz="3200" b="1" i="1">
                            <a:latin typeface="Cambria Math" panose="02040503050406030204" pitchFamily="18" charset="0"/>
                          </a:rPr>
                          <m:t>𝒏</m:t>
                        </m:r>
                      </m:sub>
                    </m:sSub>
                    <m:r>
                      <a:rPr lang="en-IN" sz="3200" b="1" i="1">
                        <a:latin typeface="Cambria Math" panose="02040503050406030204" pitchFamily="18" charset="0"/>
                      </a:rPr>
                      <m:t> </m:t>
                    </m:r>
                  </m:oMath>
                </a14:m>
                <a:r>
                  <a:rPr lang="en-IN" sz="3200" b="1" dirty="0"/>
                  <a:t>(1- </a:t>
                </a:r>
                <a14:m>
                  <m:oMath xmlns:m="http://schemas.openxmlformats.org/officeDocument/2006/math">
                    <m:sSub>
                      <m:sSubPr>
                        <m:ctrlPr>
                          <a:rPr lang="en-IN" sz="3200" b="1" i="1">
                            <a:latin typeface="Cambria Math" panose="02040503050406030204" pitchFamily="18" charset="0"/>
                          </a:rPr>
                        </m:ctrlPr>
                      </m:sSubPr>
                      <m:e>
                        <m:r>
                          <a:rPr lang="en-IN" sz="3200" b="1" i="1">
                            <a:latin typeface="Cambria Math" panose="02040503050406030204" pitchFamily="18" charset="0"/>
                          </a:rPr>
                          <m:t>𝑿</m:t>
                        </m:r>
                      </m:e>
                      <m:sub>
                        <m:r>
                          <a:rPr lang="en-IN" sz="3200" b="1" i="1">
                            <a:latin typeface="Cambria Math" panose="02040503050406030204" pitchFamily="18" charset="0"/>
                          </a:rPr>
                          <m:t>𝒏</m:t>
                        </m:r>
                      </m:sub>
                    </m:sSub>
                    <m:r>
                      <a:rPr lang="en-IN" sz="3200" b="1" i="1">
                        <a:latin typeface="Cambria Math" panose="02040503050406030204" pitchFamily="18" charset="0"/>
                      </a:rPr>
                      <m:t> </m:t>
                    </m:r>
                  </m:oMath>
                </a14:m>
                <a:r>
                  <a:rPr lang="en-IN" sz="3200" b="1" dirty="0"/>
                  <a:t>)</a:t>
                </a:r>
                <a:br>
                  <a:rPr lang="en-IN" sz="3200" dirty="0"/>
                </a:br>
                <a:endParaRPr lang="en-IN" sz="3200" dirty="0"/>
              </a:p>
              <a:p>
                <a:r>
                  <a:rPr lang="en-IN" sz="3200" dirty="0"/>
                  <a:t>Now lets take </a:t>
                </a:r>
                <a14:m>
                  <m:oMath xmlns:m="http://schemas.openxmlformats.org/officeDocument/2006/math">
                    <m:r>
                      <a:rPr lang="en-IN" sz="3200" b="1" i="1">
                        <a:latin typeface="Cambria Math" panose="02040503050406030204" pitchFamily="18" charset="0"/>
                      </a:rPr>
                      <m:t>𝒓</m:t>
                    </m:r>
                    <m:r>
                      <a:rPr lang="en-IN" sz="3200" b="1" i="1">
                        <a:latin typeface="Cambria Math" panose="02040503050406030204" pitchFamily="18" charset="0"/>
                      </a:rPr>
                      <m:t> </m:t>
                    </m:r>
                  </m:oMath>
                </a14:m>
                <a:r>
                  <a:rPr lang="en-IN" sz="3200" dirty="0"/>
                  <a:t>=2.6 and </a:t>
                </a:r>
                <a14:m>
                  <m:oMath xmlns:m="http://schemas.openxmlformats.org/officeDocument/2006/math">
                    <m:sSub>
                      <m:sSubPr>
                        <m:ctrlPr>
                          <a:rPr lang="en-IN" sz="3200" b="1" i="1" smtClean="0">
                            <a:latin typeface="Cambria Math" panose="02040503050406030204" pitchFamily="18" charset="0"/>
                          </a:rPr>
                        </m:ctrlPr>
                      </m:sSubPr>
                      <m:e>
                        <m:r>
                          <a:rPr lang="en-IN" sz="3200" b="1" i="1">
                            <a:latin typeface="Cambria Math" panose="02040503050406030204" pitchFamily="18" charset="0"/>
                          </a:rPr>
                          <m:t>𝑿</m:t>
                        </m:r>
                      </m:e>
                      <m:sub>
                        <m:r>
                          <a:rPr lang="en-IN" sz="3200" b="1" i="1" smtClean="0">
                            <a:latin typeface="Cambria Math" panose="02040503050406030204" pitchFamily="18" charset="0"/>
                          </a:rPr>
                          <m:t>𝟏</m:t>
                        </m:r>
                      </m:sub>
                    </m:sSub>
                  </m:oMath>
                </a14:m>
                <a:r>
                  <a:rPr lang="en-IN" sz="3200" dirty="0"/>
                  <a:t>=0.4</a:t>
                </a:r>
                <a:br>
                  <a:rPr lang="en-IN" sz="3200" dirty="0"/>
                </a:br>
                <a:br>
                  <a:rPr lang="en-IN" sz="3200" dirty="0"/>
                </a:br>
                <a14:m>
                  <m:oMath xmlns:m="http://schemas.openxmlformats.org/officeDocument/2006/math">
                    <m:sSub>
                      <m:sSubPr>
                        <m:ctrlPr>
                          <a:rPr lang="en-IN" sz="3200" b="1" i="1" smtClean="0">
                            <a:latin typeface="Cambria Math" panose="02040503050406030204" pitchFamily="18" charset="0"/>
                          </a:rPr>
                        </m:ctrlPr>
                      </m:sSubPr>
                      <m:e>
                        <m:r>
                          <a:rPr lang="en-IN" sz="3200" b="1" i="1">
                            <a:latin typeface="Cambria Math" panose="02040503050406030204" pitchFamily="18" charset="0"/>
                          </a:rPr>
                          <m:t>𝑿</m:t>
                        </m:r>
                      </m:e>
                      <m:sub>
                        <m:r>
                          <a:rPr lang="en-IN" sz="3200" b="1" i="1" smtClean="0">
                            <a:latin typeface="Cambria Math" panose="02040503050406030204" pitchFamily="18" charset="0"/>
                          </a:rPr>
                          <m:t>𝟐</m:t>
                        </m:r>
                      </m:sub>
                    </m:sSub>
                  </m:oMath>
                </a14:m>
                <a:r>
                  <a:rPr lang="en-IN" sz="3200" dirty="0"/>
                  <a:t>=0.624</a:t>
                </a:r>
              </a:p>
              <a:p>
                <a14:m>
                  <m:oMath xmlns:m="http://schemas.openxmlformats.org/officeDocument/2006/math">
                    <m:sSub>
                      <m:sSubPr>
                        <m:ctrlPr>
                          <a:rPr lang="en-IN" sz="3200" b="1" i="1" smtClean="0">
                            <a:latin typeface="Cambria Math" panose="02040503050406030204" pitchFamily="18" charset="0"/>
                          </a:rPr>
                        </m:ctrlPr>
                      </m:sSubPr>
                      <m:e>
                        <m:r>
                          <a:rPr lang="en-IN" sz="3200" b="1" i="1">
                            <a:latin typeface="Cambria Math" panose="02040503050406030204" pitchFamily="18" charset="0"/>
                          </a:rPr>
                          <m:t>𝑿</m:t>
                        </m:r>
                      </m:e>
                      <m:sub>
                        <m:r>
                          <a:rPr lang="en-IN" sz="3200" b="1" i="1" smtClean="0">
                            <a:latin typeface="Cambria Math" panose="02040503050406030204" pitchFamily="18" charset="0"/>
                          </a:rPr>
                          <m:t>𝟑</m:t>
                        </m:r>
                      </m:sub>
                    </m:sSub>
                  </m:oMath>
                </a14:m>
                <a:r>
                  <a:rPr lang="en-IN" sz="3200" dirty="0"/>
                  <a:t>=0.610</a:t>
                </a:r>
              </a:p>
              <a:p>
                <a14:m>
                  <m:oMath xmlns:m="http://schemas.openxmlformats.org/officeDocument/2006/math">
                    <m:sSub>
                      <m:sSubPr>
                        <m:ctrlPr>
                          <a:rPr lang="en-IN" sz="3200" b="1" i="1" smtClean="0">
                            <a:latin typeface="Cambria Math" panose="02040503050406030204" pitchFamily="18" charset="0"/>
                          </a:rPr>
                        </m:ctrlPr>
                      </m:sSubPr>
                      <m:e>
                        <m:r>
                          <a:rPr lang="en-IN" sz="3200" b="1" i="1">
                            <a:latin typeface="Cambria Math" panose="02040503050406030204" pitchFamily="18" charset="0"/>
                          </a:rPr>
                          <m:t>𝑿</m:t>
                        </m:r>
                      </m:e>
                      <m:sub>
                        <m:r>
                          <a:rPr lang="en-IN" sz="3200" b="1" i="1" smtClean="0">
                            <a:latin typeface="Cambria Math" panose="02040503050406030204" pitchFamily="18" charset="0"/>
                          </a:rPr>
                          <m:t>𝟒</m:t>
                        </m:r>
                      </m:sub>
                    </m:sSub>
                  </m:oMath>
                </a14:m>
                <a:r>
                  <a:rPr lang="en-IN" sz="3200" dirty="0"/>
                  <a:t>=0.618</a:t>
                </a:r>
              </a:p>
              <a:p>
                <a14:m>
                  <m:oMath xmlns:m="http://schemas.openxmlformats.org/officeDocument/2006/math">
                    <m:sSub>
                      <m:sSubPr>
                        <m:ctrlPr>
                          <a:rPr lang="en-IN" sz="3200" b="1" i="1" smtClean="0">
                            <a:latin typeface="Cambria Math" panose="02040503050406030204" pitchFamily="18" charset="0"/>
                          </a:rPr>
                        </m:ctrlPr>
                      </m:sSubPr>
                      <m:e>
                        <m:r>
                          <a:rPr lang="en-IN" sz="3200" b="1" i="1">
                            <a:latin typeface="Cambria Math" panose="02040503050406030204" pitchFamily="18" charset="0"/>
                          </a:rPr>
                          <m:t>𝑿</m:t>
                        </m:r>
                      </m:e>
                      <m:sub>
                        <m:r>
                          <a:rPr lang="en-IN" sz="3200" b="1" i="1" smtClean="0">
                            <a:latin typeface="Cambria Math" panose="02040503050406030204" pitchFamily="18" charset="0"/>
                          </a:rPr>
                          <m:t>𝟓</m:t>
                        </m:r>
                      </m:sub>
                    </m:sSub>
                  </m:oMath>
                </a14:m>
                <a:r>
                  <a:rPr lang="en-IN" sz="3200" dirty="0"/>
                  <a:t>=0.613</a:t>
                </a:r>
              </a:p>
              <a:p>
                <a14:m>
                  <m:oMath xmlns:m="http://schemas.openxmlformats.org/officeDocument/2006/math">
                    <m:sSub>
                      <m:sSubPr>
                        <m:ctrlPr>
                          <a:rPr lang="en-IN" sz="3200" b="1" i="1" smtClean="0">
                            <a:latin typeface="Cambria Math" panose="02040503050406030204" pitchFamily="18" charset="0"/>
                          </a:rPr>
                        </m:ctrlPr>
                      </m:sSubPr>
                      <m:e>
                        <m:r>
                          <a:rPr lang="en-IN" sz="3200" b="1" i="1">
                            <a:latin typeface="Cambria Math" panose="02040503050406030204" pitchFamily="18" charset="0"/>
                          </a:rPr>
                          <m:t>𝑿</m:t>
                        </m:r>
                      </m:e>
                      <m:sub>
                        <m:r>
                          <a:rPr lang="en-IN" sz="3200" b="1" i="1" smtClean="0">
                            <a:latin typeface="Cambria Math" panose="02040503050406030204" pitchFamily="18" charset="0"/>
                          </a:rPr>
                          <m:t>𝟔</m:t>
                        </m:r>
                      </m:sub>
                    </m:sSub>
                  </m:oMath>
                </a14:m>
                <a:r>
                  <a:rPr lang="en-IN" sz="3200" dirty="0"/>
                  <a:t>=0.616</a:t>
                </a:r>
              </a:p>
              <a:p>
                <a14:m>
                  <m:oMath xmlns:m="http://schemas.openxmlformats.org/officeDocument/2006/math">
                    <m:sSub>
                      <m:sSubPr>
                        <m:ctrlPr>
                          <a:rPr lang="en-IN" sz="3200" b="1" i="1" smtClean="0">
                            <a:latin typeface="Cambria Math" panose="02040503050406030204" pitchFamily="18" charset="0"/>
                          </a:rPr>
                        </m:ctrlPr>
                      </m:sSubPr>
                      <m:e>
                        <m:r>
                          <a:rPr lang="en-IN" sz="3200" b="1" i="1">
                            <a:latin typeface="Cambria Math" panose="02040503050406030204" pitchFamily="18" charset="0"/>
                          </a:rPr>
                          <m:t>𝑿</m:t>
                        </m:r>
                      </m:e>
                      <m:sub>
                        <m:r>
                          <a:rPr lang="en-IN" sz="3200" b="1" i="1" smtClean="0">
                            <a:latin typeface="Cambria Math" panose="02040503050406030204" pitchFamily="18" charset="0"/>
                          </a:rPr>
                          <m:t>𝟕</m:t>
                        </m:r>
                      </m:sub>
                    </m:sSub>
                  </m:oMath>
                </a14:m>
                <a:r>
                  <a:rPr lang="en-IN" sz="3200" dirty="0"/>
                  <a:t>=0.614</a:t>
                </a:r>
              </a:p>
              <a:p>
                <a14:m>
                  <m:oMath xmlns:m="http://schemas.openxmlformats.org/officeDocument/2006/math">
                    <m:sSub>
                      <m:sSubPr>
                        <m:ctrlPr>
                          <a:rPr lang="en-IN" sz="3200" b="1" i="1" smtClean="0">
                            <a:latin typeface="Cambria Math" panose="02040503050406030204" pitchFamily="18" charset="0"/>
                          </a:rPr>
                        </m:ctrlPr>
                      </m:sSubPr>
                      <m:e>
                        <m:r>
                          <a:rPr lang="en-IN" sz="3200" b="1" i="1">
                            <a:latin typeface="Cambria Math" panose="02040503050406030204" pitchFamily="18" charset="0"/>
                          </a:rPr>
                          <m:t>𝑿</m:t>
                        </m:r>
                      </m:e>
                      <m:sub>
                        <m:r>
                          <a:rPr lang="en-IN" sz="3200" b="1" i="1" smtClean="0">
                            <a:latin typeface="Cambria Math" panose="02040503050406030204" pitchFamily="18" charset="0"/>
                          </a:rPr>
                          <m:t>𝟖</m:t>
                        </m:r>
                      </m:sub>
                    </m:sSub>
                  </m:oMath>
                </a14:m>
                <a:r>
                  <a:rPr lang="en-IN" sz="3200" dirty="0"/>
                  <a:t>=0.615</a:t>
                </a:r>
              </a:p>
              <a:p>
                <a14:m>
                  <m:oMath xmlns:m="http://schemas.openxmlformats.org/officeDocument/2006/math">
                    <m:sSub>
                      <m:sSubPr>
                        <m:ctrlPr>
                          <a:rPr lang="en-IN" sz="3200" b="1" i="1" smtClean="0">
                            <a:latin typeface="Cambria Math" panose="02040503050406030204" pitchFamily="18" charset="0"/>
                          </a:rPr>
                        </m:ctrlPr>
                      </m:sSubPr>
                      <m:e>
                        <m:r>
                          <a:rPr lang="en-IN" sz="3200" b="1" i="1">
                            <a:latin typeface="Cambria Math" panose="02040503050406030204" pitchFamily="18" charset="0"/>
                          </a:rPr>
                          <m:t>𝑿</m:t>
                        </m:r>
                      </m:e>
                      <m:sub>
                        <m:r>
                          <a:rPr lang="en-IN" sz="3200" b="1" i="1" smtClean="0">
                            <a:latin typeface="Cambria Math" panose="02040503050406030204" pitchFamily="18" charset="0"/>
                          </a:rPr>
                          <m:t>𝟗</m:t>
                        </m:r>
                      </m:sub>
                    </m:sSub>
                  </m:oMath>
                </a14:m>
                <a:r>
                  <a:rPr lang="en-IN" sz="3200" dirty="0"/>
                  <a:t>=0.615</a:t>
                </a:r>
              </a:p>
              <a:p>
                <a:endParaRPr lang="en-IN" dirty="0"/>
              </a:p>
            </p:txBody>
          </p:sp>
        </mc:Choice>
        <mc:Fallback xmlns="">
          <p:sp>
            <p:nvSpPr>
              <p:cNvPr id="4" name="TextBox 3">
                <a:extLst>
                  <a:ext uri="{FF2B5EF4-FFF2-40B4-BE49-F238E27FC236}">
                    <a16:creationId xmlns:a16="http://schemas.microsoft.com/office/drawing/2014/main" id="{1D5D6ADF-418C-A99C-2A0D-7D89E9D8F1AC}"/>
                  </a:ext>
                </a:extLst>
              </p:cNvPr>
              <p:cNvSpPr txBox="1">
                <a:spLocks noRot="1" noChangeAspect="1" noMove="1" noResize="1" noEditPoints="1" noAdjustHandles="1" noChangeArrowheads="1" noChangeShapeType="1" noTextEdit="1"/>
              </p:cNvSpPr>
              <p:nvPr/>
            </p:nvSpPr>
            <p:spPr>
              <a:xfrm>
                <a:off x="2133600" y="3009900"/>
                <a:ext cx="5594673" cy="6278642"/>
              </a:xfrm>
              <a:prstGeom prst="rect">
                <a:avLst/>
              </a:prstGeom>
              <a:blipFill>
                <a:blip r:embed="rId3"/>
                <a:stretch>
                  <a:fillRect l="-2723" t="-1165" r="-1743"/>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20F4530A-E460-D9B7-C834-630AC4746517}"/>
              </a:ext>
            </a:extLst>
          </p:cNvPr>
          <p:cNvPicPr>
            <a:picLocks noChangeAspect="1"/>
          </p:cNvPicPr>
          <p:nvPr/>
        </p:nvPicPr>
        <p:blipFill>
          <a:blip r:embed="rId4"/>
          <a:stretch>
            <a:fillRect/>
          </a:stretch>
        </p:blipFill>
        <p:spPr>
          <a:xfrm>
            <a:off x="8259725" y="3314700"/>
            <a:ext cx="7894676" cy="4419600"/>
          </a:xfrm>
          <a:prstGeom prst="rect">
            <a:avLst/>
          </a:prstGeom>
        </p:spPr>
      </p:pic>
    </p:spTree>
    <p:extLst>
      <p:ext uri="{BB962C8B-B14F-4D97-AF65-F5344CB8AC3E}">
        <p14:creationId xmlns:p14="http://schemas.microsoft.com/office/powerpoint/2010/main" val="1198344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1D474E-98A3-8883-D08E-205B6EBC1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8" y="-1"/>
            <a:ext cx="18307708" cy="10275939"/>
          </a:xfrm>
          <a:prstGeom prst="rect">
            <a:avLst/>
          </a:prstGeom>
        </p:spPr>
      </p:pic>
      <p:pic>
        <p:nvPicPr>
          <p:cNvPr id="5" name="Picture 4">
            <a:extLst>
              <a:ext uri="{FF2B5EF4-FFF2-40B4-BE49-F238E27FC236}">
                <a16:creationId xmlns:a16="http://schemas.microsoft.com/office/drawing/2014/main" id="{1499C610-8DB9-3AA2-FAEC-19E7CE212BCC}"/>
              </a:ext>
            </a:extLst>
          </p:cNvPr>
          <p:cNvPicPr>
            <a:picLocks noChangeAspect="1"/>
          </p:cNvPicPr>
          <p:nvPr/>
        </p:nvPicPr>
        <p:blipFill>
          <a:blip r:embed="rId3"/>
          <a:stretch>
            <a:fillRect/>
          </a:stretch>
        </p:blipFill>
        <p:spPr>
          <a:xfrm>
            <a:off x="1386348" y="2697486"/>
            <a:ext cx="3238781" cy="2766300"/>
          </a:xfrm>
          <a:prstGeom prst="rect">
            <a:avLst/>
          </a:prstGeom>
        </p:spPr>
      </p:pic>
      <p:pic>
        <p:nvPicPr>
          <p:cNvPr id="7" name="Picture 6">
            <a:extLst>
              <a:ext uri="{FF2B5EF4-FFF2-40B4-BE49-F238E27FC236}">
                <a16:creationId xmlns:a16="http://schemas.microsoft.com/office/drawing/2014/main" id="{B2B637AD-F6B0-BCD3-452D-27E51A7563F3}"/>
              </a:ext>
            </a:extLst>
          </p:cNvPr>
          <p:cNvPicPr>
            <a:picLocks noChangeAspect="1"/>
          </p:cNvPicPr>
          <p:nvPr/>
        </p:nvPicPr>
        <p:blipFill>
          <a:blip r:embed="rId4"/>
          <a:stretch>
            <a:fillRect/>
          </a:stretch>
        </p:blipFill>
        <p:spPr>
          <a:xfrm>
            <a:off x="5268322" y="2628900"/>
            <a:ext cx="3890426" cy="2760155"/>
          </a:xfrm>
          <a:prstGeom prst="rect">
            <a:avLst/>
          </a:prstGeom>
        </p:spPr>
      </p:pic>
      <p:pic>
        <p:nvPicPr>
          <p:cNvPr id="9" name="Picture 8">
            <a:extLst>
              <a:ext uri="{FF2B5EF4-FFF2-40B4-BE49-F238E27FC236}">
                <a16:creationId xmlns:a16="http://schemas.microsoft.com/office/drawing/2014/main" id="{0708AD65-37AF-9E49-309A-A452E6689B55}"/>
              </a:ext>
            </a:extLst>
          </p:cNvPr>
          <p:cNvPicPr>
            <a:picLocks noChangeAspect="1"/>
          </p:cNvPicPr>
          <p:nvPr/>
        </p:nvPicPr>
        <p:blipFill>
          <a:blip r:embed="rId5"/>
          <a:stretch>
            <a:fillRect/>
          </a:stretch>
        </p:blipFill>
        <p:spPr>
          <a:xfrm>
            <a:off x="9677400" y="2628900"/>
            <a:ext cx="3185436" cy="2834886"/>
          </a:xfrm>
          <a:prstGeom prst="rect">
            <a:avLst/>
          </a:prstGeom>
        </p:spPr>
      </p:pic>
      <p:pic>
        <p:nvPicPr>
          <p:cNvPr id="11" name="Picture 10">
            <a:extLst>
              <a:ext uri="{FF2B5EF4-FFF2-40B4-BE49-F238E27FC236}">
                <a16:creationId xmlns:a16="http://schemas.microsoft.com/office/drawing/2014/main" id="{7EB1649B-91E0-3F02-4CED-BE4EEC31A9CE}"/>
              </a:ext>
            </a:extLst>
          </p:cNvPr>
          <p:cNvPicPr>
            <a:picLocks noChangeAspect="1"/>
          </p:cNvPicPr>
          <p:nvPr/>
        </p:nvPicPr>
        <p:blipFill>
          <a:blip r:embed="rId6"/>
          <a:stretch>
            <a:fillRect/>
          </a:stretch>
        </p:blipFill>
        <p:spPr>
          <a:xfrm>
            <a:off x="13495217" y="2628900"/>
            <a:ext cx="3406435" cy="2827265"/>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8E9C39E-B0F9-2277-9FAF-967D18237A1B}"/>
                  </a:ext>
                </a:extLst>
              </p:cNvPr>
              <p:cNvSpPr txBox="1"/>
              <p:nvPr/>
            </p:nvSpPr>
            <p:spPr>
              <a:xfrm>
                <a:off x="2105234" y="5981700"/>
                <a:ext cx="1405782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sz="3200" b="1" i="1" smtClean="0">
                          <a:latin typeface="Cambria Math" panose="02040503050406030204" pitchFamily="18" charset="0"/>
                        </a:rPr>
                        <m:t>𝒓</m:t>
                      </m:r>
                      <m:r>
                        <a:rPr lang="en-IN" sz="3200" b="0" i="0" smtClean="0">
                          <a:latin typeface="Cambria Math" panose="02040503050406030204" pitchFamily="18" charset="0"/>
                        </a:rPr>
                        <m:t>&lt;1</m:t>
                      </m:r>
                      <m:r>
                        <a:rPr lang="en-IN" sz="3200" b="1" i="1" smtClean="0">
                          <a:latin typeface="Cambria Math" panose="02040503050406030204" pitchFamily="18" charset="0"/>
                        </a:rPr>
                        <m:t>                           </m:t>
                      </m:r>
                      <m:r>
                        <a:rPr lang="en-IN" sz="3200" b="1" i="1" smtClean="0">
                          <a:latin typeface="Cambria Math" panose="02040503050406030204" pitchFamily="18" charset="0"/>
                        </a:rPr>
                        <m:t>𝟏</m:t>
                      </m:r>
                      <m:r>
                        <a:rPr lang="en-IN" sz="3200" b="1" i="1" smtClean="0">
                          <a:latin typeface="Cambria Math" panose="02040503050406030204" pitchFamily="18" charset="0"/>
                        </a:rPr>
                        <m:t>&lt;</m:t>
                      </m:r>
                      <m:r>
                        <a:rPr lang="en-IN" sz="3200" b="1" i="1">
                          <a:latin typeface="Cambria Math" panose="02040503050406030204" pitchFamily="18" charset="0"/>
                        </a:rPr>
                        <m:t>𝒓</m:t>
                      </m:r>
                      <m:r>
                        <a:rPr lang="en-IN" sz="3200" b="1" i="1">
                          <a:latin typeface="Cambria Math" panose="02040503050406030204" pitchFamily="18" charset="0"/>
                        </a:rPr>
                        <m:t> </m:t>
                      </m:r>
                      <m:r>
                        <m:rPr>
                          <m:nor/>
                        </m:rPr>
                        <a:rPr lang="en-IN" sz="3200" b="0" i="0" smtClean="0">
                          <a:latin typeface="Cambria Math" panose="02040503050406030204" pitchFamily="18" charset="0"/>
                        </a:rPr>
                        <m:t>&lt;3                              3&lt;</m:t>
                      </m:r>
                      <m:r>
                        <a:rPr lang="en-IN" sz="3200" b="1" i="1">
                          <a:latin typeface="Cambria Math" panose="02040503050406030204" pitchFamily="18" charset="0"/>
                        </a:rPr>
                        <m:t>𝒓</m:t>
                      </m:r>
                      <m:r>
                        <a:rPr lang="en-IN" sz="3200" b="1" i="1">
                          <a:latin typeface="Cambria Math" panose="02040503050406030204" pitchFamily="18" charset="0"/>
                        </a:rPr>
                        <m:t> </m:t>
                      </m:r>
                      <m:r>
                        <m:rPr>
                          <m:nor/>
                        </m:rPr>
                        <a:rPr lang="en-IN" sz="3200" b="0" i="0" smtClean="0">
                          <a:latin typeface="Cambria Math" panose="02040503050406030204" pitchFamily="18" charset="0"/>
                        </a:rPr>
                        <m:t>&lt;3.</m:t>
                      </m:r>
                      <m:r>
                        <a:rPr lang="en-IN" sz="3200" b="1" i="1" smtClean="0">
                          <a:latin typeface="Cambria Math" panose="02040503050406030204" pitchFamily="18" charset="0"/>
                        </a:rPr>
                        <m:t>𝟓𝟕</m:t>
                      </m:r>
                      <m:r>
                        <a:rPr lang="en-IN" sz="3200" b="1" i="1" smtClean="0">
                          <a:latin typeface="Cambria Math" panose="02040503050406030204" pitchFamily="18" charset="0"/>
                        </a:rPr>
                        <m:t>                            </m:t>
                      </m:r>
                      <m:r>
                        <a:rPr lang="en-IN" sz="3200" b="1" i="1">
                          <a:latin typeface="Cambria Math" panose="02040503050406030204" pitchFamily="18" charset="0"/>
                        </a:rPr>
                        <m:t>𝒓</m:t>
                      </m:r>
                      <m:r>
                        <a:rPr lang="en-IN" sz="3200" b="1" i="1">
                          <a:latin typeface="Cambria Math" panose="02040503050406030204" pitchFamily="18" charset="0"/>
                        </a:rPr>
                        <m:t> </m:t>
                      </m:r>
                      <m:r>
                        <m:rPr>
                          <m:nor/>
                        </m:rPr>
                        <a:rPr lang="en-IN" sz="3200" b="0" i="0" smtClean="0">
                          <a:latin typeface="Cambria Math" panose="02040503050406030204" pitchFamily="18" charset="0"/>
                        </a:rPr>
                        <m:t>&gt;3.57</m:t>
                      </m:r>
                    </m:oMath>
                  </m:oMathPara>
                </a14:m>
                <a:endParaRPr lang="en-IN" sz="3200" dirty="0">
                  <a:latin typeface="Arial" panose="020B0604020202020204" pitchFamily="34" charset="0"/>
                  <a:cs typeface="Arial" panose="020B0604020202020204" pitchFamily="34" charset="0"/>
                </a:endParaRPr>
              </a:p>
            </p:txBody>
          </p:sp>
        </mc:Choice>
        <mc:Fallback xmlns="">
          <p:sp>
            <p:nvSpPr>
              <p:cNvPr id="13" name="TextBox 12">
                <a:extLst>
                  <a:ext uri="{FF2B5EF4-FFF2-40B4-BE49-F238E27FC236}">
                    <a16:creationId xmlns:a16="http://schemas.microsoft.com/office/drawing/2014/main" id="{98E9C39E-B0F9-2277-9FAF-967D18237A1B}"/>
                  </a:ext>
                </a:extLst>
              </p:cNvPr>
              <p:cNvSpPr txBox="1">
                <a:spLocks noRot="1" noChangeAspect="1" noMove="1" noResize="1" noEditPoints="1" noAdjustHandles="1" noChangeArrowheads="1" noChangeShapeType="1" noTextEdit="1"/>
              </p:cNvSpPr>
              <p:nvPr/>
            </p:nvSpPr>
            <p:spPr>
              <a:xfrm>
                <a:off x="2105234" y="5981700"/>
                <a:ext cx="14057823" cy="584775"/>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73B8856-DB7F-EABB-A5E2-C6CC679CF066}"/>
                  </a:ext>
                </a:extLst>
              </p:cNvPr>
              <p:cNvSpPr txBox="1"/>
              <p:nvPr/>
            </p:nvSpPr>
            <p:spPr>
              <a:xfrm>
                <a:off x="1386348" y="7192304"/>
                <a:ext cx="16039391" cy="1077218"/>
              </a:xfrm>
              <a:prstGeom prst="rect">
                <a:avLst/>
              </a:prstGeom>
              <a:noFill/>
            </p:spPr>
            <p:txBody>
              <a:bodyPr wrap="none" rtlCol="0">
                <a:spAutoFit/>
              </a:bodyPr>
              <a:lstStyle/>
              <a:p>
                <a:pPr marL="457200" indent="-457200">
                  <a:buFont typeface="Arial" panose="020B0604020202020204" pitchFamily="34" charset="0"/>
                  <a:buChar char="•"/>
                </a:pPr>
                <a:r>
                  <a:rPr lang="en-IN" sz="3200" dirty="0">
                    <a:latin typeface="Arial" panose="020B0604020202020204" pitchFamily="34" charset="0"/>
                    <a:cs typeface="Arial" panose="020B0604020202020204" pitchFamily="34" charset="0"/>
                  </a:rPr>
                  <a:t>There is no change in the graph structure with the change of the </a:t>
                </a:r>
                <a14:m>
                  <m:oMath xmlns:m="http://schemas.openxmlformats.org/officeDocument/2006/math">
                    <m:sSub>
                      <m:sSubPr>
                        <m:ctrlPr>
                          <a:rPr lang="en-IN" sz="3200" b="1" i="1" smtClean="0">
                            <a:latin typeface="Cambria Math" panose="02040503050406030204" pitchFamily="18" charset="0"/>
                          </a:rPr>
                        </m:ctrlPr>
                      </m:sSubPr>
                      <m:e>
                        <m:r>
                          <a:rPr lang="en-IN" sz="3200" b="1" i="1">
                            <a:latin typeface="Cambria Math" panose="02040503050406030204" pitchFamily="18" charset="0"/>
                          </a:rPr>
                          <m:t>𝑿</m:t>
                        </m:r>
                      </m:e>
                      <m:sub>
                        <m:r>
                          <a:rPr lang="en-IN" sz="3200" b="1" i="1" smtClean="0">
                            <a:latin typeface="Cambria Math" panose="02040503050406030204" pitchFamily="18" charset="0"/>
                          </a:rPr>
                          <m:t>𝟏</m:t>
                        </m:r>
                      </m:sub>
                    </m:sSub>
                  </m:oMath>
                </a14:m>
                <a:r>
                  <a:rPr lang="en-IN" sz="3200" dirty="0">
                    <a:latin typeface="Arial" panose="020B0604020202020204" pitchFamily="34" charset="0"/>
                    <a:cs typeface="Arial" panose="020B0604020202020204" pitchFamily="34" charset="0"/>
                  </a:rPr>
                  <a:t> (initial condition) </a:t>
                </a:r>
              </a:p>
              <a:p>
                <a:pPr marL="457200" indent="-457200">
                  <a:buFont typeface="Arial" panose="020B0604020202020204" pitchFamily="34" charset="0"/>
                  <a:buChar char="•"/>
                </a:pPr>
                <a:r>
                  <a:rPr lang="en-IN" sz="3200" dirty="0">
                    <a:latin typeface="Arial" panose="020B0604020202020204" pitchFamily="34" charset="0"/>
                    <a:cs typeface="Arial" panose="020B0604020202020204" pitchFamily="34" charset="0"/>
                  </a:rPr>
                  <a:t>But the Graph structure changes with the change </a:t>
                </a:r>
                <a14:m>
                  <m:oMath xmlns:m="http://schemas.openxmlformats.org/officeDocument/2006/math">
                    <m:r>
                      <a:rPr lang="en-IN" sz="3200" b="1" i="1" smtClean="0">
                        <a:latin typeface="Cambria Math" panose="02040503050406030204" pitchFamily="18" charset="0"/>
                      </a:rPr>
                      <m:t>𝒓</m:t>
                    </m:r>
                    <m:r>
                      <a:rPr lang="en-IN" sz="3200" b="1" i="1" smtClean="0">
                        <a:latin typeface="Cambria Math" panose="02040503050406030204" pitchFamily="18" charset="0"/>
                      </a:rPr>
                      <m:t> </m:t>
                    </m:r>
                  </m:oMath>
                </a14:m>
                <a:r>
                  <a:rPr lang="en-IN" sz="3200" dirty="0">
                    <a:latin typeface="Arial" panose="020B0604020202020204" pitchFamily="34" charset="0"/>
                    <a:cs typeface="Arial" panose="020B0604020202020204" pitchFamily="34" charset="0"/>
                  </a:rPr>
                  <a:t>(rate of growth).</a:t>
                </a:r>
              </a:p>
            </p:txBody>
          </p:sp>
        </mc:Choice>
        <mc:Fallback xmlns="">
          <p:sp>
            <p:nvSpPr>
              <p:cNvPr id="14" name="TextBox 13">
                <a:extLst>
                  <a:ext uri="{FF2B5EF4-FFF2-40B4-BE49-F238E27FC236}">
                    <a16:creationId xmlns:a16="http://schemas.microsoft.com/office/drawing/2014/main" id="{273B8856-DB7F-EABB-A5E2-C6CC679CF066}"/>
                  </a:ext>
                </a:extLst>
              </p:cNvPr>
              <p:cNvSpPr txBox="1">
                <a:spLocks noRot="1" noChangeAspect="1" noMove="1" noResize="1" noEditPoints="1" noAdjustHandles="1" noChangeArrowheads="1" noChangeShapeType="1" noTextEdit="1"/>
              </p:cNvSpPr>
              <p:nvPr/>
            </p:nvSpPr>
            <p:spPr>
              <a:xfrm>
                <a:off x="1386348" y="7192304"/>
                <a:ext cx="16039391" cy="1077218"/>
              </a:xfrm>
              <a:prstGeom prst="rect">
                <a:avLst/>
              </a:prstGeom>
              <a:blipFill>
                <a:blip r:embed="rId8"/>
                <a:stretch>
                  <a:fillRect l="-874" t="-7345" b="-17514"/>
                </a:stretch>
              </a:blipFill>
            </p:spPr>
            <p:txBody>
              <a:bodyPr/>
              <a:lstStyle/>
              <a:p>
                <a:r>
                  <a:rPr lang="en-IN">
                    <a:noFill/>
                  </a:rPr>
                  <a:t> </a:t>
                </a:r>
              </a:p>
            </p:txBody>
          </p:sp>
        </mc:Fallback>
      </mc:AlternateContent>
    </p:spTree>
    <p:extLst>
      <p:ext uri="{BB962C8B-B14F-4D97-AF65-F5344CB8AC3E}">
        <p14:creationId xmlns:p14="http://schemas.microsoft.com/office/powerpoint/2010/main" val="3629154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2DA3D6-0F46-6EAA-C762-F95986056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64878"/>
          </a:xfrm>
          <a:prstGeom prst="rect">
            <a:avLst/>
          </a:prstGeom>
        </p:spPr>
      </p:pic>
      <p:pic>
        <p:nvPicPr>
          <p:cNvPr id="4098" name="Picture 2" descr="Exploring Chaos Theory In Google Sheets With The Logistic Map">
            <a:extLst>
              <a:ext uri="{FF2B5EF4-FFF2-40B4-BE49-F238E27FC236}">
                <a16:creationId xmlns:a16="http://schemas.microsoft.com/office/drawing/2014/main" id="{A74E7717-BD77-1D90-65C6-83E5EFB09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705100"/>
            <a:ext cx="7620000" cy="47148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E2A0641-3F09-5D70-140E-4CC88EDAF387}"/>
              </a:ext>
            </a:extLst>
          </p:cNvPr>
          <p:cNvPicPr>
            <a:picLocks noChangeAspect="1"/>
          </p:cNvPicPr>
          <p:nvPr/>
        </p:nvPicPr>
        <p:blipFill>
          <a:blip r:embed="rId4"/>
          <a:stretch>
            <a:fillRect/>
          </a:stretch>
        </p:blipFill>
        <p:spPr>
          <a:xfrm>
            <a:off x="9829800" y="2494374"/>
            <a:ext cx="5791200" cy="3503833"/>
          </a:xfrm>
          <a:prstGeom prst="rect">
            <a:avLst/>
          </a:prstGeom>
        </p:spPr>
      </p:pic>
      <p:pic>
        <p:nvPicPr>
          <p:cNvPr id="7" name="Picture 6">
            <a:extLst>
              <a:ext uri="{FF2B5EF4-FFF2-40B4-BE49-F238E27FC236}">
                <a16:creationId xmlns:a16="http://schemas.microsoft.com/office/drawing/2014/main" id="{E781A7C2-36B9-8173-04B0-FFEF917B1E80}"/>
              </a:ext>
            </a:extLst>
          </p:cNvPr>
          <p:cNvPicPr>
            <a:picLocks noChangeAspect="1"/>
          </p:cNvPicPr>
          <p:nvPr/>
        </p:nvPicPr>
        <p:blipFill>
          <a:blip r:embed="rId5"/>
          <a:stretch>
            <a:fillRect/>
          </a:stretch>
        </p:blipFill>
        <p:spPr>
          <a:xfrm>
            <a:off x="10744200" y="6438900"/>
            <a:ext cx="4587638" cy="2232853"/>
          </a:xfrm>
          <a:prstGeom prst="rect">
            <a:avLst/>
          </a:prstGeom>
        </p:spPr>
      </p:pic>
      <p:sp>
        <p:nvSpPr>
          <p:cNvPr id="8" name="TextBox 7">
            <a:extLst>
              <a:ext uri="{FF2B5EF4-FFF2-40B4-BE49-F238E27FC236}">
                <a16:creationId xmlns:a16="http://schemas.microsoft.com/office/drawing/2014/main" id="{9B681C26-E5E1-A28A-7ED2-816949C8A6C7}"/>
              </a:ext>
            </a:extLst>
          </p:cNvPr>
          <p:cNvSpPr txBox="1"/>
          <p:nvPr/>
        </p:nvSpPr>
        <p:spPr>
          <a:xfrm>
            <a:off x="2946330" y="7578678"/>
            <a:ext cx="5722207" cy="830997"/>
          </a:xfrm>
          <a:prstGeom prst="rect">
            <a:avLst/>
          </a:prstGeom>
          <a:noFill/>
        </p:spPr>
        <p:txBody>
          <a:bodyPr wrap="none" rtlCol="0">
            <a:spAutoFit/>
          </a:bodyPr>
          <a:lstStyle/>
          <a:p>
            <a:r>
              <a:rPr lang="en-IN" sz="4800" b="1" i="0" u="none" strike="noStrike" dirty="0">
                <a:solidFill>
                  <a:schemeClr val="tx1">
                    <a:lumMod val="95000"/>
                    <a:lumOff val="5000"/>
                  </a:schemeClr>
                </a:solidFill>
                <a:effectLst/>
                <a:latin typeface="Source Sans Pro" panose="020F0502020204030204" pitchFamily="34" charset="0"/>
              </a:rPr>
              <a:t>Feigenbaum Constant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CDA6CC2-57B7-95D7-E1DF-09B72D6724E9}"/>
                  </a:ext>
                </a:extLst>
              </p:cNvPr>
              <p:cNvSpPr txBox="1"/>
              <p:nvPr/>
            </p:nvSpPr>
            <p:spPr>
              <a:xfrm>
                <a:off x="4289131" y="8409675"/>
                <a:ext cx="349890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3200" b="1" i="1" smtClean="0">
                              <a:latin typeface="Cambria Math" panose="02040503050406030204" pitchFamily="18" charset="0"/>
                            </a:rPr>
                          </m:ctrlPr>
                        </m:sSubPr>
                        <m:e>
                          <m:r>
                            <a:rPr lang="en-IN" sz="3200" b="1" i="1">
                              <a:latin typeface="Cambria Math" panose="02040503050406030204" pitchFamily="18" charset="0"/>
                            </a:rPr>
                            <m:t>𝑿</m:t>
                          </m:r>
                        </m:e>
                        <m:sub>
                          <m:r>
                            <a:rPr lang="en-IN" sz="3200" b="1" i="1">
                              <a:latin typeface="Cambria Math" panose="02040503050406030204" pitchFamily="18" charset="0"/>
                            </a:rPr>
                            <m:t>𝒏</m:t>
                          </m:r>
                          <m:r>
                            <a:rPr lang="en-IN" sz="3200" b="1" i="1">
                              <a:latin typeface="Cambria Math" panose="02040503050406030204" pitchFamily="18" charset="0"/>
                            </a:rPr>
                            <m:t>+</m:t>
                          </m:r>
                          <m:r>
                            <a:rPr lang="en-IN" sz="3200" b="1" i="1">
                              <a:latin typeface="Cambria Math" panose="02040503050406030204" pitchFamily="18" charset="0"/>
                            </a:rPr>
                            <m:t>𝟏</m:t>
                          </m:r>
                        </m:sub>
                      </m:sSub>
                      <m:r>
                        <a:rPr lang="en-IN" sz="3200" b="1" i="1">
                          <a:latin typeface="Cambria Math" panose="02040503050406030204" pitchFamily="18" charset="0"/>
                        </a:rPr>
                        <m:t>=</m:t>
                      </m:r>
                      <m:r>
                        <a:rPr lang="en-IN" sz="3200" b="1" i="1">
                          <a:latin typeface="Cambria Math" panose="02040503050406030204" pitchFamily="18" charset="0"/>
                        </a:rPr>
                        <m:t>𝒓</m:t>
                      </m:r>
                      <m:sSub>
                        <m:sSubPr>
                          <m:ctrlPr>
                            <a:rPr lang="en-IN" sz="3200" b="1" i="1">
                              <a:latin typeface="Cambria Math" panose="02040503050406030204" pitchFamily="18" charset="0"/>
                            </a:rPr>
                          </m:ctrlPr>
                        </m:sSubPr>
                        <m:e>
                          <m:r>
                            <a:rPr lang="en-IN" sz="3200" b="1" i="1" smtClean="0">
                              <a:latin typeface="Cambria Math" panose="02040503050406030204" pitchFamily="18" charset="0"/>
                            </a:rPr>
                            <m:t> </m:t>
                          </m:r>
                          <m:r>
                            <a:rPr lang="en-IN" sz="3200" b="1" i="1" smtClean="0">
                              <a:latin typeface="Cambria Math" panose="02040503050406030204" pitchFamily="18" charset="0"/>
                            </a:rPr>
                            <m:t>𝑺𝒊𝒏</m:t>
                          </m:r>
                          <m:r>
                            <a:rPr lang="en-IN" sz="3200" b="1" i="1" smtClean="0">
                              <a:latin typeface="Cambria Math" panose="02040503050406030204" pitchFamily="18" charset="0"/>
                            </a:rPr>
                            <m:t>(</m:t>
                          </m:r>
                          <m:r>
                            <a:rPr lang="en-IN" sz="3200" b="1" i="1">
                              <a:latin typeface="Cambria Math" panose="02040503050406030204" pitchFamily="18" charset="0"/>
                            </a:rPr>
                            <m:t>𝑿</m:t>
                          </m:r>
                        </m:e>
                        <m:sub>
                          <m:r>
                            <a:rPr lang="en-IN" sz="3200" b="1" i="1">
                              <a:latin typeface="Cambria Math" panose="02040503050406030204" pitchFamily="18" charset="0"/>
                            </a:rPr>
                            <m:t>𝒏</m:t>
                          </m:r>
                        </m:sub>
                      </m:sSub>
                      <m:r>
                        <a:rPr lang="en-IN" sz="3200" b="1" i="0" smtClean="0">
                          <a:latin typeface="Cambria Math" panose="02040503050406030204" pitchFamily="18" charset="0"/>
                        </a:rPr>
                        <m:t>)</m:t>
                      </m:r>
                    </m:oMath>
                  </m:oMathPara>
                </a14:m>
                <a:endParaRPr lang="en-IN" sz="3200" dirty="0"/>
              </a:p>
            </p:txBody>
          </p:sp>
        </mc:Choice>
        <mc:Fallback xmlns="">
          <p:sp>
            <p:nvSpPr>
              <p:cNvPr id="9" name="TextBox 8">
                <a:extLst>
                  <a:ext uri="{FF2B5EF4-FFF2-40B4-BE49-F238E27FC236}">
                    <a16:creationId xmlns:a16="http://schemas.microsoft.com/office/drawing/2014/main" id="{9CDA6CC2-57B7-95D7-E1DF-09B72D6724E9}"/>
                  </a:ext>
                </a:extLst>
              </p:cNvPr>
              <p:cNvSpPr txBox="1">
                <a:spLocks noRot="1" noChangeAspect="1" noMove="1" noResize="1" noEditPoints="1" noAdjustHandles="1" noChangeArrowheads="1" noChangeShapeType="1" noTextEdit="1"/>
              </p:cNvSpPr>
              <p:nvPr/>
            </p:nvSpPr>
            <p:spPr>
              <a:xfrm>
                <a:off x="4289131" y="8409675"/>
                <a:ext cx="3498907" cy="584775"/>
              </a:xfrm>
              <a:prstGeom prst="rect">
                <a:avLst/>
              </a:prstGeom>
              <a:blipFill>
                <a:blip r:embed="rId6"/>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646677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TotalTime>
  <Words>1192</Words>
  <Application>Microsoft Office PowerPoint</Application>
  <PresentationFormat>Custom</PresentationFormat>
  <Paragraphs>131</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Kollektif Bold</vt:lpstr>
      <vt:lpstr>Cambria Math</vt:lpstr>
      <vt:lpstr>Arial</vt:lpstr>
      <vt:lpstr>Knewave</vt:lpstr>
      <vt:lpstr>Calibri</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and Brown Boho Group Project Presentation</dc:title>
  <cp:lastModifiedBy>Shubham Kumar</cp:lastModifiedBy>
  <cp:revision>7</cp:revision>
  <dcterms:created xsi:type="dcterms:W3CDTF">2006-08-16T00:00:00Z</dcterms:created>
  <dcterms:modified xsi:type="dcterms:W3CDTF">2025-04-04T18:08:37Z</dcterms:modified>
  <dc:identifier>DAGXSP_Eyoc</dc:identifier>
</cp:coreProperties>
</file>