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60" r:id="rId6"/>
    <p:sldId id="268" r:id="rId7"/>
    <p:sldId id="267" r:id="rId8"/>
    <p:sldId id="269" r:id="rId9"/>
    <p:sldId id="270" r:id="rId10"/>
    <p:sldId id="271" r:id="rId11"/>
    <p:sldId id="272" r:id="rId12"/>
    <p:sldId id="275" r:id="rId13"/>
    <p:sldId id="263" r:id="rId14"/>
    <p:sldId id="262" r:id="rId15"/>
    <p:sldId id="264" r:id="rId16"/>
    <p:sldId id="265" r:id="rId17"/>
    <p:sldId id="266"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xmlns=""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xmlns="" id="{9925CCF1-92C0-4AF3-BFAF-4921631915AB}"/>
              </a:ext>
            </a:extLst>
          </p:cNvPr>
          <p:cNvSpPr>
            <a:spLocks noGrp="1"/>
          </p:cNvSpPr>
          <p:nvPr>
            <p:ph type="dt" sz="half" idx="10"/>
          </p:nvPr>
        </p:nvSpPr>
        <p:spPr/>
        <p:txBody>
          <a:bodyPr/>
          <a:lstStyle/>
          <a:p>
            <a:fld id="{9184DA70-C731-4C70-880D-CCD4705E623C}" type="datetime1">
              <a:rPr lang="en-US" smtClean="0"/>
              <a:t>3/30/2024</a:t>
            </a:fld>
            <a:endParaRPr lang="en-US" dirty="0"/>
          </a:p>
        </p:txBody>
      </p:sp>
      <p:sp>
        <p:nvSpPr>
          <p:cNvPr id="5" name="Footer Placeholder 4">
            <a:extLst>
              <a:ext uri="{FF2B5EF4-FFF2-40B4-BE49-F238E27FC236}">
                <a16:creationId xmlns:a16="http://schemas.microsoft.com/office/drawing/2014/main" xmlns=""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7D5506EE-1026-4F35-9ACC-BD05BE0F9B36}"/>
              </a:ext>
            </a:extLst>
          </p:cNvPr>
          <p:cNvSpPr>
            <a:spLocks noGrp="1"/>
          </p:cNvSpPr>
          <p:nvPr>
            <p:ph type="dt" sz="half" idx="10"/>
          </p:nvPr>
        </p:nvSpPr>
        <p:spPr/>
        <p:txBody>
          <a:bodyPr/>
          <a:lstStyle/>
          <a:p>
            <a:fld id="{B612A279-0833-481D-8C56-F67FD0AC6C50}" type="datetime1">
              <a:rPr lang="en-US" smtClean="0"/>
              <a:t>3/30/2024</a:t>
            </a:fld>
            <a:endParaRPr lang="en-US" dirty="0"/>
          </a:p>
        </p:txBody>
      </p:sp>
      <p:sp>
        <p:nvSpPr>
          <p:cNvPr id="8" name="Footer Placeholder 7">
            <a:extLst>
              <a:ext uri="{FF2B5EF4-FFF2-40B4-BE49-F238E27FC236}">
                <a16:creationId xmlns:a16="http://schemas.microsoft.com/office/drawing/2014/main" xmlns=""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AF33D6B0-F070-45C4-A472-19F432BE3932}"/>
              </a:ext>
            </a:extLst>
          </p:cNvPr>
          <p:cNvSpPr>
            <a:spLocks noGrp="1"/>
          </p:cNvSpPr>
          <p:nvPr>
            <p:ph type="dt" sz="half" idx="10"/>
          </p:nvPr>
        </p:nvSpPr>
        <p:spPr/>
        <p:txBody>
          <a:bodyPr/>
          <a:lstStyle/>
          <a:p>
            <a:fld id="{6587DA83-5663-4C9C-B9AA-0B40A3DAFF81}" type="datetime1">
              <a:rPr lang="en-US" smtClean="0"/>
              <a:t>3/30/2024</a:t>
            </a:fld>
            <a:endParaRPr lang="en-US" dirty="0"/>
          </a:p>
        </p:txBody>
      </p:sp>
      <p:sp>
        <p:nvSpPr>
          <p:cNvPr id="8" name="Footer Placeholder 7">
            <a:extLst>
              <a:ext uri="{FF2B5EF4-FFF2-40B4-BE49-F238E27FC236}">
                <a16:creationId xmlns:a16="http://schemas.microsoft.com/office/drawing/2014/main" xmlns=""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354D8B55-9EA8-4B81-8E84-9B93B0A27559}"/>
              </a:ext>
            </a:extLst>
          </p:cNvPr>
          <p:cNvSpPr>
            <a:spLocks noGrp="1"/>
          </p:cNvSpPr>
          <p:nvPr>
            <p:ph type="dt" sz="half" idx="10"/>
          </p:nvPr>
        </p:nvSpPr>
        <p:spPr/>
        <p:txBody>
          <a:bodyPr/>
          <a:lstStyle/>
          <a:p>
            <a:fld id="{4BE1D723-8F53-4F53-90B0-1982A396982E}" type="datetime1">
              <a:rPr lang="en-US" smtClean="0"/>
              <a:t>3/30/2024</a:t>
            </a:fld>
            <a:endParaRPr lang="en-US" dirty="0"/>
          </a:p>
        </p:txBody>
      </p:sp>
      <p:sp>
        <p:nvSpPr>
          <p:cNvPr id="8" name="Footer Placeholder 7">
            <a:extLst>
              <a:ext uri="{FF2B5EF4-FFF2-40B4-BE49-F238E27FC236}">
                <a16:creationId xmlns:a16="http://schemas.microsoft.com/office/drawing/2014/main" xmlns=""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xmlns=""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xmlns="" id="{AAF2E137-EC28-48F8-9198-1F02539029B6}"/>
              </a:ext>
            </a:extLst>
          </p:cNvPr>
          <p:cNvSpPr>
            <a:spLocks noGrp="1"/>
          </p:cNvSpPr>
          <p:nvPr>
            <p:ph type="dt" sz="half" idx="10"/>
          </p:nvPr>
        </p:nvSpPr>
        <p:spPr/>
        <p:txBody>
          <a:bodyPr/>
          <a:lstStyle/>
          <a:p>
            <a:fld id="{97669AF7-7BEB-44E4-9852-375E34362B5B}" type="datetime1">
              <a:rPr lang="en-US" smtClean="0"/>
              <a:t>3/30/2024</a:t>
            </a:fld>
            <a:endParaRPr lang="en-US" dirty="0"/>
          </a:p>
        </p:txBody>
      </p:sp>
      <p:sp>
        <p:nvSpPr>
          <p:cNvPr id="8" name="Footer Placeholder 7">
            <a:extLst>
              <a:ext uri="{FF2B5EF4-FFF2-40B4-BE49-F238E27FC236}">
                <a16:creationId xmlns:a16="http://schemas.microsoft.com/office/drawing/2014/main" xmlns=""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xmlns=""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5782D47D-B0DC-4C40-BCC6-BBBA32584A38}"/>
              </a:ext>
            </a:extLst>
          </p:cNvPr>
          <p:cNvSpPr>
            <a:spLocks noGrp="1"/>
          </p:cNvSpPr>
          <p:nvPr>
            <p:ph type="dt" sz="half" idx="10"/>
          </p:nvPr>
        </p:nvSpPr>
        <p:spPr/>
        <p:txBody>
          <a:bodyPr/>
          <a:lstStyle/>
          <a:p>
            <a:fld id="{BAAAC38D-0552-4C82-B593-E6124DFADBE2}" type="datetime1">
              <a:rPr lang="en-US" smtClean="0"/>
              <a:t>3/30/2024</a:t>
            </a:fld>
            <a:endParaRPr lang="en-US" dirty="0"/>
          </a:p>
        </p:txBody>
      </p:sp>
      <p:sp>
        <p:nvSpPr>
          <p:cNvPr id="9" name="Footer Placeholder 8">
            <a:extLst>
              <a:ext uri="{FF2B5EF4-FFF2-40B4-BE49-F238E27FC236}">
                <a16:creationId xmlns:a16="http://schemas.microsoft.com/office/drawing/2014/main" xmlns=""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8AF8A515-AA94-45D1-9223-5C2272618D85}"/>
              </a:ext>
            </a:extLst>
          </p:cNvPr>
          <p:cNvSpPr>
            <a:spLocks noGrp="1"/>
          </p:cNvSpPr>
          <p:nvPr>
            <p:ph type="dt" sz="half" idx="10"/>
          </p:nvPr>
        </p:nvSpPr>
        <p:spPr/>
        <p:txBody>
          <a:bodyPr/>
          <a:lstStyle/>
          <a:p>
            <a:fld id="{D9DF0F1C-5577-4ACB-BB62-DF8F3C494C7E}" type="datetime1">
              <a:rPr lang="en-US" smtClean="0"/>
              <a:t>3/30/2024</a:t>
            </a:fld>
            <a:endParaRPr lang="en-US" dirty="0"/>
          </a:p>
        </p:txBody>
      </p:sp>
      <p:sp>
        <p:nvSpPr>
          <p:cNvPr id="11" name="Footer Placeholder 10">
            <a:extLst>
              <a:ext uri="{FF2B5EF4-FFF2-40B4-BE49-F238E27FC236}">
                <a16:creationId xmlns:a16="http://schemas.microsoft.com/office/drawing/2014/main" xmlns=""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xmlns=""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xmlns="" id="{7392073F-158F-44A3-8913-917AFFC1BC20}"/>
              </a:ext>
            </a:extLst>
          </p:cNvPr>
          <p:cNvSpPr>
            <a:spLocks noGrp="1"/>
          </p:cNvSpPr>
          <p:nvPr>
            <p:ph type="dt" sz="half" idx="10"/>
          </p:nvPr>
        </p:nvSpPr>
        <p:spPr/>
        <p:txBody>
          <a:bodyPr/>
          <a:lstStyle/>
          <a:p>
            <a:fld id="{1775B394-D9F9-4F0C-B15D-605F45CB9E9F}" type="datetime1">
              <a:rPr lang="en-US" smtClean="0"/>
              <a:t>3/30/2024</a:t>
            </a:fld>
            <a:endParaRPr lang="en-US" dirty="0"/>
          </a:p>
        </p:txBody>
      </p:sp>
      <p:sp>
        <p:nvSpPr>
          <p:cNvPr id="7" name="Footer Placeholder 6">
            <a:extLst>
              <a:ext uri="{FF2B5EF4-FFF2-40B4-BE49-F238E27FC236}">
                <a16:creationId xmlns:a16="http://schemas.microsoft.com/office/drawing/2014/main" xmlns=""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xmlns=""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xmlns="" id="{94E9223F-721F-47BF-9FD5-0F8D12FF0DE1}"/>
              </a:ext>
            </a:extLst>
          </p:cNvPr>
          <p:cNvSpPr>
            <a:spLocks noGrp="1"/>
          </p:cNvSpPr>
          <p:nvPr>
            <p:ph type="dt" sz="half" idx="10"/>
          </p:nvPr>
        </p:nvSpPr>
        <p:spPr/>
        <p:txBody>
          <a:bodyPr/>
          <a:lstStyle/>
          <a:p>
            <a:fld id="{39667345-2558-425A-8533-9BFDBCE15005}" type="datetime1">
              <a:rPr lang="en-US" smtClean="0"/>
              <a:t>3/30/2024</a:t>
            </a:fld>
            <a:endParaRPr lang="en-US" dirty="0"/>
          </a:p>
        </p:txBody>
      </p:sp>
      <p:sp>
        <p:nvSpPr>
          <p:cNvPr id="3" name="Footer Placeholder 2">
            <a:extLst>
              <a:ext uri="{FF2B5EF4-FFF2-40B4-BE49-F238E27FC236}">
                <a16:creationId xmlns:a16="http://schemas.microsoft.com/office/drawing/2014/main" xmlns=""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3/30/2024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3/30/2024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3/30/2024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xmlns=""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A9286AD2-18A9-4868-A4E3-7A2097A208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8FD68DA-43BA-4508-8DE2-BA9BB7B2FA5B}"/>
              </a:ext>
            </a:extLst>
          </p:cNvPr>
          <p:cNvSpPr>
            <a:spLocks noGrp="1"/>
          </p:cNvSpPr>
          <p:nvPr>
            <p:ph type="ctrTitle"/>
          </p:nvPr>
        </p:nvSpPr>
        <p:spPr>
          <a:xfrm>
            <a:off x="5289754" y="639097"/>
            <a:ext cx="6253317" cy="3686015"/>
          </a:xfrm>
        </p:spPr>
        <p:txBody>
          <a:bodyPr>
            <a:normAutofit/>
          </a:bodyPr>
          <a:lstStyle/>
          <a:p>
            <a:r>
              <a:rPr lang="en-US" sz="6600" dirty="0"/>
              <a:t>BANK LOAN OF CUSTOMERS</a:t>
            </a:r>
          </a:p>
        </p:txBody>
      </p:sp>
      <p:sp>
        <p:nvSpPr>
          <p:cNvPr id="3" name="Subtitle 2">
            <a:extLst>
              <a:ext uri="{FF2B5EF4-FFF2-40B4-BE49-F238E27FC236}">
                <a16:creationId xmlns:a16="http://schemas.microsoft.com/office/drawing/2014/main" xmlns="" id="{A8E9CFF2-3777-4FF4-A759-8491175B0B7C}"/>
              </a:ext>
            </a:extLst>
          </p:cNvPr>
          <p:cNvSpPr>
            <a:spLocks noGrp="1"/>
          </p:cNvSpPr>
          <p:nvPr>
            <p:ph type="subTitle" idx="1"/>
          </p:nvPr>
        </p:nvSpPr>
        <p:spPr>
          <a:xfrm>
            <a:off x="5289753" y="4672738"/>
            <a:ext cx="6269347" cy="1728059"/>
          </a:xfrm>
        </p:spPr>
        <p:txBody>
          <a:bodyPr>
            <a:normAutofit fontScale="85000" lnSpcReduction="20000"/>
          </a:bodyPr>
          <a:lstStyle/>
          <a:p>
            <a:r>
              <a:rPr lang="en-US" sz="2400" b="1" u="sng" dirty="0">
                <a:solidFill>
                  <a:schemeClr val="tx1">
                    <a:lumMod val="85000"/>
                    <a:lumOff val="15000"/>
                  </a:schemeClr>
                </a:solidFill>
              </a:rPr>
              <a:t>P425-GROUP 1:</a:t>
            </a:r>
          </a:p>
          <a:p>
            <a:r>
              <a:rPr lang="en-US" dirty="0">
                <a:solidFill>
                  <a:schemeClr val="tx1">
                    <a:lumMod val="85000"/>
                    <a:lumOff val="15000"/>
                  </a:schemeClr>
                </a:solidFill>
                <a:latin typeface="Candara" panose="020E0502030303020204" pitchFamily="34" charset="0"/>
              </a:rPr>
              <a:t>1.P.Ujwala rani</a:t>
            </a:r>
          </a:p>
          <a:p>
            <a:r>
              <a:rPr lang="en-US" sz="2400" dirty="0">
                <a:solidFill>
                  <a:schemeClr val="tx1">
                    <a:lumMod val="85000"/>
                    <a:lumOff val="15000"/>
                  </a:schemeClr>
                </a:solidFill>
                <a:latin typeface="Candara" panose="020E0502030303020204" pitchFamily="34" charset="0"/>
              </a:rPr>
              <a:t>2.Nikhil Prakash </a:t>
            </a:r>
            <a:r>
              <a:rPr lang="en-US" sz="2400" dirty="0" err="1">
                <a:solidFill>
                  <a:schemeClr val="tx1">
                    <a:lumMod val="85000"/>
                    <a:lumOff val="15000"/>
                  </a:schemeClr>
                </a:solidFill>
                <a:latin typeface="Candara" panose="020E0502030303020204" pitchFamily="34" charset="0"/>
              </a:rPr>
              <a:t>bangar</a:t>
            </a:r>
            <a:endParaRPr lang="en-US" sz="2400" dirty="0">
              <a:solidFill>
                <a:schemeClr val="tx1">
                  <a:lumMod val="85000"/>
                  <a:lumOff val="15000"/>
                </a:schemeClr>
              </a:solidFill>
              <a:latin typeface="Candara" panose="020E0502030303020204" pitchFamily="34" charset="0"/>
            </a:endParaRPr>
          </a:p>
          <a:p>
            <a:r>
              <a:rPr lang="en-US" dirty="0">
                <a:solidFill>
                  <a:schemeClr val="tx1">
                    <a:lumMod val="85000"/>
                    <a:lumOff val="15000"/>
                  </a:schemeClr>
                </a:solidFill>
                <a:latin typeface="Candara" panose="020E0502030303020204" pitchFamily="34" charset="0"/>
              </a:rPr>
              <a:t>3.Shubham </a:t>
            </a:r>
            <a:r>
              <a:rPr lang="en-US" dirty="0" err="1">
                <a:solidFill>
                  <a:schemeClr val="tx1">
                    <a:lumMod val="85000"/>
                    <a:lumOff val="15000"/>
                  </a:schemeClr>
                </a:solidFill>
                <a:latin typeface="Candara" panose="020E0502030303020204" pitchFamily="34" charset="0"/>
              </a:rPr>
              <a:t>laxman</a:t>
            </a:r>
            <a:r>
              <a:rPr lang="en-US" dirty="0">
                <a:solidFill>
                  <a:schemeClr val="tx1">
                    <a:lumMod val="85000"/>
                    <a:lumOff val="15000"/>
                  </a:schemeClr>
                </a:solidFill>
                <a:latin typeface="Candara" panose="020E0502030303020204" pitchFamily="34" charset="0"/>
              </a:rPr>
              <a:t> </a:t>
            </a:r>
            <a:r>
              <a:rPr lang="en-US" dirty="0" err="1">
                <a:solidFill>
                  <a:schemeClr val="tx1">
                    <a:lumMod val="85000"/>
                    <a:lumOff val="15000"/>
                  </a:schemeClr>
                </a:solidFill>
                <a:latin typeface="Candara" panose="020E0502030303020204" pitchFamily="34" charset="0"/>
              </a:rPr>
              <a:t>shinde</a:t>
            </a:r>
            <a:endParaRPr lang="en-US" sz="2400" dirty="0">
              <a:solidFill>
                <a:schemeClr val="tx1">
                  <a:lumMod val="85000"/>
                  <a:lumOff val="15000"/>
                </a:schemeClr>
              </a:solidFill>
              <a:latin typeface="Candara" panose="020E0502030303020204" pitchFamily="34" charset="0"/>
            </a:endParaRPr>
          </a:p>
        </p:txBody>
      </p:sp>
      <p:pic>
        <p:nvPicPr>
          <p:cNvPr id="5" name="Picture 4" descr="A picture containing building, sitting, bench, side&#10;&#10;Description automatically generated">
            <a:extLst>
              <a:ext uri="{FF2B5EF4-FFF2-40B4-BE49-F238E27FC236}">
                <a16:creationId xmlns:a16="http://schemas.microsoft.com/office/drawing/2014/main" xmlns="" id="{282CF6DD-7FE8-4063-9551-1B7BBCE92AB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xmlns="" id="{E7A7CD63-7EC3-44F3-95D0-595C4019FF2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xmlns="" id="{7F531FD4-5C72-A9D9-92F4-8B88AA9A657B}"/>
              </a:ext>
            </a:extLst>
          </p:cNvPr>
          <p:cNvPicPr>
            <a:picLocks noChangeAspect="1"/>
          </p:cNvPicPr>
          <p:nvPr/>
        </p:nvPicPr>
        <p:blipFill>
          <a:blip r:embed="rId3"/>
          <a:stretch>
            <a:fillRect/>
          </a:stretch>
        </p:blipFill>
        <p:spPr>
          <a:xfrm>
            <a:off x="7957457" y="265873"/>
            <a:ext cx="925285" cy="925285"/>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Ribbon: Tilted Up 3">
            <a:extLst>
              <a:ext uri="{FF2B5EF4-FFF2-40B4-BE49-F238E27FC236}">
                <a16:creationId xmlns:a16="http://schemas.microsoft.com/office/drawing/2014/main" xmlns="" id="{C2F1B62C-5766-C783-CF60-F8BE000D854D}"/>
              </a:ext>
            </a:extLst>
          </p:cNvPr>
          <p:cNvSpPr/>
          <p:nvPr/>
        </p:nvSpPr>
        <p:spPr>
          <a:xfrm>
            <a:off x="1581150" y="200026"/>
            <a:ext cx="9401175" cy="571500"/>
          </a:xfrm>
          <a:prstGeom prst="ribbon2">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600" dirty="0">
                <a:solidFill>
                  <a:schemeClr val="tx2">
                    <a:lumMod val="75000"/>
                  </a:schemeClr>
                </a:solidFill>
                <a:latin typeface="+mj-lt"/>
              </a:rPr>
              <a:t>POWERBI DASHBOARD</a:t>
            </a:r>
          </a:p>
        </p:txBody>
      </p:sp>
      <p:pic>
        <p:nvPicPr>
          <p:cNvPr id="5" name="Picture 4">
            <a:extLst>
              <a:ext uri="{FF2B5EF4-FFF2-40B4-BE49-F238E27FC236}">
                <a16:creationId xmlns:a16="http://schemas.microsoft.com/office/drawing/2014/main" xmlns="" id="{4A07A25F-2268-4515-EEB5-DD8C1C038A0F}"/>
              </a:ext>
            </a:extLst>
          </p:cNvPr>
          <p:cNvPicPr>
            <a:picLocks noChangeAspect="1"/>
          </p:cNvPicPr>
          <p:nvPr/>
        </p:nvPicPr>
        <p:blipFill>
          <a:blip r:embed="rId2"/>
          <a:stretch>
            <a:fillRect/>
          </a:stretch>
        </p:blipFill>
        <p:spPr>
          <a:xfrm>
            <a:off x="139148" y="1003852"/>
            <a:ext cx="11887200" cy="5257801"/>
          </a:xfrm>
          <a:prstGeom prst="rect">
            <a:avLst/>
          </a:prstGeom>
        </p:spPr>
      </p:pic>
    </p:spTree>
    <p:extLst>
      <p:ext uri="{BB962C8B-B14F-4D97-AF65-F5344CB8AC3E}">
        <p14:creationId xmlns:p14="http://schemas.microsoft.com/office/powerpoint/2010/main" val="1706109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6D0A9C04-A6B5-2F0C-2F13-2CFE575BEF1E}"/>
              </a:ext>
            </a:extLst>
          </p:cNvPr>
          <p:cNvPicPr>
            <a:picLocks noChangeAspect="1"/>
          </p:cNvPicPr>
          <p:nvPr/>
        </p:nvPicPr>
        <p:blipFill>
          <a:blip r:embed="rId2"/>
          <a:stretch>
            <a:fillRect/>
          </a:stretch>
        </p:blipFill>
        <p:spPr>
          <a:xfrm>
            <a:off x="323851" y="1123950"/>
            <a:ext cx="11536016" cy="5105400"/>
          </a:xfrm>
          <a:prstGeom prst="rect">
            <a:avLst/>
          </a:prstGeom>
        </p:spPr>
      </p:pic>
      <p:sp>
        <p:nvSpPr>
          <p:cNvPr id="4" name="Rectangle: Rounded Corners 3">
            <a:extLst>
              <a:ext uri="{FF2B5EF4-FFF2-40B4-BE49-F238E27FC236}">
                <a16:creationId xmlns:a16="http://schemas.microsoft.com/office/drawing/2014/main" xmlns="" id="{C2F1B62C-5766-C783-CF60-F8BE000D854D}"/>
              </a:ext>
            </a:extLst>
          </p:cNvPr>
          <p:cNvSpPr/>
          <p:nvPr/>
        </p:nvSpPr>
        <p:spPr>
          <a:xfrm>
            <a:off x="2657474" y="209550"/>
            <a:ext cx="6343651" cy="638175"/>
          </a:xfrm>
          <a:prstGeom prst="round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600" dirty="0">
                <a:solidFill>
                  <a:schemeClr val="tx2">
                    <a:lumMod val="75000"/>
                  </a:schemeClr>
                </a:solidFill>
                <a:latin typeface="+mj-lt"/>
              </a:rPr>
              <a:t>TABLEAU DASHBOARD</a:t>
            </a:r>
          </a:p>
        </p:txBody>
      </p:sp>
    </p:spTree>
    <p:extLst>
      <p:ext uri="{BB962C8B-B14F-4D97-AF65-F5344CB8AC3E}">
        <p14:creationId xmlns:p14="http://schemas.microsoft.com/office/powerpoint/2010/main" val="1555918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Flowchart: Delay 3">
            <a:extLst>
              <a:ext uri="{FF2B5EF4-FFF2-40B4-BE49-F238E27FC236}">
                <a16:creationId xmlns:a16="http://schemas.microsoft.com/office/drawing/2014/main" xmlns="" id="{C2F1B62C-5766-C783-CF60-F8BE000D854D}"/>
              </a:ext>
            </a:extLst>
          </p:cNvPr>
          <p:cNvSpPr/>
          <p:nvPr/>
        </p:nvSpPr>
        <p:spPr>
          <a:xfrm>
            <a:off x="447674" y="190500"/>
            <a:ext cx="3981451" cy="809625"/>
          </a:xfrm>
          <a:prstGeom prst="flowChartDelay">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600" dirty="0">
                <a:solidFill>
                  <a:schemeClr val="tx2">
                    <a:lumMod val="75000"/>
                  </a:schemeClr>
                </a:solidFill>
                <a:latin typeface="+mj-lt"/>
              </a:rPr>
              <a:t>SQL</a:t>
            </a:r>
          </a:p>
        </p:txBody>
      </p:sp>
      <p:pic>
        <p:nvPicPr>
          <p:cNvPr id="5" name="Picture 4">
            <a:extLst>
              <a:ext uri="{FF2B5EF4-FFF2-40B4-BE49-F238E27FC236}">
                <a16:creationId xmlns:a16="http://schemas.microsoft.com/office/drawing/2014/main" xmlns="" id="{8C311A44-9980-02B9-4A83-80F832F38DB7}"/>
              </a:ext>
            </a:extLst>
          </p:cNvPr>
          <p:cNvPicPr>
            <a:picLocks noChangeAspect="1"/>
          </p:cNvPicPr>
          <p:nvPr/>
        </p:nvPicPr>
        <p:blipFill>
          <a:blip r:embed="rId2"/>
          <a:stretch>
            <a:fillRect/>
          </a:stretch>
        </p:blipFill>
        <p:spPr>
          <a:xfrm>
            <a:off x="447674" y="1307999"/>
            <a:ext cx="5458604" cy="3722857"/>
          </a:xfrm>
          <a:prstGeom prst="rect">
            <a:avLst/>
          </a:prstGeom>
        </p:spPr>
      </p:pic>
      <p:pic>
        <p:nvPicPr>
          <p:cNvPr id="7" name="Picture 6">
            <a:extLst>
              <a:ext uri="{FF2B5EF4-FFF2-40B4-BE49-F238E27FC236}">
                <a16:creationId xmlns:a16="http://schemas.microsoft.com/office/drawing/2014/main" xmlns="" id="{EF9E3871-6451-81F8-DE68-58D2ED1749DD}"/>
              </a:ext>
            </a:extLst>
          </p:cNvPr>
          <p:cNvPicPr>
            <a:picLocks noChangeAspect="1"/>
          </p:cNvPicPr>
          <p:nvPr/>
        </p:nvPicPr>
        <p:blipFill>
          <a:blip r:embed="rId3"/>
          <a:stretch>
            <a:fillRect/>
          </a:stretch>
        </p:blipFill>
        <p:spPr>
          <a:xfrm>
            <a:off x="506384" y="5586362"/>
            <a:ext cx="2772162" cy="714475"/>
          </a:xfrm>
          <a:prstGeom prst="rect">
            <a:avLst/>
          </a:prstGeom>
        </p:spPr>
      </p:pic>
      <p:sp>
        <p:nvSpPr>
          <p:cNvPr id="13" name="TextBox 12">
            <a:extLst>
              <a:ext uri="{FF2B5EF4-FFF2-40B4-BE49-F238E27FC236}">
                <a16:creationId xmlns:a16="http://schemas.microsoft.com/office/drawing/2014/main" xmlns="" id="{8BB9CD27-099C-2027-25B7-1DAC56EFE96D}"/>
              </a:ext>
            </a:extLst>
          </p:cNvPr>
          <p:cNvSpPr txBox="1"/>
          <p:nvPr/>
        </p:nvSpPr>
        <p:spPr>
          <a:xfrm>
            <a:off x="487723" y="4963879"/>
            <a:ext cx="1863592" cy="587981"/>
          </a:xfrm>
          <a:prstGeom prst="rect">
            <a:avLst/>
          </a:prstGeom>
          <a:noFill/>
        </p:spPr>
        <p:txBody>
          <a:bodyPr wrap="square">
            <a:spAutoFit/>
          </a:bodyPr>
          <a:lstStyle/>
          <a:p>
            <a:pPr>
              <a:lnSpc>
                <a:spcPct val="150000"/>
              </a:lnSpc>
            </a:pPr>
            <a:r>
              <a:rPr lang="en-IN" sz="2400" u="sng" dirty="0">
                <a:latin typeface="Abadi" panose="020B0604020104020204" pitchFamily="34" charset="0"/>
                <a:cs typeface="JasmineUPC" panose="02020603050405020304" pitchFamily="18" charset="-34"/>
              </a:rPr>
              <a:t>Output :</a:t>
            </a:r>
          </a:p>
        </p:txBody>
      </p:sp>
      <p:pic>
        <p:nvPicPr>
          <p:cNvPr id="15" name="Picture 14">
            <a:extLst>
              <a:ext uri="{FF2B5EF4-FFF2-40B4-BE49-F238E27FC236}">
                <a16:creationId xmlns:a16="http://schemas.microsoft.com/office/drawing/2014/main" xmlns="" id="{73E0F705-10EC-F721-4720-B0C03E33AF50}"/>
              </a:ext>
            </a:extLst>
          </p:cNvPr>
          <p:cNvPicPr>
            <a:picLocks noChangeAspect="1"/>
          </p:cNvPicPr>
          <p:nvPr/>
        </p:nvPicPr>
        <p:blipFill>
          <a:blip r:embed="rId4"/>
          <a:stretch>
            <a:fillRect/>
          </a:stretch>
        </p:blipFill>
        <p:spPr>
          <a:xfrm>
            <a:off x="6382190" y="1307999"/>
            <a:ext cx="5362136" cy="2105319"/>
          </a:xfrm>
          <a:prstGeom prst="rect">
            <a:avLst/>
          </a:prstGeom>
        </p:spPr>
      </p:pic>
      <p:sp>
        <p:nvSpPr>
          <p:cNvPr id="16" name="TextBox 15">
            <a:extLst>
              <a:ext uri="{FF2B5EF4-FFF2-40B4-BE49-F238E27FC236}">
                <a16:creationId xmlns:a16="http://schemas.microsoft.com/office/drawing/2014/main" xmlns="" id="{1B999455-3078-7B2B-F517-B234A7ED5CC2}"/>
              </a:ext>
            </a:extLst>
          </p:cNvPr>
          <p:cNvSpPr txBox="1"/>
          <p:nvPr/>
        </p:nvSpPr>
        <p:spPr>
          <a:xfrm>
            <a:off x="6382190" y="3444683"/>
            <a:ext cx="1863592" cy="587981"/>
          </a:xfrm>
          <a:prstGeom prst="rect">
            <a:avLst/>
          </a:prstGeom>
          <a:noFill/>
        </p:spPr>
        <p:txBody>
          <a:bodyPr wrap="square">
            <a:spAutoFit/>
          </a:bodyPr>
          <a:lstStyle/>
          <a:p>
            <a:pPr>
              <a:lnSpc>
                <a:spcPct val="150000"/>
              </a:lnSpc>
            </a:pPr>
            <a:r>
              <a:rPr lang="en-IN" sz="2400" u="sng" dirty="0">
                <a:latin typeface="Abadi" panose="020B0604020104020204" pitchFamily="34" charset="0"/>
                <a:cs typeface="JasmineUPC" panose="02020603050405020304" pitchFamily="18" charset="-34"/>
              </a:rPr>
              <a:t>Output :</a:t>
            </a:r>
          </a:p>
        </p:txBody>
      </p:sp>
      <p:pic>
        <p:nvPicPr>
          <p:cNvPr id="18" name="Picture 17">
            <a:extLst>
              <a:ext uri="{FF2B5EF4-FFF2-40B4-BE49-F238E27FC236}">
                <a16:creationId xmlns:a16="http://schemas.microsoft.com/office/drawing/2014/main" xmlns="" id="{0EC39457-9A22-2735-02B6-4E5593E4C974}"/>
              </a:ext>
            </a:extLst>
          </p:cNvPr>
          <p:cNvPicPr>
            <a:picLocks noChangeAspect="1"/>
          </p:cNvPicPr>
          <p:nvPr/>
        </p:nvPicPr>
        <p:blipFill>
          <a:blip r:embed="rId5"/>
          <a:stretch>
            <a:fillRect/>
          </a:stretch>
        </p:blipFill>
        <p:spPr>
          <a:xfrm>
            <a:off x="6382190" y="4091080"/>
            <a:ext cx="2681068" cy="2209757"/>
          </a:xfrm>
          <a:prstGeom prst="rect">
            <a:avLst/>
          </a:prstGeom>
        </p:spPr>
      </p:pic>
      <p:pic>
        <p:nvPicPr>
          <p:cNvPr id="20" name="Picture 19">
            <a:extLst>
              <a:ext uri="{FF2B5EF4-FFF2-40B4-BE49-F238E27FC236}">
                <a16:creationId xmlns:a16="http://schemas.microsoft.com/office/drawing/2014/main" xmlns="" id="{DF83CF5B-D47F-9399-1177-824E9F90D9AC}"/>
              </a:ext>
            </a:extLst>
          </p:cNvPr>
          <p:cNvPicPr>
            <a:picLocks noChangeAspect="1"/>
          </p:cNvPicPr>
          <p:nvPr/>
        </p:nvPicPr>
        <p:blipFill>
          <a:blip r:embed="rId6"/>
          <a:stretch>
            <a:fillRect/>
          </a:stretch>
        </p:blipFill>
        <p:spPr>
          <a:xfrm>
            <a:off x="9320025" y="3772335"/>
            <a:ext cx="2695951" cy="2528502"/>
          </a:xfrm>
          <a:prstGeom prst="rect">
            <a:avLst/>
          </a:prstGeom>
        </p:spPr>
      </p:pic>
    </p:spTree>
    <p:extLst>
      <p:ext uri="{BB962C8B-B14F-4D97-AF65-F5344CB8AC3E}">
        <p14:creationId xmlns:p14="http://schemas.microsoft.com/office/powerpoint/2010/main" val="1050673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Flowchart: Delay 3">
            <a:extLst>
              <a:ext uri="{FF2B5EF4-FFF2-40B4-BE49-F238E27FC236}">
                <a16:creationId xmlns:a16="http://schemas.microsoft.com/office/drawing/2014/main" xmlns="" id="{C2F1B62C-5766-C783-CF60-F8BE000D854D}"/>
              </a:ext>
            </a:extLst>
          </p:cNvPr>
          <p:cNvSpPr/>
          <p:nvPr/>
        </p:nvSpPr>
        <p:spPr>
          <a:xfrm>
            <a:off x="447674" y="190500"/>
            <a:ext cx="3981451" cy="809625"/>
          </a:xfrm>
          <a:prstGeom prst="flowChartDelay">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600" dirty="0">
                <a:solidFill>
                  <a:schemeClr val="tx2">
                    <a:lumMod val="75000"/>
                  </a:schemeClr>
                </a:solidFill>
                <a:latin typeface="+mj-lt"/>
              </a:rPr>
              <a:t>SQL</a:t>
            </a:r>
          </a:p>
        </p:txBody>
      </p:sp>
      <p:sp>
        <p:nvSpPr>
          <p:cNvPr id="13" name="TextBox 12">
            <a:extLst>
              <a:ext uri="{FF2B5EF4-FFF2-40B4-BE49-F238E27FC236}">
                <a16:creationId xmlns:a16="http://schemas.microsoft.com/office/drawing/2014/main" xmlns="" id="{8BB9CD27-099C-2027-25B7-1DAC56EFE96D}"/>
              </a:ext>
            </a:extLst>
          </p:cNvPr>
          <p:cNvSpPr txBox="1"/>
          <p:nvPr/>
        </p:nvSpPr>
        <p:spPr>
          <a:xfrm>
            <a:off x="447674" y="3444683"/>
            <a:ext cx="1863592" cy="587981"/>
          </a:xfrm>
          <a:prstGeom prst="rect">
            <a:avLst/>
          </a:prstGeom>
          <a:noFill/>
        </p:spPr>
        <p:txBody>
          <a:bodyPr wrap="square">
            <a:spAutoFit/>
          </a:bodyPr>
          <a:lstStyle/>
          <a:p>
            <a:pPr>
              <a:lnSpc>
                <a:spcPct val="150000"/>
              </a:lnSpc>
            </a:pPr>
            <a:r>
              <a:rPr lang="en-IN" sz="2400" u="sng" dirty="0">
                <a:latin typeface="Abadi" panose="020B0604020104020204" pitchFamily="34" charset="0"/>
                <a:cs typeface="JasmineUPC" panose="02020603050405020304" pitchFamily="18" charset="-34"/>
              </a:rPr>
              <a:t>Output :</a:t>
            </a:r>
          </a:p>
        </p:txBody>
      </p:sp>
      <p:sp>
        <p:nvSpPr>
          <p:cNvPr id="16" name="TextBox 15">
            <a:extLst>
              <a:ext uri="{FF2B5EF4-FFF2-40B4-BE49-F238E27FC236}">
                <a16:creationId xmlns:a16="http://schemas.microsoft.com/office/drawing/2014/main" xmlns="" id="{1B999455-3078-7B2B-F517-B234A7ED5CC2}"/>
              </a:ext>
            </a:extLst>
          </p:cNvPr>
          <p:cNvSpPr txBox="1"/>
          <p:nvPr/>
        </p:nvSpPr>
        <p:spPr>
          <a:xfrm>
            <a:off x="6382190" y="3444683"/>
            <a:ext cx="1863592" cy="587981"/>
          </a:xfrm>
          <a:prstGeom prst="rect">
            <a:avLst/>
          </a:prstGeom>
          <a:noFill/>
        </p:spPr>
        <p:txBody>
          <a:bodyPr wrap="square">
            <a:spAutoFit/>
          </a:bodyPr>
          <a:lstStyle/>
          <a:p>
            <a:pPr>
              <a:lnSpc>
                <a:spcPct val="150000"/>
              </a:lnSpc>
            </a:pPr>
            <a:r>
              <a:rPr lang="en-IN" sz="2400" u="sng" dirty="0">
                <a:latin typeface="Abadi" panose="020B0604020104020204" pitchFamily="34" charset="0"/>
                <a:cs typeface="JasmineUPC" panose="02020603050405020304" pitchFamily="18" charset="-34"/>
              </a:rPr>
              <a:t>Output :</a:t>
            </a:r>
          </a:p>
        </p:txBody>
      </p:sp>
      <p:pic>
        <p:nvPicPr>
          <p:cNvPr id="3" name="Picture 2">
            <a:extLst>
              <a:ext uri="{FF2B5EF4-FFF2-40B4-BE49-F238E27FC236}">
                <a16:creationId xmlns:a16="http://schemas.microsoft.com/office/drawing/2014/main" xmlns="" id="{72976253-3E4C-59F8-C3D9-1DFBAEA6DE13}"/>
              </a:ext>
            </a:extLst>
          </p:cNvPr>
          <p:cNvPicPr>
            <a:picLocks noChangeAspect="1"/>
          </p:cNvPicPr>
          <p:nvPr/>
        </p:nvPicPr>
        <p:blipFill>
          <a:blip r:embed="rId2"/>
          <a:stretch>
            <a:fillRect/>
          </a:stretch>
        </p:blipFill>
        <p:spPr>
          <a:xfrm>
            <a:off x="738546" y="1411876"/>
            <a:ext cx="4581526" cy="2032807"/>
          </a:xfrm>
          <a:prstGeom prst="rect">
            <a:avLst/>
          </a:prstGeom>
        </p:spPr>
      </p:pic>
      <p:pic>
        <p:nvPicPr>
          <p:cNvPr id="8" name="Picture 7">
            <a:extLst>
              <a:ext uri="{FF2B5EF4-FFF2-40B4-BE49-F238E27FC236}">
                <a16:creationId xmlns:a16="http://schemas.microsoft.com/office/drawing/2014/main" xmlns="" id="{B17F93D8-E863-B108-5DFA-E505C8F6F2B0}"/>
              </a:ext>
            </a:extLst>
          </p:cNvPr>
          <p:cNvPicPr>
            <a:picLocks noChangeAspect="1"/>
          </p:cNvPicPr>
          <p:nvPr/>
        </p:nvPicPr>
        <p:blipFill>
          <a:blip r:embed="rId3"/>
          <a:stretch>
            <a:fillRect/>
          </a:stretch>
        </p:blipFill>
        <p:spPr>
          <a:xfrm>
            <a:off x="738546" y="4275640"/>
            <a:ext cx="2581635" cy="1343378"/>
          </a:xfrm>
          <a:prstGeom prst="rect">
            <a:avLst/>
          </a:prstGeom>
        </p:spPr>
      </p:pic>
      <p:pic>
        <p:nvPicPr>
          <p:cNvPr id="10" name="Picture 9">
            <a:extLst>
              <a:ext uri="{FF2B5EF4-FFF2-40B4-BE49-F238E27FC236}">
                <a16:creationId xmlns:a16="http://schemas.microsoft.com/office/drawing/2014/main" xmlns="" id="{049FE377-0518-FC88-E9D2-A1D334AD2388}"/>
              </a:ext>
            </a:extLst>
          </p:cNvPr>
          <p:cNvPicPr>
            <a:picLocks noChangeAspect="1"/>
          </p:cNvPicPr>
          <p:nvPr/>
        </p:nvPicPr>
        <p:blipFill>
          <a:blip r:embed="rId4"/>
          <a:stretch>
            <a:fillRect/>
          </a:stretch>
        </p:blipFill>
        <p:spPr>
          <a:xfrm>
            <a:off x="6382190" y="1380510"/>
            <a:ext cx="5029149" cy="2032807"/>
          </a:xfrm>
          <a:prstGeom prst="rect">
            <a:avLst/>
          </a:prstGeom>
        </p:spPr>
      </p:pic>
      <p:pic>
        <p:nvPicPr>
          <p:cNvPr id="12" name="Picture 11">
            <a:extLst>
              <a:ext uri="{FF2B5EF4-FFF2-40B4-BE49-F238E27FC236}">
                <a16:creationId xmlns:a16="http://schemas.microsoft.com/office/drawing/2014/main" xmlns="" id="{DEC71842-49E4-3D05-0D6E-E5EDC7864159}"/>
              </a:ext>
            </a:extLst>
          </p:cNvPr>
          <p:cNvPicPr>
            <a:picLocks noChangeAspect="1"/>
          </p:cNvPicPr>
          <p:nvPr/>
        </p:nvPicPr>
        <p:blipFill>
          <a:blip r:embed="rId5"/>
          <a:stretch>
            <a:fillRect/>
          </a:stretch>
        </p:blipFill>
        <p:spPr>
          <a:xfrm>
            <a:off x="7991791" y="3610946"/>
            <a:ext cx="2495817" cy="2672767"/>
          </a:xfrm>
          <a:prstGeom prst="rect">
            <a:avLst/>
          </a:prstGeom>
        </p:spPr>
      </p:pic>
    </p:spTree>
    <p:extLst>
      <p:ext uri="{BB962C8B-B14F-4D97-AF65-F5344CB8AC3E}">
        <p14:creationId xmlns:p14="http://schemas.microsoft.com/office/powerpoint/2010/main" val="1621748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Flowchart: Delay 3">
            <a:extLst>
              <a:ext uri="{FF2B5EF4-FFF2-40B4-BE49-F238E27FC236}">
                <a16:creationId xmlns:a16="http://schemas.microsoft.com/office/drawing/2014/main" xmlns="" id="{C2F1B62C-5766-C783-CF60-F8BE000D854D}"/>
              </a:ext>
            </a:extLst>
          </p:cNvPr>
          <p:cNvSpPr/>
          <p:nvPr/>
        </p:nvSpPr>
        <p:spPr>
          <a:xfrm>
            <a:off x="447674" y="190500"/>
            <a:ext cx="3981451" cy="809625"/>
          </a:xfrm>
          <a:prstGeom prst="flowChartDelay">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600" dirty="0">
                <a:solidFill>
                  <a:schemeClr val="tx2">
                    <a:lumMod val="75000"/>
                  </a:schemeClr>
                </a:solidFill>
                <a:latin typeface="+mj-lt"/>
              </a:rPr>
              <a:t>SQL</a:t>
            </a:r>
          </a:p>
        </p:txBody>
      </p:sp>
      <p:sp>
        <p:nvSpPr>
          <p:cNvPr id="13" name="TextBox 12">
            <a:extLst>
              <a:ext uri="{FF2B5EF4-FFF2-40B4-BE49-F238E27FC236}">
                <a16:creationId xmlns:a16="http://schemas.microsoft.com/office/drawing/2014/main" xmlns="" id="{8BB9CD27-099C-2027-25B7-1DAC56EFE96D}"/>
              </a:ext>
            </a:extLst>
          </p:cNvPr>
          <p:cNvSpPr txBox="1"/>
          <p:nvPr/>
        </p:nvSpPr>
        <p:spPr>
          <a:xfrm>
            <a:off x="6096000" y="1253627"/>
            <a:ext cx="1863592" cy="587981"/>
          </a:xfrm>
          <a:prstGeom prst="rect">
            <a:avLst/>
          </a:prstGeom>
          <a:noFill/>
        </p:spPr>
        <p:txBody>
          <a:bodyPr wrap="square">
            <a:spAutoFit/>
          </a:bodyPr>
          <a:lstStyle/>
          <a:p>
            <a:pPr>
              <a:lnSpc>
                <a:spcPct val="150000"/>
              </a:lnSpc>
            </a:pPr>
            <a:r>
              <a:rPr lang="en-IN" sz="2400" u="sng" dirty="0">
                <a:latin typeface="Abadi" panose="020B0604020104020204" pitchFamily="34" charset="0"/>
                <a:cs typeface="JasmineUPC" panose="02020603050405020304" pitchFamily="18" charset="-34"/>
              </a:rPr>
              <a:t>Output :</a:t>
            </a:r>
          </a:p>
        </p:txBody>
      </p:sp>
      <p:pic>
        <p:nvPicPr>
          <p:cNvPr id="5" name="Picture 4">
            <a:extLst>
              <a:ext uri="{FF2B5EF4-FFF2-40B4-BE49-F238E27FC236}">
                <a16:creationId xmlns:a16="http://schemas.microsoft.com/office/drawing/2014/main" xmlns="" id="{3975E490-BC9C-4C9C-12E7-82080FCB30C8}"/>
              </a:ext>
            </a:extLst>
          </p:cNvPr>
          <p:cNvPicPr>
            <a:picLocks noChangeAspect="1"/>
          </p:cNvPicPr>
          <p:nvPr/>
        </p:nvPicPr>
        <p:blipFill>
          <a:blip r:embed="rId2"/>
          <a:stretch>
            <a:fillRect/>
          </a:stretch>
        </p:blipFill>
        <p:spPr>
          <a:xfrm>
            <a:off x="976632" y="1253627"/>
            <a:ext cx="4304495" cy="2493788"/>
          </a:xfrm>
          <a:prstGeom prst="rect">
            <a:avLst/>
          </a:prstGeom>
        </p:spPr>
      </p:pic>
      <p:pic>
        <p:nvPicPr>
          <p:cNvPr id="7" name="Picture 6">
            <a:extLst>
              <a:ext uri="{FF2B5EF4-FFF2-40B4-BE49-F238E27FC236}">
                <a16:creationId xmlns:a16="http://schemas.microsoft.com/office/drawing/2014/main" xmlns="" id="{066B4A78-7397-B9AA-9446-D7CCE5EFEAA6}"/>
              </a:ext>
            </a:extLst>
          </p:cNvPr>
          <p:cNvPicPr>
            <a:picLocks noChangeAspect="1"/>
          </p:cNvPicPr>
          <p:nvPr/>
        </p:nvPicPr>
        <p:blipFill>
          <a:blip r:embed="rId3"/>
          <a:stretch>
            <a:fillRect/>
          </a:stretch>
        </p:blipFill>
        <p:spPr>
          <a:xfrm>
            <a:off x="6096000" y="2354289"/>
            <a:ext cx="2476846" cy="3515216"/>
          </a:xfrm>
          <a:prstGeom prst="rect">
            <a:avLst/>
          </a:prstGeom>
        </p:spPr>
      </p:pic>
    </p:spTree>
    <p:extLst>
      <p:ext uri="{BB962C8B-B14F-4D97-AF65-F5344CB8AC3E}">
        <p14:creationId xmlns:p14="http://schemas.microsoft.com/office/powerpoint/2010/main" val="2100248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98F8808-8D1A-426A-52F8-2D0F962394FE}"/>
              </a:ext>
            </a:extLst>
          </p:cNvPr>
          <p:cNvSpPr txBox="1"/>
          <p:nvPr/>
        </p:nvSpPr>
        <p:spPr>
          <a:xfrm>
            <a:off x="800101" y="258536"/>
            <a:ext cx="6097554" cy="707886"/>
          </a:xfrm>
          <a:prstGeom prst="rect">
            <a:avLst/>
          </a:prstGeom>
          <a:noFill/>
        </p:spPr>
        <p:txBody>
          <a:bodyPr wrap="square">
            <a:spAutoFit/>
          </a:bodyPr>
          <a:lstStyle/>
          <a:p>
            <a:r>
              <a:rPr lang="en-IN" sz="4000" b="1" u="sng" dirty="0">
                <a:latin typeface="+mj-lt"/>
              </a:rPr>
              <a:t>Challenges faced:</a:t>
            </a:r>
            <a:endParaRPr lang="en-IN" sz="4000" dirty="0">
              <a:latin typeface="+mj-lt"/>
            </a:endParaRPr>
          </a:p>
        </p:txBody>
      </p:sp>
      <p:sp>
        <p:nvSpPr>
          <p:cNvPr id="5" name="TextBox 4">
            <a:extLst>
              <a:ext uri="{FF2B5EF4-FFF2-40B4-BE49-F238E27FC236}">
                <a16:creationId xmlns:a16="http://schemas.microsoft.com/office/drawing/2014/main" xmlns="" id="{02050BE4-EAD8-C157-A992-20592DD4F2FB}"/>
              </a:ext>
            </a:extLst>
          </p:cNvPr>
          <p:cNvSpPr txBox="1"/>
          <p:nvPr/>
        </p:nvSpPr>
        <p:spPr>
          <a:xfrm>
            <a:off x="800100" y="1115712"/>
            <a:ext cx="9346789" cy="1161472"/>
          </a:xfrm>
          <a:prstGeom prst="rect">
            <a:avLst/>
          </a:prstGeom>
          <a:noFill/>
        </p:spPr>
        <p:txBody>
          <a:bodyPr wrap="square">
            <a:spAutoFit/>
          </a:bodyPr>
          <a:lstStyle/>
          <a:p>
            <a:pPr>
              <a:lnSpc>
                <a:spcPct val="150000"/>
              </a:lnSpc>
              <a:buFont typeface="Arial" panose="020B0604020202020204" pitchFamily="34" charset="0"/>
              <a:buChar char="•"/>
            </a:pPr>
            <a:r>
              <a:rPr lang="en-US" sz="1600" dirty="0">
                <a:solidFill>
                  <a:schemeClr val="tx1">
                    <a:lumMod val="65000"/>
                    <a:lumOff val="35000"/>
                  </a:schemeClr>
                </a:solidFill>
                <a:latin typeface="Abadi" panose="020B0604020104020204" pitchFamily="34" charset="0"/>
                <a:cs typeface="JasmineUPC" panose="02020603050405020304" pitchFamily="18" charset="-34"/>
              </a:rPr>
              <a:t>While analyzing the provided data on loan performance and borrower behavior, several challenges may arise:</a:t>
            </a:r>
          </a:p>
          <a:p>
            <a:pPr>
              <a:lnSpc>
                <a:spcPct val="150000"/>
              </a:lnSpc>
              <a:buFont typeface="Arial" panose="020B0604020202020204" pitchFamily="34" charset="0"/>
              <a:buChar char="•"/>
            </a:pPr>
            <a:endParaRPr lang="en-US" sz="1600" dirty="0">
              <a:solidFill>
                <a:schemeClr val="tx1">
                  <a:lumMod val="65000"/>
                  <a:lumOff val="35000"/>
                </a:schemeClr>
              </a:solidFill>
              <a:latin typeface="Abadi" panose="020B0604020104020204" pitchFamily="34" charset="0"/>
              <a:cs typeface="JasmineUPC" panose="02020603050405020304" pitchFamily="18" charset="-34"/>
            </a:endParaRPr>
          </a:p>
        </p:txBody>
      </p:sp>
      <p:pic>
        <p:nvPicPr>
          <p:cNvPr id="9" name="Picture 8">
            <a:extLst>
              <a:ext uri="{FF2B5EF4-FFF2-40B4-BE49-F238E27FC236}">
                <a16:creationId xmlns:a16="http://schemas.microsoft.com/office/drawing/2014/main" xmlns="" id="{09317976-71DB-180C-BFD5-DCC723403173}"/>
              </a:ext>
            </a:extLst>
          </p:cNvPr>
          <p:cNvPicPr>
            <a:picLocks noChangeAspect="1"/>
          </p:cNvPicPr>
          <p:nvPr/>
        </p:nvPicPr>
        <p:blipFill>
          <a:blip r:embed="rId2"/>
          <a:stretch>
            <a:fillRect/>
          </a:stretch>
        </p:blipFill>
        <p:spPr>
          <a:xfrm>
            <a:off x="10840617" y="5267081"/>
            <a:ext cx="925285" cy="925285"/>
          </a:xfrm>
          <a:prstGeom prst="rect">
            <a:avLst/>
          </a:prstGeom>
        </p:spPr>
      </p:pic>
    </p:spTree>
    <p:extLst>
      <p:ext uri="{BB962C8B-B14F-4D97-AF65-F5344CB8AC3E}">
        <p14:creationId xmlns:p14="http://schemas.microsoft.com/office/powerpoint/2010/main" val="3371847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09317976-71DB-180C-BFD5-DCC723403173}"/>
              </a:ext>
            </a:extLst>
          </p:cNvPr>
          <p:cNvPicPr>
            <a:picLocks noChangeAspect="1"/>
          </p:cNvPicPr>
          <p:nvPr/>
        </p:nvPicPr>
        <p:blipFill>
          <a:blip r:embed="rId2"/>
          <a:stretch>
            <a:fillRect/>
          </a:stretch>
        </p:blipFill>
        <p:spPr>
          <a:xfrm>
            <a:off x="10840617" y="5267081"/>
            <a:ext cx="925285" cy="925285"/>
          </a:xfrm>
          <a:prstGeom prst="rect">
            <a:avLst/>
          </a:prstGeom>
        </p:spPr>
      </p:pic>
      <p:sp>
        <p:nvSpPr>
          <p:cNvPr id="2" name="Flowchart: Terminator 1">
            <a:extLst>
              <a:ext uri="{FF2B5EF4-FFF2-40B4-BE49-F238E27FC236}">
                <a16:creationId xmlns:a16="http://schemas.microsoft.com/office/drawing/2014/main" xmlns="" id="{10D6A2B7-69C4-B640-74BA-65AC7CBCFACC}"/>
              </a:ext>
            </a:extLst>
          </p:cNvPr>
          <p:cNvSpPr/>
          <p:nvPr/>
        </p:nvSpPr>
        <p:spPr>
          <a:xfrm>
            <a:off x="609601" y="255640"/>
            <a:ext cx="4680154" cy="1189701"/>
          </a:xfrm>
          <a:prstGeom prst="flowChartTermina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u="sng" dirty="0">
                <a:solidFill>
                  <a:schemeClr val="bg2">
                    <a:lumMod val="25000"/>
                  </a:schemeClr>
                </a:solidFill>
                <a:latin typeface="+mj-lt"/>
              </a:rPr>
              <a:t>Outcome of the project:</a:t>
            </a:r>
            <a:endParaRPr lang="en-IN" sz="2400" dirty="0">
              <a:solidFill>
                <a:schemeClr val="bg2">
                  <a:lumMod val="25000"/>
                </a:schemeClr>
              </a:solidFill>
              <a:latin typeface="+mj-lt"/>
            </a:endParaRPr>
          </a:p>
          <a:p>
            <a:r>
              <a:rPr lang="en-IN" sz="1800" b="1" u="sng" dirty="0">
                <a:latin typeface="+mj-lt"/>
              </a:rPr>
              <a:t>:</a:t>
            </a:r>
            <a:endParaRPr lang="en-IN" sz="1800" dirty="0">
              <a:latin typeface="+mj-lt"/>
            </a:endParaRPr>
          </a:p>
        </p:txBody>
      </p:sp>
      <p:sp>
        <p:nvSpPr>
          <p:cNvPr id="4" name="Scroll: Horizontal 3">
            <a:extLst>
              <a:ext uri="{FF2B5EF4-FFF2-40B4-BE49-F238E27FC236}">
                <a16:creationId xmlns:a16="http://schemas.microsoft.com/office/drawing/2014/main" xmlns="" id="{162F45FF-79C0-BFEF-4D5C-3F95440FA265}"/>
              </a:ext>
            </a:extLst>
          </p:cNvPr>
          <p:cNvSpPr/>
          <p:nvPr/>
        </p:nvSpPr>
        <p:spPr>
          <a:xfrm>
            <a:off x="1874193" y="1293967"/>
            <a:ext cx="8613058" cy="4969181"/>
          </a:xfrm>
          <a:prstGeom prst="horizont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Ø"/>
            </a:pPr>
            <a:r>
              <a:rPr lang="en-IN" sz="2000" dirty="0">
                <a:latin typeface="Abadi" panose="020B0604020104020204" pitchFamily="34" charset="0"/>
              </a:rPr>
              <a:t>The implementation of KPIs in Excel, Tableau and Power BI helped to gain proficiency with the application of these business analytics tools. </a:t>
            </a:r>
          </a:p>
          <a:p>
            <a:pPr marL="342900" indent="-342900">
              <a:lnSpc>
                <a:spcPct val="150000"/>
              </a:lnSpc>
              <a:buFont typeface="Wingdings" panose="05000000000000000000" pitchFamily="2" charset="2"/>
              <a:buChar char="Ø"/>
            </a:pPr>
            <a:r>
              <a:rPr lang="en-IN" sz="2000" dirty="0">
                <a:latin typeface="Abadi" panose="020B0604020104020204" pitchFamily="34" charset="0"/>
              </a:rPr>
              <a:t>The group project taught us how to collaborate and work as a team to produce the output more effectively.</a:t>
            </a:r>
          </a:p>
          <a:p>
            <a:pPr marL="342900" indent="-342900">
              <a:lnSpc>
                <a:spcPct val="150000"/>
              </a:lnSpc>
              <a:buFont typeface="Wingdings" panose="05000000000000000000" pitchFamily="2" charset="2"/>
              <a:buChar char="Ø"/>
            </a:pPr>
            <a:r>
              <a:rPr lang="en-IN" sz="2000" dirty="0">
                <a:latin typeface="Abadi" panose="020B0604020104020204" pitchFamily="34" charset="0"/>
              </a:rPr>
              <a:t>The weekly check points helped to plan the project in a better way which allowed to achieve the larger objectives.</a:t>
            </a:r>
          </a:p>
        </p:txBody>
      </p:sp>
    </p:spTree>
    <p:extLst>
      <p:ext uri="{BB962C8B-B14F-4D97-AF65-F5344CB8AC3E}">
        <p14:creationId xmlns:p14="http://schemas.microsoft.com/office/powerpoint/2010/main" val="2858036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98F8808-8D1A-426A-52F8-2D0F962394FE}"/>
              </a:ext>
            </a:extLst>
          </p:cNvPr>
          <p:cNvSpPr txBox="1"/>
          <p:nvPr/>
        </p:nvSpPr>
        <p:spPr>
          <a:xfrm>
            <a:off x="800101" y="258536"/>
            <a:ext cx="6097554" cy="707886"/>
          </a:xfrm>
          <a:prstGeom prst="rect">
            <a:avLst/>
          </a:prstGeom>
          <a:noFill/>
        </p:spPr>
        <p:txBody>
          <a:bodyPr wrap="square">
            <a:spAutoFit/>
          </a:bodyPr>
          <a:lstStyle/>
          <a:p>
            <a:r>
              <a:rPr lang="en-IN" sz="4000" b="1" u="sng" dirty="0">
                <a:latin typeface="+mj-lt"/>
              </a:rPr>
              <a:t>OVERVIEW:</a:t>
            </a:r>
            <a:endParaRPr lang="en-IN" sz="4000" dirty="0">
              <a:latin typeface="+mj-lt"/>
            </a:endParaRPr>
          </a:p>
        </p:txBody>
      </p:sp>
      <p:sp>
        <p:nvSpPr>
          <p:cNvPr id="5" name="TextBox 4">
            <a:extLst>
              <a:ext uri="{FF2B5EF4-FFF2-40B4-BE49-F238E27FC236}">
                <a16:creationId xmlns:a16="http://schemas.microsoft.com/office/drawing/2014/main" xmlns="" id="{02050BE4-EAD8-C157-A992-20592DD4F2FB}"/>
              </a:ext>
            </a:extLst>
          </p:cNvPr>
          <p:cNvSpPr txBox="1"/>
          <p:nvPr/>
        </p:nvSpPr>
        <p:spPr>
          <a:xfrm>
            <a:off x="800100" y="1115712"/>
            <a:ext cx="9346789" cy="4485459"/>
          </a:xfrm>
          <a:prstGeom prst="rect">
            <a:avLst/>
          </a:prstGeom>
          <a:noFill/>
        </p:spPr>
        <p:txBody>
          <a:bodyPr wrap="square">
            <a:spAutoFit/>
          </a:bodyPr>
          <a:lstStyle/>
          <a:p>
            <a:pPr>
              <a:lnSpc>
                <a:spcPct val="150000"/>
              </a:lnSpc>
              <a:buFont typeface="Arial" panose="020B0604020202020204" pitchFamily="34" charset="0"/>
              <a:buChar char="•"/>
            </a:pPr>
            <a:r>
              <a:rPr lang="en-IN" sz="1600" dirty="0">
                <a:solidFill>
                  <a:schemeClr val="tx1">
                    <a:lumMod val="65000"/>
                    <a:lumOff val="35000"/>
                  </a:schemeClr>
                </a:solidFill>
                <a:latin typeface="Abadi" panose="020B0604020104020204" pitchFamily="34" charset="0"/>
                <a:cs typeface="JasmineUPC" panose="02020603050405020304" pitchFamily="18" charset="-34"/>
              </a:rPr>
              <a:t>Introduction</a:t>
            </a:r>
          </a:p>
          <a:p>
            <a:pPr>
              <a:lnSpc>
                <a:spcPct val="150000"/>
              </a:lnSpc>
              <a:buFont typeface="Arial" panose="020B0604020202020204" pitchFamily="34" charset="0"/>
              <a:buChar char="•"/>
            </a:pPr>
            <a:r>
              <a:rPr lang="en-IN" sz="1600" dirty="0">
                <a:solidFill>
                  <a:schemeClr val="tx1">
                    <a:lumMod val="65000"/>
                    <a:lumOff val="35000"/>
                  </a:schemeClr>
                </a:solidFill>
                <a:latin typeface="Abadi" panose="020B0604020104020204" pitchFamily="34" charset="0"/>
                <a:cs typeface="JasmineUPC" panose="02020603050405020304" pitchFamily="18" charset="-34"/>
              </a:rPr>
              <a:t>KPI 1- Year wise loan amount Stats</a:t>
            </a:r>
          </a:p>
          <a:p>
            <a:pPr>
              <a:lnSpc>
                <a:spcPct val="150000"/>
              </a:lnSpc>
              <a:buFont typeface="Arial" panose="020B0604020202020204" pitchFamily="34" charset="0"/>
              <a:buChar char="•"/>
            </a:pPr>
            <a:r>
              <a:rPr lang="en-IN" sz="1600" dirty="0">
                <a:solidFill>
                  <a:schemeClr val="tx1">
                    <a:lumMod val="65000"/>
                    <a:lumOff val="35000"/>
                  </a:schemeClr>
                </a:solidFill>
                <a:latin typeface="Abadi" panose="020B0604020104020204" pitchFamily="34" charset="0"/>
                <a:cs typeface="JasmineUPC" panose="02020603050405020304" pitchFamily="18" charset="-34"/>
              </a:rPr>
              <a:t>KPI 2-Grade and sub grade wise </a:t>
            </a:r>
            <a:r>
              <a:rPr lang="en-IN" sz="1600" dirty="0" err="1">
                <a:solidFill>
                  <a:schemeClr val="tx1">
                    <a:lumMod val="65000"/>
                    <a:lumOff val="35000"/>
                  </a:schemeClr>
                </a:solidFill>
                <a:latin typeface="Abadi" panose="020B0604020104020204" pitchFamily="34" charset="0"/>
                <a:cs typeface="JasmineUPC" panose="02020603050405020304" pitchFamily="18" charset="-34"/>
              </a:rPr>
              <a:t>revol-bal</a:t>
            </a:r>
            <a:endParaRPr lang="en-IN" sz="1600" dirty="0">
              <a:solidFill>
                <a:schemeClr val="tx1">
                  <a:lumMod val="65000"/>
                  <a:lumOff val="35000"/>
                </a:schemeClr>
              </a:solidFill>
              <a:latin typeface="Abadi" panose="020B0604020104020204" pitchFamily="34" charset="0"/>
              <a:cs typeface="JasmineUPC" panose="02020603050405020304" pitchFamily="18" charset="-34"/>
            </a:endParaRPr>
          </a:p>
          <a:p>
            <a:pPr>
              <a:lnSpc>
                <a:spcPct val="150000"/>
              </a:lnSpc>
              <a:buFont typeface="Arial" panose="020B0604020202020204" pitchFamily="34" charset="0"/>
              <a:buChar char="•"/>
            </a:pPr>
            <a:r>
              <a:rPr lang="en-IN" sz="1600" dirty="0">
                <a:solidFill>
                  <a:schemeClr val="tx1">
                    <a:lumMod val="65000"/>
                    <a:lumOff val="35000"/>
                  </a:schemeClr>
                </a:solidFill>
                <a:latin typeface="Abadi" panose="020B0604020104020204" pitchFamily="34" charset="0"/>
                <a:cs typeface="JasmineUPC" panose="02020603050405020304" pitchFamily="18" charset="-34"/>
              </a:rPr>
              <a:t>KPI 3-Total Payment for Verified Status Vs Total Payment for Non-Verified Status</a:t>
            </a:r>
          </a:p>
          <a:p>
            <a:pPr>
              <a:lnSpc>
                <a:spcPct val="150000"/>
              </a:lnSpc>
              <a:buFont typeface="Arial" panose="020B0604020202020204" pitchFamily="34" charset="0"/>
              <a:buChar char="•"/>
            </a:pPr>
            <a:r>
              <a:rPr lang="en-IN" sz="1600" dirty="0">
                <a:solidFill>
                  <a:schemeClr val="tx1">
                    <a:lumMod val="65000"/>
                    <a:lumOff val="35000"/>
                  </a:schemeClr>
                </a:solidFill>
                <a:latin typeface="Abadi" panose="020B0604020104020204" pitchFamily="34" charset="0"/>
                <a:cs typeface="JasmineUPC" panose="02020603050405020304" pitchFamily="18" charset="-34"/>
              </a:rPr>
              <a:t>KPI 4-State wise and last-credit-pull-d wise loan status</a:t>
            </a:r>
          </a:p>
          <a:p>
            <a:pPr>
              <a:lnSpc>
                <a:spcPct val="150000"/>
              </a:lnSpc>
              <a:buFont typeface="Arial" panose="020B0604020202020204" pitchFamily="34" charset="0"/>
              <a:buChar char="•"/>
            </a:pPr>
            <a:r>
              <a:rPr lang="en-IN" sz="1600" dirty="0">
                <a:solidFill>
                  <a:schemeClr val="tx1">
                    <a:lumMod val="65000"/>
                    <a:lumOff val="35000"/>
                  </a:schemeClr>
                </a:solidFill>
                <a:latin typeface="Abadi" panose="020B0604020104020204" pitchFamily="34" charset="0"/>
                <a:cs typeface="JasmineUPC" panose="02020603050405020304" pitchFamily="18" charset="-34"/>
              </a:rPr>
              <a:t>KPI 5-Home ownership Vs last payment date stats</a:t>
            </a:r>
          </a:p>
          <a:p>
            <a:pPr>
              <a:lnSpc>
                <a:spcPct val="150000"/>
              </a:lnSpc>
              <a:buFont typeface="Arial" panose="020B0604020202020204" pitchFamily="34" charset="0"/>
              <a:buChar char="•"/>
            </a:pPr>
            <a:r>
              <a:rPr lang="en-IN" sz="1600" dirty="0">
                <a:solidFill>
                  <a:schemeClr val="tx1">
                    <a:lumMod val="65000"/>
                    <a:lumOff val="35000"/>
                  </a:schemeClr>
                </a:solidFill>
                <a:latin typeface="Abadi" panose="020B0604020104020204" pitchFamily="34" charset="0"/>
                <a:cs typeface="JasmineUPC" panose="02020603050405020304" pitchFamily="18" charset="-34"/>
              </a:rPr>
              <a:t>Excel Dashboard</a:t>
            </a:r>
          </a:p>
          <a:p>
            <a:pPr>
              <a:lnSpc>
                <a:spcPct val="150000"/>
              </a:lnSpc>
              <a:buFont typeface="Arial" panose="020B0604020202020204" pitchFamily="34" charset="0"/>
              <a:buChar char="•"/>
            </a:pPr>
            <a:r>
              <a:rPr lang="en-IN" sz="1600" dirty="0">
                <a:solidFill>
                  <a:schemeClr val="tx1">
                    <a:lumMod val="65000"/>
                    <a:lumOff val="35000"/>
                  </a:schemeClr>
                </a:solidFill>
                <a:latin typeface="Abadi" panose="020B0604020104020204" pitchFamily="34" charset="0"/>
                <a:cs typeface="JasmineUPC" panose="02020603050405020304" pitchFamily="18" charset="-34"/>
              </a:rPr>
              <a:t>Power Bi Dashboard</a:t>
            </a:r>
          </a:p>
          <a:p>
            <a:pPr>
              <a:lnSpc>
                <a:spcPct val="150000"/>
              </a:lnSpc>
              <a:buFont typeface="Arial" panose="020B0604020202020204" pitchFamily="34" charset="0"/>
              <a:buChar char="•"/>
            </a:pPr>
            <a:r>
              <a:rPr lang="en-IN" sz="1600" dirty="0">
                <a:solidFill>
                  <a:schemeClr val="tx1">
                    <a:lumMod val="65000"/>
                    <a:lumOff val="35000"/>
                  </a:schemeClr>
                </a:solidFill>
                <a:latin typeface="Abadi" panose="020B0604020104020204" pitchFamily="34" charset="0"/>
                <a:cs typeface="JasmineUPC" panose="02020603050405020304" pitchFamily="18" charset="-34"/>
              </a:rPr>
              <a:t>Tableau Dashboard</a:t>
            </a:r>
          </a:p>
          <a:p>
            <a:pPr>
              <a:lnSpc>
                <a:spcPct val="150000"/>
              </a:lnSpc>
              <a:buFont typeface="Arial" panose="020B0604020202020204" pitchFamily="34" charset="0"/>
              <a:buChar char="•"/>
            </a:pPr>
            <a:r>
              <a:rPr lang="en-IN" sz="1600" dirty="0">
                <a:solidFill>
                  <a:schemeClr val="tx1">
                    <a:lumMod val="65000"/>
                    <a:lumOff val="35000"/>
                  </a:schemeClr>
                </a:solidFill>
                <a:latin typeface="Abadi" panose="020B0604020104020204" pitchFamily="34" charset="0"/>
                <a:cs typeface="JasmineUPC" panose="02020603050405020304" pitchFamily="18" charset="-34"/>
              </a:rPr>
              <a:t>SQL</a:t>
            </a:r>
          </a:p>
          <a:p>
            <a:pPr>
              <a:lnSpc>
                <a:spcPct val="150000"/>
              </a:lnSpc>
              <a:buFont typeface="Arial" panose="020B0604020202020204" pitchFamily="34" charset="0"/>
              <a:buChar char="•"/>
            </a:pPr>
            <a:r>
              <a:rPr lang="en-IN" sz="1600" dirty="0">
                <a:solidFill>
                  <a:schemeClr val="tx1">
                    <a:lumMod val="65000"/>
                    <a:lumOff val="35000"/>
                  </a:schemeClr>
                </a:solidFill>
                <a:latin typeface="Abadi" panose="020B0604020104020204" pitchFamily="34" charset="0"/>
                <a:cs typeface="JasmineUPC" panose="02020603050405020304" pitchFamily="18" charset="-34"/>
              </a:rPr>
              <a:t>Challenges Faced</a:t>
            </a:r>
          </a:p>
          <a:p>
            <a:pPr>
              <a:lnSpc>
                <a:spcPct val="150000"/>
              </a:lnSpc>
              <a:buFont typeface="Arial" panose="020B0604020202020204" pitchFamily="34" charset="0"/>
              <a:buChar char="•"/>
            </a:pPr>
            <a:r>
              <a:rPr lang="en-IN" sz="1600" dirty="0">
                <a:solidFill>
                  <a:schemeClr val="tx1">
                    <a:lumMod val="65000"/>
                    <a:lumOff val="35000"/>
                  </a:schemeClr>
                </a:solidFill>
                <a:latin typeface="Abadi" panose="020B0604020104020204" pitchFamily="34" charset="0"/>
                <a:cs typeface="JasmineUPC" panose="02020603050405020304" pitchFamily="18" charset="-34"/>
              </a:rPr>
              <a:t>Conclusion</a:t>
            </a:r>
          </a:p>
        </p:txBody>
      </p:sp>
      <p:pic>
        <p:nvPicPr>
          <p:cNvPr id="9" name="Picture 8">
            <a:extLst>
              <a:ext uri="{FF2B5EF4-FFF2-40B4-BE49-F238E27FC236}">
                <a16:creationId xmlns:a16="http://schemas.microsoft.com/office/drawing/2014/main" xmlns="" id="{09317976-71DB-180C-BFD5-DCC723403173}"/>
              </a:ext>
            </a:extLst>
          </p:cNvPr>
          <p:cNvPicPr>
            <a:picLocks noChangeAspect="1"/>
          </p:cNvPicPr>
          <p:nvPr/>
        </p:nvPicPr>
        <p:blipFill>
          <a:blip r:embed="rId2"/>
          <a:stretch>
            <a:fillRect/>
          </a:stretch>
        </p:blipFill>
        <p:spPr>
          <a:xfrm>
            <a:off x="10840617" y="5267081"/>
            <a:ext cx="925285" cy="925285"/>
          </a:xfrm>
          <a:prstGeom prst="rect">
            <a:avLst/>
          </a:prstGeom>
        </p:spPr>
      </p:pic>
    </p:spTree>
    <p:extLst>
      <p:ext uri="{BB962C8B-B14F-4D97-AF65-F5344CB8AC3E}">
        <p14:creationId xmlns:p14="http://schemas.microsoft.com/office/powerpoint/2010/main" val="2842191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472D73-A57E-C5FC-B17B-20A7057A5331}"/>
              </a:ext>
            </a:extLst>
          </p:cNvPr>
          <p:cNvSpPr>
            <a:spLocks noGrp="1"/>
          </p:cNvSpPr>
          <p:nvPr>
            <p:ph type="title"/>
          </p:nvPr>
        </p:nvSpPr>
        <p:spPr/>
        <p:txBody>
          <a:bodyPr/>
          <a:lstStyle/>
          <a:p>
            <a:r>
              <a:rPr lang="en-US" b="1" u="sng" dirty="0"/>
              <a:t>Introduction:</a:t>
            </a:r>
            <a:endParaRPr lang="en-IN" dirty="0"/>
          </a:p>
        </p:txBody>
      </p:sp>
      <p:sp>
        <p:nvSpPr>
          <p:cNvPr id="3" name="Content Placeholder 2">
            <a:extLst>
              <a:ext uri="{FF2B5EF4-FFF2-40B4-BE49-F238E27FC236}">
                <a16:creationId xmlns:a16="http://schemas.microsoft.com/office/drawing/2014/main" xmlns="" id="{CFF18998-A448-4A0E-F539-3D7BDAC91735}"/>
              </a:ext>
            </a:extLst>
          </p:cNvPr>
          <p:cNvSpPr>
            <a:spLocks noGrp="1"/>
          </p:cNvSpPr>
          <p:nvPr>
            <p:ph idx="1"/>
          </p:nvPr>
        </p:nvSpPr>
        <p:spPr/>
        <p:txBody>
          <a:bodyPr/>
          <a:lstStyle/>
          <a:p>
            <a:r>
              <a:rPr lang="en-US" dirty="0">
                <a:latin typeface="Abadi" panose="020B0604020104020204" pitchFamily="34" charset="0"/>
              </a:rPr>
              <a:t>Banks play a pivotal role in the economy by facilitating financial transactions, providing loans, managing deposits, and offering various financial services. They serve as intermediaries between savers and borrowers, promoting economic growth and stability. This introduction sets the stage for exploring the intricate workings, challenges, and significance of banks in modern society.</a:t>
            </a:r>
          </a:p>
          <a:p>
            <a:r>
              <a:rPr lang="en-US" dirty="0">
                <a:latin typeface="Abadi" panose="020B0604020104020204" pitchFamily="34" charset="0"/>
              </a:rPr>
              <a:t>Analyzing banks involves assessing financial stability, performance, risk management, and market positioning. It's crucial for investors, regulators, and policymakers to gauge resilience, profitability, and systemic impact. Through comprehensive evaluations, we can understand operational efficiency, capital adequacy, and adherence to regulatory standards, vital for informed decision-making in the financial landscape.</a:t>
            </a:r>
            <a:endParaRPr lang="en-IN" dirty="0">
              <a:latin typeface="Abadi" panose="020B0604020104020204" pitchFamily="34" charset="0"/>
            </a:endParaRPr>
          </a:p>
        </p:txBody>
      </p:sp>
      <p:pic>
        <p:nvPicPr>
          <p:cNvPr id="4" name="Picture 3">
            <a:extLst>
              <a:ext uri="{FF2B5EF4-FFF2-40B4-BE49-F238E27FC236}">
                <a16:creationId xmlns:a16="http://schemas.microsoft.com/office/drawing/2014/main" xmlns="" id="{DB1896AA-1A0C-108F-F25D-C5C91A29A50F}"/>
              </a:ext>
            </a:extLst>
          </p:cNvPr>
          <p:cNvPicPr>
            <a:picLocks noChangeAspect="1"/>
          </p:cNvPicPr>
          <p:nvPr/>
        </p:nvPicPr>
        <p:blipFill>
          <a:blip r:embed="rId2"/>
          <a:stretch>
            <a:fillRect/>
          </a:stretch>
        </p:blipFill>
        <p:spPr>
          <a:xfrm>
            <a:off x="10840617" y="5267081"/>
            <a:ext cx="925285" cy="925285"/>
          </a:xfrm>
          <a:prstGeom prst="rect">
            <a:avLst/>
          </a:prstGeom>
        </p:spPr>
      </p:pic>
    </p:spTree>
    <p:extLst>
      <p:ext uri="{BB962C8B-B14F-4D97-AF65-F5344CB8AC3E}">
        <p14:creationId xmlns:p14="http://schemas.microsoft.com/office/powerpoint/2010/main" val="1057049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7CB814D-C8AD-A031-871C-AF7072A31A80}"/>
              </a:ext>
            </a:extLst>
          </p:cNvPr>
          <p:cNvSpPr txBox="1"/>
          <p:nvPr/>
        </p:nvSpPr>
        <p:spPr>
          <a:xfrm>
            <a:off x="504825" y="301350"/>
            <a:ext cx="8172450" cy="1865832"/>
          </a:xfrm>
          <a:prstGeom prst="rect">
            <a:avLst/>
          </a:prstGeom>
          <a:noFill/>
        </p:spPr>
        <p:txBody>
          <a:bodyPr wrap="square">
            <a:spAutoFit/>
          </a:bodyPr>
          <a:lstStyle/>
          <a:p>
            <a:pPr>
              <a:lnSpc>
                <a:spcPct val="150000"/>
              </a:lnSpc>
            </a:pPr>
            <a:r>
              <a:rPr lang="en-IN" sz="2600" u="sng" dirty="0">
                <a:solidFill>
                  <a:schemeClr val="bg2">
                    <a:lumMod val="25000"/>
                  </a:schemeClr>
                </a:solidFill>
                <a:latin typeface="+mj-lt"/>
                <a:cs typeface="JasmineUPC" panose="02020603050405020304" pitchFamily="18" charset="-34"/>
              </a:rPr>
              <a:t>KPI 1- Year wise loan amount Stats :</a:t>
            </a:r>
          </a:p>
          <a:p>
            <a:pPr>
              <a:lnSpc>
                <a:spcPct val="150000"/>
              </a:lnSpc>
            </a:pPr>
            <a:endParaRPr lang="en-IN" sz="2600" u="sng" dirty="0">
              <a:solidFill>
                <a:schemeClr val="bg2">
                  <a:lumMod val="25000"/>
                </a:schemeClr>
              </a:solidFill>
              <a:latin typeface="+mj-lt"/>
              <a:cs typeface="JasmineUPC" panose="02020603050405020304" pitchFamily="18" charset="-34"/>
            </a:endParaRPr>
          </a:p>
          <a:p>
            <a:pPr>
              <a:lnSpc>
                <a:spcPct val="150000"/>
              </a:lnSpc>
            </a:pPr>
            <a:endParaRPr lang="en-IN" sz="2800" u="sng" dirty="0">
              <a:latin typeface="+mj-lt"/>
              <a:cs typeface="JasmineUPC" panose="02020603050405020304" pitchFamily="18" charset="-34"/>
            </a:endParaRPr>
          </a:p>
        </p:txBody>
      </p:sp>
      <p:pic>
        <p:nvPicPr>
          <p:cNvPr id="2" name="Picture 1">
            <a:extLst>
              <a:ext uri="{FF2B5EF4-FFF2-40B4-BE49-F238E27FC236}">
                <a16:creationId xmlns:a16="http://schemas.microsoft.com/office/drawing/2014/main" xmlns="" id="{91DD8983-C8B7-42C5-5D43-C650D8EDB9AB}"/>
              </a:ext>
            </a:extLst>
          </p:cNvPr>
          <p:cNvPicPr>
            <a:picLocks noChangeAspect="1"/>
          </p:cNvPicPr>
          <p:nvPr/>
        </p:nvPicPr>
        <p:blipFill>
          <a:blip r:embed="rId2"/>
          <a:stretch>
            <a:fillRect/>
          </a:stretch>
        </p:blipFill>
        <p:spPr>
          <a:xfrm>
            <a:off x="10830785" y="5276913"/>
            <a:ext cx="925285" cy="925285"/>
          </a:xfrm>
          <a:prstGeom prst="rect">
            <a:avLst/>
          </a:prstGeom>
        </p:spPr>
      </p:pic>
      <p:sp>
        <p:nvSpPr>
          <p:cNvPr id="5" name="TextBox 4">
            <a:extLst>
              <a:ext uri="{FF2B5EF4-FFF2-40B4-BE49-F238E27FC236}">
                <a16:creationId xmlns:a16="http://schemas.microsoft.com/office/drawing/2014/main" xmlns="" id="{1A571ECE-0C94-F69F-CA26-719D87595303}"/>
              </a:ext>
            </a:extLst>
          </p:cNvPr>
          <p:cNvSpPr txBox="1"/>
          <p:nvPr/>
        </p:nvSpPr>
        <p:spPr>
          <a:xfrm>
            <a:off x="648929" y="1280432"/>
            <a:ext cx="10933472" cy="1015663"/>
          </a:xfrm>
          <a:prstGeom prst="rect">
            <a:avLst/>
          </a:prstGeom>
          <a:noFill/>
        </p:spPr>
        <p:txBody>
          <a:bodyPr wrap="square">
            <a:spAutoFit/>
          </a:bodyPr>
          <a:lstStyle/>
          <a:p>
            <a:pPr algn="l">
              <a:buFont typeface="Arial" panose="020B0604020202020204" pitchFamily="34" charset="0"/>
              <a:buChar char="•"/>
            </a:pPr>
            <a:r>
              <a:rPr lang="en-US" sz="2000" b="0" i="0" dirty="0">
                <a:solidFill>
                  <a:schemeClr val="bg1"/>
                </a:solidFill>
                <a:effectLst/>
                <a:latin typeface="Abadi" panose="020B0604020104020204" pitchFamily="34" charset="0"/>
              </a:rPr>
              <a:t>Loan amounts have generally increased over the years, indicating growing borrowing activity.</a:t>
            </a:r>
          </a:p>
          <a:p>
            <a:pPr algn="l">
              <a:buFont typeface="Arial" panose="020B0604020202020204" pitchFamily="34" charset="0"/>
              <a:buChar char="•"/>
            </a:pPr>
            <a:r>
              <a:rPr lang="en-US" sz="2000" b="0" i="0" dirty="0">
                <a:solidFill>
                  <a:schemeClr val="bg1"/>
                </a:solidFill>
                <a:effectLst/>
                <a:latin typeface="Abadi" panose="020B0604020104020204" pitchFamily="34" charset="0"/>
              </a:rPr>
              <a:t>Variations in loan amounts across years could be influenced by economic conditions, regulatory changes, and market demand.</a:t>
            </a:r>
          </a:p>
        </p:txBody>
      </p:sp>
      <p:pic>
        <p:nvPicPr>
          <p:cNvPr id="4" name="Picture 3">
            <a:extLst>
              <a:ext uri="{FF2B5EF4-FFF2-40B4-BE49-F238E27FC236}">
                <a16:creationId xmlns:a16="http://schemas.microsoft.com/office/drawing/2014/main" xmlns="" id="{1EEB2328-9087-E915-9528-798067F97C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3543" y="2395537"/>
            <a:ext cx="7515225" cy="3638550"/>
          </a:xfrm>
          <a:prstGeom prst="rect">
            <a:avLst/>
          </a:prstGeom>
        </p:spPr>
      </p:pic>
    </p:spTree>
    <p:extLst>
      <p:ext uri="{BB962C8B-B14F-4D97-AF65-F5344CB8AC3E}">
        <p14:creationId xmlns:p14="http://schemas.microsoft.com/office/powerpoint/2010/main" val="1155942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7CB814D-C8AD-A031-871C-AF7072A31A80}"/>
              </a:ext>
            </a:extLst>
          </p:cNvPr>
          <p:cNvSpPr txBox="1"/>
          <p:nvPr/>
        </p:nvSpPr>
        <p:spPr>
          <a:xfrm>
            <a:off x="504825" y="301350"/>
            <a:ext cx="8172450" cy="1958165"/>
          </a:xfrm>
          <a:prstGeom prst="rect">
            <a:avLst/>
          </a:prstGeom>
          <a:noFill/>
        </p:spPr>
        <p:txBody>
          <a:bodyPr wrap="square">
            <a:spAutoFit/>
          </a:bodyPr>
          <a:lstStyle/>
          <a:p>
            <a:pPr>
              <a:lnSpc>
                <a:spcPct val="150000"/>
              </a:lnSpc>
            </a:pPr>
            <a:r>
              <a:rPr lang="en-IN" sz="2600" u="sng" dirty="0">
                <a:solidFill>
                  <a:schemeClr val="bg2">
                    <a:lumMod val="25000"/>
                  </a:schemeClr>
                </a:solidFill>
                <a:latin typeface="+mj-lt"/>
                <a:cs typeface="JasmineUPC" panose="02020603050405020304" pitchFamily="18" charset="-34"/>
              </a:rPr>
              <a:t>KPI 2- </a:t>
            </a:r>
            <a:r>
              <a:rPr lang="en-US" sz="2600" u="sng" dirty="0">
                <a:solidFill>
                  <a:schemeClr val="bg2">
                    <a:lumMod val="25000"/>
                  </a:schemeClr>
                </a:solidFill>
                <a:latin typeface="+mj-lt"/>
                <a:cs typeface="JasmineUPC" panose="02020603050405020304" pitchFamily="18" charset="-34"/>
              </a:rPr>
              <a:t>Grade and Subgrade-wise </a:t>
            </a:r>
            <a:r>
              <a:rPr lang="en-US" sz="2600" u="sng" dirty="0" err="1">
                <a:solidFill>
                  <a:schemeClr val="bg2">
                    <a:lumMod val="25000"/>
                  </a:schemeClr>
                </a:solidFill>
                <a:latin typeface="+mj-lt"/>
                <a:cs typeface="JasmineUPC" panose="02020603050405020304" pitchFamily="18" charset="-34"/>
              </a:rPr>
              <a:t>Revol</a:t>
            </a:r>
            <a:r>
              <a:rPr lang="en-US" sz="2600" u="sng" dirty="0">
                <a:solidFill>
                  <a:schemeClr val="bg2">
                    <a:lumMod val="25000"/>
                  </a:schemeClr>
                </a:solidFill>
                <a:latin typeface="+mj-lt"/>
                <a:cs typeface="JasmineUPC" panose="02020603050405020304" pitchFamily="18" charset="-34"/>
              </a:rPr>
              <a:t>-Bal:</a:t>
            </a:r>
            <a:endParaRPr lang="en-IN" sz="2800" u="sng" dirty="0">
              <a:solidFill>
                <a:schemeClr val="bg1"/>
              </a:solidFill>
              <a:latin typeface="+mj-lt"/>
              <a:cs typeface="JasmineUPC" panose="02020603050405020304" pitchFamily="18" charset="-34"/>
            </a:endParaRPr>
          </a:p>
          <a:p>
            <a:pPr>
              <a:lnSpc>
                <a:spcPct val="150000"/>
              </a:lnSpc>
            </a:pPr>
            <a:endParaRPr lang="en-IN" sz="2800" u="sng" dirty="0">
              <a:solidFill>
                <a:schemeClr val="bg1"/>
              </a:solidFill>
              <a:latin typeface="+mj-lt"/>
              <a:cs typeface="JasmineUPC" panose="02020603050405020304" pitchFamily="18" charset="-34"/>
            </a:endParaRPr>
          </a:p>
          <a:p>
            <a:pPr>
              <a:lnSpc>
                <a:spcPct val="150000"/>
              </a:lnSpc>
            </a:pPr>
            <a:endParaRPr lang="en-IN" sz="2800" u="sng" dirty="0">
              <a:latin typeface="+mj-lt"/>
              <a:cs typeface="JasmineUPC" panose="02020603050405020304" pitchFamily="18" charset="-34"/>
            </a:endParaRPr>
          </a:p>
        </p:txBody>
      </p:sp>
      <p:pic>
        <p:nvPicPr>
          <p:cNvPr id="2" name="Picture 1">
            <a:extLst>
              <a:ext uri="{FF2B5EF4-FFF2-40B4-BE49-F238E27FC236}">
                <a16:creationId xmlns:a16="http://schemas.microsoft.com/office/drawing/2014/main" xmlns="" id="{91DD8983-C8B7-42C5-5D43-C650D8EDB9AB}"/>
              </a:ext>
            </a:extLst>
          </p:cNvPr>
          <p:cNvPicPr>
            <a:picLocks noChangeAspect="1"/>
          </p:cNvPicPr>
          <p:nvPr/>
        </p:nvPicPr>
        <p:blipFill>
          <a:blip r:embed="rId2"/>
          <a:stretch>
            <a:fillRect/>
          </a:stretch>
        </p:blipFill>
        <p:spPr>
          <a:xfrm>
            <a:off x="10830785" y="5276913"/>
            <a:ext cx="925285" cy="925285"/>
          </a:xfrm>
          <a:prstGeom prst="rect">
            <a:avLst/>
          </a:prstGeom>
        </p:spPr>
      </p:pic>
      <p:sp>
        <p:nvSpPr>
          <p:cNvPr id="5" name="TextBox 4">
            <a:extLst>
              <a:ext uri="{FF2B5EF4-FFF2-40B4-BE49-F238E27FC236}">
                <a16:creationId xmlns:a16="http://schemas.microsoft.com/office/drawing/2014/main" xmlns="" id="{1A571ECE-0C94-F69F-CA26-719D87595303}"/>
              </a:ext>
            </a:extLst>
          </p:cNvPr>
          <p:cNvSpPr txBox="1"/>
          <p:nvPr/>
        </p:nvSpPr>
        <p:spPr>
          <a:xfrm>
            <a:off x="648929" y="1280432"/>
            <a:ext cx="10933472" cy="1600438"/>
          </a:xfrm>
          <a:prstGeom prst="rect">
            <a:avLst/>
          </a:prstGeom>
          <a:noFill/>
        </p:spPr>
        <p:txBody>
          <a:bodyPr wrap="square">
            <a:spAutoFit/>
          </a:bodyPr>
          <a:lstStyle/>
          <a:p>
            <a:pPr indent="-285750">
              <a:buFont typeface="Arial" panose="020B0604020202020204" pitchFamily="34" charset="0"/>
              <a:buChar char="•"/>
            </a:pPr>
            <a:r>
              <a:rPr lang="en-US" sz="2000" dirty="0">
                <a:solidFill>
                  <a:schemeClr val="bg1"/>
                </a:solidFill>
                <a:latin typeface="Abadi" panose="020B0604020104020204" pitchFamily="34" charset="0"/>
              </a:rPr>
              <a:t>Higher-grade borrowers tend to have lower revolving balances, indicating responsible credit utilization and potentially lower default risk.</a:t>
            </a:r>
          </a:p>
          <a:p>
            <a:pPr indent="-285750">
              <a:buFont typeface="Arial" panose="020B0604020202020204" pitchFamily="34" charset="0"/>
              <a:buChar char="•"/>
            </a:pPr>
            <a:r>
              <a:rPr lang="en-US" sz="2000" dirty="0">
                <a:solidFill>
                  <a:schemeClr val="bg1"/>
                </a:solidFill>
                <a:latin typeface="Abadi" panose="020B0604020104020204" pitchFamily="34" charset="0"/>
              </a:rPr>
              <a:t>Subgrade analysis reveals nuances within grades, highlighting differences in creditworthiness and financial behavior among borrowers.</a:t>
            </a:r>
          </a:p>
          <a:p>
            <a:pPr algn="l"/>
            <a:endParaRPr lang="en-US" b="0" i="0" dirty="0">
              <a:solidFill>
                <a:schemeClr val="bg1"/>
              </a:solidFill>
              <a:effectLst/>
              <a:latin typeface="Söhne"/>
            </a:endParaRPr>
          </a:p>
        </p:txBody>
      </p:sp>
      <p:pic>
        <p:nvPicPr>
          <p:cNvPr id="4" name="Picture 3">
            <a:extLst>
              <a:ext uri="{FF2B5EF4-FFF2-40B4-BE49-F238E27FC236}">
                <a16:creationId xmlns:a16="http://schemas.microsoft.com/office/drawing/2014/main" xmlns="" id="{82DFB14D-3AB8-4930-D162-7B89CEDF50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049" y="2709173"/>
            <a:ext cx="7593013" cy="3601140"/>
          </a:xfrm>
          <a:prstGeom prst="rect">
            <a:avLst/>
          </a:prstGeom>
        </p:spPr>
      </p:pic>
    </p:spTree>
    <p:extLst>
      <p:ext uri="{BB962C8B-B14F-4D97-AF65-F5344CB8AC3E}">
        <p14:creationId xmlns:p14="http://schemas.microsoft.com/office/powerpoint/2010/main" val="3119403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7CB814D-C8AD-A031-871C-AF7072A31A80}"/>
              </a:ext>
            </a:extLst>
          </p:cNvPr>
          <p:cNvSpPr txBox="1"/>
          <p:nvPr/>
        </p:nvSpPr>
        <p:spPr>
          <a:xfrm>
            <a:off x="504825" y="301350"/>
            <a:ext cx="8172450" cy="2512163"/>
          </a:xfrm>
          <a:prstGeom prst="rect">
            <a:avLst/>
          </a:prstGeom>
          <a:noFill/>
        </p:spPr>
        <p:txBody>
          <a:bodyPr wrap="square">
            <a:spAutoFit/>
          </a:bodyPr>
          <a:lstStyle/>
          <a:p>
            <a:pPr>
              <a:lnSpc>
                <a:spcPct val="150000"/>
              </a:lnSpc>
            </a:pPr>
            <a:r>
              <a:rPr lang="en-IN" sz="2600" u="sng" dirty="0">
                <a:solidFill>
                  <a:schemeClr val="bg2">
                    <a:lumMod val="25000"/>
                  </a:schemeClr>
                </a:solidFill>
                <a:latin typeface="+mj-lt"/>
                <a:cs typeface="JasmineUPC" panose="02020603050405020304" pitchFamily="18" charset="-34"/>
              </a:rPr>
              <a:t>KPI 3- Total payment for verified status VS payment for Non-verified status :</a:t>
            </a:r>
          </a:p>
          <a:p>
            <a:pPr>
              <a:lnSpc>
                <a:spcPct val="150000"/>
              </a:lnSpc>
            </a:pPr>
            <a:endParaRPr lang="en-IN" sz="2800" u="sng" dirty="0">
              <a:latin typeface="+mj-lt"/>
              <a:cs typeface="JasmineUPC" panose="02020603050405020304" pitchFamily="18" charset="-34"/>
            </a:endParaRPr>
          </a:p>
          <a:p>
            <a:pPr>
              <a:lnSpc>
                <a:spcPct val="150000"/>
              </a:lnSpc>
            </a:pPr>
            <a:endParaRPr lang="en-IN" sz="2800" u="sng" dirty="0">
              <a:latin typeface="+mj-lt"/>
              <a:cs typeface="JasmineUPC" panose="02020603050405020304" pitchFamily="18" charset="-34"/>
            </a:endParaRPr>
          </a:p>
        </p:txBody>
      </p:sp>
      <p:pic>
        <p:nvPicPr>
          <p:cNvPr id="2" name="Picture 1">
            <a:extLst>
              <a:ext uri="{FF2B5EF4-FFF2-40B4-BE49-F238E27FC236}">
                <a16:creationId xmlns:a16="http://schemas.microsoft.com/office/drawing/2014/main" xmlns="" id="{91DD8983-C8B7-42C5-5D43-C650D8EDB9AB}"/>
              </a:ext>
            </a:extLst>
          </p:cNvPr>
          <p:cNvPicPr>
            <a:picLocks noChangeAspect="1"/>
          </p:cNvPicPr>
          <p:nvPr/>
        </p:nvPicPr>
        <p:blipFill>
          <a:blip r:embed="rId2"/>
          <a:stretch>
            <a:fillRect/>
          </a:stretch>
        </p:blipFill>
        <p:spPr>
          <a:xfrm>
            <a:off x="10830785" y="5276913"/>
            <a:ext cx="925285" cy="925285"/>
          </a:xfrm>
          <a:prstGeom prst="rect">
            <a:avLst/>
          </a:prstGeom>
        </p:spPr>
      </p:pic>
      <p:sp>
        <p:nvSpPr>
          <p:cNvPr id="5" name="TextBox 4">
            <a:extLst>
              <a:ext uri="{FF2B5EF4-FFF2-40B4-BE49-F238E27FC236}">
                <a16:creationId xmlns:a16="http://schemas.microsoft.com/office/drawing/2014/main" xmlns="" id="{1A571ECE-0C94-F69F-CA26-719D87595303}"/>
              </a:ext>
            </a:extLst>
          </p:cNvPr>
          <p:cNvSpPr txBox="1"/>
          <p:nvPr/>
        </p:nvSpPr>
        <p:spPr>
          <a:xfrm>
            <a:off x="629264" y="1603598"/>
            <a:ext cx="10933472" cy="1600438"/>
          </a:xfrm>
          <a:prstGeom prst="rect">
            <a:avLst/>
          </a:prstGeom>
          <a:noFill/>
        </p:spPr>
        <p:txBody>
          <a:bodyPr wrap="square">
            <a:spAutoFit/>
          </a:bodyPr>
          <a:lstStyle/>
          <a:p>
            <a:pPr algn="l">
              <a:buFont typeface="Arial" panose="020B0604020202020204" pitchFamily="34" charset="0"/>
              <a:buChar char="•"/>
            </a:pPr>
            <a:r>
              <a:rPr lang="en-US" sz="2000" dirty="0">
                <a:solidFill>
                  <a:schemeClr val="bg1"/>
                </a:solidFill>
                <a:latin typeface="Abadi" panose="020B0604020104020204" pitchFamily="34" charset="0"/>
              </a:rPr>
              <a:t>Borrowers with verified income and employment status demonstrate higher total payments, suggesting a correlation between verification status and repayment behavior.</a:t>
            </a:r>
          </a:p>
          <a:p>
            <a:pPr algn="l">
              <a:buFont typeface="Arial" panose="020B0604020202020204" pitchFamily="34" charset="0"/>
              <a:buChar char="•"/>
            </a:pPr>
            <a:r>
              <a:rPr lang="en-US" sz="2000" dirty="0">
                <a:solidFill>
                  <a:schemeClr val="bg1"/>
                </a:solidFill>
                <a:latin typeface="Abadi" panose="020B0604020104020204" pitchFamily="34" charset="0"/>
              </a:rPr>
              <a:t>Non-verified borrowers may present higher credit risk, leading to lower payment amounts and potentially higher default rates.</a:t>
            </a:r>
          </a:p>
          <a:p>
            <a:pPr algn="l"/>
            <a:endParaRPr lang="en-US" b="0" i="0" dirty="0">
              <a:solidFill>
                <a:schemeClr val="bg1"/>
              </a:solidFill>
              <a:effectLst/>
              <a:latin typeface="Söhne"/>
            </a:endParaRPr>
          </a:p>
        </p:txBody>
      </p:sp>
      <p:pic>
        <p:nvPicPr>
          <p:cNvPr id="4" name="Picture 3">
            <a:extLst>
              <a:ext uri="{FF2B5EF4-FFF2-40B4-BE49-F238E27FC236}">
                <a16:creationId xmlns:a16="http://schemas.microsoft.com/office/drawing/2014/main" xmlns="" id="{72A9CAB7-2863-75D8-ADCC-D49224FF19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2844" y="3204036"/>
            <a:ext cx="6052344" cy="2955796"/>
          </a:xfrm>
          <a:prstGeom prst="rect">
            <a:avLst/>
          </a:prstGeom>
        </p:spPr>
      </p:pic>
    </p:spTree>
    <p:extLst>
      <p:ext uri="{BB962C8B-B14F-4D97-AF65-F5344CB8AC3E}">
        <p14:creationId xmlns:p14="http://schemas.microsoft.com/office/powerpoint/2010/main" val="2472384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7CB814D-C8AD-A031-871C-AF7072A31A80}"/>
              </a:ext>
            </a:extLst>
          </p:cNvPr>
          <p:cNvSpPr txBox="1"/>
          <p:nvPr/>
        </p:nvSpPr>
        <p:spPr>
          <a:xfrm>
            <a:off x="504825" y="301350"/>
            <a:ext cx="8172450" cy="2604496"/>
          </a:xfrm>
          <a:prstGeom prst="rect">
            <a:avLst/>
          </a:prstGeom>
          <a:noFill/>
        </p:spPr>
        <p:txBody>
          <a:bodyPr wrap="square">
            <a:spAutoFit/>
          </a:bodyPr>
          <a:lstStyle/>
          <a:p>
            <a:pPr>
              <a:lnSpc>
                <a:spcPct val="150000"/>
              </a:lnSpc>
            </a:pPr>
            <a:r>
              <a:rPr lang="en-IN" sz="2600" u="sng" dirty="0">
                <a:solidFill>
                  <a:schemeClr val="bg2">
                    <a:lumMod val="25000"/>
                  </a:schemeClr>
                </a:solidFill>
                <a:latin typeface="+mj-lt"/>
                <a:cs typeface="JasmineUPC" panose="02020603050405020304" pitchFamily="18" charset="-34"/>
              </a:rPr>
              <a:t>KPI 4- State wise and last credit pull date wise loan amount Stats :</a:t>
            </a:r>
          </a:p>
          <a:p>
            <a:pPr>
              <a:lnSpc>
                <a:spcPct val="150000"/>
              </a:lnSpc>
            </a:pPr>
            <a:endParaRPr lang="en-IN" sz="2800" u="sng" dirty="0">
              <a:latin typeface="+mj-lt"/>
              <a:cs typeface="JasmineUPC" panose="02020603050405020304" pitchFamily="18" charset="-34"/>
            </a:endParaRPr>
          </a:p>
          <a:p>
            <a:pPr>
              <a:lnSpc>
                <a:spcPct val="150000"/>
              </a:lnSpc>
            </a:pPr>
            <a:endParaRPr lang="en-IN" sz="2800" u="sng" dirty="0">
              <a:latin typeface="+mj-lt"/>
              <a:cs typeface="JasmineUPC" panose="02020603050405020304" pitchFamily="18" charset="-34"/>
            </a:endParaRPr>
          </a:p>
        </p:txBody>
      </p:sp>
      <p:pic>
        <p:nvPicPr>
          <p:cNvPr id="2" name="Picture 1">
            <a:extLst>
              <a:ext uri="{FF2B5EF4-FFF2-40B4-BE49-F238E27FC236}">
                <a16:creationId xmlns:a16="http://schemas.microsoft.com/office/drawing/2014/main" xmlns="" id="{91DD8983-C8B7-42C5-5D43-C650D8EDB9AB}"/>
              </a:ext>
            </a:extLst>
          </p:cNvPr>
          <p:cNvPicPr>
            <a:picLocks noChangeAspect="1"/>
          </p:cNvPicPr>
          <p:nvPr/>
        </p:nvPicPr>
        <p:blipFill>
          <a:blip r:embed="rId2"/>
          <a:stretch>
            <a:fillRect/>
          </a:stretch>
        </p:blipFill>
        <p:spPr>
          <a:xfrm>
            <a:off x="10830785" y="5276913"/>
            <a:ext cx="925285" cy="925285"/>
          </a:xfrm>
          <a:prstGeom prst="rect">
            <a:avLst/>
          </a:prstGeom>
        </p:spPr>
      </p:pic>
      <p:sp>
        <p:nvSpPr>
          <p:cNvPr id="5" name="TextBox 4">
            <a:extLst>
              <a:ext uri="{FF2B5EF4-FFF2-40B4-BE49-F238E27FC236}">
                <a16:creationId xmlns:a16="http://schemas.microsoft.com/office/drawing/2014/main" xmlns="" id="{1A571ECE-0C94-F69F-CA26-719D87595303}"/>
              </a:ext>
            </a:extLst>
          </p:cNvPr>
          <p:cNvSpPr txBox="1"/>
          <p:nvPr/>
        </p:nvSpPr>
        <p:spPr>
          <a:xfrm>
            <a:off x="629264" y="1603598"/>
            <a:ext cx="10933472" cy="1600438"/>
          </a:xfrm>
          <a:prstGeom prst="rect">
            <a:avLst/>
          </a:prstGeom>
          <a:noFill/>
        </p:spPr>
        <p:txBody>
          <a:bodyPr wrap="square">
            <a:spAutoFit/>
          </a:bodyPr>
          <a:lstStyle/>
          <a:p>
            <a:pPr indent="-285750">
              <a:buFont typeface="Arial" panose="020B0604020202020204" pitchFamily="34" charset="0"/>
              <a:buChar char="•"/>
            </a:pPr>
            <a:r>
              <a:rPr lang="en-US" sz="2000" dirty="0">
                <a:solidFill>
                  <a:schemeClr val="bg1"/>
                </a:solidFill>
                <a:latin typeface="Abadi" panose="020B0604020104020204" pitchFamily="34" charset="0"/>
              </a:rPr>
              <a:t>Loan performance varies across states, reflecting regional economic conditions, regulatory environments, and demographic factors.</a:t>
            </a:r>
          </a:p>
          <a:p>
            <a:pPr indent="-285750">
              <a:buFont typeface="Arial" panose="020B0604020202020204" pitchFamily="34" charset="0"/>
              <a:buChar char="•"/>
            </a:pPr>
            <a:r>
              <a:rPr lang="en-US" sz="2000" dirty="0">
                <a:solidFill>
                  <a:schemeClr val="bg1"/>
                </a:solidFill>
                <a:latin typeface="Abadi" panose="020B0604020104020204" pitchFamily="34" charset="0"/>
              </a:rPr>
              <a:t>Changes in loan status based on the timing of the last credit pull could indicate the impact of credit assessment on borrower risk profiles and repayment behavior.</a:t>
            </a:r>
          </a:p>
          <a:p>
            <a:pPr algn="l"/>
            <a:endParaRPr lang="en-US" b="0" i="0" dirty="0">
              <a:solidFill>
                <a:schemeClr val="bg1"/>
              </a:solidFill>
              <a:effectLst/>
              <a:latin typeface="Söhne"/>
            </a:endParaRPr>
          </a:p>
        </p:txBody>
      </p:sp>
      <p:pic>
        <p:nvPicPr>
          <p:cNvPr id="4" name="Picture 3">
            <a:extLst>
              <a:ext uri="{FF2B5EF4-FFF2-40B4-BE49-F238E27FC236}">
                <a16:creationId xmlns:a16="http://schemas.microsoft.com/office/drawing/2014/main" xmlns="" id="{5F636165-6C2E-E41C-BC47-1EA8517064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686" y="3245558"/>
            <a:ext cx="7778751" cy="2897277"/>
          </a:xfrm>
          <a:prstGeom prst="rect">
            <a:avLst/>
          </a:prstGeom>
        </p:spPr>
      </p:pic>
    </p:spTree>
    <p:extLst>
      <p:ext uri="{BB962C8B-B14F-4D97-AF65-F5344CB8AC3E}">
        <p14:creationId xmlns:p14="http://schemas.microsoft.com/office/powerpoint/2010/main" val="522039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7CB814D-C8AD-A031-871C-AF7072A31A80}"/>
              </a:ext>
            </a:extLst>
          </p:cNvPr>
          <p:cNvSpPr txBox="1"/>
          <p:nvPr/>
        </p:nvSpPr>
        <p:spPr>
          <a:xfrm>
            <a:off x="504825" y="301350"/>
            <a:ext cx="8172450" cy="2604496"/>
          </a:xfrm>
          <a:prstGeom prst="rect">
            <a:avLst/>
          </a:prstGeom>
          <a:noFill/>
        </p:spPr>
        <p:txBody>
          <a:bodyPr wrap="square">
            <a:spAutoFit/>
          </a:bodyPr>
          <a:lstStyle/>
          <a:p>
            <a:pPr>
              <a:lnSpc>
                <a:spcPct val="150000"/>
              </a:lnSpc>
            </a:pPr>
            <a:r>
              <a:rPr lang="en-IN" sz="2600" u="sng" dirty="0">
                <a:solidFill>
                  <a:schemeClr val="bg2">
                    <a:lumMod val="25000"/>
                  </a:schemeClr>
                </a:solidFill>
                <a:latin typeface="+mj-lt"/>
                <a:cs typeface="JasmineUPC" panose="02020603050405020304" pitchFamily="18" charset="-34"/>
              </a:rPr>
              <a:t>KPI 5- Home Ownership Vs last payment date  Stats :</a:t>
            </a:r>
          </a:p>
          <a:p>
            <a:pPr>
              <a:lnSpc>
                <a:spcPct val="150000"/>
              </a:lnSpc>
            </a:pPr>
            <a:endParaRPr lang="en-IN" sz="2800" u="sng" dirty="0">
              <a:latin typeface="+mj-lt"/>
              <a:cs typeface="JasmineUPC" panose="02020603050405020304" pitchFamily="18" charset="-34"/>
            </a:endParaRPr>
          </a:p>
          <a:p>
            <a:pPr>
              <a:lnSpc>
                <a:spcPct val="150000"/>
              </a:lnSpc>
            </a:pPr>
            <a:endParaRPr lang="en-IN" sz="2800" u="sng" dirty="0">
              <a:latin typeface="+mj-lt"/>
              <a:cs typeface="JasmineUPC" panose="02020603050405020304" pitchFamily="18" charset="-34"/>
            </a:endParaRPr>
          </a:p>
        </p:txBody>
      </p:sp>
      <p:pic>
        <p:nvPicPr>
          <p:cNvPr id="2" name="Picture 1">
            <a:extLst>
              <a:ext uri="{FF2B5EF4-FFF2-40B4-BE49-F238E27FC236}">
                <a16:creationId xmlns:a16="http://schemas.microsoft.com/office/drawing/2014/main" xmlns="" id="{91DD8983-C8B7-42C5-5D43-C650D8EDB9AB}"/>
              </a:ext>
            </a:extLst>
          </p:cNvPr>
          <p:cNvPicPr>
            <a:picLocks noChangeAspect="1"/>
          </p:cNvPicPr>
          <p:nvPr/>
        </p:nvPicPr>
        <p:blipFill>
          <a:blip r:embed="rId2"/>
          <a:stretch>
            <a:fillRect/>
          </a:stretch>
        </p:blipFill>
        <p:spPr>
          <a:xfrm>
            <a:off x="10837069" y="5295498"/>
            <a:ext cx="925285" cy="925285"/>
          </a:xfrm>
          <a:prstGeom prst="rect">
            <a:avLst/>
          </a:prstGeom>
        </p:spPr>
      </p:pic>
      <p:sp>
        <p:nvSpPr>
          <p:cNvPr id="5" name="TextBox 4">
            <a:extLst>
              <a:ext uri="{FF2B5EF4-FFF2-40B4-BE49-F238E27FC236}">
                <a16:creationId xmlns:a16="http://schemas.microsoft.com/office/drawing/2014/main" xmlns="" id="{1A571ECE-0C94-F69F-CA26-719D87595303}"/>
              </a:ext>
            </a:extLst>
          </p:cNvPr>
          <p:cNvSpPr txBox="1"/>
          <p:nvPr/>
        </p:nvSpPr>
        <p:spPr>
          <a:xfrm>
            <a:off x="629264" y="1603598"/>
            <a:ext cx="10933472" cy="1600438"/>
          </a:xfrm>
          <a:prstGeom prst="rect">
            <a:avLst/>
          </a:prstGeom>
          <a:noFill/>
        </p:spPr>
        <p:txBody>
          <a:bodyPr wrap="square">
            <a:spAutoFit/>
          </a:bodyPr>
          <a:lstStyle/>
          <a:p>
            <a:pPr marL="342900" indent="-342900">
              <a:buFont typeface="Arial" panose="020B0604020202020204" pitchFamily="34" charset="0"/>
              <a:buChar char="•"/>
            </a:pPr>
            <a:r>
              <a:rPr lang="en-US" sz="2000" dirty="0">
                <a:solidFill>
                  <a:schemeClr val="bg1"/>
                </a:solidFill>
                <a:latin typeface="Abadi" panose="020B0604020104020204" pitchFamily="34" charset="0"/>
              </a:rPr>
              <a:t>Borrowers who own homes tend to have more stable payment behavior, as evidenced by more recent last payment dates.</a:t>
            </a:r>
          </a:p>
          <a:p>
            <a:pPr indent="-285750">
              <a:buFont typeface="Arial" panose="020B0604020202020204" pitchFamily="34" charset="0"/>
              <a:buChar char="•"/>
            </a:pPr>
            <a:r>
              <a:rPr lang="en-US" sz="2000" dirty="0">
                <a:solidFill>
                  <a:schemeClr val="bg1"/>
                </a:solidFill>
                <a:latin typeface="Abadi" panose="020B0604020104020204" pitchFamily="34" charset="0"/>
              </a:rPr>
              <a:t>Renters or individuals with other housing arrangements may exhibit more varied payment patterns, influenced by factors such as rental affordability and housing instability</a:t>
            </a:r>
            <a:r>
              <a:rPr lang="en-US" sz="2000" dirty="0">
                <a:solidFill>
                  <a:schemeClr val="bg1"/>
                </a:solidFill>
                <a:latin typeface="Söhne"/>
              </a:rPr>
              <a:t>.</a:t>
            </a:r>
            <a:endParaRPr lang="en-US" b="0" i="0" dirty="0">
              <a:solidFill>
                <a:srgbClr val="0D0D0D"/>
              </a:solidFill>
              <a:effectLst/>
              <a:latin typeface="Söhne"/>
            </a:endParaRPr>
          </a:p>
          <a:p>
            <a:pPr algn="l"/>
            <a:endParaRPr lang="en-US" b="0" i="0" dirty="0">
              <a:solidFill>
                <a:schemeClr val="bg1"/>
              </a:solidFill>
              <a:effectLst/>
              <a:latin typeface="Söhne"/>
            </a:endParaRPr>
          </a:p>
        </p:txBody>
      </p:sp>
      <p:pic>
        <p:nvPicPr>
          <p:cNvPr id="4" name="Picture 3">
            <a:extLst>
              <a:ext uri="{FF2B5EF4-FFF2-40B4-BE49-F238E27FC236}">
                <a16:creationId xmlns:a16="http://schemas.microsoft.com/office/drawing/2014/main" xmlns="" id="{5879F5E6-6714-3658-0084-EBDECCD1CE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4931" y="3106108"/>
            <a:ext cx="6229350" cy="3114675"/>
          </a:xfrm>
          <a:prstGeom prst="rect">
            <a:avLst/>
          </a:prstGeom>
        </p:spPr>
      </p:pic>
      <p:sp>
        <p:nvSpPr>
          <p:cNvPr id="7" name="TextBox 6">
            <a:extLst>
              <a:ext uri="{FF2B5EF4-FFF2-40B4-BE49-F238E27FC236}">
                <a16:creationId xmlns:a16="http://schemas.microsoft.com/office/drawing/2014/main" xmlns="" id="{74693699-DCA6-7871-CA72-EC3926885327}"/>
              </a:ext>
            </a:extLst>
          </p:cNvPr>
          <p:cNvSpPr txBox="1"/>
          <p:nvPr/>
        </p:nvSpPr>
        <p:spPr>
          <a:xfrm>
            <a:off x="3048000" y="3244334"/>
            <a:ext cx="6096000" cy="369332"/>
          </a:xfrm>
          <a:prstGeom prst="rect">
            <a:avLst/>
          </a:prstGeom>
          <a:noFill/>
        </p:spPr>
        <p:txBody>
          <a:bodyPr wrap="square">
            <a:spAutoFit/>
          </a:bodyPr>
          <a:lstStyle/>
          <a:p>
            <a:endParaRPr lang="en-US" dirty="0"/>
          </a:p>
        </p:txBody>
      </p:sp>
    </p:spTree>
    <p:extLst>
      <p:ext uri="{BB962C8B-B14F-4D97-AF65-F5344CB8AC3E}">
        <p14:creationId xmlns:p14="http://schemas.microsoft.com/office/powerpoint/2010/main" val="128945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1CA522E1-AE6D-29BF-74CD-274D7E69DA7E}"/>
              </a:ext>
            </a:extLst>
          </p:cNvPr>
          <p:cNvPicPr>
            <a:picLocks noChangeAspect="1"/>
          </p:cNvPicPr>
          <p:nvPr/>
        </p:nvPicPr>
        <p:blipFill rotWithShape="1">
          <a:blip r:embed="rId2">
            <a:extLst>
              <a:ext uri="{28A0092B-C50C-407E-A947-70E740481C1C}">
                <a14:useLocalDpi xmlns:a14="http://schemas.microsoft.com/office/drawing/2010/main" val="0"/>
              </a:ext>
            </a:extLst>
          </a:blip>
          <a:srcRect l="3735" t="13326" r="3302" b="12119"/>
          <a:stretch/>
        </p:blipFill>
        <p:spPr>
          <a:xfrm>
            <a:off x="1444240" y="1634897"/>
            <a:ext cx="8992343" cy="4056601"/>
          </a:xfrm>
          <a:prstGeom prst="rect">
            <a:avLst/>
          </a:prstGeom>
        </p:spPr>
      </p:pic>
      <p:sp>
        <p:nvSpPr>
          <p:cNvPr id="3" name="Title 2">
            <a:extLst>
              <a:ext uri="{FF2B5EF4-FFF2-40B4-BE49-F238E27FC236}">
                <a16:creationId xmlns:a16="http://schemas.microsoft.com/office/drawing/2014/main" xmlns="" id="{EF2F5B5A-4201-AD9F-6172-08DC6538B40F}"/>
              </a:ext>
            </a:extLst>
          </p:cNvPr>
          <p:cNvSpPr>
            <a:spLocks noGrp="1"/>
          </p:cNvSpPr>
          <p:nvPr>
            <p:ph type="ctrTitle"/>
          </p:nvPr>
        </p:nvSpPr>
        <p:spPr>
          <a:xfrm>
            <a:off x="693517" y="357188"/>
            <a:ext cx="10058400" cy="1369218"/>
          </a:xfrm>
        </p:spPr>
        <p:txBody>
          <a:bodyPr/>
          <a:lstStyle/>
          <a:p>
            <a:r>
              <a:rPr lang="en-IN" dirty="0"/>
              <a:t>   Excel Dashboard </a:t>
            </a:r>
            <a:endParaRPr lang="en-US" dirty="0"/>
          </a:p>
        </p:txBody>
      </p:sp>
    </p:spTree>
    <p:extLst>
      <p:ext uri="{BB962C8B-B14F-4D97-AF65-F5344CB8AC3E}">
        <p14:creationId xmlns:p14="http://schemas.microsoft.com/office/powerpoint/2010/main" val="1587333169"/>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openxmlformats.org/package/2006/metadata/core-properties"/>
    <ds:schemaRef ds:uri="http://schemas.microsoft.com/office/2006/documentManagement/types"/>
    <ds:schemaRef ds:uri="http://purl.org/dc/terms/"/>
    <ds:schemaRef ds:uri="http://purl.org/dc/dcmitype/"/>
    <ds:schemaRef ds:uri="http://schemas.microsoft.com/office/infopath/2007/PartnerControls"/>
    <ds:schemaRef ds:uri="230e9df3-be65-4c73-a93b-d1236ebd677e"/>
    <ds:schemaRef ds:uri="16c05727-aa75-4e4a-9b5f-8a80a1165891"/>
    <ds:schemaRef ds:uri="http://purl.org/dc/elements/1.1/"/>
    <ds:schemaRef ds:uri="71af3243-3dd4-4a8d-8c0d-dd76da1f02a5"/>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{4DBBE857-AECB-44BA-B5BF-ACBC9D75B20F}tf56160789_win32</Template>
  <TotalTime>246</TotalTime>
  <Words>563</Words>
  <Application>Microsoft Office PowerPoint</Application>
  <PresentationFormat>Widescreen</PresentationFormat>
  <Paragraphs>54</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Abadi</vt:lpstr>
      <vt:lpstr>Arial</vt:lpstr>
      <vt:lpstr>Bookman Old Style</vt:lpstr>
      <vt:lpstr>Calibri</vt:lpstr>
      <vt:lpstr>Candara</vt:lpstr>
      <vt:lpstr>Franklin Gothic Book</vt:lpstr>
      <vt:lpstr>JasmineUPC</vt:lpstr>
      <vt:lpstr>Söhne</vt:lpstr>
      <vt:lpstr>Wingdings</vt:lpstr>
      <vt:lpstr>Custom</vt:lpstr>
      <vt:lpstr>BANK LOAN OF CUSTOMERS</vt:lpstr>
      <vt:lpstr>PowerPoint Presentation</vt:lpstr>
      <vt:lpstr>Introduction:</vt:lpstr>
      <vt:lpstr>PowerPoint Presentation</vt:lpstr>
      <vt:lpstr>PowerPoint Presentation</vt:lpstr>
      <vt:lpstr>PowerPoint Presentation</vt:lpstr>
      <vt:lpstr>PowerPoint Presentation</vt:lpstr>
      <vt:lpstr>PowerPoint Presentation</vt:lpstr>
      <vt:lpstr>   Excel Dashboard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OF CUSTOMERS</dc:title>
  <dc:creator>Ujwala Rani</dc:creator>
  <cp:lastModifiedBy>Admin</cp:lastModifiedBy>
  <cp:revision>4</cp:revision>
  <dcterms:created xsi:type="dcterms:W3CDTF">2024-03-27T05:08:00Z</dcterms:created>
  <dcterms:modified xsi:type="dcterms:W3CDTF">2024-03-30T03:31:50Z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