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9" r:id="rId4"/>
    <p:sldId id="270" r:id="rId5"/>
    <p:sldId id="261" r:id="rId6"/>
    <p:sldId id="262" r:id="rId7"/>
    <p:sldId id="268" r:id="rId8"/>
    <p:sldId id="263" r:id="rId9"/>
    <p:sldId id="264" r:id="rId10"/>
    <p:sldId id="265" r:id="rId11"/>
    <p:sldId id="271" r:id="rId12"/>
    <p:sldId id="260" r:id="rId1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12"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B6DB6"/>
    <a:srgbClr val="00C35A"/>
    <a:srgbClr val="D54E4E"/>
    <a:srgbClr val="FF8001"/>
    <a:srgbClr val="FF9900"/>
    <a:srgbClr val="5EEC3C"/>
    <a:srgbClr val="FFDC47"/>
    <a:srgbClr val="FFABC9"/>
    <a:srgbClr val="FFFF21"/>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0"/>
  </p:normalViewPr>
  <p:slideViewPr>
    <p:cSldViewPr>
      <p:cViewPr varScale="1">
        <p:scale>
          <a:sx n="160" d="100"/>
          <a:sy n="160" d="100"/>
        </p:scale>
        <p:origin x="240" y="176"/>
      </p:cViewPr>
      <p:guideLst>
        <p:guide orient="horz" pos="1812"/>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C385A8-9F8F-A749-8985-C569D4ECA485}" type="datetimeFigureOut">
              <a:rPr lang="en-US" smtClean="0"/>
              <a:t>4/13/20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FCCEBF-35FE-0B4E-AAE5-E4A6815626F5}" type="slidenum">
              <a:rPr lang="en-US" smtClean="0"/>
              <a:t>‹#›</a:t>
            </a:fld>
            <a:endParaRPr lang="en-US" dirty="0"/>
          </a:p>
        </p:txBody>
      </p:sp>
    </p:spTree>
    <p:extLst>
      <p:ext uri="{BB962C8B-B14F-4D97-AF65-F5344CB8AC3E}">
        <p14:creationId xmlns:p14="http://schemas.microsoft.com/office/powerpoint/2010/main" val="449401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FCCEBF-35FE-0B4E-AAE5-E4A6815626F5}" type="slidenum">
              <a:rPr lang="en-US" smtClean="0"/>
              <a:t>4</a:t>
            </a:fld>
            <a:endParaRPr lang="en-US" dirty="0"/>
          </a:p>
        </p:txBody>
      </p:sp>
    </p:spTree>
    <p:extLst>
      <p:ext uri="{BB962C8B-B14F-4D97-AF65-F5344CB8AC3E}">
        <p14:creationId xmlns:p14="http://schemas.microsoft.com/office/powerpoint/2010/main" val="20952663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976015" y="2877161"/>
            <a:ext cx="6719020" cy="1536528"/>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2128720" y="1655520"/>
            <a:ext cx="6566315" cy="1221641"/>
          </a:xfrm>
          <a:noFill/>
        </p:spPr>
        <p:txBody>
          <a:bodyPr>
            <a:normAutofit/>
          </a:bodyPr>
          <a:lstStyle>
            <a:lvl1pPr marL="0" indent="0" algn="r">
              <a:buNone/>
              <a:defRPr sz="2800" b="0" i="0">
                <a:solidFill>
                  <a:srgbClr val="00206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p>
          <a:p>
            <a:r>
              <a:rPr lang="en-US" dirty="0"/>
              <a:t>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4/13/20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4/13/20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128470"/>
            <a:ext cx="8246070" cy="891995"/>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350110"/>
            <a:ext cx="8246070" cy="3359506"/>
          </a:xfrm>
        </p:spPr>
        <p:txBody>
          <a:bodyPr/>
          <a:lstStyle>
            <a:lvl1pPr algn="l">
              <a:defRPr sz="2800">
                <a:solidFill>
                  <a:srgbClr val="002060"/>
                </a:solidFill>
              </a:defRPr>
            </a:lvl1pPr>
            <a:lvl2pPr algn="l">
              <a:defRPr>
                <a:solidFill>
                  <a:srgbClr val="002060"/>
                </a:solidFill>
              </a:defRPr>
            </a:lvl2pPr>
            <a:lvl3pPr algn="l">
              <a:defRPr>
                <a:solidFill>
                  <a:srgbClr val="002060"/>
                </a:solidFill>
              </a:defRPr>
            </a:lvl3pPr>
            <a:lvl4pPr algn="l">
              <a:defRPr>
                <a:solidFill>
                  <a:srgbClr val="002060"/>
                </a:solidFill>
              </a:defRPr>
            </a:lvl4pPr>
            <a:lvl5pPr algn="l">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1425" y="433880"/>
            <a:ext cx="5955495" cy="572644"/>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281425" y="1198559"/>
            <a:ext cx="5955495" cy="3511061"/>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4/13/20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4/13/20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4" y="281175"/>
            <a:ext cx="8246071" cy="763525"/>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82115"/>
            <a:ext cx="4040188"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13635"/>
            <a:ext cx="4040188" cy="2137871"/>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82115"/>
            <a:ext cx="4041775"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13635"/>
            <a:ext cx="4041775" cy="2137871"/>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4/13/20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4/13/20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4/13/20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4/13/20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4/13/20</a:t>
            </a:fld>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jp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g"/><Relationship Id="rId9" Type="http://schemas.openxmlformats.org/officeDocument/2006/relationships/image" Target="../media/image11.svg"/></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svg"/><Relationship Id="rId3" Type="http://schemas.openxmlformats.org/officeDocument/2006/relationships/image" Target="../media/image13.svg"/><Relationship Id="rId7" Type="http://schemas.openxmlformats.org/officeDocument/2006/relationships/image" Target="../media/image17.svg"/><Relationship Id="rId12" Type="http://schemas.openxmlformats.org/officeDocument/2006/relationships/image" Target="../media/image22.png"/><Relationship Id="rId17" Type="http://schemas.openxmlformats.org/officeDocument/2006/relationships/image" Target="../media/image27.svg"/><Relationship Id="rId2" Type="http://schemas.openxmlformats.org/officeDocument/2006/relationships/image" Target="../media/image12.png"/><Relationship Id="rId16"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svg"/><Relationship Id="rId5" Type="http://schemas.openxmlformats.org/officeDocument/2006/relationships/image" Target="../media/image15.svg"/><Relationship Id="rId15" Type="http://schemas.openxmlformats.org/officeDocument/2006/relationships/image" Target="../media/image25.sv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svg"/><Relationship Id="rId14" Type="http://schemas.openxmlformats.org/officeDocument/2006/relationships/image" Target="../media/image2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127.0.0.1:8050/"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a:t>DRAW</a:t>
            </a:r>
            <a:br>
              <a:rPr lang="en-US" sz="4800" dirty="0"/>
            </a:br>
            <a:r>
              <a:rPr lang="en-US" dirty="0"/>
              <a:t>Drug Review Analysis Work</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3FDE3-5F0F-6146-AD08-A814EAB1C7E7}"/>
              </a:ext>
            </a:extLst>
          </p:cNvPr>
          <p:cNvSpPr>
            <a:spLocks noGrp="1"/>
          </p:cNvSpPr>
          <p:nvPr>
            <p:ph type="title"/>
          </p:nvPr>
        </p:nvSpPr>
        <p:spPr/>
        <p:txBody>
          <a:bodyPr>
            <a:normAutofit/>
          </a:bodyPr>
          <a:lstStyle/>
          <a:p>
            <a:r>
              <a:rPr lang="en-CA" sz="2800" dirty="0"/>
              <a:t>Future Work</a:t>
            </a:r>
            <a:endParaRPr lang="en-US" sz="2800" dirty="0"/>
          </a:p>
        </p:txBody>
      </p:sp>
      <p:sp>
        <p:nvSpPr>
          <p:cNvPr id="3" name="Content Placeholder 2">
            <a:extLst>
              <a:ext uri="{FF2B5EF4-FFF2-40B4-BE49-F238E27FC236}">
                <a16:creationId xmlns:a16="http://schemas.microsoft.com/office/drawing/2014/main" id="{0EB1C04C-50E4-9440-9ACA-640730C9DEE4}"/>
              </a:ext>
            </a:extLst>
          </p:cNvPr>
          <p:cNvSpPr>
            <a:spLocks noGrp="1"/>
          </p:cNvSpPr>
          <p:nvPr>
            <p:ph idx="1"/>
          </p:nvPr>
        </p:nvSpPr>
        <p:spPr/>
        <p:txBody>
          <a:bodyPr>
            <a:normAutofit/>
          </a:bodyPr>
          <a:lstStyle/>
          <a:p>
            <a:pPr algn="just"/>
            <a:r>
              <a:rPr lang="en-CA" sz="1800" dirty="0"/>
              <a:t>A lot of information like cost, dosage, duration of condition and past medical history are hidden under reviews. We can build a robust Text Mining system to make personalized recommendations to users and provide in-depth analysis to pharmacies.</a:t>
            </a:r>
          </a:p>
          <a:p>
            <a:pPr algn="just"/>
            <a:r>
              <a:rPr lang="en-CA" sz="1800" dirty="0"/>
              <a:t>Healthcare Chatbot </a:t>
            </a:r>
          </a:p>
          <a:p>
            <a:pPr lvl="1" algn="just">
              <a:buFont typeface="Wingdings" pitchFamily="2" charset="2"/>
              <a:buChar char="Ø"/>
            </a:pPr>
            <a:r>
              <a:rPr lang="en-CA" sz="1800" dirty="0"/>
              <a:t>Online assistance/recommendation based on patient symptoms</a:t>
            </a:r>
          </a:p>
          <a:p>
            <a:pPr lvl="1" algn="just">
              <a:buFont typeface="Wingdings" pitchFamily="2" charset="2"/>
              <a:buChar char="Ø"/>
            </a:pPr>
            <a:r>
              <a:rPr lang="en-CA" sz="1800" dirty="0"/>
              <a:t>Monitor emotional heath of patients through conversations</a:t>
            </a:r>
          </a:p>
          <a:p>
            <a:pPr algn="just"/>
            <a:r>
              <a:rPr lang="en-CA" sz="1800" dirty="0"/>
              <a:t>Connecting to a medical information platform through API for real time data and visualizations</a:t>
            </a:r>
          </a:p>
          <a:p>
            <a:pPr algn="just"/>
            <a:r>
              <a:rPr lang="en-CA" sz="1800" dirty="0"/>
              <a:t>Add a scheduled retraining of models to website for incorporating latest changes</a:t>
            </a:r>
          </a:p>
          <a:p>
            <a:pPr algn="just"/>
            <a:endParaRPr lang="en-CA" sz="1800" dirty="0"/>
          </a:p>
        </p:txBody>
      </p:sp>
    </p:spTree>
    <p:extLst>
      <p:ext uri="{BB962C8B-B14F-4D97-AF65-F5344CB8AC3E}">
        <p14:creationId xmlns:p14="http://schemas.microsoft.com/office/powerpoint/2010/main" val="1272417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1AD08-443B-4141-82ED-6B7DFEB6F7B4}"/>
              </a:ext>
            </a:extLst>
          </p:cNvPr>
          <p:cNvSpPr>
            <a:spLocks noGrp="1"/>
          </p:cNvSpPr>
          <p:nvPr>
            <p:ph type="title"/>
          </p:nvPr>
        </p:nvSpPr>
        <p:spPr/>
        <p:txBody>
          <a:bodyPr>
            <a:normAutofit/>
          </a:bodyPr>
          <a:lstStyle/>
          <a:p>
            <a:r>
              <a:rPr lang="en-US" sz="2800" dirty="0"/>
              <a:t>Team: Data Pirates</a:t>
            </a:r>
          </a:p>
        </p:txBody>
      </p:sp>
      <p:sp>
        <p:nvSpPr>
          <p:cNvPr id="3" name="Content Placeholder 2">
            <a:extLst>
              <a:ext uri="{FF2B5EF4-FFF2-40B4-BE49-F238E27FC236}">
                <a16:creationId xmlns:a16="http://schemas.microsoft.com/office/drawing/2014/main" id="{97072E03-B331-C24E-A98C-042ECC19319D}"/>
              </a:ext>
            </a:extLst>
          </p:cNvPr>
          <p:cNvSpPr>
            <a:spLocks noGrp="1"/>
          </p:cNvSpPr>
          <p:nvPr>
            <p:ph idx="1"/>
          </p:nvPr>
        </p:nvSpPr>
        <p:spPr/>
        <p:txBody>
          <a:bodyPr>
            <a:normAutofit/>
          </a:bodyPr>
          <a:lstStyle/>
          <a:p>
            <a:r>
              <a:rPr lang="en-US" sz="1800" dirty="0"/>
              <a:t>Akash Singh Kunwar: 301401851</a:t>
            </a:r>
          </a:p>
          <a:p>
            <a:r>
              <a:rPr lang="en-US" sz="1800" dirty="0"/>
              <a:t>Rohan Harode: 301406504</a:t>
            </a:r>
          </a:p>
          <a:p>
            <a:r>
              <a:rPr lang="en-US" sz="1800" dirty="0"/>
              <a:t>Shubham Malik: 301403562</a:t>
            </a:r>
          </a:p>
        </p:txBody>
      </p:sp>
    </p:spTree>
    <p:extLst>
      <p:ext uri="{BB962C8B-B14F-4D97-AF65-F5344CB8AC3E}">
        <p14:creationId xmlns:p14="http://schemas.microsoft.com/office/powerpoint/2010/main" val="583571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 up of a logo&#10;&#10;Description automatically generated">
            <a:extLst>
              <a:ext uri="{FF2B5EF4-FFF2-40B4-BE49-F238E27FC236}">
                <a16:creationId xmlns:a16="http://schemas.microsoft.com/office/drawing/2014/main" id="{A0C2733B-E956-044E-B22E-2BD5CD67BF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75" y="2113635"/>
            <a:ext cx="7632700" cy="2146300"/>
          </a:xfrm>
          <a:prstGeom prst="rect">
            <a:avLst/>
          </a:prstGeom>
        </p:spPr>
      </p:pic>
    </p:spTree>
    <p:extLst>
      <p:ext uri="{BB962C8B-B14F-4D97-AF65-F5344CB8AC3E}">
        <p14:creationId xmlns:p14="http://schemas.microsoft.com/office/powerpoint/2010/main" val="2708380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What Inspires us</a:t>
            </a:r>
          </a:p>
        </p:txBody>
      </p:sp>
      <p:sp>
        <p:nvSpPr>
          <p:cNvPr id="3" name="Content Placeholder 2"/>
          <p:cNvSpPr>
            <a:spLocks noGrp="1"/>
          </p:cNvSpPr>
          <p:nvPr>
            <p:ph idx="1"/>
          </p:nvPr>
        </p:nvSpPr>
        <p:spPr/>
        <p:txBody>
          <a:bodyPr>
            <a:noAutofit/>
          </a:bodyPr>
          <a:lstStyle/>
          <a:p>
            <a:pPr algn="just"/>
            <a:r>
              <a:rPr lang="en-CA" sz="1800" dirty="0"/>
              <a:t>We can get easily overwhelmed by numerous online reviews listed for medicines available for any conditions</a:t>
            </a:r>
          </a:p>
          <a:p>
            <a:pPr algn="just"/>
            <a:r>
              <a:rPr lang="en-CA" sz="1800" dirty="0"/>
              <a:t>Due to various limitations in clinical trials, adverse side effects may not be detected before the drug is launched in the market</a:t>
            </a:r>
          </a:p>
          <a:p>
            <a:pPr algn="just"/>
            <a:r>
              <a:rPr lang="en-CA" sz="1800" dirty="0"/>
              <a:t>Text analysis on drug reviews could be useful for patients, pharmacy companies and doctors to improve consumer safety by assisting in the reduction of medication errors</a:t>
            </a:r>
          </a:p>
          <a:p>
            <a:r>
              <a:rPr lang="en-CA" sz="1800" dirty="0"/>
              <a:t>There is no tool available in the market to suffice these issues. Therefore, we will create a web application where patients and doctors can search by symptoms and get drug recommendations, side effects of drugs and obtain insights into patients’ portfolio.</a:t>
            </a:r>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sz="2800" dirty="0"/>
              <a:t>Problem Statement</a:t>
            </a:r>
            <a:endParaRPr lang="en-US" sz="2800" dirty="0"/>
          </a:p>
        </p:txBody>
      </p:sp>
      <p:sp>
        <p:nvSpPr>
          <p:cNvPr id="5" name="Content Placeholder 4"/>
          <p:cNvSpPr>
            <a:spLocks noGrp="1"/>
          </p:cNvSpPr>
          <p:nvPr>
            <p:ph idx="1"/>
          </p:nvPr>
        </p:nvSpPr>
        <p:spPr>
          <a:xfrm>
            <a:off x="2281425" y="1198559"/>
            <a:ext cx="6871725" cy="3511061"/>
          </a:xfrm>
        </p:spPr>
        <p:txBody>
          <a:bodyPr>
            <a:noAutofit/>
          </a:bodyPr>
          <a:lstStyle/>
          <a:p>
            <a:r>
              <a:rPr lang="en-CA" sz="1800" dirty="0"/>
              <a:t>We aim to answer the following questions through our platform: </a:t>
            </a:r>
          </a:p>
          <a:p>
            <a:pPr lvl="1">
              <a:buFont typeface="Wingdings" pitchFamily="2" charset="2"/>
              <a:buChar char="Ø"/>
            </a:pPr>
            <a:r>
              <a:rPr lang="en-CA" sz="1800" dirty="0"/>
              <a:t>How to use sentiment analysis on reviews and recommend the most effective drugs for the given condition?</a:t>
            </a:r>
          </a:p>
          <a:p>
            <a:pPr lvl="1">
              <a:buFont typeface="Wingdings" pitchFamily="2" charset="2"/>
              <a:buChar char="Ø"/>
            </a:pPr>
            <a:r>
              <a:rPr lang="en-CA" sz="1800" dirty="0"/>
              <a:t>To know the side effects and exact polarity of drug reviews to help pharmacy companies take required action to improve the drug</a:t>
            </a:r>
            <a:endParaRPr lang="en-US" sz="1800" dirty="0"/>
          </a:p>
          <a:p>
            <a:pPr lvl="1">
              <a:buFont typeface="Wingdings" pitchFamily="2" charset="2"/>
              <a:buChar char="Ø"/>
            </a:pPr>
            <a:r>
              <a:rPr lang="en-US" sz="1800" dirty="0"/>
              <a:t>Help doctors and pharma identify the age group and gender of target audience for a chosen drug</a:t>
            </a:r>
          </a:p>
          <a:p>
            <a:pPr lvl="1">
              <a:buFont typeface="Wingdings" pitchFamily="2" charset="2"/>
              <a:buChar char="Ø"/>
            </a:pPr>
            <a:r>
              <a:rPr lang="en-US" sz="1800" dirty="0"/>
              <a:t>Provide consolidated information for side effects, emotional inclination towards drugs and classification of drug reviews</a:t>
            </a:r>
            <a:endParaRPr lang="en-CA" sz="1800" dirty="0"/>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ight Brace 7">
            <a:extLst>
              <a:ext uri="{FF2B5EF4-FFF2-40B4-BE49-F238E27FC236}">
                <a16:creationId xmlns:a16="http://schemas.microsoft.com/office/drawing/2014/main" id="{C2AAB78C-AA19-8A46-AAAD-18D408BFE7E8}"/>
              </a:ext>
            </a:extLst>
          </p:cNvPr>
          <p:cNvSpPr/>
          <p:nvPr/>
        </p:nvSpPr>
        <p:spPr>
          <a:xfrm rot="5400000">
            <a:off x="3704764" y="2937775"/>
            <a:ext cx="582771" cy="2067928"/>
          </a:xfrm>
          <a:prstGeom prst="rightBrace">
            <a:avLst>
              <a:gd name="adj1" fmla="val 8333"/>
              <a:gd name="adj2" fmla="val 50409"/>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dirty="0"/>
          </a:p>
        </p:txBody>
      </p:sp>
      <p:sp>
        <p:nvSpPr>
          <p:cNvPr id="4" name="Title 3">
            <a:extLst>
              <a:ext uri="{FF2B5EF4-FFF2-40B4-BE49-F238E27FC236}">
                <a16:creationId xmlns:a16="http://schemas.microsoft.com/office/drawing/2014/main" id="{42D1A30F-EEB5-6A49-97D1-6C55D1EF4BEA}"/>
              </a:ext>
            </a:extLst>
          </p:cNvPr>
          <p:cNvSpPr>
            <a:spLocks noGrp="1"/>
          </p:cNvSpPr>
          <p:nvPr>
            <p:ph type="title"/>
          </p:nvPr>
        </p:nvSpPr>
        <p:spPr>
          <a:xfrm>
            <a:off x="448964" y="281175"/>
            <a:ext cx="8246071" cy="763525"/>
          </a:xfrm>
        </p:spPr>
        <p:txBody>
          <a:bodyPr>
            <a:normAutofit/>
          </a:bodyPr>
          <a:lstStyle/>
          <a:p>
            <a:r>
              <a:rPr lang="en-US" sz="2800" dirty="0"/>
              <a:t>Methodology</a:t>
            </a:r>
          </a:p>
        </p:txBody>
      </p:sp>
      <p:grpSp>
        <p:nvGrpSpPr>
          <p:cNvPr id="223" name="Group 222">
            <a:extLst>
              <a:ext uri="{FF2B5EF4-FFF2-40B4-BE49-F238E27FC236}">
                <a16:creationId xmlns:a16="http://schemas.microsoft.com/office/drawing/2014/main" id="{E2435A9A-3EBC-7C46-8D56-BBE3D6CD010D}"/>
              </a:ext>
            </a:extLst>
          </p:cNvPr>
          <p:cNvGrpSpPr/>
          <p:nvPr/>
        </p:nvGrpSpPr>
        <p:grpSpPr>
          <a:xfrm>
            <a:off x="0" y="1834263"/>
            <a:ext cx="9000444" cy="1959125"/>
            <a:chOff x="-355432" y="1681558"/>
            <a:chExt cx="12223632" cy="4074559"/>
          </a:xfrm>
        </p:grpSpPr>
        <p:grpSp>
          <p:nvGrpSpPr>
            <p:cNvPr id="224" name="Group 223">
              <a:extLst>
                <a:ext uri="{FF2B5EF4-FFF2-40B4-BE49-F238E27FC236}">
                  <a16:creationId xmlns:a16="http://schemas.microsoft.com/office/drawing/2014/main" id="{41134899-B977-DC44-9DEC-D6818990A083}"/>
                </a:ext>
              </a:extLst>
            </p:cNvPr>
            <p:cNvGrpSpPr/>
            <p:nvPr/>
          </p:nvGrpSpPr>
          <p:grpSpPr>
            <a:xfrm flipH="1">
              <a:off x="2678672" y="1681562"/>
              <a:ext cx="2117761" cy="4074555"/>
              <a:chOff x="2675258" y="2319095"/>
              <a:chExt cx="2117761" cy="4074555"/>
            </a:xfrm>
          </p:grpSpPr>
          <p:grpSp>
            <p:nvGrpSpPr>
              <p:cNvPr id="305" name="Group 304">
                <a:extLst>
                  <a:ext uri="{FF2B5EF4-FFF2-40B4-BE49-F238E27FC236}">
                    <a16:creationId xmlns:a16="http://schemas.microsoft.com/office/drawing/2014/main" id="{B479A6E6-1256-8D4B-9C41-DFA08AB7772F}"/>
                  </a:ext>
                </a:extLst>
              </p:cNvPr>
              <p:cNvGrpSpPr/>
              <p:nvPr/>
            </p:nvGrpSpPr>
            <p:grpSpPr>
              <a:xfrm>
                <a:off x="2675258" y="2319095"/>
                <a:ext cx="2117761" cy="4074555"/>
                <a:chOff x="2925885" y="3072965"/>
                <a:chExt cx="1842374" cy="3544710"/>
              </a:xfrm>
            </p:grpSpPr>
            <p:sp>
              <p:nvSpPr>
                <p:cNvPr id="313" name="Round Diagonal Corner Rectangle 312">
                  <a:extLst>
                    <a:ext uri="{FF2B5EF4-FFF2-40B4-BE49-F238E27FC236}">
                      <a16:creationId xmlns:a16="http://schemas.microsoft.com/office/drawing/2014/main" id="{07BD8D3C-CEAF-D74D-81E4-BBD589239ECB}"/>
                    </a:ext>
                  </a:extLst>
                </p:cNvPr>
                <p:cNvSpPr/>
                <p:nvPr/>
              </p:nvSpPr>
              <p:spPr>
                <a:xfrm>
                  <a:off x="3009815" y="3143144"/>
                  <a:ext cx="1672227" cy="3393744"/>
                </a:xfrm>
                <a:prstGeom prst="round2DiagRect">
                  <a:avLst>
                    <a:gd name="adj1" fmla="val 22528"/>
                    <a:gd name="adj2" fmla="val 0"/>
                  </a:avLst>
                </a:prstGeom>
                <a:solidFill>
                  <a:srgbClr val="EAEAE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4" name="Half Frame 313">
                  <a:extLst>
                    <a:ext uri="{FF2B5EF4-FFF2-40B4-BE49-F238E27FC236}">
                      <a16:creationId xmlns:a16="http://schemas.microsoft.com/office/drawing/2014/main" id="{F53D4871-D675-A54A-BAD4-7B983351996C}"/>
                    </a:ext>
                  </a:extLst>
                </p:cNvPr>
                <p:cNvSpPr/>
                <p:nvPr/>
              </p:nvSpPr>
              <p:spPr>
                <a:xfrm rot="5400000">
                  <a:off x="4011564" y="3073381"/>
                  <a:ext cx="757112" cy="756279"/>
                </a:xfrm>
                <a:prstGeom prst="halfFrame">
                  <a:avLst>
                    <a:gd name="adj1" fmla="val 11830"/>
                    <a:gd name="adj2" fmla="val 11357"/>
                  </a:avLst>
                </a:prstGeom>
                <a:solidFill>
                  <a:srgbClr val="138F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15" name="Half Frame 314">
                  <a:extLst>
                    <a:ext uri="{FF2B5EF4-FFF2-40B4-BE49-F238E27FC236}">
                      <a16:creationId xmlns:a16="http://schemas.microsoft.com/office/drawing/2014/main" id="{B853D6C8-475B-714B-8087-245553ED29E5}"/>
                    </a:ext>
                  </a:extLst>
                </p:cNvPr>
                <p:cNvSpPr/>
                <p:nvPr/>
              </p:nvSpPr>
              <p:spPr>
                <a:xfrm flipV="1">
                  <a:off x="2925885" y="5861397"/>
                  <a:ext cx="757112" cy="756278"/>
                </a:xfrm>
                <a:prstGeom prst="halfFrame">
                  <a:avLst>
                    <a:gd name="adj1" fmla="val 11830"/>
                    <a:gd name="adj2" fmla="val 11357"/>
                  </a:avLst>
                </a:prstGeom>
                <a:solidFill>
                  <a:srgbClr val="138F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16" name="Freeform 315">
                  <a:extLst>
                    <a:ext uri="{FF2B5EF4-FFF2-40B4-BE49-F238E27FC236}">
                      <a16:creationId xmlns:a16="http://schemas.microsoft.com/office/drawing/2014/main" id="{FBDEAFFC-FEFC-DF40-890C-A9F4A25484E5}"/>
                    </a:ext>
                  </a:extLst>
                </p:cNvPr>
                <p:cNvSpPr/>
                <p:nvPr/>
              </p:nvSpPr>
              <p:spPr>
                <a:xfrm>
                  <a:off x="3011296" y="4683622"/>
                  <a:ext cx="1672227" cy="411993"/>
                </a:xfrm>
                <a:custGeom>
                  <a:avLst/>
                  <a:gdLst>
                    <a:gd name="connsiteX0" fmla="*/ 0 w 2092983"/>
                    <a:gd name="connsiteY0" fmla="*/ 0 h 515654"/>
                    <a:gd name="connsiteX1" fmla="*/ 2092983 w 2092983"/>
                    <a:gd name="connsiteY1" fmla="*/ 0 h 515654"/>
                    <a:gd name="connsiteX2" fmla="*/ 2092983 w 2092983"/>
                    <a:gd name="connsiteY2" fmla="*/ 515654 h 515654"/>
                    <a:gd name="connsiteX3" fmla="*/ 0 w 2092983"/>
                    <a:gd name="connsiteY3" fmla="*/ 515654 h 515654"/>
                    <a:gd name="connsiteX4" fmla="*/ 0 w 2092983"/>
                    <a:gd name="connsiteY4" fmla="*/ 0 h 5156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2983" h="515654">
                      <a:moveTo>
                        <a:pt x="0" y="0"/>
                      </a:moveTo>
                      <a:lnTo>
                        <a:pt x="2092983" y="0"/>
                      </a:lnTo>
                      <a:lnTo>
                        <a:pt x="2092983" y="515654"/>
                      </a:lnTo>
                      <a:lnTo>
                        <a:pt x="0" y="515654"/>
                      </a:lnTo>
                      <a:lnTo>
                        <a:pt x="0" y="0"/>
                      </a:lnTo>
                      <a:close/>
                    </a:path>
                  </a:pathLst>
                </a:custGeom>
                <a:solidFill>
                  <a:srgbClr val="138F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309" name="Rectangle 308">
                <a:extLst>
                  <a:ext uri="{FF2B5EF4-FFF2-40B4-BE49-F238E27FC236}">
                    <a16:creationId xmlns:a16="http://schemas.microsoft.com/office/drawing/2014/main" id="{EBFBED6D-4663-824B-B12E-20E9F08BA30C}"/>
                  </a:ext>
                </a:extLst>
              </p:cNvPr>
              <p:cNvSpPr/>
              <p:nvPr/>
            </p:nvSpPr>
            <p:spPr>
              <a:xfrm flipH="1">
                <a:off x="2706390" y="4787361"/>
                <a:ext cx="2055496" cy="1273018"/>
              </a:xfrm>
              <a:prstGeom prst="rect">
                <a:avLst/>
              </a:prstGeom>
            </p:spPr>
            <p:txBody>
              <a:bodyPr wrap="square" anchor="ctr">
                <a:spAutoFit/>
              </a:bodyPr>
              <a:lstStyle/>
              <a:p>
                <a:pPr marL="11430" marR="0" lvl="0" algn="ctr" defTabSz="685800" rtl="0" eaLnBrk="1" fontAlgn="auto" latinLnBrk="0" hangingPunct="1">
                  <a:lnSpc>
                    <a:spcPct val="150000"/>
                  </a:lnSpc>
                  <a:spcBef>
                    <a:spcPts val="0"/>
                  </a:spcBef>
                  <a:spcAft>
                    <a:spcPts val="0"/>
                  </a:spcAft>
                  <a:buClrTx/>
                  <a:buSzTx/>
                  <a:tabLst/>
                  <a:defRPr/>
                </a:pPr>
                <a:r>
                  <a:rPr lang="en-US" sz="1200" kern="0" dirty="0">
                    <a:solidFill>
                      <a:srgbClr val="404040"/>
                    </a:solidFill>
                    <a:latin typeface="Arial" panose="020B0604020202020204" pitchFamily="34" charset="0"/>
                    <a:cs typeface="Arial" panose="020B0604020202020204" pitchFamily="34" charset="0"/>
                  </a:rPr>
                  <a:t>Sentiment </a:t>
                </a:r>
              </a:p>
              <a:p>
                <a:pPr marL="11430" marR="0" lvl="0" algn="ctr" defTabSz="685800" rtl="0" eaLnBrk="1" fontAlgn="auto" latinLnBrk="0" hangingPunct="1">
                  <a:lnSpc>
                    <a:spcPct val="150000"/>
                  </a:lnSpc>
                  <a:spcBef>
                    <a:spcPts val="0"/>
                  </a:spcBef>
                  <a:spcAft>
                    <a:spcPts val="0"/>
                  </a:spcAft>
                  <a:buClrTx/>
                  <a:buSzTx/>
                  <a:tabLst/>
                  <a:defRPr/>
                </a:pPr>
                <a:r>
                  <a:rPr lang="en-US" sz="1200" kern="0" dirty="0">
                    <a:solidFill>
                      <a:srgbClr val="404040"/>
                    </a:solidFill>
                    <a:latin typeface="Arial" panose="020B0604020202020204" pitchFamily="34" charset="0"/>
                    <a:cs typeface="Arial" panose="020B0604020202020204" pitchFamily="34" charset="0"/>
                  </a:rPr>
                  <a:t>Analysis</a:t>
                </a:r>
                <a:endParaRPr kumimoji="0" lang="en-US" sz="1200" b="0" i="0" u="none" strike="noStrike" kern="0" cap="none" spc="0" normalizeH="0" baseline="0" noProof="0" dirty="0">
                  <a:ln>
                    <a:noFill/>
                  </a:ln>
                  <a:solidFill>
                    <a:srgbClr val="404040"/>
                  </a:solidFill>
                  <a:effectLst/>
                  <a:uLnTx/>
                  <a:uFillTx/>
                  <a:latin typeface="Arial" panose="020B0604020202020204" pitchFamily="34" charset="0"/>
                  <a:ea typeface="+mn-ea"/>
                  <a:cs typeface="Arial" panose="020B0604020202020204" pitchFamily="34" charset="0"/>
                </a:endParaRPr>
              </a:p>
            </p:txBody>
          </p:sp>
        </p:grpSp>
        <p:grpSp>
          <p:nvGrpSpPr>
            <p:cNvPr id="225" name="Group 224">
              <a:extLst>
                <a:ext uri="{FF2B5EF4-FFF2-40B4-BE49-F238E27FC236}">
                  <a16:creationId xmlns:a16="http://schemas.microsoft.com/office/drawing/2014/main" id="{9BE7DB67-77F1-FF48-BE1F-493AE9BF986F}"/>
                </a:ext>
              </a:extLst>
            </p:cNvPr>
            <p:cNvGrpSpPr/>
            <p:nvPr/>
          </p:nvGrpSpPr>
          <p:grpSpPr>
            <a:xfrm>
              <a:off x="5035925" y="1681561"/>
              <a:ext cx="2117765" cy="4074554"/>
              <a:chOff x="5035926" y="1681561"/>
              <a:chExt cx="2117765" cy="4074554"/>
            </a:xfrm>
          </p:grpSpPr>
          <p:grpSp>
            <p:nvGrpSpPr>
              <p:cNvPr id="272" name="Group 271">
                <a:extLst>
                  <a:ext uri="{FF2B5EF4-FFF2-40B4-BE49-F238E27FC236}">
                    <a16:creationId xmlns:a16="http://schemas.microsoft.com/office/drawing/2014/main" id="{AC9E11E3-2629-C947-B1BA-AC0D2BDD9363}"/>
                  </a:ext>
                </a:extLst>
              </p:cNvPr>
              <p:cNvGrpSpPr/>
              <p:nvPr/>
            </p:nvGrpSpPr>
            <p:grpSpPr>
              <a:xfrm flipH="1">
                <a:off x="5035926" y="1681561"/>
                <a:ext cx="2117765" cy="4074554"/>
                <a:chOff x="4949848" y="3072964"/>
                <a:chExt cx="1842377" cy="3544710"/>
              </a:xfrm>
            </p:grpSpPr>
            <p:sp>
              <p:nvSpPr>
                <p:cNvPr id="301" name="Half Frame 300">
                  <a:extLst>
                    <a:ext uri="{FF2B5EF4-FFF2-40B4-BE49-F238E27FC236}">
                      <a16:creationId xmlns:a16="http://schemas.microsoft.com/office/drawing/2014/main" id="{520AE36A-1CA2-E347-A4E9-9D7EDAA6272C}"/>
                    </a:ext>
                  </a:extLst>
                </p:cNvPr>
                <p:cNvSpPr/>
                <p:nvPr/>
              </p:nvSpPr>
              <p:spPr>
                <a:xfrm rot="5400000">
                  <a:off x="6035529" y="3073381"/>
                  <a:ext cx="757113" cy="756279"/>
                </a:xfrm>
                <a:prstGeom prst="halfFrame">
                  <a:avLst>
                    <a:gd name="adj1" fmla="val 11830"/>
                    <a:gd name="adj2" fmla="val 11357"/>
                  </a:avLst>
                </a:prstGeom>
                <a:solidFill>
                  <a:srgbClr val="0169A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2" name="Half Frame 301">
                  <a:extLst>
                    <a:ext uri="{FF2B5EF4-FFF2-40B4-BE49-F238E27FC236}">
                      <a16:creationId xmlns:a16="http://schemas.microsoft.com/office/drawing/2014/main" id="{329F3A27-9C76-C045-AD34-D6C2EA798A13}"/>
                    </a:ext>
                  </a:extLst>
                </p:cNvPr>
                <p:cNvSpPr/>
                <p:nvPr/>
              </p:nvSpPr>
              <p:spPr>
                <a:xfrm flipV="1">
                  <a:off x="4949848" y="5861395"/>
                  <a:ext cx="757112" cy="756279"/>
                </a:xfrm>
                <a:prstGeom prst="halfFrame">
                  <a:avLst>
                    <a:gd name="adj1" fmla="val 11830"/>
                    <a:gd name="adj2" fmla="val 11357"/>
                  </a:avLst>
                </a:prstGeom>
                <a:solidFill>
                  <a:srgbClr val="0169A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3" name="Round Diagonal Corner Rectangle 302">
                  <a:extLst>
                    <a:ext uri="{FF2B5EF4-FFF2-40B4-BE49-F238E27FC236}">
                      <a16:creationId xmlns:a16="http://schemas.microsoft.com/office/drawing/2014/main" id="{1BB2E169-962F-5349-807A-F0C475E6360B}"/>
                    </a:ext>
                  </a:extLst>
                </p:cNvPr>
                <p:cNvSpPr/>
                <p:nvPr/>
              </p:nvSpPr>
              <p:spPr>
                <a:xfrm>
                  <a:off x="5033778" y="3143143"/>
                  <a:ext cx="1672227" cy="3393745"/>
                </a:xfrm>
                <a:prstGeom prst="round2DiagRect">
                  <a:avLst>
                    <a:gd name="adj1" fmla="val 22528"/>
                    <a:gd name="adj2" fmla="val 0"/>
                  </a:avLst>
                </a:prstGeom>
                <a:solidFill>
                  <a:srgbClr val="EAEAE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4" name="Freeform 303">
                  <a:extLst>
                    <a:ext uri="{FF2B5EF4-FFF2-40B4-BE49-F238E27FC236}">
                      <a16:creationId xmlns:a16="http://schemas.microsoft.com/office/drawing/2014/main" id="{EE5EFD28-DE38-B247-B73E-EFBF4D004BCE}"/>
                    </a:ext>
                  </a:extLst>
                </p:cNvPr>
                <p:cNvSpPr/>
                <p:nvPr/>
              </p:nvSpPr>
              <p:spPr>
                <a:xfrm>
                  <a:off x="5033780" y="4683621"/>
                  <a:ext cx="1672227" cy="411993"/>
                </a:xfrm>
                <a:custGeom>
                  <a:avLst/>
                  <a:gdLst>
                    <a:gd name="connsiteX0" fmla="*/ 0 w 2092983"/>
                    <a:gd name="connsiteY0" fmla="*/ 0 h 515654"/>
                    <a:gd name="connsiteX1" fmla="*/ 2092983 w 2092983"/>
                    <a:gd name="connsiteY1" fmla="*/ 0 h 515654"/>
                    <a:gd name="connsiteX2" fmla="*/ 2092983 w 2092983"/>
                    <a:gd name="connsiteY2" fmla="*/ 515654 h 515654"/>
                    <a:gd name="connsiteX3" fmla="*/ 0 w 2092983"/>
                    <a:gd name="connsiteY3" fmla="*/ 515654 h 515654"/>
                    <a:gd name="connsiteX4" fmla="*/ 0 w 2092983"/>
                    <a:gd name="connsiteY4" fmla="*/ 0 h 5156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2983" h="515654">
                      <a:moveTo>
                        <a:pt x="0" y="0"/>
                      </a:moveTo>
                      <a:lnTo>
                        <a:pt x="2092983" y="0"/>
                      </a:lnTo>
                      <a:lnTo>
                        <a:pt x="2092983" y="515654"/>
                      </a:lnTo>
                      <a:lnTo>
                        <a:pt x="0" y="515654"/>
                      </a:lnTo>
                      <a:lnTo>
                        <a:pt x="0" y="0"/>
                      </a:lnTo>
                      <a:close/>
                    </a:path>
                  </a:pathLst>
                </a:custGeom>
                <a:solidFill>
                  <a:srgbClr val="0169A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76" name="Rectangle 275">
                <a:extLst>
                  <a:ext uri="{FF2B5EF4-FFF2-40B4-BE49-F238E27FC236}">
                    <a16:creationId xmlns:a16="http://schemas.microsoft.com/office/drawing/2014/main" id="{193B4446-06E0-3746-9502-110624FAF7B3}"/>
                  </a:ext>
                </a:extLst>
              </p:cNvPr>
              <p:cNvSpPr/>
              <p:nvPr/>
            </p:nvSpPr>
            <p:spPr>
              <a:xfrm>
                <a:off x="5067061" y="4149829"/>
                <a:ext cx="2055495" cy="1273017"/>
              </a:xfrm>
              <a:prstGeom prst="rect">
                <a:avLst/>
              </a:prstGeom>
            </p:spPr>
            <p:txBody>
              <a:bodyPr wrap="square" anchor="ctr">
                <a:spAutoFit/>
              </a:bodyPr>
              <a:lstStyle/>
              <a:p>
                <a:pPr marR="0" lvl="0" algn="ctr" defTabSz="685800" rtl="0" eaLnBrk="1" fontAlgn="auto" latinLnBrk="0" hangingPunct="1">
                  <a:lnSpc>
                    <a:spcPct val="150000"/>
                  </a:lnSpc>
                  <a:spcBef>
                    <a:spcPts val="0"/>
                  </a:spcBef>
                  <a:spcAft>
                    <a:spcPts val="0"/>
                  </a:spcAft>
                  <a:buClrTx/>
                  <a:buSzTx/>
                  <a:tabLst/>
                  <a:defRPr/>
                </a:pPr>
                <a:r>
                  <a:rPr lang="en-US" sz="1200" kern="0" dirty="0">
                    <a:solidFill>
                      <a:srgbClr val="404040"/>
                    </a:solidFill>
                    <a:latin typeface="Arial" panose="020B0604020202020204" pitchFamily="34" charset="0"/>
                    <a:cs typeface="Arial" panose="020B0604020202020204" pitchFamily="34" charset="0"/>
                  </a:rPr>
                  <a:t>Rating </a:t>
                </a:r>
              </a:p>
              <a:p>
                <a:pPr marR="0" lvl="0" algn="ctr" defTabSz="685800" rtl="0" eaLnBrk="1" fontAlgn="auto" latinLnBrk="0" hangingPunct="1">
                  <a:lnSpc>
                    <a:spcPct val="150000"/>
                  </a:lnSpc>
                  <a:spcBef>
                    <a:spcPts val="0"/>
                  </a:spcBef>
                  <a:spcAft>
                    <a:spcPts val="0"/>
                  </a:spcAft>
                  <a:buClrTx/>
                  <a:buSzTx/>
                  <a:tabLst/>
                  <a:defRPr/>
                </a:pPr>
                <a:r>
                  <a:rPr lang="en-US" sz="1200" kern="0" dirty="0">
                    <a:solidFill>
                      <a:srgbClr val="404040"/>
                    </a:solidFill>
                    <a:latin typeface="Arial" panose="020B0604020202020204" pitchFamily="34" charset="0"/>
                    <a:cs typeface="Arial" panose="020B0604020202020204" pitchFamily="34" charset="0"/>
                  </a:rPr>
                  <a:t>Prediction</a:t>
                </a:r>
                <a:endParaRPr kumimoji="0" lang="en-US" sz="1200" b="0" i="0" u="none" strike="noStrike" kern="0" cap="none" spc="0" normalizeH="0" baseline="0" noProof="0" dirty="0">
                  <a:ln>
                    <a:noFill/>
                  </a:ln>
                  <a:solidFill>
                    <a:srgbClr val="404040"/>
                  </a:solidFill>
                  <a:effectLst/>
                  <a:uLnTx/>
                  <a:uFillTx/>
                  <a:latin typeface="Arial" panose="020B0604020202020204" pitchFamily="34" charset="0"/>
                  <a:ea typeface="+mn-ea"/>
                  <a:cs typeface="Arial" panose="020B0604020202020204" pitchFamily="34" charset="0"/>
                </a:endParaRPr>
              </a:p>
            </p:txBody>
          </p:sp>
        </p:grpSp>
        <p:grpSp>
          <p:nvGrpSpPr>
            <p:cNvPr id="226" name="Group 225">
              <a:extLst>
                <a:ext uri="{FF2B5EF4-FFF2-40B4-BE49-F238E27FC236}">
                  <a16:creationId xmlns:a16="http://schemas.microsoft.com/office/drawing/2014/main" id="{E05244D0-F285-8643-A1DD-06B357D8BFB8}"/>
                </a:ext>
              </a:extLst>
            </p:cNvPr>
            <p:cNvGrpSpPr/>
            <p:nvPr/>
          </p:nvGrpSpPr>
          <p:grpSpPr>
            <a:xfrm>
              <a:off x="7393182" y="1681560"/>
              <a:ext cx="2117762" cy="4074555"/>
              <a:chOff x="7393183" y="1681560"/>
              <a:chExt cx="2117762" cy="4074555"/>
            </a:xfrm>
          </p:grpSpPr>
          <p:grpSp>
            <p:nvGrpSpPr>
              <p:cNvPr id="252" name="Group 251">
                <a:extLst>
                  <a:ext uri="{FF2B5EF4-FFF2-40B4-BE49-F238E27FC236}">
                    <a16:creationId xmlns:a16="http://schemas.microsoft.com/office/drawing/2014/main" id="{B6E64F9F-8C10-D447-B19B-4026269AC6BD}"/>
                  </a:ext>
                </a:extLst>
              </p:cNvPr>
              <p:cNvGrpSpPr/>
              <p:nvPr/>
            </p:nvGrpSpPr>
            <p:grpSpPr>
              <a:xfrm flipH="1">
                <a:off x="7393183" y="1681560"/>
                <a:ext cx="2117762" cy="4074555"/>
                <a:chOff x="6973815" y="3072963"/>
                <a:chExt cx="1842375" cy="3544711"/>
              </a:xfrm>
            </p:grpSpPr>
            <p:sp>
              <p:nvSpPr>
                <p:cNvPr id="268" name="Half Frame 267">
                  <a:extLst>
                    <a:ext uri="{FF2B5EF4-FFF2-40B4-BE49-F238E27FC236}">
                      <a16:creationId xmlns:a16="http://schemas.microsoft.com/office/drawing/2014/main" id="{EBB4EBC7-759D-6045-BAD7-A4DA71FD64CB}"/>
                    </a:ext>
                  </a:extLst>
                </p:cNvPr>
                <p:cNvSpPr/>
                <p:nvPr/>
              </p:nvSpPr>
              <p:spPr>
                <a:xfrm rot="5400000">
                  <a:off x="8059494" y="3073380"/>
                  <a:ext cx="757113" cy="756279"/>
                </a:xfrm>
                <a:prstGeom prst="halfFrame">
                  <a:avLst>
                    <a:gd name="adj1" fmla="val 11830"/>
                    <a:gd name="adj2" fmla="val 11357"/>
                  </a:avLst>
                </a:prstGeom>
                <a:solidFill>
                  <a:srgbClr val="138F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9" name="Half Frame 268">
                  <a:extLst>
                    <a:ext uri="{FF2B5EF4-FFF2-40B4-BE49-F238E27FC236}">
                      <a16:creationId xmlns:a16="http://schemas.microsoft.com/office/drawing/2014/main" id="{34B5919D-F133-D440-A50F-621FEBA0560E}"/>
                    </a:ext>
                  </a:extLst>
                </p:cNvPr>
                <p:cNvSpPr/>
                <p:nvPr/>
              </p:nvSpPr>
              <p:spPr>
                <a:xfrm flipV="1">
                  <a:off x="6973815" y="5861395"/>
                  <a:ext cx="757112" cy="756279"/>
                </a:xfrm>
                <a:prstGeom prst="halfFrame">
                  <a:avLst>
                    <a:gd name="adj1" fmla="val 11830"/>
                    <a:gd name="adj2" fmla="val 11357"/>
                  </a:avLst>
                </a:prstGeom>
                <a:solidFill>
                  <a:srgbClr val="138F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0" name="Round Diagonal Corner Rectangle 269">
                  <a:extLst>
                    <a:ext uri="{FF2B5EF4-FFF2-40B4-BE49-F238E27FC236}">
                      <a16:creationId xmlns:a16="http://schemas.microsoft.com/office/drawing/2014/main" id="{F6E42CDB-0935-864B-AD95-0774624711A7}"/>
                    </a:ext>
                  </a:extLst>
                </p:cNvPr>
                <p:cNvSpPr/>
                <p:nvPr/>
              </p:nvSpPr>
              <p:spPr>
                <a:xfrm>
                  <a:off x="7057745" y="3143144"/>
                  <a:ext cx="1672227" cy="3393745"/>
                </a:xfrm>
                <a:prstGeom prst="round2DiagRect">
                  <a:avLst>
                    <a:gd name="adj1" fmla="val 22528"/>
                    <a:gd name="adj2" fmla="val 0"/>
                  </a:avLst>
                </a:prstGeom>
                <a:solidFill>
                  <a:srgbClr val="EAEAE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1" name="Freeform 270">
                  <a:extLst>
                    <a:ext uri="{FF2B5EF4-FFF2-40B4-BE49-F238E27FC236}">
                      <a16:creationId xmlns:a16="http://schemas.microsoft.com/office/drawing/2014/main" id="{C696B6EF-2F00-7047-9664-BDC43C119E87}"/>
                    </a:ext>
                  </a:extLst>
                </p:cNvPr>
                <p:cNvSpPr/>
                <p:nvPr/>
              </p:nvSpPr>
              <p:spPr>
                <a:xfrm>
                  <a:off x="7057744" y="4683620"/>
                  <a:ext cx="1672227" cy="411993"/>
                </a:xfrm>
                <a:custGeom>
                  <a:avLst/>
                  <a:gdLst>
                    <a:gd name="connsiteX0" fmla="*/ 0 w 2092983"/>
                    <a:gd name="connsiteY0" fmla="*/ 0 h 515654"/>
                    <a:gd name="connsiteX1" fmla="*/ 2092983 w 2092983"/>
                    <a:gd name="connsiteY1" fmla="*/ 0 h 515654"/>
                    <a:gd name="connsiteX2" fmla="*/ 2092983 w 2092983"/>
                    <a:gd name="connsiteY2" fmla="*/ 515654 h 515654"/>
                    <a:gd name="connsiteX3" fmla="*/ 0 w 2092983"/>
                    <a:gd name="connsiteY3" fmla="*/ 515654 h 515654"/>
                    <a:gd name="connsiteX4" fmla="*/ 0 w 2092983"/>
                    <a:gd name="connsiteY4" fmla="*/ 0 h 5156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2983" h="515654">
                      <a:moveTo>
                        <a:pt x="0" y="0"/>
                      </a:moveTo>
                      <a:lnTo>
                        <a:pt x="2092983" y="0"/>
                      </a:lnTo>
                      <a:lnTo>
                        <a:pt x="2092983" y="515654"/>
                      </a:lnTo>
                      <a:lnTo>
                        <a:pt x="0" y="515654"/>
                      </a:lnTo>
                      <a:lnTo>
                        <a:pt x="0" y="0"/>
                      </a:lnTo>
                      <a:close/>
                    </a:path>
                  </a:pathLst>
                </a:custGeom>
                <a:solidFill>
                  <a:srgbClr val="138F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56" name="Rectangle 255">
                <a:extLst>
                  <a:ext uri="{FF2B5EF4-FFF2-40B4-BE49-F238E27FC236}">
                    <a16:creationId xmlns:a16="http://schemas.microsoft.com/office/drawing/2014/main" id="{CFACDA18-DAC8-004F-ACDB-0ED04FC28A61}"/>
                  </a:ext>
                </a:extLst>
              </p:cNvPr>
              <p:cNvSpPr/>
              <p:nvPr/>
            </p:nvSpPr>
            <p:spPr>
              <a:xfrm>
                <a:off x="7424316" y="4149830"/>
                <a:ext cx="2055495" cy="1273018"/>
              </a:xfrm>
              <a:prstGeom prst="rect">
                <a:avLst/>
              </a:prstGeom>
            </p:spPr>
            <p:txBody>
              <a:bodyPr wrap="square" anchor="ctr">
                <a:spAutoFit/>
              </a:bodyPr>
              <a:lstStyle/>
              <a:p>
                <a:pPr marL="11430" marR="0" lvl="0" algn="ctr" defTabSz="685800" rtl="0" eaLnBrk="1" fontAlgn="auto" latinLnBrk="0" hangingPunct="1">
                  <a:lnSpc>
                    <a:spcPct val="150000"/>
                  </a:lnSpc>
                  <a:spcBef>
                    <a:spcPts val="0"/>
                  </a:spcBef>
                  <a:spcAft>
                    <a:spcPts val="0"/>
                  </a:spcAft>
                  <a:buClrTx/>
                  <a:buSzTx/>
                  <a:tabLst/>
                  <a:defRPr/>
                </a:pPr>
                <a:r>
                  <a:rPr lang="en-US" sz="1200" kern="0" dirty="0">
                    <a:solidFill>
                      <a:srgbClr val="404040"/>
                    </a:solidFill>
                    <a:latin typeface="Arial" panose="020B0604020202020204" pitchFamily="34" charset="0"/>
                    <a:cs typeface="Arial" panose="020B0604020202020204" pitchFamily="34" charset="0"/>
                  </a:rPr>
                  <a:t>Sentiment Classification</a:t>
                </a:r>
                <a:endParaRPr kumimoji="0" lang="en-US" sz="1200" b="0" i="0" u="none" strike="noStrike" kern="0" cap="none" spc="0" normalizeH="0" baseline="0" noProof="0" dirty="0">
                  <a:ln>
                    <a:noFill/>
                  </a:ln>
                  <a:solidFill>
                    <a:srgbClr val="404040"/>
                  </a:solidFill>
                  <a:effectLst/>
                  <a:uLnTx/>
                  <a:uFillTx/>
                  <a:latin typeface="Arial" panose="020B0604020202020204" pitchFamily="34" charset="0"/>
                  <a:ea typeface="+mn-ea"/>
                  <a:cs typeface="Arial" panose="020B0604020202020204" pitchFamily="34" charset="0"/>
                </a:endParaRPr>
              </a:p>
            </p:txBody>
          </p:sp>
        </p:grpSp>
        <p:grpSp>
          <p:nvGrpSpPr>
            <p:cNvPr id="227" name="Group 226">
              <a:extLst>
                <a:ext uri="{FF2B5EF4-FFF2-40B4-BE49-F238E27FC236}">
                  <a16:creationId xmlns:a16="http://schemas.microsoft.com/office/drawing/2014/main" id="{459453C5-1D6F-0749-99F5-E04C85A3F5FD}"/>
                </a:ext>
              </a:extLst>
            </p:cNvPr>
            <p:cNvGrpSpPr/>
            <p:nvPr/>
          </p:nvGrpSpPr>
          <p:grpSpPr>
            <a:xfrm>
              <a:off x="9750438" y="1681560"/>
              <a:ext cx="2117762" cy="4074555"/>
              <a:chOff x="9750438" y="1681560"/>
              <a:chExt cx="2117762" cy="4074555"/>
            </a:xfrm>
          </p:grpSpPr>
          <p:grpSp>
            <p:nvGrpSpPr>
              <p:cNvPr id="241" name="Group 240">
                <a:extLst>
                  <a:ext uri="{FF2B5EF4-FFF2-40B4-BE49-F238E27FC236}">
                    <a16:creationId xmlns:a16="http://schemas.microsoft.com/office/drawing/2014/main" id="{4A6EA4B2-B9EC-DE41-9E76-76E434B779BF}"/>
                  </a:ext>
                </a:extLst>
              </p:cNvPr>
              <p:cNvGrpSpPr/>
              <p:nvPr/>
            </p:nvGrpSpPr>
            <p:grpSpPr>
              <a:xfrm flipH="1">
                <a:off x="9750438" y="1681560"/>
                <a:ext cx="2117762" cy="4074555"/>
                <a:chOff x="9120841" y="3072963"/>
                <a:chExt cx="1842375" cy="3544711"/>
              </a:xfrm>
            </p:grpSpPr>
            <p:sp>
              <p:nvSpPr>
                <p:cNvPr id="248" name="Round Diagonal Corner Rectangle 247">
                  <a:extLst>
                    <a:ext uri="{FF2B5EF4-FFF2-40B4-BE49-F238E27FC236}">
                      <a16:creationId xmlns:a16="http://schemas.microsoft.com/office/drawing/2014/main" id="{D89070CA-2533-C744-B9F0-48C34C6080E8}"/>
                    </a:ext>
                  </a:extLst>
                </p:cNvPr>
                <p:cNvSpPr/>
                <p:nvPr/>
              </p:nvSpPr>
              <p:spPr>
                <a:xfrm>
                  <a:off x="9204770" y="3143143"/>
                  <a:ext cx="1672227" cy="3393746"/>
                </a:xfrm>
                <a:prstGeom prst="round2DiagRect">
                  <a:avLst>
                    <a:gd name="adj1" fmla="val 22528"/>
                    <a:gd name="adj2" fmla="val 0"/>
                  </a:avLst>
                </a:prstGeom>
                <a:solidFill>
                  <a:srgbClr val="EAEAE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9" name="Half Frame 248">
                  <a:extLst>
                    <a:ext uri="{FF2B5EF4-FFF2-40B4-BE49-F238E27FC236}">
                      <a16:creationId xmlns:a16="http://schemas.microsoft.com/office/drawing/2014/main" id="{36D88E96-A905-544C-8DE7-3DEDD22EE515}"/>
                    </a:ext>
                  </a:extLst>
                </p:cNvPr>
                <p:cNvSpPr/>
                <p:nvPr/>
              </p:nvSpPr>
              <p:spPr>
                <a:xfrm rot="5400000">
                  <a:off x="10206520" y="3073380"/>
                  <a:ext cx="757113" cy="756279"/>
                </a:xfrm>
                <a:prstGeom prst="halfFrame">
                  <a:avLst>
                    <a:gd name="adj1" fmla="val 11830"/>
                    <a:gd name="adj2" fmla="val 11357"/>
                  </a:avLst>
                </a:prstGeom>
                <a:solidFill>
                  <a:srgbClr val="0169A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0" name="Half Frame 249">
                  <a:extLst>
                    <a:ext uri="{FF2B5EF4-FFF2-40B4-BE49-F238E27FC236}">
                      <a16:creationId xmlns:a16="http://schemas.microsoft.com/office/drawing/2014/main" id="{73015721-5268-4647-8D87-AC2C4A00F1A9}"/>
                    </a:ext>
                  </a:extLst>
                </p:cNvPr>
                <p:cNvSpPr/>
                <p:nvPr/>
              </p:nvSpPr>
              <p:spPr>
                <a:xfrm flipV="1">
                  <a:off x="9120841" y="5861395"/>
                  <a:ext cx="757112" cy="756279"/>
                </a:xfrm>
                <a:prstGeom prst="halfFrame">
                  <a:avLst>
                    <a:gd name="adj1" fmla="val 11830"/>
                    <a:gd name="adj2" fmla="val 11357"/>
                  </a:avLst>
                </a:prstGeom>
                <a:solidFill>
                  <a:srgbClr val="0169A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1" name="Freeform 250">
                  <a:extLst>
                    <a:ext uri="{FF2B5EF4-FFF2-40B4-BE49-F238E27FC236}">
                      <a16:creationId xmlns:a16="http://schemas.microsoft.com/office/drawing/2014/main" id="{444D43F2-C167-4B4F-9045-5F0DDC185C92}"/>
                    </a:ext>
                  </a:extLst>
                </p:cNvPr>
                <p:cNvSpPr/>
                <p:nvPr/>
              </p:nvSpPr>
              <p:spPr>
                <a:xfrm>
                  <a:off x="9204770" y="4683620"/>
                  <a:ext cx="1672227" cy="411993"/>
                </a:xfrm>
                <a:custGeom>
                  <a:avLst/>
                  <a:gdLst>
                    <a:gd name="connsiteX0" fmla="*/ 0 w 2092983"/>
                    <a:gd name="connsiteY0" fmla="*/ 0 h 515654"/>
                    <a:gd name="connsiteX1" fmla="*/ 2092983 w 2092983"/>
                    <a:gd name="connsiteY1" fmla="*/ 0 h 515654"/>
                    <a:gd name="connsiteX2" fmla="*/ 2092983 w 2092983"/>
                    <a:gd name="connsiteY2" fmla="*/ 515654 h 515654"/>
                    <a:gd name="connsiteX3" fmla="*/ 0 w 2092983"/>
                    <a:gd name="connsiteY3" fmla="*/ 515654 h 515654"/>
                    <a:gd name="connsiteX4" fmla="*/ 0 w 2092983"/>
                    <a:gd name="connsiteY4" fmla="*/ 0 h 5156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2983" h="515654">
                      <a:moveTo>
                        <a:pt x="0" y="0"/>
                      </a:moveTo>
                      <a:lnTo>
                        <a:pt x="2092983" y="0"/>
                      </a:lnTo>
                      <a:lnTo>
                        <a:pt x="2092983" y="515654"/>
                      </a:lnTo>
                      <a:lnTo>
                        <a:pt x="0" y="515654"/>
                      </a:lnTo>
                      <a:lnTo>
                        <a:pt x="0" y="0"/>
                      </a:lnTo>
                      <a:close/>
                    </a:path>
                  </a:pathLst>
                </a:custGeom>
                <a:solidFill>
                  <a:srgbClr val="0169A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45" name="Rectangle 244">
                <a:extLst>
                  <a:ext uri="{FF2B5EF4-FFF2-40B4-BE49-F238E27FC236}">
                    <a16:creationId xmlns:a16="http://schemas.microsoft.com/office/drawing/2014/main" id="{6D45603C-37A6-684A-8F6A-4FEB047DABBE}"/>
                  </a:ext>
                </a:extLst>
              </p:cNvPr>
              <p:cNvSpPr/>
              <p:nvPr/>
            </p:nvSpPr>
            <p:spPr>
              <a:xfrm>
                <a:off x="9781571" y="4149830"/>
                <a:ext cx="2055495" cy="1273018"/>
              </a:xfrm>
              <a:prstGeom prst="rect">
                <a:avLst/>
              </a:prstGeom>
            </p:spPr>
            <p:txBody>
              <a:bodyPr wrap="square" anchor="ctr">
                <a:spAutoFit/>
              </a:bodyPr>
              <a:lstStyle/>
              <a:p>
                <a:pPr marL="11430" marR="0" lvl="0" algn="ctr" defTabSz="685800" rtl="0" eaLnBrk="1" fontAlgn="auto" latinLnBrk="0" hangingPunct="1">
                  <a:lnSpc>
                    <a:spcPct val="150000"/>
                  </a:lnSpc>
                  <a:spcBef>
                    <a:spcPts val="0"/>
                  </a:spcBef>
                  <a:spcAft>
                    <a:spcPts val="0"/>
                  </a:spcAft>
                  <a:buClrTx/>
                  <a:buSzTx/>
                  <a:tabLst/>
                  <a:defRPr/>
                </a:pPr>
                <a:r>
                  <a:rPr lang="en-US" sz="1200" kern="0" dirty="0">
                    <a:solidFill>
                      <a:srgbClr val="404040"/>
                    </a:solidFill>
                    <a:latin typeface="Arial" panose="020B0604020202020204" pitchFamily="34" charset="0"/>
                    <a:cs typeface="Arial" panose="020B0604020202020204" pitchFamily="34" charset="0"/>
                  </a:rPr>
                  <a:t>Emotion </a:t>
                </a:r>
              </a:p>
              <a:p>
                <a:pPr marL="11430" marR="0" lvl="0" algn="ctr" defTabSz="685800" rtl="0" eaLnBrk="1" fontAlgn="auto" latinLnBrk="0" hangingPunct="1">
                  <a:lnSpc>
                    <a:spcPct val="150000"/>
                  </a:lnSpc>
                  <a:spcBef>
                    <a:spcPts val="0"/>
                  </a:spcBef>
                  <a:spcAft>
                    <a:spcPts val="0"/>
                  </a:spcAft>
                  <a:buClrTx/>
                  <a:buSzTx/>
                  <a:tabLst/>
                  <a:defRPr/>
                </a:pPr>
                <a:r>
                  <a:rPr lang="en-US" sz="1200" kern="0" dirty="0">
                    <a:solidFill>
                      <a:srgbClr val="404040"/>
                    </a:solidFill>
                    <a:latin typeface="Arial" panose="020B0604020202020204" pitchFamily="34" charset="0"/>
                    <a:cs typeface="Arial" panose="020B0604020202020204" pitchFamily="34" charset="0"/>
                  </a:rPr>
                  <a:t>Classification</a:t>
                </a:r>
                <a:endParaRPr kumimoji="0" lang="en-US" sz="1200" b="0" i="0" u="none" strike="noStrike" kern="0" cap="none" spc="0" normalizeH="0" baseline="0" noProof="0" dirty="0">
                  <a:ln>
                    <a:noFill/>
                  </a:ln>
                  <a:solidFill>
                    <a:srgbClr val="404040"/>
                  </a:solidFill>
                  <a:effectLst/>
                  <a:uLnTx/>
                  <a:uFillTx/>
                  <a:latin typeface="Arial" panose="020B0604020202020204" pitchFamily="34" charset="0"/>
                  <a:ea typeface="+mn-ea"/>
                  <a:cs typeface="Arial" panose="020B0604020202020204" pitchFamily="34" charset="0"/>
                </a:endParaRPr>
              </a:p>
            </p:txBody>
          </p:sp>
        </p:grpSp>
        <p:grpSp>
          <p:nvGrpSpPr>
            <p:cNvPr id="228" name="Group 227">
              <a:extLst>
                <a:ext uri="{FF2B5EF4-FFF2-40B4-BE49-F238E27FC236}">
                  <a16:creationId xmlns:a16="http://schemas.microsoft.com/office/drawing/2014/main" id="{560BA58E-3BE4-D84C-BABB-1656568EAE70}"/>
                </a:ext>
              </a:extLst>
            </p:cNvPr>
            <p:cNvGrpSpPr/>
            <p:nvPr/>
          </p:nvGrpSpPr>
          <p:grpSpPr>
            <a:xfrm>
              <a:off x="-355432" y="1681558"/>
              <a:ext cx="2115381" cy="4074558"/>
              <a:chOff x="-355432" y="1681558"/>
              <a:chExt cx="2115381" cy="4074558"/>
            </a:xfrm>
          </p:grpSpPr>
          <p:grpSp>
            <p:nvGrpSpPr>
              <p:cNvPr id="229" name="Group 228">
                <a:extLst>
                  <a:ext uri="{FF2B5EF4-FFF2-40B4-BE49-F238E27FC236}">
                    <a16:creationId xmlns:a16="http://schemas.microsoft.com/office/drawing/2014/main" id="{6937CA4C-9271-614F-BE7B-155662DE0D73}"/>
                  </a:ext>
                </a:extLst>
              </p:cNvPr>
              <p:cNvGrpSpPr/>
              <p:nvPr/>
            </p:nvGrpSpPr>
            <p:grpSpPr>
              <a:xfrm flipH="1">
                <a:off x="-355432" y="1681558"/>
                <a:ext cx="2115381" cy="4074558"/>
                <a:chOff x="1494896" y="3072964"/>
                <a:chExt cx="1840304" cy="3544719"/>
              </a:xfrm>
            </p:grpSpPr>
            <p:sp>
              <p:nvSpPr>
                <p:cNvPr id="237" name="Half Frame 236">
                  <a:extLst>
                    <a:ext uri="{FF2B5EF4-FFF2-40B4-BE49-F238E27FC236}">
                      <a16:creationId xmlns:a16="http://schemas.microsoft.com/office/drawing/2014/main" id="{28B0E885-42C5-8649-914D-5BD4C3F1260C}"/>
                    </a:ext>
                  </a:extLst>
                </p:cNvPr>
                <p:cNvSpPr/>
                <p:nvPr/>
              </p:nvSpPr>
              <p:spPr>
                <a:xfrm rot="5400000">
                  <a:off x="2578504" y="3073382"/>
                  <a:ext cx="757114" cy="756278"/>
                </a:xfrm>
                <a:prstGeom prst="halfFrame">
                  <a:avLst>
                    <a:gd name="adj1" fmla="val 11830"/>
                    <a:gd name="adj2" fmla="val 11357"/>
                  </a:avLst>
                </a:prstGeom>
                <a:solidFill>
                  <a:srgbClr val="0169A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8" name="Half Frame 237">
                  <a:extLst>
                    <a:ext uri="{FF2B5EF4-FFF2-40B4-BE49-F238E27FC236}">
                      <a16:creationId xmlns:a16="http://schemas.microsoft.com/office/drawing/2014/main" id="{F4472CA0-E1D5-1247-B6A8-1A493192B9F3}"/>
                    </a:ext>
                  </a:extLst>
                </p:cNvPr>
                <p:cNvSpPr/>
                <p:nvPr/>
              </p:nvSpPr>
              <p:spPr>
                <a:xfrm flipV="1">
                  <a:off x="1494896" y="5861403"/>
                  <a:ext cx="757111" cy="756280"/>
                </a:xfrm>
                <a:prstGeom prst="halfFrame">
                  <a:avLst>
                    <a:gd name="adj1" fmla="val 11830"/>
                    <a:gd name="adj2" fmla="val 11357"/>
                  </a:avLst>
                </a:prstGeom>
                <a:solidFill>
                  <a:srgbClr val="0169A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9" name="Round Diagonal Corner Rectangle 238">
                  <a:extLst>
                    <a:ext uri="{FF2B5EF4-FFF2-40B4-BE49-F238E27FC236}">
                      <a16:creationId xmlns:a16="http://schemas.microsoft.com/office/drawing/2014/main" id="{31D9C13D-6D28-ED47-87CB-6B4D90146C30}"/>
                    </a:ext>
                  </a:extLst>
                </p:cNvPr>
                <p:cNvSpPr/>
                <p:nvPr/>
              </p:nvSpPr>
              <p:spPr>
                <a:xfrm>
                  <a:off x="1576754" y="3143144"/>
                  <a:ext cx="1672228" cy="3393752"/>
                </a:xfrm>
                <a:prstGeom prst="round2DiagRect">
                  <a:avLst>
                    <a:gd name="adj1" fmla="val 22528"/>
                    <a:gd name="adj2" fmla="val 0"/>
                  </a:avLst>
                </a:prstGeom>
                <a:solidFill>
                  <a:srgbClr val="EAEAE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0" name="Freeform 239">
                  <a:extLst>
                    <a:ext uri="{FF2B5EF4-FFF2-40B4-BE49-F238E27FC236}">
                      <a16:creationId xmlns:a16="http://schemas.microsoft.com/office/drawing/2014/main" id="{A8B1F16B-5C2B-4749-962D-8776B7592223}"/>
                    </a:ext>
                  </a:extLst>
                </p:cNvPr>
                <p:cNvSpPr/>
                <p:nvPr/>
              </p:nvSpPr>
              <p:spPr>
                <a:xfrm>
                  <a:off x="1572809" y="4719061"/>
                  <a:ext cx="1672227" cy="411992"/>
                </a:xfrm>
                <a:custGeom>
                  <a:avLst/>
                  <a:gdLst>
                    <a:gd name="connsiteX0" fmla="*/ 0 w 2092983"/>
                    <a:gd name="connsiteY0" fmla="*/ 0 h 515654"/>
                    <a:gd name="connsiteX1" fmla="*/ 2092983 w 2092983"/>
                    <a:gd name="connsiteY1" fmla="*/ 0 h 515654"/>
                    <a:gd name="connsiteX2" fmla="*/ 2092983 w 2092983"/>
                    <a:gd name="connsiteY2" fmla="*/ 515654 h 515654"/>
                    <a:gd name="connsiteX3" fmla="*/ 0 w 2092983"/>
                    <a:gd name="connsiteY3" fmla="*/ 515654 h 515654"/>
                    <a:gd name="connsiteX4" fmla="*/ 0 w 2092983"/>
                    <a:gd name="connsiteY4" fmla="*/ 0 h 5156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2983" h="515654">
                      <a:moveTo>
                        <a:pt x="0" y="0"/>
                      </a:moveTo>
                      <a:lnTo>
                        <a:pt x="2092983" y="0"/>
                      </a:lnTo>
                      <a:lnTo>
                        <a:pt x="2092983" y="515654"/>
                      </a:lnTo>
                      <a:lnTo>
                        <a:pt x="0" y="515654"/>
                      </a:lnTo>
                      <a:lnTo>
                        <a:pt x="0" y="0"/>
                      </a:lnTo>
                      <a:close/>
                    </a:path>
                  </a:pathLst>
                </a:custGeom>
                <a:solidFill>
                  <a:srgbClr val="0169A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32" name="Rectangle 231">
                <a:extLst>
                  <a:ext uri="{FF2B5EF4-FFF2-40B4-BE49-F238E27FC236}">
                    <a16:creationId xmlns:a16="http://schemas.microsoft.com/office/drawing/2014/main" id="{EA0BD5B6-A8E0-4341-9F26-11070883E926}"/>
                  </a:ext>
                </a:extLst>
              </p:cNvPr>
              <p:cNvSpPr/>
              <p:nvPr/>
            </p:nvSpPr>
            <p:spPr>
              <a:xfrm>
                <a:off x="-355431" y="4165509"/>
                <a:ext cx="2055495" cy="1273017"/>
              </a:xfrm>
              <a:prstGeom prst="rect">
                <a:avLst/>
              </a:prstGeom>
            </p:spPr>
            <p:txBody>
              <a:bodyPr wrap="square" anchor="ctr">
                <a:spAutoFit/>
              </a:bodyPr>
              <a:lstStyle/>
              <a:p>
                <a:pPr marL="11430" marR="0" lvl="0" algn="ctr" defTabSz="685800" rtl="0" eaLnBrk="1" fontAlgn="auto" latinLnBrk="0" hangingPunct="1">
                  <a:lnSpc>
                    <a:spcPct val="150000"/>
                  </a:lnSpc>
                  <a:spcBef>
                    <a:spcPts val="0"/>
                  </a:spcBef>
                  <a:spcAft>
                    <a:spcPts val="0"/>
                  </a:spcAft>
                  <a:buClrTx/>
                  <a:buSzTx/>
                  <a:tabLst/>
                  <a:defRPr/>
                </a:pPr>
                <a:r>
                  <a:rPr lang="en-US" sz="1200" kern="0" dirty="0">
                    <a:solidFill>
                      <a:prstClr val="black">
                        <a:lumMod val="75000"/>
                        <a:lumOff val="25000"/>
                      </a:prstClr>
                    </a:solidFill>
                    <a:latin typeface="Arial" panose="020B0604020202020204" pitchFamily="34" charset="0"/>
                    <a:cs typeface="Arial" panose="020B0604020202020204" pitchFamily="34" charset="0"/>
                  </a:rPr>
                  <a:t>Uniform Patient Conditions </a:t>
                </a:r>
                <a:endParaRPr kumimoji="0" lang="en-US" sz="1200" b="0" i="0" u="none" strike="noStrike" kern="0" cap="none" spc="0" normalizeH="0" baseline="0" noProof="0" dirty="0">
                  <a:ln>
                    <a:noFill/>
                  </a:ln>
                  <a:solidFill>
                    <a:prstClr val="black">
                      <a:lumMod val="75000"/>
                      <a:lumOff val="25000"/>
                    </a:prstClr>
                  </a:solidFill>
                  <a:effectLst/>
                  <a:uLnTx/>
                  <a:uFillTx/>
                  <a:latin typeface="Arial" panose="020B0604020202020204" pitchFamily="34" charset="0"/>
                  <a:ea typeface="+mn-ea"/>
                  <a:cs typeface="Arial" panose="020B0604020202020204" pitchFamily="34" charset="0"/>
                </a:endParaRPr>
              </a:p>
            </p:txBody>
          </p:sp>
        </p:grpSp>
      </p:grpSp>
      <p:sp>
        <p:nvSpPr>
          <p:cNvPr id="317" name="Rectangle 316">
            <a:extLst>
              <a:ext uri="{FF2B5EF4-FFF2-40B4-BE49-F238E27FC236}">
                <a16:creationId xmlns:a16="http://schemas.microsoft.com/office/drawing/2014/main" id="{ECA9A676-4D56-5340-87FD-DF7A97DFB2E0}"/>
              </a:ext>
            </a:extLst>
          </p:cNvPr>
          <p:cNvSpPr/>
          <p:nvPr/>
        </p:nvSpPr>
        <p:spPr>
          <a:xfrm>
            <a:off x="1670605" y="1201676"/>
            <a:ext cx="7269896" cy="2374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PROCESSED DATA</a:t>
            </a:r>
          </a:p>
        </p:txBody>
      </p:sp>
      <p:sp>
        <p:nvSpPr>
          <p:cNvPr id="318" name="Down Arrow 317">
            <a:extLst>
              <a:ext uri="{FF2B5EF4-FFF2-40B4-BE49-F238E27FC236}">
                <a16:creationId xmlns:a16="http://schemas.microsoft.com/office/drawing/2014/main" id="{41FB6BE3-76B7-094B-950E-6C098C44933C}"/>
              </a:ext>
            </a:extLst>
          </p:cNvPr>
          <p:cNvSpPr/>
          <p:nvPr/>
        </p:nvSpPr>
        <p:spPr>
          <a:xfrm>
            <a:off x="721799" y="1502814"/>
            <a:ext cx="117680" cy="2830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9" name="Down Arrow 318">
            <a:extLst>
              <a:ext uri="{FF2B5EF4-FFF2-40B4-BE49-F238E27FC236}">
                <a16:creationId xmlns:a16="http://schemas.microsoft.com/office/drawing/2014/main" id="{AE51390E-E5D9-2C44-B151-C7F3A248334B}"/>
              </a:ext>
            </a:extLst>
          </p:cNvPr>
          <p:cNvSpPr/>
          <p:nvPr/>
        </p:nvSpPr>
        <p:spPr>
          <a:xfrm>
            <a:off x="2955551" y="1502815"/>
            <a:ext cx="151674" cy="283039"/>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320" name="Down Arrow 319">
            <a:extLst>
              <a:ext uri="{FF2B5EF4-FFF2-40B4-BE49-F238E27FC236}">
                <a16:creationId xmlns:a16="http://schemas.microsoft.com/office/drawing/2014/main" id="{E57F58B3-84AE-7940-943B-8481E42FADC1}"/>
              </a:ext>
            </a:extLst>
          </p:cNvPr>
          <p:cNvSpPr/>
          <p:nvPr/>
        </p:nvSpPr>
        <p:spPr>
          <a:xfrm>
            <a:off x="4646177" y="1502815"/>
            <a:ext cx="151674" cy="2830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1" name="Down Arrow 320">
            <a:extLst>
              <a:ext uri="{FF2B5EF4-FFF2-40B4-BE49-F238E27FC236}">
                <a16:creationId xmlns:a16="http://schemas.microsoft.com/office/drawing/2014/main" id="{C6E9461E-488F-0546-93F2-D8B09FD8896B}"/>
              </a:ext>
            </a:extLst>
          </p:cNvPr>
          <p:cNvSpPr/>
          <p:nvPr/>
        </p:nvSpPr>
        <p:spPr>
          <a:xfrm>
            <a:off x="6381898" y="1502815"/>
            <a:ext cx="151674" cy="283039"/>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322" name="Down Arrow 321">
            <a:extLst>
              <a:ext uri="{FF2B5EF4-FFF2-40B4-BE49-F238E27FC236}">
                <a16:creationId xmlns:a16="http://schemas.microsoft.com/office/drawing/2014/main" id="{DEA854F1-0CB1-084A-AF20-C72D0B1218A1}"/>
              </a:ext>
            </a:extLst>
          </p:cNvPr>
          <p:cNvSpPr/>
          <p:nvPr/>
        </p:nvSpPr>
        <p:spPr>
          <a:xfrm>
            <a:off x="8085246" y="1502815"/>
            <a:ext cx="151674" cy="2830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Rectangle 103">
            <a:extLst>
              <a:ext uri="{FF2B5EF4-FFF2-40B4-BE49-F238E27FC236}">
                <a16:creationId xmlns:a16="http://schemas.microsoft.com/office/drawing/2014/main" id="{62626CD0-567F-5244-AED3-25CFCF68E422}"/>
              </a:ext>
            </a:extLst>
          </p:cNvPr>
          <p:cNvSpPr/>
          <p:nvPr/>
        </p:nvSpPr>
        <p:spPr>
          <a:xfrm>
            <a:off x="143555" y="1197405"/>
            <a:ext cx="1177279" cy="2374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RAW DATA</a:t>
            </a:r>
          </a:p>
        </p:txBody>
      </p:sp>
      <p:sp>
        <p:nvSpPr>
          <p:cNvPr id="105" name="Down Arrow 104">
            <a:extLst>
              <a:ext uri="{FF2B5EF4-FFF2-40B4-BE49-F238E27FC236}">
                <a16:creationId xmlns:a16="http://schemas.microsoft.com/office/drawing/2014/main" id="{753B9A17-4EB0-9841-8655-96B1D806A61A}"/>
              </a:ext>
            </a:extLst>
          </p:cNvPr>
          <p:cNvSpPr/>
          <p:nvPr/>
        </p:nvSpPr>
        <p:spPr>
          <a:xfrm>
            <a:off x="735945" y="3807053"/>
            <a:ext cx="114090" cy="2917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Down Arrow 110">
            <a:extLst>
              <a:ext uri="{FF2B5EF4-FFF2-40B4-BE49-F238E27FC236}">
                <a16:creationId xmlns:a16="http://schemas.microsoft.com/office/drawing/2014/main" id="{D82B8FCD-615B-A248-9A84-8682368411CD}"/>
              </a:ext>
            </a:extLst>
          </p:cNvPr>
          <p:cNvSpPr/>
          <p:nvPr/>
        </p:nvSpPr>
        <p:spPr>
          <a:xfrm rot="16200000">
            <a:off x="1193399" y="3675609"/>
            <a:ext cx="119697" cy="10628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Down Arrow 111">
            <a:extLst>
              <a:ext uri="{FF2B5EF4-FFF2-40B4-BE49-F238E27FC236}">
                <a16:creationId xmlns:a16="http://schemas.microsoft.com/office/drawing/2014/main" id="{4D663C96-2E9F-5B44-A0C4-F6576C437012}"/>
              </a:ext>
            </a:extLst>
          </p:cNvPr>
          <p:cNvSpPr/>
          <p:nvPr/>
        </p:nvSpPr>
        <p:spPr>
          <a:xfrm rot="10800000">
            <a:off x="1670605" y="1502813"/>
            <a:ext cx="114089" cy="25959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Rectangle 112">
            <a:extLst>
              <a:ext uri="{FF2B5EF4-FFF2-40B4-BE49-F238E27FC236}">
                <a16:creationId xmlns:a16="http://schemas.microsoft.com/office/drawing/2014/main" id="{3426C618-8630-9648-AE88-E1EE46231899}"/>
              </a:ext>
            </a:extLst>
          </p:cNvPr>
          <p:cNvSpPr/>
          <p:nvPr/>
        </p:nvSpPr>
        <p:spPr>
          <a:xfrm>
            <a:off x="-9150" y="1929604"/>
            <a:ext cx="1515030" cy="646331"/>
          </a:xfrm>
          <a:prstGeom prst="rect">
            <a:avLst/>
          </a:prstGeom>
        </p:spPr>
        <p:txBody>
          <a:bodyPr wrap="square" anchor="ctr">
            <a:spAutoFit/>
          </a:bodyPr>
          <a:lstStyle/>
          <a:p>
            <a:pPr marL="11430" marR="0" lvl="0" algn="ctr" defTabSz="685800" rtl="0" eaLnBrk="1" fontAlgn="auto" latinLnBrk="0" hangingPunct="1">
              <a:spcBef>
                <a:spcPts val="0"/>
              </a:spcBef>
              <a:spcAft>
                <a:spcPts val="0"/>
              </a:spcAft>
              <a:buClrTx/>
              <a:buSzTx/>
              <a:tabLst/>
              <a:defRPr/>
            </a:pPr>
            <a:r>
              <a:rPr lang="en-US" sz="1200" kern="0" dirty="0">
                <a:solidFill>
                  <a:prstClr val="black">
                    <a:lumMod val="75000"/>
                    <a:lumOff val="25000"/>
                  </a:prstClr>
                </a:solidFill>
                <a:latin typeface="Arial" panose="020B0604020202020204" pitchFamily="34" charset="0"/>
                <a:cs typeface="Arial" panose="020B0604020202020204" pitchFamily="34" charset="0"/>
              </a:rPr>
              <a:t>Entity Resolution</a:t>
            </a:r>
            <a:br>
              <a:rPr lang="en-US" sz="1200" kern="0" dirty="0">
                <a:solidFill>
                  <a:prstClr val="black">
                    <a:lumMod val="75000"/>
                    <a:lumOff val="25000"/>
                  </a:prstClr>
                </a:solidFill>
                <a:latin typeface="Arial" panose="020B0604020202020204" pitchFamily="34" charset="0"/>
                <a:cs typeface="Arial" panose="020B0604020202020204" pitchFamily="34" charset="0"/>
              </a:rPr>
            </a:br>
            <a:r>
              <a:rPr lang="en-US" sz="1200" kern="0" dirty="0">
                <a:solidFill>
                  <a:prstClr val="black">
                    <a:lumMod val="75000"/>
                    <a:lumOff val="25000"/>
                  </a:prstClr>
                </a:solidFill>
                <a:latin typeface="Arial" panose="020B0604020202020204" pitchFamily="34" charset="0"/>
                <a:cs typeface="Arial" panose="020B0604020202020204" pitchFamily="34" charset="0"/>
              </a:rPr>
              <a:t>+</a:t>
            </a:r>
          </a:p>
          <a:p>
            <a:pPr marL="11430" marR="0" lvl="0" algn="ctr" defTabSz="685800" rtl="0" eaLnBrk="1" fontAlgn="auto" latinLnBrk="0" hangingPunct="1">
              <a:spcBef>
                <a:spcPts val="0"/>
              </a:spcBef>
              <a:spcAft>
                <a:spcPts val="0"/>
              </a:spcAft>
              <a:buClrTx/>
              <a:buSzTx/>
              <a:tabLst/>
              <a:defRPr/>
            </a:pPr>
            <a:r>
              <a:rPr kumimoji="0" lang="en-US" sz="1200" b="0" i="0" u="none" strike="noStrike" kern="0" cap="none" spc="0" normalizeH="0" baseline="0" noProof="0" dirty="0">
                <a:ln>
                  <a:noFill/>
                </a:ln>
                <a:solidFill>
                  <a:prstClr val="black">
                    <a:lumMod val="75000"/>
                    <a:lumOff val="25000"/>
                  </a:prstClr>
                </a:solidFill>
                <a:effectLst/>
                <a:uLnTx/>
                <a:uFillTx/>
                <a:latin typeface="Arial" panose="020B0604020202020204" pitchFamily="34" charset="0"/>
                <a:ea typeface="+mn-ea"/>
                <a:cs typeface="Arial" panose="020B0604020202020204" pitchFamily="34" charset="0"/>
              </a:rPr>
              <a:t>Fuzzy Matching</a:t>
            </a:r>
          </a:p>
        </p:txBody>
      </p:sp>
      <p:sp>
        <p:nvSpPr>
          <p:cNvPr id="114" name="Rectangle 113">
            <a:extLst>
              <a:ext uri="{FF2B5EF4-FFF2-40B4-BE49-F238E27FC236}">
                <a16:creationId xmlns:a16="http://schemas.microsoft.com/office/drawing/2014/main" id="{A9C5D2E0-1AC6-3A43-9EF9-350D04EFBFCB}"/>
              </a:ext>
            </a:extLst>
          </p:cNvPr>
          <p:cNvSpPr/>
          <p:nvPr/>
        </p:nvSpPr>
        <p:spPr>
          <a:xfrm>
            <a:off x="2281964" y="1925419"/>
            <a:ext cx="1515030" cy="646331"/>
          </a:xfrm>
          <a:prstGeom prst="rect">
            <a:avLst/>
          </a:prstGeom>
        </p:spPr>
        <p:txBody>
          <a:bodyPr wrap="square" anchor="ctr">
            <a:spAutoFit/>
          </a:bodyPr>
          <a:lstStyle/>
          <a:p>
            <a:pPr marL="11430" marR="0" lvl="0" algn="ctr" defTabSz="685800" rtl="0" eaLnBrk="1" fontAlgn="auto" latinLnBrk="0" hangingPunct="1">
              <a:spcBef>
                <a:spcPts val="0"/>
              </a:spcBef>
              <a:spcAft>
                <a:spcPts val="0"/>
              </a:spcAft>
              <a:buClrTx/>
              <a:buSzTx/>
              <a:tabLst/>
              <a:defRPr/>
            </a:pPr>
            <a:r>
              <a:rPr lang="en-US" sz="1200" kern="0" dirty="0">
                <a:solidFill>
                  <a:prstClr val="black">
                    <a:lumMod val="75000"/>
                    <a:lumOff val="25000"/>
                  </a:prstClr>
                </a:solidFill>
                <a:latin typeface="Arial" panose="020B0604020202020204" pitchFamily="34" charset="0"/>
                <a:cs typeface="Arial" panose="020B0604020202020204" pitchFamily="34" charset="0"/>
              </a:rPr>
              <a:t>Drug Review</a:t>
            </a:r>
          </a:p>
          <a:p>
            <a:pPr marL="11430" marR="0" lvl="0" algn="ctr" defTabSz="685800" rtl="0" eaLnBrk="1" fontAlgn="auto" latinLnBrk="0" hangingPunct="1">
              <a:spcBef>
                <a:spcPts val="0"/>
              </a:spcBef>
              <a:spcAft>
                <a:spcPts val="0"/>
              </a:spcAft>
              <a:buClrTx/>
              <a:buSzTx/>
              <a:tabLst/>
              <a:defRPr/>
            </a:pPr>
            <a:r>
              <a:rPr lang="en-US" sz="1200" kern="0" dirty="0">
                <a:solidFill>
                  <a:prstClr val="black">
                    <a:lumMod val="75000"/>
                    <a:lumOff val="25000"/>
                  </a:prstClr>
                </a:solidFill>
                <a:latin typeface="Arial" panose="020B0604020202020204" pitchFamily="34" charset="0"/>
                <a:cs typeface="Arial" panose="020B0604020202020204" pitchFamily="34" charset="0"/>
              </a:rPr>
              <a:t>+</a:t>
            </a:r>
          </a:p>
          <a:p>
            <a:pPr marL="11430" marR="0" lvl="0" algn="ctr" defTabSz="685800" rtl="0" eaLnBrk="1" fontAlgn="auto" latinLnBrk="0" hangingPunct="1">
              <a:spcBef>
                <a:spcPts val="0"/>
              </a:spcBef>
              <a:spcAft>
                <a:spcPts val="0"/>
              </a:spcAft>
              <a:buClrTx/>
              <a:buSzTx/>
              <a:tabLst/>
              <a:defRPr/>
            </a:pPr>
            <a:r>
              <a:rPr kumimoji="0" lang="en-US" sz="1200" b="0" i="0" u="none" strike="noStrike" kern="0" cap="none" spc="0" normalizeH="0" baseline="0" noProof="0" dirty="0">
                <a:ln>
                  <a:noFill/>
                </a:ln>
                <a:solidFill>
                  <a:prstClr val="black">
                    <a:lumMod val="75000"/>
                    <a:lumOff val="25000"/>
                  </a:prstClr>
                </a:solidFill>
                <a:effectLst/>
                <a:uLnTx/>
                <a:uFillTx/>
                <a:latin typeface="Arial" panose="020B0604020202020204" pitchFamily="34" charset="0"/>
                <a:ea typeface="+mn-ea"/>
                <a:cs typeface="Arial" panose="020B0604020202020204" pitchFamily="34" charset="0"/>
              </a:rPr>
              <a:t>NLTK Vader</a:t>
            </a:r>
          </a:p>
        </p:txBody>
      </p:sp>
      <p:sp>
        <p:nvSpPr>
          <p:cNvPr id="115" name="Rectangle 114">
            <a:extLst>
              <a:ext uri="{FF2B5EF4-FFF2-40B4-BE49-F238E27FC236}">
                <a16:creationId xmlns:a16="http://schemas.microsoft.com/office/drawing/2014/main" id="{34811A02-CDEB-BB46-85E0-2D70CB9D8397}"/>
              </a:ext>
            </a:extLst>
          </p:cNvPr>
          <p:cNvSpPr/>
          <p:nvPr/>
        </p:nvSpPr>
        <p:spPr>
          <a:xfrm>
            <a:off x="4034343" y="1925419"/>
            <a:ext cx="1515030" cy="646331"/>
          </a:xfrm>
          <a:prstGeom prst="rect">
            <a:avLst/>
          </a:prstGeom>
        </p:spPr>
        <p:txBody>
          <a:bodyPr wrap="square" anchor="ctr">
            <a:spAutoFit/>
          </a:bodyPr>
          <a:lstStyle/>
          <a:p>
            <a:pPr marL="11430" marR="0" lvl="0" algn="ctr" defTabSz="685800" rtl="0" eaLnBrk="1" fontAlgn="auto" latinLnBrk="0" hangingPunct="1">
              <a:spcBef>
                <a:spcPts val="0"/>
              </a:spcBef>
              <a:spcAft>
                <a:spcPts val="0"/>
              </a:spcAft>
              <a:buClrTx/>
              <a:buSzTx/>
              <a:tabLst/>
              <a:defRPr/>
            </a:pPr>
            <a:r>
              <a:rPr lang="en-US" sz="1200" kern="0" dirty="0">
                <a:solidFill>
                  <a:prstClr val="black">
                    <a:lumMod val="75000"/>
                    <a:lumOff val="25000"/>
                  </a:prstClr>
                </a:solidFill>
                <a:latin typeface="Arial" panose="020B0604020202020204" pitchFamily="34" charset="0"/>
                <a:cs typeface="Arial" panose="020B0604020202020204" pitchFamily="34" charset="0"/>
              </a:rPr>
              <a:t>Review + Rating</a:t>
            </a:r>
          </a:p>
          <a:p>
            <a:pPr marL="11430" marR="0" lvl="0" algn="ctr" defTabSz="685800" rtl="0" eaLnBrk="1" fontAlgn="auto" latinLnBrk="0" hangingPunct="1">
              <a:spcBef>
                <a:spcPts val="0"/>
              </a:spcBef>
              <a:spcAft>
                <a:spcPts val="0"/>
              </a:spcAft>
              <a:buClrTx/>
              <a:buSzTx/>
              <a:tabLst/>
              <a:defRPr/>
            </a:pPr>
            <a:r>
              <a:rPr kumimoji="0" lang="en-US" sz="1200" b="0" i="0" u="none" strike="noStrike" kern="0" cap="none" spc="0" normalizeH="0" baseline="0" noProof="0" dirty="0">
                <a:ln>
                  <a:noFill/>
                </a:ln>
                <a:solidFill>
                  <a:prstClr val="black">
                    <a:lumMod val="75000"/>
                    <a:lumOff val="25000"/>
                  </a:prstClr>
                </a:solidFill>
                <a:effectLst/>
                <a:uLnTx/>
                <a:uFillTx/>
                <a:latin typeface="Arial" panose="020B0604020202020204" pitchFamily="34" charset="0"/>
                <a:ea typeface="+mn-ea"/>
                <a:cs typeface="Arial" panose="020B0604020202020204" pitchFamily="34" charset="0"/>
              </a:rPr>
              <a:t>+</a:t>
            </a:r>
          </a:p>
          <a:p>
            <a:pPr marL="11430" marR="0" lvl="0" algn="ctr" defTabSz="685800" rtl="0" eaLnBrk="1" fontAlgn="auto" latinLnBrk="0" hangingPunct="1">
              <a:spcBef>
                <a:spcPts val="0"/>
              </a:spcBef>
              <a:spcAft>
                <a:spcPts val="0"/>
              </a:spcAft>
              <a:buClrTx/>
              <a:buSzTx/>
              <a:tabLst/>
              <a:defRPr/>
            </a:pPr>
            <a:r>
              <a:rPr lang="en-US" sz="1200" kern="0" dirty="0">
                <a:solidFill>
                  <a:prstClr val="black">
                    <a:lumMod val="75000"/>
                    <a:lumOff val="25000"/>
                  </a:prstClr>
                </a:solidFill>
                <a:latin typeface="Arial" panose="020B0604020202020204" pitchFamily="34" charset="0"/>
                <a:cs typeface="Arial" panose="020B0604020202020204" pitchFamily="34" charset="0"/>
              </a:rPr>
              <a:t>LSTM</a:t>
            </a:r>
            <a:endParaRPr kumimoji="0" lang="en-US" sz="1200" b="0" i="0" u="none" strike="noStrike" kern="0" cap="none" spc="0" normalizeH="0" baseline="0" noProof="0" dirty="0">
              <a:ln>
                <a:noFill/>
              </a:ln>
              <a:solidFill>
                <a:prstClr val="black">
                  <a:lumMod val="75000"/>
                  <a:lumOff val="25000"/>
                </a:prstClr>
              </a:solidFill>
              <a:effectLst/>
              <a:uLnTx/>
              <a:uFillTx/>
              <a:latin typeface="Arial" panose="020B0604020202020204" pitchFamily="34" charset="0"/>
              <a:ea typeface="+mn-ea"/>
              <a:cs typeface="Arial" panose="020B0604020202020204" pitchFamily="34" charset="0"/>
            </a:endParaRPr>
          </a:p>
        </p:txBody>
      </p:sp>
      <p:sp>
        <p:nvSpPr>
          <p:cNvPr id="404" name="Rectangle 403">
            <a:extLst>
              <a:ext uri="{FF2B5EF4-FFF2-40B4-BE49-F238E27FC236}">
                <a16:creationId xmlns:a16="http://schemas.microsoft.com/office/drawing/2014/main" id="{36233E9F-2631-A045-993C-753F31AD4103}"/>
              </a:ext>
            </a:extLst>
          </p:cNvPr>
          <p:cNvSpPr/>
          <p:nvPr/>
        </p:nvSpPr>
        <p:spPr>
          <a:xfrm>
            <a:off x="5711871" y="1893458"/>
            <a:ext cx="1515030" cy="830997"/>
          </a:xfrm>
          <a:prstGeom prst="rect">
            <a:avLst/>
          </a:prstGeom>
        </p:spPr>
        <p:txBody>
          <a:bodyPr wrap="square" anchor="ctr">
            <a:spAutoFit/>
          </a:bodyPr>
          <a:lstStyle/>
          <a:p>
            <a:pPr marL="11430" marR="0" lvl="0" algn="ctr" defTabSz="685800" rtl="0" eaLnBrk="1" fontAlgn="auto" latinLnBrk="0" hangingPunct="1">
              <a:spcBef>
                <a:spcPts val="0"/>
              </a:spcBef>
              <a:spcAft>
                <a:spcPts val="0"/>
              </a:spcAft>
              <a:buClrTx/>
              <a:buSzTx/>
              <a:tabLst/>
              <a:defRPr/>
            </a:pPr>
            <a:r>
              <a:rPr lang="en-US" sz="1200" kern="0" dirty="0">
                <a:solidFill>
                  <a:prstClr val="black">
                    <a:lumMod val="75000"/>
                    <a:lumOff val="25000"/>
                  </a:prstClr>
                </a:solidFill>
                <a:latin typeface="Arial" panose="020B0604020202020204" pitchFamily="34" charset="0"/>
                <a:cs typeface="Arial" panose="020B0604020202020204" pitchFamily="34" charset="0"/>
              </a:rPr>
              <a:t>Real time review</a:t>
            </a:r>
          </a:p>
          <a:p>
            <a:pPr marL="11430" marR="0" lvl="0" algn="ctr" defTabSz="685800" rtl="0" eaLnBrk="1" fontAlgn="auto" latinLnBrk="0" hangingPunct="1">
              <a:spcBef>
                <a:spcPts val="0"/>
              </a:spcBef>
              <a:spcAft>
                <a:spcPts val="0"/>
              </a:spcAft>
              <a:buClrTx/>
              <a:buSzTx/>
              <a:tabLst/>
              <a:defRPr/>
            </a:pPr>
            <a:r>
              <a:rPr kumimoji="0" lang="en-US" sz="1200" b="0" i="0" u="none" strike="noStrike" kern="0" cap="none" spc="0" normalizeH="0" baseline="0" noProof="0" dirty="0">
                <a:ln>
                  <a:noFill/>
                </a:ln>
                <a:solidFill>
                  <a:prstClr val="black">
                    <a:lumMod val="75000"/>
                    <a:lumOff val="25000"/>
                  </a:prstClr>
                </a:solidFill>
                <a:effectLst/>
                <a:uLnTx/>
                <a:uFillTx/>
                <a:latin typeface="Arial" panose="020B0604020202020204" pitchFamily="34" charset="0"/>
                <a:ea typeface="+mn-ea"/>
                <a:cs typeface="Arial" panose="020B0604020202020204" pitchFamily="34" charset="0"/>
              </a:rPr>
              <a:t>+</a:t>
            </a:r>
          </a:p>
          <a:p>
            <a:pPr marL="11430" marR="0" lvl="0" algn="ctr" defTabSz="685800" rtl="0" eaLnBrk="1" fontAlgn="auto" latinLnBrk="0" hangingPunct="1">
              <a:spcBef>
                <a:spcPts val="0"/>
              </a:spcBef>
              <a:spcAft>
                <a:spcPts val="0"/>
              </a:spcAft>
              <a:buClrTx/>
              <a:buSzTx/>
              <a:tabLst/>
              <a:defRPr/>
            </a:pPr>
            <a:r>
              <a:rPr lang="en-US" sz="1200" kern="0" dirty="0">
                <a:solidFill>
                  <a:prstClr val="black">
                    <a:lumMod val="75000"/>
                    <a:lumOff val="25000"/>
                  </a:prstClr>
                </a:solidFill>
                <a:latin typeface="Arial" panose="020B0604020202020204" pitchFamily="34" charset="0"/>
                <a:cs typeface="Arial" panose="020B0604020202020204" pitchFamily="34" charset="0"/>
              </a:rPr>
              <a:t>Deep NN (Sequential Model)</a:t>
            </a:r>
            <a:endParaRPr kumimoji="0" lang="en-US" sz="1200" b="0" i="0" u="none" strike="noStrike" kern="0" cap="none" spc="0" normalizeH="0" baseline="0" noProof="0" dirty="0">
              <a:ln>
                <a:noFill/>
              </a:ln>
              <a:solidFill>
                <a:prstClr val="black">
                  <a:lumMod val="75000"/>
                  <a:lumOff val="25000"/>
                </a:prstClr>
              </a:solidFill>
              <a:effectLst/>
              <a:uLnTx/>
              <a:uFillTx/>
              <a:latin typeface="Arial" panose="020B0604020202020204" pitchFamily="34" charset="0"/>
              <a:ea typeface="+mn-ea"/>
              <a:cs typeface="Arial" panose="020B0604020202020204" pitchFamily="34" charset="0"/>
            </a:endParaRPr>
          </a:p>
        </p:txBody>
      </p:sp>
      <p:sp>
        <p:nvSpPr>
          <p:cNvPr id="405" name="Rectangle 404">
            <a:extLst>
              <a:ext uri="{FF2B5EF4-FFF2-40B4-BE49-F238E27FC236}">
                <a16:creationId xmlns:a16="http://schemas.microsoft.com/office/drawing/2014/main" id="{A3EDA006-8194-1D44-8C33-BA9D6D22021A}"/>
              </a:ext>
            </a:extLst>
          </p:cNvPr>
          <p:cNvSpPr/>
          <p:nvPr/>
        </p:nvSpPr>
        <p:spPr>
          <a:xfrm>
            <a:off x="7472999" y="1893458"/>
            <a:ext cx="1515030" cy="830997"/>
          </a:xfrm>
          <a:prstGeom prst="rect">
            <a:avLst/>
          </a:prstGeom>
        </p:spPr>
        <p:txBody>
          <a:bodyPr wrap="square" anchor="ctr">
            <a:spAutoFit/>
          </a:bodyPr>
          <a:lstStyle/>
          <a:p>
            <a:pPr marL="11430" marR="0" lvl="0" algn="ctr" defTabSz="685800" rtl="0" eaLnBrk="1" fontAlgn="auto" latinLnBrk="0" hangingPunct="1">
              <a:spcBef>
                <a:spcPts val="0"/>
              </a:spcBef>
              <a:spcAft>
                <a:spcPts val="0"/>
              </a:spcAft>
              <a:buClrTx/>
              <a:buSzTx/>
              <a:tabLst/>
              <a:defRPr/>
            </a:pPr>
            <a:r>
              <a:rPr kumimoji="0" lang="en-US" sz="1200" b="0" i="0" u="none" strike="noStrike" kern="0" cap="none" spc="0" normalizeH="0" baseline="0" noProof="0" dirty="0">
                <a:ln>
                  <a:noFill/>
                </a:ln>
                <a:solidFill>
                  <a:prstClr val="black">
                    <a:lumMod val="75000"/>
                    <a:lumOff val="25000"/>
                  </a:prstClr>
                </a:solidFill>
                <a:effectLst/>
                <a:uLnTx/>
                <a:uFillTx/>
                <a:latin typeface="Arial" panose="020B0604020202020204" pitchFamily="34" charset="0"/>
                <a:ea typeface="+mn-ea"/>
                <a:cs typeface="Arial" panose="020B0604020202020204" pitchFamily="34" charset="0"/>
              </a:rPr>
              <a:t>Review</a:t>
            </a:r>
          </a:p>
          <a:p>
            <a:pPr marL="11430" marR="0" lvl="0" algn="ctr" defTabSz="685800" rtl="0" eaLnBrk="1" fontAlgn="auto" latinLnBrk="0" hangingPunct="1">
              <a:spcBef>
                <a:spcPts val="0"/>
              </a:spcBef>
              <a:spcAft>
                <a:spcPts val="0"/>
              </a:spcAft>
              <a:buClrTx/>
              <a:buSzTx/>
              <a:tabLst/>
              <a:defRPr/>
            </a:pPr>
            <a:r>
              <a:rPr lang="en-US" sz="1200" kern="0" dirty="0">
                <a:solidFill>
                  <a:prstClr val="black">
                    <a:lumMod val="75000"/>
                    <a:lumOff val="25000"/>
                  </a:prstClr>
                </a:solidFill>
                <a:latin typeface="Arial" panose="020B0604020202020204" pitchFamily="34" charset="0"/>
                <a:cs typeface="Arial" panose="020B0604020202020204" pitchFamily="34" charset="0"/>
              </a:rPr>
              <a:t>+</a:t>
            </a:r>
          </a:p>
          <a:p>
            <a:pPr marL="11430" marR="0" lvl="0" algn="ctr" defTabSz="685800" rtl="0" eaLnBrk="1" fontAlgn="auto" latinLnBrk="0" hangingPunct="1">
              <a:spcBef>
                <a:spcPts val="0"/>
              </a:spcBef>
              <a:spcAft>
                <a:spcPts val="0"/>
              </a:spcAft>
              <a:buClrTx/>
              <a:buSzTx/>
              <a:tabLst/>
              <a:defRPr/>
            </a:pPr>
            <a:r>
              <a:rPr kumimoji="0" lang="en-US" sz="1200" b="0" i="0" u="none" strike="noStrike" kern="0" cap="none" spc="0" normalizeH="0" baseline="0" noProof="0" dirty="0">
                <a:ln>
                  <a:noFill/>
                </a:ln>
                <a:solidFill>
                  <a:prstClr val="black">
                    <a:lumMod val="75000"/>
                    <a:lumOff val="25000"/>
                  </a:prstClr>
                </a:solidFill>
                <a:effectLst/>
                <a:uLnTx/>
                <a:uFillTx/>
                <a:latin typeface="Arial" panose="020B0604020202020204" pitchFamily="34" charset="0"/>
                <a:ea typeface="+mn-ea"/>
                <a:cs typeface="Arial" panose="020B0604020202020204" pitchFamily="34" charset="0"/>
              </a:rPr>
              <a:t>NRC E</a:t>
            </a:r>
            <a:r>
              <a:rPr lang="en-US" sz="1200" kern="0" dirty="0">
                <a:solidFill>
                  <a:prstClr val="black">
                    <a:lumMod val="75000"/>
                    <a:lumOff val="25000"/>
                  </a:prstClr>
                </a:solidFill>
                <a:latin typeface="Arial" panose="020B0604020202020204" pitchFamily="34" charset="0"/>
                <a:cs typeface="Arial" panose="020B0604020202020204" pitchFamily="34" charset="0"/>
              </a:rPr>
              <a:t>motion Lexicon</a:t>
            </a:r>
            <a:endParaRPr kumimoji="0" lang="en-US" sz="1200" b="0" i="0" u="none" strike="noStrike" kern="0" cap="none" spc="0" normalizeH="0" baseline="0" noProof="0" dirty="0">
              <a:ln>
                <a:noFill/>
              </a:ln>
              <a:solidFill>
                <a:prstClr val="black">
                  <a:lumMod val="75000"/>
                  <a:lumOff val="25000"/>
                </a:prstClr>
              </a:solidFill>
              <a:effectLst/>
              <a:uLnTx/>
              <a:uFillTx/>
              <a:latin typeface="Arial" panose="020B0604020202020204" pitchFamily="34" charset="0"/>
              <a:ea typeface="+mn-ea"/>
              <a:cs typeface="Arial" panose="020B0604020202020204" pitchFamily="34" charset="0"/>
            </a:endParaRPr>
          </a:p>
        </p:txBody>
      </p:sp>
      <p:sp>
        <p:nvSpPr>
          <p:cNvPr id="406" name="Down Arrow 405">
            <a:extLst>
              <a:ext uri="{FF2B5EF4-FFF2-40B4-BE49-F238E27FC236}">
                <a16:creationId xmlns:a16="http://schemas.microsoft.com/office/drawing/2014/main" id="{E8B3F96D-00B7-3641-A53E-04A9A0AFE5BC}"/>
              </a:ext>
            </a:extLst>
          </p:cNvPr>
          <p:cNvSpPr/>
          <p:nvPr/>
        </p:nvSpPr>
        <p:spPr>
          <a:xfrm>
            <a:off x="635664" y="2757993"/>
            <a:ext cx="276717" cy="171762"/>
          </a:xfrm>
          <a:prstGeom prst="down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407" name="Down Arrow 406">
            <a:extLst>
              <a:ext uri="{FF2B5EF4-FFF2-40B4-BE49-F238E27FC236}">
                <a16:creationId xmlns:a16="http://schemas.microsoft.com/office/drawing/2014/main" id="{D22989E8-BECD-0F4B-9B37-828EC5BAD004}"/>
              </a:ext>
            </a:extLst>
          </p:cNvPr>
          <p:cNvSpPr/>
          <p:nvPr/>
        </p:nvSpPr>
        <p:spPr>
          <a:xfrm>
            <a:off x="2887692" y="2757993"/>
            <a:ext cx="276717" cy="171762"/>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8" name="Down Arrow 407">
            <a:extLst>
              <a:ext uri="{FF2B5EF4-FFF2-40B4-BE49-F238E27FC236}">
                <a16:creationId xmlns:a16="http://schemas.microsoft.com/office/drawing/2014/main" id="{F546B3AD-6BB0-F745-AFF7-E6A1F3554BFD}"/>
              </a:ext>
            </a:extLst>
          </p:cNvPr>
          <p:cNvSpPr/>
          <p:nvPr/>
        </p:nvSpPr>
        <p:spPr>
          <a:xfrm>
            <a:off x="4615472" y="2757993"/>
            <a:ext cx="276717" cy="171762"/>
          </a:xfrm>
          <a:prstGeom prst="down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409" name="Down Arrow 408">
            <a:extLst>
              <a:ext uri="{FF2B5EF4-FFF2-40B4-BE49-F238E27FC236}">
                <a16:creationId xmlns:a16="http://schemas.microsoft.com/office/drawing/2014/main" id="{A031FABE-3F20-B244-A570-44984F051E95}"/>
              </a:ext>
            </a:extLst>
          </p:cNvPr>
          <p:cNvSpPr/>
          <p:nvPr/>
        </p:nvSpPr>
        <p:spPr>
          <a:xfrm>
            <a:off x="6331027" y="2757993"/>
            <a:ext cx="276717" cy="171762"/>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10" name="Down Arrow 409">
            <a:extLst>
              <a:ext uri="{FF2B5EF4-FFF2-40B4-BE49-F238E27FC236}">
                <a16:creationId xmlns:a16="http://schemas.microsoft.com/office/drawing/2014/main" id="{8B884F7F-5D11-B647-98B7-BDD724404496}"/>
              </a:ext>
            </a:extLst>
          </p:cNvPr>
          <p:cNvSpPr/>
          <p:nvPr/>
        </p:nvSpPr>
        <p:spPr>
          <a:xfrm>
            <a:off x="8084215" y="2757993"/>
            <a:ext cx="276717" cy="171762"/>
          </a:xfrm>
          <a:prstGeom prst="down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411" name="Round Diagonal Corner Rectangle 410">
            <a:extLst>
              <a:ext uri="{FF2B5EF4-FFF2-40B4-BE49-F238E27FC236}">
                <a16:creationId xmlns:a16="http://schemas.microsoft.com/office/drawing/2014/main" id="{D64B640D-8826-AF4E-89EC-2FC6F7AED496}"/>
              </a:ext>
            </a:extLst>
          </p:cNvPr>
          <p:cNvSpPr/>
          <p:nvPr/>
        </p:nvSpPr>
        <p:spPr>
          <a:xfrm flipH="1">
            <a:off x="2234056" y="4359136"/>
            <a:ext cx="3315316" cy="582772"/>
          </a:xfrm>
          <a:prstGeom prst="round2DiagRect">
            <a:avLst>
              <a:gd name="adj1" fmla="val 22528"/>
              <a:gd name="adj2" fmla="val 0"/>
            </a:avLst>
          </a:prstGeom>
          <a:solidFill>
            <a:srgbClr val="EAEAE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12" name="Rectangle 411">
            <a:extLst>
              <a:ext uri="{FF2B5EF4-FFF2-40B4-BE49-F238E27FC236}">
                <a16:creationId xmlns:a16="http://schemas.microsoft.com/office/drawing/2014/main" id="{7360C588-C769-C945-B19A-6B9DEB12FABD}"/>
              </a:ext>
            </a:extLst>
          </p:cNvPr>
          <p:cNvSpPr/>
          <p:nvPr/>
        </p:nvSpPr>
        <p:spPr>
          <a:xfrm>
            <a:off x="2192134" y="4524366"/>
            <a:ext cx="3423996" cy="276999"/>
          </a:xfrm>
          <a:prstGeom prst="rect">
            <a:avLst/>
          </a:prstGeom>
        </p:spPr>
        <p:txBody>
          <a:bodyPr wrap="square" anchor="ctr">
            <a:spAutoFit/>
          </a:bodyPr>
          <a:lstStyle/>
          <a:p>
            <a:pPr marL="11430" marR="0" lvl="0" algn="ctr" defTabSz="685800" rtl="0" eaLnBrk="1" fontAlgn="auto" latinLnBrk="0" hangingPunct="1">
              <a:spcBef>
                <a:spcPts val="0"/>
              </a:spcBef>
              <a:spcAft>
                <a:spcPts val="0"/>
              </a:spcAft>
              <a:buClrTx/>
              <a:buSzTx/>
              <a:tabLst/>
              <a:defRPr/>
            </a:pPr>
            <a:r>
              <a:rPr lang="en-US" sz="1200" b="1" kern="0" dirty="0">
                <a:solidFill>
                  <a:prstClr val="black">
                    <a:lumMod val="75000"/>
                    <a:lumOff val="25000"/>
                  </a:prstClr>
                </a:solidFill>
                <a:latin typeface="Arial" panose="020B0604020202020204" pitchFamily="34" charset="0"/>
                <a:cs typeface="Arial" panose="020B0604020202020204" pitchFamily="34" charset="0"/>
              </a:rPr>
              <a:t>Drug Recommendation based on Condition</a:t>
            </a:r>
            <a:endParaRPr kumimoji="0" lang="en-US" sz="1200" b="1" i="0" u="none" strike="noStrike" kern="0" cap="none" spc="0" normalizeH="0" baseline="0" noProof="0" dirty="0">
              <a:ln>
                <a:noFill/>
              </a:ln>
              <a:solidFill>
                <a:prstClr val="black">
                  <a:lumMod val="75000"/>
                  <a:lumOff val="25000"/>
                </a:prstClr>
              </a:solidFill>
              <a:effectLst/>
              <a:uLnTx/>
              <a:uFillTx/>
              <a:latin typeface="Arial" panose="020B0604020202020204" pitchFamily="34" charset="0"/>
              <a:ea typeface="+mn-ea"/>
              <a:cs typeface="Arial" panose="020B0604020202020204" pitchFamily="34" charset="0"/>
            </a:endParaRPr>
          </a:p>
        </p:txBody>
      </p:sp>
      <p:sp>
        <p:nvSpPr>
          <p:cNvPr id="413" name="Half Frame 412">
            <a:extLst>
              <a:ext uri="{FF2B5EF4-FFF2-40B4-BE49-F238E27FC236}">
                <a16:creationId xmlns:a16="http://schemas.microsoft.com/office/drawing/2014/main" id="{EDFC8055-7846-0949-B6C0-2BDA0A47F8BE}"/>
              </a:ext>
            </a:extLst>
          </p:cNvPr>
          <p:cNvSpPr/>
          <p:nvPr/>
        </p:nvSpPr>
        <p:spPr>
          <a:xfrm rot="16200000" flipH="1">
            <a:off x="2302959" y="4194174"/>
            <a:ext cx="418448" cy="640096"/>
          </a:xfrm>
          <a:prstGeom prst="halfFrame">
            <a:avLst>
              <a:gd name="adj1" fmla="val 11830"/>
              <a:gd name="adj2" fmla="val 11357"/>
            </a:avLst>
          </a:prstGeom>
          <a:solidFill>
            <a:srgbClr val="138F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4" name="Half Frame 413">
            <a:extLst>
              <a:ext uri="{FF2B5EF4-FFF2-40B4-BE49-F238E27FC236}">
                <a16:creationId xmlns:a16="http://schemas.microsoft.com/office/drawing/2014/main" id="{19A19946-40B0-7849-A6CF-D99FBAF1A6A3}"/>
              </a:ext>
            </a:extLst>
          </p:cNvPr>
          <p:cNvSpPr/>
          <p:nvPr/>
        </p:nvSpPr>
        <p:spPr>
          <a:xfrm flipH="1" flipV="1">
            <a:off x="4953217" y="4578059"/>
            <a:ext cx="640800" cy="417987"/>
          </a:xfrm>
          <a:prstGeom prst="halfFrame">
            <a:avLst>
              <a:gd name="adj1" fmla="val 11830"/>
              <a:gd name="adj2" fmla="val 11357"/>
            </a:avLst>
          </a:prstGeom>
          <a:solidFill>
            <a:srgbClr val="0169A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3265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urved Right Arrow 24">
            <a:extLst>
              <a:ext uri="{FF2B5EF4-FFF2-40B4-BE49-F238E27FC236}">
                <a16:creationId xmlns:a16="http://schemas.microsoft.com/office/drawing/2014/main" id="{1072E39A-F077-294C-A0B6-478669B718CC}"/>
              </a:ext>
            </a:extLst>
          </p:cNvPr>
          <p:cNvSpPr/>
          <p:nvPr/>
        </p:nvSpPr>
        <p:spPr>
          <a:xfrm>
            <a:off x="3416349" y="3335275"/>
            <a:ext cx="285736" cy="521860"/>
          </a:xfrm>
          <a:prstGeom prst="curved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pic>
        <p:nvPicPr>
          <p:cNvPr id="8" name="Picture 7" descr="A close up of a logo&#10;&#10;Description automatically generated">
            <a:extLst>
              <a:ext uri="{FF2B5EF4-FFF2-40B4-BE49-F238E27FC236}">
                <a16:creationId xmlns:a16="http://schemas.microsoft.com/office/drawing/2014/main" id="{D9BD5F2E-2A06-B04C-B6E5-3A5DC7EF55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2085" y="2498327"/>
            <a:ext cx="1914185" cy="985482"/>
          </a:xfrm>
          <a:prstGeom prst="rect">
            <a:avLst/>
          </a:prstGeom>
          <a:ln>
            <a:solidFill>
              <a:schemeClr val="accent5">
                <a:lumMod val="75000"/>
              </a:schemeClr>
            </a:solidFill>
          </a:ln>
        </p:spPr>
      </p:pic>
      <p:sp>
        <p:nvSpPr>
          <p:cNvPr id="58" name="Round Diagonal Corner Rectangle 57">
            <a:extLst>
              <a:ext uri="{FF2B5EF4-FFF2-40B4-BE49-F238E27FC236}">
                <a16:creationId xmlns:a16="http://schemas.microsoft.com/office/drawing/2014/main" id="{0665CDF5-E34B-1A45-A955-DCF15C67EFC2}"/>
              </a:ext>
            </a:extLst>
          </p:cNvPr>
          <p:cNvSpPr/>
          <p:nvPr/>
        </p:nvSpPr>
        <p:spPr>
          <a:xfrm flipH="1">
            <a:off x="1934002" y="4429852"/>
            <a:ext cx="4433085" cy="582772"/>
          </a:xfrm>
          <a:prstGeom prst="round2DiagRect">
            <a:avLst>
              <a:gd name="adj1" fmla="val 22528"/>
              <a:gd name="adj2" fmla="val 0"/>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 name="Curved Right Arrow 25">
            <a:extLst>
              <a:ext uri="{FF2B5EF4-FFF2-40B4-BE49-F238E27FC236}">
                <a16:creationId xmlns:a16="http://schemas.microsoft.com/office/drawing/2014/main" id="{2D446186-32D7-2B4D-9EE8-E49DC290A1C1}"/>
              </a:ext>
            </a:extLst>
          </p:cNvPr>
          <p:cNvSpPr/>
          <p:nvPr/>
        </p:nvSpPr>
        <p:spPr>
          <a:xfrm>
            <a:off x="6292156" y="3335275"/>
            <a:ext cx="285736" cy="521860"/>
          </a:xfrm>
          <a:prstGeom prst="curved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23" name="Curved Right Arrow 22">
            <a:extLst>
              <a:ext uri="{FF2B5EF4-FFF2-40B4-BE49-F238E27FC236}">
                <a16:creationId xmlns:a16="http://schemas.microsoft.com/office/drawing/2014/main" id="{2C007E26-C5B1-4C44-BD1C-4161EFBEE2A4}"/>
              </a:ext>
            </a:extLst>
          </p:cNvPr>
          <p:cNvSpPr/>
          <p:nvPr/>
        </p:nvSpPr>
        <p:spPr>
          <a:xfrm>
            <a:off x="468639" y="3335275"/>
            <a:ext cx="285736" cy="521860"/>
          </a:xfrm>
          <a:prstGeom prst="curved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22" name="Curved Left Arrow 21">
            <a:extLst>
              <a:ext uri="{FF2B5EF4-FFF2-40B4-BE49-F238E27FC236}">
                <a16:creationId xmlns:a16="http://schemas.microsoft.com/office/drawing/2014/main" id="{47BA49BE-AA3A-9A47-BDE3-0C5447E580E3}"/>
              </a:ext>
            </a:extLst>
          </p:cNvPr>
          <p:cNvSpPr/>
          <p:nvPr/>
        </p:nvSpPr>
        <p:spPr>
          <a:xfrm>
            <a:off x="5640935" y="1990869"/>
            <a:ext cx="305410" cy="763525"/>
          </a:xfrm>
          <a:prstGeom prst="curvedLef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3403FDE3-5F0F-6146-AD08-A814EAB1C7E7}"/>
              </a:ext>
            </a:extLst>
          </p:cNvPr>
          <p:cNvSpPr>
            <a:spLocks noGrp="1"/>
          </p:cNvSpPr>
          <p:nvPr>
            <p:ph type="title"/>
          </p:nvPr>
        </p:nvSpPr>
        <p:spPr/>
        <p:txBody>
          <a:bodyPr>
            <a:normAutofit/>
          </a:bodyPr>
          <a:lstStyle/>
          <a:p>
            <a:r>
              <a:rPr lang="en-US" sz="2800" dirty="0"/>
              <a:t>Data Sources and Collection</a:t>
            </a:r>
          </a:p>
        </p:txBody>
      </p:sp>
      <p:pic>
        <p:nvPicPr>
          <p:cNvPr id="4" name="Picture 3" descr="A close up of a sign&#10;&#10;Description automatically generated">
            <a:extLst>
              <a:ext uri="{FF2B5EF4-FFF2-40B4-BE49-F238E27FC236}">
                <a16:creationId xmlns:a16="http://schemas.microsoft.com/office/drawing/2014/main" id="{1AF2DFBA-3F6C-4E4E-B230-94AB98F45B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575" y="1197405"/>
            <a:ext cx="2702375" cy="891995"/>
          </a:xfrm>
          <a:prstGeom prst="rect">
            <a:avLst/>
          </a:prstGeom>
        </p:spPr>
      </p:pic>
      <p:pic>
        <p:nvPicPr>
          <p:cNvPr id="6" name="Picture 5" descr="A drawing of a face&#10;&#10;Description automatically generated">
            <a:extLst>
              <a:ext uri="{FF2B5EF4-FFF2-40B4-BE49-F238E27FC236}">
                <a16:creationId xmlns:a16="http://schemas.microsoft.com/office/drawing/2014/main" id="{2EBC6A49-BCDB-FD4B-8F9A-500EA77E51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3065" y="1224227"/>
            <a:ext cx="2325934" cy="838350"/>
          </a:xfrm>
          <a:prstGeom prst="rect">
            <a:avLst/>
          </a:prstGeom>
        </p:spPr>
      </p:pic>
      <p:pic>
        <p:nvPicPr>
          <p:cNvPr id="13" name="Picture 12" descr="A close up of a logo&#10;&#10;Description automatically generated">
            <a:extLst>
              <a:ext uri="{FF2B5EF4-FFF2-40B4-BE49-F238E27FC236}">
                <a16:creationId xmlns:a16="http://schemas.microsoft.com/office/drawing/2014/main" id="{B9B14F83-F235-7B42-A670-7CA8226490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98072" y="1224227"/>
            <a:ext cx="2595985" cy="919017"/>
          </a:xfrm>
          <a:prstGeom prst="rect">
            <a:avLst/>
          </a:prstGeom>
        </p:spPr>
      </p:pic>
      <p:pic>
        <p:nvPicPr>
          <p:cNvPr id="16" name="Picture 15" descr="A picture containing drawing&#10;&#10;Description automatically generated">
            <a:extLst>
              <a:ext uri="{FF2B5EF4-FFF2-40B4-BE49-F238E27FC236}">
                <a16:creationId xmlns:a16="http://schemas.microsoft.com/office/drawing/2014/main" id="{9E03A189-4D13-BD4B-B948-675DF86439F5}"/>
              </a:ext>
            </a:extLst>
          </p:cNvPr>
          <p:cNvPicPr>
            <a:picLocks noChangeAspect="1"/>
          </p:cNvPicPr>
          <p:nvPr/>
        </p:nvPicPr>
        <p:blipFill>
          <a:blip r:embed="rId6"/>
          <a:stretch>
            <a:fillRect/>
          </a:stretch>
        </p:blipFill>
        <p:spPr>
          <a:xfrm>
            <a:off x="6579861" y="2502498"/>
            <a:ext cx="1914185" cy="985482"/>
          </a:xfrm>
          <a:prstGeom prst="rect">
            <a:avLst/>
          </a:prstGeom>
        </p:spPr>
      </p:pic>
      <p:pic>
        <p:nvPicPr>
          <p:cNvPr id="18" name="Picture 17" descr="A picture containing drawing&#10;&#10;Description automatically generated">
            <a:extLst>
              <a:ext uri="{FF2B5EF4-FFF2-40B4-BE49-F238E27FC236}">
                <a16:creationId xmlns:a16="http://schemas.microsoft.com/office/drawing/2014/main" id="{8650D848-7388-524D-8972-6A9F3FB0022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6670" y="2502498"/>
            <a:ext cx="1914184" cy="985482"/>
          </a:xfrm>
          <a:prstGeom prst="rect">
            <a:avLst/>
          </a:prstGeom>
        </p:spPr>
      </p:pic>
      <p:sp>
        <p:nvSpPr>
          <p:cNvPr id="19" name="Curved Left Arrow 18">
            <a:extLst>
              <a:ext uri="{FF2B5EF4-FFF2-40B4-BE49-F238E27FC236}">
                <a16:creationId xmlns:a16="http://schemas.microsoft.com/office/drawing/2014/main" id="{E48EBA49-CD0E-6043-B53B-802B29941FB1}"/>
              </a:ext>
            </a:extLst>
          </p:cNvPr>
          <p:cNvSpPr/>
          <p:nvPr/>
        </p:nvSpPr>
        <p:spPr>
          <a:xfrm>
            <a:off x="2673550" y="1986026"/>
            <a:ext cx="305410" cy="763525"/>
          </a:xfrm>
          <a:prstGeom prst="curvedLef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21" name="Curved Left Arrow 20">
            <a:extLst>
              <a:ext uri="{FF2B5EF4-FFF2-40B4-BE49-F238E27FC236}">
                <a16:creationId xmlns:a16="http://schemas.microsoft.com/office/drawing/2014/main" id="{9360D24A-5413-004B-AC40-8027CB19492C}"/>
              </a:ext>
            </a:extLst>
          </p:cNvPr>
          <p:cNvSpPr/>
          <p:nvPr/>
        </p:nvSpPr>
        <p:spPr>
          <a:xfrm>
            <a:off x="8496015" y="1984214"/>
            <a:ext cx="305410" cy="763525"/>
          </a:xfrm>
          <a:prstGeom prst="curvedLef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27" name="Rectangle 26">
            <a:extLst>
              <a:ext uri="{FF2B5EF4-FFF2-40B4-BE49-F238E27FC236}">
                <a16:creationId xmlns:a16="http://schemas.microsoft.com/office/drawing/2014/main" id="{5754AB95-3F56-7F49-9A44-FB17B29C8AC9}"/>
              </a:ext>
            </a:extLst>
          </p:cNvPr>
          <p:cNvSpPr/>
          <p:nvPr/>
        </p:nvSpPr>
        <p:spPr>
          <a:xfrm>
            <a:off x="673206" y="3910712"/>
            <a:ext cx="5934348" cy="23742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SCRAPPED DATA</a:t>
            </a:r>
          </a:p>
        </p:txBody>
      </p:sp>
      <p:sp>
        <p:nvSpPr>
          <p:cNvPr id="28" name="Down Arrow 27">
            <a:extLst>
              <a:ext uri="{FF2B5EF4-FFF2-40B4-BE49-F238E27FC236}">
                <a16:creationId xmlns:a16="http://schemas.microsoft.com/office/drawing/2014/main" id="{C19B9B09-D2C6-AE45-A035-92B8A6B1A66C}"/>
              </a:ext>
            </a:extLst>
          </p:cNvPr>
          <p:cNvSpPr/>
          <p:nvPr/>
        </p:nvSpPr>
        <p:spPr>
          <a:xfrm rot="16200000" flipH="1">
            <a:off x="6780129" y="3889501"/>
            <a:ext cx="178556" cy="291746"/>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29" name="Pie 28">
            <a:extLst>
              <a:ext uri="{FF2B5EF4-FFF2-40B4-BE49-F238E27FC236}">
                <a16:creationId xmlns:a16="http://schemas.microsoft.com/office/drawing/2014/main" id="{017630A3-5743-8B4B-8EE7-0AB5BC73D275}"/>
              </a:ext>
            </a:extLst>
          </p:cNvPr>
          <p:cNvSpPr/>
          <p:nvPr/>
        </p:nvSpPr>
        <p:spPr>
          <a:xfrm rot="13184420">
            <a:off x="6967000" y="3756720"/>
            <a:ext cx="1258130" cy="1325885"/>
          </a:xfrm>
          <a:prstGeom prst="pi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solidFill>
                <a:schemeClr val="tx1"/>
              </a:solidFill>
            </a:endParaRPr>
          </a:p>
        </p:txBody>
      </p:sp>
      <p:sp>
        <p:nvSpPr>
          <p:cNvPr id="30" name="TextBox 29">
            <a:extLst>
              <a:ext uri="{FF2B5EF4-FFF2-40B4-BE49-F238E27FC236}">
                <a16:creationId xmlns:a16="http://schemas.microsoft.com/office/drawing/2014/main" id="{E97FE90F-9F90-FB4D-AB23-77ED74E0D75C}"/>
              </a:ext>
            </a:extLst>
          </p:cNvPr>
          <p:cNvSpPr txBox="1"/>
          <p:nvPr/>
        </p:nvSpPr>
        <p:spPr>
          <a:xfrm>
            <a:off x="7305097" y="3871341"/>
            <a:ext cx="706858" cy="276999"/>
          </a:xfrm>
          <a:prstGeom prst="rect">
            <a:avLst/>
          </a:prstGeom>
          <a:noFill/>
        </p:spPr>
        <p:txBody>
          <a:bodyPr wrap="square" rtlCol="0">
            <a:spAutoFit/>
          </a:bodyPr>
          <a:lstStyle/>
          <a:p>
            <a:r>
              <a:rPr lang="en-US" sz="1200" dirty="0"/>
              <a:t>Filtering</a:t>
            </a:r>
          </a:p>
        </p:txBody>
      </p:sp>
      <p:sp>
        <p:nvSpPr>
          <p:cNvPr id="32" name="TextBox 31">
            <a:extLst>
              <a:ext uri="{FF2B5EF4-FFF2-40B4-BE49-F238E27FC236}">
                <a16:creationId xmlns:a16="http://schemas.microsoft.com/office/drawing/2014/main" id="{25997689-53C0-6C44-897A-BDA92E1F111B}"/>
              </a:ext>
            </a:extLst>
          </p:cNvPr>
          <p:cNvSpPr txBox="1"/>
          <p:nvPr/>
        </p:nvSpPr>
        <p:spPr>
          <a:xfrm>
            <a:off x="7536953" y="4281162"/>
            <a:ext cx="950004" cy="276999"/>
          </a:xfrm>
          <a:prstGeom prst="rect">
            <a:avLst/>
          </a:prstGeom>
          <a:noFill/>
        </p:spPr>
        <p:txBody>
          <a:bodyPr wrap="square" rtlCol="0">
            <a:spAutoFit/>
          </a:bodyPr>
          <a:lstStyle/>
          <a:p>
            <a:r>
              <a:rPr lang="en-US" sz="1200" dirty="0"/>
              <a:t>Wrangling</a:t>
            </a:r>
          </a:p>
        </p:txBody>
      </p:sp>
      <p:sp>
        <p:nvSpPr>
          <p:cNvPr id="33" name="TextBox 32">
            <a:extLst>
              <a:ext uri="{FF2B5EF4-FFF2-40B4-BE49-F238E27FC236}">
                <a16:creationId xmlns:a16="http://schemas.microsoft.com/office/drawing/2014/main" id="{1A65446D-4574-3449-B956-EEED2B0098DB}"/>
              </a:ext>
            </a:extLst>
          </p:cNvPr>
          <p:cNvSpPr txBox="1"/>
          <p:nvPr/>
        </p:nvSpPr>
        <p:spPr>
          <a:xfrm>
            <a:off x="7121062" y="4572527"/>
            <a:ext cx="950004" cy="461665"/>
          </a:xfrm>
          <a:prstGeom prst="rect">
            <a:avLst/>
          </a:prstGeom>
          <a:noFill/>
        </p:spPr>
        <p:txBody>
          <a:bodyPr wrap="square" rtlCol="0">
            <a:spAutoFit/>
          </a:bodyPr>
          <a:lstStyle/>
          <a:p>
            <a:pPr algn="ctr"/>
            <a:r>
              <a:rPr lang="en-US" sz="1200" dirty="0"/>
              <a:t>Pre-Processing</a:t>
            </a:r>
          </a:p>
        </p:txBody>
      </p:sp>
      <p:cxnSp>
        <p:nvCxnSpPr>
          <p:cNvPr id="37" name="Curved Connector 36">
            <a:extLst>
              <a:ext uri="{FF2B5EF4-FFF2-40B4-BE49-F238E27FC236}">
                <a16:creationId xmlns:a16="http://schemas.microsoft.com/office/drawing/2014/main" id="{42F17E6E-D8D0-D549-86D1-A6D075D6BA0F}"/>
              </a:ext>
            </a:extLst>
          </p:cNvPr>
          <p:cNvCxnSpPr>
            <a:cxnSpLocks/>
          </p:cNvCxnSpPr>
          <p:nvPr/>
        </p:nvCxnSpPr>
        <p:spPr>
          <a:xfrm rot="16200000" flipH="1">
            <a:off x="7843606" y="4138623"/>
            <a:ext cx="302664" cy="152256"/>
          </a:xfrm>
          <a:prstGeom prst="curvedConnector3">
            <a:avLst>
              <a:gd name="adj1" fmla="val 33216"/>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49" name="Curved Connector 48">
            <a:extLst>
              <a:ext uri="{FF2B5EF4-FFF2-40B4-BE49-F238E27FC236}">
                <a16:creationId xmlns:a16="http://schemas.microsoft.com/office/drawing/2014/main" id="{4375E105-1198-CD4C-B7AB-0E57127E812D}"/>
              </a:ext>
            </a:extLst>
          </p:cNvPr>
          <p:cNvCxnSpPr>
            <a:cxnSpLocks/>
          </p:cNvCxnSpPr>
          <p:nvPr/>
        </p:nvCxnSpPr>
        <p:spPr>
          <a:xfrm rot="5400000">
            <a:off x="7763281" y="4484459"/>
            <a:ext cx="323310" cy="292262"/>
          </a:xfrm>
          <a:prstGeom prst="curvedConnector3">
            <a:avLst>
              <a:gd name="adj1" fmla="val 50000"/>
            </a:avLst>
          </a:prstGeom>
          <a:ln>
            <a:tailEnd type="triangle"/>
          </a:ln>
        </p:spPr>
        <p:style>
          <a:lnRef idx="2">
            <a:schemeClr val="accent5"/>
          </a:lnRef>
          <a:fillRef idx="0">
            <a:schemeClr val="accent5"/>
          </a:fillRef>
          <a:effectRef idx="1">
            <a:schemeClr val="accent5"/>
          </a:effectRef>
          <a:fontRef idx="minor">
            <a:schemeClr val="tx1"/>
          </a:fontRef>
        </p:style>
      </p:cxnSp>
      <p:sp>
        <p:nvSpPr>
          <p:cNvPr id="56" name="Down Arrow 55">
            <a:extLst>
              <a:ext uri="{FF2B5EF4-FFF2-40B4-BE49-F238E27FC236}">
                <a16:creationId xmlns:a16="http://schemas.microsoft.com/office/drawing/2014/main" id="{FBCE2899-66BD-A544-8FB9-B532FFFCDE14}"/>
              </a:ext>
            </a:extLst>
          </p:cNvPr>
          <p:cNvSpPr/>
          <p:nvPr/>
        </p:nvSpPr>
        <p:spPr>
          <a:xfrm rot="5400000" flipH="1">
            <a:off x="6776262" y="4729034"/>
            <a:ext cx="178556" cy="291746"/>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pic>
        <p:nvPicPr>
          <p:cNvPr id="57" name="Graphic 56" descr="Database">
            <a:extLst>
              <a:ext uri="{FF2B5EF4-FFF2-40B4-BE49-F238E27FC236}">
                <a16:creationId xmlns:a16="http://schemas.microsoft.com/office/drawing/2014/main" id="{61F9DDB8-379E-3B40-8FE9-866CCC7DD7B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673550" y="4499727"/>
            <a:ext cx="513359" cy="513359"/>
          </a:xfrm>
          <a:prstGeom prst="rect">
            <a:avLst/>
          </a:prstGeom>
        </p:spPr>
      </p:pic>
      <p:sp>
        <p:nvSpPr>
          <p:cNvPr id="59" name="TextBox 58">
            <a:extLst>
              <a:ext uri="{FF2B5EF4-FFF2-40B4-BE49-F238E27FC236}">
                <a16:creationId xmlns:a16="http://schemas.microsoft.com/office/drawing/2014/main" id="{157647CE-FE1A-6443-B4BA-1B7CB5FB1B26}"/>
              </a:ext>
            </a:extLst>
          </p:cNvPr>
          <p:cNvSpPr txBox="1"/>
          <p:nvPr/>
        </p:nvSpPr>
        <p:spPr>
          <a:xfrm>
            <a:off x="3447821" y="4548006"/>
            <a:ext cx="2979786" cy="400110"/>
          </a:xfrm>
          <a:prstGeom prst="rect">
            <a:avLst/>
          </a:prstGeom>
          <a:noFill/>
        </p:spPr>
        <p:txBody>
          <a:bodyPr wrap="square" rtlCol="0">
            <a:spAutoFit/>
          </a:bodyPr>
          <a:lstStyle/>
          <a:p>
            <a:r>
              <a:rPr lang="en-US" sz="2000" dirty="0"/>
              <a:t>PostgreSQL Database</a:t>
            </a:r>
          </a:p>
        </p:txBody>
      </p:sp>
    </p:spTree>
    <p:extLst>
      <p:ext uri="{BB962C8B-B14F-4D97-AF65-F5344CB8AC3E}">
        <p14:creationId xmlns:p14="http://schemas.microsoft.com/office/powerpoint/2010/main" val="1913104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3FDE3-5F0F-6146-AD08-A814EAB1C7E7}"/>
              </a:ext>
            </a:extLst>
          </p:cNvPr>
          <p:cNvSpPr>
            <a:spLocks noGrp="1"/>
          </p:cNvSpPr>
          <p:nvPr>
            <p:ph type="title"/>
          </p:nvPr>
        </p:nvSpPr>
        <p:spPr/>
        <p:txBody>
          <a:bodyPr>
            <a:noAutofit/>
          </a:bodyPr>
          <a:lstStyle/>
          <a:p>
            <a:br>
              <a:rPr lang="en-CA" sz="2800" dirty="0"/>
            </a:br>
            <a:r>
              <a:rPr lang="en-CA" sz="2800" dirty="0"/>
              <a:t>Data Science Pipeline</a:t>
            </a:r>
            <a:endParaRPr lang="en-US" sz="2800" dirty="0"/>
          </a:p>
        </p:txBody>
      </p:sp>
      <p:sp>
        <p:nvSpPr>
          <p:cNvPr id="110" name="Freeform: Shape 118">
            <a:extLst>
              <a:ext uri="{FF2B5EF4-FFF2-40B4-BE49-F238E27FC236}">
                <a16:creationId xmlns:a16="http://schemas.microsoft.com/office/drawing/2014/main" id="{B1E86904-1B2A-DE44-A3D7-EBDEEDEBBE2E}"/>
              </a:ext>
            </a:extLst>
          </p:cNvPr>
          <p:cNvSpPr/>
          <p:nvPr/>
        </p:nvSpPr>
        <p:spPr>
          <a:xfrm rot="16200000">
            <a:off x="1438903" y="3494766"/>
            <a:ext cx="553041" cy="2677338"/>
          </a:xfrm>
          <a:custGeom>
            <a:avLst/>
            <a:gdLst>
              <a:gd name="connsiteX0" fmla="*/ 2340286 w 2340286"/>
              <a:gd name="connsiteY0" fmla="*/ 2539157 h 3584292"/>
              <a:gd name="connsiteX1" fmla="*/ 1229950 w 2340286"/>
              <a:gd name="connsiteY1" fmla="*/ 3584292 h 3584292"/>
              <a:gd name="connsiteX2" fmla="*/ 0 w 2340286"/>
              <a:gd name="connsiteY2" fmla="*/ 2539157 h 3584292"/>
              <a:gd name="connsiteX3" fmla="*/ 485578 w 2340286"/>
              <a:gd name="connsiteY3" fmla="*/ 2539157 h 3584292"/>
              <a:gd name="connsiteX4" fmla="*/ 485578 w 2340286"/>
              <a:gd name="connsiteY4" fmla="*/ 0 h 3584292"/>
              <a:gd name="connsiteX5" fmla="*/ 1866322 w 2340286"/>
              <a:gd name="connsiteY5" fmla="*/ 0 h 3584292"/>
              <a:gd name="connsiteX6" fmla="*/ 1866322 w 2340286"/>
              <a:gd name="connsiteY6" fmla="*/ 2539156 h 3584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0286" h="3584292">
                <a:moveTo>
                  <a:pt x="2340286" y="2539157"/>
                </a:moveTo>
                <a:lnTo>
                  <a:pt x="1229950" y="3584292"/>
                </a:lnTo>
                <a:lnTo>
                  <a:pt x="0" y="2539157"/>
                </a:lnTo>
                <a:lnTo>
                  <a:pt x="485578" y="2539157"/>
                </a:lnTo>
                <a:lnTo>
                  <a:pt x="485578" y="0"/>
                </a:lnTo>
                <a:lnTo>
                  <a:pt x="1866322" y="0"/>
                </a:lnTo>
                <a:lnTo>
                  <a:pt x="1866322" y="2539156"/>
                </a:lnTo>
                <a:close/>
              </a:path>
            </a:pathLst>
          </a:custGeom>
          <a:solidFill>
            <a:schemeClr val="accent6"/>
          </a:solidFill>
          <a:ln w="12700" cap="flat">
            <a:noFill/>
            <a:miter lim="400000"/>
          </a:ln>
          <a:effectLst/>
        </p:spPr>
        <p:txBody>
          <a:bodyPr wrap="square" lIns="34289" tIns="34289" rIns="34289" bIns="34289" numCol="1"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189"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377"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565"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754"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5943"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131"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319"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508"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pPr algn="ctr"/>
            <a:endParaRPr sz="1350" dirty="0"/>
          </a:p>
        </p:txBody>
      </p:sp>
      <p:sp>
        <p:nvSpPr>
          <p:cNvPr id="111" name="Freeform: Shape 112">
            <a:extLst>
              <a:ext uri="{FF2B5EF4-FFF2-40B4-BE49-F238E27FC236}">
                <a16:creationId xmlns:a16="http://schemas.microsoft.com/office/drawing/2014/main" id="{0BBDEFD4-18DE-964F-AB19-1C771292BABB}"/>
              </a:ext>
            </a:extLst>
          </p:cNvPr>
          <p:cNvSpPr/>
          <p:nvPr/>
        </p:nvSpPr>
        <p:spPr>
          <a:xfrm rot="16200000">
            <a:off x="1533982" y="2012453"/>
            <a:ext cx="358071" cy="2677341"/>
          </a:xfrm>
          <a:custGeom>
            <a:avLst/>
            <a:gdLst>
              <a:gd name="connsiteX0" fmla="*/ 1377464 w 1377464"/>
              <a:gd name="connsiteY0" fmla="*/ 0 h 1707315"/>
              <a:gd name="connsiteX1" fmla="*/ 1377464 w 1377464"/>
              <a:gd name="connsiteY1" fmla="*/ 1377463 h 1707315"/>
              <a:gd name="connsiteX2" fmla="*/ 880046 w 1377464"/>
              <a:gd name="connsiteY2" fmla="*/ 1377463 h 1707315"/>
              <a:gd name="connsiteX3" fmla="*/ 688731 w 1377464"/>
              <a:gd name="connsiteY3" fmla="*/ 1707315 h 1707315"/>
              <a:gd name="connsiteX4" fmla="*/ 497416 w 1377464"/>
              <a:gd name="connsiteY4" fmla="*/ 1377463 h 1707315"/>
              <a:gd name="connsiteX5" fmla="*/ 0 w 1377464"/>
              <a:gd name="connsiteY5" fmla="*/ 1377463 h 1707315"/>
              <a:gd name="connsiteX6" fmla="*/ 0 w 1377464"/>
              <a:gd name="connsiteY6" fmla="*/ 0 h 1707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7464" h="1707315">
                <a:moveTo>
                  <a:pt x="1377464" y="0"/>
                </a:moveTo>
                <a:lnTo>
                  <a:pt x="1377464" y="1377463"/>
                </a:lnTo>
                <a:lnTo>
                  <a:pt x="880046" y="1377463"/>
                </a:lnTo>
                <a:lnTo>
                  <a:pt x="688731" y="1707315"/>
                </a:lnTo>
                <a:lnTo>
                  <a:pt x="497416" y="1377463"/>
                </a:lnTo>
                <a:lnTo>
                  <a:pt x="0" y="1377463"/>
                </a:lnTo>
                <a:lnTo>
                  <a:pt x="0" y="0"/>
                </a:lnTo>
                <a:close/>
              </a:path>
            </a:pathLst>
          </a:custGeom>
          <a:solidFill>
            <a:schemeClr val="accent5">
              <a:lumMod val="60000"/>
              <a:lumOff val="40000"/>
            </a:schemeClr>
          </a:solidFill>
          <a:ln w="12700" cap="flat">
            <a:noFill/>
            <a:miter lim="400000"/>
          </a:ln>
          <a:effectLst/>
        </p:spPr>
        <p:txBody>
          <a:bodyPr wrap="square" lIns="34289" tIns="34289" rIns="34289" bIns="34289" numCol="1"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189"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377"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565"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754"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5943"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131"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319"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508"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pPr algn="ctr"/>
            <a:endParaRPr sz="1350" dirty="0"/>
          </a:p>
        </p:txBody>
      </p:sp>
      <p:sp>
        <p:nvSpPr>
          <p:cNvPr id="112" name="Freeform: Shape 113">
            <a:extLst>
              <a:ext uri="{FF2B5EF4-FFF2-40B4-BE49-F238E27FC236}">
                <a16:creationId xmlns:a16="http://schemas.microsoft.com/office/drawing/2014/main" id="{6D9BC739-DFA3-7F40-950D-DB9338B13F69}"/>
              </a:ext>
            </a:extLst>
          </p:cNvPr>
          <p:cNvSpPr/>
          <p:nvPr/>
        </p:nvSpPr>
        <p:spPr>
          <a:xfrm rot="16200000">
            <a:off x="1536481" y="1511718"/>
            <a:ext cx="358071" cy="2666439"/>
          </a:xfrm>
          <a:custGeom>
            <a:avLst/>
            <a:gdLst>
              <a:gd name="connsiteX0" fmla="*/ 1377464 w 1377464"/>
              <a:gd name="connsiteY0" fmla="*/ 1377464 h 1707317"/>
              <a:gd name="connsiteX1" fmla="*/ 880047 w 1377464"/>
              <a:gd name="connsiteY1" fmla="*/ 1377464 h 1707317"/>
              <a:gd name="connsiteX2" fmla="*/ 688732 w 1377464"/>
              <a:gd name="connsiteY2" fmla="*/ 1707317 h 1707317"/>
              <a:gd name="connsiteX3" fmla="*/ 497417 w 1377464"/>
              <a:gd name="connsiteY3" fmla="*/ 1377464 h 1707317"/>
              <a:gd name="connsiteX4" fmla="*/ 688732 w 1377464"/>
              <a:gd name="connsiteY4" fmla="*/ 1377464 h 1707317"/>
              <a:gd name="connsiteX5" fmla="*/ 0 w 1377464"/>
              <a:gd name="connsiteY5" fmla="*/ 1377464 h 1707317"/>
              <a:gd name="connsiteX6" fmla="*/ 0 w 1377464"/>
              <a:gd name="connsiteY6" fmla="*/ 0 h 1707317"/>
              <a:gd name="connsiteX7" fmla="*/ 1377464 w 1377464"/>
              <a:gd name="connsiteY7" fmla="*/ 0 h 1707317"/>
              <a:gd name="connsiteX0" fmla="*/ 1377464 w 1377464"/>
              <a:gd name="connsiteY0" fmla="*/ 1377464 h 1707317"/>
              <a:gd name="connsiteX1" fmla="*/ 880047 w 1377464"/>
              <a:gd name="connsiteY1" fmla="*/ 1377464 h 1707317"/>
              <a:gd name="connsiteX2" fmla="*/ 688732 w 1377464"/>
              <a:gd name="connsiteY2" fmla="*/ 1707317 h 1707317"/>
              <a:gd name="connsiteX3" fmla="*/ 497417 w 1377464"/>
              <a:gd name="connsiteY3" fmla="*/ 1377464 h 1707317"/>
              <a:gd name="connsiteX4" fmla="*/ 0 w 1377464"/>
              <a:gd name="connsiteY4" fmla="*/ 1377464 h 1707317"/>
              <a:gd name="connsiteX5" fmla="*/ 0 w 1377464"/>
              <a:gd name="connsiteY5" fmla="*/ 0 h 1707317"/>
              <a:gd name="connsiteX6" fmla="*/ 1377464 w 1377464"/>
              <a:gd name="connsiteY6" fmla="*/ 0 h 1707317"/>
              <a:gd name="connsiteX7" fmla="*/ 1377464 w 1377464"/>
              <a:gd name="connsiteY7" fmla="*/ 1377464 h 1707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77464" h="1707317">
                <a:moveTo>
                  <a:pt x="1377464" y="1377464"/>
                </a:moveTo>
                <a:lnTo>
                  <a:pt x="880047" y="1377464"/>
                </a:lnTo>
                <a:lnTo>
                  <a:pt x="688732" y="1707317"/>
                </a:lnTo>
                <a:lnTo>
                  <a:pt x="497417" y="1377464"/>
                </a:lnTo>
                <a:lnTo>
                  <a:pt x="0" y="1377464"/>
                </a:lnTo>
                <a:lnTo>
                  <a:pt x="0" y="0"/>
                </a:lnTo>
                <a:lnTo>
                  <a:pt x="1377464" y="0"/>
                </a:lnTo>
                <a:lnTo>
                  <a:pt x="1377464" y="1377464"/>
                </a:lnTo>
                <a:close/>
              </a:path>
            </a:pathLst>
          </a:custGeom>
          <a:solidFill>
            <a:srgbClr val="8B6DB6"/>
          </a:solidFill>
          <a:ln w="12700" cap="flat">
            <a:noFill/>
            <a:miter lim="400000"/>
          </a:ln>
          <a:effectLst/>
        </p:spPr>
        <p:txBody>
          <a:bodyPr wrap="square" lIns="34289" tIns="34289" rIns="34289" bIns="34289" numCol="1"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189"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377"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565"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754"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5943"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131"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319"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508"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pPr algn="ctr"/>
            <a:endParaRPr sz="1350" dirty="0"/>
          </a:p>
        </p:txBody>
      </p:sp>
      <p:sp>
        <p:nvSpPr>
          <p:cNvPr id="113" name="Freeform: Shape 114">
            <a:extLst>
              <a:ext uri="{FF2B5EF4-FFF2-40B4-BE49-F238E27FC236}">
                <a16:creationId xmlns:a16="http://schemas.microsoft.com/office/drawing/2014/main" id="{8A6D8751-7BD0-244F-82D8-1EB3523B3D86}"/>
              </a:ext>
            </a:extLst>
          </p:cNvPr>
          <p:cNvSpPr/>
          <p:nvPr/>
        </p:nvSpPr>
        <p:spPr>
          <a:xfrm rot="16200000">
            <a:off x="1528529" y="1027683"/>
            <a:ext cx="358071" cy="2666437"/>
          </a:xfrm>
          <a:custGeom>
            <a:avLst/>
            <a:gdLst>
              <a:gd name="connsiteX0" fmla="*/ 1377464 w 1377464"/>
              <a:gd name="connsiteY0" fmla="*/ 0 h 1707315"/>
              <a:gd name="connsiteX1" fmla="*/ 1377464 w 1377464"/>
              <a:gd name="connsiteY1" fmla="*/ 1377463 h 1707315"/>
              <a:gd name="connsiteX2" fmla="*/ 880046 w 1377464"/>
              <a:gd name="connsiteY2" fmla="*/ 1377463 h 1707315"/>
              <a:gd name="connsiteX3" fmla="*/ 688731 w 1377464"/>
              <a:gd name="connsiteY3" fmla="*/ 1707315 h 1707315"/>
              <a:gd name="connsiteX4" fmla="*/ 497416 w 1377464"/>
              <a:gd name="connsiteY4" fmla="*/ 1377463 h 1707315"/>
              <a:gd name="connsiteX5" fmla="*/ 0 w 1377464"/>
              <a:gd name="connsiteY5" fmla="*/ 1377463 h 1707315"/>
              <a:gd name="connsiteX6" fmla="*/ 0 w 1377464"/>
              <a:gd name="connsiteY6" fmla="*/ 0 h 1707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7464" h="1707315">
                <a:moveTo>
                  <a:pt x="1377464" y="0"/>
                </a:moveTo>
                <a:lnTo>
                  <a:pt x="1377464" y="1377463"/>
                </a:lnTo>
                <a:lnTo>
                  <a:pt x="880046" y="1377463"/>
                </a:lnTo>
                <a:lnTo>
                  <a:pt x="688731" y="1707315"/>
                </a:lnTo>
                <a:lnTo>
                  <a:pt x="497416" y="1377463"/>
                </a:lnTo>
                <a:lnTo>
                  <a:pt x="0" y="1377463"/>
                </a:lnTo>
                <a:lnTo>
                  <a:pt x="0" y="0"/>
                </a:lnTo>
                <a:close/>
              </a:path>
            </a:pathLst>
          </a:custGeom>
          <a:solidFill>
            <a:schemeClr val="accent3"/>
          </a:solidFill>
          <a:ln w="12700" cap="flat">
            <a:noFill/>
            <a:miter lim="400000"/>
          </a:ln>
          <a:effectLst/>
        </p:spPr>
        <p:txBody>
          <a:bodyPr wrap="square" lIns="34289" tIns="34289" rIns="34289" bIns="34289" numCol="1"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189"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377"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565"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754"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5943"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131"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319"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508"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pPr algn="ctr"/>
            <a:endParaRPr sz="1350" dirty="0"/>
          </a:p>
        </p:txBody>
      </p:sp>
      <p:sp>
        <p:nvSpPr>
          <p:cNvPr id="114" name="Freeform: Shape 117">
            <a:extLst>
              <a:ext uri="{FF2B5EF4-FFF2-40B4-BE49-F238E27FC236}">
                <a16:creationId xmlns:a16="http://schemas.microsoft.com/office/drawing/2014/main" id="{A2E2C841-3D57-AD4D-9E56-9D20923CBBCA}"/>
              </a:ext>
            </a:extLst>
          </p:cNvPr>
          <p:cNvSpPr/>
          <p:nvPr/>
        </p:nvSpPr>
        <p:spPr>
          <a:xfrm rot="16200000">
            <a:off x="1530612" y="519169"/>
            <a:ext cx="358071" cy="2670604"/>
          </a:xfrm>
          <a:custGeom>
            <a:avLst/>
            <a:gdLst>
              <a:gd name="connsiteX0" fmla="*/ 1377464 w 1377464"/>
              <a:gd name="connsiteY0" fmla="*/ 1377464 h 1707317"/>
              <a:gd name="connsiteX1" fmla="*/ 880047 w 1377464"/>
              <a:gd name="connsiteY1" fmla="*/ 1377464 h 1707317"/>
              <a:gd name="connsiteX2" fmla="*/ 880047 w 1377464"/>
              <a:gd name="connsiteY2" fmla="*/ 1377464 h 1707317"/>
              <a:gd name="connsiteX3" fmla="*/ 836817 w 1377464"/>
              <a:gd name="connsiteY3" fmla="*/ 1377464 h 1707317"/>
              <a:gd name="connsiteX4" fmla="*/ 836817 w 1377464"/>
              <a:gd name="connsiteY4" fmla="*/ 1377464 h 1707317"/>
              <a:gd name="connsiteX5" fmla="*/ 880047 w 1377464"/>
              <a:gd name="connsiteY5" fmla="*/ 1377464 h 1707317"/>
              <a:gd name="connsiteX6" fmla="*/ 688732 w 1377464"/>
              <a:gd name="connsiteY6" fmla="*/ 1707317 h 1707317"/>
              <a:gd name="connsiteX7" fmla="*/ 497417 w 1377464"/>
              <a:gd name="connsiteY7" fmla="*/ 1377464 h 1707317"/>
              <a:gd name="connsiteX8" fmla="*/ 558527 w 1377464"/>
              <a:gd name="connsiteY8" fmla="*/ 1377464 h 1707317"/>
              <a:gd name="connsiteX9" fmla="*/ 558527 w 1377464"/>
              <a:gd name="connsiteY9" fmla="*/ 1377464 h 1707317"/>
              <a:gd name="connsiteX10" fmla="*/ 497417 w 1377464"/>
              <a:gd name="connsiteY10" fmla="*/ 1377464 h 1707317"/>
              <a:gd name="connsiteX11" fmla="*/ 497417 w 1377464"/>
              <a:gd name="connsiteY11" fmla="*/ 1377464 h 1707317"/>
              <a:gd name="connsiteX12" fmla="*/ 0 w 1377464"/>
              <a:gd name="connsiteY12" fmla="*/ 1377464 h 1707317"/>
              <a:gd name="connsiteX13" fmla="*/ 0 w 1377464"/>
              <a:gd name="connsiteY13" fmla="*/ 0 h 1707317"/>
              <a:gd name="connsiteX14" fmla="*/ 1377464 w 1377464"/>
              <a:gd name="connsiteY14" fmla="*/ 0 h 1707317"/>
              <a:gd name="connsiteX0" fmla="*/ 1377464 w 1377464"/>
              <a:gd name="connsiteY0" fmla="*/ 1377464 h 1707317"/>
              <a:gd name="connsiteX1" fmla="*/ 880047 w 1377464"/>
              <a:gd name="connsiteY1" fmla="*/ 1377464 h 1707317"/>
              <a:gd name="connsiteX2" fmla="*/ 880047 w 1377464"/>
              <a:gd name="connsiteY2" fmla="*/ 1377464 h 1707317"/>
              <a:gd name="connsiteX3" fmla="*/ 836817 w 1377464"/>
              <a:gd name="connsiteY3" fmla="*/ 1377464 h 1707317"/>
              <a:gd name="connsiteX4" fmla="*/ 880047 w 1377464"/>
              <a:gd name="connsiteY4" fmla="*/ 1377464 h 1707317"/>
              <a:gd name="connsiteX5" fmla="*/ 688732 w 1377464"/>
              <a:gd name="connsiteY5" fmla="*/ 1707317 h 1707317"/>
              <a:gd name="connsiteX6" fmla="*/ 497417 w 1377464"/>
              <a:gd name="connsiteY6" fmla="*/ 1377464 h 1707317"/>
              <a:gd name="connsiteX7" fmla="*/ 558527 w 1377464"/>
              <a:gd name="connsiteY7" fmla="*/ 1377464 h 1707317"/>
              <a:gd name="connsiteX8" fmla="*/ 558527 w 1377464"/>
              <a:gd name="connsiteY8" fmla="*/ 1377464 h 1707317"/>
              <a:gd name="connsiteX9" fmla="*/ 497417 w 1377464"/>
              <a:gd name="connsiteY9" fmla="*/ 1377464 h 1707317"/>
              <a:gd name="connsiteX10" fmla="*/ 497417 w 1377464"/>
              <a:gd name="connsiteY10" fmla="*/ 1377464 h 1707317"/>
              <a:gd name="connsiteX11" fmla="*/ 0 w 1377464"/>
              <a:gd name="connsiteY11" fmla="*/ 1377464 h 1707317"/>
              <a:gd name="connsiteX12" fmla="*/ 0 w 1377464"/>
              <a:gd name="connsiteY12" fmla="*/ 0 h 1707317"/>
              <a:gd name="connsiteX13" fmla="*/ 1377464 w 1377464"/>
              <a:gd name="connsiteY13" fmla="*/ 0 h 1707317"/>
              <a:gd name="connsiteX14" fmla="*/ 1377464 w 1377464"/>
              <a:gd name="connsiteY14" fmla="*/ 1377464 h 1707317"/>
              <a:gd name="connsiteX0" fmla="*/ 1377464 w 1377464"/>
              <a:gd name="connsiteY0" fmla="*/ 1377464 h 1707317"/>
              <a:gd name="connsiteX1" fmla="*/ 880047 w 1377464"/>
              <a:gd name="connsiteY1" fmla="*/ 1377464 h 1707317"/>
              <a:gd name="connsiteX2" fmla="*/ 880047 w 1377464"/>
              <a:gd name="connsiteY2" fmla="*/ 1377464 h 1707317"/>
              <a:gd name="connsiteX3" fmla="*/ 880047 w 1377464"/>
              <a:gd name="connsiteY3" fmla="*/ 1377464 h 1707317"/>
              <a:gd name="connsiteX4" fmla="*/ 688732 w 1377464"/>
              <a:gd name="connsiteY4" fmla="*/ 1707317 h 1707317"/>
              <a:gd name="connsiteX5" fmla="*/ 497417 w 1377464"/>
              <a:gd name="connsiteY5" fmla="*/ 1377464 h 1707317"/>
              <a:gd name="connsiteX6" fmla="*/ 558527 w 1377464"/>
              <a:gd name="connsiteY6" fmla="*/ 1377464 h 1707317"/>
              <a:gd name="connsiteX7" fmla="*/ 558527 w 1377464"/>
              <a:gd name="connsiteY7" fmla="*/ 1377464 h 1707317"/>
              <a:gd name="connsiteX8" fmla="*/ 497417 w 1377464"/>
              <a:gd name="connsiteY8" fmla="*/ 1377464 h 1707317"/>
              <a:gd name="connsiteX9" fmla="*/ 497417 w 1377464"/>
              <a:gd name="connsiteY9" fmla="*/ 1377464 h 1707317"/>
              <a:gd name="connsiteX10" fmla="*/ 0 w 1377464"/>
              <a:gd name="connsiteY10" fmla="*/ 1377464 h 1707317"/>
              <a:gd name="connsiteX11" fmla="*/ 0 w 1377464"/>
              <a:gd name="connsiteY11" fmla="*/ 0 h 1707317"/>
              <a:gd name="connsiteX12" fmla="*/ 1377464 w 1377464"/>
              <a:gd name="connsiteY12" fmla="*/ 0 h 1707317"/>
              <a:gd name="connsiteX13" fmla="*/ 1377464 w 1377464"/>
              <a:gd name="connsiteY13" fmla="*/ 1377464 h 1707317"/>
              <a:gd name="connsiteX0" fmla="*/ 1377464 w 1377464"/>
              <a:gd name="connsiteY0" fmla="*/ 1377464 h 1707317"/>
              <a:gd name="connsiteX1" fmla="*/ 880047 w 1377464"/>
              <a:gd name="connsiteY1" fmla="*/ 1377464 h 1707317"/>
              <a:gd name="connsiteX2" fmla="*/ 880047 w 1377464"/>
              <a:gd name="connsiteY2" fmla="*/ 1377464 h 1707317"/>
              <a:gd name="connsiteX3" fmla="*/ 880047 w 1377464"/>
              <a:gd name="connsiteY3" fmla="*/ 1377464 h 1707317"/>
              <a:gd name="connsiteX4" fmla="*/ 688732 w 1377464"/>
              <a:gd name="connsiteY4" fmla="*/ 1707317 h 1707317"/>
              <a:gd name="connsiteX5" fmla="*/ 497417 w 1377464"/>
              <a:gd name="connsiteY5" fmla="*/ 1377464 h 1707317"/>
              <a:gd name="connsiteX6" fmla="*/ 558527 w 1377464"/>
              <a:gd name="connsiteY6" fmla="*/ 1377464 h 1707317"/>
              <a:gd name="connsiteX7" fmla="*/ 497417 w 1377464"/>
              <a:gd name="connsiteY7" fmla="*/ 1377464 h 1707317"/>
              <a:gd name="connsiteX8" fmla="*/ 497417 w 1377464"/>
              <a:gd name="connsiteY8" fmla="*/ 1377464 h 1707317"/>
              <a:gd name="connsiteX9" fmla="*/ 0 w 1377464"/>
              <a:gd name="connsiteY9" fmla="*/ 1377464 h 1707317"/>
              <a:gd name="connsiteX10" fmla="*/ 0 w 1377464"/>
              <a:gd name="connsiteY10" fmla="*/ 0 h 1707317"/>
              <a:gd name="connsiteX11" fmla="*/ 1377464 w 1377464"/>
              <a:gd name="connsiteY11" fmla="*/ 0 h 1707317"/>
              <a:gd name="connsiteX12" fmla="*/ 1377464 w 1377464"/>
              <a:gd name="connsiteY12" fmla="*/ 1377464 h 1707317"/>
              <a:gd name="connsiteX0" fmla="*/ 1377464 w 1377464"/>
              <a:gd name="connsiteY0" fmla="*/ 1377464 h 1707317"/>
              <a:gd name="connsiteX1" fmla="*/ 880047 w 1377464"/>
              <a:gd name="connsiteY1" fmla="*/ 1377464 h 1707317"/>
              <a:gd name="connsiteX2" fmla="*/ 880047 w 1377464"/>
              <a:gd name="connsiteY2" fmla="*/ 1377464 h 1707317"/>
              <a:gd name="connsiteX3" fmla="*/ 880047 w 1377464"/>
              <a:gd name="connsiteY3" fmla="*/ 1377464 h 1707317"/>
              <a:gd name="connsiteX4" fmla="*/ 688732 w 1377464"/>
              <a:gd name="connsiteY4" fmla="*/ 1707317 h 1707317"/>
              <a:gd name="connsiteX5" fmla="*/ 497417 w 1377464"/>
              <a:gd name="connsiteY5" fmla="*/ 1377464 h 1707317"/>
              <a:gd name="connsiteX6" fmla="*/ 497417 w 1377464"/>
              <a:gd name="connsiteY6" fmla="*/ 1377464 h 1707317"/>
              <a:gd name="connsiteX7" fmla="*/ 497417 w 1377464"/>
              <a:gd name="connsiteY7" fmla="*/ 1377464 h 1707317"/>
              <a:gd name="connsiteX8" fmla="*/ 0 w 1377464"/>
              <a:gd name="connsiteY8" fmla="*/ 1377464 h 1707317"/>
              <a:gd name="connsiteX9" fmla="*/ 0 w 1377464"/>
              <a:gd name="connsiteY9" fmla="*/ 0 h 1707317"/>
              <a:gd name="connsiteX10" fmla="*/ 1377464 w 1377464"/>
              <a:gd name="connsiteY10" fmla="*/ 0 h 1707317"/>
              <a:gd name="connsiteX11" fmla="*/ 1377464 w 1377464"/>
              <a:gd name="connsiteY11" fmla="*/ 1377464 h 1707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77464" h="1707317">
                <a:moveTo>
                  <a:pt x="1377464" y="1377464"/>
                </a:moveTo>
                <a:lnTo>
                  <a:pt x="880047" y="1377464"/>
                </a:lnTo>
                <a:lnTo>
                  <a:pt x="880047" y="1377464"/>
                </a:lnTo>
                <a:lnTo>
                  <a:pt x="880047" y="1377464"/>
                </a:lnTo>
                <a:lnTo>
                  <a:pt x="688732" y="1707317"/>
                </a:lnTo>
                <a:lnTo>
                  <a:pt x="497417" y="1377464"/>
                </a:lnTo>
                <a:lnTo>
                  <a:pt x="497417" y="1377464"/>
                </a:lnTo>
                <a:lnTo>
                  <a:pt x="497417" y="1377464"/>
                </a:lnTo>
                <a:lnTo>
                  <a:pt x="0" y="1377464"/>
                </a:lnTo>
                <a:lnTo>
                  <a:pt x="0" y="0"/>
                </a:lnTo>
                <a:lnTo>
                  <a:pt x="1377464" y="0"/>
                </a:lnTo>
                <a:lnTo>
                  <a:pt x="1377464" y="1377464"/>
                </a:lnTo>
                <a:close/>
              </a:path>
            </a:pathLst>
          </a:custGeom>
          <a:solidFill>
            <a:srgbClr val="D54E4E"/>
          </a:solidFill>
          <a:ln w="12700" cap="flat">
            <a:noFill/>
            <a:miter lim="400000"/>
          </a:ln>
          <a:effectLst/>
        </p:spPr>
        <p:txBody>
          <a:bodyPr wrap="square" lIns="34289" tIns="34289" rIns="34289" bIns="34289" numCol="1"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189"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377"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565"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754"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5943"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131"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319"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508"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pPr algn="ctr"/>
            <a:endParaRPr sz="1350" dirty="0"/>
          </a:p>
        </p:txBody>
      </p:sp>
      <p:sp>
        <p:nvSpPr>
          <p:cNvPr id="115" name="Freeform: Shape 116">
            <a:extLst>
              <a:ext uri="{FF2B5EF4-FFF2-40B4-BE49-F238E27FC236}">
                <a16:creationId xmlns:a16="http://schemas.microsoft.com/office/drawing/2014/main" id="{51200ED6-164E-4940-96E3-59F971825437}"/>
              </a:ext>
            </a:extLst>
          </p:cNvPr>
          <p:cNvSpPr/>
          <p:nvPr/>
        </p:nvSpPr>
        <p:spPr>
          <a:xfrm rot="16200000">
            <a:off x="1536389" y="9370"/>
            <a:ext cx="358071" cy="2677338"/>
          </a:xfrm>
          <a:custGeom>
            <a:avLst/>
            <a:gdLst>
              <a:gd name="connsiteX0" fmla="*/ 1377464 w 1377464"/>
              <a:gd name="connsiteY0" fmla="*/ 0 h 1707315"/>
              <a:gd name="connsiteX1" fmla="*/ 1377464 w 1377464"/>
              <a:gd name="connsiteY1" fmla="*/ 1377463 h 1707315"/>
              <a:gd name="connsiteX2" fmla="*/ 880046 w 1377464"/>
              <a:gd name="connsiteY2" fmla="*/ 1377463 h 1707315"/>
              <a:gd name="connsiteX3" fmla="*/ 688731 w 1377464"/>
              <a:gd name="connsiteY3" fmla="*/ 1707315 h 1707315"/>
              <a:gd name="connsiteX4" fmla="*/ 497417 w 1377464"/>
              <a:gd name="connsiteY4" fmla="*/ 1377463 h 1707315"/>
              <a:gd name="connsiteX5" fmla="*/ 0 w 1377464"/>
              <a:gd name="connsiteY5" fmla="*/ 1377463 h 1707315"/>
              <a:gd name="connsiteX6" fmla="*/ 0 w 1377464"/>
              <a:gd name="connsiteY6" fmla="*/ 0 h 1707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7464" h="1707315">
                <a:moveTo>
                  <a:pt x="1377464" y="0"/>
                </a:moveTo>
                <a:lnTo>
                  <a:pt x="1377464" y="1377463"/>
                </a:lnTo>
                <a:lnTo>
                  <a:pt x="880046" y="1377463"/>
                </a:lnTo>
                <a:lnTo>
                  <a:pt x="688731" y="1707315"/>
                </a:lnTo>
                <a:lnTo>
                  <a:pt x="497417" y="1377463"/>
                </a:lnTo>
                <a:lnTo>
                  <a:pt x="0" y="1377463"/>
                </a:lnTo>
                <a:lnTo>
                  <a:pt x="0" y="0"/>
                </a:lnTo>
                <a:close/>
              </a:path>
            </a:pathLst>
          </a:custGeom>
          <a:solidFill>
            <a:schemeClr val="accent1"/>
          </a:solidFill>
          <a:ln w="12700" cap="flat">
            <a:noFill/>
            <a:miter lim="400000"/>
          </a:ln>
          <a:effectLst/>
        </p:spPr>
        <p:txBody>
          <a:bodyPr wrap="square" lIns="34289" tIns="34289" rIns="34289" bIns="34289" numCol="1"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189"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377"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565"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754"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5943"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131"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319"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508"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pPr algn="ctr"/>
            <a:endParaRPr sz="1350" dirty="0"/>
          </a:p>
        </p:txBody>
      </p:sp>
      <p:sp>
        <p:nvSpPr>
          <p:cNvPr id="131" name="Freeform: Shape 112">
            <a:extLst>
              <a:ext uri="{FF2B5EF4-FFF2-40B4-BE49-F238E27FC236}">
                <a16:creationId xmlns:a16="http://schemas.microsoft.com/office/drawing/2014/main" id="{B0A40B9E-EC29-D941-A7E9-E7316998CC78}"/>
              </a:ext>
            </a:extLst>
          </p:cNvPr>
          <p:cNvSpPr/>
          <p:nvPr/>
        </p:nvSpPr>
        <p:spPr>
          <a:xfrm rot="16200000">
            <a:off x="1541933" y="2518940"/>
            <a:ext cx="358071" cy="2677341"/>
          </a:xfrm>
          <a:custGeom>
            <a:avLst/>
            <a:gdLst>
              <a:gd name="connsiteX0" fmla="*/ 1377464 w 1377464"/>
              <a:gd name="connsiteY0" fmla="*/ 0 h 1707315"/>
              <a:gd name="connsiteX1" fmla="*/ 1377464 w 1377464"/>
              <a:gd name="connsiteY1" fmla="*/ 1377463 h 1707315"/>
              <a:gd name="connsiteX2" fmla="*/ 880046 w 1377464"/>
              <a:gd name="connsiteY2" fmla="*/ 1377463 h 1707315"/>
              <a:gd name="connsiteX3" fmla="*/ 688731 w 1377464"/>
              <a:gd name="connsiteY3" fmla="*/ 1707315 h 1707315"/>
              <a:gd name="connsiteX4" fmla="*/ 497416 w 1377464"/>
              <a:gd name="connsiteY4" fmla="*/ 1377463 h 1707315"/>
              <a:gd name="connsiteX5" fmla="*/ 0 w 1377464"/>
              <a:gd name="connsiteY5" fmla="*/ 1377463 h 1707315"/>
              <a:gd name="connsiteX6" fmla="*/ 0 w 1377464"/>
              <a:gd name="connsiteY6" fmla="*/ 0 h 1707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7464" h="1707315">
                <a:moveTo>
                  <a:pt x="1377464" y="0"/>
                </a:moveTo>
                <a:lnTo>
                  <a:pt x="1377464" y="1377463"/>
                </a:lnTo>
                <a:lnTo>
                  <a:pt x="880046" y="1377463"/>
                </a:lnTo>
                <a:lnTo>
                  <a:pt x="688731" y="1707315"/>
                </a:lnTo>
                <a:lnTo>
                  <a:pt x="497416" y="1377463"/>
                </a:lnTo>
                <a:lnTo>
                  <a:pt x="0" y="1377463"/>
                </a:lnTo>
                <a:lnTo>
                  <a:pt x="0" y="0"/>
                </a:lnTo>
                <a:close/>
              </a:path>
            </a:pathLst>
          </a:custGeom>
          <a:solidFill>
            <a:srgbClr val="00C35A"/>
          </a:solidFill>
          <a:ln w="12700" cap="flat">
            <a:noFill/>
            <a:miter lim="400000"/>
          </a:ln>
          <a:effectLst/>
        </p:spPr>
        <p:txBody>
          <a:bodyPr wrap="square" lIns="34289" tIns="34289" rIns="34289" bIns="34289" numCol="1"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189"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377"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565"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754"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5943"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131"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319"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508"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pPr algn="ctr"/>
            <a:endParaRPr sz="1350" dirty="0"/>
          </a:p>
        </p:txBody>
      </p:sp>
      <p:sp>
        <p:nvSpPr>
          <p:cNvPr id="132" name="Freeform: Shape 112">
            <a:extLst>
              <a:ext uri="{FF2B5EF4-FFF2-40B4-BE49-F238E27FC236}">
                <a16:creationId xmlns:a16="http://schemas.microsoft.com/office/drawing/2014/main" id="{848E08BE-85B3-234A-8D28-5185FD1F2737}"/>
              </a:ext>
            </a:extLst>
          </p:cNvPr>
          <p:cNvSpPr/>
          <p:nvPr/>
        </p:nvSpPr>
        <p:spPr>
          <a:xfrm rot="16200000">
            <a:off x="1533982" y="2998397"/>
            <a:ext cx="358071" cy="2677341"/>
          </a:xfrm>
          <a:custGeom>
            <a:avLst/>
            <a:gdLst>
              <a:gd name="connsiteX0" fmla="*/ 1377464 w 1377464"/>
              <a:gd name="connsiteY0" fmla="*/ 0 h 1707315"/>
              <a:gd name="connsiteX1" fmla="*/ 1377464 w 1377464"/>
              <a:gd name="connsiteY1" fmla="*/ 1377463 h 1707315"/>
              <a:gd name="connsiteX2" fmla="*/ 880046 w 1377464"/>
              <a:gd name="connsiteY2" fmla="*/ 1377463 h 1707315"/>
              <a:gd name="connsiteX3" fmla="*/ 688731 w 1377464"/>
              <a:gd name="connsiteY3" fmla="*/ 1707315 h 1707315"/>
              <a:gd name="connsiteX4" fmla="*/ 497416 w 1377464"/>
              <a:gd name="connsiteY4" fmla="*/ 1377463 h 1707315"/>
              <a:gd name="connsiteX5" fmla="*/ 0 w 1377464"/>
              <a:gd name="connsiteY5" fmla="*/ 1377463 h 1707315"/>
              <a:gd name="connsiteX6" fmla="*/ 0 w 1377464"/>
              <a:gd name="connsiteY6" fmla="*/ 0 h 1707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7464" h="1707315">
                <a:moveTo>
                  <a:pt x="1377464" y="0"/>
                </a:moveTo>
                <a:lnTo>
                  <a:pt x="1377464" y="1377463"/>
                </a:lnTo>
                <a:lnTo>
                  <a:pt x="880046" y="1377463"/>
                </a:lnTo>
                <a:lnTo>
                  <a:pt x="688731" y="1707315"/>
                </a:lnTo>
                <a:lnTo>
                  <a:pt x="497416" y="1377463"/>
                </a:lnTo>
                <a:lnTo>
                  <a:pt x="0" y="1377463"/>
                </a:lnTo>
                <a:lnTo>
                  <a:pt x="0" y="0"/>
                </a:lnTo>
                <a:close/>
              </a:path>
            </a:pathLst>
          </a:custGeom>
          <a:solidFill>
            <a:schemeClr val="bg2">
              <a:lumMod val="50000"/>
            </a:schemeClr>
          </a:solidFill>
          <a:ln w="12700" cap="flat">
            <a:noFill/>
            <a:miter lim="400000"/>
          </a:ln>
          <a:effectLst/>
        </p:spPr>
        <p:txBody>
          <a:bodyPr wrap="square" lIns="34289" tIns="34289" rIns="34289" bIns="34289" numCol="1"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189"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377"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565"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754"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5943"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131"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319"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508"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pPr algn="ctr"/>
            <a:endParaRPr sz="1350" dirty="0"/>
          </a:p>
        </p:txBody>
      </p:sp>
      <p:sp>
        <p:nvSpPr>
          <p:cNvPr id="133" name="TextBox 132">
            <a:extLst>
              <a:ext uri="{FF2B5EF4-FFF2-40B4-BE49-F238E27FC236}">
                <a16:creationId xmlns:a16="http://schemas.microsoft.com/office/drawing/2014/main" id="{8E7BEEC9-0E49-F94F-B82A-03C95359516C}"/>
              </a:ext>
            </a:extLst>
          </p:cNvPr>
          <p:cNvSpPr txBox="1"/>
          <p:nvPr/>
        </p:nvSpPr>
        <p:spPr>
          <a:xfrm>
            <a:off x="691636" y="1178584"/>
            <a:ext cx="1449820" cy="338554"/>
          </a:xfrm>
          <a:prstGeom prst="rect">
            <a:avLst/>
          </a:prstGeom>
          <a:noFill/>
        </p:spPr>
        <p:txBody>
          <a:bodyPr wrap="none" rtlCol="0">
            <a:spAutoFit/>
          </a:bodyPr>
          <a:lstStyle/>
          <a:p>
            <a:r>
              <a:rPr lang="en-US" sz="1600" dirty="0"/>
              <a:t>Data Collection</a:t>
            </a:r>
          </a:p>
        </p:txBody>
      </p:sp>
      <p:sp>
        <p:nvSpPr>
          <p:cNvPr id="134" name="TextBox 133">
            <a:extLst>
              <a:ext uri="{FF2B5EF4-FFF2-40B4-BE49-F238E27FC236}">
                <a16:creationId xmlns:a16="http://schemas.microsoft.com/office/drawing/2014/main" id="{C8899264-894C-2743-AAFD-D55558842D0B}"/>
              </a:ext>
            </a:extLst>
          </p:cNvPr>
          <p:cNvSpPr txBox="1"/>
          <p:nvPr/>
        </p:nvSpPr>
        <p:spPr>
          <a:xfrm>
            <a:off x="691636" y="1686600"/>
            <a:ext cx="1331198" cy="338554"/>
          </a:xfrm>
          <a:prstGeom prst="rect">
            <a:avLst/>
          </a:prstGeom>
          <a:noFill/>
        </p:spPr>
        <p:txBody>
          <a:bodyPr wrap="none" rtlCol="0">
            <a:spAutoFit/>
          </a:bodyPr>
          <a:lstStyle/>
          <a:p>
            <a:r>
              <a:rPr lang="en-US" sz="1600" dirty="0"/>
              <a:t>Data Cleaning</a:t>
            </a:r>
          </a:p>
        </p:txBody>
      </p:sp>
      <p:sp>
        <p:nvSpPr>
          <p:cNvPr id="135" name="TextBox 134">
            <a:extLst>
              <a:ext uri="{FF2B5EF4-FFF2-40B4-BE49-F238E27FC236}">
                <a16:creationId xmlns:a16="http://schemas.microsoft.com/office/drawing/2014/main" id="{B7368728-0832-FE42-AB6D-F3A7239A0443}"/>
              </a:ext>
            </a:extLst>
          </p:cNvPr>
          <p:cNvSpPr txBox="1"/>
          <p:nvPr/>
        </p:nvSpPr>
        <p:spPr>
          <a:xfrm>
            <a:off x="687378" y="2199659"/>
            <a:ext cx="1922899" cy="338554"/>
          </a:xfrm>
          <a:prstGeom prst="rect">
            <a:avLst/>
          </a:prstGeom>
          <a:noFill/>
        </p:spPr>
        <p:txBody>
          <a:bodyPr wrap="none" rtlCol="0">
            <a:spAutoFit/>
          </a:bodyPr>
          <a:lstStyle/>
          <a:p>
            <a:r>
              <a:rPr lang="en-US" sz="1600" dirty="0"/>
              <a:t>Preprocessing &amp; EDA</a:t>
            </a:r>
          </a:p>
        </p:txBody>
      </p:sp>
      <p:sp>
        <p:nvSpPr>
          <p:cNvPr id="136" name="TextBox 135">
            <a:extLst>
              <a:ext uri="{FF2B5EF4-FFF2-40B4-BE49-F238E27FC236}">
                <a16:creationId xmlns:a16="http://schemas.microsoft.com/office/drawing/2014/main" id="{46A64CB4-F8A7-CB47-881A-092733FDA3CB}"/>
              </a:ext>
            </a:extLst>
          </p:cNvPr>
          <p:cNvSpPr txBox="1"/>
          <p:nvPr/>
        </p:nvSpPr>
        <p:spPr>
          <a:xfrm>
            <a:off x="691636" y="2670861"/>
            <a:ext cx="1627369" cy="338554"/>
          </a:xfrm>
          <a:prstGeom prst="rect">
            <a:avLst/>
          </a:prstGeom>
          <a:noFill/>
        </p:spPr>
        <p:txBody>
          <a:bodyPr wrap="none" rtlCol="0">
            <a:spAutoFit/>
          </a:bodyPr>
          <a:lstStyle/>
          <a:p>
            <a:r>
              <a:rPr lang="en-US" sz="1600" dirty="0"/>
              <a:t>Data Aggregation</a:t>
            </a:r>
          </a:p>
        </p:txBody>
      </p:sp>
      <p:sp>
        <p:nvSpPr>
          <p:cNvPr id="137" name="TextBox 136">
            <a:extLst>
              <a:ext uri="{FF2B5EF4-FFF2-40B4-BE49-F238E27FC236}">
                <a16:creationId xmlns:a16="http://schemas.microsoft.com/office/drawing/2014/main" id="{9B4E528F-2857-4B49-8721-857C0BB1F1E5}"/>
              </a:ext>
            </a:extLst>
          </p:cNvPr>
          <p:cNvSpPr txBox="1"/>
          <p:nvPr/>
        </p:nvSpPr>
        <p:spPr>
          <a:xfrm>
            <a:off x="691636" y="3179707"/>
            <a:ext cx="1855380" cy="338554"/>
          </a:xfrm>
          <a:prstGeom prst="rect">
            <a:avLst/>
          </a:prstGeom>
          <a:noFill/>
        </p:spPr>
        <p:txBody>
          <a:bodyPr wrap="none" rtlCol="0">
            <a:spAutoFit/>
          </a:bodyPr>
          <a:lstStyle/>
          <a:p>
            <a:r>
              <a:rPr lang="en-US" sz="1600" dirty="0"/>
              <a:t>Feature Engineering</a:t>
            </a:r>
          </a:p>
        </p:txBody>
      </p:sp>
      <p:sp>
        <p:nvSpPr>
          <p:cNvPr id="138" name="TextBox 137">
            <a:extLst>
              <a:ext uri="{FF2B5EF4-FFF2-40B4-BE49-F238E27FC236}">
                <a16:creationId xmlns:a16="http://schemas.microsoft.com/office/drawing/2014/main" id="{B3B4B444-1E19-D541-97A0-ADB3483EFAD5}"/>
              </a:ext>
            </a:extLst>
          </p:cNvPr>
          <p:cNvSpPr txBox="1"/>
          <p:nvPr/>
        </p:nvSpPr>
        <p:spPr>
          <a:xfrm>
            <a:off x="691636" y="3698093"/>
            <a:ext cx="1895199" cy="338554"/>
          </a:xfrm>
          <a:prstGeom prst="rect">
            <a:avLst/>
          </a:prstGeom>
          <a:noFill/>
        </p:spPr>
        <p:txBody>
          <a:bodyPr wrap="none" rtlCol="0">
            <a:spAutoFit/>
          </a:bodyPr>
          <a:lstStyle/>
          <a:p>
            <a:r>
              <a:rPr lang="en-US" sz="1600" dirty="0"/>
              <a:t>Predictive Modelling</a:t>
            </a:r>
          </a:p>
        </p:txBody>
      </p:sp>
      <p:sp>
        <p:nvSpPr>
          <p:cNvPr id="139" name="TextBox 138">
            <a:extLst>
              <a:ext uri="{FF2B5EF4-FFF2-40B4-BE49-F238E27FC236}">
                <a16:creationId xmlns:a16="http://schemas.microsoft.com/office/drawing/2014/main" id="{B52E67AC-30D9-594D-B235-5C7D05D100D9}"/>
              </a:ext>
            </a:extLst>
          </p:cNvPr>
          <p:cNvSpPr txBox="1"/>
          <p:nvPr/>
        </p:nvSpPr>
        <p:spPr>
          <a:xfrm>
            <a:off x="691636" y="4158032"/>
            <a:ext cx="1535998" cy="338554"/>
          </a:xfrm>
          <a:prstGeom prst="rect">
            <a:avLst/>
          </a:prstGeom>
          <a:noFill/>
        </p:spPr>
        <p:txBody>
          <a:bodyPr wrap="none" rtlCol="0">
            <a:spAutoFit/>
          </a:bodyPr>
          <a:lstStyle/>
          <a:p>
            <a:r>
              <a:rPr lang="en-US" sz="1600" dirty="0"/>
              <a:t>Model Selection</a:t>
            </a:r>
          </a:p>
        </p:txBody>
      </p:sp>
      <p:sp>
        <p:nvSpPr>
          <p:cNvPr id="140" name="TextBox 139">
            <a:extLst>
              <a:ext uri="{FF2B5EF4-FFF2-40B4-BE49-F238E27FC236}">
                <a16:creationId xmlns:a16="http://schemas.microsoft.com/office/drawing/2014/main" id="{97BC54FB-4ECC-C64A-A10A-B80D1CB2A625}"/>
              </a:ext>
            </a:extLst>
          </p:cNvPr>
          <p:cNvSpPr txBox="1"/>
          <p:nvPr/>
        </p:nvSpPr>
        <p:spPr>
          <a:xfrm>
            <a:off x="691636" y="4661386"/>
            <a:ext cx="1555298" cy="338554"/>
          </a:xfrm>
          <a:prstGeom prst="rect">
            <a:avLst/>
          </a:prstGeom>
          <a:noFill/>
        </p:spPr>
        <p:txBody>
          <a:bodyPr wrap="none" rtlCol="0">
            <a:spAutoFit/>
          </a:bodyPr>
          <a:lstStyle/>
          <a:p>
            <a:r>
              <a:rPr lang="en-US" sz="1600" dirty="0"/>
              <a:t>Web Application</a:t>
            </a:r>
          </a:p>
        </p:txBody>
      </p:sp>
      <p:pic>
        <p:nvPicPr>
          <p:cNvPr id="142" name="Graphic 141" descr="Presentation with pie chart">
            <a:extLst>
              <a:ext uri="{FF2B5EF4-FFF2-40B4-BE49-F238E27FC236}">
                <a16:creationId xmlns:a16="http://schemas.microsoft.com/office/drawing/2014/main" id="{B6F3EBCC-5623-534D-81A9-35F5FEBDA83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9176" y="4668741"/>
            <a:ext cx="358813" cy="358813"/>
          </a:xfrm>
          <a:prstGeom prst="rect">
            <a:avLst/>
          </a:prstGeom>
        </p:spPr>
      </p:pic>
      <p:pic>
        <p:nvPicPr>
          <p:cNvPr id="144" name="Graphic 143" descr="Playbook">
            <a:extLst>
              <a:ext uri="{FF2B5EF4-FFF2-40B4-BE49-F238E27FC236}">
                <a16:creationId xmlns:a16="http://schemas.microsoft.com/office/drawing/2014/main" id="{72E7ABDE-4E3B-234E-B3D0-AAFA38F986C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2823" y="3126802"/>
            <a:ext cx="457200" cy="457200"/>
          </a:xfrm>
          <a:prstGeom prst="rect">
            <a:avLst/>
          </a:prstGeom>
        </p:spPr>
      </p:pic>
      <p:pic>
        <p:nvPicPr>
          <p:cNvPr id="146" name="Graphic 145" descr="Gears">
            <a:extLst>
              <a:ext uri="{FF2B5EF4-FFF2-40B4-BE49-F238E27FC236}">
                <a16:creationId xmlns:a16="http://schemas.microsoft.com/office/drawing/2014/main" id="{2E8FE62C-AC4E-3D4F-9C47-79AE3B0309B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96433" y="2206602"/>
            <a:ext cx="341654" cy="341654"/>
          </a:xfrm>
          <a:prstGeom prst="rect">
            <a:avLst/>
          </a:prstGeom>
        </p:spPr>
      </p:pic>
      <p:pic>
        <p:nvPicPr>
          <p:cNvPr id="148" name="Graphic 147" descr="Bullseye">
            <a:extLst>
              <a:ext uri="{FF2B5EF4-FFF2-40B4-BE49-F238E27FC236}">
                <a16:creationId xmlns:a16="http://schemas.microsoft.com/office/drawing/2014/main" id="{E5E75739-0E79-6042-AFC9-CB323F45427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69989" y="2671551"/>
            <a:ext cx="366270" cy="366270"/>
          </a:xfrm>
          <a:prstGeom prst="rect">
            <a:avLst/>
          </a:prstGeom>
        </p:spPr>
      </p:pic>
      <p:pic>
        <p:nvPicPr>
          <p:cNvPr id="150" name="Graphic 149" descr="Head with gears">
            <a:extLst>
              <a:ext uri="{FF2B5EF4-FFF2-40B4-BE49-F238E27FC236}">
                <a16:creationId xmlns:a16="http://schemas.microsoft.com/office/drawing/2014/main" id="{ED9441CE-1F6E-0E4C-A194-9406139AD37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99900" y="3681019"/>
            <a:ext cx="358089" cy="358089"/>
          </a:xfrm>
          <a:prstGeom prst="rect">
            <a:avLst/>
          </a:prstGeom>
        </p:spPr>
      </p:pic>
      <p:pic>
        <p:nvPicPr>
          <p:cNvPr id="152" name="Graphic 151" descr="Lightbulb">
            <a:extLst>
              <a:ext uri="{FF2B5EF4-FFF2-40B4-BE49-F238E27FC236}">
                <a16:creationId xmlns:a16="http://schemas.microsoft.com/office/drawing/2014/main" id="{098E4B1B-41E9-7643-B3C3-558C8D058590}"/>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93290" y="4143255"/>
            <a:ext cx="342969" cy="342969"/>
          </a:xfrm>
          <a:prstGeom prst="rect">
            <a:avLst/>
          </a:prstGeom>
        </p:spPr>
      </p:pic>
      <p:pic>
        <p:nvPicPr>
          <p:cNvPr id="154" name="Graphic 153" descr="Web design">
            <a:extLst>
              <a:ext uri="{FF2B5EF4-FFF2-40B4-BE49-F238E27FC236}">
                <a16:creationId xmlns:a16="http://schemas.microsoft.com/office/drawing/2014/main" id="{82F3196B-5CE8-E645-AA22-33D570753AB1}"/>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93290" y="1175054"/>
            <a:ext cx="366270" cy="366270"/>
          </a:xfrm>
          <a:prstGeom prst="rect">
            <a:avLst/>
          </a:prstGeom>
        </p:spPr>
      </p:pic>
      <p:pic>
        <p:nvPicPr>
          <p:cNvPr id="156" name="Graphic 155" descr="Mop and bucket">
            <a:extLst>
              <a:ext uri="{FF2B5EF4-FFF2-40B4-BE49-F238E27FC236}">
                <a16:creationId xmlns:a16="http://schemas.microsoft.com/office/drawing/2014/main" id="{FE34827D-A8C4-5147-B881-2A2422270498}"/>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02801" y="1692989"/>
            <a:ext cx="304495" cy="304495"/>
          </a:xfrm>
          <a:prstGeom prst="rect">
            <a:avLst/>
          </a:prstGeom>
        </p:spPr>
      </p:pic>
      <p:sp>
        <p:nvSpPr>
          <p:cNvPr id="158" name="Left Arrow 157">
            <a:extLst>
              <a:ext uri="{FF2B5EF4-FFF2-40B4-BE49-F238E27FC236}">
                <a16:creationId xmlns:a16="http://schemas.microsoft.com/office/drawing/2014/main" id="{3532FB4F-8630-E749-8300-1B34CD1006C6}"/>
              </a:ext>
            </a:extLst>
          </p:cNvPr>
          <p:cNvSpPr/>
          <p:nvPr/>
        </p:nvSpPr>
        <p:spPr>
          <a:xfrm rot="19050127">
            <a:off x="2302546" y="1574749"/>
            <a:ext cx="224100" cy="107597"/>
          </a:xfrm>
          <a:prstGeom prst="lef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59" name="Left Arrow 158">
            <a:extLst>
              <a:ext uri="{FF2B5EF4-FFF2-40B4-BE49-F238E27FC236}">
                <a16:creationId xmlns:a16="http://schemas.microsoft.com/office/drawing/2014/main" id="{DACF6A26-19E2-8842-B955-B1B35DBB6FA2}"/>
              </a:ext>
            </a:extLst>
          </p:cNvPr>
          <p:cNvSpPr/>
          <p:nvPr/>
        </p:nvSpPr>
        <p:spPr>
          <a:xfrm rot="19050127">
            <a:off x="2047185" y="2047307"/>
            <a:ext cx="224100" cy="107597"/>
          </a:xfrm>
          <a:prstGeom prst="lef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60" name="Left Arrow 159">
            <a:extLst>
              <a:ext uri="{FF2B5EF4-FFF2-40B4-BE49-F238E27FC236}">
                <a16:creationId xmlns:a16="http://schemas.microsoft.com/office/drawing/2014/main" id="{6E58F9CF-D72E-0645-99A6-77B13970833F}"/>
              </a:ext>
            </a:extLst>
          </p:cNvPr>
          <p:cNvSpPr/>
          <p:nvPr/>
        </p:nvSpPr>
        <p:spPr>
          <a:xfrm rot="19050127">
            <a:off x="1739926" y="2548999"/>
            <a:ext cx="224100" cy="107597"/>
          </a:xfrm>
          <a:prstGeom prst="lef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61" name="Left Arrow 160">
            <a:extLst>
              <a:ext uri="{FF2B5EF4-FFF2-40B4-BE49-F238E27FC236}">
                <a16:creationId xmlns:a16="http://schemas.microsoft.com/office/drawing/2014/main" id="{A4E74250-5BC8-7F41-B884-A3706E904474}"/>
              </a:ext>
            </a:extLst>
          </p:cNvPr>
          <p:cNvSpPr/>
          <p:nvPr/>
        </p:nvSpPr>
        <p:spPr>
          <a:xfrm rot="19050127">
            <a:off x="1476556" y="3066751"/>
            <a:ext cx="224100" cy="107597"/>
          </a:xfrm>
          <a:prstGeom prst="lef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62" name="Left Arrow 161">
            <a:extLst>
              <a:ext uri="{FF2B5EF4-FFF2-40B4-BE49-F238E27FC236}">
                <a16:creationId xmlns:a16="http://schemas.microsoft.com/office/drawing/2014/main" id="{D4E87F76-5811-764E-8BD8-04806B636AA6}"/>
              </a:ext>
            </a:extLst>
          </p:cNvPr>
          <p:cNvSpPr/>
          <p:nvPr/>
        </p:nvSpPr>
        <p:spPr>
          <a:xfrm rot="19050127">
            <a:off x="1175150" y="3575924"/>
            <a:ext cx="224100" cy="107597"/>
          </a:xfrm>
          <a:prstGeom prst="lef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63" name="Left Arrow 162">
            <a:extLst>
              <a:ext uri="{FF2B5EF4-FFF2-40B4-BE49-F238E27FC236}">
                <a16:creationId xmlns:a16="http://schemas.microsoft.com/office/drawing/2014/main" id="{EFC86996-E477-FA49-BC6C-6B7477F43370}"/>
              </a:ext>
            </a:extLst>
          </p:cNvPr>
          <p:cNvSpPr/>
          <p:nvPr/>
        </p:nvSpPr>
        <p:spPr>
          <a:xfrm rot="19050127">
            <a:off x="858609" y="4043541"/>
            <a:ext cx="224100" cy="107597"/>
          </a:xfrm>
          <a:prstGeom prst="lef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64" name="Left Arrow 163">
            <a:extLst>
              <a:ext uri="{FF2B5EF4-FFF2-40B4-BE49-F238E27FC236}">
                <a16:creationId xmlns:a16="http://schemas.microsoft.com/office/drawing/2014/main" id="{534E9604-6143-2C47-8F27-84B3CACE46BB}"/>
              </a:ext>
            </a:extLst>
          </p:cNvPr>
          <p:cNvSpPr/>
          <p:nvPr/>
        </p:nvSpPr>
        <p:spPr>
          <a:xfrm rot="19050127">
            <a:off x="531793" y="4529164"/>
            <a:ext cx="224100" cy="107597"/>
          </a:xfrm>
          <a:prstGeom prst="lef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65" name="Round Diagonal Corner Rectangle 164">
            <a:extLst>
              <a:ext uri="{FF2B5EF4-FFF2-40B4-BE49-F238E27FC236}">
                <a16:creationId xmlns:a16="http://schemas.microsoft.com/office/drawing/2014/main" id="{91978C45-0715-8C49-AD31-4E6E097D1561}"/>
              </a:ext>
            </a:extLst>
          </p:cNvPr>
          <p:cNvSpPr/>
          <p:nvPr/>
        </p:nvSpPr>
        <p:spPr>
          <a:xfrm flipH="1">
            <a:off x="3048736" y="1123676"/>
            <a:ext cx="5874506" cy="425841"/>
          </a:xfrm>
          <a:prstGeom prst="round2DiagRect">
            <a:avLst>
              <a:gd name="adj1" fmla="val 22528"/>
              <a:gd name="adj2" fmla="val 0"/>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rPr>
              <a:t>Scrapped drugs data from WebMD </a:t>
            </a:r>
            <a:r>
              <a:rPr lang="en-IN" sz="1400" dirty="0">
                <a:solidFill>
                  <a:prstClr val="white"/>
                </a:solidFill>
                <a:latin typeface="Calibri" panose="020F0502020204030204"/>
              </a:rPr>
              <a:t>and </a:t>
            </a:r>
            <a:r>
              <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rPr>
              <a:t>DrugLib using Beautiful soup and Scrapy and collected Drugs.com data from Kaggle</a:t>
            </a:r>
          </a:p>
        </p:txBody>
      </p:sp>
      <p:sp>
        <p:nvSpPr>
          <p:cNvPr id="166" name="Round Diagonal Corner Rectangle 165">
            <a:extLst>
              <a:ext uri="{FF2B5EF4-FFF2-40B4-BE49-F238E27FC236}">
                <a16:creationId xmlns:a16="http://schemas.microsoft.com/office/drawing/2014/main" id="{35D9AB4F-C4BC-D54E-8FB8-F0FF2B901D95}"/>
              </a:ext>
            </a:extLst>
          </p:cNvPr>
          <p:cNvSpPr/>
          <p:nvPr/>
        </p:nvSpPr>
        <p:spPr>
          <a:xfrm flipH="1">
            <a:off x="3048736" y="1613486"/>
            <a:ext cx="5874506" cy="425841"/>
          </a:xfrm>
          <a:prstGeom prst="round2DiagRect">
            <a:avLst>
              <a:gd name="adj1" fmla="val 22528"/>
              <a:gd name="adj2" fmla="val 0"/>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chemeClr val="tx1"/>
                </a:solidFill>
                <a:effectLst/>
                <a:uLnTx/>
                <a:uFillTx/>
                <a:latin typeface="Calibri" panose="020F0502020204030204"/>
                <a:ea typeface="+mn-ea"/>
                <a:cs typeface="+mn-cs"/>
              </a:rPr>
              <a:t>Used Entity </a:t>
            </a:r>
            <a:r>
              <a:rPr lang="en-IN" sz="1400" dirty="0">
                <a:solidFill>
                  <a:schemeClr val="tx1"/>
                </a:solidFill>
                <a:latin typeface="Calibri" panose="020F0502020204030204"/>
              </a:rPr>
              <a:t>R</a:t>
            </a:r>
            <a:r>
              <a:rPr kumimoji="0" lang="en-IN" sz="1400" b="0" i="0" u="none" strike="noStrike" kern="1200" cap="none" spc="0" normalizeH="0" baseline="0" noProof="0" dirty="0">
                <a:ln>
                  <a:noFill/>
                </a:ln>
                <a:solidFill>
                  <a:schemeClr val="tx1"/>
                </a:solidFill>
                <a:effectLst/>
                <a:uLnTx/>
                <a:uFillTx/>
                <a:latin typeface="Calibri" panose="020F0502020204030204"/>
                <a:ea typeface="+mn-ea"/>
                <a:cs typeface="+mn-cs"/>
              </a:rPr>
              <a:t>esolution (Jaccard Similarity) and F</a:t>
            </a:r>
            <a:r>
              <a:rPr lang="en-IN" sz="1400" dirty="0">
                <a:solidFill>
                  <a:schemeClr val="tx1"/>
                </a:solidFill>
                <a:latin typeface="Calibri" panose="020F0502020204030204"/>
              </a:rPr>
              <a:t>uzzy Matching to create uniform patient conditions, filtered data </a:t>
            </a:r>
            <a:r>
              <a:rPr kumimoji="0" lang="en-IN" sz="1400" b="0" i="0" u="none" strike="noStrike" kern="1200" cap="none" spc="0" normalizeH="0" baseline="0" noProof="0" dirty="0">
                <a:ln>
                  <a:noFill/>
                </a:ln>
                <a:solidFill>
                  <a:schemeClr val="tx1"/>
                </a:solidFill>
                <a:effectLst/>
                <a:uLnTx/>
                <a:uFillTx/>
                <a:latin typeface="Calibri" panose="020F0502020204030204"/>
                <a:ea typeface="+mn-ea"/>
                <a:cs typeface="+mn-cs"/>
              </a:rPr>
              <a:t>and performed data grouping(age)</a:t>
            </a:r>
          </a:p>
        </p:txBody>
      </p:sp>
      <p:sp>
        <p:nvSpPr>
          <p:cNvPr id="167" name="Round Diagonal Corner Rectangle 166">
            <a:extLst>
              <a:ext uri="{FF2B5EF4-FFF2-40B4-BE49-F238E27FC236}">
                <a16:creationId xmlns:a16="http://schemas.microsoft.com/office/drawing/2014/main" id="{A3A12FB3-7151-BA47-825D-C80B5BA61EA2}"/>
              </a:ext>
            </a:extLst>
          </p:cNvPr>
          <p:cNvSpPr/>
          <p:nvPr/>
        </p:nvSpPr>
        <p:spPr>
          <a:xfrm flipH="1">
            <a:off x="3048736" y="2118567"/>
            <a:ext cx="5874506" cy="425841"/>
          </a:xfrm>
          <a:prstGeom prst="round2DiagRect">
            <a:avLst>
              <a:gd name="adj1" fmla="val 22528"/>
              <a:gd name="adj2" fmla="val 0"/>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rPr>
              <a:t>Visualized most common drugs, conditions, rating distribution, sentiment score vs rating and review useful count vs rating</a:t>
            </a:r>
          </a:p>
        </p:txBody>
      </p:sp>
      <p:sp>
        <p:nvSpPr>
          <p:cNvPr id="168" name="Round Diagonal Corner Rectangle 167">
            <a:extLst>
              <a:ext uri="{FF2B5EF4-FFF2-40B4-BE49-F238E27FC236}">
                <a16:creationId xmlns:a16="http://schemas.microsoft.com/office/drawing/2014/main" id="{69D978F6-25D6-D24B-BD17-11DF811890FB}"/>
              </a:ext>
            </a:extLst>
          </p:cNvPr>
          <p:cNvSpPr/>
          <p:nvPr/>
        </p:nvSpPr>
        <p:spPr>
          <a:xfrm flipH="1">
            <a:off x="3048736" y="2611980"/>
            <a:ext cx="5874506" cy="425841"/>
          </a:xfrm>
          <a:prstGeom prst="round2DiagRect">
            <a:avLst>
              <a:gd name="adj1" fmla="val 22528"/>
              <a:gd name="adj2" fmla="val 0"/>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chemeClr val="tx1"/>
                </a:solidFill>
                <a:effectLst/>
                <a:uLnTx/>
                <a:uFillTx/>
                <a:latin typeface="Calibri" panose="020F0502020204030204"/>
                <a:ea typeface="+mn-ea"/>
                <a:cs typeface="+mn-cs"/>
              </a:rPr>
              <a:t>Aggregated matching drugs and condition from 3 websites into one dataset, removing large scale shifts </a:t>
            </a:r>
          </a:p>
        </p:txBody>
      </p:sp>
      <p:sp>
        <p:nvSpPr>
          <p:cNvPr id="169" name="Round Diagonal Corner Rectangle 168">
            <a:extLst>
              <a:ext uri="{FF2B5EF4-FFF2-40B4-BE49-F238E27FC236}">
                <a16:creationId xmlns:a16="http://schemas.microsoft.com/office/drawing/2014/main" id="{BE37CE40-6E79-0E47-BC2C-9BEE480F118E}"/>
              </a:ext>
            </a:extLst>
          </p:cNvPr>
          <p:cNvSpPr/>
          <p:nvPr/>
        </p:nvSpPr>
        <p:spPr>
          <a:xfrm flipH="1">
            <a:off x="3040783" y="3094359"/>
            <a:ext cx="5874506" cy="425841"/>
          </a:xfrm>
          <a:prstGeom prst="round2DiagRect">
            <a:avLst>
              <a:gd name="adj1" fmla="val 22528"/>
              <a:gd name="adj2" fmla="val 0"/>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rPr>
              <a:t>Quantify review words </a:t>
            </a:r>
            <a:r>
              <a:rPr lang="en-IN" sz="1400" dirty="0">
                <a:solidFill>
                  <a:prstClr val="white"/>
                </a:solidFill>
                <a:latin typeface="Calibri" panose="020F0502020204030204"/>
              </a:rPr>
              <a:t>using Bag of Words models like TF-IDF, Hashing vectorizer and normalized sentiment rating to review rating scale</a:t>
            </a:r>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0" name="Round Diagonal Corner Rectangle 169">
            <a:extLst>
              <a:ext uri="{FF2B5EF4-FFF2-40B4-BE49-F238E27FC236}">
                <a16:creationId xmlns:a16="http://schemas.microsoft.com/office/drawing/2014/main" id="{8C4108BE-0BE0-6B48-986C-AC9B5BB07A4B}"/>
              </a:ext>
            </a:extLst>
          </p:cNvPr>
          <p:cNvSpPr/>
          <p:nvPr/>
        </p:nvSpPr>
        <p:spPr>
          <a:xfrm flipH="1">
            <a:off x="3040703" y="3581999"/>
            <a:ext cx="5874506" cy="425841"/>
          </a:xfrm>
          <a:prstGeom prst="round2DiagRect">
            <a:avLst>
              <a:gd name="adj1" fmla="val 22528"/>
              <a:gd name="adj2" fmla="val 0"/>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defRPr/>
            </a:pPr>
            <a:r>
              <a:rPr kumimoji="0" lang="en-IN" sz="1400" b="0" i="0" u="none" strike="noStrike" kern="1200" cap="none" spc="0" normalizeH="0" baseline="0" noProof="0" dirty="0">
                <a:ln>
                  <a:noFill/>
                </a:ln>
                <a:solidFill>
                  <a:schemeClr val="tx1"/>
                </a:solidFill>
                <a:effectLst/>
                <a:uLnTx/>
                <a:uFillTx/>
                <a:latin typeface="Calibri" panose="020F0502020204030204"/>
                <a:ea typeface="+mn-ea"/>
                <a:cs typeface="+mn-cs"/>
              </a:rPr>
              <a:t>Used user review to predict rating and classify sentiment using ML models (LR, RF, XGBoost, SVM) &amp; Deep </a:t>
            </a:r>
            <a:r>
              <a:rPr lang="en-IN" sz="1400" dirty="0">
                <a:solidFill>
                  <a:schemeClr val="tx1"/>
                </a:solidFill>
              </a:rPr>
              <a:t>Learning models (LSTM, GRU, Sequential)</a:t>
            </a:r>
            <a:endParaRPr kumimoji="0" lang="en-IN" sz="14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sp>
        <p:nvSpPr>
          <p:cNvPr id="171" name="Round Diagonal Corner Rectangle 170">
            <a:extLst>
              <a:ext uri="{FF2B5EF4-FFF2-40B4-BE49-F238E27FC236}">
                <a16:creationId xmlns:a16="http://schemas.microsoft.com/office/drawing/2014/main" id="{BD16D121-D505-9447-A7F5-C797A98FFCA5}"/>
              </a:ext>
            </a:extLst>
          </p:cNvPr>
          <p:cNvSpPr/>
          <p:nvPr/>
        </p:nvSpPr>
        <p:spPr>
          <a:xfrm flipH="1">
            <a:off x="3040703" y="4060641"/>
            <a:ext cx="5874506" cy="425841"/>
          </a:xfrm>
          <a:prstGeom prst="round2DiagRect">
            <a:avLst>
              <a:gd name="adj1" fmla="val 22528"/>
              <a:gd name="adj2" fmla="val 0"/>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rPr>
              <a:t>Selected</a:t>
            </a:r>
            <a:r>
              <a:rPr lang="en-IN" sz="1400" dirty="0">
                <a:solidFill>
                  <a:prstClr val="white"/>
                </a:solidFill>
                <a:latin typeface="Calibri" panose="020F0502020204030204"/>
              </a:rPr>
              <a:t> the best model </a:t>
            </a:r>
            <a:r>
              <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rPr>
              <a:t>using multiple criteria like confusion matrix, model accuracy, early stopping, model checkpoint &amp; classification report</a:t>
            </a:r>
          </a:p>
        </p:txBody>
      </p:sp>
      <p:sp>
        <p:nvSpPr>
          <p:cNvPr id="172" name="Round Diagonal Corner Rectangle 171">
            <a:extLst>
              <a:ext uri="{FF2B5EF4-FFF2-40B4-BE49-F238E27FC236}">
                <a16:creationId xmlns:a16="http://schemas.microsoft.com/office/drawing/2014/main" id="{F7700600-945D-1842-BCAF-24B8E5FF29BF}"/>
              </a:ext>
            </a:extLst>
          </p:cNvPr>
          <p:cNvSpPr/>
          <p:nvPr/>
        </p:nvSpPr>
        <p:spPr>
          <a:xfrm flipH="1">
            <a:off x="3040703" y="4549780"/>
            <a:ext cx="5874506" cy="561765"/>
          </a:xfrm>
          <a:prstGeom prst="round2DiagRect">
            <a:avLst>
              <a:gd name="adj1" fmla="val 22528"/>
              <a:gd name="adj2" fmla="val 0"/>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300" dirty="0">
                <a:solidFill>
                  <a:schemeClr val="tx1"/>
                </a:solidFill>
                <a:latin typeface="Calibri" panose="020F0502020204030204"/>
              </a:rPr>
              <a:t>Interactive webapp using Plotly and Dash, built Drug Recommendation System, implemented real time sentiment classification, rating vs age distribution, emotion analysis of reviews, TSNE plots (reviews, side effects), and side effects wordcloud</a:t>
            </a:r>
            <a:endParaRPr kumimoji="0" lang="en-IN" sz="1300" b="0" i="0" u="none" strike="noStrike" kern="1200" cap="none" spc="0" normalizeH="0" baseline="0" noProof="0" dirty="0">
              <a:ln>
                <a:noFill/>
              </a:ln>
              <a:solidFill>
                <a:schemeClr val="tx1"/>
              </a:solidFill>
              <a:effectLst/>
              <a:uLnTx/>
              <a:uFillTx/>
              <a:latin typeface="Calibri" panose="020F0502020204030204"/>
            </a:endParaRPr>
          </a:p>
        </p:txBody>
      </p:sp>
    </p:spTree>
    <p:extLst>
      <p:ext uri="{BB962C8B-B14F-4D97-AF65-F5344CB8AC3E}">
        <p14:creationId xmlns:p14="http://schemas.microsoft.com/office/powerpoint/2010/main" val="1943787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1425" y="-24235"/>
            <a:ext cx="5955495" cy="572644"/>
          </a:xfrm>
        </p:spPr>
        <p:txBody>
          <a:bodyPr>
            <a:noAutofit/>
          </a:bodyPr>
          <a:lstStyle/>
          <a:p>
            <a:r>
              <a:rPr lang="en-CA" sz="2800" dirty="0"/>
              <a:t>Why this solution?</a:t>
            </a:r>
            <a:endParaRPr lang="en-US" sz="2800" dirty="0"/>
          </a:p>
        </p:txBody>
      </p:sp>
      <p:sp>
        <p:nvSpPr>
          <p:cNvPr id="5" name="Content Placeholder 4"/>
          <p:cNvSpPr>
            <a:spLocks noGrp="1"/>
          </p:cNvSpPr>
          <p:nvPr>
            <p:ph idx="1"/>
          </p:nvPr>
        </p:nvSpPr>
        <p:spPr>
          <a:xfrm>
            <a:off x="2281425" y="433880"/>
            <a:ext cx="6566315" cy="2443280"/>
          </a:xfrm>
        </p:spPr>
        <p:txBody>
          <a:bodyPr>
            <a:noAutofit/>
          </a:bodyPr>
          <a:lstStyle/>
          <a:p>
            <a:pPr algn="just"/>
            <a:r>
              <a:rPr lang="en-US" sz="1800" dirty="0"/>
              <a:t>There is no tool available in the market which provides consolidated information at a single place regarding medicines available for any conditions</a:t>
            </a:r>
          </a:p>
          <a:p>
            <a:pPr algn="just"/>
            <a:r>
              <a:rPr lang="en-US" sz="1800" dirty="0"/>
              <a:t>A unique solution for drug recommendation as well as awareness about side effects</a:t>
            </a:r>
          </a:p>
          <a:p>
            <a:pPr algn="just"/>
            <a:r>
              <a:rPr lang="en-US" sz="1800" dirty="0"/>
              <a:t>Sentiment analysis can be used by drug makers to obtain valuable patient opinion</a:t>
            </a:r>
          </a:p>
          <a:p>
            <a:pPr algn="just"/>
            <a:r>
              <a:rPr lang="en-US" sz="1800" dirty="0"/>
              <a:t>Instant online help about medications and symptoms.</a:t>
            </a:r>
          </a:p>
          <a:p>
            <a:pPr marL="0" indent="0" algn="just">
              <a:buNone/>
            </a:pPr>
            <a:endParaRPr lang="en-US" sz="1800" dirty="0"/>
          </a:p>
        </p:txBody>
      </p:sp>
      <p:sp>
        <p:nvSpPr>
          <p:cNvPr id="11" name="Title 3">
            <a:extLst>
              <a:ext uri="{FF2B5EF4-FFF2-40B4-BE49-F238E27FC236}">
                <a16:creationId xmlns:a16="http://schemas.microsoft.com/office/drawing/2014/main" id="{E4BF154D-B89B-3A42-8D5D-BF72B4A73B16}"/>
              </a:ext>
            </a:extLst>
          </p:cNvPr>
          <p:cNvSpPr txBox="1">
            <a:spLocks/>
          </p:cNvSpPr>
          <p:nvPr/>
        </p:nvSpPr>
        <p:spPr>
          <a:xfrm>
            <a:off x="2281424" y="2724455"/>
            <a:ext cx="5955495" cy="572644"/>
          </a:xfrm>
          <a:prstGeom prst="rect">
            <a:avLst/>
          </a:prstGeom>
        </p:spPr>
        <p:txBody>
          <a:bodyPr vert="horz" lIns="91440" tIns="45720" rIns="91440" bIns="45720" rtlCol="0" anchor="ctr">
            <a:noAutofit/>
          </a:bodyPr>
          <a:lstStyle>
            <a:lvl1pPr algn="l" defTabSz="914400" rtl="0" eaLnBrk="1" latinLnBrk="0" hangingPunct="1">
              <a:spcBef>
                <a:spcPct val="0"/>
              </a:spcBef>
              <a:buNone/>
              <a:defRPr sz="3600" kern="1200">
                <a:solidFill>
                  <a:srgbClr val="0070C0"/>
                </a:solidFill>
                <a:effectLst>
                  <a:outerShdw blurRad="50800" dist="38100" dir="2700000" algn="tl" rotWithShape="0">
                    <a:prstClr val="black">
                      <a:alpha val="40000"/>
                    </a:prstClr>
                  </a:outerShdw>
                </a:effectLst>
                <a:latin typeface="+mj-lt"/>
                <a:ea typeface="+mj-ea"/>
                <a:cs typeface="+mj-cs"/>
              </a:defRPr>
            </a:lvl1pPr>
          </a:lstStyle>
          <a:p>
            <a:r>
              <a:rPr lang="en-CA" sz="2800" dirty="0"/>
              <a:t>Correctness of our results</a:t>
            </a:r>
            <a:endParaRPr lang="en-US" sz="2800" dirty="0"/>
          </a:p>
        </p:txBody>
      </p:sp>
      <p:sp>
        <p:nvSpPr>
          <p:cNvPr id="13" name="Content Placeholder 4">
            <a:extLst>
              <a:ext uri="{FF2B5EF4-FFF2-40B4-BE49-F238E27FC236}">
                <a16:creationId xmlns:a16="http://schemas.microsoft.com/office/drawing/2014/main" id="{D106EADF-40F5-CC4A-9695-8CC2D50D8976}"/>
              </a:ext>
            </a:extLst>
          </p:cNvPr>
          <p:cNvSpPr txBox="1">
            <a:spLocks/>
          </p:cNvSpPr>
          <p:nvPr/>
        </p:nvSpPr>
        <p:spPr>
          <a:xfrm>
            <a:off x="2281425" y="3335276"/>
            <a:ext cx="6566315" cy="152704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206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1800" dirty="0"/>
          </a:p>
        </p:txBody>
      </p:sp>
      <p:sp>
        <p:nvSpPr>
          <p:cNvPr id="14" name="Content Placeholder 4">
            <a:extLst>
              <a:ext uri="{FF2B5EF4-FFF2-40B4-BE49-F238E27FC236}">
                <a16:creationId xmlns:a16="http://schemas.microsoft.com/office/drawing/2014/main" id="{2D631972-2D0F-634C-966B-4533C0B2845D}"/>
              </a:ext>
            </a:extLst>
          </p:cNvPr>
          <p:cNvSpPr txBox="1">
            <a:spLocks/>
          </p:cNvSpPr>
          <p:nvPr/>
        </p:nvSpPr>
        <p:spPr>
          <a:xfrm>
            <a:off x="2281425" y="3182570"/>
            <a:ext cx="6566315" cy="18082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206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CA" sz="1800" dirty="0"/>
              <a:t>Sentiment analysis alone is not sufficient to provide correct review analysis. Therefore, we have used multiple predictive model results to accurately provide recommendation.</a:t>
            </a:r>
          </a:p>
          <a:p>
            <a:pPr algn="just"/>
            <a:r>
              <a:rPr lang="en-CA" sz="1800" dirty="0"/>
              <a:t>Our webapp performs precise classification of emotions and side effects identification, which will not only help patients to self categorize but also pharma industry to inherit patient feedback</a:t>
            </a:r>
          </a:p>
          <a:p>
            <a:pPr algn="just"/>
            <a:endParaRPr lang="en-US" sz="1800" dirty="0"/>
          </a:p>
        </p:txBody>
      </p:sp>
    </p:spTree>
    <p:extLst>
      <p:ext uri="{BB962C8B-B14F-4D97-AF65-F5344CB8AC3E}">
        <p14:creationId xmlns:p14="http://schemas.microsoft.com/office/powerpoint/2010/main" val="268838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3FDE3-5F0F-6146-AD08-A814EAB1C7E7}"/>
              </a:ext>
            </a:extLst>
          </p:cNvPr>
          <p:cNvSpPr>
            <a:spLocks noGrp="1"/>
          </p:cNvSpPr>
          <p:nvPr>
            <p:ph type="title"/>
          </p:nvPr>
        </p:nvSpPr>
        <p:spPr/>
        <p:txBody>
          <a:bodyPr>
            <a:normAutofit/>
          </a:bodyPr>
          <a:lstStyle/>
          <a:p>
            <a:r>
              <a:rPr lang="en-CA" sz="2800" dirty="0"/>
              <a:t>Data Product</a:t>
            </a:r>
            <a:endParaRPr lang="en-US" sz="2800" dirty="0"/>
          </a:p>
        </p:txBody>
      </p:sp>
      <p:sp>
        <p:nvSpPr>
          <p:cNvPr id="3" name="Content Placeholder 2">
            <a:extLst>
              <a:ext uri="{FF2B5EF4-FFF2-40B4-BE49-F238E27FC236}">
                <a16:creationId xmlns:a16="http://schemas.microsoft.com/office/drawing/2014/main" id="{0EB1C04C-50E4-9440-9ACA-640730C9DEE4}"/>
              </a:ext>
            </a:extLst>
          </p:cNvPr>
          <p:cNvSpPr>
            <a:spLocks noGrp="1"/>
          </p:cNvSpPr>
          <p:nvPr>
            <p:ph idx="1"/>
          </p:nvPr>
        </p:nvSpPr>
        <p:spPr>
          <a:xfrm>
            <a:off x="448965" y="1044700"/>
            <a:ext cx="8246070" cy="3359506"/>
          </a:xfrm>
        </p:spPr>
        <p:txBody>
          <a:bodyPr>
            <a:normAutofit/>
          </a:bodyPr>
          <a:lstStyle/>
          <a:p>
            <a:r>
              <a:rPr lang="en-US" sz="1800" dirty="0"/>
              <a:t>Web app (</a:t>
            </a:r>
            <a:r>
              <a:rPr lang="en-US" sz="1800" dirty="0">
                <a:hlinkClick r:id="rId2"/>
              </a:rPr>
              <a:t>http://127.0.0.1:8050</a:t>
            </a:r>
            <a:r>
              <a:rPr lang="en-US" sz="1800" dirty="0"/>
              <a:t>)</a:t>
            </a:r>
          </a:p>
          <a:p>
            <a:endParaRPr lang="en-US" sz="1800" dirty="0"/>
          </a:p>
        </p:txBody>
      </p:sp>
      <p:pic>
        <p:nvPicPr>
          <p:cNvPr id="7" name="Picture 6" descr="A screenshot of a cell phone&#10;&#10;Description automatically generated">
            <a:extLst>
              <a:ext uri="{FF2B5EF4-FFF2-40B4-BE49-F238E27FC236}">
                <a16:creationId xmlns:a16="http://schemas.microsoft.com/office/drawing/2014/main" id="{58D764C4-CCC7-A94F-A687-03BEB9E3A7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374" y="1350111"/>
            <a:ext cx="7329841" cy="3793390"/>
          </a:xfrm>
          <a:prstGeom prst="rect">
            <a:avLst/>
          </a:prstGeom>
        </p:spPr>
      </p:pic>
    </p:spTree>
    <p:extLst>
      <p:ext uri="{BB962C8B-B14F-4D97-AF65-F5344CB8AC3E}">
        <p14:creationId xmlns:p14="http://schemas.microsoft.com/office/powerpoint/2010/main" val="3397871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3FDE3-5F0F-6146-AD08-A814EAB1C7E7}"/>
              </a:ext>
            </a:extLst>
          </p:cNvPr>
          <p:cNvSpPr>
            <a:spLocks noGrp="1"/>
          </p:cNvSpPr>
          <p:nvPr>
            <p:ph type="title"/>
          </p:nvPr>
        </p:nvSpPr>
        <p:spPr/>
        <p:txBody>
          <a:bodyPr>
            <a:normAutofit/>
          </a:bodyPr>
          <a:lstStyle/>
          <a:p>
            <a:r>
              <a:rPr lang="en-CA" sz="2800" dirty="0"/>
              <a:t>Learnings</a:t>
            </a:r>
            <a:endParaRPr lang="en-US" sz="2800" dirty="0"/>
          </a:p>
        </p:txBody>
      </p:sp>
      <p:sp>
        <p:nvSpPr>
          <p:cNvPr id="3" name="Content Placeholder 2">
            <a:extLst>
              <a:ext uri="{FF2B5EF4-FFF2-40B4-BE49-F238E27FC236}">
                <a16:creationId xmlns:a16="http://schemas.microsoft.com/office/drawing/2014/main" id="{0EB1C04C-50E4-9440-9ACA-640730C9DEE4}"/>
              </a:ext>
            </a:extLst>
          </p:cNvPr>
          <p:cNvSpPr>
            <a:spLocks noGrp="1"/>
          </p:cNvSpPr>
          <p:nvPr>
            <p:ph idx="1"/>
          </p:nvPr>
        </p:nvSpPr>
        <p:spPr/>
        <p:txBody>
          <a:bodyPr>
            <a:normAutofit/>
          </a:bodyPr>
          <a:lstStyle/>
          <a:p>
            <a:pPr algn="just"/>
            <a:r>
              <a:rPr lang="en-US" sz="1800" dirty="0"/>
              <a:t>Developed various web scraping scripts: Scrapy (Spider), Beautiful Soup for data acquisition</a:t>
            </a:r>
          </a:p>
          <a:p>
            <a:pPr algn="just"/>
            <a:r>
              <a:rPr lang="en-US" sz="1800" dirty="0"/>
              <a:t>PostgreSQL: Storage and retrieval of data</a:t>
            </a:r>
          </a:p>
          <a:p>
            <a:pPr algn="just"/>
            <a:r>
              <a:rPr lang="en-US" sz="1800" dirty="0"/>
              <a:t>Text mining using NLP (Stopwords Removal, Tokenizing, Stemming)</a:t>
            </a:r>
          </a:p>
          <a:p>
            <a:pPr algn="just"/>
            <a:r>
              <a:rPr lang="en-US" sz="1800" dirty="0"/>
              <a:t>Sentiment and Emotion classification using NLTK libraries</a:t>
            </a:r>
          </a:p>
          <a:p>
            <a:pPr algn="just"/>
            <a:r>
              <a:rPr lang="en-US" sz="1800" dirty="0"/>
              <a:t>Training different ML and Deep Learning models and their deployment for real time analysis</a:t>
            </a:r>
          </a:p>
          <a:p>
            <a:pPr algn="just"/>
            <a:r>
              <a:rPr lang="en-US" sz="1800" dirty="0"/>
              <a:t>Web data visualization tools (Plotly, Dash, Wordclouds, Confusion Matrix, Bar Polar charts, t-SNE plots)</a:t>
            </a:r>
          </a:p>
          <a:p>
            <a:pPr algn="just"/>
            <a:r>
              <a:rPr lang="en-US" sz="1800" dirty="0"/>
              <a:t>App deployment on Heroku</a:t>
            </a:r>
          </a:p>
        </p:txBody>
      </p:sp>
    </p:spTree>
    <p:extLst>
      <p:ext uri="{BB962C8B-B14F-4D97-AF65-F5344CB8AC3E}">
        <p14:creationId xmlns:p14="http://schemas.microsoft.com/office/powerpoint/2010/main" val="9609253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3372</TotalTime>
  <Words>801</Words>
  <Application>Microsoft Macintosh PowerPoint</Application>
  <PresentationFormat>On-screen Show (16:9)</PresentationFormat>
  <Paragraphs>91</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Wingdings</vt:lpstr>
      <vt:lpstr>Office Theme</vt:lpstr>
      <vt:lpstr>DRAW Drug Review Analysis Work</vt:lpstr>
      <vt:lpstr>What Inspires us</vt:lpstr>
      <vt:lpstr>Problem Statement</vt:lpstr>
      <vt:lpstr>Methodology</vt:lpstr>
      <vt:lpstr>Data Sources and Collection</vt:lpstr>
      <vt:lpstr> Data Science Pipeline</vt:lpstr>
      <vt:lpstr>Why this solution?</vt:lpstr>
      <vt:lpstr>Data Product</vt:lpstr>
      <vt:lpstr>Learnings</vt:lpstr>
      <vt:lpstr>Future Work</vt:lpstr>
      <vt:lpstr>Team: Data Pirates</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Shubham Malik</cp:lastModifiedBy>
  <cp:revision>347</cp:revision>
  <dcterms:created xsi:type="dcterms:W3CDTF">2013-08-21T19:17:07Z</dcterms:created>
  <dcterms:modified xsi:type="dcterms:W3CDTF">2020-04-14T12:01:11Z</dcterms:modified>
</cp:coreProperties>
</file>