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1967" r:id="rId3"/>
    <p:sldId id="1968" r:id="rId4"/>
    <p:sldId id="1978" r:id="rId5"/>
    <p:sldId id="1971" r:id="rId6"/>
    <p:sldId id="1979" r:id="rId7"/>
    <p:sldId id="1970" r:id="rId8"/>
    <p:sldId id="1973" r:id="rId9"/>
    <p:sldId id="1975" r:id="rId10"/>
    <p:sldId id="1977" r:id="rId11"/>
    <p:sldId id="19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07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01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>
        <p:guide orient="horz" pos="30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EA5A2C-62BA-644E-803D-F5CA9F31AD6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EF4E51-30E0-A741-9C8C-066CC2017A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76870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A2C-62BA-644E-803D-F5CA9F31AD6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E51-30E0-A741-9C8C-066CC201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A2C-62BA-644E-803D-F5CA9F31AD6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E51-30E0-A741-9C8C-066CC201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1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A2C-62BA-644E-803D-F5CA9F31AD6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E51-30E0-A741-9C8C-066CC201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2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A5A2C-62BA-644E-803D-F5CA9F31AD6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F4E51-30E0-A741-9C8C-066CC2017A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93018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A2C-62BA-644E-803D-F5CA9F31AD6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E51-30E0-A741-9C8C-066CC201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A2C-62BA-644E-803D-F5CA9F31AD6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E51-30E0-A741-9C8C-066CC201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A2C-62BA-644E-803D-F5CA9F31AD6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E51-30E0-A741-9C8C-066CC201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5A2C-62BA-644E-803D-F5CA9F31AD6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E51-30E0-A741-9C8C-066CC201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A5A2C-62BA-644E-803D-F5CA9F31AD6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F4E51-30E0-A741-9C8C-066CC2017A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623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A5A2C-62BA-644E-803D-F5CA9F31AD6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F4E51-30E0-A741-9C8C-066CC2017A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69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EA5A2C-62BA-644E-803D-F5CA9F31AD6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7EF4E51-30E0-A741-9C8C-066CC2017A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461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sil-git1.cs.surrey.sfu.ca/akunwar/drug-review-analysis-work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zuqEHub7q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14.svg"/><Relationship Id="rId10" Type="http://schemas.openxmlformats.org/officeDocument/2006/relationships/image" Target="../media/image31.png"/><Relationship Id="rId4" Type="http://schemas.openxmlformats.org/officeDocument/2006/relationships/image" Target="../media/image13.png"/><Relationship Id="rId9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868A-78D7-FB44-988F-BC1885FF4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3800" dirty="0"/>
              <a:t>DRAW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8283C-E7FF-AA4B-8122-D111EA98E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880" y="3956279"/>
            <a:ext cx="8552663" cy="1530121"/>
          </a:xfrm>
        </p:spPr>
        <p:txBody>
          <a:bodyPr>
            <a:normAutofit fontScale="92500"/>
          </a:bodyPr>
          <a:lstStyle/>
          <a:p>
            <a:r>
              <a:rPr lang="en-US" sz="6000" dirty="0"/>
              <a:t>Drug Review Analysis Work</a:t>
            </a:r>
          </a:p>
        </p:txBody>
      </p:sp>
    </p:spTree>
    <p:extLst>
      <p:ext uri="{BB962C8B-B14F-4D97-AF65-F5344CB8AC3E}">
        <p14:creationId xmlns:p14="http://schemas.microsoft.com/office/powerpoint/2010/main" val="364854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3D43-DFA7-0E44-BE56-701EF641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Pirates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705D6-CC75-2348-971A-C1EC41A8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Akash Singh Kunwar</a:t>
            </a:r>
          </a:p>
          <a:p>
            <a:r>
              <a:rPr lang="en-US" sz="2800" dirty="0"/>
              <a:t>Rohan Harode</a:t>
            </a:r>
          </a:p>
          <a:p>
            <a:r>
              <a:rPr lang="en-US" sz="2800" dirty="0"/>
              <a:t>Shubham Malik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CA945B-F69E-9943-8B95-ABA0E944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910" y="1920907"/>
            <a:ext cx="5171090" cy="3265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B81B21-5468-2D45-9F80-78CF9D399709}"/>
              </a:ext>
            </a:extLst>
          </p:cNvPr>
          <p:cNvSpPr txBox="1"/>
          <p:nvPr/>
        </p:nvSpPr>
        <p:spPr>
          <a:xfrm>
            <a:off x="1534511" y="5987534"/>
            <a:ext cx="905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our repository -- </a:t>
            </a:r>
            <a:r>
              <a:rPr lang="en-US" dirty="0">
                <a:hlinkClick r:id="rId3"/>
              </a:rPr>
              <a:t>https://csil-git1.cs.surrey.sfu.ca/akunwar/drug-review-analysis-work</a:t>
            </a:r>
            <a:endParaRPr lang="en-US" dirty="0"/>
          </a:p>
          <a:p>
            <a:r>
              <a:rPr lang="en-US" dirty="0"/>
              <a:t>YouTube presentation -- </a:t>
            </a:r>
            <a:r>
              <a:rPr lang="en-US" dirty="0">
                <a:hlinkClick r:id="rId4"/>
              </a:rPr>
              <a:t>https://www.youtube.com/watch?v=azuqEHub7qE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9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rush&#10;&#10;Description automatically generated">
            <a:extLst>
              <a:ext uri="{FF2B5EF4-FFF2-40B4-BE49-F238E27FC236}">
                <a16:creationId xmlns:a16="http://schemas.microsoft.com/office/drawing/2014/main" id="{649D1001-C396-8146-9DEE-8BA2DBA90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89" y="0"/>
            <a:ext cx="10852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7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7E61-759A-3241-949C-60B75EFE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80B60-E9AE-4C46-AD14-4B13CEEB6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CA" dirty="0"/>
          </a:p>
          <a:p>
            <a:pPr algn="just"/>
            <a:r>
              <a:rPr lang="en-CA" dirty="0"/>
              <a:t>Adverse side effects may not be detected before the product launches due to various limitations in clinical trials.</a:t>
            </a:r>
          </a:p>
          <a:p>
            <a:pPr algn="just"/>
            <a:r>
              <a:rPr lang="en-CA" dirty="0"/>
              <a:t>We can get easily overwhelmed by numerous reviews listed for symptoms and medicines  available for any conditions.</a:t>
            </a:r>
          </a:p>
          <a:p>
            <a:pPr algn="just"/>
            <a:r>
              <a:rPr lang="en-CA" dirty="0"/>
              <a:t>There is no tool available in the market which provides such consolidated information at a single place.</a:t>
            </a: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518B7145-C76F-0D4C-93AB-2C801E0AEEC1}"/>
              </a:ext>
            </a:extLst>
          </p:cNvPr>
          <p:cNvSpPr/>
          <p:nvPr/>
        </p:nvSpPr>
        <p:spPr bwMode="auto">
          <a:xfrm>
            <a:off x="2597125" y="7942"/>
            <a:ext cx="2398812" cy="434027"/>
          </a:xfrm>
          <a:prstGeom prst="chevron">
            <a:avLst>
              <a:gd name="adj" fmla="val 25293"/>
            </a:avLst>
          </a:prstGeom>
          <a:solidFill>
            <a:srgbClr val="1A5076"/>
          </a:solidFill>
          <a:ln w="9525" cap="flat" cmpd="sng" algn="ctr">
            <a:solidFill>
              <a:srgbClr val="1A507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Motivation</a:t>
            </a:r>
          </a:p>
        </p:txBody>
      </p:sp>
      <p:sp>
        <p:nvSpPr>
          <p:cNvPr id="6" name="Chevron 23">
            <a:extLst>
              <a:ext uri="{FF2B5EF4-FFF2-40B4-BE49-F238E27FC236}">
                <a16:creationId xmlns:a16="http://schemas.microsoft.com/office/drawing/2014/main" id="{7C9F454D-7C0B-B140-B6C6-5A2CA9BC3B7A}"/>
              </a:ext>
            </a:extLst>
          </p:cNvPr>
          <p:cNvSpPr/>
          <p:nvPr/>
        </p:nvSpPr>
        <p:spPr bwMode="auto">
          <a:xfrm>
            <a:off x="4940066" y="7942"/>
            <a:ext cx="2393339" cy="434027"/>
          </a:xfrm>
          <a:prstGeom prst="chevron">
            <a:avLst>
              <a:gd name="adj" fmla="val 25293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Progress Report</a:t>
            </a:r>
          </a:p>
        </p:txBody>
      </p:sp>
      <p:sp>
        <p:nvSpPr>
          <p:cNvPr id="7" name="Chevron 35">
            <a:extLst>
              <a:ext uri="{FF2B5EF4-FFF2-40B4-BE49-F238E27FC236}">
                <a16:creationId xmlns:a16="http://schemas.microsoft.com/office/drawing/2014/main" id="{B5DE3620-0B61-3546-BEB4-A731EAD63E4B}"/>
              </a:ext>
            </a:extLst>
          </p:cNvPr>
          <p:cNvSpPr/>
          <p:nvPr/>
        </p:nvSpPr>
        <p:spPr bwMode="auto">
          <a:xfrm>
            <a:off x="7281914" y="14454"/>
            <a:ext cx="2393339" cy="404930"/>
          </a:xfrm>
          <a:prstGeom prst="chevron">
            <a:avLst>
              <a:gd name="adj" fmla="val 25293"/>
            </a:avLst>
          </a:prstGeom>
          <a:solidFill>
            <a:srgbClr val="BFBFBF"/>
          </a:solidFill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Future Work</a:t>
            </a:r>
            <a:endParaRPr lang="en-US" sz="1600" dirty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9710E-CBAE-F445-99D2-5BEA4AC73AC1}"/>
              </a:ext>
            </a:extLst>
          </p:cNvPr>
          <p:cNvSpPr txBox="1"/>
          <p:nvPr/>
        </p:nvSpPr>
        <p:spPr>
          <a:xfrm>
            <a:off x="726011" y="37691"/>
            <a:ext cx="1305909" cy="210177"/>
          </a:xfrm>
          <a:prstGeom prst="roundRect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DRAW</a:t>
            </a:r>
          </a:p>
        </p:txBody>
      </p:sp>
    </p:spTree>
    <p:extLst>
      <p:ext uri="{BB962C8B-B14F-4D97-AF65-F5344CB8AC3E}">
        <p14:creationId xmlns:p14="http://schemas.microsoft.com/office/powerpoint/2010/main" val="205321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7E61-759A-3241-949C-60B75EFE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 is challenging?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80B60-E9AE-4C46-AD14-4B13CEEB6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CA" dirty="0"/>
          </a:p>
          <a:p>
            <a:pPr algn="just"/>
            <a:r>
              <a:rPr lang="en-CA" dirty="0"/>
              <a:t>Analysis of patient review data on their drug experience is a challenging problem, as it requires good understanding of medicine market, and critical brainstorming on feature engineering and data analysis.</a:t>
            </a:r>
          </a:p>
          <a:p>
            <a:pPr algn="just"/>
            <a:r>
              <a:rPr lang="en-CA" dirty="0"/>
              <a:t>Reviews and opinion about drugs, treatments or side effects expressed in online media (Web 2.0 platforms like WebMD, </a:t>
            </a:r>
            <a:r>
              <a:rPr lang="en-CA" dirty="0" err="1"/>
              <a:t>Drugs.com</a:t>
            </a:r>
            <a:r>
              <a:rPr lang="en-CA" dirty="0"/>
              <a:t>, </a:t>
            </a:r>
            <a:r>
              <a:rPr lang="en-CA" dirty="0" err="1"/>
              <a:t>Druglib</a:t>
            </a:r>
            <a:r>
              <a:rPr lang="en-CA" dirty="0"/>
              <a:t> etc.) provides new opportunities for analyst to conduct aspect-based opinion mining and sentiment analysis.</a:t>
            </a:r>
          </a:p>
        </p:txBody>
      </p:sp>
      <p:sp>
        <p:nvSpPr>
          <p:cNvPr id="8" name="Chevron 4">
            <a:extLst>
              <a:ext uri="{FF2B5EF4-FFF2-40B4-BE49-F238E27FC236}">
                <a16:creationId xmlns:a16="http://schemas.microsoft.com/office/drawing/2014/main" id="{3813DAC1-7DB4-E24F-8CB9-C544D8A0E119}"/>
              </a:ext>
            </a:extLst>
          </p:cNvPr>
          <p:cNvSpPr/>
          <p:nvPr/>
        </p:nvSpPr>
        <p:spPr bwMode="auto">
          <a:xfrm>
            <a:off x="2597125" y="7942"/>
            <a:ext cx="2398812" cy="434027"/>
          </a:xfrm>
          <a:prstGeom prst="chevron">
            <a:avLst>
              <a:gd name="adj" fmla="val 25293"/>
            </a:avLst>
          </a:prstGeom>
          <a:solidFill>
            <a:srgbClr val="1A5076"/>
          </a:solidFill>
          <a:ln w="9525" cap="flat" cmpd="sng" algn="ctr">
            <a:solidFill>
              <a:srgbClr val="1A507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Motivation</a:t>
            </a:r>
          </a:p>
        </p:txBody>
      </p:sp>
      <p:sp>
        <p:nvSpPr>
          <p:cNvPr id="9" name="Chevron 23">
            <a:extLst>
              <a:ext uri="{FF2B5EF4-FFF2-40B4-BE49-F238E27FC236}">
                <a16:creationId xmlns:a16="http://schemas.microsoft.com/office/drawing/2014/main" id="{9347688F-94FA-2942-AB45-18F0F077634B}"/>
              </a:ext>
            </a:extLst>
          </p:cNvPr>
          <p:cNvSpPr/>
          <p:nvPr/>
        </p:nvSpPr>
        <p:spPr bwMode="auto">
          <a:xfrm>
            <a:off x="4940066" y="7942"/>
            <a:ext cx="2393339" cy="434027"/>
          </a:xfrm>
          <a:prstGeom prst="chevron">
            <a:avLst>
              <a:gd name="adj" fmla="val 25293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Progress Report</a:t>
            </a:r>
          </a:p>
        </p:txBody>
      </p:sp>
      <p:sp>
        <p:nvSpPr>
          <p:cNvPr id="10" name="Chevron 35">
            <a:extLst>
              <a:ext uri="{FF2B5EF4-FFF2-40B4-BE49-F238E27FC236}">
                <a16:creationId xmlns:a16="http://schemas.microsoft.com/office/drawing/2014/main" id="{43E68854-C7E8-9C4C-9C29-C024DB840B36}"/>
              </a:ext>
            </a:extLst>
          </p:cNvPr>
          <p:cNvSpPr/>
          <p:nvPr/>
        </p:nvSpPr>
        <p:spPr bwMode="auto">
          <a:xfrm>
            <a:off x="7281914" y="32860"/>
            <a:ext cx="2393339" cy="368118"/>
          </a:xfrm>
          <a:prstGeom prst="chevron">
            <a:avLst>
              <a:gd name="adj" fmla="val 25293"/>
            </a:avLst>
          </a:prstGeom>
          <a:solidFill>
            <a:srgbClr val="BFBFBF"/>
          </a:solidFill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Future Work</a:t>
            </a:r>
            <a:endParaRPr lang="en-US" sz="1600" dirty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F2502-F96A-634C-B630-2E93CB37A0E4}"/>
              </a:ext>
            </a:extLst>
          </p:cNvPr>
          <p:cNvSpPr txBox="1"/>
          <p:nvPr/>
        </p:nvSpPr>
        <p:spPr>
          <a:xfrm>
            <a:off x="726011" y="37691"/>
            <a:ext cx="1305909" cy="210177"/>
          </a:xfrm>
          <a:prstGeom prst="roundRect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DRAW</a:t>
            </a:r>
          </a:p>
        </p:txBody>
      </p:sp>
    </p:spTree>
    <p:extLst>
      <p:ext uri="{BB962C8B-B14F-4D97-AF65-F5344CB8AC3E}">
        <p14:creationId xmlns:p14="http://schemas.microsoft.com/office/powerpoint/2010/main" val="402905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877E-31DB-6C4C-94BF-49B64F01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Collection</a:t>
            </a:r>
            <a:br>
              <a:rPr lang="en-US" dirty="0"/>
            </a:br>
            <a:endParaRPr lang="en-US" dirty="0"/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F35DDDA5-8258-474C-B686-A9233AE7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164" y="3768927"/>
            <a:ext cx="1865052" cy="1089802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52594E54-8DC4-5F4F-9EC3-901DC453C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37" y="1779612"/>
            <a:ext cx="2031893" cy="1042627"/>
          </a:xfrm>
          <a:prstGeom prst="rect">
            <a:avLst/>
          </a:prstGeom>
        </p:spPr>
      </p:pic>
      <p:pic>
        <p:nvPicPr>
          <p:cNvPr id="48" name="Picture 47" descr="A picture containing bird&#10;&#10;Description automatically generated">
            <a:extLst>
              <a:ext uri="{FF2B5EF4-FFF2-40B4-BE49-F238E27FC236}">
                <a16:creationId xmlns:a16="http://schemas.microsoft.com/office/drawing/2014/main" id="{979D0C20-016F-8647-BC9E-E22E4B51B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243" y="1773421"/>
            <a:ext cx="2003902" cy="1055008"/>
          </a:xfrm>
          <a:prstGeom prst="rect">
            <a:avLst/>
          </a:prstGeom>
        </p:spPr>
      </p:pic>
      <p:pic>
        <p:nvPicPr>
          <p:cNvPr id="49" name="Picture 48" descr="A close up of a sign&#10;&#10;Description automatically generated">
            <a:extLst>
              <a:ext uri="{FF2B5EF4-FFF2-40B4-BE49-F238E27FC236}">
                <a16:creationId xmlns:a16="http://schemas.microsoft.com/office/drawing/2014/main" id="{47BA53AA-DDCC-4C49-AE98-F7BCA6A5B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825" y="1764267"/>
            <a:ext cx="1945391" cy="1005696"/>
          </a:xfrm>
          <a:prstGeom prst="rect">
            <a:avLst/>
          </a:prstGeom>
        </p:spPr>
      </p:pic>
      <p:pic>
        <p:nvPicPr>
          <p:cNvPr id="50" name="Picture 4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C3660D-962F-4C46-A139-88EB9AAFF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079" y="3793533"/>
            <a:ext cx="1941451" cy="1042628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59DC0CF4-3192-2247-892D-5EE8198EE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1242" y="3837963"/>
            <a:ext cx="1953765" cy="951729"/>
          </a:xfrm>
          <a:prstGeom prst="rect">
            <a:avLst/>
          </a:prstGeom>
        </p:spPr>
      </p:pic>
      <p:sp>
        <p:nvSpPr>
          <p:cNvPr id="52" name="Down Arrow 51">
            <a:extLst>
              <a:ext uri="{FF2B5EF4-FFF2-40B4-BE49-F238E27FC236}">
                <a16:creationId xmlns:a16="http://schemas.microsoft.com/office/drawing/2014/main" id="{1E3D1498-D88D-D245-90DF-8B498127C0ED}"/>
              </a:ext>
            </a:extLst>
          </p:cNvPr>
          <p:cNvSpPr/>
          <p:nvPr/>
        </p:nvSpPr>
        <p:spPr>
          <a:xfrm>
            <a:off x="2634317" y="2954242"/>
            <a:ext cx="327616" cy="742210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FBA87506-C7C8-754E-B7AE-9E852218CDB2}"/>
              </a:ext>
            </a:extLst>
          </p:cNvPr>
          <p:cNvCxnSpPr>
            <a:cxnSpLocks/>
            <a:stCxn id="51" idx="2"/>
            <a:endCxn id="58" idx="1"/>
          </p:cNvCxnSpPr>
          <p:nvPr/>
        </p:nvCxnSpPr>
        <p:spPr>
          <a:xfrm rot="16200000" flipH="1">
            <a:off x="3671512" y="3916305"/>
            <a:ext cx="1353601" cy="310037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2DD1D01-A129-D841-8E26-5F93AFDB3243}"/>
              </a:ext>
            </a:extLst>
          </p:cNvPr>
          <p:cNvCxnSpPr>
            <a:cxnSpLocks/>
            <a:stCxn id="46" idx="2"/>
            <a:endCxn id="58" idx="3"/>
          </p:cNvCxnSpPr>
          <p:nvPr/>
        </p:nvCxnSpPr>
        <p:spPr>
          <a:xfrm rot="5400000">
            <a:off x="7580587" y="3801190"/>
            <a:ext cx="1284564" cy="339964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DFCCBF-10B7-8144-9FB0-A1A297C57182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>
            <a:off x="6208805" y="4836161"/>
            <a:ext cx="1968" cy="99485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58" name="Graphic 57" descr="Database">
            <a:extLst>
              <a:ext uri="{FF2B5EF4-FFF2-40B4-BE49-F238E27FC236}">
                <a16:creationId xmlns:a16="http://schemas.microsoft.com/office/drawing/2014/main" id="{D713764A-F41F-5A4A-8CB2-E223B2F512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8499" y="5831019"/>
            <a:ext cx="624548" cy="62454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E7AE31C-3628-6347-AB25-2FB9B76821E5}"/>
              </a:ext>
            </a:extLst>
          </p:cNvPr>
          <p:cNvSpPr txBox="1"/>
          <p:nvPr/>
        </p:nvSpPr>
        <p:spPr>
          <a:xfrm>
            <a:off x="5497052" y="6546466"/>
            <a:ext cx="1427442" cy="25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Final Dataset</a:t>
            </a:r>
          </a:p>
        </p:txBody>
      </p:sp>
      <p:sp>
        <p:nvSpPr>
          <p:cNvPr id="68" name="Down Arrow 67">
            <a:extLst>
              <a:ext uri="{FF2B5EF4-FFF2-40B4-BE49-F238E27FC236}">
                <a16:creationId xmlns:a16="http://schemas.microsoft.com/office/drawing/2014/main" id="{0642EDF6-697B-694E-8149-2BFAEE6889D7}"/>
              </a:ext>
            </a:extLst>
          </p:cNvPr>
          <p:cNvSpPr/>
          <p:nvPr/>
        </p:nvSpPr>
        <p:spPr>
          <a:xfrm>
            <a:off x="6044996" y="2954242"/>
            <a:ext cx="327616" cy="742210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Down Arrow 68">
            <a:extLst>
              <a:ext uri="{FF2B5EF4-FFF2-40B4-BE49-F238E27FC236}">
                <a16:creationId xmlns:a16="http://schemas.microsoft.com/office/drawing/2014/main" id="{036E04A0-159A-544E-980D-0FE3C8000E68}"/>
              </a:ext>
            </a:extLst>
          </p:cNvPr>
          <p:cNvSpPr/>
          <p:nvPr/>
        </p:nvSpPr>
        <p:spPr>
          <a:xfrm>
            <a:off x="9758882" y="2954242"/>
            <a:ext cx="327616" cy="742210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58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1797-B744-CE4D-8918-3F329AA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8" name="Chevron 4">
            <a:extLst>
              <a:ext uri="{FF2B5EF4-FFF2-40B4-BE49-F238E27FC236}">
                <a16:creationId xmlns:a16="http://schemas.microsoft.com/office/drawing/2014/main" id="{BA730979-2C20-F948-A0A6-52ED1CA9FE13}"/>
              </a:ext>
            </a:extLst>
          </p:cNvPr>
          <p:cNvSpPr/>
          <p:nvPr/>
        </p:nvSpPr>
        <p:spPr bwMode="auto">
          <a:xfrm>
            <a:off x="2597125" y="27670"/>
            <a:ext cx="2398812" cy="394570"/>
          </a:xfrm>
          <a:prstGeom prst="chevron">
            <a:avLst>
              <a:gd name="adj" fmla="val 25293"/>
            </a:avLst>
          </a:prstGeom>
          <a:solidFill>
            <a:srgbClr val="BFBFBF"/>
          </a:solidFill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Motivation</a:t>
            </a:r>
          </a:p>
        </p:txBody>
      </p:sp>
      <p:sp>
        <p:nvSpPr>
          <p:cNvPr id="9" name="Chevron 23">
            <a:extLst>
              <a:ext uri="{FF2B5EF4-FFF2-40B4-BE49-F238E27FC236}">
                <a16:creationId xmlns:a16="http://schemas.microsoft.com/office/drawing/2014/main" id="{72620EBD-394D-BF48-8BA1-978ECBD06B31}"/>
              </a:ext>
            </a:extLst>
          </p:cNvPr>
          <p:cNvSpPr/>
          <p:nvPr/>
        </p:nvSpPr>
        <p:spPr bwMode="auto">
          <a:xfrm>
            <a:off x="4940066" y="27670"/>
            <a:ext cx="2393339" cy="394570"/>
          </a:xfrm>
          <a:prstGeom prst="chevron">
            <a:avLst>
              <a:gd name="adj" fmla="val 25293"/>
            </a:avLst>
          </a:prstGeom>
          <a:solidFill>
            <a:srgbClr val="1A5076"/>
          </a:solidFill>
          <a:ln w="9525" cap="flat" cmpd="sng" algn="ctr">
            <a:solidFill>
              <a:srgbClr val="1A507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Progress</a:t>
            </a:r>
            <a:r>
              <a:rPr lang="en-US" sz="1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400" b="1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Report</a:t>
            </a:r>
          </a:p>
        </p:txBody>
      </p:sp>
      <p:sp>
        <p:nvSpPr>
          <p:cNvPr id="10" name="Chevron 35">
            <a:extLst>
              <a:ext uri="{FF2B5EF4-FFF2-40B4-BE49-F238E27FC236}">
                <a16:creationId xmlns:a16="http://schemas.microsoft.com/office/drawing/2014/main" id="{90BD8F12-06A2-4D4B-BE0A-7698E9BAD551}"/>
              </a:ext>
            </a:extLst>
          </p:cNvPr>
          <p:cNvSpPr/>
          <p:nvPr/>
        </p:nvSpPr>
        <p:spPr bwMode="auto">
          <a:xfrm>
            <a:off x="7281914" y="32860"/>
            <a:ext cx="2393339" cy="368118"/>
          </a:xfrm>
          <a:prstGeom prst="chevron">
            <a:avLst>
              <a:gd name="adj" fmla="val 25293"/>
            </a:avLst>
          </a:prstGeom>
          <a:solidFill>
            <a:srgbClr val="BFBFBF"/>
          </a:solidFill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Future Work</a:t>
            </a:r>
            <a:endParaRPr lang="en-US" sz="1600" dirty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6A93FAC-86D5-CF40-B1F8-9E0B68CF2EB1}"/>
              </a:ext>
            </a:extLst>
          </p:cNvPr>
          <p:cNvSpPr/>
          <p:nvPr/>
        </p:nvSpPr>
        <p:spPr>
          <a:xfrm>
            <a:off x="2814373" y="3621195"/>
            <a:ext cx="7040880" cy="7837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8B4538-D428-174E-94AC-0078ACF6B76F}"/>
              </a:ext>
            </a:extLst>
          </p:cNvPr>
          <p:cNvSpPr/>
          <p:nvPr/>
        </p:nvSpPr>
        <p:spPr>
          <a:xfrm>
            <a:off x="2814373" y="2357382"/>
            <a:ext cx="7040880" cy="7837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DA8780B-A6C0-ED4F-B9D1-B44142AAD44B}"/>
              </a:ext>
            </a:extLst>
          </p:cNvPr>
          <p:cNvSpPr/>
          <p:nvPr/>
        </p:nvSpPr>
        <p:spPr>
          <a:xfrm>
            <a:off x="2814373" y="1936111"/>
            <a:ext cx="7040880" cy="7837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8AE6C2-9B34-5949-A612-AE3C5817875A}"/>
              </a:ext>
            </a:extLst>
          </p:cNvPr>
          <p:cNvSpPr/>
          <p:nvPr/>
        </p:nvSpPr>
        <p:spPr>
          <a:xfrm>
            <a:off x="2814373" y="5727549"/>
            <a:ext cx="7040880" cy="7837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FB50229-90C6-1847-A8B8-C7B9C3736DC8}"/>
              </a:ext>
            </a:extLst>
          </p:cNvPr>
          <p:cNvSpPr/>
          <p:nvPr/>
        </p:nvSpPr>
        <p:spPr>
          <a:xfrm>
            <a:off x="2814373" y="4042466"/>
            <a:ext cx="7040880" cy="7837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0AD2BB2-8A31-424A-9AA0-7419FF57F8A5}"/>
              </a:ext>
            </a:extLst>
          </p:cNvPr>
          <p:cNvSpPr/>
          <p:nvPr/>
        </p:nvSpPr>
        <p:spPr>
          <a:xfrm>
            <a:off x="2814373" y="2778653"/>
            <a:ext cx="7040880" cy="7837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B34675-511E-204B-9685-1E25172F2C04}"/>
              </a:ext>
            </a:extLst>
          </p:cNvPr>
          <p:cNvSpPr/>
          <p:nvPr/>
        </p:nvSpPr>
        <p:spPr>
          <a:xfrm>
            <a:off x="2814373" y="3199925"/>
            <a:ext cx="7040880" cy="7837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43EB2-283E-D543-A879-68F21C66A412}"/>
              </a:ext>
            </a:extLst>
          </p:cNvPr>
          <p:cNvSpPr/>
          <p:nvPr/>
        </p:nvSpPr>
        <p:spPr>
          <a:xfrm>
            <a:off x="2814373" y="4463737"/>
            <a:ext cx="7040880" cy="7837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ED6905-B84C-0E42-B095-CCB28CE1122F}"/>
              </a:ext>
            </a:extLst>
          </p:cNvPr>
          <p:cNvSpPr/>
          <p:nvPr/>
        </p:nvSpPr>
        <p:spPr>
          <a:xfrm>
            <a:off x="2814373" y="5306279"/>
            <a:ext cx="7040880" cy="7837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39DE9F7-F21C-424D-80E1-D032CEF8D221}"/>
              </a:ext>
            </a:extLst>
          </p:cNvPr>
          <p:cNvSpPr/>
          <p:nvPr/>
        </p:nvSpPr>
        <p:spPr>
          <a:xfrm>
            <a:off x="2814373" y="4885009"/>
            <a:ext cx="7040880" cy="7837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84" name="Isosceles Triangle 1">
            <a:extLst>
              <a:ext uri="{FF2B5EF4-FFF2-40B4-BE49-F238E27FC236}">
                <a16:creationId xmlns:a16="http://schemas.microsoft.com/office/drawing/2014/main" id="{7A6FABCA-74C0-6C40-AAF4-F8B3B07F81D1}"/>
              </a:ext>
            </a:extLst>
          </p:cNvPr>
          <p:cNvSpPr/>
          <p:nvPr/>
        </p:nvSpPr>
        <p:spPr bwMode="auto">
          <a:xfrm>
            <a:off x="10636652" y="2418970"/>
            <a:ext cx="228600" cy="182880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5" name="Flowchart: Summing Junction 2">
            <a:extLst>
              <a:ext uri="{FF2B5EF4-FFF2-40B4-BE49-F238E27FC236}">
                <a16:creationId xmlns:a16="http://schemas.microsoft.com/office/drawing/2014/main" id="{D81C2155-945A-3045-829E-061B896C44EA}"/>
              </a:ext>
            </a:extLst>
          </p:cNvPr>
          <p:cNvSpPr/>
          <p:nvPr/>
        </p:nvSpPr>
        <p:spPr bwMode="auto">
          <a:xfrm>
            <a:off x="10656314" y="3330489"/>
            <a:ext cx="228600" cy="228600"/>
          </a:xfrm>
          <a:prstGeom prst="flowChartSummingJunction">
            <a:avLst/>
          </a:prstGeom>
          <a:solidFill>
            <a:srgbClr val="E871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6" name="Pentagon 4">
            <a:extLst>
              <a:ext uri="{FF2B5EF4-FFF2-40B4-BE49-F238E27FC236}">
                <a16:creationId xmlns:a16="http://schemas.microsoft.com/office/drawing/2014/main" id="{8A6AF840-DCAE-D343-B709-AFDF57F20C16}"/>
              </a:ext>
            </a:extLst>
          </p:cNvPr>
          <p:cNvSpPr/>
          <p:nvPr/>
        </p:nvSpPr>
        <p:spPr bwMode="auto">
          <a:xfrm>
            <a:off x="10680645" y="4447792"/>
            <a:ext cx="228600" cy="228600"/>
          </a:xfrm>
          <a:prstGeom prst="pent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" name="Isosceles Triangle 35">
            <a:extLst>
              <a:ext uri="{FF2B5EF4-FFF2-40B4-BE49-F238E27FC236}">
                <a16:creationId xmlns:a16="http://schemas.microsoft.com/office/drawing/2014/main" id="{6E27601F-ACC8-6740-A3AB-C1CEDBD92C81}"/>
              </a:ext>
            </a:extLst>
          </p:cNvPr>
          <p:cNvSpPr/>
          <p:nvPr/>
        </p:nvSpPr>
        <p:spPr bwMode="auto">
          <a:xfrm>
            <a:off x="9283921" y="1816259"/>
            <a:ext cx="228600" cy="182880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8" name="Flowchart: Summing Junction 46">
            <a:extLst>
              <a:ext uri="{FF2B5EF4-FFF2-40B4-BE49-F238E27FC236}">
                <a16:creationId xmlns:a16="http://schemas.microsoft.com/office/drawing/2014/main" id="{EEFE430A-DB7F-5843-AECF-30627E64FB01}"/>
              </a:ext>
            </a:extLst>
          </p:cNvPr>
          <p:cNvSpPr/>
          <p:nvPr/>
        </p:nvSpPr>
        <p:spPr bwMode="auto">
          <a:xfrm>
            <a:off x="8711104" y="1784354"/>
            <a:ext cx="228600" cy="228600"/>
          </a:xfrm>
          <a:prstGeom prst="flowChartSummingJunction">
            <a:avLst/>
          </a:prstGeom>
          <a:solidFill>
            <a:srgbClr val="E871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49FF3CE-AE92-8149-A9F8-DF2CCDCC3843}"/>
              </a:ext>
            </a:extLst>
          </p:cNvPr>
          <p:cNvSpPr txBox="1"/>
          <p:nvPr/>
        </p:nvSpPr>
        <p:spPr>
          <a:xfrm>
            <a:off x="10891814" y="2662077"/>
            <a:ext cx="1029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(n=362K)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C174EDF-7877-3448-963C-04305BAD6AD3}"/>
              </a:ext>
            </a:extLst>
          </p:cNvPr>
          <p:cNvSpPr txBox="1"/>
          <p:nvPr/>
        </p:nvSpPr>
        <p:spPr>
          <a:xfrm>
            <a:off x="10973123" y="3643007"/>
            <a:ext cx="82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(n=215K)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17C3392-43AC-EF42-B96D-8F216ACEAB7A}"/>
              </a:ext>
            </a:extLst>
          </p:cNvPr>
          <p:cNvSpPr txBox="1"/>
          <p:nvPr/>
        </p:nvSpPr>
        <p:spPr>
          <a:xfrm>
            <a:off x="10973124" y="4748733"/>
            <a:ext cx="87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(n=4.2K)</a:t>
            </a:r>
          </a:p>
        </p:txBody>
      </p:sp>
      <p:sp>
        <p:nvSpPr>
          <p:cNvPr id="92" name="Pentagon 58">
            <a:extLst>
              <a:ext uri="{FF2B5EF4-FFF2-40B4-BE49-F238E27FC236}">
                <a16:creationId xmlns:a16="http://schemas.microsoft.com/office/drawing/2014/main" id="{6F9A3D8C-8675-9742-9C2B-8B80CF4AFD53}"/>
              </a:ext>
            </a:extLst>
          </p:cNvPr>
          <p:cNvSpPr/>
          <p:nvPr/>
        </p:nvSpPr>
        <p:spPr bwMode="auto">
          <a:xfrm>
            <a:off x="9005171" y="1772527"/>
            <a:ext cx="228600" cy="228600"/>
          </a:xfrm>
          <a:prstGeom prst="pent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9B762163-6699-0B45-823F-50E517570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26314"/>
              </p:ext>
            </p:extLst>
          </p:nvPr>
        </p:nvGraphicFramePr>
        <p:xfrm>
          <a:off x="728368" y="1730697"/>
          <a:ext cx="1925497" cy="421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497">
                  <a:extLst>
                    <a:ext uri="{9D8B030D-6E8A-4147-A177-3AD203B41FA5}">
                      <a16:colId xmlns:a16="http://schemas.microsoft.com/office/drawing/2014/main" val="2024036180"/>
                    </a:ext>
                  </a:extLst>
                </a:gridCol>
              </a:tblGrid>
              <a:tr h="421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 Collection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745199"/>
                  </a:ext>
                </a:extLst>
              </a:tr>
              <a:tr h="421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 Filtering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059183"/>
                  </a:ext>
                </a:extLst>
              </a:tr>
              <a:tr h="421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 Cleaning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361418"/>
                  </a:ext>
                </a:extLst>
              </a:tr>
              <a:tr h="421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 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Manipulation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693728"/>
                  </a:ext>
                </a:extLst>
              </a:tr>
              <a:tr h="421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 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Transformation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926270"/>
                  </a:ext>
                </a:extLst>
              </a:tr>
              <a:tr h="421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Initial EDA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827915"/>
                  </a:ext>
                </a:extLst>
              </a:tr>
              <a:tr h="421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Sentiment Analysis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344506"/>
                  </a:ext>
                </a:extLst>
              </a:tr>
              <a:tr h="421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Statistical Analysis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957331"/>
                  </a:ext>
                </a:extLst>
              </a:tr>
              <a:tr h="421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Prediction of Drug Rating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447083"/>
                  </a:ext>
                </a:extLst>
              </a:tr>
              <a:tr h="421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Future Work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682771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02E064C1-8484-1144-89AC-E565E7CAEFD8}"/>
              </a:ext>
            </a:extLst>
          </p:cNvPr>
          <p:cNvSpPr txBox="1"/>
          <p:nvPr/>
        </p:nvSpPr>
        <p:spPr>
          <a:xfrm>
            <a:off x="10907486" y="2328319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WebMD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912A84-D0F0-DB46-ABB1-8077858CD58C}"/>
              </a:ext>
            </a:extLst>
          </p:cNvPr>
          <p:cNvSpPr txBox="1"/>
          <p:nvPr/>
        </p:nvSpPr>
        <p:spPr>
          <a:xfrm>
            <a:off x="10861764" y="326117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Drugs.com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A144F1-0436-0342-AA05-D818A8DD584A}"/>
              </a:ext>
            </a:extLst>
          </p:cNvPr>
          <p:cNvSpPr txBox="1"/>
          <p:nvPr/>
        </p:nvSpPr>
        <p:spPr>
          <a:xfrm>
            <a:off x="10887114" y="440285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Druglib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234B5C-9A5D-3944-A2A2-BC3396B095F5}"/>
              </a:ext>
            </a:extLst>
          </p:cNvPr>
          <p:cNvSpPr txBox="1"/>
          <p:nvPr/>
        </p:nvSpPr>
        <p:spPr>
          <a:xfrm>
            <a:off x="3058461" y="5964153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35C5268-91B9-074B-925E-2C5B83D46777}"/>
              </a:ext>
            </a:extLst>
          </p:cNvPr>
          <p:cNvSpPr txBox="1"/>
          <p:nvPr/>
        </p:nvSpPr>
        <p:spPr>
          <a:xfrm>
            <a:off x="5631763" y="596415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Ongoing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1993C3F-A5AC-A84B-BD36-52F548223612}"/>
              </a:ext>
            </a:extLst>
          </p:cNvPr>
          <p:cNvSpPr txBox="1"/>
          <p:nvPr/>
        </p:nvSpPr>
        <p:spPr>
          <a:xfrm>
            <a:off x="8496100" y="5964153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Completed</a:t>
            </a:r>
          </a:p>
        </p:txBody>
      </p:sp>
      <p:sp>
        <p:nvSpPr>
          <p:cNvPr id="100" name="Isosceles Triangle 35">
            <a:extLst>
              <a:ext uri="{FF2B5EF4-FFF2-40B4-BE49-F238E27FC236}">
                <a16:creationId xmlns:a16="http://schemas.microsoft.com/office/drawing/2014/main" id="{38DC6279-5C5C-D74A-AB81-66E799941BF7}"/>
              </a:ext>
            </a:extLst>
          </p:cNvPr>
          <p:cNvSpPr/>
          <p:nvPr/>
        </p:nvSpPr>
        <p:spPr bwMode="auto">
          <a:xfrm>
            <a:off x="9283921" y="2254526"/>
            <a:ext cx="228600" cy="182880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" name="Flowchart: Summing Junction 46">
            <a:extLst>
              <a:ext uri="{FF2B5EF4-FFF2-40B4-BE49-F238E27FC236}">
                <a16:creationId xmlns:a16="http://schemas.microsoft.com/office/drawing/2014/main" id="{DDE3F328-B14B-2544-939D-9295E1CB642B}"/>
              </a:ext>
            </a:extLst>
          </p:cNvPr>
          <p:cNvSpPr/>
          <p:nvPr/>
        </p:nvSpPr>
        <p:spPr bwMode="auto">
          <a:xfrm>
            <a:off x="8711104" y="2222621"/>
            <a:ext cx="228600" cy="228600"/>
          </a:xfrm>
          <a:prstGeom prst="flowChartSummingJunction">
            <a:avLst/>
          </a:prstGeom>
          <a:solidFill>
            <a:srgbClr val="E871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" name="Pentagon 58">
            <a:extLst>
              <a:ext uri="{FF2B5EF4-FFF2-40B4-BE49-F238E27FC236}">
                <a16:creationId xmlns:a16="http://schemas.microsoft.com/office/drawing/2014/main" id="{ACAB22F8-9A25-5444-88C6-0FE21373E6AC}"/>
              </a:ext>
            </a:extLst>
          </p:cNvPr>
          <p:cNvSpPr/>
          <p:nvPr/>
        </p:nvSpPr>
        <p:spPr bwMode="auto">
          <a:xfrm>
            <a:off x="9005171" y="2210794"/>
            <a:ext cx="228600" cy="228600"/>
          </a:xfrm>
          <a:prstGeom prst="pent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" name="Isosceles Triangle 35">
            <a:extLst>
              <a:ext uri="{FF2B5EF4-FFF2-40B4-BE49-F238E27FC236}">
                <a16:creationId xmlns:a16="http://schemas.microsoft.com/office/drawing/2014/main" id="{34E6CD33-7597-E541-9280-D491EFF195CC}"/>
              </a:ext>
            </a:extLst>
          </p:cNvPr>
          <p:cNvSpPr/>
          <p:nvPr/>
        </p:nvSpPr>
        <p:spPr bwMode="auto">
          <a:xfrm>
            <a:off x="9283921" y="2654947"/>
            <a:ext cx="228600" cy="182880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4" name="Flowchart: Summing Junction 46">
            <a:extLst>
              <a:ext uri="{FF2B5EF4-FFF2-40B4-BE49-F238E27FC236}">
                <a16:creationId xmlns:a16="http://schemas.microsoft.com/office/drawing/2014/main" id="{66356BC7-C679-6E45-93AB-600C67483CC4}"/>
              </a:ext>
            </a:extLst>
          </p:cNvPr>
          <p:cNvSpPr/>
          <p:nvPr/>
        </p:nvSpPr>
        <p:spPr bwMode="auto">
          <a:xfrm>
            <a:off x="8711104" y="2623042"/>
            <a:ext cx="228600" cy="228600"/>
          </a:xfrm>
          <a:prstGeom prst="flowChartSummingJunction">
            <a:avLst/>
          </a:prstGeom>
          <a:solidFill>
            <a:srgbClr val="E871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" name="Pentagon 58">
            <a:extLst>
              <a:ext uri="{FF2B5EF4-FFF2-40B4-BE49-F238E27FC236}">
                <a16:creationId xmlns:a16="http://schemas.microsoft.com/office/drawing/2014/main" id="{14C3205B-533E-AF40-9C74-B0F9AEF08608}"/>
              </a:ext>
            </a:extLst>
          </p:cNvPr>
          <p:cNvSpPr/>
          <p:nvPr/>
        </p:nvSpPr>
        <p:spPr bwMode="auto">
          <a:xfrm>
            <a:off x="9005171" y="2611215"/>
            <a:ext cx="228600" cy="228600"/>
          </a:xfrm>
          <a:prstGeom prst="pent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" name="Isosceles Triangle 35">
            <a:extLst>
              <a:ext uri="{FF2B5EF4-FFF2-40B4-BE49-F238E27FC236}">
                <a16:creationId xmlns:a16="http://schemas.microsoft.com/office/drawing/2014/main" id="{BB378353-7C00-094D-8DB0-ED2F8458B4BA}"/>
              </a:ext>
            </a:extLst>
          </p:cNvPr>
          <p:cNvSpPr/>
          <p:nvPr/>
        </p:nvSpPr>
        <p:spPr bwMode="auto">
          <a:xfrm>
            <a:off x="9283921" y="3073194"/>
            <a:ext cx="228600" cy="182880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" name="Flowchart: Summing Junction 46">
            <a:extLst>
              <a:ext uri="{FF2B5EF4-FFF2-40B4-BE49-F238E27FC236}">
                <a16:creationId xmlns:a16="http://schemas.microsoft.com/office/drawing/2014/main" id="{35500805-E0C3-AA41-99EE-31454ADB90D8}"/>
              </a:ext>
            </a:extLst>
          </p:cNvPr>
          <p:cNvSpPr/>
          <p:nvPr/>
        </p:nvSpPr>
        <p:spPr bwMode="auto">
          <a:xfrm>
            <a:off x="8711104" y="3041289"/>
            <a:ext cx="228600" cy="228600"/>
          </a:xfrm>
          <a:prstGeom prst="flowChartSummingJunction">
            <a:avLst/>
          </a:prstGeom>
          <a:solidFill>
            <a:srgbClr val="E871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8" name="Pentagon 58">
            <a:extLst>
              <a:ext uri="{FF2B5EF4-FFF2-40B4-BE49-F238E27FC236}">
                <a16:creationId xmlns:a16="http://schemas.microsoft.com/office/drawing/2014/main" id="{A72ED85C-D735-3941-87DE-7C22B75AFF6E}"/>
              </a:ext>
            </a:extLst>
          </p:cNvPr>
          <p:cNvSpPr/>
          <p:nvPr/>
        </p:nvSpPr>
        <p:spPr bwMode="auto">
          <a:xfrm>
            <a:off x="9005171" y="3029462"/>
            <a:ext cx="228600" cy="228600"/>
          </a:xfrm>
          <a:prstGeom prst="pent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" name="Isosceles Triangle 35">
            <a:extLst>
              <a:ext uri="{FF2B5EF4-FFF2-40B4-BE49-F238E27FC236}">
                <a16:creationId xmlns:a16="http://schemas.microsoft.com/office/drawing/2014/main" id="{C2D2BDFA-7E12-0D42-BED5-9C098B14E525}"/>
              </a:ext>
            </a:extLst>
          </p:cNvPr>
          <p:cNvSpPr/>
          <p:nvPr/>
        </p:nvSpPr>
        <p:spPr bwMode="auto">
          <a:xfrm>
            <a:off x="9283921" y="3504437"/>
            <a:ext cx="228600" cy="182880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" name="Flowchart: Summing Junction 46">
            <a:extLst>
              <a:ext uri="{FF2B5EF4-FFF2-40B4-BE49-F238E27FC236}">
                <a16:creationId xmlns:a16="http://schemas.microsoft.com/office/drawing/2014/main" id="{E27B48D6-BF11-6A43-B6C1-34F5D5653EEF}"/>
              </a:ext>
            </a:extLst>
          </p:cNvPr>
          <p:cNvSpPr/>
          <p:nvPr/>
        </p:nvSpPr>
        <p:spPr bwMode="auto">
          <a:xfrm>
            <a:off x="8711104" y="3472532"/>
            <a:ext cx="228600" cy="228600"/>
          </a:xfrm>
          <a:prstGeom prst="flowChartSummingJunction">
            <a:avLst/>
          </a:prstGeom>
          <a:solidFill>
            <a:srgbClr val="E871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" name="Pentagon 58">
            <a:extLst>
              <a:ext uri="{FF2B5EF4-FFF2-40B4-BE49-F238E27FC236}">
                <a16:creationId xmlns:a16="http://schemas.microsoft.com/office/drawing/2014/main" id="{1C045ADD-6BFC-214E-BDBB-B9D2364E5464}"/>
              </a:ext>
            </a:extLst>
          </p:cNvPr>
          <p:cNvSpPr/>
          <p:nvPr/>
        </p:nvSpPr>
        <p:spPr bwMode="auto">
          <a:xfrm>
            <a:off x="9005171" y="3460705"/>
            <a:ext cx="228600" cy="228600"/>
          </a:xfrm>
          <a:prstGeom prst="pent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" name="Isosceles Triangle 35">
            <a:extLst>
              <a:ext uri="{FF2B5EF4-FFF2-40B4-BE49-F238E27FC236}">
                <a16:creationId xmlns:a16="http://schemas.microsoft.com/office/drawing/2014/main" id="{53A5AE30-A92A-EF4C-BCFE-74F0E772F1D7}"/>
              </a:ext>
            </a:extLst>
          </p:cNvPr>
          <p:cNvSpPr/>
          <p:nvPr/>
        </p:nvSpPr>
        <p:spPr bwMode="auto">
          <a:xfrm>
            <a:off x="9283921" y="3918752"/>
            <a:ext cx="228600" cy="182880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" name="Flowchart: Summing Junction 46">
            <a:extLst>
              <a:ext uri="{FF2B5EF4-FFF2-40B4-BE49-F238E27FC236}">
                <a16:creationId xmlns:a16="http://schemas.microsoft.com/office/drawing/2014/main" id="{6AF32EEE-67F1-F14A-8093-193C28350404}"/>
              </a:ext>
            </a:extLst>
          </p:cNvPr>
          <p:cNvSpPr/>
          <p:nvPr/>
        </p:nvSpPr>
        <p:spPr bwMode="auto">
          <a:xfrm>
            <a:off x="8711104" y="3886847"/>
            <a:ext cx="228600" cy="228600"/>
          </a:xfrm>
          <a:prstGeom prst="flowChartSummingJunction">
            <a:avLst/>
          </a:prstGeom>
          <a:solidFill>
            <a:srgbClr val="E871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" name="Pentagon 58">
            <a:extLst>
              <a:ext uri="{FF2B5EF4-FFF2-40B4-BE49-F238E27FC236}">
                <a16:creationId xmlns:a16="http://schemas.microsoft.com/office/drawing/2014/main" id="{9DC28EF0-92C6-8E44-A7EA-E4BD0A179FB0}"/>
              </a:ext>
            </a:extLst>
          </p:cNvPr>
          <p:cNvSpPr/>
          <p:nvPr/>
        </p:nvSpPr>
        <p:spPr bwMode="auto">
          <a:xfrm>
            <a:off x="9005171" y="3875020"/>
            <a:ext cx="228600" cy="228600"/>
          </a:xfrm>
          <a:prstGeom prst="pent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" name="Isosceles Triangle 35">
            <a:extLst>
              <a:ext uri="{FF2B5EF4-FFF2-40B4-BE49-F238E27FC236}">
                <a16:creationId xmlns:a16="http://schemas.microsoft.com/office/drawing/2014/main" id="{51BEAB5F-01A0-3E40-BA79-37C689897EFC}"/>
              </a:ext>
            </a:extLst>
          </p:cNvPr>
          <p:cNvSpPr/>
          <p:nvPr/>
        </p:nvSpPr>
        <p:spPr bwMode="auto">
          <a:xfrm>
            <a:off x="9283921" y="4341758"/>
            <a:ext cx="228600" cy="182880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" name="Flowchart: Summing Junction 46">
            <a:extLst>
              <a:ext uri="{FF2B5EF4-FFF2-40B4-BE49-F238E27FC236}">
                <a16:creationId xmlns:a16="http://schemas.microsoft.com/office/drawing/2014/main" id="{D6AAD721-94B6-8444-BCB3-1E3C07F889A6}"/>
              </a:ext>
            </a:extLst>
          </p:cNvPr>
          <p:cNvSpPr/>
          <p:nvPr/>
        </p:nvSpPr>
        <p:spPr bwMode="auto">
          <a:xfrm>
            <a:off x="8711104" y="4309853"/>
            <a:ext cx="228600" cy="228600"/>
          </a:xfrm>
          <a:prstGeom prst="flowChartSummingJunction">
            <a:avLst/>
          </a:prstGeom>
          <a:solidFill>
            <a:srgbClr val="E871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" name="Pentagon 58">
            <a:extLst>
              <a:ext uri="{FF2B5EF4-FFF2-40B4-BE49-F238E27FC236}">
                <a16:creationId xmlns:a16="http://schemas.microsoft.com/office/drawing/2014/main" id="{ED1D50F2-A224-DC43-866C-612B98B67600}"/>
              </a:ext>
            </a:extLst>
          </p:cNvPr>
          <p:cNvSpPr/>
          <p:nvPr/>
        </p:nvSpPr>
        <p:spPr bwMode="auto">
          <a:xfrm>
            <a:off x="9005171" y="4298026"/>
            <a:ext cx="228600" cy="228600"/>
          </a:xfrm>
          <a:prstGeom prst="pent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" name="Isosceles Triangle 35">
            <a:extLst>
              <a:ext uri="{FF2B5EF4-FFF2-40B4-BE49-F238E27FC236}">
                <a16:creationId xmlns:a16="http://schemas.microsoft.com/office/drawing/2014/main" id="{2BA574FB-E526-CF41-BDCD-8C2D5EC48232}"/>
              </a:ext>
            </a:extLst>
          </p:cNvPr>
          <p:cNvSpPr/>
          <p:nvPr/>
        </p:nvSpPr>
        <p:spPr bwMode="auto">
          <a:xfrm>
            <a:off x="9283921" y="4764803"/>
            <a:ext cx="228600" cy="182880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" name="Flowchart: Summing Junction 46">
            <a:extLst>
              <a:ext uri="{FF2B5EF4-FFF2-40B4-BE49-F238E27FC236}">
                <a16:creationId xmlns:a16="http://schemas.microsoft.com/office/drawing/2014/main" id="{D4847EF6-BD60-9848-97D4-00FA341A2790}"/>
              </a:ext>
            </a:extLst>
          </p:cNvPr>
          <p:cNvSpPr/>
          <p:nvPr/>
        </p:nvSpPr>
        <p:spPr bwMode="auto">
          <a:xfrm>
            <a:off x="8711104" y="4732898"/>
            <a:ext cx="228600" cy="228600"/>
          </a:xfrm>
          <a:prstGeom prst="flowChartSummingJunction">
            <a:avLst/>
          </a:prstGeom>
          <a:solidFill>
            <a:srgbClr val="E871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" name="Pentagon 58">
            <a:extLst>
              <a:ext uri="{FF2B5EF4-FFF2-40B4-BE49-F238E27FC236}">
                <a16:creationId xmlns:a16="http://schemas.microsoft.com/office/drawing/2014/main" id="{1BBF7D5B-5C95-D447-BEB9-9E3CB024D499}"/>
              </a:ext>
            </a:extLst>
          </p:cNvPr>
          <p:cNvSpPr/>
          <p:nvPr/>
        </p:nvSpPr>
        <p:spPr bwMode="auto">
          <a:xfrm>
            <a:off x="9005171" y="4721071"/>
            <a:ext cx="228600" cy="228600"/>
          </a:xfrm>
          <a:prstGeom prst="pent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1" name="Isosceles Triangle 35">
            <a:extLst>
              <a:ext uri="{FF2B5EF4-FFF2-40B4-BE49-F238E27FC236}">
                <a16:creationId xmlns:a16="http://schemas.microsoft.com/office/drawing/2014/main" id="{6652E4C9-E18B-4646-BBDD-49A8C3738E57}"/>
              </a:ext>
            </a:extLst>
          </p:cNvPr>
          <p:cNvSpPr/>
          <p:nvPr/>
        </p:nvSpPr>
        <p:spPr bwMode="auto">
          <a:xfrm>
            <a:off x="6327467" y="5179957"/>
            <a:ext cx="228600" cy="182880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" name="Flowchart: Summing Junction 46">
            <a:extLst>
              <a:ext uri="{FF2B5EF4-FFF2-40B4-BE49-F238E27FC236}">
                <a16:creationId xmlns:a16="http://schemas.microsoft.com/office/drawing/2014/main" id="{2E3EE047-2F2B-5D42-98DB-D37A925C24F4}"/>
              </a:ext>
            </a:extLst>
          </p:cNvPr>
          <p:cNvSpPr/>
          <p:nvPr/>
        </p:nvSpPr>
        <p:spPr bwMode="auto">
          <a:xfrm>
            <a:off x="5754650" y="5148052"/>
            <a:ext cx="228600" cy="228600"/>
          </a:xfrm>
          <a:prstGeom prst="flowChartSummingJunction">
            <a:avLst/>
          </a:prstGeom>
          <a:solidFill>
            <a:srgbClr val="E871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3" name="Pentagon 58">
            <a:extLst>
              <a:ext uri="{FF2B5EF4-FFF2-40B4-BE49-F238E27FC236}">
                <a16:creationId xmlns:a16="http://schemas.microsoft.com/office/drawing/2014/main" id="{99EA3F01-D31D-974A-88A9-20F3390AC2E1}"/>
              </a:ext>
            </a:extLst>
          </p:cNvPr>
          <p:cNvSpPr/>
          <p:nvPr/>
        </p:nvSpPr>
        <p:spPr bwMode="auto">
          <a:xfrm>
            <a:off x="6048717" y="5136225"/>
            <a:ext cx="228600" cy="228600"/>
          </a:xfrm>
          <a:prstGeom prst="pent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4" name="Isosceles Triangle 35">
            <a:extLst>
              <a:ext uri="{FF2B5EF4-FFF2-40B4-BE49-F238E27FC236}">
                <a16:creationId xmlns:a16="http://schemas.microsoft.com/office/drawing/2014/main" id="{8AB39ABA-7E52-0246-B21C-5AEF00C895FE}"/>
              </a:ext>
            </a:extLst>
          </p:cNvPr>
          <p:cNvSpPr/>
          <p:nvPr/>
        </p:nvSpPr>
        <p:spPr bwMode="auto">
          <a:xfrm>
            <a:off x="3683400" y="5621058"/>
            <a:ext cx="228600" cy="182880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5" name="Flowchart: Summing Junction 46">
            <a:extLst>
              <a:ext uri="{FF2B5EF4-FFF2-40B4-BE49-F238E27FC236}">
                <a16:creationId xmlns:a16="http://schemas.microsoft.com/office/drawing/2014/main" id="{AA10B139-CFF8-7A44-B55E-3EC8C44A36E0}"/>
              </a:ext>
            </a:extLst>
          </p:cNvPr>
          <p:cNvSpPr/>
          <p:nvPr/>
        </p:nvSpPr>
        <p:spPr bwMode="auto">
          <a:xfrm>
            <a:off x="3110583" y="5589153"/>
            <a:ext cx="228600" cy="228600"/>
          </a:xfrm>
          <a:prstGeom prst="flowChartSummingJunction">
            <a:avLst/>
          </a:prstGeom>
          <a:solidFill>
            <a:srgbClr val="E871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Pentagon 58">
            <a:extLst>
              <a:ext uri="{FF2B5EF4-FFF2-40B4-BE49-F238E27FC236}">
                <a16:creationId xmlns:a16="http://schemas.microsoft.com/office/drawing/2014/main" id="{9327AF7E-945C-D242-BC56-A7C3E966A9CD}"/>
              </a:ext>
            </a:extLst>
          </p:cNvPr>
          <p:cNvSpPr/>
          <p:nvPr/>
        </p:nvSpPr>
        <p:spPr bwMode="auto">
          <a:xfrm>
            <a:off x="3404650" y="5577326"/>
            <a:ext cx="228600" cy="228600"/>
          </a:xfrm>
          <a:prstGeom prst="pent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6B539B-A4C8-EA41-9BEF-40CF9963EFD2}"/>
              </a:ext>
            </a:extLst>
          </p:cNvPr>
          <p:cNvSpPr txBox="1"/>
          <p:nvPr/>
        </p:nvSpPr>
        <p:spPr>
          <a:xfrm>
            <a:off x="726011" y="37691"/>
            <a:ext cx="1305909" cy="210177"/>
          </a:xfrm>
          <a:prstGeom prst="roundRect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DRAW</a:t>
            </a:r>
          </a:p>
        </p:txBody>
      </p:sp>
    </p:spTree>
    <p:extLst>
      <p:ext uri="{BB962C8B-B14F-4D97-AF65-F5344CB8AC3E}">
        <p14:creationId xmlns:p14="http://schemas.microsoft.com/office/powerpoint/2010/main" val="332541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76D5-6112-0B49-98F1-566F5B73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Findings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43EDC5-ADD6-B34A-936E-C69388521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4" y="1428750"/>
            <a:ext cx="2888483" cy="2965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F48C1-7817-CA4D-AC9C-FCDA35BBA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931" y="4477407"/>
            <a:ext cx="7409793" cy="238059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3190D8-28A5-AD4B-BAF3-D3E9AC66E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121" y="1387356"/>
            <a:ext cx="2981545" cy="30482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E3CD78-43C2-9445-9259-C42410996C49}"/>
              </a:ext>
            </a:extLst>
          </p:cNvPr>
          <p:cNvSpPr/>
          <p:nvPr/>
        </p:nvSpPr>
        <p:spPr>
          <a:xfrm>
            <a:off x="9301818" y="1428949"/>
            <a:ext cx="2017986" cy="263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Correlation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839EB-200B-3F4C-B629-DDEF53E0D841}"/>
              </a:ext>
            </a:extLst>
          </p:cNvPr>
          <p:cNvSpPr/>
          <p:nvPr/>
        </p:nvSpPr>
        <p:spPr>
          <a:xfrm>
            <a:off x="756667" y="1433677"/>
            <a:ext cx="2531214" cy="263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Rating Distribution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D3D50E-0823-E04B-93F5-E2F5C0F71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486" y="1597573"/>
            <a:ext cx="4612845" cy="27962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99BE4-BEBB-FC44-BB57-9403DE2E1816}"/>
              </a:ext>
            </a:extLst>
          </p:cNvPr>
          <p:cNvSpPr/>
          <p:nvPr/>
        </p:nvSpPr>
        <p:spPr>
          <a:xfrm>
            <a:off x="3952485" y="1433677"/>
            <a:ext cx="4604631" cy="263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Distribution of Monthly Ratings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6C3D97-C104-4C43-85B8-26FB38F1760F}"/>
              </a:ext>
            </a:extLst>
          </p:cNvPr>
          <p:cNvSpPr/>
          <p:nvPr/>
        </p:nvSpPr>
        <p:spPr>
          <a:xfrm>
            <a:off x="3869884" y="4557719"/>
            <a:ext cx="4604631" cy="263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Review Sentiment Score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2517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E7D1144B-2E1F-4E48-9A3F-46E65EC14B63}"/>
              </a:ext>
            </a:extLst>
          </p:cNvPr>
          <p:cNvGrpSpPr/>
          <p:nvPr/>
        </p:nvGrpSpPr>
        <p:grpSpPr>
          <a:xfrm>
            <a:off x="690052" y="2850352"/>
            <a:ext cx="1202412" cy="1870386"/>
            <a:chOff x="0" y="1753726"/>
            <a:chExt cx="1600410" cy="2489485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8B545E6-526F-0246-B6E4-BFC75463D108}"/>
                </a:ext>
              </a:extLst>
            </p:cNvPr>
            <p:cNvSpPr/>
            <p:nvPr/>
          </p:nvSpPr>
          <p:spPr>
            <a:xfrm>
              <a:off x="424342" y="3067143"/>
              <a:ext cx="1176068" cy="1176068"/>
            </a:xfrm>
            <a:prstGeom prst="arc">
              <a:avLst>
                <a:gd name="adj1" fmla="val 15956854"/>
                <a:gd name="adj2" fmla="val 10891041"/>
              </a:avLst>
            </a:prstGeom>
            <a:noFill/>
            <a:ln w="38100" cap="flat" cmpd="sng" algn="ctr">
              <a:solidFill>
                <a:srgbClr val="3A5C8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571CCF4-4049-114A-948C-F0CFD9D67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3655937"/>
              <a:ext cx="438631" cy="0"/>
            </a:xfrm>
            <a:prstGeom prst="line">
              <a:avLst/>
            </a:prstGeom>
            <a:noFill/>
            <a:ln w="38100" cap="flat" cmpd="sng" algn="ctr">
              <a:solidFill>
                <a:srgbClr val="3A5C84"/>
              </a:solidFill>
              <a:prstDash val="solid"/>
              <a:miter lim="800000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159E8B5-F41A-574F-9C0E-877C70F87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057" y="1753726"/>
              <a:ext cx="0" cy="1333939"/>
            </a:xfrm>
            <a:prstGeom prst="line">
              <a:avLst/>
            </a:prstGeom>
            <a:noFill/>
            <a:ln w="38100" cap="flat" cmpd="sng" algn="ctr">
              <a:solidFill>
                <a:srgbClr val="3A5C84"/>
              </a:solidFill>
              <a:prstDash val="solid"/>
              <a:miter lim="800000"/>
              <a:tailEnd type="oval"/>
            </a:ln>
            <a:effectLst/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5AA8997-7539-914D-AE49-48A2DF3F4FA3}"/>
                </a:ext>
              </a:extLst>
            </p:cNvPr>
            <p:cNvSpPr/>
            <p:nvPr/>
          </p:nvSpPr>
          <p:spPr>
            <a:xfrm>
              <a:off x="572066" y="3214866"/>
              <a:ext cx="880621" cy="880621"/>
            </a:xfrm>
            <a:prstGeom prst="ellipse">
              <a:avLst/>
            </a:prstGeom>
            <a:gradFill rotWithShape="1">
              <a:gsLst>
                <a:gs pos="0">
                  <a:srgbClr val="3A5C84">
                    <a:satMod val="103000"/>
                    <a:lumMod val="102000"/>
                    <a:tint val="94000"/>
                  </a:srgbClr>
                </a:gs>
                <a:gs pos="50000">
                  <a:srgbClr val="3A5C84">
                    <a:satMod val="110000"/>
                    <a:lumMod val="100000"/>
                    <a:shade val="100000"/>
                  </a:srgbClr>
                </a:gs>
                <a:gs pos="100000">
                  <a:srgbClr val="3A5C8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3A5C8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D3CCA2-C83F-7B44-81BA-D5C7CB50B518}"/>
              </a:ext>
            </a:extLst>
          </p:cNvPr>
          <p:cNvGrpSpPr/>
          <p:nvPr/>
        </p:nvGrpSpPr>
        <p:grpSpPr>
          <a:xfrm>
            <a:off x="7275892" y="2873668"/>
            <a:ext cx="1729826" cy="1870386"/>
            <a:chOff x="8540226" y="1753726"/>
            <a:chExt cx="2302399" cy="2489485"/>
          </a:xfrm>
        </p:grpSpPr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D6C76720-1173-7F40-977E-70644BBEA82A}"/>
                </a:ext>
              </a:extLst>
            </p:cNvPr>
            <p:cNvSpPr/>
            <p:nvPr/>
          </p:nvSpPr>
          <p:spPr>
            <a:xfrm>
              <a:off x="9666557" y="3067143"/>
              <a:ext cx="1176068" cy="1176068"/>
            </a:xfrm>
            <a:prstGeom prst="arc">
              <a:avLst>
                <a:gd name="adj1" fmla="val 15956854"/>
                <a:gd name="adj2" fmla="val 10795556"/>
              </a:avLst>
            </a:prstGeom>
            <a:noFill/>
            <a:ln w="38100" cap="flat" cmpd="sng" algn="ctr">
              <a:solidFill>
                <a:srgbClr val="A2B96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859C28-5453-CE41-B9BC-D13BECA596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0226" y="3655937"/>
              <a:ext cx="1143000" cy="0"/>
            </a:xfrm>
            <a:prstGeom prst="line">
              <a:avLst/>
            </a:prstGeom>
            <a:noFill/>
            <a:ln w="38100" cap="flat" cmpd="sng" algn="ctr">
              <a:solidFill>
                <a:srgbClr val="A2B969"/>
              </a:solidFill>
              <a:prstDash val="solid"/>
              <a:miter lim="800000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9133CE-63BF-8E40-B873-6155AA768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8272" y="1753726"/>
              <a:ext cx="0" cy="1333939"/>
            </a:xfrm>
            <a:prstGeom prst="line">
              <a:avLst/>
            </a:prstGeom>
            <a:noFill/>
            <a:ln w="38100" cap="flat" cmpd="sng" algn="ctr">
              <a:solidFill>
                <a:srgbClr val="A2B969"/>
              </a:solidFill>
              <a:prstDash val="solid"/>
              <a:miter lim="800000"/>
              <a:tailEnd type="oval"/>
            </a:ln>
            <a:effectLst/>
          </p:spPr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6F245BE-A2E4-4345-85AC-4CB1BE132DA9}"/>
                </a:ext>
              </a:extLst>
            </p:cNvPr>
            <p:cNvSpPr/>
            <p:nvPr/>
          </p:nvSpPr>
          <p:spPr>
            <a:xfrm>
              <a:off x="9814281" y="3214866"/>
              <a:ext cx="880621" cy="880621"/>
            </a:xfrm>
            <a:prstGeom prst="ellipse">
              <a:avLst/>
            </a:prstGeom>
            <a:gradFill rotWithShape="1">
              <a:gsLst>
                <a:gs pos="0">
                  <a:srgbClr val="A2B969">
                    <a:satMod val="103000"/>
                    <a:lumMod val="102000"/>
                    <a:tint val="94000"/>
                  </a:srgbClr>
                </a:gs>
                <a:gs pos="50000">
                  <a:srgbClr val="A2B969">
                    <a:satMod val="110000"/>
                    <a:lumMod val="100000"/>
                    <a:shade val="100000"/>
                  </a:srgbClr>
                </a:gs>
                <a:gs pos="100000">
                  <a:srgbClr val="A2B96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2B96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9D96C91-359E-BB44-9F34-2982A9133CB4}"/>
              </a:ext>
            </a:extLst>
          </p:cNvPr>
          <p:cNvGrpSpPr/>
          <p:nvPr/>
        </p:nvGrpSpPr>
        <p:grpSpPr>
          <a:xfrm>
            <a:off x="3745707" y="2850352"/>
            <a:ext cx="1729826" cy="1870386"/>
            <a:chOff x="3905920" y="1753726"/>
            <a:chExt cx="2302399" cy="2489485"/>
          </a:xfrm>
        </p:grpSpPr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AB44BE10-486B-6B43-9DA8-CAD8F534AB18}"/>
                </a:ext>
              </a:extLst>
            </p:cNvPr>
            <p:cNvSpPr/>
            <p:nvPr/>
          </p:nvSpPr>
          <p:spPr>
            <a:xfrm>
              <a:off x="5032251" y="3067143"/>
              <a:ext cx="1176068" cy="1176068"/>
            </a:xfrm>
            <a:prstGeom prst="arc">
              <a:avLst>
                <a:gd name="adj1" fmla="val 15956854"/>
                <a:gd name="adj2" fmla="val 10795556"/>
              </a:avLst>
            </a:prstGeom>
            <a:noFill/>
            <a:ln w="38100" cap="flat" cmpd="sng" algn="ctr">
              <a:solidFill>
                <a:srgbClr val="F7931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6183647-C605-7E49-BF33-85F581FDA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5920" y="3655937"/>
              <a:ext cx="1143000" cy="0"/>
            </a:xfrm>
            <a:prstGeom prst="line">
              <a:avLst/>
            </a:prstGeom>
            <a:noFill/>
            <a:ln w="38100" cap="flat" cmpd="sng" algn="ctr">
              <a:solidFill>
                <a:srgbClr val="F7931F"/>
              </a:solidFill>
              <a:prstDash val="solid"/>
              <a:miter lim="800000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5AEBDC7-5E00-204D-A47D-4C148D57F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3966" y="1753726"/>
              <a:ext cx="0" cy="1333939"/>
            </a:xfrm>
            <a:prstGeom prst="line">
              <a:avLst/>
            </a:prstGeom>
            <a:noFill/>
            <a:ln w="38100" cap="flat" cmpd="sng" algn="ctr">
              <a:solidFill>
                <a:srgbClr val="F7931F"/>
              </a:solidFill>
              <a:prstDash val="solid"/>
              <a:miter lim="800000"/>
              <a:tailEnd type="oval"/>
            </a:ln>
            <a:effectLst/>
          </p:spPr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F327A5-093C-8842-9B86-7E39DBDCF959}"/>
                </a:ext>
              </a:extLst>
            </p:cNvPr>
            <p:cNvSpPr/>
            <p:nvPr/>
          </p:nvSpPr>
          <p:spPr>
            <a:xfrm>
              <a:off x="5179975" y="3214866"/>
              <a:ext cx="880621" cy="880621"/>
            </a:xfrm>
            <a:prstGeom prst="ellipse">
              <a:avLst/>
            </a:prstGeom>
            <a:gradFill rotWithShape="1">
              <a:gsLst>
                <a:gs pos="0">
                  <a:srgbClr val="F7931F">
                    <a:satMod val="103000"/>
                    <a:lumMod val="102000"/>
                    <a:tint val="94000"/>
                  </a:srgbClr>
                </a:gs>
                <a:gs pos="50000">
                  <a:srgbClr val="F7931F">
                    <a:satMod val="110000"/>
                    <a:lumMod val="100000"/>
                    <a:shade val="100000"/>
                  </a:srgbClr>
                </a:gs>
                <a:gs pos="100000">
                  <a:srgbClr val="F7931F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7931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F5140AE-4417-1A4F-9E1E-7CEA1D86FE5E}"/>
              </a:ext>
            </a:extLst>
          </p:cNvPr>
          <p:cNvGrpSpPr/>
          <p:nvPr/>
        </p:nvGrpSpPr>
        <p:grpSpPr>
          <a:xfrm>
            <a:off x="1940548" y="3883607"/>
            <a:ext cx="1741261" cy="1870386"/>
            <a:chOff x="1601158" y="3087927"/>
            <a:chExt cx="2317619" cy="2489485"/>
          </a:xfrm>
        </p:grpSpPr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754F2FFB-0E2D-B647-A2EA-EF2672601BDB}"/>
                </a:ext>
              </a:extLst>
            </p:cNvPr>
            <p:cNvSpPr/>
            <p:nvPr/>
          </p:nvSpPr>
          <p:spPr>
            <a:xfrm rot="10800000">
              <a:off x="2742709" y="3087927"/>
              <a:ext cx="1176068" cy="1176068"/>
            </a:xfrm>
            <a:prstGeom prst="arc">
              <a:avLst>
                <a:gd name="adj1" fmla="val 10895"/>
                <a:gd name="adj2" fmla="val 15969831"/>
              </a:avLst>
            </a:prstGeom>
            <a:noFill/>
            <a:ln w="38100" cap="flat" cmpd="sng" algn="ctr">
              <a:solidFill>
                <a:srgbClr val="4CC1E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053D114-3877-964C-B42D-74ED7E718398}"/>
                </a:ext>
              </a:extLst>
            </p:cNvPr>
            <p:cNvCxnSpPr>
              <a:cxnSpLocks/>
            </p:cNvCxnSpPr>
            <p:nvPr/>
          </p:nvCxnSpPr>
          <p:spPr>
            <a:xfrm>
              <a:off x="1601158" y="3656199"/>
              <a:ext cx="1141550" cy="0"/>
            </a:xfrm>
            <a:prstGeom prst="line">
              <a:avLst/>
            </a:prstGeom>
            <a:noFill/>
            <a:ln w="38100" cap="flat" cmpd="sng" algn="ctr">
              <a:solidFill>
                <a:srgbClr val="4CC1EF"/>
              </a:solidFill>
              <a:prstDash val="solid"/>
              <a:miter lim="800000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E45301C-88BD-F949-A213-3958567B8B5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77062" y="4243473"/>
              <a:ext cx="0" cy="1333939"/>
            </a:xfrm>
            <a:prstGeom prst="line">
              <a:avLst/>
            </a:prstGeom>
            <a:noFill/>
            <a:ln w="38100" cap="flat" cmpd="sng" algn="ctr">
              <a:solidFill>
                <a:srgbClr val="4CC1EF"/>
              </a:solidFill>
              <a:prstDash val="solid"/>
              <a:miter lim="800000"/>
              <a:tailEnd type="oval"/>
            </a:ln>
            <a:effectLst/>
          </p:spPr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CC66C9B-92FD-2C4F-A078-958F9E4D5DB1}"/>
                </a:ext>
              </a:extLst>
            </p:cNvPr>
            <p:cNvSpPr/>
            <p:nvPr/>
          </p:nvSpPr>
          <p:spPr>
            <a:xfrm>
              <a:off x="2890432" y="3235650"/>
              <a:ext cx="880621" cy="880621"/>
            </a:xfrm>
            <a:prstGeom prst="ellipse">
              <a:avLst/>
            </a:prstGeom>
            <a:gradFill rotWithShape="1">
              <a:gsLst>
                <a:gs pos="0">
                  <a:srgbClr val="4CC1EF">
                    <a:satMod val="103000"/>
                    <a:lumMod val="102000"/>
                    <a:tint val="94000"/>
                  </a:srgbClr>
                </a:gs>
                <a:gs pos="50000">
                  <a:srgbClr val="4CC1EF">
                    <a:satMod val="110000"/>
                    <a:lumMod val="100000"/>
                    <a:shade val="100000"/>
                  </a:srgbClr>
                </a:gs>
                <a:gs pos="100000">
                  <a:srgbClr val="4CC1EF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CC1E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A5C8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E9EDF60-75E1-5C42-9467-0ABAE8F1B967}"/>
              </a:ext>
            </a:extLst>
          </p:cNvPr>
          <p:cNvSpPr txBox="1"/>
          <p:nvPr/>
        </p:nvSpPr>
        <p:spPr>
          <a:xfrm>
            <a:off x="2611526" y="575083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prstClr val="black"/>
                </a:solidFill>
              </a:rPr>
              <a:t>Feb 21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295D4B-053E-034A-BBF9-995CADC47D5A}"/>
              </a:ext>
            </a:extLst>
          </p:cNvPr>
          <p:cNvSpPr txBox="1"/>
          <p:nvPr/>
        </p:nvSpPr>
        <p:spPr>
          <a:xfrm>
            <a:off x="4414890" y="232546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prstClr val="black"/>
                </a:solidFill>
              </a:rPr>
              <a:t>Feb 28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0D16DD-FBD0-834F-9D65-63B7BE892B30}"/>
              </a:ext>
            </a:extLst>
          </p:cNvPr>
          <p:cNvSpPr txBox="1"/>
          <p:nvPr/>
        </p:nvSpPr>
        <p:spPr>
          <a:xfrm>
            <a:off x="6282090" y="5750830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prstClr val="black"/>
                </a:solidFill>
              </a:rPr>
              <a:t>Mar 6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1A77876-AC06-024C-BC2D-32C602D44F61}"/>
              </a:ext>
            </a:extLst>
          </p:cNvPr>
          <p:cNvGrpSpPr/>
          <p:nvPr/>
        </p:nvGrpSpPr>
        <p:grpSpPr>
          <a:xfrm>
            <a:off x="1605430" y="2699267"/>
            <a:ext cx="2140278" cy="1049587"/>
            <a:chOff x="1075389" y="1776888"/>
            <a:chExt cx="1815043" cy="139699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A33174-4CC0-7C44-B1B9-1FABF5A08FD1}"/>
                </a:ext>
              </a:extLst>
            </p:cNvPr>
            <p:cNvSpPr txBox="1"/>
            <p:nvPr/>
          </p:nvSpPr>
          <p:spPr>
            <a:xfrm>
              <a:off x="1075389" y="1776888"/>
              <a:ext cx="1815043" cy="491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Project Proposal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7ADCACF-E3AC-A747-9725-7E8998E22F1E}"/>
                </a:ext>
              </a:extLst>
            </p:cNvPr>
            <p:cNvCxnSpPr/>
            <p:nvPr/>
          </p:nvCxnSpPr>
          <p:spPr>
            <a:xfrm>
              <a:off x="1136650" y="2158920"/>
              <a:ext cx="1403350" cy="0"/>
            </a:xfrm>
            <a:prstGeom prst="line">
              <a:avLst/>
            </a:prstGeom>
            <a:noFill/>
            <a:ln w="38100" cap="flat" cmpd="sng" algn="ctr">
              <a:solidFill>
                <a:srgbClr val="3A5C84"/>
              </a:solidFill>
              <a:prstDash val="solid"/>
              <a:miter lim="800000"/>
            </a:ln>
            <a:effectLst/>
          </p:spPr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DB036F-9DB2-8245-B6D9-517C9CED762C}"/>
                </a:ext>
              </a:extLst>
            </p:cNvPr>
            <p:cNvSpPr/>
            <p:nvPr/>
          </p:nvSpPr>
          <p:spPr>
            <a:xfrm>
              <a:off x="1075389" y="2190726"/>
              <a:ext cx="1667317" cy="983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Finalizing project topic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noProof="1">
                  <a:solidFill>
                    <a:prstClr val="black"/>
                  </a:solidFill>
                </a:rPr>
                <a:t>Identfying Analyses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Decided Tech Stack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DBCD95B-F2AA-C14F-8D4A-ACBA4EF59BAA}"/>
              </a:ext>
            </a:extLst>
          </p:cNvPr>
          <p:cNvGrpSpPr/>
          <p:nvPr/>
        </p:nvGrpSpPr>
        <p:grpSpPr>
          <a:xfrm>
            <a:off x="3541703" y="4726463"/>
            <a:ext cx="2068716" cy="1253455"/>
            <a:chOff x="1075389" y="1792294"/>
            <a:chExt cx="1667317" cy="1668349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60F2C42-DF78-AF43-B987-606383433DBA}"/>
                </a:ext>
              </a:extLst>
            </p:cNvPr>
            <p:cNvSpPr txBox="1"/>
            <p:nvPr/>
          </p:nvSpPr>
          <p:spPr>
            <a:xfrm>
              <a:off x="1075389" y="1792294"/>
              <a:ext cx="1509057" cy="491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 Collection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641720-FA5B-484A-9C1D-E2484C8DFC65}"/>
                </a:ext>
              </a:extLst>
            </p:cNvPr>
            <p:cNvCxnSpPr/>
            <p:nvPr/>
          </p:nvCxnSpPr>
          <p:spPr>
            <a:xfrm>
              <a:off x="1165143" y="2186897"/>
              <a:ext cx="1159794" cy="0"/>
            </a:xfrm>
            <a:prstGeom prst="line">
              <a:avLst/>
            </a:prstGeom>
            <a:noFill/>
            <a:ln w="38100" cap="flat" cmpd="sng" algn="ctr">
              <a:solidFill>
                <a:srgbClr val="4CC1EF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1924D82-9EC1-0B45-A4B6-F1471E178DF3}"/>
                </a:ext>
              </a:extLst>
            </p:cNvPr>
            <p:cNvSpPr/>
            <p:nvPr/>
          </p:nvSpPr>
          <p:spPr>
            <a:xfrm>
              <a:off x="1075389" y="2190726"/>
              <a:ext cx="1667317" cy="12699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noProof="1">
                  <a:solidFill>
                    <a:prstClr val="black"/>
                  </a:solidFill>
                </a:rPr>
                <a:t>Finding Data Sources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Web</a:t>
              </a:r>
              <a:r>
                <a:rPr lang="en-US" sz="1400" kern="0" noProof="1">
                  <a:solidFill>
                    <a:prstClr val="black"/>
                  </a:solidFill>
                </a:rPr>
                <a:t>Scrapping Data (WebMD, Drugs.com, Druglib websites)</a:t>
              </a:r>
              <a:endParaRPr kumimoji="0" lang="en-US" sz="14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2543CD9-B36A-634A-93FA-1003C8943B69}"/>
              </a:ext>
            </a:extLst>
          </p:cNvPr>
          <p:cNvGrpSpPr/>
          <p:nvPr/>
        </p:nvGrpSpPr>
        <p:grpSpPr>
          <a:xfrm>
            <a:off x="5240804" y="2698802"/>
            <a:ext cx="2540826" cy="1049587"/>
            <a:chOff x="1075389" y="1776888"/>
            <a:chExt cx="1667317" cy="139700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7D5C4E7-0CD7-B746-9D86-0FA4C35AA557}"/>
                </a:ext>
              </a:extLst>
            </p:cNvPr>
            <p:cNvSpPr txBox="1"/>
            <p:nvPr/>
          </p:nvSpPr>
          <p:spPr>
            <a:xfrm>
              <a:off x="1075389" y="1776888"/>
              <a:ext cx="1509057" cy="860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 Pre-Processing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740B2F3-CFF3-104E-87DE-BB4869A881FB}"/>
                </a:ext>
              </a:extLst>
            </p:cNvPr>
            <p:cNvCxnSpPr/>
            <p:nvPr/>
          </p:nvCxnSpPr>
          <p:spPr>
            <a:xfrm>
              <a:off x="1136650" y="2186897"/>
              <a:ext cx="1403350" cy="0"/>
            </a:xfrm>
            <a:prstGeom prst="line">
              <a:avLst/>
            </a:prstGeom>
            <a:noFill/>
            <a:ln w="38100" cap="flat" cmpd="sng" algn="ctr">
              <a:solidFill>
                <a:srgbClr val="F7931F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2F16844-03A6-194B-A527-C6696BC17548}"/>
                </a:ext>
              </a:extLst>
            </p:cNvPr>
            <p:cNvSpPr/>
            <p:nvPr/>
          </p:nvSpPr>
          <p:spPr>
            <a:xfrm>
              <a:off x="1075389" y="2190727"/>
              <a:ext cx="1667317" cy="983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</a:t>
              </a:r>
              <a:r>
                <a:rPr lang="en-US" sz="1400" kern="0" noProof="1">
                  <a:solidFill>
                    <a:prstClr val="black"/>
                  </a:solidFill>
                </a:rPr>
                <a:t> Filtering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 Cleaning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noProof="1">
                  <a:solidFill>
                    <a:prstClr val="black"/>
                  </a:solidFill>
                </a:rPr>
                <a:t>Data Manipulation</a:t>
              </a:r>
              <a:endParaRPr kumimoji="0" lang="en-US" sz="14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B8BEA9C-575A-C64A-9F08-F7064B530E6F}"/>
              </a:ext>
            </a:extLst>
          </p:cNvPr>
          <p:cNvGrpSpPr/>
          <p:nvPr/>
        </p:nvGrpSpPr>
        <p:grpSpPr>
          <a:xfrm>
            <a:off x="7058875" y="4722660"/>
            <a:ext cx="2916665" cy="1049587"/>
            <a:chOff x="1075389" y="1776888"/>
            <a:chExt cx="1667317" cy="13970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562BD3B-8430-DE48-AE7D-54B8E275FE1F}"/>
                </a:ext>
              </a:extLst>
            </p:cNvPr>
            <p:cNvSpPr txBox="1"/>
            <p:nvPr/>
          </p:nvSpPr>
          <p:spPr>
            <a:xfrm>
              <a:off x="1075389" y="1776888"/>
              <a:ext cx="1509057" cy="491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 Transformation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9C60168-0C03-F34A-97EA-67A75B2E9C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4268" y="2176553"/>
              <a:ext cx="1168981" cy="10345"/>
            </a:xfrm>
            <a:prstGeom prst="line">
              <a:avLst/>
            </a:prstGeom>
            <a:noFill/>
            <a:ln w="38100" cap="flat" cmpd="sng" algn="ctr">
              <a:solidFill>
                <a:srgbClr val="C13018"/>
              </a:solidFill>
              <a:prstDash val="solid"/>
              <a:miter lim="800000"/>
            </a:ln>
            <a:effectLst/>
          </p:spPr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0069008-B54C-B74C-945A-93D09FEE7E76}"/>
                </a:ext>
              </a:extLst>
            </p:cNvPr>
            <p:cNvSpPr/>
            <p:nvPr/>
          </p:nvSpPr>
          <p:spPr>
            <a:xfrm>
              <a:off x="1075389" y="2190727"/>
              <a:ext cx="1667317" cy="983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Conditional Grouping</a:t>
              </a:r>
              <a:r>
                <a:rPr lang="en-US" sz="1400" kern="0" noProof="1">
                  <a:solidFill>
                    <a:prstClr val="black"/>
                  </a:solidFill>
                </a:rPr>
                <a:t>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Jaccard Similarity</a:t>
              </a:r>
            </a:p>
            <a:p>
              <a:pPr lvl="0"/>
              <a:r>
                <a:rPr lang="en-US" sz="1400" kern="0" noProof="1">
                  <a:solidFill>
                    <a:prstClr val="black"/>
                  </a:solidFill>
                </a:rPr>
                <a:t>Fuzzy Matching</a:t>
              </a:r>
              <a:endParaRPr kumimoji="0" lang="en-US" sz="14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D29CAC4-D460-BD4D-8983-A7E316C23CAE}"/>
              </a:ext>
            </a:extLst>
          </p:cNvPr>
          <p:cNvGrpSpPr/>
          <p:nvPr/>
        </p:nvGrpSpPr>
        <p:grpSpPr>
          <a:xfrm>
            <a:off x="8722515" y="2666346"/>
            <a:ext cx="3336777" cy="1296566"/>
            <a:chOff x="1075389" y="1848267"/>
            <a:chExt cx="1667317" cy="1296566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1E20039-BAD1-9E4F-B032-3C8F6C1F2BCC}"/>
                </a:ext>
              </a:extLst>
            </p:cNvPr>
            <p:cNvSpPr txBox="1"/>
            <p:nvPr/>
          </p:nvSpPr>
          <p:spPr>
            <a:xfrm>
              <a:off x="1075389" y="1848267"/>
              <a:ext cx="150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EDA and Milestone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500EE16-F860-ED42-AF56-03D5D9174B27}"/>
                </a:ext>
              </a:extLst>
            </p:cNvPr>
            <p:cNvCxnSpPr>
              <a:cxnSpLocks/>
            </p:cNvCxnSpPr>
            <p:nvPr/>
          </p:nvCxnSpPr>
          <p:spPr>
            <a:xfrm>
              <a:off x="1108407" y="2158920"/>
              <a:ext cx="942814" cy="0"/>
            </a:xfrm>
            <a:prstGeom prst="line">
              <a:avLst/>
            </a:prstGeom>
            <a:noFill/>
            <a:ln w="38100" cap="flat" cmpd="sng" algn="ctr">
              <a:solidFill>
                <a:srgbClr val="A2B969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914DF6-C55A-1940-9B87-3E4AFE122A58}"/>
                </a:ext>
              </a:extLst>
            </p:cNvPr>
            <p:cNvSpPr/>
            <p:nvPr/>
          </p:nvSpPr>
          <p:spPr>
            <a:xfrm>
              <a:off x="1075389" y="2190726"/>
              <a:ext cx="166731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noProof="1">
                  <a:solidFill>
                    <a:prstClr val="black"/>
                  </a:solidFill>
                </a:rPr>
                <a:t>EDA on individual data sources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noProof="1">
                  <a:solidFill>
                    <a:prstClr val="black"/>
                  </a:solidFill>
                </a:rPr>
                <a:t>Database completion (merging dataset)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Statistical and Sentiment </a:t>
              </a:r>
              <a:r>
                <a:rPr lang="en-US" sz="1400" kern="0" noProof="1">
                  <a:solidFill>
                    <a:prstClr val="black"/>
                  </a:solidFill>
                </a:rPr>
                <a:t>A</a:t>
              </a: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nalysis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noProof="1">
                  <a:solidFill>
                    <a:prstClr val="black"/>
                  </a:solidFill>
                </a:rPr>
                <a:t>Presentation/Video Creation</a:t>
              </a:r>
              <a:endParaRPr kumimoji="0" lang="en-US" sz="14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6F29370-06F1-2848-BB01-41540C3B0192}"/>
              </a:ext>
            </a:extLst>
          </p:cNvPr>
          <p:cNvGrpSpPr/>
          <p:nvPr/>
        </p:nvGrpSpPr>
        <p:grpSpPr>
          <a:xfrm>
            <a:off x="5508707" y="3872033"/>
            <a:ext cx="1741261" cy="1870386"/>
            <a:chOff x="6222608" y="3087927"/>
            <a:chExt cx="2317619" cy="2489485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78A461F3-E04B-EF4F-ADB7-CD71DCE18E83}"/>
                </a:ext>
              </a:extLst>
            </p:cNvPr>
            <p:cNvSpPr/>
            <p:nvPr/>
          </p:nvSpPr>
          <p:spPr>
            <a:xfrm rot="10800000">
              <a:off x="7364159" y="3087927"/>
              <a:ext cx="1176068" cy="1176068"/>
            </a:xfrm>
            <a:prstGeom prst="arc">
              <a:avLst>
                <a:gd name="adj1" fmla="val 10895"/>
                <a:gd name="adj2" fmla="val 15969831"/>
              </a:avLst>
            </a:prstGeom>
            <a:noFill/>
            <a:ln w="38100" cap="flat" cmpd="sng" algn="ctr">
              <a:solidFill>
                <a:srgbClr val="C1301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BBD6B6-B9A0-324D-889E-C1EF8DAEF66B}"/>
                </a:ext>
              </a:extLst>
            </p:cNvPr>
            <p:cNvCxnSpPr>
              <a:cxnSpLocks/>
            </p:cNvCxnSpPr>
            <p:nvPr/>
          </p:nvCxnSpPr>
          <p:spPr>
            <a:xfrm>
              <a:off x="6222608" y="3656199"/>
              <a:ext cx="1141550" cy="0"/>
            </a:xfrm>
            <a:prstGeom prst="line">
              <a:avLst/>
            </a:prstGeom>
            <a:noFill/>
            <a:ln w="38100" cap="flat" cmpd="sng" algn="ctr">
              <a:solidFill>
                <a:srgbClr val="C13018"/>
              </a:solidFill>
              <a:prstDash val="solid"/>
              <a:miter lim="800000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BA21F09-A482-3643-B092-720EE699B96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98512" y="4243473"/>
              <a:ext cx="0" cy="1333939"/>
            </a:xfrm>
            <a:prstGeom prst="line">
              <a:avLst/>
            </a:prstGeom>
            <a:noFill/>
            <a:ln w="38100" cap="flat" cmpd="sng" algn="ctr">
              <a:solidFill>
                <a:srgbClr val="C13018"/>
              </a:solidFill>
              <a:prstDash val="solid"/>
              <a:miter lim="800000"/>
              <a:tailEnd type="oval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A132D2E-0103-F545-AE60-66CAF3128C24}"/>
                </a:ext>
              </a:extLst>
            </p:cNvPr>
            <p:cNvSpPr/>
            <p:nvPr/>
          </p:nvSpPr>
          <p:spPr>
            <a:xfrm>
              <a:off x="7511883" y="3235650"/>
              <a:ext cx="880621" cy="880621"/>
            </a:xfrm>
            <a:prstGeom prst="ellipse">
              <a:avLst/>
            </a:prstGeom>
            <a:gradFill rotWithShape="1">
              <a:gsLst>
                <a:gs pos="0">
                  <a:srgbClr val="C13018">
                    <a:satMod val="103000"/>
                    <a:lumMod val="102000"/>
                    <a:tint val="94000"/>
                  </a:srgbClr>
                </a:gs>
                <a:gs pos="50000">
                  <a:srgbClr val="C13018">
                    <a:satMod val="110000"/>
                    <a:lumMod val="100000"/>
                    <a:shade val="100000"/>
                  </a:srgbClr>
                </a:gs>
                <a:gs pos="100000">
                  <a:srgbClr val="C13018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C1301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4" name="Graphic 113" descr="Gears">
            <a:extLst>
              <a:ext uri="{FF2B5EF4-FFF2-40B4-BE49-F238E27FC236}">
                <a16:creationId xmlns:a16="http://schemas.microsoft.com/office/drawing/2014/main" id="{B68B4702-1A34-E147-BBEC-CDC09907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7714" y="4096729"/>
            <a:ext cx="366956" cy="366956"/>
          </a:xfrm>
          <a:prstGeom prst="rect">
            <a:avLst/>
          </a:prstGeom>
        </p:spPr>
      </p:pic>
      <p:sp>
        <p:nvSpPr>
          <p:cNvPr id="116" name="Chevron 4">
            <a:extLst>
              <a:ext uri="{FF2B5EF4-FFF2-40B4-BE49-F238E27FC236}">
                <a16:creationId xmlns:a16="http://schemas.microsoft.com/office/drawing/2014/main" id="{C706E1CB-90FE-AC42-83BE-5FBEBFD444A1}"/>
              </a:ext>
            </a:extLst>
          </p:cNvPr>
          <p:cNvSpPr/>
          <p:nvPr/>
        </p:nvSpPr>
        <p:spPr bwMode="auto">
          <a:xfrm>
            <a:off x="2597125" y="27670"/>
            <a:ext cx="2398812" cy="394570"/>
          </a:xfrm>
          <a:prstGeom prst="chevron">
            <a:avLst>
              <a:gd name="adj" fmla="val 25293"/>
            </a:avLst>
          </a:prstGeom>
          <a:solidFill>
            <a:srgbClr val="BFBFBF"/>
          </a:solidFill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Motivation</a:t>
            </a:r>
          </a:p>
        </p:txBody>
      </p:sp>
      <p:sp>
        <p:nvSpPr>
          <p:cNvPr id="117" name="Chevron 23">
            <a:extLst>
              <a:ext uri="{FF2B5EF4-FFF2-40B4-BE49-F238E27FC236}">
                <a16:creationId xmlns:a16="http://schemas.microsoft.com/office/drawing/2014/main" id="{82FCC47A-1C88-CA49-A03C-4865665EBAB5}"/>
              </a:ext>
            </a:extLst>
          </p:cNvPr>
          <p:cNvSpPr/>
          <p:nvPr/>
        </p:nvSpPr>
        <p:spPr bwMode="auto">
          <a:xfrm>
            <a:off x="4940066" y="27670"/>
            <a:ext cx="2393339" cy="394570"/>
          </a:xfrm>
          <a:prstGeom prst="chevron">
            <a:avLst>
              <a:gd name="adj" fmla="val 25293"/>
            </a:avLst>
          </a:prstGeom>
          <a:solidFill>
            <a:srgbClr val="1A5076"/>
          </a:solidFill>
          <a:ln w="9525" cap="flat" cmpd="sng" algn="ctr">
            <a:solidFill>
              <a:srgbClr val="1A507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Progress</a:t>
            </a:r>
            <a:r>
              <a:rPr lang="en-US" sz="1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400" b="1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Report</a:t>
            </a:r>
          </a:p>
        </p:txBody>
      </p:sp>
      <p:sp>
        <p:nvSpPr>
          <p:cNvPr id="118" name="Chevron 35">
            <a:extLst>
              <a:ext uri="{FF2B5EF4-FFF2-40B4-BE49-F238E27FC236}">
                <a16:creationId xmlns:a16="http://schemas.microsoft.com/office/drawing/2014/main" id="{97E01EF3-6699-D64E-A5F8-FC7FA5A40EAF}"/>
              </a:ext>
            </a:extLst>
          </p:cNvPr>
          <p:cNvSpPr/>
          <p:nvPr/>
        </p:nvSpPr>
        <p:spPr bwMode="auto">
          <a:xfrm>
            <a:off x="7281914" y="32860"/>
            <a:ext cx="2393339" cy="368118"/>
          </a:xfrm>
          <a:prstGeom prst="chevron">
            <a:avLst>
              <a:gd name="adj" fmla="val 25293"/>
            </a:avLst>
          </a:prstGeom>
          <a:solidFill>
            <a:srgbClr val="BFBFBF"/>
          </a:solidFill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Future Work</a:t>
            </a:r>
            <a:endParaRPr lang="en-US" sz="1600" dirty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" name="Title 1">
            <a:extLst>
              <a:ext uri="{FF2B5EF4-FFF2-40B4-BE49-F238E27FC236}">
                <a16:creationId xmlns:a16="http://schemas.microsoft.com/office/drawing/2014/main" id="{4F9DD7C5-304E-A446-ADEB-98C1D6B9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 Timeline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3E4C10E-BC3D-B54C-BF88-7AEDE8F08EB1}"/>
              </a:ext>
            </a:extLst>
          </p:cNvPr>
          <p:cNvSpPr txBox="1"/>
          <p:nvPr/>
        </p:nvSpPr>
        <p:spPr>
          <a:xfrm>
            <a:off x="9390925" y="5750830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Till April 1</a:t>
            </a:r>
            <a:r>
              <a:rPr lang="en-US" sz="2800" b="1" kern="0" dirty="0">
                <a:solidFill>
                  <a:prstClr val="black"/>
                </a:solidFill>
              </a:rPr>
              <a:t>9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2B8DC23-9E50-3945-A628-017BAF9AEEA8}"/>
              </a:ext>
            </a:extLst>
          </p:cNvPr>
          <p:cNvGrpSpPr/>
          <p:nvPr/>
        </p:nvGrpSpPr>
        <p:grpSpPr>
          <a:xfrm>
            <a:off x="10563690" y="4724881"/>
            <a:ext cx="1572036" cy="572533"/>
            <a:chOff x="1030448" y="1776888"/>
            <a:chExt cx="1712258" cy="762041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4EAC7F7-34B8-DD4B-9E0A-6B45085EC681}"/>
                </a:ext>
              </a:extLst>
            </p:cNvPr>
            <p:cNvSpPr txBox="1"/>
            <p:nvPr/>
          </p:nvSpPr>
          <p:spPr>
            <a:xfrm>
              <a:off x="1030448" y="1776888"/>
              <a:ext cx="1509057" cy="491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Future Work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93EA043-04AD-8345-A154-419324A49C88}"/>
                </a:ext>
              </a:extLst>
            </p:cNvPr>
            <p:cNvCxnSpPr/>
            <p:nvPr/>
          </p:nvCxnSpPr>
          <p:spPr>
            <a:xfrm>
              <a:off x="1136650" y="2186897"/>
              <a:ext cx="1403350" cy="0"/>
            </a:xfrm>
            <a:prstGeom prst="line">
              <a:avLst/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559E6C-036D-3D4E-9924-F4B67653DDAB}"/>
                </a:ext>
              </a:extLst>
            </p:cNvPr>
            <p:cNvSpPr/>
            <p:nvPr/>
          </p:nvSpPr>
          <p:spPr>
            <a:xfrm>
              <a:off x="1075389" y="2190726"/>
              <a:ext cx="1667317" cy="348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kern="0" noProof="1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5032C77-4050-4347-A0A4-12C626239F75}"/>
              </a:ext>
            </a:extLst>
          </p:cNvPr>
          <p:cNvGrpSpPr/>
          <p:nvPr/>
        </p:nvGrpSpPr>
        <p:grpSpPr>
          <a:xfrm>
            <a:off x="9018292" y="3872033"/>
            <a:ext cx="1741261" cy="1870386"/>
            <a:chOff x="6222608" y="3087927"/>
            <a:chExt cx="2317619" cy="2489485"/>
          </a:xfrm>
        </p:grpSpPr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7581411C-74FB-7F40-A3E5-2CC4334AA1E3}"/>
                </a:ext>
              </a:extLst>
            </p:cNvPr>
            <p:cNvSpPr/>
            <p:nvPr/>
          </p:nvSpPr>
          <p:spPr>
            <a:xfrm rot="10800000">
              <a:off x="7364159" y="3087927"/>
              <a:ext cx="1176068" cy="1176068"/>
            </a:xfrm>
            <a:prstGeom prst="arc">
              <a:avLst>
                <a:gd name="adj1" fmla="val 10895"/>
                <a:gd name="adj2" fmla="val 15969831"/>
              </a:avLst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FC84FC2-397E-5F46-97D0-A4CABDB460A0}"/>
                </a:ext>
              </a:extLst>
            </p:cNvPr>
            <p:cNvCxnSpPr>
              <a:cxnSpLocks/>
            </p:cNvCxnSpPr>
            <p:nvPr/>
          </p:nvCxnSpPr>
          <p:spPr>
            <a:xfrm>
              <a:off x="6222608" y="3656199"/>
              <a:ext cx="1141550" cy="0"/>
            </a:xfrm>
            <a:prstGeom prst="line">
              <a:avLst/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D38AFB1-C94F-E34B-A197-32F8850891C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98512" y="4243473"/>
              <a:ext cx="0" cy="1333939"/>
            </a:xfrm>
            <a:prstGeom prst="line">
              <a:avLst/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tailEnd type="oval"/>
            </a:ln>
            <a:effectLst/>
          </p:spPr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85A5EAF-C9F1-714D-8B48-25C6A660596D}"/>
                </a:ext>
              </a:extLst>
            </p:cNvPr>
            <p:cNvSpPr/>
            <p:nvPr/>
          </p:nvSpPr>
          <p:spPr>
            <a:xfrm>
              <a:off x="7511883" y="3235650"/>
              <a:ext cx="880621" cy="88062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ACFAE38F-09F0-B149-8583-AF6F8AE795C5}"/>
              </a:ext>
            </a:extLst>
          </p:cNvPr>
          <p:cNvSpPr txBox="1"/>
          <p:nvPr/>
        </p:nvSpPr>
        <p:spPr>
          <a:xfrm>
            <a:off x="986094" y="232546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prstClr val="black"/>
                </a:solidFill>
              </a:rPr>
              <a:t>Feb 14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4A6987F-C88E-264C-B87C-F3FCCC610856}"/>
              </a:ext>
            </a:extLst>
          </p:cNvPr>
          <p:cNvSpPr txBox="1"/>
          <p:nvPr/>
        </p:nvSpPr>
        <p:spPr>
          <a:xfrm>
            <a:off x="7866466" y="2325469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Mar 13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F0B60E-5A63-9240-A198-E1F64F0D2D60}"/>
              </a:ext>
            </a:extLst>
          </p:cNvPr>
          <p:cNvSpPr txBox="1"/>
          <p:nvPr/>
        </p:nvSpPr>
        <p:spPr>
          <a:xfrm>
            <a:off x="10658214" y="1462749"/>
            <a:ext cx="162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We Are Here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A76EFD5-51B4-8F44-AA40-84EC48FDFCDE}"/>
              </a:ext>
            </a:extLst>
          </p:cNvPr>
          <p:cNvSpPr/>
          <p:nvPr/>
        </p:nvSpPr>
        <p:spPr>
          <a:xfrm>
            <a:off x="10000727" y="1336760"/>
            <a:ext cx="661623" cy="661623"/>
          </a:xfrm>
          <a:prstGeom prst="ellipse">
            <a:avLst/>
          </a:prstGeom>
          <a:gradFill rotWithShape="1">
            <a:gsLst>
              <a:gs pos="0">
                <a:srgbClr val="A2B969">
                  <a:satMod val="103000"/>
                  <a:lumMod val="102000"/>
                  <a:tint val="94000"/>
                </a:srgbClr>
              </a:gs>
              <a:gs pos="50000">
                <a:srgbClr val="A2B969">
                  <a:satMod val="110000"/>
                  <a:lumMod val="100000"/>
                  <a:shade val="100000"/>
                </a:srgbClr>
              </a:gs>
              <a:gs pos="100000">
                <a:srgbClr val="A2B969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A2B96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5" name="Picture 144" descr="A black sign with white text&#10;&#10;Description automatically generated">
            <a:extLst>
              <a:ext uri="{FF2B5EF4-FFF2-40B4-BE49-F238E27FC236}">
                <a16:creationId xmlns:a16="http://schemas.microsoft.com/office/drawing/2014/main" id="{D813EBA1-F009-F849-A9E4-81823B416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769" y="4129851"/>
            <a:ext cx="403307" cy="367957"/>
          </a:xfrm>
          <a:prstGeom prst="rect">
            <a:avLst/>
          </a:prstGeom>
        </p:spPr>
      </p:pic>
      <p:pic>
        <p:nvPicPr>
          <p:cNvPr id="146" name="Picture 145" descr="A close up of a logo&#10;&#10;Description automatically generated">
            <a:extLst>
              <a:ext uri="{FF2B5EF4-FFF2-40B4-BE49-F238E27FC236}">
                <a16:creationId xmlns:a16="http://schemas.microsoft.com/office/drawing/2014/main" id="{9BBC769C-51FA-8747-8854-54D935219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410" y="4034760"/>
            <a:ext cx="543827" cy="543827"/>
          </a:xfrm>
          <a:prstGeom prst="rect">
            <a:avLst/>
          </a:prstGeom>
        </p:spPr>
      </p:pic>
      <p:pic>
        <p:nvPicPr>
          <p:cNvPr id="149" name="Graphic 148" descr="Upward trend">
            <a:extLst>
              <a:ext uri="{FF2B5EF4-FFF2-40B4-BE49-F238E27FC236}">
                <a16:creationId xmlns:a16="http://schemas.microsoft.com/office/drawing/2014/main" id="{1F217101-FEE3-F649-B686-D9340A6D5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6538" y="4028747"/>
            <a:ext cx="493270" cy="493270"/>
          </a:xfrm>
          <a:prstGeom prst="rect">
            <a:avLst/>
          </a:prstGeom>
        </p:spPr>
      </p:pic>
      <p:pic>
        <p:nvPicPr>
          <p:cNvPr id="151" name="Graphic 150" descr="Group of men">
            <a:extLst>
              <a:ext uri="{FF2B5EF4-FFF2-40B4-BE49-F238E27FC236}">
                <a16:creationId xmlns:a16="http://schemas.microsoft.com/office/drawing/2014/main" id="{3E32462E-1D88-4F4E-9AB8-891C588A09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52478" y="1454271"/>
            <a:ext cx="394598" cy="394598"/>
          </a:xfrm>
          <a:prstGeom prst="rect">
            <a:avLst/>
          </a:prstGeom>
        </p:spPr>
      </p:pic>
      <p:pic>
        <p:nvPicPr>
          <p:cNvPr id="153" name="Graphic 152" descr="Playbook">
            <a:extLst>
              <a:ext uri="{FF2B5EF4-FFF2-40B4-BE49-F238E27FC236}">
                <a16:creationId xmlns:a16="http://schemas.microsoft.com/office/drawing/2014/main" id="{522FB972-D44A-114A-81BD-3407EBE3A9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7378" y="4015834"/>
            <a:ext cx="589448" cy="589448"/>
          </a:xfrm>
          <a:prstGeom prst="rect">
            <a:avLst/>
          </a:prstGeom>
        </p:spPr>
      </p:pic>
      <p:pic>
        <p:nvPicPr>
          <p:cNvPr id="155" name="Graphic 154" descr="Questions">
            <a:extLst>
              <a:ext uri="{FF2B5EF4-FFF2-40B4-BE49-F238E27FC236}">
                <a16:creationId xmlns:a16="http://schemas.microsoft.com/office/drawing/2014/main" id="{A6B55A8A-5B1B-7540-A972-433752BF44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7892" y="4028747"/>
            <a:ext cx="473420" cy="47342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C66D4E2-8F02-B247-BA25-0380DE8BA01B}"/>
              </a:ext>
            </a:extLst>
          </p:cNvPr>
          <p:cNvSpPr txBox="1"/>
          <p:nvPr/>
        </p:nvSpPr>
        <p:spPr>
          <a:xfrm>
            <a:off x="726011" y="37691"/>
            <a:ext cx="1305909" cy="210177"/>
          </a:xfrm>
          <a:prstGeom prst="roundRect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DRAW</a:t>
            </a:r>
          </a:p>
        </p:txBody>
      </p:sp>
    </p:spTree>
    <p:extLst>
      <p:ext uri="{BB962C8B-B14F-4D97-AF65-F5344CB8AC3E}">
        <p14:creationId xmlns:p14="http://schemas.microsoft.com/office/powerpoint/2010/main" val="418935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AE62-2EDE-764F-B11A-667DAD58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FF22BE68-C327-E14F-8B96-A249A50836CC}"/>
              </a:ext>
            </a:extLst>
          </p:cNvPr>
          <p:cNvSpPr/>
          <p:nvPr/>
        </p:nvSpPr>
        <p:spPr bwMode="auto">
          <a:xfrm>
            <a:off x="2597125" y="27670"/>
            <a:ext cx="2398812" cy="394570"/>
          </a:xfrm>
          <a:prstGeom prst="chevron">
            <a:avLst>
              <a:gd name="adj" fmla="val 25293"/>
            </a:avLst>
          </a:prstGeom>
          <a:solidFill>
            <a:srgbClr val="BFBFBF"/>
          </a:solidFill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Motivation</a:t>
            </a:r>
          </a:p>
        </p:txBody>
      </p:sp>
      <p:sp>
        <p:nvSpPr>
          <p:cNvPr id="5" name="Chevron 23">
            <a:extLst>
              <a:ext uri="{FF2B5EF4-FFF2-40B4-BE49-F238E27FC236}">
                <a16:creationId xmlns:a16="http://schemas.microsoft.com/office/drawing/2014/main" id="{84B5F937-20EB-DB41-8C4D-D0C0350F844A}"/>
              </a:ext>
            </a:extLst>
          </p:cNvPr>
          <p:cNvSpPr/>
          <p:nvPr/>
        </p:nvSpPr>
        <p:spPr bwMode="auto">
          <a:xfrm>
            <a:off x="4940066" y="27670"/>
            <a:ext cx="2393339" cy="394570"/>
          </a:xfrm>
          <a:prstGeom prst="chevron">
            <a:avLst>
              <a:gd name="adj" fmla="val 25293"/>
            </a:avLst>
          </a:prstGeom>
          <a:solidFill>
            <a:srgbClr val="BFBFBF"/>
          </a:solidFill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Progress Report</a:t>
            </a:r>
          </a:p>
        </p:txBody>
      </p:sp>
      <p:sp>
        <p:nvSpPr>
          <p:cNvPr id="6" name="Chevron 35">
            <a:extLst>
              <a:ext uri="{FF2B5EF4-FFF2-40B4-BE49-F238E27FC236}">
                <a16:creationId xmlns:a16="http://schemas.microsoft.com/office/drawing/2014/main" id="{B61AA889-2B14-D444-BCAA-888CB4D9596E}"/>
              </a:ext>
            </a:extLst>
          </p:cNvPr>
          <p:cNvSpPr/>
          <p:nvPr/>
        </p:nvSpPr>
        <p:spPr bwMode="auto">
          <a:xfrm>
            <a:off x="7281914" y="32860"/>
            <a:ext cx="2393339" cy="368118"/>
          </a:xfrm>
          <a:prstGeom prst="chevron">
            <a:avLst>
              <a:gd name="adj" fmla="val 25293"/>
            </a:avLst>
          </a:prstGeom>
          <a:solidFill>
            <a:srgbClr val="1A5076"/>
          </a:solidFill>
          <a:ln w="9525" cap="flat" cmpd="sng" algn="ctr">
            <a:solidFill>
              <a:srgbClr val="1A507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Future Work</a:t>
            </a:r>
            <a:endParaRPr lang="en-US" sz="1600" b="1" dirty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7158A7-8C75-FB46-9EF7-A0C08139A183}"/>
              </a:ext>
            </a:extLst>
          </p:cNvPr>
          <p:cNvGrpSpPr/>
          <p:nvPr/>
        </p:nvGrpSpPr>
        <p:grpSpPr>
          <a:xfrm>
            <a:off x="8834512" y="2205139"/>
            <a:ext cx="2302399" cy="2489485"/>
            <a:chOff x="8540226" y="1753726"/>
            <a:chExt cx="2302399" cy="248948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7E5648B-660F-584F-B0E0-BEEE95BA3627}"/>
                </a:ext>
              </a:extLst>
            </p:cNvPr>
            <p:cNvSpPr/>
            <p:nvPr/>
          </p:nvSpPr>
          <p:spPr>
            <a:xfrm>
              <a:off x="9666557" y="3067143"/>
              <a:ext cx="1176068" cy="1176068"/>
            </a:xfrm>
            <a:prstGeom prst="arc">
              <a:avLst>
                <a:gd name="adj1" fmla="val 15956854"/>
                <a:gd name="adj2" fmla="val 10795556"/>
              </a:avLst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6176A1-A501-A744-8A60-E1E872709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0226" y="3655937"/>
              <a:ext cx="11430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DC555F8-8EB2-D746-80B5-AF227FAA3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8272" y="1753726"/>
              <a:ext cx="0" cy="1333939"/>
            </a:xfrm>
            <a:prstGeom prst="line">
              <a:avLst/>
            </a:prstGeom>
            <a:ln w="38100"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4AE7E9-E3FB-9B4D-905C-681D2295FF8B}"/>
                </a:ext>
              </a:extLst>
            </p:cNvPr>
            <p:cNvSpPr/>
            <p:nvPr/>
          </p:nvSpPr>
          <p:spPr>
            <a:xfrm>
              <a:off x="9814281" y="3214866"/>
              <a:ext cx="880621" cy="880621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99411B-635E-2247-BE8D-60C3E05630D1}"/>
              </a:ext>
            </a:extLst>
          </p:cNvPr>
          <p:cNvGrpSpPr/>
          <p:nvPr/>
        </p:nvGrpSpPr>
        <p:grpSpPr>
          <a:xfrm>
            <a:off x="6516894" y="3539340"/>
            <a:ext cx="2317619" cy="2489485"/>
            <a:chOff x="6222608" y="3087927"/>
            <a:chExt cx="2317619" cy="2489485"/>
          </a:xfrm>
        </p:grpSpPr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C5860E9A-8916-2944-8690-654ABE73C2B5}"/>
                </a:ext>
              </a:extLst>
            </p:cNvPr>
            <p:cNvSpPr/>
            <p:nvPr/>
          </p:nvSpPr>
          <p:spPr>
            <a:xfrm rot="10800000">
              <a:off x="7364159" y="3087927"/>
              <a:ext cx="1176068" cy="1176068"/>
            </a:xfrm>
            <a:prstGeom prst="arc">
              <a:avLst>
                <a:gd name="adj1" fmla="val 10895"/>
                <a:gd name="adj2" fmla="val 15969831"/>
              </a:avLst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067033-946B-9147-9595-5A6ECE2D3598}"/>
                </a:ext>
              </a:extLst>
            </p:cNvPr>
            <p:cNvCxnSpPr>
              <a:cxnSpLocks/>
            </p:cNvCxnSpPr>
            <p:nvPr/>
          </p:nvCxnSpPr>
          <p:spPr>
            <a:xfrm>
              <a:off x="6222608" y="3656199"/>
              <a:ext cx="1141550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E92F5C-E1F3-F747-8B25-28EE94F1942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98512" y="4243473"/>
              <a:ext cx="0" cy="1333939"/>
            </a:xfrm>
            <a:prstGeom prst="line">
              <a:avLst/>
            </a:prstGeom>
            <a:ln w="38100"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4F6634-51AC-F54F-8E2B-A9DD88958D02}"/>
                </a:ext>
              </a:extLst>
            </p:cNvPr>
            <p:cNvSpPr/>
            <p:nvPr/>
          </p:nvSpPr>
          <p:spPr>
            <a:xfrm>
              <a:off x="7511883" y="3235650"/>
              <a:ext cx="880621" cy="8806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880FF7-E6FD-744E-9C70-ABAFB6A45986}"/>
              </a:ext>
            </a:extLst>
          </p:cNvPr>
          <p:cNvGrpSpPr/>
          <p:nvPr/>
        </p:nvGrpSpPr>
        <p:grpSpPr>
          <a:xfrm>
            <a:off x="4200206" y="2205139"/>
            <a:ext cx="2302399" cy="2489485"/>
            <a:chOff x="3905920" y="1753726"/>
            <a:chExt cx="2302399" cy="248948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EB14B2A-4BD1-EF4D-9D86-C4DEFC46AA6A}"/>
                </a:ext>
              </a:extLst>
            </p:cNvPr>
            <p:cNvSpPr/>
            <p:nvPr/>
          </p:nvSpPr>
          <p:spPr>
            <a:xfrm>
              <a:off x="5032251" y="3067143"/>
              <a:ext cx="1176068" cy="1176068"/>
            </a:xfrm>
            <a:prstGeom prst="arc">
              <a:avLst>
                <a:gd name="adj1" fmla="val 15956854"/>
                <a:gd name="adj2" fmla="val 10795556"/>
              </a:avLst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4C2571-FDFC-8244-8FEE-0E8A2A00E3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5920" y="3655937"/>
              <a:ext cx="1143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B8C757-9009-0343-B789-D5849416C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3966" y="1753726"/>
              <a:ext cx="0" cy="1333939"/>
            </a:xfrm>
            <a:prstGeom prst="line">
              <a:avLst/>
            </a:prstGeom>
            <a:ln w="381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05D40C-0482-924D-9EE5-14886592221D}"/>
                </a:ext>
              </a:extLst>
            </p:cNvPr>
            <p:cNvSpPr/>
            <p:nvPr/>
          </p:nvSpPr>
          <p:spPr>
            <a:xfrm>
              <a:off x="5179975" y="3214866"/>
              <a:ext cx="880621" cy="88062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AD607C-7B7C-7044-91E5-30F332DF685E}"/>
              </a:ext>
            </a:extLst>
          </p:cNvPr>
          <p:cNvGrpSpPr/>
          <p:nvPr/>
        </p:nvGrpSpPr>
        <p:grpSpPr>
          <a:xfrm>
            <a:off x="1895444" y="3539340"/>
            <a:ext cx="2317619" cy="2489485"/>
            <a:chOff x="1601158" y="3087927"/>
            <a:chExt cx="2317619" cy="2489485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DFB7B384-2B9E-A544-B852-56A889F6899F}"/>
                </a:ext>
              </a:extLst>
            </p:cNvPr>
            <p:cNvSpPr/>
            <p:nvPr/>
          </p:nvSpPr>
          <p:spPr>
            <a:xfrm rot="10800000">
              <a:off x="2742709" y="3087927"/>
              <a:ext cx="1176068" cy="1176068"/>
            </a:xfrm>
            <a:prstGeom prst="arc">
              <a:avLst>
                <a:gd name="adj1" fmla="val 10895"/>
                <a:gd name="adj2" fmla="val 15969831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A6A0F1-13A3-0B49-96B2-DCB3F7EF66F3}"/>
                </a:ext>
              </a:extLst>
            </p:cNvPr>
            <p:cNvCxnSpPr>
              <a:cxnSpLocks/>
            </p:cNvCxnSpPr>
            <p:nvPr/>
          </p:nvCxnSpPr>
          <p:spPr>
            <a:xfrm>
              <a:off x="1601158" y="3656199"/>
              <a:ext cx="1141550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C28F5D-1BE4-414F-8709-F5F9EE0D108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77062" y="4243473"/>
              <a:ext cx="0" cy="1333939"/>
            </a:xfrm>
            <a:prstGeom prst="line">
              <a:avLst/>
            </a:prstGeom>
            <a:ln w="381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79FBA6-EF77-A04B-AD8C-F66EC2A6226C}"/>
                </a:ext>
              </a:extLst>
            </p:cNvPr>
            <p:cNvSpPr/>
            <p:nvPr/>
          </p:nvSpPr>
          <p:spPr>
            <a:xfrm>
              <a:off x="2890432" y="3235650"/>
              <a:ext cx="880621" cy="88062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763895-0468-B94C-8A8F-E7C92DAF559F}"/>
              </a:ext>
            </a:extLst>
          </p:cNvPr>
          <p:cNvGrpSpPr/>
          <p:nvPr/>
        </p:nvGrpSpPr>
        <p:grpSpPr>
          <a:xfrm>
            <a:off x="294286" y="2205139"/>
            <a:ext cx="1600410" cy="2489485"/>
            <a:chOff x="0" y="1753726"/>
            <a:chExt cx="1600410" cy="2489485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43AF4771-E37A-EE49-BD7D-B0C157FB795C}"/>
                </a:ext>
              </a:extLst>
            </p:cNvPr>
            <p:cNvSpPr/>
            <p:nvPr/>
          </p:nvSpPr>
          <p:spPr>
            <a:xfrm>
              <a:off x="424342" y="3067143"/>
              <a:ext cx="1176068" cy="1176068"/>
            </a:xfrm>
            <a:prstGeom prst="arc">
              <a:avLst>
                <a:gd name="adj1" fmla="val 15956854"/>
                <a:gd name="adj2" fmla="val 1089104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F16BA8B-BF81-5940-8797-F271083CE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3655937"/>
              <a:ext cx="43863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8E58B5C-3576-3A43-93E4-D425533F8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057" y="1753726"/>
              <a:ext cx="0" cy="1333939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0E7E0BE-D973-2143-8DC8-D2FF442E66DF}"/>
                </a:ext>
              </a:extLst>
            </p:cNvPr>
            <p:cNvSpPr/>
            <p:nvPr/>
          </p:nvSpPr>
          <p:spPr>
            <a:xfrm>
              <a:off x="572066" y="3214866"/>
              <a:ext cx="880621" cy="880621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0D7B781-8C42-394D-885E-95ACD752DEAE}"/>
              </a:ext>
            </a:extLst>
          </p:cNvPr>
          <p:cNvSpPr txBox="1"/>
          <p:nvPr/>
        </p:nvSpPr>
        <p:spPr>
          <a:xfrm>
            <a:off x="634959" y="1623801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Mar 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C9A986-499B-8F4D-A315-E1331879EF9C}"/>
              </a:ext>
            </a:extLst>
          </p:cNvPr>
          <p:cNvSpPr txBox="1"/>
          <p:nvPr/>
        </p:nvSpPr>
        <p:spPr>
          <a:xfrm>
            <a:off x="3045215" y="6090887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Mar 27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CEE8D4-38D8-2E43-B0BA-7DD1C0806337}"/>
              </a:ext>
            </a:extLst>
          </p:cNvPr>
          <p:cNvSpPr txBox="1"/>
          <p:nvPr/>
        </p:nvSpPr>
        <p:spPr>
          <a:xfrm>
            <a:off x="5374366" y="162380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Apr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45EFFF-735A-A94D-80AD-B8BCE3310C76}"/>
              </a:ext>
            </a:extLst>
          </p:cNvPr>
          <p:cNvSpPr txBox="1"/>
          <p:nvPr/>
        </p:nvSpPr>
        <p:spPr>
          <a:xfrm>
            <a:off x="7708639" y="608984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Apr 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4A56D9-A85D-5A4A-B69E-C56BC92ED342}"/>
              </a:ext>
            </a:extLst>
          </p:cNvPr>
          <p:cNvSpPr txBox="1"/>
          <p:nvPr/>
        </p:nvSpPr>
        <p:spPr>
          <a:xfrm>
            <a:off x="9917302" y="162380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Apr 19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CF0AB7-398C-5348-88EE-9ECDE4E743AA}"/>
              </a:ext>
            </a:extLst>
          </p:cNvPr>
          <p:cNvGrpSpPr/>
          <p:nvPr/>
        </p:nvGrpSpPr>
        <p:grpSpPr>
          <a:xfrm>
            <a:off x="1369674" y="2159721"/>
            <a:ext cx="3244357" cy="1117777"/>
            <a:chOff x="1075389" y="1776888"/>
            <a:chExt cx="1509057" cy="11177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4A348EF-615C-6245-A27A-5AA0A0FB1795}"/>
                </a:ext>
              </a:extLst>
            </p:cNvPr>
            <p:cNvSpPr txBox="1"/>
            <p:nvPr/>
          </p:nvSpPr>
          <p:spPr>
            <a:xfrm>
              <a:off x="1075389" y="1776888"/>
              <a:ext cx="15090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Machine Learning Techniques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F16A3B3-CE0F-3D4C-B0B5-B2B9C8C70361}"/>
                </a:ext>
              </a:extLst>
            </p:cNvPr>
            <p:cNvCxnSpPr/>
            <p:nvPr/>
          </p:nvCxnSpPr>
          <p:spPr>
            <a:xfrm>
              <a:off x="1136650" y="2124195"/>
              <a:ext cx="14033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75B7EC-B49F-F740-9B69-89B4BC1EDFE9}"/>
                </a:ext>
              </a:extLst>
            </p:cNvPr>
            <p:cNvSpPr/>
            <p:nvPr/>
          </p:nvSpPr>
          <p:spPr>
            <a:xfrm>
              <a:off x="1075389" y="2156001"/>
              <a:ext cx="150905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noProof="1"/>
                <a:t>Drug Rating Prediction</a:t>
              </a:r>
            </a:p>
            <a:p>
              <a:r>
                <a:rPr lang="en-US" sz="1400" noProof="1"/>
                <a:t>Classification of Sentiments using NLP</a:t>
              </a:r>
            </a:p>
            <a:p>
              <a:r>
                <a:rPr lang="en-US" sz="1400" noProof="1"/>
                <a:t>Model Evaluation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2755F0-980A-D344-A825-83DF4C5CDFBA}"/>
              </a:ext>
            </a:extLst>
          </p:cNvPr>
          <p:cNvGrpSpPr/>
          <p:nvPr/>
        </p:nvGrpSpPr>
        <p:grpSpPr>
          <a:xfrm>
            <a:off x="3774229" y="4845547"/>
            <a:ext cx="2225664" cy="1117777"/>
            <a:chOff x="1075389" y="1776888"/>
            <a:chExt cx="1667317" cy="11177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8E017C-12CD-8642-A0E9-80B2013EAC9F}"/>
                </a:ext>
              </a:extLst>
            </p:cNvPr>
            <p:cNvSpPr txBox="1"/>
            <p:nvPr/>
          </p:nvSpPr>
          <p:spPr>
            <a:xfrm>
              <a:off x="1075389" y="1776888"/>
              <a:ext cx="1509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Recommendations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346D90-E039-A647-972E-E16F9715057E}"/>
                </a:ext>
              </a:extLst>
            </p:cNvPr>
            <p:cNvCxnSpPr/>
            <p:nvPr/>
          </p:nvCxnSpPr>
          <p:spPr>
            <a:xfrm>
              <a:off x="1136650" y="2124195"/>
              <a:ext cx="140335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FC4A719-9105-0647-B54F-332C586B601C}"/>
                </a:ext>
              </a:extLst>
            </p:cNvPr>
            <p:cNvSpPr/>
            <p:nvPr/>
          </p:nvSpPr>
          <p:spPr>
            <a:xfrm>
              <a:off x="1075389" y="2156001"/>
              <a:ext cx="166731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noProof="1"/>
                <a:t>Developing Drug Recommendation System</a:t>
              </a:r>
            </a:p>
            <a:p>
              <a:r>
                <a:rPr lang="en-US" sz="1400" noProof="1"/>
                <a:t>Structuring Web App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23C4F48-EBEC-0A41-8C9F-70B3060A28C2}"/>
              </a:ext>
            </a:extLst>
          </p:cNvPr>
          <p:cNvGrpSpPr/>
          <p:nvPr/>
        </p:nvGrpSpPr>
        <p:grpSpPr>
          <a:xfrm>
            <a:off x="5999898" y="2159721"/>
            <a:ext cx="1658546" cy="902333"/>
            <a:chOff x="1075389" y="1776888"/>
            <a:chExt cx="1667317" cy="9023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ACEC84-FB68-A84C-91BF-9BFC97B9B599}"/>
                </a:ext>
              </a:extLst>
            </p:cNvPr>
            <p:cNvSpPr txBox="1"/>
            <p:nvPr/>
          </p:nvSpPr>
          <p:spPr>
            <a:xfrm>
              <a:off x="1075389" y="1776888"/>
              <a:ext cx="150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Data Analysis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3D97067-CBDF-5949-8987-81292CEBB326}"/>
                </a:ext>
              </a:extLst>
            </p:cNvPr>
            <p:cNvCxnSpPr/>
            <p:nvPr/>
          </p:nvCxnSpPr>
          <p:spPr>
            <a:xfrm>
              <a:off x="1136650" y="2124195"/>
              <a:ext cx="1403350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1082854-DD37-6F40-8DA5-2F3DF6A4A62A}"/>
                </a:ext>
              </a:extLst>
            </p:cNvPr>
            <p:cNvSpPr/>
            <p:nvPr/>
          </p:nvSpPr>
          <p:spPr>
            <a:xfrm>
              <a:off x="1075389" y="2156001"/>
              <a:ext cx="166731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noProof="1"/>
                <a:t>Final Data Analysis</a:t>
              </a:r>
            </a:p>
            <a:p>
              <a:r>
                <a:rPr lang="en-US" sz="1400" noProof="1"/>
                <a:t>Data VIsualizations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DD1AF0-906E-804F-A22F-4E6F4F54DB79}"/>
              </a:ext>
            </a:extLst>
          </p:cNvPr>
          <p:cNvGrpSpPr/>
          <p:nvPr/>
        </p:nvGrpSpPr>
        <p:grpSpPr>
          <a:xfrm>
            <a:off x="8484915" y="4866068"/>
            <a:ext cx="2017644" cy="902333"/>
            <a:chOff x="1075389" y="1776888"/>
            <a:chExt cx="1667317" cy="90233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28DA912-A3C6-4942-8E6A-A79136B0CE61}"/>
                </a:ext>
              </a:extLst>
            </p:cNvPr>
            <p:cNvSpPr txBox="1"/>
            <p:nvPr/>
          </p:nvSpPr>
          <p:spPr>
            <a:xfrm>
              <a:off x="1075389" y="1776888"/>
              <a:ext cx="1509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Product Creation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3EBDE96-D1A2-9641-B3B7-DECAB816A055}"/>
                </a:ext>
              </a:extLst>
            </p:cNvPr>
            <p:cNvCxnSpPr/>
            <p:nvPr/>
          </p:nvCxnSpPr>
          <p:spPr>
            <a:xfrm>
              <a:off x="1136650" y="2124195"/>
              <a:ext cx="1403350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10B326C-E96B-D84C-9FF4-20EFA0BCF92F}"/>
                </a:ext>
              </a:extLst>
            </p:cNvPr>
            <p:cNvSpPr/>
            <p:nvPr/>
          </p:nvSpPr>
          <p:spPr>
            <a:xfrm>
              <a:off x="1075389" y="2156001"/>
              <a:ext cx="166731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noProof="1"/>
                <a:t>Web App Creation</a:t>
              </a:r>
            </a:p>
            <a:p>
              <a:r>
                <a:rPr lang="en-US" sz="1400" noProof="1"/>
                <a:t>Finalizing Poster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31C1F7-6B54-1A45-9153-462B72625110}"/>
              </a:ext>
            </a:extLst>
          </p:cNvPr>
          <p:cNvGrpSpPr/>
          <p:nvPr/>
        </p:nvGrpSpPr>
        <p:grpSpPr>
          <a:xfrm>
            <a:off x="10471213" y="2207368"/>
            <a:ext cx="1856167" cy="902333"/>
            <a:chOff x="1075389" y="1776888"/>
            <a:chExt cx="1667317" cy="9023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2DFE88-EC0D-A24A-9A78-D24ED91ED0A9}"/>
                </a:ext>
              </a:extLst>
            </p:cNvPr>
            <p:cNvSpPr txBox="1"/>
            <p:nvPr/>
          </p:nvSpPr>
          <p:spPr>
            <a:xfrm>
              <a:off x="1075389" y="1776888"/>
              <a:ext cx="1509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Report &amp; Video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3E1823-BF4F-D442-987D-9FC1B3E6C094}"/>
                </a:ext>
              </a:extLst>
            </p:cNvPr>
            <p:cNvCxnSpPr/>
            <p:nvPr/>
          </p:nvCxnSpPr>
          <p:spPr>
            <a:xfrm>
              <a:off x="1136650" y="2124195"/>
              <a:ext cx="140335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6C1A3FA-7AC1-DD45-8561-BB0CE956EF17}"/>
                </a:ext>
              </a:extLst>
            </p:cNvPr>
            <p:cNvSpPr/>
            <p:nvPr/>
          </p:nvSpPr>
          <p:spPr>
            <a:xfrm>
              <a:off x="1075389" y="2156001"/>
              <a:ext cx="166731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noProof="1"/>
                <a:t>Video submission</a:t>
              </a:r>
            </a:p>
            <a:p>
              <a:r>
                <a:rPr lang="en-US" sz="1400" noProof="1"/>
                <a:t>Report/Medium post</a:t>
              </a:r>
            </a:p>
          </p:txBody>
        </p:sp>
      </p:grpSp>
      <p:pic>
        <p:nvPicPr>
          <p:cNvPr id="58" name="Graphic 57" descr="Rocket">
            <a:extLst>
              <a:ext uri="{FF2B5EF4-FFF2-40B4-BE49-F238E27FC236}">
                <a16:creationId xmlns:a16="http://schemas.microsoft.com/office/drawing/2014/main" id="{AF1B46CE-0F4D-184A-8CE4-5D11F5450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619" y="3781546"/>
            <a:ext cx="650086" cy="6500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Graphic 60" descr="Gears">
            <a:extLst>
              <a:ext uri="{FF2B5EF4-FFF2-40B4-BE49-F238E27FC236}">
                <a16:creationId xmlns:a16="http://schemas.microsoft.com/office/drawing/2014/main" id="{1CA34F8B-BF6E-664A-9C5C-EE1A5DBC1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9528" y="3781546"/>
            <a:ext cx="650086" cy="650086"/>
          </a:xfrm>
          <a:prstGeom prst="rect">
            <a:avLst/>
          </a:prstGeom>
        </p:spPr>
      </p:pic>
      <p:pic>
        <p:nvPicPr>
          <p:cNvPr id="62" name="Graphic 61" descr="Medal">
            <a:extLst>
              <a:ext uri="{FF2B5EF4-FFF2-40B4-BE49-F238E27FC236}">
                <a16:creationId xmlns:a16="http://schemas.microsoft.com/office/drawing/2014/main" id="{35F8FB07-DC5B-4048-AC77-514E90458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3834" y="3781546"/>
            <a:ext cx="650086" cy="650086"/>
          </a:xfrm>
          <a:prstGeom prst="rect">
            <a:avLst/>
          </a:prstGeom>
        </p:spPr>
      </p:pic>
      <p:pic>
        <p:nvPicPr>
          <p:cNvPr id="64" name="Graphic 63" descr="Customer review">
            <a:extLst>
              <a:ext uri="{FF2B5EF4-FFF2-40B4-BE49-F238E27FC236}">
                <a16:creationId xmlns:a16="http://schemas.microsoft.com/office/drawing/2014/main" id="{E5241788-9B73-F445-8F8A-AAB1612A3B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5230" y="3794261"/>
            <a:ext cx="650550" cy="650550"/>
          </a:xfrm>
          <a:prstGeom prst="rect">
            <a:avLst/>
          </a:prstGeom>
        </p:spPr>
      </p:pic>
      <p:pic>
        <p:nvPicPr>
          <p:cNvPr id="66" name="Graphic 65" descr="Internet">
            <a:extLst>
              <a:ext uri="{FF2B5EF4-FFF2-40B4-BE49-F238E27FC236}">
                <a16:creationId xmlns:a16="http://schemas.microsoft.com/office/drawing/2014/main" id="{F63E4F93-C947-184E-88B1-C965CE5D48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38104" y="3765145"/>
            <a:ext cx="666487" cy="6664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A5258AB-308A-124D-A011-B1BB780DFCA3}"/>
              </a:ext>
            </a:extLst>
          </p:cNvPr>
          <p:cNvSpPr txBox="1"/>
          <p:nvPr/>
        </p:nvSpPr>
        <p:spPr>
          <a:xfrm>
            <a:off x="726011" y="37691"/>
            <a:ext cx="1305909" cy="210177"/>
          </a:xfrm>
          <a:prstGeom prst="roundRect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DRAW</a:t>
            </a:r>
          </a:p>
        </p:txBody>
      </p:sp>
    </p:spTree>
    <p:extLst>
      <p:ext uri="{BB962C8B-B14F-4D97-AF65-F5344CB8AC3E}">
        <p14:creationId xmlns:p14="http://schemas.microsoft.com/office/powerpoint/2010/main" val="165594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589C63-A4E5-A04B-AD09-28650B57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Mitigation</a:t>
            </a:r>
          </a:p>
        </p:txBody>
      </p:sp>
      <p:sp>
        <p:nvSpPr>
          <p:cNvPr id="7" name="Chevron 4">
            <a:extLst>
              <a:ext uri="{FF2B5EF4-FFF2-40B4-BE49-F238E27FC236}">
                <a16:creationId xmlns:a16="http://schemas.microsoft.com/office/drawing/2014/main" id="{4EA0468F-4E50-CB40-9D9F-EA6A1FC712F0}"/>
              </a:ext>
            </a:extLst>
          </p:cNvPr>
          <p:cNvSpPr/>
          <p:nvPr/>
        </p:nvSpPr>
        <p:spPr bwMode="auto">
          <a:xfrm>
            <a:off x="2597125" y="27670"/>
            <a:ext cx="2398812" cy="394570"/>
          </a:xfrm>
          <a:prstGeom prst="chevron">
            <a:avLst>
              <a:gd name="adj" fmla="val 25293"/>
            </a:avLst>
          </a:prstGeom>
          <a:solidFill>
            <a:srgbClr val="BFBFBF"/>
          </a:solidFill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Motivation</a:t>
            </a:r>
          </a:p>
        </p:txBody>
      </p:sp>
      <p:sp>
        <p:nvSpPr>
          <p:cNvPr id="8" name="Chevron 23">
            <a:extLst>
              <a:ext uri="{FF2B5EF4-FFF2-40B4-BE49-F238E27FC236}">
                <a16:creationId xmlns:a16="http://schemas.microsoft.com/office/drawing/2014/main" id="{23814948-8EA4-084D-A1D4-153695D6D683}"/>
              </a:ext>
            </a:extLst>
          </p:cNvPr>
          <p:cNvSpPr/>
          <p:nvPr/>
        </p:nvSpPr>
        <p:spPr bwMode="auto">
          <a:xfrm>
            <a:off x="4940066" y="27670"/>
            <a:ext cx="2393339" cy="394570"/>
          </a:xfrm>
          <a:prstGeom prst="chevron">
            <a:avLst>
              <a:gd name="adj" fmla="val 25293"/>
            </a:avLst>
          </a:prstGeom>
          <a:solidFill>
            <a:srgbClr val="BFBFBF"/>
          </a:solidFill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Progress Report</a:t>
            </a:r>
          </a:p>
        </p:txBody>
      </p:sp>
      <p:sp>
        <p:nvSpPr>
          <p:cNvPr id="9" name="Chevron 35">
            <a:extLst>
              <a:ext uri="{FF2B5EF4-FFF2-40B4-BE49-F238E27FC236}">
                <a16:creationId xmlns:a16="http://schemas.microsoft.com/office/drawing/2014/main" id="{25A3BB3F-8B0E-3346-8601-99EA54EFFC81}"/>
              </a:ext>
            </a:extLst>
          </p:cNvPr>
          <p:cNvSpPr/>
          <p:nvPr/>
        </p:nvSpPr>
        <p:spPr bwMode="auto">
          <a:xfrm>
            <a:off x="7281914" y="32860"/>
            <a:ext cx="2393339" cy="368118"/>
          </a:xfrm>
          <a:prstGeom prst="chevron">
            <a:avLst>
              <a:gd name="adj" fmla="val 25293"/>
            </a:avLst>
          </a:prstGeom>
          <a:solidFill>
            <a:srgbClr val="1A5076"/>
          </a:solidFill>
          <a:ln w="9525" cap="flat" cmpd="sng" algn="ctr">
            <a:solidFill>
              <a:srgbClr val="1A507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Future Work</a:t>
            </a:r>
            <a:endParaRPr lang="en-US" sz="1600" b="1" dirty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D1A94B-12EA-A44B-9B70-4B262196084F}"/>
              </a:ext>
            </a:extLst>
          </p:cNvPr>
          <p:cNvSpPr txBox="1"/>
          <p:nvPr/>
        </p:nvSpPr>
        <p:spPr>
          <a:xfrm>
            <a:off x="726011" y="37691"/>
            <a:ext cx="1305909" cy="210177"/>
          </a:xfrm>
          <a:prstGeom prst="roundRect">
            <a:avLst/>
          </a:prstGeom>
          <a:solidFill>
            <a:srgbClr val="C495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4572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DRAW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E1232C-28C1-6D45-B016-BCFB297E27E9}"/>
              </a:ext>
            </a:extLst>
          </p:cNvPr>
          <p:cNvSpPr/>
          <p:nvPr/>
        </p:nvSpPr>
        <p:spPr bwMode="auto">
          <a:xfrm>
            <a:off x="6757323" y="1126235"/>
            <a:ext cx="4691393" cy="2254003"/>
          </a:xfrm>
          <a:prstGeom prst="rect">
            <a:avLst/>
          </a:prstGeom>
          <a:solidFill>
            <a:srgbClr val="EE8C00"/>
          </a:solidFill>
          <a:ln w="28575" cap="flat" cmpd="sng" algn="ctr">
            <a:solidFill>
              <a:srgbClr val="EE8C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Potential Risks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E89148-68F3-2843-937F-D68356B29C34}"/>
              </a:ext>
            </a:extLst>
          </p:cNvPr>
          <p:cNvSpPr/>
          <p:nvPr/>
        </p:nvSpPr>
        <p:spPr bwMode="auto">
          <a:xfrm>
            <a:off x="1328265" y="1992367"/>
            <a:ext cx="2509938" cy="143663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EE8C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sz="1400" b="1" dirty="0"/>
              <a:t>IMBALANCED DATASET</a:t>
            </a:r>
          </a:p>
          <a:p>
            <a:pPr algn="ctr"/>
            <a:r>
              <a:rPr lang="en-US" sz="1400" dirty="0"/>
              <a:t>Unstructured and imbalanced data increases analysis complexity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EF76CB-037B-9246-8A27-619F9D8E858B}"/>
              </a:ext>
            </a:extLst>
          </p:cNvPr>
          <p:cNvSpPr/>
          <p:nvPr/>
        </p:nvSpPr>
        <p:spPr bwMode="auto">
          <a:xfrm>
            <a:off x="4005890" y="3207984"/>
            <a:ext cx="2509938" cy="143663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EE8C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sz="1400" b="1" dirty="0"/>
              <a:t>CONDITION MISMATCH</a:t>
            </a:r>
          </a:p>
          <a:p>
            <a:pPr algn="ctr"/>
            <a:r>
              <a:rPr lang="en-US" sz="1400" dirty="0"/>
              <a:t>Drugs and conditions mismatch due to diverse data sources hinders data uniformity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DF3D0A-7AAF-294B-AD2B-F4B6B42A31AF}"/>
              </a:ext>
            </a:extLst>
          </p:cNvPr>
          <p:cNvSpPr/>
          <p:nvPr/>
        </p:nvSpPr>
        <p:spPr bwMode="auto">
          <a:xfrm>
            <a:off x="6683515" y="4147943"/>
            <a:ext cx="2509938" cy="143663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EE8C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sz="1400" b="1" dirty="0"/>
              <a:t>ACCURACY &amp; CORRECTNESS</a:t>
            </a:r>
          </a:p>
          <a:p>
            <a:pPr algn="ctr"/>
            <a:r>
              <a:rPr lang="en-US" sz="1400" dirty="0"/>
              <a:t>Building a drug recommendation system with higher accuracy and evaluating its correctness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5AE76D-BE5B-B948-86E5-5837C5C5A251}"/>
              </a:ext>
            </a:extLst>
          </p:cNvPr>
          <p:cNvSpPr/>
          <p:nvPr/>
        </p:nvSpPr>
        <p:spPr bwMode="auto">
          <a:xfrm>
            <a:off x="9361140" y="5154396"/>
            <a:ext cx="2509938" cy="143663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EE8C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sz="1400" b="1" dirty="0"/>
              <a:t>LATENCY</a:t>
            </a:r>
          </a:p>
          <a:p>
            <a:pPr algn="ctr"/>
            <a:r>
              <a:rPr lang="en-US" sz="1400" dirty="0"/>
              <a:t>Monitoring the latency of visualizations and results on the interactive web app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8E2A2B-51EE-A447-BDD6-EDF96A6C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544" y="1096477"/>
            <a:ext cx="2010172" cy="2010172"/>
          </a:xfrm>
          <a:prstGeom prst="rect">
            <a:avLst/>
          </a:prstGeom>
          <a:effectLst>
            <a:outerShdw blurRad="25400" dist="114300" dir="2220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65043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{86C4921C-9B50-E643-A686-1A7A55A53870}tf10001072</Template>
  <TotalTime>1490</TotalTime>
  <Words>491</Words>
  <Application>Microsoft Macintosh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Crop</vt:lpstr>
      <vt:lpstr>DRAW</vt:lpstr>
      <vt:lpstr>Motivation</vt:lpstr>
      <vt:lpstr>Why this project is challenging?</vt:lpstr>
      <vt:lpstr>Data Sources and Collection </vt:lpstr>
      <vt:lpstr>Current Status</vt:lpstr>
      <vt:lpstr>EDA Findings</vt:lpstr>
      <vt:lpstr>Progress Report Timeline</vt:lpstr>
      <vt:lpstr>Future Work</vt:lpstr>
      <vt:lpstr>Risk Mitigation</vt:lpstr>
      <vt:lpstr>Data Pirates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Malik</dc:creator>
  <cp:lastModifiedBy>Shubham Malik</cp:lastModifiedBy>
  <cp:revision>139</cp:revision>
  <dcterms:created xsi:type="dcterms:W3CDTF">2020-03-13T08:30:50Z</dcterms:created>
  <dcterms:modified xsi:type="dcterms:W3CDTF">2020-03-14T19:46:39Z</dcterms:modified>
</cp:coreProperties>
</file>