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5"/>
  </p:notesMasterIdLst>
  <p:sldIdLst>
    <p:sldId id="256" r:id="rId3"/>
    <p:sldId id="278" r:id="rId4"/>
    <p:sldId id="279" r:id="rId5"/>
    <p:sldId id="280" r:id="rId6"/>
    <p:sldId id="282" r:id="rId7"/>
    <p:sldId id="268" r:id="rId8"/>
    <p:sldId id="269" r:id="rId9"/>
    <p:sldId id="270" r:id="rId10"/>
    <p:sldId id="266" r:id="rId11"/>
    <p:sldId id="272" r:id="rId12"/>
    <p:sldId id="273" r:id="rId13"/>
    <p:sldId id="274"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54" name="Google Shape;254;p1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1315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3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3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3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7" name="Google Shape;87;p3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8" name="Google Shape;88;p3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3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2" name="Google Shape;92;p3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3" name="Google Shape;93;p3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3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7" name="Google Shape;97;p3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8" name="Google Shape;98;p3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4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2" name="Google Shape;102;p4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4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6" name="Google Shape;106;p4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7" name="Google Shape;107;p4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8" name="Google Shape;108;p4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4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2" name="Google Shape;112;p4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3" name="Google Shape;113;p4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4" name="Google Shape;114;p4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5" name="Google Shape;115;p4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6" name="Google Shape;116;p4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7"/>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66" name="Google Shape;66;p17"/>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7"/>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17"/>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algn="ct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Evaluation-1</a:t>
            </a:r>
            <a:br>
              <a:rPr lang="en-US" sz="1800" b="0" i="0" u="none" strike="noStrike" cap="none" dirty="0">
                <a:solidFill>
                  <a:schemeClr val="dk1"/>
                </a:solidFill>
                <a:latin typeface="Arial"/>
                <a:ea typeface="Arial"/>
                <a:cs typeface="Arial"/>
                <a:sym typeface="Arial"/>
              </a:rPr>
            </a:br>
            <a:endParaRPr lang="en-US" sz="1800" b="0" i="0" u="none" strike="noStrike" cap="none" dirty="0">
              <a:solidFill>
                <a:schemeClr val="dk1"/>
              </a:solidFill>
              <a:latin typeface="Arial"/>
              <a:ea typeface="Arial"/>
              <a:cs typeface="Arial"/>
              <a:sym typeface="Arial"/>
            </a:endParaRPr>
          </a:p>
          <a:p>
            <a:pPr algn="ctr"/>
            <a:r>
              <a:rPr lang="en-US" sz="1800" b="1" dirty="0">
                <a:effectLst/>
                <a:latin typeface="Times New Roman" panose="02020603050405020304" pitchFamily="18" charset="0"/>
                <a:ea typeface="Calibri" panose="020F0502020204030204" pitchFamily="34" charset="0"/>
                <a:cs typeface="Arial" panose="020B0604020202020204" pitchFamily="34" charset="0"/>
              </a:rPr>
              <a:t>SMART IOT BASED PARKING SYSTEM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Feb</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4840"/>
            <a:ext cx="4666562"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17375E"/>
                </a:solidFill>
                <a:latin typeface="Georgia"/>
                <a:ea typeface="Georgia"/>
                <a:cs typeface="Georgia"/>
                <a:sym typeface="Georgia"/>
              </a:rPr>
              <a:t>Presented by :-</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dirty="0">
                <a:solidFill>
                  <a:srgbClr val="17375E"/>
                </a:solidFill>
                <a:latin typeface="Georgia"/>
                <a:ea typeface="Georgia"/>
                <a:cs typeface="Georgia"/>
                <a:sym typeface="Georgia"/>
              </a:rPr>
              <a:t>                            </a:t>
            </a:r>
            <a:endParaRPr sz="1800" b="0" i="0" u="none" strike="noStrike" cap="none" dirty="0">
              <a:solidFill>
                <a:schemeClr val="dk1"/>
              </a:solidFill>
              <a:latin typeface="Arial"/>
              <a:ea typeface="Arial"/>
              <a:cs typeface="Arial"/>
              <a:sym typeface="Arial"/>
            </a:endParaRPr>
          </a:p>
          <a:p>
            <a:pPr marL="539640" marR="0" lvl="0" indent="0" algn="l" rtl="0">
              <a:lnSpc>
                <a:spcPct val="100000"/>
              </a:lnSpc>
              <a:spcBef>
                <a:spcPts val="0"/>
              </a:spcBef>
              <a:spcAft>
                <a:spcPts val="0"/>
              </a:spcAft>
              <a:buNone/>
            </a:pPr>
            <a:r>
              <a:rPr lang="en-IN" sz="1800" b="0" i="0" u="none" strike="noStrike" cap="none" dirty="0">
                <a:solidFill>
                  <a:srgbClr val="17375E"/>
                </a:solidFill>
                <a:latin typeface="Georgia"/>
                <a:ea typeface="Georgia"/>
                <a:cs typeface="Georgia"/>
                <a:sym typeface="Georgia"/>
              </a:rPr>
              <a:t>SUNNY RANA  </a:t>
            </a:r>
            <a:endParaRPr lang="en-IN" sz="1800" dirty="0">
              <a:solidFill>
                <a:schemeClr val="dk1"/>
              </a:solidFill>
              <a:ea typeface="Georgia"/>
            </a:endParaRPr>
          </a:p>
          <a:p>
            <a:pPr marL="539640" marR="0" lvl="0" indent="0" algn="l" rtl="0">
              <a:lnSpc>
                <a:spcPct val="100000"/>
              </a:lnSpc>
              <a:spcBef>
                <a:spcPts val="0"/>
              </a:spcBef>
              <a:spcAft>
                <a:spcPts val="0"/>
              </a:spcAft>
              <a:buNone/>
            </a:pPr>
            <a:r>
              <a:rPr lang="en-IN" sz="1800" dirty="0">
                <a:solidFill>
                  <a:srgbClr val="17375E"/>
                </a:solidFill>
                <a:latin typeface="Georgia"/>
                <a:ea typeface="Georgia"/>
                <a:cs typeface="Georgia"/>
                <a:sym typeface="Georgia"/>
              </a:rPr>
              <a:t>SHAHID IMRAN</a:t>
            </a:r>
          </a:p>
          <a:p>
            <a:pPr marL="539640" marR="0" lvl="0" indent="0" algn="l" rtl="0">
              <a:lnSpc>
                <a:spcPct val="100000"/>
              </a:lnSpc>
              <a:spcBef>
                <a:spcPts val="0"/>
              </a:spcBef>
              <a:spcAft>
                <a:spcPts val="0"/>
              </a:spcAft>
              <a:buNone/>
            </a:pPr>
            <a:r>
              <a:rPr lang="en-IN" sz="1800" dirty="0">
                <a:solidFill>
                  <a:srgbClr val="17375E"/>
                </a:solidFill>
                <a:latin typeface="Georgia"/>
                <a:sym typeface="Georgia"/>
              </a:rPr>
              <a:t>SHUBHAM MATHUR </a:t>
            </a:r>
            <a:endParaRPr lang="en-IN" sz="1800" dirty="0">
              <a:solidFill>
                <a:schemeClr val="dk1"/>
              </a:solidFill>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Under the Supervision of:-</a:t>
            </a:r>
            <a:endParaRPr sz="1800" b="0" i="0" u="none" strike="noStrike" cap="none">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(GUNJAN AGGARWAL)</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1" dirty="0">
                <a:latin typeface="Times New Roman"/>
                <a:ea typeface="Times New Roman"/>
                <a:cs typeface="Times New Roman"/>
                <a:sym typeface="Times New Roman"/>
              </a:rPr>
              <a:t>Assistant Professor </a:t>
            </a:r>
            <a:endParaRPr lang="en-US"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Sharda University, Gr. Noida</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a:stretch/>
        </p:blipFill>
        <p:spPr>
          <a:xfrm>
            <a:off x="1785960" y="0"/>
            <a:ext cx="6105240"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49AB-7DBB-4262-9162-1697CECC56C9}"/>
              </a:ext>
            </a:extLst>
          </p:cNvPr>
          <p:cNvSpPr>
            <a:spLocks noGrp="1"/>
          </p:cNvSpPr>
          <p:nvPr>
            <p:ph type="title"/>
          </p:nvPr>
        </p:nvSpPr>
        <p:spPr>
          <a:xfrm>
            <a:off x="709126" y="274680"/>
            <a:ext cx="7977313" cy="1142640"/>
          </a:xfrm>
        </p:spPr>
        <p:txBody>
          <a:bodyPr/>
          <a:lstStyle/>
          <a:p>
            <a:pPr algn="ctr"/>
            <a:r>
              <a:rPr lang="en-IN" sz="2800" b="1" u="sng" dirty="0">
                <a:solidFill>
                  <a:srgbClr val="C00000"/>
                </a:solidFill>
                <a:latin typeface="Times New Roman" panose="02020603050405020304" pitchFamily="18" charset="0"/>
                <a:cs typeface="Times New Roman" panose="02020603050405020304" pitchFamily="18" charset="0"/>
              </a:rPr>
              <a:t>FLOW DIAGRAM OF THE SYSTEM </a:t>
            </a:r>
          </a:p>
        </p:txBody>
      </p:sp>
      <p:sp>
        <p:nvSpPr>
          <p:cNvPr id="3" name="Text Placeholder 2">
            <a:extLst>
              <a:ext uri="{FF2B5EF4-FFF2-40B4-BE49-F238E27FC236}">
                <a16:creationId xmlns:a16="http://schemas.microsoft.com/office/drawing/2014/main" id="{004BB32B-4D3E-450C-8596-9C4EE79F02C2}"/>
              </a:ext>
            </a:extLst>
          </p:cNvPr>
          <p:cNvSpPr>
            <a:spLocks noGrp="1"/>
          </p:cNvSpPr>
          <p:nvPr>
            <p:ph type="body" idx="1"/>
          </p:nvPr>
        </p:nvSpPr>
        <p:spPr/>
        <p:txBody>
          <a:bodyPr/>
          <a:lstStyle/>
          <a:p>
            <a:endParaRPr lang="en-IN" dirty="0"/>
          </a:p>
        </p:txBody>
      </p:sp>
      <p:pic>
        <p:nvPicPr>
          <p:cNvPr id="4" name="image3.png">
            <a:extLst>
              <a:ext uri="{FF2B5EF4-FFF2-40B4-BE49-F238E27FC236}">
                <a16:creationId xmlns:a16="http://schemas.microsoft.com/office/drawing/2014/main" id="{D826757A-6829-47C1-B68F-092C91B1B4C4}"/>
              </a:ext>
            </a:extLst>
          </p:cNvPr>
          <p:cNvPicPr/>
          <p:nvPr/>
        </p:nvPicPr>
        <p:blipFill>
          <a:blip r:embed="rId2" cstate="print"/>
          <a:stretch>
            <a:fillRect/>
          </a:stretch>
        </p:blipFill>
        <p:spPr>
          <a:xfrm>
            <a:off x="2183362" y="1600200"/>
            <a:ext cx="4637315" cy="4525560"/>
          </a:xfrm>
          <a:prstGeom prst="rect">
            <a:avLst/>
          </a:prstGeom>
        </p:spPr>
      </p:pic>
      <p:sp>
        <p:nvSpPr>
          <p:cNvPr id="5" name="Rectangle 4">
            <a:extLst>
              <a:ext uri="{FF2B5EF4-FFF2-40B4-BE49-F238E27FC236}">
                <a16:creationId xmlns:a16="http://schemas.microsoft.com/office/drawing/2014/main" id="{4D0D32A3-91E5-44F0-B465-A7615D15BF64}"/>
              </a:ext>
            </a:extLst>
          </p:cNvPr>
          <p:cNvSpPr/>
          <p:nvPr/>
        </p:nvSpPr>
        <p:spPr>
          <a:xfrm>
            <a:off x="5784980" y="4376057"/>
            <a:ext cx="2052734" cy="419878"/>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800">
                <a:solidFill>
                  <a:srgbClr val="000000"/>
                </a:solidFill>
                <a:effectLst/>
                <a:latin typeface="Calibri" panose="020F0502020204030204" pitchFamily="34" charset="0"/>
                <a:ea typeface="Calibri" panose="020F0502020204030204" pitchFamily="34" charset="0"/>
                <a:cs typeface="Arial" panose="020B0604020202020204" pitchFamily="34" charset="0"/>
              </a:rPr>
              <a:t>No fine is imposed </a:t>
            </a:r>
            <a:endParaRPr lang="en-IN" sz="180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AF020FD-1BAB-43BD-9C6A-63F42062A54B}"/>
              </a:ext>
            </a:extLst>
          </p:cNvPr>
          <p:cNvSpPr/>
          <p:nvPr/>
        </p:nvSpPr>
        <p:spPr>
          <a:xfrm>
            <a:off x="2034072" y="5257800"/>
            <a:ext cx="5094515" cy="303245"/>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dirty="0">
                <a:solidFill>
                  <a:srgbClr val="000000"/>
                </a:solidFill>
                <a:effectLst/>
                <a:latin typeface="Calibri" panose="020F0502020204030204" pitchFamily="34" charset="0"/>
                <a:ea typeface="Calibri" panose="020F0502020204030204" pitchFamily="34" charset="0"/>
                <a:cs typeface="Arial" panose="020B0604020202020204" pitchFamily="34" charset="0"/>
              </a:rPr>
              <a:t>A message that the driver has been fined is sent to the driver</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C3FBC74-71EB-4208-8375-2E50D92DB217}"/>
              </a:ext>
            </a:extLst>
          </p:cNvPr>
          <p:cNvSpPr/>
          <p:nvPr/>
        </p:nvSpPr>
        <p:spPr>
          <a:xfrm>
            <a:off x="2929812" y="3573624"/>
            <a:ext cx="3144417" cy="578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E3B38006-2B3C-42F7-8C1A-7C5EA96DCB4D}"/>
              </a:ext>
            </a:extLst>
          </p:cNvPr>
          <p:cNvSpPr/>
          <p:nvPr/>
        </p:nvSpPr>
        <p:spPr>
          <a:xfrm>
            <a:off x="4277725" y="3454767"/>
            <a:ext cx="270588" cy="65314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22716E5-4D43-43C6-8883-9BCCCC467CE0}"/>
              </a:ext>
            </a:extLst>
          </p:cNvPr>
          <p:cNvSpPr/>
          <p:nvPr/>
        </p:nvSpPr>
        <p:spPr>
          <a:xfrm>
            <a:off x="1679510" y="2771192"/>
            <a:ext cx="6158204" cy="683575"/>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If the car is parked in a no parking zone, the RFID receiver detects the car and a message is sent to the driver about wrong parking</a:t>
            </a: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723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5CC2-DCCB-4E02-8FE1-B46578B832FC}"/>
              </a:ext>
            </a:extLst>
          </p:cNvPr>
          <p:cNvSpPr>
            <a:spLocks noGrp="1"/>
          </p:cNvSpPr>
          <p:nvPr>
            <p:ph type="title"/>
          </p:nvPr>
        </p:nvSpPr>
        <p:spPr/>
        <p:txBody>
          <a:bodyPr/>
          <a:lstStyle/>
          <a:p>
            <a:pPr algn="ctr"/>
            <a:r>
              <a:rPr lang="en-IN" sz="2800" b="1" u="sng" dirty="0">
                <a:solidFill>
                  <a:srgbClr val="C00000"/>
                </a:solidFill>
                <a:latin typeface="Times New Roman" panose="02020603050405020304" pitchFamily="18" charset="0"/>
                <a:cs typeface="Times New Roman" panose="02020603050405020304" pitchFamily="18" charset="0"/>
              </a:rPr>
              <a:t>RESULT </a:t>
            </a:r>
          </a:p>
        </p:txBody>
      </p:sp>
      <p:sp>
        <p:nvSpPr>
          <p:cNvPr id="3" name="Subtitle 2">
            <a:extLst>
              <a:ext uri="{FF2B5EF4-FFF2-40B4-BE49-F238E27FC236}">
                <a16:creationId xmlns:a16="http://schemas.microsoft.com/office/drawing/2014/main" id="{BCF8DFF8-AAD5-466C-9BB7-86789DE7216B}"/>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01D41B1C-CA39-411B-A9C5-7DF14FD65D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1600200"/>
            <a:ext cx="8229239" cy="4525560"/>
          </a:xfrm>
          <a:prstGeom prst="rect">
            <a:avLst/>
          </a:prstGeom>
          <a:noFill/>
          <a:ln>
            <a:noFill/>
          </a:ln>
        </p:spPr>
      </p:pic>
    </p:spTree>
    <p:extLst>
      <p:ext uri="{BB962C8B-B14F-4D97-AF65-F5344CB8AC3E}">
        <p14:creationId xmlns:p14="http://schemas.microsoft.com/office/powerpoint/2010/main" val="394729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12C1FC-884C-4249-BAA8-A011BB6FF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885" y="785250"/>
            <a:ext cx="3797559" cy="5009060"/>
          </a:xfrm>
          <a:prstGeom prst="rect">
            <a:avLst/>
          </a:prstGeom>
          <a:noFill/>
          <a:ln>
            <a:noFill/>
          </a:ln>
        </p:spPr>
      </p:pic>
      <p:pic>
        <p:nvPicPr>
          <p:cNvPr id="3" name="Picture 2">
            <a:extLst>
              <a:ext uri="{FF2B5EF4-FFF2-40B4-BE49-F238E27FC236}">
                <a16:creationId xmlns:a16="http://schemas.microsoft.com/office/drawing/2014/main" id="{F1FF599F-EC72-42A5-9614-BBA2CD6185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85249"/>
            <a:ext cx="4095115" cy="5009061"/>
          </a:xfrm>
          <a:prstGeom prst="rect">
            <a:avLst/>
          </a:prstGeom>
          <a:noFill/>
          <a:ln>
            <a:noFill/>
          </a:ln>
        </p:spPr>
      </p:pic>
    </p:spTree>
    <p:extLst>
      <p:ext uri="{BB962C8B-B14F-4D97-AF65-F5344CB8AC3E}">
        <p14:creationId xmlns:p14="http://schemas.microsoft.com/office/powerpoint/2010/main" val="356334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A549-5241-4107-AF87-CD0D056C9D3A}"/>
              </a:ext>
            </a:extLst>
          </p:cNvPr>
          <p:cNvSpPr>
            <a:spLocks noGrp="1"/>
          </p:cNvSpPr>
          <p:nvPr>
            <p:ph type="title"/>
          </p:nvPr>
        </p:nvSpPr>
        <p:spPr/>
        <p:txBody>
          <a:bodyPr/>
          <a:lstStyle/>
          <a:p>
            <a:pPr algn="ctr"/>
            <a:r>
              <a:rPr lang="en-IN" dirty="0"/>
              <a:t>PROJECT OVERVIEW SMART PARKING SYSTEM</a:t>
            </a:r>
          </a:p>
        </p:txBody>
      </p:sp>
      <p:sp>
        <p:nvSpPr>
          <p:cNvPr id="3" name="Text Placeholder 2">
            <a:extLst>
              <a:ext uri="{FF2B5EF4-FFF2-40B4-BE49-F238E27FC236}">
                <a16:creationId xmlns:a16="http://schemas.microsoft.com/office/drawing/2014/main" id="{C6009616-3CA9-49AB-B6CC-158F423D8E24}"/>
              </a:ext>
            </a:extLst>
          </p:cNvPr>
          <p:cNvSpPr>
            <a:spLocks noGrp="1"/>
          </p:cNvSpPr>
          <p:nvPr>
            <p:ph type="body" idx="1"/>
          </p:nvPr>
        </p:nvSpPr>
        <p:spPr>
          <a:xfrm>
            <a:off x="139959" y="1600200"/>
            <a:ext cx="8761445" cy="4525560"/>
          </a:xfrm>
        </p:spPr>
        <p:txBody>
          <a:bodyPr>
            <a:normAutofit fontScale="92500"/>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There has been a tremendous growth in the number of vehicles on road in past few years. But unfortunately the road networks and road widths have not grown in proportion to vehicle numbers. This has created in huge parking crisis especially in urban areas. At such times smart online parking systems are the need of the hour. This system aims at replacing the conventional parking system with an IoT-based smart parking system by using RFID (radio-frequency identification). The users will be provided an entry card for getting access to the parking slot. The users will also be provided with an android based mobile application, using which they can know about the availability of the parking slot on their mobile phones. Along with getting to know the real time availability of the parking slots the system also has the concept of detecting wrongly parked car within the parking area. In a parking area there are many areas which are either reserved or strictly no parking. Thus the system here also uses the concepts of RFID to get the car detected. In this way, this smart parking system will help reduce human effort &amp; time by using automation technology.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5027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39B8-62E5-4552-B446-F86AD1D43101}"/>
              </a:ext>
            </a:extLst>
          </p:cNvPr>
          <p:cNvSpPr>
            <a:spLocks noGrp="1"/>
          </p:cNvSpPr>
          <p:nvPr>
            <p:ph type="title"/>
          </p:nvPr>
        </p:nvSpPr>
        <p:spPr/>
        <p:txBody>
          <a:bodyPr/>
          <a:lstStyle/>
          <a:p>
            <a:r>
              <a:rPr lang="en-IN" dirty="0"/>
              <a:t>WORK DISTRIBUTION OF TEAM </a:t>
            </a:r>
          </a:p>
        </p:txBody>
      </p:sp>
      <p:sp>
        <p:nvSpPr>
          <p:cNvPr id="3" name="Text Placeholder 2">
            <a:extLst>
              <a:ext uri="{FF2B5EF4-FFF2-40B4-BE49-F238E27FC236}">
                <a16:creationId xmlns:a16="http://schemas.microsoft.com/office/drawing/2014/main" id="{1AA94128-4BC0-4A20-814C-C5F6186A2BDB}"/>
              </a:ext>
            </a:extLst>
          </p:cNvPr>
          <p:cNvSpPr>
            <a:spLocks noGrp="1"/>
          </p:cNvSpPr>
          <p:nvPr>
            <p:ph type="body" idx="1"/>
          </p:nvPr>
        </p:nvSpPr>
        <p:spPr/>
        <p:txBody>
          <a:bodyPr/>
          <a:lstStyle/>
          <a:p>
            <a:pPr marL="571500" indent="-342900">
              <a:buAutoNum type="arabicPeriod"/>
            </a:pPr>
            <a:r>
              <a:rPr lang="en-IN" dirty="0"/>
              <a:t>SUNNY RANA : DOCUMENTATION , RFID DETECTION</a:t>
            </a:r>
          </a:p>
          <a:p>
            <a:pPr marL="571500" indent="-342900">
              <a:buAutoNum type="arabicPeriod"/>
            </a:pPr>
            <a:r>
              <a:rPr lang="en-IN" dirty="0"/>
              <a:t>SHAHID IMRAN : DOCUMENTATION , IR SENSOR DETECTION</a:t>
            </a:r>
          </a:p>
          <a:p>
            <a:pPr marL="571500" indent="-342900">
              <a:buAutoNum type="arabicPeriod"/>
            </a:pPr>
            <a:r>
              <a:rPr lang="en-IN" dirty="0"/>
              <a:t>SHUBHAM MATHUR : DOCUMENTATION , DC MOTOR GATES</a:t>
            </a:r>
          </a:p>
        </p:txBody>
      </p:sp>
    </p:spTree>
    <p:extLst>
      <p:ext uri="{BB962C8B-B14F-4D97-AF65-F5344CB8AC3E}">
        <p14:creationId xmlns:p14="http://schemas.microsoft.com/office/powerpoint/2010/main" val="283537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202F-6CBA-4ECC-8BB6-8C887886AA8A}"/>
              </a:ext>
            </a:extLst>
          </p:cNvPr>
          <p:cNvSpPr>
            <a:spLocks noGrp="1"/>
          </p:cNvSpPr>
          <p:nvPr>
            <p:ph type="title"/>
          </p:nvPr>
        </p:nvSpPr>
        <p:spPr/>
        <p:txBody>
          <a:bodyPr/>
          <a:lstStyle/>
          <a:p>
            <a:r>
              <a:rPr lang="en-IN" dirty="0"/>
              <a:t>IMPROVEMENT/WORK DONE FROM LAST EVALUATION</a:t>
            </a:r>
          </a:p>
        </p:txBody>
      </p:sp>
      <p:sp>
        <p:nvSpPr>
          <p:cNvPr id="3" name="Text Placeholder 2">
            <a:extLst>
              <a:ext uri="{FF2B5EF4-FFF2-40B4-BE49-F238E27FC236}">
                <a16:creationId xmlns:a16="http://schemas.microsoft.com/office/drawing/2014/main" id="{677F5056-2D2E-40D2-86AD-C6AB2D7C481D}"/>
              </a:ext>
            </a:extLst>
          </p:cNvPr>
          <p:cNvSpPr>
            <a:spLocks noGrp="1"/>
          </p:cNvSpPr>
          <p:nvPr>
            <p:ph type="body" idx="1"/>
          </p:nvPr>
        </p:nvSpPr>
        <p:spPr/>
        <p:txBody>
          <a:bodyPr/>
          <a:lstStyle/>
          <a:p>
            <a:pPr marL="571500" indent="-342900">
              <a:buAutoNum type="arabicPeriod"/>
            </a:pPr>
            <a:r>
              <a:rPr lang="en-IN" dirty="0"/>
              <a:t>RESEARCH PAPER HAS BEEN ACCEPTED (BOTH 7</a:t>
            </a:r>
            <a:r>
              <a:rPr lang="en-IN" baseline="30000" dirty="0"/>
              <a:t>TH</a:t>
            </a:r>
            <a:r>
              <a:rPr lang="en-IN" dirty="0"/>
              <a:t> AND 8</a:t>
            </a:r>
            <a:r>
              <a:rPr lang="en-IN" baseline="30000" dirty="0"/>
              <a:t>TH</a:t>
            </a:r>
            <a:r>
              <a:rPr lang="en-IN" dirty="0"/>
              <a:t> )</a:t>
            </a:r>
          </a:p>
          <a:p>
            <a:pPr marL="571500" indent="-342900">
              <a:buAutoNum type="arabicPeriod"/>
            </a:pPr>
            <a:r>
              <a:rPr lang="en-IN" dirty="0"/>
              <a:t> PROJECT HAS BEEN DEVELOPED </a:t>
            </a:r>
          </a:p>
          <a:p>
            <a:pPr marL="571500" indent="-342900">
              <a:buAutoNum type="arabicPeriod"/>
            </a:pPr>
            <a:endParaRPr lang="en-IN" dirty="0"/>
          </a:p>
        </p:txBody>
      </p:sp>
    </p:spTree>
    <p:extLst>
      <p:ext uri="{BB962C8B-B14F-4D97-AF65-F5344CB8AC3E}">
        <p14:creationId xmlns:p14="http://schemas.microsoft.com/office/powerpoint/2010/main" val="14521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2D30-1B7A-45E1-B5E2-C05B4F5C4BEE}"/>
              </a:ext>
            </a:extLst>
          </p:cNvPr>
          <p:cNvSpPr>
            <a:spLocks noGrp="1"/>
          </p:cNvSpPr>
          <p:nvPr>
            <p:ph type="title"/>
          </p:nvPr>
        </p:nvSpPr>
        <p:spPr/>
        <p:txBody>
          <a:bodyPr/>
          <a:lstStyle/>
          <a:p>
            <a:pPr algn="ctr"/>
            <a:r>
              <a:rPr lang="en-IN" dirty="0"/>
              <a:t>PROJECT SETUP FOR SMART PARKING SYSTEM</a:t>
            </a:r>
          </a:p>
        </p:txBody>
      </p:sp>
      <p:sp>
        <p:nvSpPr>
          <p:cNvPr id="3" name="Text Placeholder 2">
            <a:extLst>
              <a:ext uri="{FF2B5EF4-FFF2-40B4-BE49-F238E27FC236}">
                <a16:creationId xmlns:a16="http://schemas.microsoft.com/office/drawing/2014/main" id="{E278CD67-59CB-48FE-8476-A26E120C78FC}"/>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5C14B04-39E2-4F94-BE2D-A0FD8327F3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229239" cy="4525560"/>
          </a:xfrm>
          <a:prstGeom prst="rect">
            <a:avLst/>
          </a:prstGeom>
          <a:noFill/>
          <a:ln>
            <a:noFill/>
          </a:ln>
        </p:spPr>
      </p:pic>
    </p:spTree>
    <p:extLst>
      <p:ext uri="{BB962C8B-B14F-4D97-AF65-F5344CB8AC3E}">
        <p14:creationId xmlns:p14="http://schemas.microsoft.com/office/powerpoint/2010/main" val="225718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u="sng" dirty="0">
                <a:solidFill>
                  <a:srgbClr val="C00000"/>
                </a:solidFill>
              </a:rPr>
              <a:t>MATERIAL REQUIRED </a:t>
            </a:r>
          </a:p>
        </p:txBody>
      </p:sp>
      <p:sp>
        <p:nvSpPr>
          <p:cNvPr id="3" name="Text Placeholder 2"/>
          <p:cNvSpPr>
            <a:spLocks noGrp="1"/>
          </p:cNvSpPr>
          <p:nvPr>
            <p:ph type="body" idx="1"/>
          </p:nvPr>
        </p:nvSpPr>
        <p:spPr>
          <a:xfrm>
            <a:off x="453961" y="1600199"/>
            <a:ext cx="4015800" cy="4525560"/>
          </a:xfrm>
        </p:spPr>
        <p:txBody>
          <a:bodyPr>
            <a:normAutofit fontScale="70000" lnSpcReduction="20000"/>
          </a:bodyPr>
          <a:lstStyle/>
          <a:p>
            <a:pPr marL="342900" lvl="0" indent="-342900" rtl="0">
              <a:lnSpc>
                <a:spcPct val="107000"/>
              </a:lnSpc>
              <a:spcAft>
                <a:spcPts val="800"/>
              </a:spcAft>
              <a:buFont typeface="Arial" panose="020B0604020202020204" pitchFamily="34" charset="0"/>
              <a:buChar char="•"/>
            </a:pPr>
            <a:r>
              <a:rPr lang="en-IN" sz="23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Atmega</a:t>
            </a: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Microcontroller</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DC Motor</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LCD Display</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RFID </a:t>
            </a:r>
            <a:r>
              <a:rPr lang="en-IN" sz="23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Sanner</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Wifi</a:t>
            </a: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Module</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IR Sensors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Resistors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Capacitors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Buttons &amp; Switches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Electrical &amp; Wirings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PCB Board</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Diodes Transistors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2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Connectors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300" b="1" dirty="0">
                <a:effectLst/>
                <a:latin typeface="Calibri" panose="020F0502020204030204" pitchFamily="34" charset="0"/>
                <a:ea typeface="Calibri" panose="020F0502020204030204" pitchFamily="34" charset="0"/>
                <a:cs typeface="Sakal Marathi"/>
              </a:rPr>
              <a:t> </a:t>
            </a:r>
            <a:endParaRPr lang="en-IN" sz="2300" dirty="0">
              <a:effectLst/>
              <a:latin typeface="Sakal Marathi"/>
              <a:ea typeface="Calibri" panose="020F0502020204030204" pitchFamily="34" charset="0"/>
              <a:cs typeface="Sakal Marathi"/>
            </a:endParaRPr>
          </a:p>
          <a:p>
            <a:endParaRPr lang="en-IN" dirty="0"/>
          </a:p>
        </p:txBody>
      </p:sp>
      <p:sp>
        <p:nvSpPr>
          <p:cNvPr id="4" name="Text Placeholder 3"/>
          <p:cNvSpPr>
            <a:spLocks noGrp="1"/>
          </p:cNvSpPr>
          <p:nvPr>
            <p:ph type="body" idx="2"/>
          </p:nvPr>
        </p:nvSpPr>
        <p:spPr>
          <a:xfrm flipH="1">
            <a:off x="10133044" y="4348065"/>
            <a:ext cx="989045" cy="1777694"/>
          </a:xfrm>
        </p:spPr>
        <p:txBody>
          <a:bodyPr/>
          <a:lstStyle/>
          <a:p>
            <a:endParaRPr lang="en-IN" dirty="0"/>
          </a:p>
        </p:txBody>
      </p:sp>
    </p:spTree>
    <p:extLst>
      <p:ext uri="{BB962C8B-B14F-4D97-AF65-F5344CB8AC3E}">
        <p14:creationId xmlns:p14="http://schemas.microsoft.com/office/powerpoint/2010/main" val="196118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7853-76E9-4D32-A0C4-33400D1513B1}"/>
              </a:ext>
            </a:extLst>
          </p:cNvPr>
          <p:cNvSpPr>
            <a:spLocks noGrp="1"/>
          </p:cNvSpPr>
          <p:nvPr>
            <p:ph type="title"/>
          </p:nvPr>
        </p:nvSpPr>
        <p:spPr/>
        <p:txBody>
          <a:bodyPr/>
          <a:lstStyle/>
          <a:p>
            <a:pPr algn="ctr"/>
            <a:r>
              <a:rPr lang="en-IN" sz="2800" b="1" u="sng" dirty="0">
                <a:solidFill>
                  <a:srgbClr val="C00000"/>
                </a:solidFill>
                <a:effectLst/>
                <a:latin typeface="Calibri" panose="020F0502020204030204" pitchFamily="34" charset="0"/>
                <a:ea typeface="Calibri" panose="020F0502020204030204" pitchFamily="34" charset="0"/>
                <a:cs typeface="Sakal Marathi"/>
              </a:rPr>
              <a:t>APPLICATIONS OF THE SYSTEM </a:t>
            </a:r>
            <a:br>
              <a:rPr lang="en-IN" sz="1800" dirty="0">
                <a:effectLst/>
                <a:latin typeface="Sakal Marathi"/>
                <a:ea typeface="Calibri" panose="020F0502020204030204" pitchFamily="34" charset="0"/>
                <a:cs typeface="Sakal Marathi"/>
              </a:rPr>
            </a:br>
            <a:endParaRPr lang="en-IN" dirty="0"/>
          </a:p>
        </p:txBody>
      </p:sp>
      <p:sp>
        <p:nvSpPr>
          <p:cNvPr id="3" name="Text Placeholder 2">
            <a:extLst>
              <a:ext uri="{FF2B5EF4-FFF2-40B4-BE49-F238E27FC236}">
                <a16:creationId xmlns:a16="http://schemas.microsoft.com/office/drawing/2014/main" id="{10837C1A-BF41-4728-9EE9-3481D1FF582F}"/>
              </a:ext>
            </a:extLst>
          </p:cNvPr>
          <p:cNvSpPr>
            <a:spLocks noGrp="1"/>
          </p:cNvSpPr>
          <p:nvPr>
            <p:ph type="body" idx="1"/>
          </p:nvPr>
        </p:nvSpPr>
        <p:spPr/>
        <p:txBody>
          <a:bodyPr/>
          <a:lstStyle/>
          <a:p>
            <a:pPr marL="342900" lvl="0" indent="-342900" rtl="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Residential Parking</a:t>
            </a:r>
            <a:endParaRPr lang="en-IN" sz="1800" dirty="0">
              <a:effectLst/>
              <a:latin typeface="Sakal Marathi"/>
              <a:ea typeface="Calibri" panose="020F0502020204030204" pitchFamily="34" charset="0"/>
              <a:cs typeface="Sakal Marathi"/>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Public Parking Spaces</a:t>
            </a:r>
            <a:endParaRPr lang="en-IN" sz="1800" dirty="0">
              <a:effectLst/>
              <a:latin typeface="Sakal Marathi"/>
              <a:ea typeface="Calibri" panose="020F0502020204030204" pitchFamily="34" charset="0"/>
              <a:cs typeface="Sakal Marathi"/>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Airport/Railway Parking</a:t>
            </a:r>
            <a:endParaRPr lang="en-IN" sz="1800" dirty="0">
              <a:effectLst/>
              <a:latin typeface="Sakal Marathi"/>
              <a:ea typeface="Calibri" panose="020F0502020204030204" pitchFamily="34" charset="0"/>
              <a:cs typeface="Sakal Marathi"/>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Mall Parking</a:t>
            </a:r>
            <a:endParaRPr lang="en-IN" dirty="0"/>
          </a:p>
        </p:txBody>
      </p:sp>
    </p:spTree>
    <p:extLst>
      <p:ext uri="{BB962C8B-B14F-4D97-AF65-F5344CB8AC3E}">
        <p14:creationId xmlns:p14="http://schemas.microsoft.com/office/powerpoint/2010/main" val="130507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8BFA-F147-4835-8FFD-96781D53D128}"/>
              </a:ext>
            </a:extLst>
          </p:cNvPr>
          <p:cNvSpPr>
            <a:spLocks noGrp="1"/>
          </p:cNvSpPr>
          <p:nvPr>
            <p:ph type="title"/>
          </p:nvPr>
        </p:nvSpPr>
        <p:spPr/>
        <p:txBody>
          <a:bodyPr/>
          <a:lstStyle/>
          <a:p>
            <a:pPr algn="ctr"/>
            <a:r>
              <a:rPr lang="en-IN" sz="2800" b="1"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ADVANTAGES OF THE SYSTEM </a:t>
            </a:r>
            <a:br>
              <a:rPr lang="en-IN" sz="1800" dirty="0">
                <a:effectLst/>
                <a:latin typeface="Sakal Marathi"/>
                <a:ea typeface="Calibri" panose="020F0502020204030204" pitchFamily="34" charset="0"/>
                <a:cs typeface="Sakal Marathi"/>
              </a:rPr>
            </a:br>
            <a:endParaRPr lang="en-IN" dirty="0"/>
          </a:p>
        </p:txBody>
      </p:sp>
      <p:sp>
        <p:nvSpPr>
          <p:cNvPr id="3" name="Text Placeholder 2">
            <a:extLst>
              <a:ext uri="{FF2B5EF4-FFF2-40B4-BE49-F238E27FC236}">
                <a16:creationId xmlns:a16="http://schemas.microsoft.com/office/drawing/2014/main" id="{EA397297-4626-4979-A6D3-08641D32BE53}"/>
              </a:ext>
            </a:extLst>
          </p:cNvPr>
          <p:cNvSpPr>
            <a:spLocks noGrp="1"/>
          </p:cNvSpPr>
          <p:nvPr>
            <p:ph type="body" idx="1"/>
          </p:nvPr>
        </p:nvSpPr>
        <p:spPr/>
        <p:txBody>
          <a:bodyPr/>
          <a:lstStyle/>
          <a:p>
            <a:pPr marL="342900" lvl="0" indent="-342900" algn="just" rtl="0">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Automatic Parking System with Zero Human Intervention</a:t>
            </a:r>
            <a:endParaRPr lang="en-IN" sz="1800" dirty="0">
              <a:effectLst/>
              <a:latin typeface="Sakal Marathi"/>
              <a:ea typeface="Calibri" panose="020F0502020204030204" pitchFamily="34" charset="0"/>
              <a:cs typeface="Sakal Marathi"/>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RFID Scan for Access Verification</a:t>
            </a:r>
            <a:endParaRPr lang="en-IN" sz="1800" dirty="0">
              <a:effectLst/>
              <a:latin typeface="Sakal Marathi"/>
              <a:ea typeface="Calibri" panose="020F0502020204030204" pitchFamily="34" charset="0"/>
              <a:cs typeface="Sakal Marathi"/>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Automatic Gate Barriers for Entry Exit</a:t>
            </a:r>
            <a:endParaRPr lang="en-IN" sz="1800" dirty="0">
              <a:effectLst/>
              <a:latin typeface="Sakal Marathi"/>
              <a:ea typeface="Calibri" panose="020F0502020204030204" pitchFamily="34" charset="0"/>
              <a:cs typeface="Sakal Marathi"/>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Parking Slot Sensors for Empty Slot Detection</a:t>
            </a:r>
            <a:endParaRPr lang="en-IN" sz="1800" dirty="0">
              <a:effectLst/>
              <a:latin typeface="Sakal Marathi"/>
              <a:ea typeface="Calibri" panose="020F0502020204030204" pitchFamily="34" charset="0"/>
              <a:cs typeface="Sakal Marathi"/>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Online Parking Slot availability on Phone</a:t>
            </a:r>
            <a:endParaRPr lang="en-IN" sz="1800" dirty="0">
              <a:effectLst/>
              <a:latin typeface="Sakal Marathi"/>
              <a:ea typeface="Calibri" panose="020F0502020204030204" pitchFamily="34" charset="0"/>
              <a:cs typeface="Sakal Marathi"/>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Sakal Marathi"/>
              </a:rPr>
              <a:t>Easy to Use System</a:t>
            </a:r>
            <a:endParaRPr lang="en-IN" sz="1800" dirty="0">
              <a:effectLst/>
              <a:latin typeface="Sakal Marathi"/>
              <a:ea typeface="Calibri" panose="020F0502020204030204" pitchFamily="34" charset="0"/>
              <a:cs typeface="Sakal Marathi"/>
            </a:endParaRPr>
          </a:p>
          <a:p>
            <a:pPr marL="457200"/>
            <a:r>
              <a:rPr lang="en-IN" sz="1800" dirty="0">
                <a:effectLst/>
                <a:latin typeface="Calibri" panose="020F0502020204030204" pitchFamily="34" charset="0"/>
                <a:ea typeface="Calibri" panose="020F0502020204030204" pitchFamily="34" charset="0"/>
                <a:cs typeface="Sakal Marathi"/>
              </a:rPr>
              <a:t> </a:t>
            </a:r>
            <a:endParaRPr lang="en-IN" sz="1800" dirty="0">
              <a:effectLst/>
              <a:latin typeface="Sakal Marathi"/>
              <a:ea typeface="Calibri" panose="020F0502020204030204" pitchFamily="34" charset="0"/>
              <a:cs typeface="Sakal Marathi"/>
            </a:endParaRPr>
          </a:p>
          <a:p>
            <a:endParaRPr lang="en-IN" dirty="0"/>
          </a:p>
        </p:txBody>
      </p:sp>
    </p:spTree>
    <p:extLst>
      <p:ext uri="{BB962C8B-B14F-4D97-AF65-F5344CB8AC3E}">
        <p14:creationId xmlns:p14="http://schemas.microsoft.com/office/powerpoint/2010/main" val="250006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1"/>
          <p:cNvSpPr txBox="1"/>
          <p:nvPr/>
        </p:nvSpPr>
        <p:spPr>
          <a:xfrm>
            <a:off x="971640" y="136440"/>
            <a:ext cx="7053120" cy="68976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2800" b="1" i="0" u="sng" strike="noStrike" cap="none" dirty="0">
                <a:solidFill>
                  <a:srgbClr val="C00000"/>
                </a:solidFill>
                <a:latin typeface="Times New Roman"/>
                <a:ea typeface="Times New Roman"/>
                <a:cs typeface="Times New Roman"/>
                <a:sym typeface="Times New Roman"/>
              </a:rPr>
              <a:t>Work Done in 7</a:t>
            </a:r>
            <a:r>
              <a:rPr lang="en-US" sz="2800" b="1" i="0" u="sng" strike="noStrike" cap="none" baseline="30000" dirty="0">
                <a:solidFill>
                  <a:srgbClr val="C00000"/>
                </a:solidFill>
                <a:latin typeface="Times New Roman"/>
                <a:ea typeface="Times New Roman"/>
                <a:cs typeface="Times New Roman"/>
                <a:sym typeface="Times New Roman"/>
              </a:rPr>
              <a:t>th</a:t>
            </a:r>
            <a:r>
              <a:rPr lang="en-US" sz="2800" b="1" i="0" u="sng" strike="noStrike" cap="none" dirty="0">
                <a:solidFill>
                  <a:srgbClr val="C00000"/>
                </a:solidFill>
                <a:latin typeface="Times New Roman"/>
                <a:ea typeface="Times New Roman"/>
                <a:cs typeface="Times New Roman"/>
                <a:sym typeface="Times New Roman"/>
              </a:rPr>
              <a:t> Sem</a:t>
            </a:r>
            <a:endParaRPr sz="2800" b="1" i="0" u="sng" strike="noStrike" cap="none" dirty="0">
              <a:solidFill>
                <a:srgbClr val="C00000"/>
              </a:solidFill>
              <a:latin typeface="Calibri"/>
              <a:ea typeface="Calibri"/>
              <a:cs typeface="Calibri"/>
              <a:sym typeface="Calibri"/>
            </a:endParaRPr>
          </a:p>
        </p:txBody>
      </p:sp>
      <p:sp>
        <p:nvSpPr>
          <p:cNvPr id="257" name="Google Shape;257;p11"/>
          <p:cNvSpPr txBox="1"/>
          <p:nvPr/>
        </p:nvSpPr>
        <p:spPr>
          <a:xfrm>
            <a:off x="309240" y="3429000"/>
            <a:ext cx="8568720" cy="3109320"/>
          </a:xfrm>
          <a:prstGeom prst="rect">
            <a:avLst/>
          </a:prstGeom>
          <a:noFill/>
          <a:ln>
            <a:noFill/>
          </a:ln>
        </p:spPr>
        <p:txBody>
          <a:bodyPr spcFirstLastPara="1" wrap="square" lIns="0" tIns="0" rIns="0" bIns="0" anchor="t" anchorCtr="0">
            <a:noAutofit/>
          </a:bodyPr>
          <a:lstStyle/>
          <a:p>
            <a:pPr algn="just"/>
            <a:r>
              <a:rPr lang="en-IN" sz="1800" dirty="0">
                <a:effectLst/>
                <a:latin typeface="Times New Roman" panose="02020603050405020304" pitchFamily="18" charset="0"/>
                <a:ea typeface="Calibri" panose="020F0502020204030204" pitchFamily="34" charset="0"/>
              </a:rPr>
              <a:t>Now days in many public places such as supermarkets, offices, hospital area, market areas there is a significant problem of unapproved car parking. This creates a problem on the road for the people and as well as for the authority to trace the car owner and to clear the obstruction. So, there is a need of developing an labour saving system that indicates directly the location and the details of a car parked in an unauthorised parking area. This system includes </a:t>
            </a:r>
            <a:r>
              <a:rPr lang="en-IN" sz="1800" dirty="0">
                <a:solidFill>
                  <a:srgbClr val="000000"/>
                </a:solidFill>
                <a:effectLst/>
                <a:latin typeface="Times New Roman" panose="02020603050405020304" pitchFamily="18" charset="0"/>
                <a:ea typeface="Calibri" panose="020F0502020204030204" pitchFamily="34" charset="0"/>
              </a:rPr>
              <a:t>an RFID transmitter that is attached in every bus, cab, jeep, and other vehicles[3]. RFID receiver circuits are mounted in every area where parking is prohibited. If a car parks in an unauthorized </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area the RFID detector detects the car and sends the notification to the driver regarding the wrongly parked car and also about the fine being imposed on the driver for the offence. The pros of this system is that less human intervention is required and any attempts to bribe or to evade the fine for the offence are nearly nullified.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0">
              <a:spcBef>
                <a:spcPts val="0"/>
              </a:spcBef>
              <a:spcAft>
                <a:spcPts val="0"/>
              </a:spcAft>
              <a:buNone/>
            </a:pPr>
            <a:endParaRPr dirty="0"/>
          </a:p>
        </p:txBody>
      </p:sp>
      <p:sp>
        <p:nvSpPr>
          <p:cNvPr id="258" name="Google Shape;258;p1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9</a:t>
            </a:fld>
            <a:endParaRPr sz="1200" b="0" i="0" u="none" strike="noStrike" cap="none">
              <a:solidFill>
                <a:srgbClr val="000000"/>
              </a:solidFill>
              <a:latin typeface="Times New Roman"/>
              <a:ea typeface="Times New Roman"/>
              <a:cs typeface="Times New Roman"/>
              <a:sym typeface="Times New Roman"/>
            </a:endParaRPr>
          </a:p>
        </p:txBody>
      </p:sp>
      <p:sp>
        <p:nvSpPr>
          <p:cNvPr id="259" name="Google Shape;259;p11"/>
          <p:cNvSpPr/>
          <p:nvPr/>
        </p:nvSpPr>
        <p:spPr>
          <a:xfrm>
            <a:off x="8721000" y="6487920"/>
            <a:ext cx="313560" cy="36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04D431-6586-498C-8B18-790224B203BC}"/>
              </a:ext>
            </a:extLst>
          </p:cNvPr>
          <p:cNvSpPr txBox="1"/>
          <p:nvPr/>
        </p:nvSpPr>
        <p:spPr>
          <a:xfrm>
            <a:off x="1268963" y="1707502"/>
            <a:ext cx="6960637" cy="1261884"/>
          </a:xfrm>
          <a:prstGeom prst="rect">
            <a:avLst/>
          </a:prstGeom>
          <a:noFill/>
        </p:spPr>
        <p:txBody>
          <a:bodyPr wrap="square" rtlCol="0">
            <a:spAutoFit/>
          </a:bodyPr>
          <a:lstStyle/>
          <a:p>
            <a:pPr algn="ctr"/>
            <a:r>
              <a:rPr lang="en-IN" sz="2800" b="1" dirty="0">
                <a:effectLst/>
                <a:latin typeface="Times New Roman" panose="02020603050405020304" pitchFamily="18" charset="0"/>
                <a:ea typeface="Calibri" panose="020F0502020204030204" pitchFamily="34" charset="0"/>
                <a:cs typeface="Arial" panose="020B0604020202020204" pitchFamily="34" charset="0"/>
              </a:rPr>
              <a:t>DETECTION OF UNAUTHORIZED PARKING USING RFID</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4166</TotalTime>
  <Words>672</Words>
  <Application>Microsoft Office PowerPoint</Application>
  <PresentationFormat>On-screen Show (4:3)</PresentationFormat>
  <Paragraphs>65</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Georgia</vt:lpstr>
      <vt:lpstr>Sakal Marathi</vt:lpstr>
      <vt:lpstr>Symbol</vt:lpstr>
      <vt:lpstr>Times New Roman</vt:lpstr>
      <vt:lpstr>Office Theme</vt:lpstr>
      <vt:lpstr>Office Theme</vt:lpstr>
      <vt:lpstr>PowerPoint Presentation</vt:lpstr>
      <vt:lpstr>PROJECT OVERVIEW SMART PARKING SYSTEM</vt:lpstr>
      <vt:lpstr>WORK DISTRIBUTION OF TEAM </vt:lpstr>
      <vt:lpstr>IMPROVEMENT/WORK DONE FROM LAST EVALUATION</vt:lpstr>
      <vt:lpstr>PROJECT SETUP FOR SMART PARKING SYSTEM</vt:lpstr>
      <vt:lpstr>MATERIAL REQUIRED </vt:lpstr>
      <vt:lpstr>APPLICATIONS OF THE SYSTEM  </vt:lpstr>
      <vt:lpstr>ADVANTAGES OF THE SYSTEM  </vt:lpstr>
      <vt:lpstr>PowerPoint Presentation</vt:lpstr>
      <vt:lpstr>FLOW DIAGRAM OF THE SYSTEM </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NIHARIKA MATHUR</cp:lastModifiedBy>
  <cp:revision>11</cp:revision>
  <dcterms:created xsi:type="dcterms:W3CDTF">2019-03-30T06:52:13Z</dcterms:created>
  <dcterms:modified xsi:type="dcterms:W3CDTF">2022-05-05T13:42:32Z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