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  <p:embeddedFont>
      <p:font typeface="Helvetica Neue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HelveticaNeueLigh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19" Type="http://schemas.openxmlformats.org/officeDocument/2006/relationships/font" Target="fonts/HelveticaNeueLight-bold.fntdata"/><Relationship Id="rId6" Type="http://schemas.openxmlformats.org/officeDocument/2006/relationships/slide" Target="slides/slide2.xml"/><Relationship Id="rId18" Type="http://schemas.openxmlformats.org/officeDocument/2006/relationships/font" Target="fonts/HelveticaNeue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8ac1aac029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38ac1aac029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85e173d981_2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385e173d981_2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85e173d981_2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85e173d981_2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85e173d981_2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85f7265b9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385f7265b9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85f7265b9b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385f7265b9b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85f937a8a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385f937a8a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rgbClr val="801B19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title"/>
          </p:nvPr>
        </p:nvSpPr>
        <p:spPr>
          <a:xfrm>
            <a:off x="844150" y="3874808"/>
            <a:ext cx="10515600" cy="83541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Helvetica Neue"/>
              <a:buNone/>
              <a:defRPr sz="3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42932" y="1479396"/>
            <a:ext cx="4106136" cy="1347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3" name="Google Shape;83;p12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Helvetica Neue"/>
              <a:buNone/>
              <a:defRPr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b="0" i="0" sz="20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594303" y="2667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582427" y="17689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73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247">
          <p15:clr>
            <a:srgbClr val="FBAE40"/>
          </p15:clr>
        </p15:guide>
        <p15:guide id="4" orient="horz" pos="164">
          <p15:clr>
            <a:srgbClr val="FBAE40"/>
          </p15:clr>
        </p15:guide>
        <p15:guide id="5" orient="horz" pos="1003">
          <p15:clr>
            <a:srgbClr val="FBAE40"/>
          </p15:clr>
        </p15:guide>
        <p15:guide id="6" pos="121">
          <p15:clr>
            <a:srgbClr val="FBAE40"/>
          </p15:clr>
        </p15:guide>
        <p15:guide id="7" pos="370">
          <p15:clr>
            <a:srgbClr val="FBAE40"/>
          </p15:clr>
        </p15:guide>
        <p15:guide id="8" orient="horz" pos="1117">
          <p15:clr>
            <a:srgbClr val="FBAE40"/>
          </p15:clr>
        </p15:guide>
        <p15:guide id="9" pos="6992">
          <p15:clr>
            <a:srgbClr val="FBAE40"/>
          </p15:clr>
        </p15:guide>
        <p15:guide id="10" orient="horz" pos="3861">
          <p15:clr>
            <a:srgbClr val="FBAE40"/>
          </p15:clr>
        </p15:guide>
        <p15:guide id="11" pos="7559">
          <p15:clr>
            <a:srgbClr val="FBAE40"/>
          </p15:clr>
        </p15:guide>
        <p15:guide id="12" orient="horz" pos="3952">
          <p15:clr>
            <a:srgbClr val="FBAE40"/>
          </p15:clr>
        </p15:guide>
        <p15:guide id="13" orient="horz" pos="4201">
          <p15:clr>
            <a:srgbClr val="FBAE40"/>
          </p15:clr>
        </p15:guide>
        <p15:guide id="14" orient="horz" pos="411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3" name="Google Shape;53;p7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7" name="Google Shape;57;p8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 Light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1" name="Google Shape;71;p10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b="1" i="0" sz="4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•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2" name="Google Shape;12;p1"/>
          <p:cNvGrpSpPr/>
          <p:nvPr/>
        </p:nvGrpSpPr>
        <p:grpSpPr>
          <a:xfrm>
            <a:off x="0" y="6756400"/>
            <a:ext cx="12192000" cy="105496"/>
            <a:chOff x="0" y="6756400"/>
            <a:chExt cx="12192000" cy="105496"/>
          </a:xfrm>
        </p:grpSpPr>
        <p:pic>
          <p:nvPicPr>
            <p:cNvPr id="13" name="Google Shape;13;p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524000" y="6756400"/>
              <a:ext cx="914400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1"/>
            <p:cNvPicPr preferRelativeResize="0"/>
            <p:nvPr/>
          </p:nvPicPr>
          <p:blipFill rotWithShape="1">
            <a:blip r:embed="rId1">
              <a:alphaModFix/>
            </a:blip>
            <a:srcRect b="15585" l="0" r="71580" t="0"/>
            <a:stretch/>
          </p:blipFill>
          <p:spPr>
            <a:xfrm>
              <a:off x="0" y="6756400"/>
              <a:ext cx="2598717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1"/>
            <p:cNvPicPr preferRelativeResize="0"/>
            <p:nvPr/>
          </p:nvPicPr>
          <p:blipFill rotWithShape="1">
            <a:blip r:embed="rId1">
              <a:alphaModFix/>
            </a:blip>
            <a:srcRect b="15585" l="0" r="71580" t="0"/>
            <a:stretch/>
          </p:blipFill>
          <p:spPr>
            <a:xfrm>
              <a:off x="9593283" y="6756400"/>
              <a:ext cx="2598717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17" name="Google Shape;17;p1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844150" y="3874808"/>
            <a:ext cx="10515600" cy="8355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 u="sng">
                <a:latin typeface="Arial"/>
                <a:ea typeface="Arial"/>
                <a:cs typeface="Arial"/>
                <a:sym typeface="Arial"/>
              </a:rPr>
              <a:t>Group 3</a:t>
            </a:r>
            <a:endParaRPr sz="29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 u="sng">
                <a:latin typeface="Arial"/>
                <a:ea typeface="Arial"/>
                <a:cs typeface="Arial"/>
                <a:sym typeface="Arial"/>
              </a:rPr>
              <a:t>Project</a:t>
            </a:r>
            <a:r>
              <a:rPr b="0" lang="en-US" sz="29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900">
                <a:latin typeface="Arial"/>
                <a:ea typeface="Arial"/>
                <a:cs typeface="Arial"/>
                <a:sym typeface="Arial"/>
              </a:rPr>
              <a:t>8.</a:t>
            </a:r>
            <a:r>
              <a:rPr b="0" lang="en-US" sz="2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Digital Image Watermarking and Extraction Embed a watermark in an image and later extract or detect it</a:t>
            </a:r>
            <a:endParaRPr b="0" sz="2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30200" y="121750"/>
            <a:ext cx="8223600" cy="19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Helvetica Neue"/>
              <a:buNone/>
            </a:pPr>
            <a:r>
              <a:rPr lang="en-US">
                <a:solidFill>
                  <a:schemeClr val="dk1"/>
                </a:solidFill>
              </a:rPr>
              <a:t>INTRODUCTION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838200" y="2946975"/>
            <a:ext cx="10515600" cy="16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>
                <a:solidFill>
                  <a:schemeClr val="dk1"/>
                </a:solidFill>
              </a:rPr>
              <a:t>Multimedia sharing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>
                <a:solidFill>
                  <a:schemeClr val="dk1"/>
                </a:solidFill>
              </a:rPr>
              <a:t>Digital watermarking hides data within images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>
                <a:solidFill>
                  <a:schemeClr val="dk1"/>
                </a:solidFill>
              </a:rPr>
              <a:t>Ensures authentication &amp; ownership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>
                <a:solidFill>
                  <a:schemeClr val="dk1"/>
                </a:solidFill>
              </a:rPr>
              <a:t>Must be invisible, secure, and robust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14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13/10/25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594303" y="2667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/>
              <a:t>LITERATURE REVIEW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587375" y="2130100"/>
            <a:ext cx="11227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Initially used Spatial Domain (LSB) watermarking.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Simple but less secure and less robust.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From literature, found DCT &amp; DWT give better performance.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Switched to frequency domain methods for improved results.</a:t>
            </a: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None/>
            </a:pPr>
            <a:r>
              <a:t/>
            </a:r>
            <a:endParaRPr sz="2000"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5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13/10/25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594303" y="266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 sz="4500"/>
              <a:t>DATASET</a:t>
            </a:r>
            <a:endParaRPr sz="4500"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582425" y="1768950"/>
            <a:ext cx="105156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57175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 Light"/>
              <a:buChar char="•"/>
            </a:pPr>
            <a:r>
              <a:rPr b="1" lang="en-US" sz="11400">
                <a:latin typeface="Helvetica Neue"/>
                <a:ea typeface="Helvetica Neue"/>
                <a:cs typeface="Helvetica Neue"/>
                <a:sym typeface="Helvetica Neue"/>
              </a:rPr>
              <a:t>Two types of images needed:</a:t>
            </a:r>
            <a:r>
              <a:rPr b="1" lang="en-US" sz="114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1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8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 Light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 Light"/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13/10/25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594300" y="2309875"/>
            <a:ext cx="10700400" cy="24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2962" lvl="1" marL="6858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2541"/>
              <a:buChar char="•"/>
            </a:pPr>
            <a:r>
              <a:rPr lang="en-US" sz="2541"/>
              <a:t>Cover Image: The primary image that is to be watermarked.</a:t>
            </a:r>
            <a:endParaRPr sz="2541"/>
          </a:p>
          <a:p>
            <a:pPr indent="-262962" lvl="1" marL="6858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2541"/>
              <a:buChar char="•"/>
            </a:pPr>
            <a:r>
              <a:rPr lang="en-US" sz="2541"/>
              <a:t>Watermark Image: logos, company symbols etc. to be embedded in primary RGB image. </a:t>
            </a:r>
            <a:endParaRPr b="1" sz="2866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979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80"/>
              <a:buFont typeface="Helvetica Neue Light"/>
              <a:buNone/>
            </a:pPr>
            <a:r>
              <a:t/>
            </a:r>
            <a:endParaRPr sz="1979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80"/>
              <a:buFont typeface="Helvetica Neue Light"/>
              <a:buNone/>
            </a:pPr>
            <a:r>
              <a:t/>
            </a:r>
            <a:endParaRPr sz="1979"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4019100"/>
            <a:ext cx="4215666" cy="182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6632800" y="5805786"/>
            <a:ext cx="3411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Example of a watermark image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594303" y="266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 sz="4500"/>
              <a:t>Methodology</a:t>
            </a:r>
            <a:endParaRPr sz="4500"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582425" y="1768950"/>
            <a:ext cx="105156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57175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 Light"/>
              <a:buChar char="•"/>
            </a:pPr>
            <a:r>
              <a:rPr b="1" lang="en-US" sz="11400">
                <a:latin typeface="Helvetica Neue"/>
                <a:ea typeface="Helvetica Neue"/>
                <a:cs typeface="Helvetica Neue"/>
                <a:sym typeface="Helvetica Neue"/>
              </a:rPr>
              <a:t>Two types of watermarking:</a:t>
            </a:r>
            <a:r>
              <a:rPr b="1" lang="en-US" sz="114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1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8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 Light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 Light"/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7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13/10/25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594300" y="2309875"/>
            <a:ext cx="10700400" cy="24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866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979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80"/>
              <a:buFont typeface="Helvetica Neue Light"/>
              <a:buNone/>
            </a:pPr>
            <a:r>
              <a:t/>
            </a:r>
            <a:endParaRPr sz="1979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80"/>
              <a:buFont typeface="Helvetica Neue Light"/>
              <a:buNone/>
            </a:pPr>
            <a:r>
              <a:t/>
            </a:r>
            <a:endParaRPr sz="1979"/>
          </a:p>
        </p:txBody>
      </p:sp>
      <p:cxnSp>
        <p:nvCxnSpPr>
          <p:cNvPr id="125" name="Google Shape;125;p17"/>
          <p:cNvCxnSpPr/>
          <p:nvPr/>
        </p:nvCxnSpPr>
        <p:spPr>
          <a:xfrm>
            <a:off x="6034129" y="3034561"/>
            <a:ext cx="0" cy="24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7"/>
          <p:cNvSpPr txBox="1"/>
          <p:nvPr/>
        </p:nvSpPr>
        <p:spPr>
          <a:xfrm>
            <a:off x="524599" y="2546866"/>
            <a:ext cx="4825500" cy="3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Spatial Domain(LSB Method)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●"/>
            </a:pPr>
            <a:r>
              <a:rPr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Map the last bit of watermark image pixels to cover image pixels.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●"/>
            </a:pPr>
            <a:r>
              <a:rPr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Store the map using a secret key.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●"/>
            </a:pPr>
            <a:r>
              <a:rPr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Change the last bit of cover image pixels to the watermark pixel bits.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6459275" y="2439859"/>
            <a:ext cx="5404200" cy="3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Frequency </a:t>
            </a:r>
            <a:r>
              <a:rPr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Domain(DCT and DWT Method)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DWT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●"/>
            </a:pPr>
            <a:r>
              <a:rPr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Split image using wavelet transform.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●"/>
            </a:pPr>
            <a:r>
              <a:rPr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Embed watermark in selected sub-band.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                   DCT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●"/>
            </a:pPr>
            <a:r>
              <a:rPr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Apply cosine transform to image blocks.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●"/>
            </a:pPr>
            <a:r>
              <a:rPr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Modify mid-frequency coefficients slightly.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594303" y="266700"/>
            <a:ext cx="105156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582425" y="1768950"/>
            <a:ext cx="7020300" cy="182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Watermark successfully embedded using LSB method.</a:t>
            </a:r>
            <a:endParaRPr/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Visual quality of the image remains unchanged.</a:t>
            </a:r>
            <a:endParaRPr/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Watermark extracted correctly using the same secret key.</a:t>
            </a:r>
            <a:endParaRPr/>
          </a:p>
          <a:p>
            <a:pPr indent="-3695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Proves watermark is invisible yet retrievable.</a:t>
            </a:r>
            <a:endParaRPr/>
          </a:p>
        </p:txBody>
      </p: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3726163"/>
            <a:ext cx="112585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594303" y="266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587375" y="2130100"/>
            <a:ext cx="11227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Understood the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importance of digital watermarking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for image security and ownership.</a:t>
            </a:r>
            <a:br>
              <a:rPr lang="en-US" sz="2200">
                <a:latin typeface="Arial"/>
                <a:ea typeface="Arial"/>
                <a:cs typeface="Arial"/>
                <a:sym typeface="Arial"/>
              </a:rPr>
            </a:b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Studied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LSB, DCT, and DWT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watermarking techniques.</a:t>
            </a:r>
            <a:br>
              <a:rPr lang="en-US" sz="2200">
                <a:latin typeface="Arial"/>
                <a:ea typeface="Arial"/>
                <a:cs typeface="Arial"/>
                <a:sym typeface="Arial"/>
              </a:rPr>
            </a:b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Implemented LSB method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— image quality remained unchanged.</a:t>
            </a:r>
            <a:br>
              <a:rPr lang="en-US" sz="2200">
                <a:latin typeface="Arial"/>
                <a:ea typeface="Arial"/>
                <a:cs typeface="Arial"/>
                <a:sym typeface="Arial"/>
              </a:rPr>
            </a:b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Learned that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DCT &amp; DWT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provide better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robustness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security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2200">
                <a:latin typeface="Arial"/>
                <a:ea typeface="Arial"/>
                <a:cs typeface="Arial"/>
                <a:sym typeface="Arial"/>
              </a:rPr>
            </a:b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Watermarking and extraction found to be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feasible and effective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2200">
                <a:latin typeface="Arial"/>
                <a:ea typeface="Arial"/>
                <a:cs typeface="Arial"/>
                <a:sym typeface="Arial"/>
              </a:rPr>
            </a:b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Work still in progress on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DCT &amp; DWT implementation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19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13/10/25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594303" y="266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/>
              <a:t>Next Set of Work</a:t>
            </a:r>
            <a:endParaRPr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587375" y="2130100"/>
            <a:ext cx="11227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Complete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DCT and DWT watermarking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implementation.</a:t>
            </a:r>
            <a:br>
              <a:rPr lang="en-US" sz="2200">
                <a:latin typeface="Arial"/>
                <a:ea typeface="Arial"/>
                <a:cs typeface="Arial"/>
                <a:sym typeface="Arial"/>
              </a:rPr>
            </a:b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Compare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results of LSB, DCT, and DWT methods.</a:t>
            </a:r>
            <a:br>
              <a:rPr lang="en-US" sz="2200">
                <a:latin typeface="Arial"/>
                <a:ea typeface="Arial"/>
                <a:cs typeface="Arial"/>
                <a:sym typeface="Arial"/>
              </a:rPr>
            </a:b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Perform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watermark extraction and validation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2200">
                <a:latin typeface="Arial"/>
                <a:ea typeface="Arial"/>
                <a:cs typeface="Arial"/>
                <a:sym typeface="Arial"/>
              </a:rPr>
            </a:b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Analyze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PSNR &amp; MSE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for image quality evaluation.</a:t>
            </a:r>
            <a:br>
              <a:rPr lang="en-US" sz="2200">
                <a:latin typeface="Arial"/>
                <a:ea typeface="Arial"/>
                <a:cs typeface="Arial"/>
                <a:sym typeface="Arial"/>
              </a:rPr>
            </a:b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Test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robustness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under noise, compression, and cropping.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20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13/10/25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594303" y="266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1007500" y="2130100"/>
            <a:ext cx="10807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Sharma, N., Malik, N., Sharma, K., &amp; Manav Rachna International University. (2010). A modified LSB technique of digital watermarking in spatial domain. In </a:t>
            </a:r>
            <a:r>
              <a:rPr i="1" lang="en-US" sz="1900">
                <a:latin typeface="Arial"/>
                <a:ea typeface="Arial"/>
                <a:cs typeface="Arial"/>
                <a:sym typeface="Arial"/>
              </a:rPr>
              <a:t>Manav Rachna International University, Aravali Hills Faridabad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[Journal-article].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Sharma, N., &amp; Sharma, K. (2013). A modified LSB technique of digital watermarking in spatial domain. arXiv preprint arXiv:1303.7353. https://doi.org/10.48550/arXiv.1303.7353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21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13/10/25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Ahmedabad University ">
      <a:dk1>
        <a:srgbClr val="000000"/>
      </a:dk1>
      <a:lt1>
        <a:srgbClr val="FFFFFF"/>
      </a:lt1>
      <a:dk2>
        <a:srgbClr val="7D1916"/>
      </a:dk2>
      <a:lt2>
        <a:srgbClr val="F2F1EE"/>
      </a:lt2>
      <a:accent1>
        <a:srgbClr val="894C00"/>
      </a:accent1>
      <a:accent2>
        <a:srgbClr val="7F4700"/>
      </a:accent2>
      <a:accent3>
        <a:srgbClr val="A5A5A5"/>
      </a:accent3>
      <a:accent4>
        <a:srgbClr val="BC933E"/>
      </a:accent4>
      <a:accent5>
        <a:srgbClr val="000000"/>
      </a:accent5>
      <a:accent6>
        <a:srgbClr val="FEFFFF"/>
      </a:accent6>
      <a:hlink>
        <a:srgbClr val="000000"/>
      </a:hlink>
      <a:folHlink>
        <a:srgbClr val="FE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