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anva Sans" panose="020B0604020202020204" charset="0"/>
      <p:regular r:id="rId18"/>
    </p:embeddedFont>
    <p:embeddedFont>
      <p:font typeface="Canva Sans Bold" panose="020B0604020202020204" charset="0"/>
      <p:regular r:id="rId19"/>
    </p:embeddedFont>
    <p:embeddedFont>
      <p:font typeface="DM Sans Bold" panose="020B0604020202020204" charset="0"/>
      <p:regular r:id="rId20"/>
    </p:embeddedFont>
    <p:embeddedFont>
      <p:font typeface="Raleway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3" d="100"/>
          <a:sy n="53" d="100"/>
        </p:scale>
        <p:origin x="802" y="46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898929" y="2067022"/>
            <a:ext cx="16598318" cy="3037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16"/>
              </a:lnSpc>
            </a:pPr>
            <a:r>
              <a:rPr lang="en-US" sz="12357">
                <a:solidFill>
                  <a:srgbClr val="000000"/>
                </a:solidFill>
                <a:latin typeface="DM Sans Bold"/>
              </a:rPr>
              <a:t>Multilingual Sentiment Analysis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968191" y="5380587"/>
            <a:ext cx="8459795" cy="3340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Shubham Ojha</a:t>
            </a:r>
          </a:p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20BCE1205</a:t>
            </a:r>
          </a:p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VIT Chennai</a:t>
            </a:r>
          </a:p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Capstone Project</a:t>
            </a:r>
          </a:p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REVIEW - 2</a:t>
            </a:r>
          </a:p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Guide - Dr. Rajalakshmi R</a:t>
            </a:r>
          </a:p>
        </p:txBody>
      </p:sp>
      <p:sp>
        <p:nvSpPr>
          <p:cNvPr id="19" name="Freeform 19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B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319007" y="-1071552"/>
            <a:ext cx="22497532" cy="2100252"/>
            <a:chOff x="0" y="0"/>
            <a:chExt cx="5925276" cy="553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25276" cy="553153"/>
            </a:xfrm>
            <a:custGeom>
              <a:avLst/>
              <a:gdLst/>
              <a:ahLst/>
              <a:cxnLst/>
              <a:rect l="l" t="t" r="r" b="b"/>
              <a:pathLst>
                <a:path w="5925276" h="553153">
                  <a:moveTo>
                    <a:pt x="0" y="0"/>
                  </a:moveTo>
                  <a:lnTo>
                    <a:pt x="5925276" y="0"/>
                  </a:lnTo>
                  <a:lnTo>
                    <a:pt x="5925276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E8F0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925276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0" y="141605"/>
            <a:ext cx="1103796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Machine translation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87542" y="1268110"/>
            <a:ext cx="16947260" cy="7633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8" lvl="1" indent="-388624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 Bold"/>
              </a:rPr>
              <a:t>Initialize Translation Pipeline: Set up with transformers' pipeline for Malayalam to English using the "Helsinki-NLP/opus-mt-ml-en" model.</a:t>
            </a:r>
          </a:p>
          <a:p>
            <a:pPr>
              <a:lnSpc>
                <a:spcPts val="5040"/>
              </a:lnSpc>
            </a:pPr>
            <a:endParaRPr lang="en-US" sz="3600">
              <a:solidFill>
                <a:srgbClr val="FFFFFF"/>
              </a:solidFill>
              <a:latin typeface="Canva Sans Bold"/>
            </a:endParaRPr>
          </a:p>
          <a:p>
            <a:pPr marL="777248" lvl="1" indent="-388624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 Bold"/>
              </a:rPr>
              <a:t>Batch Processing Function: translate_texts translate lists of texts, skipping empty entries, and uses “tqdm” for progress tracking.</a:t>
            </a:r>
          </a:p>
          <a:p>
            <a:pPr>
              <a:lnSpc>
                <a:spcPts val="5040"/>
              </a:lnSpc>
            </a:pPr>
            <a:endParaRPr lang="en-US" sz="3600">
              <a:solidFill>
                <a:srgbClr val="FFFFFF"/>
              </a:solidFill>
              <a:latin typeface="Canva Sans Bold"/>
            </a:endParaRPr>
          </a:p>
          <a:p>
            <a:pPr marL="777248" lvl="1" indent="-388624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 Bold"/>
              </a:rPr>
              <a:t>Translate and Append: For each text, perform translation to English and append to a list, handling empty strings appropriately.</a:t>
            </a:r>
          </a:p>
          <a:p>
            <a:pPr>
              <a:lnSpc>
                <a:spcPts val="5040"/>
              </a:lnSpc>
            </a:pPr>
            <a:endParaRPr lang="en-US" sz="3600">
              <a:solidFill>
                <a:srgbClr val="FFFFFF"/>
              </a:solidFill>
              <a:latin typeface="Canva Sans Bold"/>
            </a:endParaRPr>
          </a:p>
          <a:p>
            <a:pPr marL="777248" lvl="1" indent="-388624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 Bold"/>
              </a:rPr>
              <a:t>Update DataFrame: Apply translation function to df['News'], saving results in df['translated_text'].</a:t>
            </a:r>
          </a:p>
          <a:p>
            <a:pPr>
              <a:lnSpc>
                <a:spcPts val="5040"/>
              </a:lnSpc>
            </a:pPr>
            <a:endParaRPr lang="en-US" sz="360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B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319007" y="-1071552"/>
            <a:ext cx="22497532" cy="2100252"/>
            <a:chOff x="0" y="0"/>
            <a:chExt cx="5925276" cy="553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25276" cy="553153"/>
            </a:xfrm>
            <a:custGeom>
              <a:avLst/>
              <a:gdLst/>
              <a:ahLst/>
              <a:cxnLst/>
              <a:rect l="l" t="t" r="r" b="b"/>
              <a:pathLst>
                <a:path w="5925276" h="553153">
                  <a:moveTo>
                    <a:pt x="0" y="0"/>
                  </a:moveTo>
                  <a:lnTo>
                    <a:pt x="5925276" y="0"/>
                  </a:lnTo>
                  <a:lnTo>
                    <a:pt x="5925276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E8F0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925276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0" y="141605"/>
            <a:ext cx="1103796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Evaluation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87542" y="1268110"/>
            <a:ext cx="16947260" cy="6356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8" lvl="1" indent="-388624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 Bold"/>
              </a:rPr>
              <a:t>Accuracy Measurement: Evaluate the final model's accuracy on test data to quantify its performance in correctly predicting outcomes.</a:t>
            </a:r>
          </a:p>
          <a:p>
            <a:pPr>
              <a:lnSpc>
                <a:spcPts val="5040"/>
              </a:lnSpc>
            </a:pPr>
            <a:endParaRPr lang="en-US" sz="3600">
              <a:solidFill>
                <a:srgbClr val="FFFFFF"/>
              </a:solidFill>
              <a:latin typeface="Canva Sans Bold"/>
            </a:endParaRPr>
          </a:p>
          <a:p>
            <a:pPr marL="777248" lvl="1" indent="-388624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 Bold"/>
              </a:rPr>
              <a:t>Validation Score Monitoring: Use validation scores during model training to fine-tune parameters and select the best-performing model.</a:t>
            </a:r>
          </a:p>
          <a:p>
            <a:pPr>
              <a:lnSpc>
                <a:spcPts val="5040"/>
              </a:lnSpc>
            </a:pPr>
            <a:endParaRPr lang="en-US" sz="3600">
              <a:solidFill>
                <a:srgbClr val="FFFFFF"/>
              </a:solidFill>
              <a:latin typeface="Canva Sans Bold"/>
            </a:endParaRPr>
          </a:p>
          <a:p>
            <a:pPr marL="777248" lvl="1" indent="-388624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 Bold"/>
              </a:rPr>
              <a:t>Epochs: Epochs determine the number of times the learning algorithm will work through the entire training dataset, crucial for learning patterns and achieving optimal performance.</a:t>
            </a:r>
          </a:p>
          <a:p>
            <a:pPr>
              <a:lnSpc>
                <a:spcPts val="5040"/>
              </a:lnSpc>
            </a:pPr>
            <a:endParaRPr lang="en-US" sz="360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B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319007" y="-1071552"/>
            <a:ext cx="22497532" cy="2100252"/>
            <a:chOff x="0" y="0"/>
            <a:chExt cx="5925276" cy="553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25276" cy="553153"/>
            </a:xfrm>
            <a:custGeom>
              <a:avLst/>
              <a:gdLst/>
              <a:ahLst/>
              <a:cxnLst/>
              <a:rect l="l" t="t" r="r" b="b"/>
              <a:pathLst>
                <a:path w="5925276" h="553153">
                  <a:moveTo>
                    <a:pt x="0" y="0"/>
                  </a:moveTo>
                  <a:lnTo>
                    <a:pt x="5925276" y="0"/>
                  </a:lnTo>
                  <a:lnTo>
                    <a:pt x="5925276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E8F0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925276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743758" y="1719937"/>
            <a:ext cx="16515542" cy="2920431"/>
          </a:xfrm>
          <a:custGeom>
            <a:avLst/>
            <a:gdLst/>
            <a:ahLst/>
            <a:cxnLst/>
            <a:rect l="l" t="t" r="r" b="b"/>
            <a:pathLst>
              <a:path w="16515542" h="2920431">
                <a:moveTo>
                  <a:pt x="0" y="0"/>
                </a:moveTo>
                <a:lnTo>
                  <a:pt x="16515542" y="0"/>
                </a:lnTo>
                <a:lnTo>
                  <a:pt x="16515542" y="2920432"/>
                </a:lnTo>
                <a:lnTo>
                  <a:pt x="0" y="29204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43758" y="5335694"/>
            <a:ext cx="7331112" cy="3498595"/>
          </a:xfrm>
          <a:custGeom>
            <a:avLst/>
            <a:gdLst/>
            <a:ahLst/>
            <a:cxnLst/>
            <a:rect l="l" t="t" r="r" b="b"/>
            <a:pathLst>
              <a:path w="7331112" h="3498595">
                <a:moveTo>
                  <a:pt x="0" y="0"/>
                </a:moveTo>
                <a:lnTo>
                  <a:pt x="7331112" y="0"/>
                </a:lnTo>
                <a:lnTo>
                  <a:pt x="7331112" y="3498594"/>
                </a:lnTo>
                <a:lnTo>
                  <a:pt x="0" y="34985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171" b="-3171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398099" y="5335694"/>
            <a:ext cx="7455734" cy="3922606"/>
          </a:xfrm>
          <a:custGeom>
            <a:avLst/>
            <a:gdLst/>
            <a:ahLst/>
            <a:cxnLst/>
            <a:rect l="l" t="t" r="r" b="b"/>
            <a:pathLst>
              <a:path w="7455734" h="3922606">
                <a:moveTo>
                  <a:pt x="0" y="0"/>
                </a:moveTo>
                <a:lnTo>
                  <a:pt x="7455734" y="0"/>
                </a:lnTo>
                <a:lnTo>
                  <a:pt x="7455734" y="3922606"/>
                </a:lnTo>
                <a:lnTo>
                  <a:pt x="0" y="39226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0" y="141605"/>
            <a:ext cx="1103796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Results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B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319007" y="-1071552"/>
            <a:ext cx="22497532" cy="2100252"/>
            <a:chOff x="0" y="0"/>
            <a:chExt cx="5925276" cy="553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25276" cy="553153"/>
            </a:xfrm>
            <a:custGeom>
              <a:avLst/>
              <a:gdLst/>
              <a:ahLst/>
              <a:cxnLst/>
              <a:rect l="l" t="t" r="r" b="b"/>
              <a:pathLst>
                <a:path w="5925276" h="553153">
                  <a:moveTo>
                    <a:pt x="0" y="0"/>
                  </a:moveTo>
                  <a:lnTo>
                    <a:pt x="5925276" y="0"/>
                  </a:lnTo>
                  <a:lnTo>
                    <a:pt x="5925276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E8F0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925276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0" y="141605"/>
            <a:ext cx="1103796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What to be done next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311870"/>
            <a:ext cx="18288000" cy="773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6" lvl="1" indent="-431803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Canva Sans Bold"/>
              </a:rPr>
              <a:t>Implement Indic BERT Tokenizer: To improve tokenization for Malayalam text.</a:t>
            </a:r>
          </a:p>
          <a:p>
            <a:pPr>
              <a:lnSpc>
                <a:spcPts val="5600"/>
              </a:lnSpc>
            </a:pPr>
            <a:endParaRPr lang="en-US" sz="4000">
              <a:solidFill>
                <a:srgbClr val="FFFFFF"/>
              </a:solidFill>
              <a:latin typeface="Canva Sans Bold"/>
            </a:endParaRPr>
          </a:p>
          <a:p>
            <a:pPr marL="863606" lvl="1" indent="-431803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Canva Sans Bold"/>
              </a:rPr>
              <a:t>Use Indic BERT AutoModel: For pre-trained Indian language capabilities.</a:t>
            </a:r>
          </a:p>
          <a:p>
            <a:pPr>
              <a:lnSpc>
                <a:spcPts val="5600"/>
              </a:lnSpc>
            </a:pPr>
            <a:endParaRPr lang="en-US" sz="4000">
              <a:solidFill>
                <a:srgbClr val="FFFFFF"/>
              </a:solidFill>
              <a:latin typeface="Canva Sans Bold"/>
            </a:endParaRPr>
          </a:p>
          <a:p>
            <a:pPr marL="863606" lvl="1" indent="-431803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Canva Sans Bold"/>
              </a:rPr>
              <a:t>Fine-Tune Model: Adapt Indic BERT to our dataset for better accuracy.</a:t>
            </a:r>
          </a:p>
          <a:p>
            <a:pPr>
              <a:lnSpc>
                <a:spcPts val="5600"/>
              </a:lnSpc>
            </a:pPr>
            <a:endParaRPr lang="en-US" sz="4000">
              <a:solidFill>
                <a:srgbClr val="FFFFFF"/>
              </a:solidFill>
              <a:latin typeface="Canva Sans Bold"/>
            </a:endParaRPr>
          </a:p>
          <a:p>
            <a:pPr marL="863606" lvl="1" indent="-431803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Canva Sans Bold"/>
              </a:rPr>
              <a:t>Iterate and Evaluate: Continuously refine and assess model performance.</a:t>
            </a:r>
          </a:p>
          <a:p>
            <a:pPr>
              <a:lnSpc>
                <a:spcPts val="5600"/>
              </a:lnSpc>
            </a:pPr>
            <a:endParaRPr lang="en-US" sz="400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B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319007" y="-1071552"/>
            <a:ext cx="22497532" cy="2100252"/>
            <a:chOff x="0" y="0"/>
            <a:chExt cx="5925276" cy="553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25276" cy="553153"/>
            </a:xfrm>
            <a:custGeom>
              <a:avLst/>
              <a:gdLst/>
              <a:ahLst/>
              <a:cxnLst/>
              <a:rect l="l" t="t" r="r" b="b"/>
              <a:pathLst>
                <a:path w="5925276" h="553153">
                  <a:moveTo>
                    <a:pt x="0" y="0"/>
                  </a:moveTo>
                  <a:lnTo>
                    <a:pt x="5925276" y="0"/>
                  </a:lnTo>
                  <a:lnTo>
                    <a:pt x="5925276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E8F0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925276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0" y="141605"/>
            <a:ext cx="1000401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Guide Approval Mail Snapshot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A7E2E-7A47-ECF8-B314-61B0D3205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90700"/>
            <a:ext cx="15796139" cy="7391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B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319007" y="-1071552"/>
            <a:ext cx="22497532" cy="2100252"/>
            <a:chOff x="0" y="0"/>
            <a:chExt cx="5925276" cy="553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25276" cy="553153"/>
            </a:xfrm>
            <a:custGeom>
              <a:avLst/>
              <a:gdLst/>
              <a:ahLst/>
              <a:cxnLst/>
              <a:rect l="l" t="t" r="r" b="b"/>
              <a:pathLst>
                <a:path w="5925276" h="553153">
                  <a:moveTo>
                    <a:pt x="0" y="0"/>
                  </a:moveTo>
                  <a:lnTo>
                    <a:pt x="5925276" y="0"/>
                  </a:lnTo>
                  <a:lnTo>
                    <a:pt x="5925276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E8F0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925276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-3512404" y="141605"/>
            <a:ext cx="1000401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     References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13841" y="1466548"/>
            <a:ext cx="17062452" cy="7634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12"/>
              </a:lnSpc>
            </a:pPr>
            <a:endParaRPr/>
          </a:p>
          <a:p>
            <a:pPr marL="571558" lvl="1" indent="-285779">
              <a:lnSpc>
                <a:spcPts val="4712"/>
              </a:lnSpc>
              <a:buFont typeface="Arial"/>
              <a:buChar char="•"/>
            </a:pPr>
            <a:r>
              <a:rPr lang="en-US" sz="2647" spc="-18">
                <a:solidFill>
                  <a:srgbClr val="FFFFFF"/>
                </a:solidFill>
                <a:latin typeface="Canva Sans Bold"/>
              </a:rPr>
              <a:t>Helsinki-NLP. (n.d.). opus-mt-ru-en. Hugging Face. Retrieved from https://huggingface.co/Helsinki-NLP/opus-mt-ru-en</a:t>
            </a:r>
          </a:p>
          <a:p>
            <a:pPr marL="571558" lvl="1" indent="-285779">
              <a:lnSpc>
                <a:spcPts val="4712"/>
              </a:lnSpc>
              <a:buFont typeface="Arial"/>
              <a:buChar char="•"/>
            </a:pPr>
            <a:r>
              <a:rPr lang="en-US" sz="2647">
                <a:solidFill>
                  <a:srgbClr val="FFFFFF"/>
                </a:solidFill>
                <a:latin typeface="Canva Sans Bold"/>
              </a:rPr>
              <a:t>AI4Bharat. (n.d.). indic-bert. Hugging Face. Retrieved from https://huggingface.co/ai4bharat/indic-bert</a:t>
            </a:r>
          </a:p>
          <a:p>
            <a:pPr marL="571558" lvl="1" indent="-285779">
              <a:lnSpc>
                <a:spcPts val="4712"/>
              </a:lnSpc>
              <a:buFont typeface="Arial"/>
              <a:buChar char="•"/>
            </a:pPr>
            <a:r>
              <a:rPr lang="en-US" sz="2647">
                <a:solidFill>
                  <a:srgbClr val="FFFFFF"/>
                </a:solidFill>
                <a:latin typeface="Canva Sans Bold"/>
              </a:rPr>
              <a:t>AI4Bharat. (n.d.). Indic-BERT-v1. GitHub. Retrieved from https://github.com/AI4Bharat/Indic-BERT-v1</a:t>
            </a:r>
          </a:p>
          <a:p>
            <a:pPr marL="571558" lvl="1" indent="-285779">
              <a:lnSpc>
                <a:spcPts val="4712"/>
              </a:lnSpc>
              <a:buFont typeface="Arial"/>
              <a:buChar char="•"/>
            </a:pPr>
            <a:r>
              <a:rPr lang="en-US" sz="2647">
                <a:solidFill>
                  <a:srgbClr val="FFFFFF"/>
                </a:solidFill>
                <a:latin typeface="Canva Sans Bold"/>
              </a:rPr>
              <a:t>Kakwani, D., Kunchukuttan, A., Golla, S., N.C., G., Bhattacharyya, A., Khapra, M. M., &amp; Kumar, P. (n.d.). IndicNLPSuite: Monolingual Corpora, Evaluation Benchmarks and Pre-trained Multilingual Language Models for Indian Languages.</a:t>
            </a:r>
          </a:p>
          <a:p>
            <a:pPr marL="571558" lvl="1" indent="-285779">
              <a:lnSpc>
                <a:spcPts val="4712"/>
              </a:lnSpc>
              <a:buFont typeface="Arial"/>
              <a:buChar char="•"/>
            </a:pPr>
            <a:r>
              <a:rPr lang="en-US" sz="2647">
                <a:solidFill>
                  <a:srgbClr val="FFFFFF"/>
                </a:solidFill>
                <a:latin typeface="Canva Sans Bold"/>
              </a:rPr>
              <a:t>Yarullin, R., &amp; Serdyukov, P. (n.d.). BERT for Sequence-to-Sequence Multi-label Text Classification.</a:t>
            </a:r>
          </a:p>
          <a:p>
            <a:pPr marL="571558" lvl="1" indent="-285779">
              <a:lnSpc>
                <a:spcPts val="4712"/>
              </a:lnSpc>
              <a:buFont typeface="Arial"/>
              <a:buChar char="•"/>
            </a:pPr>
            <a:r>
              <a:rPr lang="en-US" sz="2647">
                <a:solidFill>
                  <a:srgbClr val="FFFFFF"/>
                </a:solidFill>
                <a:latin typeface="Canva Sans Bold"/>
              </a:rPr>
              <a:t>Devlin, J., Chang, M.-W., Lee, K., &amp; Toutanova, K. (2019). BERT: Pre-training of deep bidirectional transformers for language understanding.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3688802" y="3019867"/>
            <a:ext cx="10910396" cy="33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B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319007" y="-1071552"/>
            <a:ext cx="22497532" cy="2100252"/>
            <a:chOff x="0" y="0"/>
            <a:chExt cx="5925276" cy="553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25276" cy="553153"/>
            </a:xfrm>
            <a:custGeom>
              <a:avLst/>
              <a:gdLst/>
              <a:ahLst/>
              <a:cxnLst/>
              <a:rect l="l" t="t" r="r" b="b"/>
              <a:pathLst>
                <a:path w="5925276" h="553153">
                  <a:moveTo>
                    <a:pt x="0" y="0"/>
                  </a:moveTo>
                  <a:lnTo>
                    <a:pt x="5925276" y="0"/>
                  </a:lnTo>
                  <a:lnTo>
                    <a:pt x="5925276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E8F0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925276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5" name="Freeform 5" descr="Abstract Minimalist Dots Shapes"/>
          <p:cNvSpPr/>
          <p:nvPr/>
        </p:nvSpPr>
        <p:spPr>
          <a:xfrm>
            <a:off x="-1380060" y="9737400"/>
            <a:ext cx="2008504" cy="1099200"/>
          </a:xfrm>
          <a:custGeom>
            <a:avLst/>
            <a:gdLst/>
            <a:ahLst/>
            <a:cxnLst/>
            <a:rect l="l" t="t" r="r" b="b"/>
            <a:pathLst>
              <a:path w="2008504" h="1099200">
                <a:moveTo>
                  <a:pt x="0" y="0"/>
                </a:moveTo>
                <a:lnTo>
                  <a:pt x="2008505" y="0"/>
                </a:lnTo>
                <a:lnTo>
                  <a:pt x="2008505" y="1099200"/>
                </a:lnTo>
                <a:lnTo>
                  <a:pt x="0" y="1099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25719" y="91356"/>
            <a:ext cx="5675081" cy="904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80"/>
              </a:lnSpc>
            </a:pPr>
            <a:r>
              <a:rPr lang="en-US" sz="5271" dirty="0">
                <a:solidFill>
                  <a:srgbClr val="000000"/>
                </a:solidFill>
                <a:latin typeface="Raleway Bold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48739" y="1716088"/>
            <a:ext cx="17390522" cy="6870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 dirty="0">
                <a:solidFill>
                  <a:srgbClr val="FFFFFF"/>
                </a:solidFill>
                <a:latin typeface="Canva Sans"/>
              </a:rPr>
              <a:t>Multilingual Sentiment Analysis, specifically in this study, is a computational technique for identifying and categorizing emotions expressed in text across multiple languages, with a focus on the Malayalam language.</a:t>
            </a:r>
          </a:p>
          <a:p>
            <a:pPr>
              <a:lnSpc>
                <a:spcPts val="4900"/>
              </a:lnSpc>
            </a:pPr>
            <a:endParaRPr lang="en-US" sz="3500" dirty="0">
              <a:solidFill>
                <a:srgbClr val="FFFFFF"/>
              </a:solidFill>
              <a:latin typeface="Canva Sans"/>
            </a:endParaRP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 dirty="0">
                <a:solidFill>
                  <a:srgbClr val="FFFFFF"/>
                </a:solidFill>
                <a:latin typeface="Canva Sans"/>
              </a:rPr>
              <a:t> This project utilizes machine learning algorithms to analyze and distinguish between authentic and counterfeit sentiments in social media posts and comments.</a:t>
            </a:r>
          </a:p>
          <a:p>
            <a:pPr>
              <a:lnSpc>
                <a:spcPts val="4900"/>
              </a:lnSpc>
            </a:pPr>
            <a:endParaRPr lang="en-US" sz="3500" dirty="0">
              <a:solidFill>
                <a:srgbClr val="FFFFFF"/>
              </a:solidFill>
              <a:latin typeface="Canva Sans"/>
            </a:endParaRP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 dirty="0">
                <a:solidFill>
                  <a:srgbClr val="FFFFFF"/>
                </a:solidFill>
                <a:latin typeface="Canva Sans"/>
              </a:rPr>
              <a:t> This project stands as a testament to the potential of machine learning in breaking language barriers and enriching our understanding of global digital communications.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B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319007" y="-1071552"/>
            <a:ext cx="22497532" cy="2100252"/>
            <a:chOff x="0" y="0"/>
            <a:chExt cx="5925276" cy="553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25276" cy="553153"/>
            </a:xfrm>
            <a:custGeom>
              <a:avLst/>
              <a:gdLst/>
              <a:ahLst/>
              <a:cxnLst/>
              <a:rect l="l" t="t" r="r" b="b"/>
              <a:pathLst>
                <a:path w="5925276" h="553153">
                  <a:moveTo>
                    <a:pt x="0" y="0"/>
                  </a:moveTo>
                  <a:lnTo>
                    <a:pt x="5925276" y="0"/>
                  </a:lnTo>
                  <a:lnTo>
                    <a:pt x="5925276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E8F0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925276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5340" y="141605"/>
            <a:ext cx="632495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Problem Statement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421232"/>
            <a:ext cx="17674092" cy="7354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 dirty="0">
                <a:solidFill>
                  <a:srgbClr val="FFFFFF"/>
                </a:solidFill>
                <a:latin typeface="Canva Sans Bold"/>
              </a:rPr>
              <a:t>Address the scarcity of sentiment classification models for non-English languages.</a:t>
            </a:r>
          </a:p>
          <a:p>
            <a:pPr>
              <a:lnSpc>
                <a:spcPts val="7279"/>
              </a:lnSpc>
            </a:pPr>
            <a:endParaRPr lang="en-US" sz="5199" dirty="0">
              <a:solidFill>
                <a:srgbClr val="FFFFFF"/>
              </a:solidFill>
              <a:latin typeface="Canva Sans Bold"/>
            </a:endParaRPr>
          </a:p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 dirty="0">
                <a:solidFill>
                  <a:srgbClr val="FFFFFF"/>
                </a:solidFill>
                <a:latin typeface="Canva Sans Bold"/>
              </a:rPr>
              <a:t>Develop a multilingual sentiment analysis framework for the Malayalam language.</a:t>
            </a:r>
          </a:p>
          <a:p>
            <a:pPr>
              <a:lnSpc>
                <a:spcPts val="7279"/>
              </a:lnSpc>
            </a:pPr>
            <a:endParaRPr lang="en-US" sz="5199" dirty="0">
              <a:solidFill>
                <a:srgbClr val="FFFFFF"/>
              </a:solidFill>
              <a:latin typeface="Canva Sans Bold"/>
            </a:endParaRPr>
          </a:p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 dirty="0">
                <a:solidFill>
                  <a:srgbClr val="FFFFFF"/>
                </a:solidFill>
                <a:latin typeface="Canva Sans Bold"/>
              </a:rPr>
              <a:t>Focus on fake news detection and verification of originality in YouTube comments.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B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319007" y="-1071552"/>
            <a:ext cx="22497532" cy="2100252"/>
            <a:chOff x="0" y="0"/>
            <a:chExt cx="5925276" cy="553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25276" cy="553153"/>
            </a:xfrm>
            <a:custGeom>
              <a:avLst/>
              <a:gdLst/>
              <a:ahLst/>
              <a:cxnLst/>
              <a:rect l="l" t="t" r="r" b="b"/>
              <a:pathLst>
                <a:path w="5925276" h="553153">
                  <a:moveTo>
                    <a:pt x="0" y="0"/>
                  </a:moveTo>
                  <a:lnTo>
                    <a:pt x="5925276" y="0"/>
                  </a:lnTo>
                  <a:lnTo>
                    <a:pt x="5925276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E8F0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925276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0" y="141605"/>
            <a:ext cx="689202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Research Objective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1530" y="1432180"/>
            <a:ext cx="17508511" cy="7633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8067" lvl="1" indent="-389034" algn="just">
              <a:lnSpc>
                <a:spcPts val="5045"/>
              </a:lnSpc>
              <a:buFont typeface="Arial"/>
              <a:buChar char="•"/>
            </a:pPr>
            <a:r>
              <a:rPr lang="en-US" sz="3603" dirty="0">
                <a:solidFill>
                  <a:srgbClr val="FFFFFF"/>
                </a:solidFill>
                <a:latin typeface="Canva Sans"/>
              </a:rPr>
              <a:t>Determine the authenticity of YouTube comments through advanced machine learning (ML) algorithms.</a:t>
            </a:r>
          </a:p>
          <a:p>
            <a:pPr algn="just">
              <a:lnSpc>
                <a:spcPts val="5045"/>
              </a:lnSpc>
            </a:pPr>
            <a:endParaRPr lang="en-US" sz="3603" dirty="0">
              <a:solidFill>
                <a:srgbClr val="FFFFFF"/>
              </a:solidFill>
              <a:latin typeface="Canva Sans"/>
            </a:endParaRPr>
          </a:p>
          <a:p>
            <a:pPr marL="778067" lvl="1" indent="-389034" algn="just">
              <a:lnSpc>
                <a:spcPts val="5045"/>
              </a:lnSpc>
              <a:buFont typeface="Arial"/>
              <a:buChar char="•"/>
            </a:pPr>
            <a:r>
              <a:rPr lang="en-US" sz="3603" dirty="0">
                <a:solidFill>
                  <a:srgbClr val="FFFFFF"/>
                </a:solidFill>
                <a:latin typeface="Canva Sans"/>
              </a:rPr>
              <a:t>Classify news articles in Malayalam into five categories: True, Mostly True, Half True, False, and Mostly False.</a:t>
            </a:r>
          </a:p>
          <a:p>
            <a:pPr algn="just">
              <a:lnSpc>
                <a:spcPts val="5045"/>
              </a:lnSpc>
            </a:pPr>
            <a:endParaRPr lang="en-US" sz="3603" dirty="0">
              <a:solidFill>
                <a:srgbClr val="FFFFFF"/>
              </a:solidFill>
              <a:latin typeface="Canva Sans"/>
            </a:endParaRPr>
          </a:p>
          <a:p>
            <a:pPr marL="778067" lvl="1" indent="-389034" algn="just">
              <a:lnSpc>
                <a:spcPts val="5045"/>
              </a:lnSpc>
              <a:buFont typeface="Arial"/>
              <a:buChar char="•"/>
            </a:pPr>
            <a:r>
              <a:rPr lang="en-US" sz="3603" dirty="0">
                <a:solidFill>
                  <a:srgbClr val="FFFFFF"/>
                </a:solidFill>
                <a:latin typeface="Canva Sans"/>
              </a:rPr>
              <a:t>Identify and evaluate the most effective ML algorithm for both YouTube comment authenticity and news classification in Malayalam.</a:t>
            </a:r>
          </a:p>
          <a:p>
            <a:pPr algn="just">
              <a:lnSpc>
                <a:spcPts val="5045"/>
              </a:lnSpc>
            </a:pPr>
            <a:endParaRPr lang="en-US" sz="3603" dirty="0">
              <a:solidFill>
                <a:srgbClr val="FFFFFF"/>
              </a:solidFill>
              <a:latin typeface="Canva Sans"/>
            </a:endParaRPr>
          </a:p>
          <a:p>
            <a:pPr marL="778067" lvl="1" indent="-389034" algn="just">
              <a:lnSpc>
                <a:spcPts val="5045"/>
              </a:lnSpc>
              <a:buFont typeface="Arial"/>
              <a:buChar char="•"/>
            </a:pPr>
            <a:r>
              <a:rPr lang="en-US" sz="3603" dirty="0">
                <a:solidFill>
                  <a:srgbClr val="FFFFFF"/>
                </a:solidFill>
                <a:latin typeface="Canva Sans"/>
              </a:rPr>
              <a:t>Measure and validate the accuracy of the selected ML algorithm using testing data to ensure reliable results.</a:t>
            </a:r>
          </a:p>
          <a:p>
            <a:pPr algn="just">
              <a:lnSpc>
                <a:spcPts val="5045"/>
              </a:lnSpc>
            </a:pPr>
            <a:endParaRPr lang="en-US" sz="3603" dirty="0">
              <a:solidFill>
                <a:srgbClr val="FFFFFF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B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319007" y="-1071552"/>
            <a:ext cx="22497532" cy="2100252"/>
            <a:chOff x="0" y="0"/>
            <a:chExt cx="5925276" cy="553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25276" cy="553153"/>
            </a:xfrm>
            <a:custGeom>
              <a:avLst/>
              <a:gdLst/>
              <a:ahLst/>
              <a:cxnLst/>
              <a:rect l="l" t="t" r="r" b="b"/>
              <a:pathLst>
                <a:path w="5925276" h="553153">
                  <a:moveTo>
                    <a:pt x="0" y="0"/>
                  </a:moveTo>
                  <a:lnTo>
                    <a:pt x="5925276" y="0"/>
                  </a:lnTo>
                  <a:lnTo>
                    <a:pt x="5925276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E8F0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925276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0" y="141605"/>
            <a:ext cx="1103796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Proposed System Introduction: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7987" y="1284640"/>
            <a:ext cx="18040013" cy="8271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8" lvl="1" indent="-388624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 Bold"/>
              </a:rPr>
              <a:t>Proposed System Implements models for identifying the originality of Malayalam language YouTube comments and detecting fake news using supervised learning algorithms.</a:t>
            </a:r>
          </a:p>
          <a:p>
            <a:pPr marL="777248" lvl="1" indent="-388624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 Bold"/>
              </a:rPr>
              <a:t>Utilizing deep learning techniques specifically for fake news detection, divided into three distinct parts:</a:t>
            </a:r>
          </a:p>
          <a:p>
            <a:pPr marL="1554496" lvl="2" indent="-518165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Canva Sans Bold"/>
              </a:rPr>
              <a:t>Initially applying the BERT model directly to the Malayalam text for classification.</a:t>
            </a:r>
          </a:p>
          <a:p>
            <a:pPr marL="1554496" lvl="2" indent="-518165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Canva Sans Bold"/>
              </a:rPr>
              <a:t>Translating the Malayalam text to English and then applying the BERT model to the translated text for enhanced understanding and classification.</a:t>
            </a:r>
          </a:p>
          <a:p>
            <a:pPr marL="1554496" lvl="2" indent="-518165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Canva Sans Bold"/>
              </a:rPr>
              <a:t>Employing Indic BERT tokenizer and model specifically designed for Indian languages, including Malayalam, to classify the content more accurately.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B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319007" y="-1071552"/>
            <a:ext cx="22497532" cy="2100252"/>
            <a:chOff x="0" y="0"/>
            <a:chExt cx="5925276" cy="553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25276" cy="553153"/>
            </a:xfrm>
            <a:custGeom>
              <a:avLst/>
              <a:gdLst/>
              <a:ahLst/>
              <a:cxnLst/>
              <a:rect l="l" t="t" r="r" b="b"/>
              <a:pathLst>
                <a:path w="5925276" h="553153">
                  <a:moveTo>
                    <a:pt x="0" y="0"/>
                  </a:moveTo>
                  <a:lnTo>
                    <a:pt x="5925276" y="0"/>
                  </a:lnTo>
                  <a:lnTo>
                    <a:pt x="5925276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E8F0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925276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190050" y="1609220"/>
            <a:ext cx="12079549" cy="8128819"/>
          </a:xfrm>
          <a:custGeom>
            <a:avLst/>
            <a:gdLst/>
            <a:ahLst/>
            <a:cxnLst/>
            <a:rect l="l" t="t" r="r" b="b"/>
            <a:pathLst>
              <a:path w="12079549" h="8128819">
                <a:moveTo>
                  <a:pt x="0" y="0"/>
                </a:moveTo>
                <a:lnTo>
                  <a:pt x="12079548" y="0"/>
                </a:lnTo>
                <a:lnTo>
                  <a:pt x="12079548" y="8128819"/>
                </a:lnTo>
                <a:lnTo>
                  <a:pt x="0" y="81288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06" b="-906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0" y="141605"/>
            <a:ext cx="1103796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Proposed System Diagram: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B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319007" y="-1071552"/>
            <a:ext cx="22497532" cy="2100252"/>
            <a:chOff x="0" y="0"/>
            <a:chExt cx="5925276" cy="553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25276" cy="553153"/>
            </a:xfrm>
            <a:custGeom>
              <a:avLst/>
              <a:gdLst/>
              <a:ahLst/>
              <a:cxnLst/>
              <a:rect l="l" t="t" r="r" b="b"/>
              <a:pathLst>
                <a:path w="5925276" h="553153">
                  <a:moveTo>
                    <a:pt x="0" y="0"/>
                  </a:moveTo>
                  <a:lnTo>
                    <a:pt x="5925276" y="0"/>
                  </a:lnTo>
                  <a:lnTo>
                    <a:pt x="5925276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E8F0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925276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0" y="141605"/>
            <a:ext cx="1103796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List of modules: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182429"/>
            <a:ext cx="16645263" cy="6531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9081" lvl="1" indent="-574541">
              <a:lnSpc>
                <a:spcPts val="13305"/>
              </a:lnSpc>
              <a:buFont typeface="Arial"/>
              <a:buChar char="•"/>
            </a:pPr>
            <a:r>
              <a:rPr lang="en-US" sz="5322">
                <a:solidFill>
                  <a:srgbClr val="FFFFFF"/>
                </a:solidFill>
                <a:latin typeface="Canva Sans Bold"/>
              </a:rPr>
              <a:t>Data Preprocessing</a:t>
            </a:r>
          </a:p>
          <a:p>
            <a:pPr marL="1149081" lvl="1" indent="-574541">
              <a:lnSpc>
                <a:spcPts val="13305"/>
              </a:lnSpc>
              <a:buFont typeface="Arial"/>
              <a:buChar char="•"/>
            </a:pPr>
            <a:r>
              <a:rPr lang="en-US" sz="5322">
                <a:solidFill>
                  <a:srgbClr val="FFFFFF"/>
                </a:solidFill>
                <a:latin typeface="Canva Sans Bold"/>
              </a:rPr>
              <a:t> Model Selection</a:t>
            </a:r>
          </a:p>
          <a:p>
            <a:pPr marL="1149081" lvl="1" indent="-574541">
              <a:lnSpc>
                <a:spcPts val="13305"/>
              </a:lnSpc>
              <a:buFont typeface="Arial"/>
              <a:buChar char="•"/>
            </a:pPr>
            <a:r>
              <a:rPr lang="en-US" sz="5322">
                <a:solidFill>
                  <a:srgbClr val="FFFFFF"/>
                </a:solidFill>
                <a:latin typeface="Canva Sans Bold"/>
              </a:rPr>
              <a:t> Machine Translation</a:t>
            </a:r>
          </a:p>
          <a:p>
            <a:pPr marL="1149081" lvl="1" indent="-574541">
              <a:lnSpc>
                <a:spcPts val="13305"/>
              </a:lnSpc>
              <a:buFont typeface="Arial"/>
              <a:buChar char="•"/>
            </a:pPr>
            <a:r>
              <a:rPr lang="en-US" sz="5322">
                <a:solidFill>
                  <a:srgbClr val="FFFFFF"/>
                </a:solidFill>
                <a:latin typeface="Canva Sans Bold"/>
              </a:rPr>
              <a:t> Evaluation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B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319007" y="-1071552"/>
            <a:ext cx="22497532" cy="2100252"/>
            <a:chOff x="0" y="0"/>
            <a:chExt cx="5925276" cy="553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25276" cy="553153"/>
            </a:xfrm>
            <a:custGeom>
              <a:avLst/>
              <a:gdLst/>
              <a:ahLst/>
              <a:cxnLst/>
              <a:rect l="l" t="t" r="r" b="b"/>
              <a:pathLst>
                <a:path w="5925276" h="553153">
                  <a:moveTo>
                    <a:pt x="0" y="0"/>
                  </a:moveTo>
                  <a:lnTo>
                    <a:pt x="5925276" y="0"/>
                  </a:lnTo>
                  <a:lnTo>
                    <a:pt x="5925276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E8F0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925276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0" y="141605"/>
            <a:ext cx="1103796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Data Preprocessing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87542" y="1268110"/>
            <a:ext cx="16576001" cy="7633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8" lvl="1" indent="-388624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 Bold"/>
              </a:rPr>
              <a:t>Vectorization for Supervised Learning:</a:t>
            </a:r>
          </a:p>
          <a:p>
            <a:pPr marL="1554496" lvl="2" indent="-518165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Canva Sans Bold"/>
              </a:rPr>
              <a:t>Transform text to numerical data using TF-IDF/Count Vectorizer.</a:t>
            </a:r>
          </a:p>
          <a:p>
            <a:pPr marL="1554496" lvl="2" indent="-518165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Canva Sans Bold"/>
              </a:rPr>
              <a:t>Enables language processing by machine learning models.</a:t>
            </a:r>
          </a:p>
          <a:p>
            <a:pPr>
              <a:lnSpc>
                <a:spcPts val="5040"/>
              </a:lnSpc>
            </a:pPr>
            <a:endParaRPr lang="en-US" sz="3600">
              <a:solidFill>
                <a:srgbClr val="FFFFFF"/>
              </a:solidFill>
              <a:latin typeface="Canva Sans Bold"/>
            </a:endParaRPr>
          </a:p>
          <a:p>
            <a:pPr marL="777248" lvl="1" indent="-388624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 Bold"/>
              </a:rPr>
              <a:t>BERT Tokenizer:</a:t>
            </a:r>
          </a:p>
          <a:p>
            <a:pPr marL="1554496" lvl="2" indent="-518165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Canva Sans Bold"/>
              </a:rPr>
              <a:t>Tokenize with BertTokenizer.from_pretrained('bert-base-uncased').</a:t>
            </a:r>
          </a:p>
          <a:p>
            <a:pPr marL="1554496" lvl="2" indent="-518165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Canva Sans Bold"/>
              </a:rPr>
              <a:t>Converts words to token IDs, and handles special tokens.</a:t>
            </a:r>
          </a:p>
          <a:p>
            <a:pPr>
              <a:lnSpc>
                <a:spcPts val="5040"/>
              </a:lnSpc>
            </a:pPr>
            <a:endParaRPr lang="en-US" sz="3600">
              <a:solidFill>
                <a:srgbClr val="FFFFFF"/>
              </a:solidFill>
              <a:latin typeface="Canva Sans Bold"/>
            </a:endParaRPr>
          </a:p>
          <a:p>
            <a:pPr marL="777248" lvl="1" indent="-388624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 Bold"/>
              </a:rPr>
              <a:t>Creating Tensor for BERT:</a:t>
            </a:r>
          </a:p>
          <a:p>
            <a:pPr marL="1554496" lvl="2" indent="-518165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Canva Sans Bold"/>
              </a:rPr>
              <a:t>Convert token IDs to tensors for BERT model input.</a:t>
            </a:r>
          </a:p>
          <a:p>
            <a:pPr marL="1554496" lvl="2" indent="-518165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Canva Sans Bold"/>
              </a:rPr>
              <a:t>Apply padding, and attention masks for variable sentence lengths.</a:t>
            </a:r>
          </a:p>
          <a:p>
            <a:pPr>
              <a:lnSpc>
                <a:spcPts val="5040"/>
              </a:lnSpc>
            </a:pPr>
            <a:endParaRPr lang="en-US" sz="360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B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319007" y="-1071552"/>
            <a:ext cx="22497532" cy="2100252"/>
            <a:chOff x="0" y="0"/>
            <a:chExt cx="5925276" cy="553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25276" cy="553153"/>
            </a:xfrm>
            <a:custGeom>
              <a:avLst/>
              <a:gdLst/>
              <a:ahLst/>
              <a:cxnLst/>
              <a:rect l="l" t="t" r="r" b="b"/>
              <a:pathLst>
                <a:path w="5925276" h="553153">
                  <a:moveTo>
                    <a:pt x="0" y="0"/>
                  </a:moveTo>
                  <a:lnTo>
                    <a:pt x="5925276" y="0"/>
                  </a:lnTo>
                  <a:lnTo>
                    <a:pt x="5925276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E8F0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925276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0" y="141605"/>
            <a:ext cx="1103796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Model Selection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87542" y="1277635"/>
            <a:ext cx="16947260" cy="8405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90" lvl="1" indent="-345445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Implemented Models: Applied four supervised learning algorithms: SVM, Logistic Regression, Naive Bayes, and Random Forest, catering to diverse decision boundaries and hypothesis spaces.</a:t>
            </a:r>
          </a:p>
          <a:p>
            <a:pPr>
              <a:lnSpc>
                <a:spcPts val="4480"/>
              </a:lnSpc>
            </a:pPr>
            <a:endParaRPr lang="en-US" sz="3200">
              <a:solidFill>
                <a:srgbClr val="FFFFFF"/>
              </a:solidFill>
              <a:latin typeface="Canva Sans Bold"/>
            </a:endParaRPr>
          </a:p>
          <a:p>
            <a:pPr marL="690890" lvl="1" indent="-345445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Parameter Optimization: Utilized Grid Search for each model to systematically explore a wide range of parameters and identify the optimal settings for fine-tuning model performance.</a:t>
            </a:r>
          </a:p>
          <a:p>
            <a:pPr>
              <a:lnSpc>
                <a:spcPts val="4480"/>
              </a:lnSpc>
            </a:pPr>
            <a:endParaRPr lang="en-US" sz="3200">
              <a:solidFill>
                <a:srgbClr val="FFFFFF"/>
              </a:solidFill>
              <a:latin typeface="Canva Sans Bold"/>
            </a:endParaRPr>
          </a:p>
          <a:p>
            <a:pPr marL="690890" lvl="1" indent="-345445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Validation and Comparison: Evaluated models based on validation scores, leveraging cross-validation techniques to ensure robustness and minimize overfitting.</a:t>
            </a:r>
          </a:p>
          <a:p>
            <a:pPr>
              <a:lnSpc>
                <a:spcPts val="4480"/>
              </a:lnSpc>
            </a:pPr>
            <a:endParaRPr lang="en-US" sz="3200">
              <a:solidFill>
                <a:srgbClr val="FFFFFF"/>
              </a:solidFill>
              <a:latin typeface="Canva Sans Bold"/>
            </a:endParaRPr>
          </a:p>
          <a:p>
            <a:pPr marL="690890" lvl="1" indent="-345445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Best Model Selection: The model with the highest validation score was selected as the best model, demonstrating superior predictive capability on unseen data.</a:t>
            </a:r>
          </a:p>
          <a:p>
            <a:pPr>
              <a:lnSpc>
                <a:spcPts val="4480"/>
              </a:lnSpc>
            </a:pPr>
            <a:endParaRPr lang="en-US" sz="320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916</Words>
  <Application>Microsoft Office PowerPoint</Application>
  <PresentationFormat>Custom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DM Sans Bold</vt:lpstr>
      <vt:lpstr>Canva Sans Bold</vt:lpstr>
      <vt:lpstr>Canva Sans</vt:lpstr>
      <vt:lpstr>Arial</vt:lpstr>
      <vt:lpstr>Raleway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Multilingual Sentiment Analysis</dc:title>
  <cp:lastModifiedBy>SHUBHAM OJHA</cp:lastModifiedBy>
  <cp:revision>3</cp:revision>
  <dcterms:created xsi:type="dcterms:W3CDTF">2006-08-16T00:00:00Z</dcterms:created>
  <dcterms:modified xsi:type="dcterms:W3CDTF">2024-02-14T10:57:14Z</dcterms:modified>
  <dc:identifier>DAF5SvsoFOI</dc:identifier>
</cp:coreProperties>
</file>