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75" d="100"/>
          <a:sy n="75" d="100"/>
        </p:scale>
        <p:origin x="284" y="-5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18/10/2022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18/10/2022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2"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6"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0"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4"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4"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4"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hubhamp1998/RESUME.git" TargetMode="External"/><Relationship Id="rId7"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capgemini.sharepoint.com/:v:/r/sites/BenchConnect-July2022/Shared%20Documents/General/Video%20Links/Case%20Study%20Shubham%20Pol.mp4?csf=1&amp;web=1&amp;e=dMHvd4"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827280708"/>
              </p:ext>
            </p:extLst>
          </p:nvPr>
        </p:nvGraphicFramePr>
        <p:xfrm>
          <a:off x="9220200" y="1353344"/>
          <a:ext cx="2971800" cy="5046984"/>
        </p:xfrm>
        <a:graphic>
          <a:graphicData uri="http://schemas.openxmlformats.org/drawingml/2006/table">
            <a:tbl>
              <a:tblPr firstRow="1" bandRow="1">
                <a:tableStyleId>{0E3FDE45-AF77-4B5C-9715-49D594BDF05E}</a:tableStyleId>
              </a:tblPr>
              <a:tblGrid>
                <a:gridCol w="743125">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710915">
                <a:tc>
                  <a:txBody>
                    <a:bodyPr/>
                    <a:lstStyle/>
                    <a:p>
                      <a:r>
                        <a:rPr kumimoji="0" lang="en-US" altLang="en-US" sz="1000" b="0" u="none" strike="noStrike" kern="1200" cap="none" spc="0" normalizeH="0" baseline="0" noProof="0" dirty="0">
                          <a:ln>
                            <a:noFill/>
                          </a:ln>
                          <a:effectLst/>
                          <a:uLnTx/>
                          <a:uFillTx/>
                        </a:rPr>
                        <a:t>Java 8 /J2EE</a:t>
                      </a:r>
                      <a:r>
                        <a:rPr kumimoji="0" lang="en-US" sz="1000" b="0" u="none" strike="noStrike" kern="1200" cap="none" spc="0" normalizeH="0" baseline="0" dirty="0">
                          <a:ln>
                            <a:noFill/>
                          </a:ln>
                          <a:effectLst/>
                          <a:uLnTx/>
                          <a:uFillTx/>
                        </a:rPr>
                        <a:t>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dirty="0">
                          <a:ln>
                            <a:noFill/>
                          </a:ln>
                          <a:effectLst/>
                          <a:uLnTx/>
                          <a:uFillTx/>
                        </a:rPr>
                        <a:t>Java Basics, OOPS, Generics, Collections, Arrays, Loops, Lambda Exp, Stream API</a:t>
                      </a:r>
                    </a:p>
                    <a:p>
                      <a:r>
                        <a:rPr kumimoji="0" lang="en-US" sz="1000" b="0" u="none" strike="noStrike" kern="1200" cap="none" spc="0" normalizeH="0" baseline="0" dirty="0">
                          <a:ln>
                            <a:noFill/>
                          </a:ln>
                          <a:effectLst/>
                          <a:uLnTx/>
                          <a:uFillTx/>
                        </a:rPr>
                        <a:t>Junit</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018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core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00" u="none" strike="noStrike" kern="1200" cap="none" spc="0" normalizeH="0" baseline="0" dirty="0">
                          <a:ln>
                            <a:noFill/>
                          </a:ln>
                          <a:effectLst/>
                          <a:uLnTx/>
                          <a:uFillTx/>
                        </a:rPr>
                        <a:t>IOC &amp; Dependency Injection, Autowire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8654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REST</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REST controllers, Implementation of CRUD, Bean Validation &amp; Exception Handling, Testing Services, Controller &amp; Repository layer</a:t>
                      </a:r>
                      <a:endParaRPr lang="en-US" sz="1000" dirty="0">
                        <a:solidFill>
                          <a:schemeClr val="tx1"/>
                        </a:solidFill>
                      </a:endParaRPr>
                    </a:p>
                  </a:txBody>
                  <a:tcPr/>
                </a:tc>
                <a:extLst>
                  <a:ext uri="{0D108BD9-81ED-4DB2-BD59-A6C34878D82A}">
                    <a16:rowId xmlns:a16="http://schemas.microsoft.com/office/drawing/2014/main" val="3229840877"/>
                  </a:ext>
                </a:extLst>
              </a:tr>
              <a:tr h="556368">
                <a:tc>
                  <a:txBody>
                    <a:bodyPr/>
                    <a:lstStyle/>
                    <a:p>
                      <a:r>
                        <a:rPr kumimoji="0" lang="en-US" sz="1000" u="none" strike="noStrike" kern="1200" cap="none" spc="0" normalizeH="0" baseline="0" dirty="0">
                          <a:ln>
                            <a:noFill/>
                          </a:ln>
                          <a:effectLst/>
                          <a:uLnTx/>
                          <a:uFillTx/>
                        </a:rPr>
                        <a:t>Spring Data JPA</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Implement DAO layer using spring Data repositories, Transaction Management</a:t>
                      </a:r>
                      <a:endParaRPr lang="en-US" sz="1000" dirty="0">
                        <a:solidFill>
                          <a:schemeClr val="tx1"/>
                        </a:solidFill>
                      </a:endParaRPr>
                    </a:p>
                  </a:txBody>
                  <a:tcPr/>
                </a:tc>
                <a:extLst>
                  <a:ext uri="{0D108BD9-81ED-4DB2-BD59-A6C34878D82A}">
                    <a16:rowId xmlns:a16="http://schemas.microsoft.com/office/drawing/2014/main" val="668073409"/>
                  </a:ext>
                </a:extLst>
              </a:tr>
              <a:tr h="401822">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Components, Hooks, Event handling, Redux</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556368">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10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 Postgres SQL </a:t>
                      </a:r>
                    </a:p>
                  </a:txBody>
                  <a:tcPr/>
                </a:tc>
                <a:extLst>
                  <a:ext uri="{0D108BD9-81ED-4DB2-BD59-A6C34878D82A}">
                    <a16:rowId xmlns:a16="http://schemas.microsoft.com/office/drawing/2014/main" val="2298680090"/>
                  </a:ext>
                </a:extLst>
              </a:tr>
              <a:tr h="401822">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&amp; TypeScript</a:t>
                      </a:r>
                    </a:p>
                  </a:txBody>
                  <a:tcPr/>
                </a:tc>
                <a:extLst>
                  <a:ext uri="{0D108BD9-81ED-4DB2-BD59-A6C34878D82A}">
                    <a16:rowId xmlns:a16="http://schemas.microsoft.com/office/drawing/2014/main" val="9512774"/>
                  </a:ext>
                </a:extLst>
              </a:tr>
              <a:tr h="298966">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82964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AWS Basics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Fundamentals of AWS</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2" y="3044826"/>
            <a:ext cx="4008437" cy="2289174"/>
          </a:xfrm>
        </p:spPr>
        <p:txBody>
          <a:bodyPr/>
          <a:lstStyle/>
          <a:p>
            <a:pPr eaLnBrk="1" hangingPunct="1">
              <a:lnSpc>
                <a:spcPct val="114000"/>
              </a:lnSpc>
            </a:pPr>
            <a:r>
              <a:rPr lang="en-US" altLang="nl-NL" sz="1400" b="1" dirty="0"/>
              <a:t>Online Hotel Management System(Case study)</a:t>
            </a:r>
          </a:p>
          <a:p>
            <a:pPr>
              <a:lnSpc>
                <a:spcPct val="114000"/>
              </a:lnSpc>
            </a:pPr>
            <a:r>
              <a:rPr lang="en-US" altLang="nl-NL" sz="1200" dirty="0"/>
              <a:t>Case study of online Hotel Management System with Spring Boot as backend </a:t>
            </a:r>
            <a:r>
              <a:rPr lang="en-IN" sz="1200" spc="15" dirty="0">
                <a:latin typeface="Verdana"/>
                <a:cs typeface="Verdana"/>
              </a:rPr>
              <a:t>along with </a:t>
            </a:r>
            <a:r>
              <a:rPr lang="en-IN" sz="1200" spc="25" dirty="0">
                <a:latin typeface="Verdana"/>
                <a:cs typeface="Verdana"/>
              </a:rPr>
              <a:t>API </a:t>
            </a:r>
            <a:r>
              <a:rPr lang="en-IN" sz="1200" spc="10" dirty="0">
                <a:latin typeface="Verdana"/>
                <a:cs typeface="Verdana"/>
              </a:rPr>
              <a:t>Gateway, </a:t>
            </a:r>
            <a:r>
              <a:rPr lang="en-IN" sz="1200" dirty="0">
                <a:latin typeface="Verdana"/>
                <a:cs typeface="Verdana"/>
              </a:rPr>
              <a:t>Swagger, </a:t>
            </a:r>
            <a:r>
              <a:rPr lang="en-IN" sz="1200" spc="20" dirty="0">
                <a:latin typeface="Verdana"/>
                <a:cs typeface="Verdana"/>
              </a:rPr>
              <a:t>responsive </a:t>
            </a:r>
            <a:r>
              <a:rPr lang="en-IN" sz="1200" spc="15" dirty="0">
                <a:latin typeface="Verdana"/>
                <a:cs typeface="Verdana"/>
              </a:rPr>
              <a:t>UI  with </a:t>
            </a:r>
            <a:r>
              <a:rPr lang="en-IN" sz="1200" spc="20" dirty="0">
                <a:latin typeface="Verdana"/>
                <a:cs typeface="Verdana"/>
              </a:rPr>
              <a:t>HTML5, </a:t>
            </a:r>
            <a:r>
              <a:rPr lang="en-IN" sz="1200" spc="25" dirty="0">
                <a:latin typeface="Verdana"/>
                <a:cs typeface="Verdana"/>
              </a:rPr>
              <a:t>CSS, </a:t>
            </a:r>
            <a:r>
              <a:rPr lang="en-IN" sz="1200" spc="15" dirty="0">
                <a:latin typeface="Verdana"/>
                <a:cs typeface="Verdana"/>
              </a:rPr>
              <a:t>Bootstrap </a:t>
            </a:r>
            <a:r>
              <a:rPr lang="en-IN" sz="1200" spc="25" dirty="0">
                <a:latin typeface="Verdana"/>
                <a:cs typeface="Verdana"/>
              </a:rPr>
              <a:t>and </a:t>
            </a:r>
            <a:r>
              <a:rPr lang="en-IN" sz="1200" spc="15" dirty="0">
                <a:latin typeface="Verdana"/>
                <a:cs typeface="Verdana"/>
              </a:rPr>
              <a:t>React </a:t>
            </a:r>
            <a:r>
              <a:rPr lang="en-IN" sz="1200" spc="20" dirty="0">
                <a:latin typeface="Verdana"/>
                <a:cs typeface="Verdana"/>
              </a:rPr>
              <a:t>used as  </a:t>
            </a:r>
            <a:r>
              <a:rPr lang="en-IN" sz="1200" spc="15" dirty="0">
                <a:latin typeface="Verdana"/>
                <a:cs typeface="Verdana"/>
              </a:rPr>
              <a:t>User Interface.</a:t>
            </a:r>
            <a:endParaRPr lang="en-IN" sz="1200" dirty="0">
              <a:latin typeface="Verdana"/>
              <a:cs typeface="Verdana"/>
            </a:endParaRPr>
          </a:p>
          <a:p>
            <a:pPr eaLnBrk="1" hangingPunct="1">
              <a:lnSpc>
                <a:spcPct val="114000"/>
              </a:lnSpc>
            </a:pPr>
            <a:endParaRPr lang="en-US" altLang="nl-NL" sz="1200" dirty="0"/>
          </a:p>
          <a:p>
            <a:pPr eaLnBrk="1" hangingPunct="1">
              <a:lnSpc>
                <a:spcPct val="114000"/>
              </a:lnSpc>
            </a:pPr>
            <a:r>
              <a:rPr lang="en-US" altLang="nl-NL" sz="1300" b="1" dirty="0"/>
              <a:t>AWS Certified Cloud Practitioner</a:t>
            </a:r>
          </a:p>
          <a:p>
            <a:pPr eaLnBrk="1" hangingPunct="1">
              <a:lnSpc>
                <a:spcPct val="114000"/>
              </a:lnSpc>
            </a:pPr>
            <a:endParaRPr lang="en-US" altLang="nl-NL"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9955" y="1594595"/>
            <a:ext cx="3776669" cy="218329"/>
          </a:xfrm>
        </p:spPr>
        <p:txBody>
          <a:bodyPr/>
          <a:lstStyle/>
          <a:p>
            <a:pPr eaLnBrk="1" hangingPunct="1"/>
            <a:r>
              <a:rPr lang="nl-NL" altLang="nl-NL" dirty="0"/>
              <a:t>shubham.a.pol@capgemini.com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61826" y="1820440"/>
            <a:ext cx="2382837" cy="199185"/>
          </a:xfrm>
        </p:spPr>
        <p:txBody>
          <a:bodyPr/>
          <a:lstStyle/>
          <a:p>
            <a:pPr eaLnBrk="1" hangingPunct="1"/>
            <a:r>
              <a:rPr lang="nl-NL" altLang="nl-NL" dirty="0"/>
              <a:t>+91 8329518841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49" y="2901157"/>
            <a:ext cx="4057650" cy="2509043"/>
          </a:xfrm>
        </p:spPr>
        <p:txBody>
          <a:bodyPr/>
          <a:lstStyle/>
          <a:p>
            <a:r>
              <a:rPr lang="en-US" altLang="en-US" sz="1400" b="1" dirty="0"/>
              <a:t>Full Stack Developer</a:t>
            </a:r>
          </a:p>
          <a:p>
            <a:pPr marL="171450" indent="-171450">
              <a:buFont typeface="Arial" panose="020B0604020202020204" pitchFamily="34" charset="0"/>
              <a:buChar char="•"/>
            </a:pPr>
            <a:r>
              <a:rPr lang="en-US" sz="1200" dirty="0"/>
              <a:t>Proficient in creating </a:t>
            </a:r>
            <a:r>
              <a:rPr lang="en-US" sz="1200" b="1" dirty="0"/>
              <a:t>Single page Web</a:t>
            </a:r>
            <a:r>
              <a:rPr lang="en-US" sz="1200" dirty="0"/>
              <a:t> Application in </a:t>
            </a:r>
            <a:r>
              <a:rPr lang="en-US" sz="1200" b="1" dirty="0"/>
              <a:t>React</a:t>
            </a:r>
            <a:r>
              <a:rPr lang="en-US" sz="1200" dirty="0"/>
              <a:t> with Authentication</a:t>
            </a:r>
          </a:p>
          <a:p>
            <a:pPr marL="171450" indent="-171450">
              <a:buFont typeface="Arial" panose="020B0604020202020204" pitchFamily="34" charset="0"/>
              <a:buChar char="•"/>
            </a:pPr>
            <a:r>
              <a:rPr lang="en-US" sz="1200" dirty="0"/>
              <a:t>Hands on experience in developing web pages using </a:t>
            </a:r>
            <a:r>
              <a:rPr lang="en-US" sz="1200" b="1" dirty="0"/>
              <a:t>HTML5, CSS3, Object Oriented Java script.</a:t>
            </a:r>
          </a:p>
          <a:p>
            <a:pPr marL="171450" indent="-171450">
              <a:buFont typeface="Arial" panose="020B0604020202020204" pitchFamily="34" charset="0"/>
              <a:buChar char="•"/>
            </a:pPr>
            <a:r>
              <a:rPr lang="en-US" sz="1200" dirty="0"/>
              <a:t>Currently improving skills on Itransform-platform.</a:t>
            </a:r>
          </a:p>
          <a:p>
            <a:pPr marL="171450" indent="-171450">
              <a:buFont typeface="Arial" panose="020B0604020202020204" pitchFamily="34" charset="0"/>
              <a:buChar char="•"/>
            </a:pPr>
            <a:r>
              <a:rPr lang="en-US" sz="1200" dirty="0"/>
              <a:t>Having good knowledge on spring core, Spring MVC ,Spring boot.</a:t>
            </a:r>
          </a:p>
          <a:p>
            <a:pPr marL="171450" indent="-171450">
              <a:buFont typeface="Arial" panose="020B0604020202020204" pitchFamily="34" charset="0"/>
              <a:buChar char="•"/>
            </a:pPr>
            <a:r>
              <a:rPr lang="en-US" sz="1200" dirty="0"/>
              <a:t>Having knowledge about microservices.</a:t>
            </a:r>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Shubham Pol</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839255" y="623792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1455297" y="6291893"/>
            <a:ext cx="39571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https://github.com/Shubhamp1998/RESUME.git</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6719" y="6271592"/>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64650"/>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Electrical : 2016-2021</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54067" y="987425"/>
            <a:ext cx="64633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2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5" name="Picture 14" descr="A person wearing glasses and a suit&#10;&#10;Description automatically generated with medium confidence">
            <a:extLst>
              <a:ext uri="{FF2B5EF4-FFF2-40B4-BE49-F238E27FC236}">
                <a16:creationId xmlns:a16="http://schemas.microsoft.com/office/drawing/2014/main" id="{73D0D4F1-CE26-47A8-953D-AE8520B124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455" y="319832"/>
            <a:ext cx="1600200" cy="1600200"/>
          </a:xfrm>
          <a:prstGeom prst="ellipse">
            <a:avLst/>
          </a:prstGeom>
        </p:spPr>
      </p:pic>
      <p:sp>
        <p:nvSpPr>
          <p:cNvPr id="8" name="TextBox 7">
            <a:extLst>
              <a:ext uri="{FF2B5EF4-FFF2-40B4-BE49-F238E27FC236}">
                <a16:creationId xmlns:a16="http://schemas.microsoft.com/office/drawing/2014/main" id="{2DC72A90-3CD5-4A86-BBCD-CF0B90D1CEE9}"/>
              </a:ext>
            </a:extLst>
          </p:cNvPr>
          <p:cNvSpPr txBox="1"/>
          <p:nvPr/>
        </p:nvSpPr>
        <p:spPr>
          <a:xfrm rot="10800000" flipH="1" flipV="1">
            <a:off x="6054367" y="6376531"/>
            <a:ext cx="2364222" cy="261610"/>
          </a:xfrm>
          <a:prstGeom prst="rect">
            <a:avLst/>
          </a:prstGeom>
          <a:noFill/>
        </p:spPr>
        <p:txBody>
          <a:bodyPr wrap="square" rtlCol="0">
            <a:spAutoFit/>
          </a:bodyPr>
          <a:lstStyle/>
          <a:p>
            <a:r>
              <a:rPr lang="en-IN" sz="1100" dirty="0"/>
              <a:t>Case Study Project</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29B29E40EC98429F839127527D6A5F" ma:contentTypeVersion="11" ma:contentTypeDescription="Create a new document." ma:contentTypeScope="" ma:versionID="ac02a65981d1c363c39c0d07cde03e23">
  <xsd:schema xmlns:xsd="http://www.w3.org/2001/XMLSchema" xmlns:xs="http://www.w3.org/2001/XMLSchema" xmlns:p="http://schemas.microsoft.com/office/2006/metadata/properties" xmlns:ns3="8e48c104-cc68-4960-bf6b-4196fe9e6c76" xmlns:ns4="09bf7d7c-baaf-4cff-9aea-9fc88a98d8dd" targetNamespace="http://schemas.microsoft.com/office/2006/metadata/properties" ma:root="true" ma:fieldsID="7a28316fb3fd151e54aaaa298c036e6f" ns3:_="" ns4:_="">
    <xsd:import namespace="8e48c104-cc68-4960-bf6b-4196fe9e6c76"/>
    <xsd:import namespace="09bf7d7c-baaf-4cff-9aea-9fc88a98d8d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48c104-cc68-4960-bf6b-4196fe9e6c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bf7d7c-baaf-4cff-9aea-9fc88a98d8d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7292B3-D238-46FA-9984-760508250A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48c104-cc68-4960-bf6b-4196fe9e6c76"/>
    <ds:schemaRef ds:uri="09bf7d7c-baaf-4cff-9aea-9fc88a98d8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terms/"/>
    <ds:schemaRef ds:uri="8e48c104-cc68-4960-bf6b-4196fe9e6c76"/>
    <ds:schemaRef ds:uri="09bf7d7c-baaf-4cff-9aea-9fc88a98d8dd"/>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4783</TotalTime>
  <Words>272</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Pol, Shubham</cp:lastModifiedBy>
  <cp:revision>115</cp:revision>
  <dcterms:created xsi:type="dcterms:W3CDTF">2020-09-22T06:24:34Z</dcterms:created>
  <dcterms:modified xsi:type="dcterms:W3CDTF">2022-10-18T06:42:00Z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0x0101009E29B29E40EC98429F839127527D6A5F</vt:lpwstr>
  </property>
</Properties>
</file>