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6" r:id="rId8"/>
    <p:sldId id="268" r:id="rId9"/>
    <p:sldId id="262" r:id="rId10"/>
    <p:sldId id="263" r:id="rId11"/>
    <p:sldId id="269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BD5C5-55EF-4C15-AAFD-49636EF32412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67447-F6E6-48A1-8A23-4F6204D203F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TF-IDF Scores (TfidfVectorizer)</a:t>
          </a:r>
        </a:p>
      </dgm:t>
    </dgm:pt>
    <dgm:pt modelId="{3B6B41F2-04F6-4E08-A5C4-778D5A40FBCC}" type="parTrans" cxnId="{B3892C5B-3FB9-40F8-92D0-2E7EDDB3BBDE}">
      <dgm:prSet/>
      <dgm:spPr/>
      <dgm:t>
        <a:bodyPr/>
        <a:lstStyle/>
        <a:p>
          <a:endParaRPr lang="en-US"/>
        </a:p>
      </dgm:t>
    </dgm:pt>
    <dgm:pt modelId="{19F8C79C-5968-4BA6-97B5-02D59FDEA15F}" type="sibTrans" cxnId="{B3892C5B-3FB9-40F8-92D0-2E7EDDB3BB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DC67B5-F2D8-4FF5-8BE3-16398EC4FB27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Similarity Matrix using Cosine Similarity</a:t>
          </a:r>
        </a:p>
      </dgm:t>
    </dgm:pt>
    <dgm:pt modelId="{217F2648-8DCD-446E-94FE-FFA09C0BC0B9}" type="parTrans" cxnId="{961201AA-A57D-41F1-A14B-FBAD82179EDA}">
      <dgm:prSet/>
      <dgm:spPr/>
      <dgm:t>
        <a:bodyPr/>
        <a:lstStyle/>
        <a:p>
          <a:endParaRPr lang="en-US"/>
        </a:p>
      </dgm:t>
    </dgm:pt>
    <dgm:pt modelId="{E9785412-3D12-47C4-8756-4C34126A7672}" type="sibTrans" cxnId="{961201AA-A57D-41F1-A14B-FBAD82179EDA}">
      <dgm:prSet/>
      <dgm:spPr/>
      <dgm:t>
        <a:bodyPr/>
        <a:lstStyle/>
        <a:p>
          <a:endParaRPr lang="en-US"/>
        </a:p>
      </dgm:t>
    </dgm:pt>
    <dgm:pt modelId="{47987E58-C9CE-40AF-84A6-9943CD09DAEF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Input: Target Movie Title</a:t>
          </a:r>
        </a:p>
      </dgm:t>
    </dgm:pt>
    <dgm:pt modelId="{7138DD3F-F0FD-4D7E-8A83-767F00BA057B}" type="parTrans" cxnId="{33E27A52-DCF8-4151-8BE7-058792D08E49}">
      <dgm:prSet/>
      <dgm:spPr/>
      <dgm:t>
        <a:bodyPr/>
        <a:lstStyle/>
        <a:p>
          <a:endParaRPr lang="en-US"/>
        </a:p>
      </dgm:t>
    </dgm:pt>
    <dgm:pt modelId="{16BF7BBE-1890-477D-A3CD-D895FDAA588C}" type="sibTrans" cxnId="{33E27A52-DCF8-4151-8BE7-058792D08E49}">
      <dgm:prSet/>
      <dgm:spPr/>
      <dgm:t>
        <a:bodyPr/>
        <a:lstStyle/>
        <a:p>
          <a:endParaRPr lang="en-US"/>
        </a:p>
      </dgm:t>
    </dgm:pt>
    <dgm:pt modelId="{46ACC155-6C67-4B89-A298-D13BB23D70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Find index of target movie in the Similarity Matrix</a:t>
          </a:r>
        </a:p>
      </dgm:t>
    </dgm:pt>
    <dgm:pt modelId="{77F4DF2E-CA17-4045-ADBE-2E88132AC63E}" type="parTrans" cxnId="{A03B238A-A97C-4C08-9D1B-915A15B4B752}">
      <dgm:prSet/>
      <dgm:spPr/>
      <dgm:t>
        <a:bodyPr/>
        <a:lstStyle/>
        <a:p>
          <a:endParaRPr lang="en-US"/>
        </a:p>
      </dgm:t>
    </dgm:pt>
    <dgm:pt modelId="{3A155F80-2CFB-4071-B9BD-AA971524B4F3}" type="sibTrans" cxnId="{A03B238A-A97C-4C08-9D1B-915A15B4B752}">
      <dgm:prSet/>
      <dgm:spPr/>
      <dgm:t>
        <a:bodyPr/>
        <a:lstStyle/>
        <a:p>
          <a:endParaRPr lang="en-US"/>
        </a:p>
      </dgm:t>
    </dgm:pt>
    <dgm:pt modelId="{282F555D-A262-4768-8506-2047835E254D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Sort based on Similarity Scores</a:t>
          </a:r>
        </a:p>
      </dgm:t>
    </dgm:pt>
    <dgm:pt modelId="{8974385D-B14B-4AD1-B819-7C7C5CC36011}" type="parTrans" cxnId="{A3D305D1-0394-4237-9093-2B146F08B12A}">
      <dgm:prSet/>
      <dgm:spPr/>
      <dgm:t>
        <a:bodyPr/>
        <a:lstStyle/>
        <a:p>
          <a:endParaRPr lang="en-US"/>
        </a:p>
      </dgm:t>
    </dgm:pt>
    <dgm:pt modelId="{F57FE20C-2EEE-48CE-9C21-B673F9F79DBF}" type="sibTrans" cxnId="{A3D305D1-0394-4237-9093-2B146F08B12A}">
      <dgm:prSet/>
      <dgm:spPr/>
      <dgm:t>
        <a:bodyPr/>
        <a:lstStyle/>
        <a:p>
          <a:endParaRPr lang="en-US"/>
        </a:p>
      </dgm:t>
    </dgm:pt>
    <dgm:pt modelId="{92B041C4-B0FA-4F6B-A92E-1236C1DD536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Manipulate required Dataframes</a:t>
          </a:r>
        </a:p>
      </dgm:t>
    </dgm:pt>
    <dgm:pt modelId="{5A59EEB9-4F84-457A-82E6-F1EFB424E6FC}" type="parTrans" cxnId="{7EB4C27E-B547-45BA-84B1-0943282F1A75}">
      <dgm:prSet/>
      <dgm:spPr/>
      <dgm:t>
        <a:bodyPr/>
        <a:lstStyle/>
        <a:p>
          <a:endParaRPr lang="en-US"/>
        </a:p>
      </dgm:t>
    </dgm:pt>
    <dgm:pt modelId="{0153C909-2490-4EE4-ACD0-D5EA164239CD}" type="sibTrans" cxnId="{7EB4C27E-B547-45BA-84B1-0943282F1A75}">
      <dgm:prSet/>
      <dgm:spPr/>
      <dgm:t>
        <a:bodyPr/>
        <a:lstStyle/>
        <a:p>
          <a:endParaRPr lang="en-US"/>
        </a:p>
      </dgm:t>
    </dgm:pt>
    <dgm:pt modelId="{F24BAF4E-2B65-44FA-AFD8-88BE46D58A9B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Create a dataframe of movies similar to target movie </a:t>
          </a:r>
        </a:p>
      </dgm:t>
    </dgm:pt>
    <dgm:pt modelId="{AF726A5B-4412-4996-B35B-194E6FBB5070}" type="parTrans" cxnId="{F5DA58D0-9787-4FB5-BD16-BD6DD5170E13}">
      <dgm:prSet/>
      <dgm:spPr/>
      <dgm:t>
        <a:bodyPr/>
        <a:lstStyle/>
        <a:p>
          <a:endParaRPr lang="en-US"/>
        </a:p>
      </dgm:t>
    </dgm:pt>
    <dgm:pt modelId="{244643F2-A8B2-4DD1-8BA3-399DF42111C2}" type="sibTrans" cxnId="{F5DA58D0-9787-4FB5-BD16-BD6DD5170E13}">
      <dgm:prSet/>
      <dgm:spPr/>
      <dgm:t>
        <a:bodyPr/>
        <a:lstStyle/>
        <a:p>
          <a:endParaRPr lang="en-US"/>
        </a:p>
      </dgm:t>
    </dgm:pt>
    <dgm:pt modelId="{80C84D67-0EB6-44EB-83AB-A8E017D9076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algn="just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Recommend </a:t>
          </a:r>
          <a:r>
            <a:rPr lang="en-US" sz="15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Top </a:t>
          </a:r>
          <a:r>
            <a:rPr lang="en-US" sz="150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5 </a:t>
          </a:r>
          <a:r>
            <a:rPr lang="en-US" sz="1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movies similar to target movie</a:t>
          </a:r>
        </a:p>
      </dgm:t>
    </dgm:pt>
    <dgm:pt modelId="{495B4D8A-10D9-44D5-98B9-5C39BF7480F8}" type="parTrans" cxnId="{00C1F47F-9715-464F-A4F9-B9A9304A23F1}">
      <dgm:prSet/>
      <dgm:spPr/>
      <dgm:t>
        <a:bodyPr/>
        <a:lstStyle/>
        <a:p>
          <a:endParaRPr lang="en-US"/>
        </a:p>
      </dgm:t>
    </dgm:pt>
    <dgm:pt modelId="{8CCCA71C-7350-41F7-955B-69161C4B34C0}" type="sibTrans" cxnId="{00C1F47F-9715-464F-A4F9-B9A9304A23F1}">
      <dgm:prSet/>
      <dgm:spPr/>
      <dgm:t>
        <a:bodyPr/>
        <a:lstStyle/>
        <a:p>
          <a:endParaRPr lang="en-US"/>
        </a:p>
      </dgm:t>
    </dgm:pt>
    <dgm:pt modelId="{FDD1D0DD-8044-4A5A-B870-C52E8892C75A}" type="pres">
      <dgm:prSet presAssocID="{110BD5C5-55EF-4C15-AAFD-49636EF324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13754B9-114C-43A0-B75A-BF2AC6E591D7}" type="pres">
      <dgm:prSet presAssocID="{A5167447-F6E6-48A1-8A23-4F6204D203F3}" presName="node" presStyleLbl="node1" presStyleIdx="0" presStyleCnt="8" custLinFactNeighborX="-93" custLinFactNeighborY="-33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BFAF50-FB4B-48E6-A742-B8BC135FA0B2}" type="pres">
      <dgm:prSet presAssocID="{19F8C79C-5968-4BA6-97B5-02D59FDEA15F}" presName="sibTrans" presStyleLbl="sibTrans1D1" presStyleIdx="0" presStyleCnt="7"/>
      <dgm:spPr/>
      <dgm:t>
        <a:bodyPr/>
        <a:lstStyle/>
        <a:p>
          <a:endParaRPr lang="en-IN"/>
        </a:p>
      </dgm:t>
    </dgm:pt>
    <dgm:pt modelId="{EDF2F7D5-6319-42D7-965F-6A20FC7731FF}" type="pres">
      <dgm:prSet presAssocID="{19F8C79C-5968-4BA6-97B5-02D59FDEA15F}" presName="connectorText" presStyleLbl="sibTrans1D1" presStyleIdx="0" presStyleCnt="7"/>
      <dgm:spPr/>
      <dgm:t>
        <a:bodyPr/>
        <a:lstStyle/>
        <a:p>
          <a:endParaRPr lang="en-IN"/>
        </a:p>
      </dgm:t>
    </dgm:pt>
    <dgm:pt modelId="{D7A3EAA5-8ACC-461B-B4A9-A4241A017769}" type="pres">
      <dgm:prSet presAssocID="{7CDC67B5-F2D8-4FF5-8BE3-16398EC4FB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40D73D-96BB-469A-A4D8-8DF6DE05D0AF}" type="pres">
      <dgm:prSet presAssocID="{E9785412-3D12-47C4-8756-4C34126A7672}" presName="sibTrans" presStyleLbl="sibTrans1D1" presStyleIdx="1" presStyleCnt="7"/>
      <dgm:spPr/>
      <dgm:t>
        <a:bodyPr/>
        <a:lstStyle/>
        <a:p>
          <a:endParaRPr lang="en-IN"/>
        </a:p>
      </dgm:t>
    </dgm:pt>
    <dgm:pt modelId="{EC18883F-3AD4-4884-9947-0A74F912B330}" type="pres">
      <dgm:prSet presAssocID="{E9785412-3D12-47C4-8756-4C34126A7672}" presName="connectorText" presStyleLbl="sibTrans1D1" presStyleIdx="1" presStyleCnt="7"/>
      <dgm:spPr/>
      <dgm:t>
        <a:bodyPr/>
        <a:lstStyle/>
        <a:p>
          <a:endParaRPr lang="en-IN"/>
        </a:p>
      </dgm:t>
    </dgm:pt>
    <dgm:pt modelId="{95807A9B-79E7-4843-A77A-39FEABFB9771}" type="pres">
      <dgm:prSet presAssocID="{47987E58-C9CE-40AF-84A6-9943CD09DAE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FDB121-8F7C-4A1A-B8B2-4CB983EE69A4}" type="pres">
      <dgm:prSet presAssocID="{16BF7BBE-1890-477D-A3CD-D895FDAA588C}" presName="sibTrans" presStyleLbl="sibTrans1D1" presStyleIdx="2" presStyleCnt="7"/>
      <dgm:spPr/>
      <dgm:t>
        <a:bodyPr/>
        <a:lstStyle/>
        <a:p>
          <a:endParaRPr lang="en-IN"/>
        </a:p>
      </dgm:t>
    </dgm:pt>
    <dgm:pt modelId="{FC6BF738-90A3-4E46-A793-73A9A16524D8}" type="pres">
      <dgm:prSet presAssocID="{16BF7BBE-1890-477D-A3CD-D895FDAA588C}" presName="connectorText" presStyleLbl="sibTrans1D1" presStyleIdx="2" presStyleCnt="7"/>
      <dgm:spPr/>
      <dgm:t>
        <a:bodyPr/>
        <a:lstStyle/>
        <a:p>
          <a:endParaRPr lang="en-IN"/>
        </a:p>
      </dgm:t>
    </dgm:pt>
    <dgm:pt modelId="{E103D692-0B63-4DDE-ACCF-ED9DC103B78F}" type="pres">
      <dgm:prSet presAssocID="{46ACC155-6C67-4B89-A298-D13BB23D70D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074B72-DF96-4299-85E6-1A703856D7AF}" type="pres">
      <dgm:prSet presAssocID="{3A155F80-2CFB-4071-B9BD-AA971524B4F3}" presName="sibTrans" presStyleLbl="sibTrans1D1" presStyleIdx="3" presStyleCnt="7"/>
      <dgm:spPr/>
      <dgm:t>
        <a:bodyPr/>
        <a:lstStyle/>
        <a:p>
          <a:endParaRPr lang="en-IN"/>
        </a:p>
      </dgm:t>
    </dgm:pt>
    <dgm:pt modelId="{0198FD60-0C29-4426-94E0-B11D4C29680D}" type="pres">
      <dgm:prSet presAssocID="{3A155F80-2CFB-4071-B9BD-AA971524B4F3}" presName="connectorText" presStyleLbl="sibTrans1D1" presStyleIdx="3" presStyleCnt="7"/>
      <dgm:spPr/>
      <dgm:t>
        <a:bodyPr/>
        <a:lstStyle/>
        <a:p>
          <a:endParaRPr lang="en-IN"/>
        </a:p>
      </dgm:t>
    </dgm:pt>
    <dgm:pt modelId="{7B9A39F1-9085-4B4E-ACFE-399F244011CE}" type="pres">
      <dgm:prSet presAssocID="{F24BAF4E-2B65-44FA-AFD8-88BE46D58A9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A9D3A5-FD52-4325-88BE-4FD390FC361F}" type="pres">
      <dgm:prSet presAssocID="{244643F2-A8B2-4DD1-8BA3-399DF42111C2}" presName="sibTrans" presStyleLbl="sibTrans1D1" presStyleIdx="4" presStyleCnt="7"/>
      <dgm:spPr/>
      <dgm:t>
        <a:bodyPr/>
        <a:lstStyle/>
        <a:p>
          <a:endParaRPr lang="en-IN"/>
        </a:p>
      </dgm:t>
    </dgm:pt>
    <dgm:pt modelId="{22FE8C25-5373-4956-999D-3090B091A317}" type="pres">
      <dgm:prSet presAssocID="{244643F2-A8B2-4DD1-8BA3-399DF42111C2}" presName="connectorText" presStyleLbl="sibTrans1D1" presStyleIdx="4" presStyleCnt="7"/>
      <dgm:spPr/>
      <dgm:t>
        <a:bodyPr/>
        <a:lstStyle/>
        <a:p>
          <a:endParaRPr lang="en-IN"/>
        </a:p>
      </dgm:t>
    </dgm:pt>
    <dgm:pt modelId="{E88A1802-DAA1-4021-BE1F-2F5B08098EB0}" type="pres">
      <dgm:prSet presAssocID="{282F555D-A262-4768-8506-2047835E254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6D8A50-EE7F-4473-83D6-1F8AFA421F4D}" type="pres">
      <dgm:prSet presAssocID="{F57FE20C-2EEE-48CE-9C21-B673F9F79DBF}" presName="sibTrans" presStyleLbl="sibTrans1D1" presStyleIdx="5" presStyleCnt="7"/>
      <dgm:spPr/>
      <dgm:t>
        <a:bodyPr/>
        <a:lstStyle/>
        <a:p>
          <a:endParaRPr lang="en-IN"/>
        </a:p>
      </dgm:t>
    </dgm:pt>
    <dgm:pt modelId="{2AE72F20-F9F2-4312-AF5E-9448B66BD86F}" type="pres">
      <dgm:prSet presAssocID="{F57FE20C-2EEE-48CE-9C21-B673F9F79DBF}" presName="connectorText" presStyleLbl="sibTrans1D1" presStyleIdx="5" presStyleCnt="7"/>
      <dgm:spPr/>
      <dgm:t>
        <a:bodyPr/>
        <a:lstStyle/>
        <a:p>
          <a:endParaRPr lang="en-IN"/>
        </a:p>
      </dgm:t>
    </dgm:pt>
    <dgm:pt modelId="{5ACEEAD6-67F2-4C26-A93A-5DBC4B7E80CC}" type="pres">
      <dgm:prSet presAssocID="{92B041C4-B0FA-4F6B-A92E-1236C1DD536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1C1704-0752-41BC-8A6B-89C736300CDD}" type="pres">
      <dgm:prSet presAssocID="{0153C909-2490-4EE4-ACD0-D5EA164239CD}" presName="sibTrans" presStyleLbl="sibTrans1D1" presStyleIdx="6" presStyleCnt="7"/>
      <dgm:spPr/>
      <dgm:t>
        <a:bodyPr/>
        <a:lstStyle/>
        <a:p>
          <a:endParaRPr lang="en-IN"/>
        </a:p>
      </dgm:t>
    </dgm:pt>
    <dgm:pt modelId="{FDF323AD-F557-4CBB-B7C6-E67A969C84DB}" type="pres">
      <dgm:prSet presAssocID="{0153C909-2490-4EE4-ACD0-D5EA164239CD}" presName="connectorText" presStyleLbl="sibTrans1D1" presStyleIdx="6" presStyleCnt="7"/>
      <dgm:spPr/>
      <dgm:t>
        <a:bodyPr/>
        <a:lstStyle/>
        <a:p>
          <a:endParaRPr lang="en-IN"/>
        </a:p>
      </dgm:t>
    </dgm:pt>
    <dgm:pt modelId="{E5B64F5D-1A2E-4D96-BBE5-3BFEFC80683C}" type="pres">
      <dgm:prSet presAssocID="{80C84D67-0EB6-44EB-83AB-A8E017D90769}" presName="node" presStyleLbl="node1" presStyleIdx="7" presStyleCnt="8" custLinFactNeighborX="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D6322FE-EED1-46D6-B4E4-7500B8E07C4E}" type="presOf" srcId="{282F555D-A262-4768-8506-2047835E254D}" destId="{E88A1802-DAA1-4021-BE1F-2F5B08098EB0}" srcOrd="0" destOrd="0" presId="urn:microsoft.com/office/officeart/2005/8/layout/bProcess3"/>
    <dgm:cxn modelId="{A3D305D1-0394-4237-9093-2B146F08B12A}" srcId="{110BD5C5-55EF-4C15-AAFD-49636EF32412}" destId="{282F555D-A262-4768-8506-2047835E254D}" srcOrd="5" destOrd="0" parTransId="{8974385D-B14B-4AD1-B819-7C7C5CC36011}" sibTransId="{F57FE20C-2EEE-48CE-9C21-B673F9F79DBF}"/>
    <dgm:cxn modelId="{94D636F2-F946-459E-A3C8-7AE2812E9CD0}" type="presOf" srcId="{244643F2-A8B2-4DD1-8BA3-399DF42111C2}" destId="{58A9D3A5-FD52-4325-88BE-4FD390FC361F}" srcOrd="0" destOrd="0" presId="urn:microsoft.com/office/officeart/2005/8/layout/bProcess3"/>
    <dgm:cxn modelId="{339F7EF0-2C6E-415A-9864-0F6A119CE09D}" type="presOf" srcId="{19F8C79C-5968-4BA6-97B5-02D59FDEA15F}" destId="{EDF2F7D5-6319-42D7-965F-6A20FC7731FF}" srcOrd="1" destOrd="0" presId="urn:microsoft.com/office/officeart/2005/8/layout/bProcess3"/>
    <dgm:cxn modelId="{61ECF409-4D57-479F-99D3-18E81D06B285}" type="presOf" srcId="{0153C909-2490-4EE4-ACD0-D5EA164239CD}" destId="{FDF323AD-F557-4CBB-B7C6-E67A969C84DB}" srcOrd="1" destOrd="0" presId="urn:microsoft.com/office/officeart/2005/8/layout/bProcess3"/>
    <dgm:cxn modelId="{0EEAA65A-668B-4436-947C-D091B2C26FFE}" type="presOf" srcId="{244643F2-A8B2-4DD1-8BA3-399DF42111C2}" destId="{22FE8C25-5373-4956-999D-3090B091A317}" srcOrd="1" destOrd="0" presId="urn:microsoft.com/office/officeart/2005/8/layout/bProcess3"/>
    <dgm:cxn modelId="{B2CED73B-5969-4130-AD84-4C2A1E8AFAE3}" type="presOf" srcId="{16BF7BBE-1890-477D-A3CD-D895FDAA588C}" destId="{FC6BF738-90A3-4E46-A793-73A9A16524D8}" srcOrd="1" destOrd="0" presId="urn:microsoft.com/office/officeart/2005/8/layout/bProcess3"/>
    <dgm:cxn modelId="{FA1A7356-EBE9-44E2-B604-4A9043679350}" type="presOf" srcId="{110BD5C5-55EF-4C15-AAFD-49636EF32412}" destId="{FDD1D0DD-8044-4A5A-B870-C52E8892C75A}" srcOrd="0" destOrd="0" presId="urn:microsoft.com/office/officeart/2005/8/layout/bProcess3"/>
    <dgm:cxn modelId="{B9D09431-DE2C-49A2-9019-9A1C6787B8A9}" type="presOf" srcId="{16BF7BBE-1890-477D-A3CD-D895FDAA588C}" destId="{46FDB121-8F7C-4A1A-B8B2-4CB983EE69A4}" srcOrd="0" destOrd="0" presId="urn:microsoft.com/office/officeart/2005/8/layout/bProcess3"/>
    <dgm:cxn modelId="{33E27A52-DCF8-4151-8BE7-058792D08E49}" srcId="{110BD5C5-55EF-4C15-AAFD-49636EF32412}" destId="{47987E58-C9CE-40AF-84A6-9943CD09DAEF}" srcOrd="2" destOrd="0" parTransId="{7138DD3F-F0FD-4D7E-8A83-767F00BA057B}" sibTransId="{16BF7BBE-1890-477D-A3CD-D895FDAA588C}"/>
    <dgm:cxn modelId="{966BF03D-C5BD-4F5A-AA40-6CC736F3A0AA}" type="presOf" srcId="{7CDC67B5-F2D8-4FF5-8BE3-16398EC4FB27}" destId="{D7A3EAA5-8ACC-461B-B4A9-A4241A017769}" srcOrd="0" destOrd="0" presId="urn:microsoft.com/office/officeart/2005/8/layout/bProcess3"/>
    <dgm:cxn modelId="{961201AA-A57D-41F1-A14B-FBAD82179EDA}" srcId="{110BD5C5-55EF-4C15-AAFD-49636EF32412}" destId="{7CDC67B5-F2D8-4FF5-8BE3-16398EC4FB27}" srcOrd="1" destOrd="0" parTransId="{217F2648-8DCD-446E-94FE-FFA09C0BC0B9}" sibTransId="{E9785412-3D12-47C4-8756-4C34126A7672}"/>
    <dgm:cxn modelId="{99985DB8-AB78-4A70-9D15-4AA5235C6C56}" type="presOf" srcId="{A5167447-F6E6-48A1-8A23-4F6204D203F3}" destId="{013754B9-114C-43A0-B75A-BF2AC6E591D7}" srcOrd="0" destOrd="0" presId="urn:microsoft.com/office/officeart/2005/8/layout/bProcess3"/>
    <dgm:cxn modelId="{A03B238A-A97C-4C08-9D1B-915A15B4B752}" srcId="{110BD5C5-55EF-4C15-AAFD-49636EF32412}" destId="{46ACC155-6C67-4B89-A298-D13BB23D70DA}" srcOrd="3" destOrd="0" parTransId="{77F4DF2E-CA17-4045-ADBE-2E88132AC63E}" sibTransId="{3A155F80-2CFB-4071-B9BD-AA971524B4F3}"/>
    <dgm:cxn modelId="{2DFA8334-F895-42DB-A3CA-E255C313B778}" type="presOf" srcId="{F57FE20C-2EEE-48CE-9C21-B673F9F79DBF}" destId="{076D8A50-EE7F-4473-83D6-1F8AFA421F4D}" srcOrd="0" destOrd="0" presId="urn:microsoft.com/office/officeart/2005/8/layout/bProcess3"/>
    <dgm:cxn modelId="{2EDCF12E-38F9-448D-ACDC-C2E3D1603DBA}" type="presOf" srcId="{19F8C79C-5968-4BA6-97B5-02D59FDEA15F}" destId="{48BFAF50-FB4B-48E6-A742-B8BC135FA0B2}" srcOrd="0" destOrd="0" presId="urn:microsoft.com/office/officeart/2005/8/layout/bProcess3"/>
    <dgm:cxn modelId="{AB42E29B-5CD0-4A28-B619-9DACB4662F7D}" type="presOf" srcId="{E9785412-3D12-47C4-8756-4C34126A7672}" destId="{EC18883F-3AD4-4884-9947-0A74F912B330}" srcOrd="1" destOrd="0" presId="urn:microsoft.com/office/officeart/2005/8/layout/bProcess3"/>
    <dgm:cxn modelId="{3AE18A06-43B8-4569-BB0F-85F9B2E6E44F}" type="presOf" srcId="{E9785412-3D12-47C4-8756-4C34126A7672}" destId="{A740D73D-96BB-469A-A4D8-8DF6DE05D0AF}" srcOrd="0" destOrd="0" presId="urn:microsoft.com/office/officeart/2005/8/layout/bProcess3"/>
    <dgm:cxn modelId="{F5DA58D0-9787-4FB5-BD16-BD6DD5170E13}" srcId="{110BD5C5-55EF-4C15-AAFD-49636EF32412}" destId="{F24BAF4E-2B65-44FA-AFD8-88BE46D58A9B}" srcOrd="4" destOrd="0" parTransId="{AF726A5B-4412-4996-B35B-194E6FBB5070}" sibTransId="{244643F2-A8B2-4DD1-8BA3-399DF42111C2}"/>
    <dgm:cxn modelId="{D6D85323-189C-416B-BB98-FB912DEAD529}" type="presOf" srcId="{92B041C4-B0FA-4F6B-A92E-1236C1DD5369}" destId="{5ACEEAD6-67F2-4C26-A93A-5DBC4B7E80CC}" srcOrd="0" destOrd="0" presId="urn:microsoft.com/office/officeart/2005/8/layout/bProcess3"/>
    <dgm:cxn modelId="{C6AFC43D-8A50-41A3-AC16-FB5B47A8FAE0}" type="presOf" srcId="{80C84D67-0EB6-44EB-83AB-A8E017D90769}" destId="{E5B64F5D-1A2E-4D96-BBE5-3BFEFC80683C}" srcOrd="0" destOrd="0" presId="urn:microsoft.com/office/officeart/2005/8/layout/bProcess3"/>
    <dgm:cxn modelId="{00C1F47F-9715-464F-A4F9-B9A9304A23F1}" srcId="{110BD5C5-55EF-4C15-AAFD-49636EF32412}" destId="{80C84D67-0EB6-44EB-83AB-A8E017D90769}" srcOrd="7" destOrd="0" parTransId="{495B4D8A-10D9-44D5-98B9-5C39BF7480F8}" sibTransId="{8CCCA71C-7350-41F7-955B-69161C4B34C0}"/>
    <dgm:cxn modelId="{BFD78D12-B451-4F6C-97B2-0FE8551BA0AD}" type="presOf" srcId="{F57FE20C-2EEE-48CE-9C21-B673F9F79DBF}" destId="{2AE72F20-F9F2-4312-AF5E-9448B66BD86F}" srcOrd="1" destOrd="0" presId="urn:microsoft.com/office/officeart/2005/8/layout/bProcess3"/>
    <dgm:cxn modelId="{95699DB3-ED86-4F14-99B2-2BFF5ED28161}" type="presOf" srcId="{0153C909-2490-4EE4-ACD0-D5EA164239CD}" destId="{5C1C1704-0752-41BC-8A6B-89C736300CDD}" srcOrd="0" destOrd="0" presId="urn:microsoft.com/office/officeart/2005/8/layout/bProcess3"/>
    <dgm:cxn modelId="{52005F11-1E25-416A-9991-26A3BDD9A2E0}" type="presOf" srcId="{F24BAF4E-2B65-44FA-AFD8-88BE46D58A9B}" destId="{7B9A39F1-9085-4B4E-ACFE-399F244011CE}" srcOrd="0" destOrd="0" presId="urn:microsoft.com/office/officeart/2005/8/layout/bProcess3"/>
    <dgm:cxn modelId="{DC0E7383-37E5-4623-8DF9-A12FD48B88C3}" type="presOf" srcId="{3A155F80-2CFB-4071-B9BD-AA971524B4F3}" destId="{0198FD60-0C29-4426-94E0-B11D4C29680D}" srcOrd="1" destOrd="0" presId="urn:microsoft.com/office/officeart/2005/8/layout/bProcess3"/>
    <dgm:cxn modelId="{7EB4C27E-B547-45BA-84B1-0943282F1A75}" srcId="{110BD5C5-55EF-4C15-AAFD-49636EF32412}" destId="{92B041C4-B0FA-4F6B-A92E-1236C1DD5369}" srcOrd="6" destOrd="0" parTransId="{5A59EEB9-4F84-457A-82E6-F1EFB424E6FC}" sibTransId="{0153C909-2490-4EE4-ACD0-D5EA164239CD}"/>
    <dgm:cxn modelId="{9EFBB219-D91B-448E-A81B-C75E063DD609}" type="presOf" srcId="{3A155F80-2CFB-4071-B9BD-AA971524B4F3}" destId="{4F074B72-DF96-4299-85E6-1A703856D7AF}" srcOrd="0" destOrd="0" presId="urn:microsoft.com/office/officeart/2005/8/layout/bProcess3"/>
    <dgm:cxn modelId="{513ECD8A-EECA-45A5-B36D-6923BE29666E}" type="presOf" srcId="{46ACC155-6C67-4B89-A298-D13BB23D70DA}" destId="{E103D692-0B63-4DDE-ACCF-ED9DC103B78F}" srcOrd="0" destOrd="0" presId="urn:microsoft.com/office/officeart/2005/8/layout/bProcess3"/>
    <dgm:cxn modelId="{B3892C5B-3FB9-40F8-92D0-2E7EDDB3BBDE}" srcId="{110BD5C5-55EF-4C15-AAFD-49636EF32412}" destId="{A5167447-F6E6-48A1-8A23-4F6204D203F3}" srcOrd="0" destOrd="0" parTransId="{3B6B41F2-04F6-4E08-A5C4-778D5A40FBCC}" sibTransId="{19F8C79C-5968-4BA6-97B5-02D59FDEA15F}"/>
    <dgm:cxn modelId="{19C6EED7-323F-42DD-860D-6FC1EF42B1C8}" type="presOf" srcId="{47987E58-C9CE-40AF-84A6-9943CD09DAEF}" destId="{95807A9B-79E7-4843-A77A-39FEABFB9771}" srcOrd="0" destOrd="0" presId="urn:microsoft.com/office/officeart/2005/8/layout/bProcess3"/>
    <dgm:cxn modelId="{0191FD61-3053-4B65-AF91-68B0DE1CBBDF}" type="presParOf" srcId="{FDD1D0DD-8044-4A5A-B870-C52E8892C75A}" destId="{013754B9-114C-43A0-B75A-BF2AC6E591D7}" srcOrd="0" destOrd="0" presId="urn:microsoft.com/office/officeart/2005/8/layout/bProcess3"/>
    <dgm:cxn modelId="{4125C11C-4817-4F8C-93CA-4FD13B38BD2E}" type="presParOf" srcId="{FDD1D0DD-8044-4A5A-B870-C52E8892C75A}" destId="{48BFAF50-FB4B-48E6-A742-B8BC135FA0B2}" srcOrd="1" destOrd="0" presId="urn:microsoft.com/office/officeart/2005/8/layout/bProcess3"/>
    <dgm:cxn modelId="{8F492048-7951-4A05-B58B-7A6A6ED0849F}" type="presParOf" srcId="{48BFAF50-FB4B-48E6-A742-B8BC135FA0B2}" destId="{EDF2F7D5-6319-42D7-965F-6A20FC7731FF}" srcOrd="0" destOrd="0" presId="urn:microsoft.com/office/officeart/2005/8/layout/bProcess3"/>
    <dgm:cxn modelId="{35E33FB0-C8B0-4512-B6A2-E1CE082D3B01}" type="presParOf" srcId="{FDD1D0DD-8044-4A5A-B870-C52E8892C75A}" destId="{D7A3EAA5-8ACC-461B-B4A9-A4241A017769}" srcOrd="2" destOrd="0" presId="urn:microsoft.com/office/officeart/2005/8/layout/bProcess3"/>
    <dgm:cxn modelId="{59504888-1786-4B7A-990E-E3920A1AA70D}" type="presParOf" srcId="{FDD1D0DD-8044-4A5A-B870-C52E8892C75A}" destId="{A740D73D-96BB-469A-A4D8-8DF6DE05D0AF}" srcOrd="3" destOrd="0" presId="urn:microsoft.com/office/officeart/2005/8/layout/bProcess3"/>
    <dgm:cxn modelId="{92A93C3F-01E0-4C41-A3CB-D153EC99442D}" type="presParOf" srcId="{A740D73D-96BB-469A-A4D8-8DF6DE05D0AF}" destId="{EC18883F-3AD4-4884-9947-0A74F912B330}" srcOrd="0" destOrd="0" presId="urn:microsoft.com/office/officeart/2005/8/layout/bProcess3"/>
    <dgm:cxn modelId="{EB065D77-A0EF-454E-92D1-BF961809927B}" type="presParOf" srcId="{FDD1D0DD-8044-4A5A-B870-C52E8892C75A}" destId="{95807A9B-79E7-4843-A77A-39FEABFB9771}" srcOrd="4" destOrd="0" presId="urn:microsoft.com/office/officeart/2005/8/layout/bProcess3"/>
    <dgm:cxn modelId="{FE84346E-52E8-4688-9DC4-EE73207BAB4D}" type="presParOf" srcId="{FDD1D0DD-8044-4A5A-B870-C52E8892C75A}" destId="{46FDB121-8F7C-4A1A-B8B2-4CB983EE69A4}" srcOrd="5" destOrd="0" presId="urn:microsoft.com/office/officeart/2005/8/layout/bProcess3"/>
    <dgm:cxn modelId="{618F42AF-C362-4D19-A211-8A1D20064196}" type="presParOf" srcId="{46FDB121-8F7C-4A1A-B8B2-4CB983EE69A4}" destId="{FC6BF738-90A3-4E46-A793-73A9A16524D8}" srcOrd="0" destOrd="0" presId="urn:microsoft.com/office/officeart/2005/8/layout/bProcess3"/>
    <dgm:cxn modelId="{AF1C7C55-39B1-48B4-A2F3-421BF1AECD28}" type="presParOf" srcId="{FDD1D0DD-8044-4A5A-B870-C52E8892C75A}" destId="{E103D692-0B63-4DDE-ACCF-ED9DC103B78F}" srcOrd="6" destOrd="0" presId="urn:microsoft.com/office/officeart/2005/8/layout/bProcess3"/>
    <dgm:cxn modelId="{E946F2CD-59E2-44D9-ADC8-31F70CBA94EC}" type="presParOf" srcId="{FDD1D0DD-8044-4A5A-B870-C52E8892C75A}" destId="{4F074B72-DF96-4299-85E6-1A703856D7AF}" srcOrd="7" destOrd="0" presId="urn:microsoft.com/office/officeart/2005/8/layout/bProcess3"/>
    <dgm:cxn modelId="{1D069424-5A21-4E6D-971B-EF569F92F92E}" type="presParOf" srcId="{4F074B72-DF96-4299-85E6-1A703856D7AF}" destId="{0198FD60-0C29-4426-94E0-B11D4C29680D}" srcOrd="0" destOrd="0" presId="urn:microsoft.com/office/officeart/2005/8/layout/bProcess3"/>
    <dgm:cxn modelId="{3797868B-77A5-429E-B640-40C537A7C061}" type="presParOf" srcId="{FDD1D0DD-8044-4A5A-B870-C52E8892C75A}" destId="{7B9A39F1-9085-4B4E-ACFE-399F244011CE}" srcOrd="8" destOrd="0" presId="urn:microsoft.com/office/officeart/2005/8/layout/bProcess3"/>
    <dgm:cxn modelId="{094F3C60-50C2-46C1-AC5D-F6D57AADEECA}" type="presParOf" srcId="{FDD1D0DD-8044-4A5A-B870-C52E8892C75A}" destId="{58A9D3A5-FD52-4325-88BE-4FD390FC361F}" srcOrd="9" destOrd="0" presId="urn:microsoft.com/office/officeart/2005/8/layout/bProcess3"/>
    <dgm:cxn modelId="{56FE4DDD-B128-4B9E-A058-6828D7B8B96E}" type="presParOf" srcId="{58A9D3A5-FD52-4325-88BE-4FD390FC361F}" destId="{22FE8C25-5373-4956-999D-3090B091A317}" srcOrd="0" destOrd="0" presId="urn:microsoft.com/office/officeart/2005/8/layout/bProcess3"/>
    <dgm:cxn modelId="{BFA50AB9-8FC7-4C73-8B0D-93C9E5A85874}" type="presParOf" srcId="{FDD1D0DD-8044-4A5A-B870-C52E8892C75A}" destId="{E88A1802-DAA1-4021-BE1F-2F5B08098EB0}" srcOrd="10" destOrd="0" presId="urn:microsoft.com/office/officeart/2005/8/layout/bProcess3"/>
    <dgm:cxn modelId="{B88516F0-50F0-40DC-A05A-72263AE8BC4D}" type="presParOf" srcId="{FDD1D0DD-8044-4A5A-B870-C52E8892C75A}" destId="{076D8A50-EE7F-4473-83D6-1F8AFA421F4D}" srcOrd="11" destOrd="0" presId="urn:microsoft.com/office/officeart/2005/8/layout/bProcess3"/>
    <dgm:cxn modelId="{BEBB8AA9-60B3-4B20-97CC-742EF2D150C4}" type="presParOf" srcId="{076D8A50-EE7F-4473-83D6-1F8AFA421F4D}" destId="{2AE72F20-F9F2-4312-AF5E-9448B66BD86F}" srcOrd="0" destOrd="0" presId="urn:microsoft.com/office/officeart/2005/8/layout/bProcess3"/>
    <dgm:cxn modelId="{9DA46847-4151-42D8-9900-4105F925CAD3}" type="presParOf" srcId="{FDD1D0DD-8044-4A5A-B870-C52E8892C75A}" destId="{5ACEEAD6-67F2-4C26-A93A-5DBC4B7E80CC}" srcOrd="12" destOrd="0" presId="urn:microsoft.com/office/officeart/2005/8/layout/bProcess3"/>
    <dgm:cxn modelId="{4918A4EA-FEF8-4084-8735-F36AD1E288DF}" type="presParOf" srcId="{FDD1D0DD-8044-4A5A-B870-C52E8892C75A}" destId="{5C1C1704-0752-41BC-8A6B-89C736300CDD}" srcOrd="13" destOrd="0" presId="urn:microsoft.com/office/officeart/2005/8/layout/bProcess3"/>
    <dgm:cxn modelId="{2F5BAD9E-3538-4126-ABDC-7B2E4DDB251F}" type="presParOf" srcId="{5C1C1704-0752-41BC-8A6B-89C736300CDD}" destId="{FDF323AD-F557-4CBB-B7C6-E67A969C84DB}" srcOrd="0" destOrd="0" presId="urn:microsoft.com/office/officeart/2005/8/layout/bProcess3"/>
    <dgm:cxn modelId="{8FFC4AAA-B8C5-4574-B46E-CD60E1C31C63}" type="presParOf" srcId="{FDD1D0DD-8044-4A5A-B870-C52E8892C75A}" destId="{E5B64F5D-1A2E-4D96-BBE5-3BFEFC80683C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AF50-FB4B-48E6-A742-B8BC135FA0B2}">
      <dsp:nvSpPr>
        <dsp:cNvPr id="0" name=""/>
        <dsp:cNvSpPr/>
      </dsp:nvSpPr>
      <dsp:spPr>
        <a:xfrm>
          <a:off x="2239447" y="1347310"/>
          <a:ext cx="48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0584" y="45720"/>
              </a:lnTo>
              <a:lnTo>
                <a:pt x="260584" y="91078"/>
              </a:lnTo>
              <a:lnTo>
                <a:pt x="486969" y="91078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2469943" y="1390453"/>
        <a:ext cx="25977" cy="5154"/>
      </dsp:txXfrm>
    </dsp:sp>
    <dsp:sp modelId="{013754B9-114C-43A0-B75A-BF2AC6E591D7}">
      <dsp:nvSpPr>
        <dsp:cNvPr id="0" name=""/>
        <dsp:cNvSpPr/>
      </dsp:nvSpPr>
      <dsp:spPr>
        <a:xfrm>
          <a:off x="7" y="720658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TF-IDF Scores (TfidfVectorizer)</a:t>
          </a:r>
        </a:p>
      </dsp:txBody>
      <dsp:txXfrm>
        <a:off x="7" y="720658"/>
        <a:ext cx="2241239" cy="1344743"/>
      </dsp:txXfrm>
    </dsp:sp>
    <dsp:sp modelId="{A740D73D-96BB-469A-A4D8-8DF6DE05D0AF}">
      <dsp:nvSpPr>
        <dsp:cNvPr id="0" name=""/>
        <dsp:cNvSpPr/>
      </dsp:nvSpPr>
      <dsp:spPr>
        <a:xfrm>
          <a:off x="4998257" y="139266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58204"/>
              <a:satOff val="-997"/>
              <a:lumOff val="39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435811"/>
        <a:ext cx="25774" cy="5154"/>
      </dsp:txXfrm>
    </dsp:sp>
    <dsp:sp modelId="{D7A3EAA5-8ACC-461B-B4A9-A4241A017769}">
      <dsp:nvSpPr>
        <dsp:cNvPr id="0" name=""/>
        <dsp:cNvSpPr/>
      </dsp:nvSpPr>
      <dsp:spPr>
        <a:xfrm>
          <a:off x="2758817" y="76601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Similarity Matrix using Cosine Similarity</a:t>
          </a:r>
        </a:p>
      </dsp:txBody>
      <dsp:txXfrm>
        <a:off x="2758817" y="766016"/>
        <a:ext cx="2241239" cy="1344743"/>
      </dsp:txXfrm>
    </dsp:sp>
    <dsp:sp modelId="{46FDB121-8F7C-4A1A-B8B2-4CB983EE69A4}">
      <dsp:nvSpPr>
        <dsp:cNvPr id="0" name=""/>
        <dsp:cNvSpPr/>
      </dsp:nvSpPr>
      <dsp:spPr>
        <a:xfrm>
          <a:off x="7754982" y="139266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16408"/>
              <a:satOff val="-1994"/>
              <a:lumOff val="79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84537" y="1435811"/>
        <a:ext cx="25774" cy="5154"/>
      </dsp:txXfrm>
    </dsp:sp>
    <dsp:sp modelId="{95807A9B-79E7-4843-A77A-39FEABFB9771}">
      <dsp:nvSpPr>
        <dsp:cNvPr id="0" name=""/>
        <dsp:cNvSpPr/>
      </dsp:nvSpPr>
      <dsp:spPr>
        <a:xfrm>
          <a:off x="5515542" y="76601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Input: Target Movie Title</a:t>
          </a:r>
        </a:p>
      </dsp:txBody>
      <dsp:txXfrm>
        <a:off x="5515542" y="766016"/>
        <a:ext cx="2241239" cy="1344743"/>
      </dsp:txXfrm>
    </dsp:sp>
    <dsp:sp modelId="{4F074B72-DF96-4299-85E6-1A703856D7AF}">
      <dsp:nvSpPr>
        <dsp:cNvPr id="0" name=""/>
        <dsp:cNvSpPr/>
      </dsp:nvSpPr>
      <dsp:spPr>
        <a:xfrm>
          <a:off x="1122712" y="2108960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348826"/>
        <a:ext cx="414311" cy="5154"/>
      </dsp:txXfrm>
    </dsp:sp>
    <dsp:sp modelId="{E103D692-0B63-4DDE-ACCF-ED9DC103B78F}">
      <dsp:nvSpPr>
        <dsp:cNvPr id="0" name=""/>
        <dsp:cNvSpPr/>
      </dsp:nvSpPr>
      <dsp:spPr>
        <a:xfrm>
          <a:off x="8272267" y="76601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Find index of target movie in the Similarity Matrix</a:t>
          </a:r>
        </a:p>
      </dsp:txBody>
      <dsp:txXfrm>
        <a:off x="8272267" y="766016"/>
        <a:ext cx="2241239" cy="1344743"/>
      </dsp:txXfrm>
    </dsp:sp>
    <dsp:sp modelId="{58A9D3A5-FD52-4325-88BE-4FD390FC361F}">
      <dsp:nvSpPr>
        <dsp:cNvPr id="0" name=""/>
        <dsp:cNvSpPr/>
      </dsp:nvSpPr>
      <dsp:spPr>
        <a:xfrm>
          <a:off x="2241532" y="325289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32817"/>
              <a:satOff val="-3987"/>
              <a:lumOff val="159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296040"/>
        <a:ext cx="25774" cy="5154"/>
      </dsp:txXfrm>
    </dsp:sp>
    <dsp:sp modelId="{7B9A39F1-9085-4B4E-ACFE-399F244011CE}">
      <dsp:nvSpPr>
        <dsp:cNvPr id="0" name=""/>
        <dsp:cNvSpPr/>
      </dsp:nvSpPr>
      <dsp:spPr>
        <a:xfrm>
          <a:off x="2092" y="262624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Create a dataframe of movies similar to target movie </a:t>
          </a:r>
        </a:p>
      </dsp:txBody>
      <dsp:txXfrm>
        <a:off x="2092" y="2626246"/>
        <a:ext cx="2241239" cy="1344743"/>
      </dsp:txXfrm>
    </dsp:sp>
    <dsp:sp modelId="{076D8A50-EE7F-4473-83D6-1F8AFA421F4D}">
      <dsp:nvSpPr>
        <dsp:cNvPr id="0" name=""/>
        <dsp:cNvSpPr/>
      </dsp:nvSpPr>
      <dsp:spPr>
        <a:xfrm>
          <a:off x="4998257" y="3252898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91021"/>
              <a:satOff val="-4984"/>
              <a:lumOff val="19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296040"/>
        <a:ext cx="25774" cy="5154"/>
      </dsp:txXfrm>
    </dsp:sp>
    <dsp:sp modelId="{E88A1802-DAA1-4021-BE1F-2F5B08098EB0}">
      <dsp:nvSpPr>
        <dsp:cNvPr id="0" name=""/>
        <dsp:cNvSpPr/>
      </dsp:nvSpPr>
      <dsp:spPr>
        <a:xfrm>
          <a:off x="2758817" y="262624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Sort based on Similarity Scores</a:t>
          </a:r>
        </a:p>
      </dsp:txBody>
      <dsp:txXfrm>
        <a:off x="2758817" y="2626246"/>
        <a:ext cx="2241239" cy="1344743"/>
      </dsp:txXfrm>
    </dsp:sp>
    <dsp:sp modelId="{5C1C1704-0752-41BC-8A6B-89C736300CDD}">
      <dsp:nvSpPr>
        <dsp:cNvPr id="0" name=""/>
        <dsp:cNvSpPr/>
      </dsp:nvSpPr>
      <dsp:spPr>
        <a:xfrm>
          <a:off x="7754982" y="3252898"/>
          <a:ext cx="4869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969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985528" y="3296040"/>
        <a:ext cx="25878" cy="5154"/>
      </dsp:txXfrm>
    </dsp:sp>
    <dsp:sp modelId="{5ACEEAD6-67F2-4C26-A93A-5DBC4B7E80CC}">
      <dsp:nvSpPr>
        <dsp:cNvPr id="0" name=""/>
        <dsp:cNvSpPr/>
      </dsp:nvSpPr>
      <dsp:spPr>
        <a:xfrm>
          <a:off x="5515542" y="262624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Manipulate required Dataframes</a:t>
          </a:r>
        </a:p>
      </dsp:txBody>
      <dsp:txXfrm>
        <a:off x="5515542" y="2626246"/>
        <a:ext cx="2241239" cy="1344743"/>
      </dsp:txXfrm>
    </dsp:sp>
    <dsp:sp modelId="{E5B64F5D-1A2E-4D96-BBE5-3BFEFC80683C}">
      <dsp:nvSpPr>
        <dsp:cNvPr id="0" name=""/>
        <dsp:cNvSpPr/>
      </dsp:nvSpPr>
      <dsp:spPr>
        <a:xfrm>
          <a:off x="8274352" y="2626246"/>
          <a:ext cx="2241239" cy="1344743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just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Recommend </a:t>
          </a:r>
          <a:r>
            <a:rPr lang="en-US" sz="15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Top </a:t>
          </a:r>
          <a:r>
            <a:rPr lang="en-US" sz="1500" kern="120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5 </a:t>
          </a:r>
          <a:r>
            <a:rPr lang="en-US" sz="15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movies similar to target movie</a:t>
          </a:r>
        </a:p>
      </dsp:txBody>
      <dsp:txXfrm>
        <a:off x="8274352" y="2626246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F0647-756E-7CB1-E3FA-3B60F2154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CAA268-B9F0-54D4-25E0-8BF30EA13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0FFBC8-2351-FE61-124C-E936605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1430C0-CFE7-1756-33B0-C8BA1AFE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22FA10-9B2D-9F06-60A9-5F645511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3136E-6164-6D3F-3B2E-45DE942A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88607E-C556-505F-3414-54EF1E75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70358-F708-CF1E-FBB3-6CC8D84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58EA7D-67F3-7007-6DED-4BB502A6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640206-9B1B-20EE-EED7-C697EAC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CD794B0-8DF2-65EE-5E2D-3EC3C4379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BA7D70-0900-30BE-841C-DA0C5B2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835729-C5BF-43E5-7906-2B9443C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03B0-9E3C-1EA4-4FC1-315A9151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E4748-CEBB-27D3-AB4E-C94D9479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1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972F5-110A-7D82-34F0-9303881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DCC955-67A8-1777-A10B-8424CFDC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DC8100-D02E-AB38-A1B2-AA70962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192283-A4BB-4699-E63F-9D4BD247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ECF6F6-C6C0-639D-A7BB-16D5BEF9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74A84-77F8-08B5-D639-23391A3A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332290-BAA6-9CBF-8F8A-90E5732E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F53BEC-392F-D255-9AEB-515C366D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C4589A-16E2-FD30-9818-821A9272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D17E2-AE2F-2CA8-5921-0615CFCF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AA72-6FF1-EB30-BD0A-64F65770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D3D0F1-76CB-A9D6-19F8-1940F101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6D31D2-74D2-3DB3-EFAA-DE277866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6BA2B0-199D-1CCE-5226-252C9F2C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7BD52C-361E-6DC3-3A90-8B2D2055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F408CB-B7A6-EBB4-4830-0F163D7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338B5-C523-B317-59A8-4A5E9EDC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2632D8-E61E-66A8-5E50-EF2860A7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CD46C3-3768-F431-3119-860B2F25A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D218073-BF5E-C7AF-A97E-EC7E10C2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16A7D38-6D2C-D1FF-971E-799831A29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06F48D-DB95-8865-A2E6-DFEA9BDF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D85EB7F-2F31-68C1-A4D9-8A6CD7B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71661B-E368-C648-A107-F3B314D5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E39A9-F10F-20CA-6749-C18B6285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3278E6C-ADAE-9D67-7792-D636A793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8902AD-1F2E-EFD0-D9B9-38CDFF5E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E7DFD-3E85-77F5-CDF1-7E2CAEB3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147515-077C-EC58-D89F-7E9B7B24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4DDB4F-B1EF-BD7A-1E14-D1D8FEF7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B2D0DA-DFE6-56EB-8324-52EAB409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8B3B0-0B2C-D63D-B665-D3F99A7E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AA766B-D611-4AA4-D40A-44CDAFCC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0DB1BF-B123-9A8B-BF7F-F0DD7A23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F8EA4D-5BE9-50A3-1A90-F6D6027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6EB9A9-C546-AB44-98CB-71805B2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172402-C28E-D382-9584-8B377F10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0EB98-9477-7BDA-6F79-844B60DA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4DF95F-DEE1-C12B-092F-40425B1E4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745A0B-BB5B-26A0-6FE7-44B20E05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77AF42-1459-1334-39CA-50559C6E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37173C-098C-9D0B-0AFB-D3D7F5D9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8511D1-6A0A-59D3-3B4C-BE96FDEB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2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1194C4F-7C9F-6D8A-463E-1E078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BD3B91-0C82-3CB1-165A-873EC74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4FE13-5DF8-D424-43F3-F401472CD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65A3-5991-49B1-B080-1B7ADE37E7CB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673352-1E04-F11C-0FBD-849F40D2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E9A1F9-765D-3704-8A41-6A66354C7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78A-C4AF-472E-BCCD-7CD7DB51B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1C37B-003E-C6FB-3A52-93864047F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576" y="2178423"/>
            <a:ext cx="9690847" cy="250115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Georgia Pro" panose="02040502050405020303" pitchFamily="18" charset="0"/>
              </a:rPr>
              <a:t>Movie Recommendation</a:t>
            </a:r>
            <a:br>
              <a:rPr lang="en-US" sz="4400" dirty="0">
                <a:latin typeface="Georgia Pro" panose="02040502050405020303" pitchFamily="18" charset="0"/>
              </a:rPr>
            </a:br>
            <a:r>
              <a:rPr lang="en-US" sz="4400" dirty="0">
                <a:latin typeface="Georgia Pro" panose="02040502050405020303" pitchFamily="18" charset="0"/>
              </a:rPr>
              <a:t>System using </a:t>
            </a:r>
            <a:br>
              <a:rPr lang="en-US" sz="4400" dirty="0">
                <a:latin typeface="Georgia Pro" panose="02040502050405020303" pitchFamily="18" charset="0"/>
              </a:rPr>
            </a:br>
            <a:r>
              <a:rPr lang="en-US" sz="4400" dirty="0">
                <a:latin typeface="Georgia Pro" panose="02040502050405020303" pitchFamily="18" charset="0"/>
              </a:rPr>
              <a:t>Machine Learning</a:t>
            </a:r>
            <a:br>
              <a:rPr lang="en-US" sz="4400" dirty="0">
                <a:latin typeface="Georgia Pro" panose="02040502050405020303" pitchFamily="18" charset="0"/>
              </a:rPr>
            </a:br>
            <a:r>
              <a:rPr lang="en-US" sz="4400" dirty="0">
                <a:latin typeface="Georgia Pro" panose="02040502050405020303" pitchFamily="18" charset="0"/>
              </a:rPr>
              <a:t>(</a:t>
            </a:r>
            <a:r>
              <a:rPr lang="en-US" sz="4400" dirty="0" smtClean="0">
                <a:latin typeface="Georgia Pro" panose="02040502050405020303" pitchFamily="18" charset="0"/>
              </a:rPr>
              <a:t>Collaborative Filtering)</a:t>
            </a:r>
            <a:endParaRPr lang="en-IN" sz="4400" dirty="0">
              <a:latin typeface="Georgia Pro" panose="02040502050405020303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="" xmlns:a16="http://schemas.microsoft.com/office/drawing/2014/main" id="{C07B31EC-12A6-453E-8D89-EADACBFA9E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90431"/>
            <a:ext cx="5695950" cy="796290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7068EBE1-687C-CD44-BDFC-8BDB7BBB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45" y="886721"/>
            <a:ext cx="375031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12700">
              <a:spcBef>
                <a:spcPts val="10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adea"/>
                <a:ea typeface="Times New Roman" panose="02020603050405020304" pitchFamily="18" charset="0"/>
              </a:rPr>
              <a:t>(Permanently Affiliated to University of Mumbai)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6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F427D-2505-A52C-D012-62FDBAD4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726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Survey of Existing Systems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553E8526-88F4-614E-48EE-6FCFBD0BC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739949"/>
              </p:ext>
            </p:extLst>
          </p:nvPr>
        </p:nvGraphicFramePr>
        <p:xfrm>
          <a:off x="770964" y="977899"/>
          <a:ext cx="10582835" cy="57459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8102">
                  <a:extLst>
                    <a:ext uri="{9D8B030D-6E8A-4147-A177-3AD203B41FA5}">
                      <a16:colId xmlns="" xmlns:a16="http://schemas.microsoft.com/office/drawing/2014/main" val="117779436"/>
                    </a:ext>
                  </a:extLst>
                </a:gridCol>
                <a:gridCol w="1586198">
                  <a:extLst>
                    <a:ext uri="{9D8B030D-6E8A-4147-A177-3AD203B41FA5}">
                      <a16:colId xmlns="" xmlns:a16="http://schemas.microsoft.com/office/drawing/2014/main" val="3973498350"/>
                    </a:ext>
                  </a:extLst>
                </a:gridCol>
                <a:gridCol w="1775397">
                  <a:extLst>
                    <a:ext uri="{9D8B030D-6E8A-4147-A177-3AD203B41FA5}">
                      <a16:colId xmlns="" xmlns:a16="http://schemas.microsoft.com/office/drawing/2014/main" val="1971324307"/>
                    </a:ext>
                  </a:extLst>
                </a:gridCol>
                <a:gridCol w="2754114">
                  <a:extLst>
                    <a:ext uri="{9D8B030D-6E8A-4147-A177-3AD203B41FA5}">
                      <a16:colId xmlns="" xmlns:a16="http://schemas.microsoft.com/office/drawing/2014/main" val="3442420362"/>
                    </a:ext>
                  </a:extLst>
                </a:gridCol>
                <a:gridCol w="2029024">
                  <a:extLst>
                    <a:ext uri="{9D8B030D-6E8A-4147-A177-3AD203B41FA5}">
                      <a16:colId xmlns="" xmlns:a16="http://schemas.microsoft.com/office/drawing/2014/main" val="1039739000"/>
                    </a:ext>
                  </a:extLst>
                </a:gridCol>
              </a:tblGrid>
              <a:tr h="297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Paper Name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Approach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Drawbacks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extLst>
                  <a:ext uri="{0D108BD9-81ED-4DB2-BD59-A6C34878D82A}">
                    <a16:rowId xmlns="" xmlns:a16="http://schemas.microsoft.com/office/drawing/2014/main" val="881437871"/>
                  </a:ext>
                </a:extLst>
              </a:tr>
              <a:tr h="1886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"Movie Recommendation using Collaborative Filtering with Improved Similarity Measure"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 Padmavathi and </a:t>
                      </a:r>
                      <a:r>
                        <a:rPr lang="en-IN" sz="1800" kern="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Dr.</a:t>
                      </a: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K. </a:t>
                      </a:r>
                      <a:r>
                        <a:rPr lang="en-IN" sz="1800" kern="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Duraiswamy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Collaborative Filtering with Improved Similarity Measure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similarity measure improves the accuracy of the recommendation system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Limited ability to handle cold start problem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extLst>
                  <a:ext uri="{0D108BD9-81ED-4DB2-BD59-A6C34878D82A}">
                    <a16:rowId xmlns="" xmlns:a16="http://schemas.microsoft.com/office/drawing/2014/main" val="3455144538"/>
                  </a:ext>
                </a:extLst>
              </a:tr>
              <a:tr h="1967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 Survey of Collaborative Filtering Techniques for Movie Recommendation System"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K. Nandhini, R. Geetha Ramani and P. </a:t>
                      </a:r>
                      <a:r>
                        <a:rPr lang="en-IN" sz="1800" kern="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Thambidurai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Collaborative Filtering, Content-Based Filtering and Hybrid Systems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Hybrid systems show better performance compared to individual techniques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Hybrid systems can be complex to implement and maintain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extLst>
                  <a:ext uri="{0D108BD9-81ED-4DB2-BD59-A6C34878D82A}">
                    <a16:rowId xmlns="" xmlns:a16="http://schemas.microsoft.com/office/drawing/2014/main" val="3182893342"/>
                  </a:ext>
                </a:extLst>
              </a:tr>
              <a:tr h="1568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 Movie Recommendation System using Item-Based Collaborative Filtering"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Z. Lu and J. Wu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Item-Based Collaborative Filtering</a:t>
                      </a:r>
                      <a:endParaRPr lang="en-IN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Item-based collaborative filtering provides better performance compared to user-based filtering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Limited ability to handle cold start problem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89" marR="47689" marT="0" marB="0"/>
                </a:tc>
                <a:extLst>
                  <a:ext uri="{0D108BD9-81ED-4DB2-BD59-A6C34878D82A}">
                    <a16:rowId xmlns="" xmlns:a16="http://schemas.microsoft.com/office/drawing/2014/main" val="195597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45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CBC7D00-8F57-C10E-58A4-49490BCBC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729656"/>
              </p:ext>
            </p:extLst>
          </p:nvPr>
        </p:nvGraphicFramePr>
        <p:xfrm>
          <a:off x="838199" y="1039346"/>
          <a:ext cx="10515599" cy="56646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22610">
                  <a:extLst>
                    <a:ext uri="{9D8B030D-6E8A-4147-A177-3AD203B41FA5}">
                      <a16:colId xmlns="" xmlns:a16="http://schemas.microsoft.com/office/drawing/2014/main" val="1057671256"/>
                    </a:ext>
                  </a:extLst>
                </a:gridCol>
                <a:gridCol w="1576121">
                  <a:extLst>
                    <a:ext uri="{9D8B030D-6E8A-4147-A177-3AD203B41FA5}">
                      <a16:colId xmlns="" xmlns:a16="http://schemas.microsoft.com/office/drawing/2014/main" val="2456036626"/>
                    </a:ext>
                  </a:extLst>
                </a:gridCol>
                <a:gridCol w="1764117">
                  <a:extLst>
                    <a:ext uri="{9D8B030D-6E8A-4147-A177-3AD203B41FA5}">
                      <a16:colId xmlns="" xmlns:a16="http://schemas.microsoft.com/office/drawing/2014/main" val="1865856541"/>
                    </a:ext>
                  </a:extLst>
                </a:gridCol>
                <a:gridCol w="2736618">
                  <a:extLst>
                    <a:ext uri="{9D8B030D-6E8A-4147-A177-3AD203B41FA5}">
                      <a16:colId xmlns="" xmlns:a16="http://schemas.microsoft.com/office/drawing/2014/main" val="2695161542"/>
                    </a:ext>
                  </a:extLst>
                </a:gridCol>
                <a:gridCol w="2016133">
                  <a:extLst>
                    <a:ext uri="{9D8B030D-6E8A-4147-A177-3AD203B41FA5}">
                      <a16:colId xmlns="" xmlns:a16="http://schemas.microsoft.com/office/drawing/2014/main" val="2908718053"/>
                    </a:ext>
                  </a:extLst>
                </a:gridCol>
              </a:tblGrid>
              <a:tr h="2972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Paper Name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Approach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Drawbacks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extLst>
                  <a:ext uri="{0D108BD9-81ED-4DB2-BD59-A6C34878D82A}">
                    <a16:rowId xmlns="" xmlns:a16="http://schemas.microsoft.com/office/drawing/2014/main" val="3990724767"/>
                  </a:ext>
                </a:extLst>
              </a:tr>
              <a:tr h="1879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 Hybrid Collaborative Filtering and Demographic-based Approach to Movie Recommendation"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B. Li, C. Li and Y. Li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Collaborative Filtering and Demographic-based Filtering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Demographic-based filtering can complement collaborative filtering for better performance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Demographic-based filtering may not work well for diverse user groups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extLst>
                  <a:ext uri="{0D108BD9-81ED-4DB2-BD59-A6C34878D82A}">
                    <a16:rowId xmlns="" xmlns:a16="http://schemas.microsoft.com/office/drawing/2014/main" val="1292792126"/>
                  </a:ext>
                </a:extLst>
              </a:tr>
              <a:tr h="1568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"Improving the Accuracy of Movie Recommendation by Incorporating Implicit Feedback"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L. Hu and Y. Koren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Collaborative Filtering with Implicit Feedback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Incorporating implicit feedback improves the accuracy of the recommendation system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Implicit feedback may not be available or reliable for all users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extLst>
                  <a:ext uri="{0D108BD9-81ED-4DB2-BD59-A6C34878D82A}">
                    <a16:rowId xmlns="" xmlns:a16="http://schemas.microsoft.com/office/drawing/2014/main" val="3796974221"/>
                  </a:ext>
                </a:extLst>
              </a:tr>
              <a:tr h="18859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"An Improved Hybrid Recommendation Algorithm based on Collaborative Filtering"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W. Wang and X. Chen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Collaborative Filtering and Content-Based Filtering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Hybrid system with improved similarity measure and feature selection improves the accuracy of the recommendation system</a:t>
                      </a:r>
                      <a:endParaRPr lang="en-IN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Hybrid systems can be complex to implement and maintain</a:t>
                      </a:r>
                      <a:endParaRPr lang="en-IN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61" marR="46961" marT="0" marB="0"/>
                </a:tc>
                <a:extLst>
                  <a:ext uri="{0D108BD9-81ED-4DB2-BD59-A6C34878D82A}">
                    <a16:rowId xmlns="" xmlns:a16="http://schemas.microsoft.com/office/drawing/2014/main" val="194391753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419240-FE43-3F4C-8C5E-5DD8A0B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726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Survey of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213186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B214D-7F4B-AEF4-7F76-643347ED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eorgia Pro" panose="02040502050405020303" pitchFamily="18" charset="0"/>
              </a:rPr>
              <a:t>System Requirements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C653C-EF68-AF53-2CE9-7A4E9467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006"/>
            <a:ext cx="10515600" cy="4719357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 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Windows, MacOS, Android, iOS ( Operating Systems 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Chrome, Microsoft Edge, Safari, Mozilla Firefox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 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Laptop, Smartphone, PC, Tablet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Stable internet connection with minimum 1 Mbps speed</a:t>
            </a:r>
          </a:p>
        </p:txBody>
      </p:sp>
    </p:spTree>
    <p:extLst>
      <p:ext uri="{BB962C8B-B14F-4D97-AF65-F5344CB8AC3E}">
        <p14:creationId xmlns:p14="http://schemas.microsoft.com/office/powerpoint/2010/main" val="19330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A9165-7468-C108-4653-3CDA6866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6892"/>
          </a:xfrm>
        </p:spPr>
        <p:txBody>
          <a:bodyPr>
            <a:normAutofit/>
          </a:bodyPr>
          <a:lstStyle/>
          <a:p>
            <a:pPr marL="342900" marR="86995" lvl="0" indent="-342900" algn="just">
              <a:lnSpc>
                <a:spcPct val="108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Zhang, S., Yao, L., Sun, A., &amp; Tay, Y. (2019). Deep learning based recommender system: A survey and new perspectives. ACM Computing Surveys (CSUR), 52(1), 1-38.</a:t>
            </a:r>
          </a:p>
          <a:p>
            <a:pPr marL="342900" marR="86995" lvl="0" indent="-342900" algn="just">
              <a:lnSpc>
                <a:spcPct val="108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Wang, Y., Liu, J., Wu, C., &amp; Huang, S. (2020). A hybrid recommendation model based on deep learning and user behaviour. IEEE Access, 8, 61528-61539.</a:t>
            </a:r>
          </a:p>
          <a:p>
            <a:pPr marL="342900" marR="86995" lvl="0" indent="-342900" algn="just">
              <a:lnSpc>
                <a:spcPct val="108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Zou, Y., Wang, X., Chen, G., &amp; Wang, X. (2019). Multi-objective deep reinforcement learning for movie recommendation. IEEE Access, 7, 72389-72397.</a:t>
            </a:r>
          </a:p>
          <a:p>
            <a:pPr marL="342900" marR="86995" lvl="0" indent="-342900" algn="just">
              <a:lnSpc>
                <a:spcPct val="108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Cheng, X., Zhu, Y., &amp; </a:t>
            </a:r>
            <a:r>
              <a:rPr lang="en-IN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Jin</a:t>
            </a:r>
            <a:r>
              <a:rPr lang="en-IN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X. (2019). Movie recommendation based on deep matrix factorization with implicit feedback. Neurocomputing, 338, 102-113.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7209E10-E8D8-5D1F-AD8E-CF2029B0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3806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490F3-FECE-0516-C2AD-E69EEDA7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412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28C516-3C01-778A-202D-BC4FBCB3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08"/>
            <a:ext cx="10515600" cy="5005889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Georgia Pro" panose="02040502050405020303" pitchFamily="18" charset="0"/>
              </a:rPr>
              <a:t>Group No. : 6</a:t>
            </a:r>
          </a:p>
          <a:p>
            <a:pPr marL="0" indent="0" algn="just">
              <a:buNone/>
            </a:pPr>
            <a:r>
              <a:rPr lang="en-US" sz="3200" dirty="0">
                <a:latin typeface="Georgia Pro" panose="02040502050405020303" pitchFamily="18" charset="0"/>
              </a:rPr>
              <a:t>Project Guide : Prof. Abhay Patil</a:t>
            </a:r>
          </a:p>
          <a:p>
            <a:pPr marL="0" indent="0" algn="just">
              <a:buNone/>
            </a:pPr>
            <a:r>
              <a:rPr lang="en-US" sz="3200" dirty="0">
                <a:latin typeface="Georgia Pro" panose="02040502050405020303" pitchFamily="18" charset="0"/>
              </a:rPr>
              <a:t>Student Details :</a:t>
            </a:r>
          </a:p>
          <a:p>
            <a:pPr marL="0" indent="0" algn="just">
              <a:buNone/>
            </a:pPr>
            <a:r>
              <a:rPr lang="en-US" sz="3200" dirty="0">
                <a:latin typeface="Georgia Pro" panose="02040502050405020303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dirty="0"/>
              <a:t>                    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9C444DC-B7BB-93AC-BBDB-43A9C635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47037"/>
              </p:ext>
            </p:extLst>
          </p:nvPr>
        </p:nvGraphicFramePr>
        <p:xfrm>
          <a:off x="2032000" y="3185774"/>
          <a:ext cx="8128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92479852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92897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eorgia Pro" panose="02040502050405020303" pitchFamily="18" charset="0"/>
                        </a:rPr>
                        <a:t>Name</a:t>
                      </a:r>
                      <a:endParaRPr lang="en-IN" sz="2400" b="1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eorgia Pro" panose="02040502050405020303" pitchFamily="18" charset="0"/>
                        </a:rPr>
                        <a:t>Roll No.</a:t>
                      </a:r>
                      <a:endParaRPr lang="en-IN" sz="2400" b="1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085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Georgia Pro" panose="02040502050405020303" pitchFamily="18" charset="0"/>
                        </a:rPr>
                        <a:t>Miit</a:t>
                      </a:r>
                      <a:r>
                        <a:rPr lang="en-US" sz="2400" dirty="0">
                          <a:latin typeface="Georgia Pro" panose="02040502050405020303" pitchFamily="18" charset="0"/>
                        </a:rPr>
                        <a:t> Chauhan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605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764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Sameer Kirwale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615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785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Shubham Patel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627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1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Viral Patel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 Pro" panose="02040502050405020303" pitchFamily="18" charset="0"/>
                        </a:rPr>
                        <a:t>628</a:t>
                      </a:r>
                      <a:endParaRPr lang="en-IN" sz="2400" dirty="0">
                        <a:latin typeface="Georgia Pro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7923779"/>
                  </a:ext>
                </a:extLst>
              </a:tr>
            </a:tbl>
          </a:graphicData>
        </a:graphic>
      </p:graphicFrame>
      <p:pic>
        <p:nvPicPr>
          <p:cNvPr id="5" name="image1.jpeg">
            <a:extLst>
              <a:ext uri="{FF2B5EF4-FFF2-40B4-BE49-F238E27FC236}">
                <a16:creationId xmlns="" xmlns:a16="http://schemas.microsoft.com/office/drawing/2014/main" id="{D138B096-D261-27FA-BC50-E54D27AEEF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90431"/>
            <a:ext cx="5695950" cy="79629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CE499A37-9744-A96B-8EFE-9D627006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45" y="886721"/>
            <a:ext cx="375031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12700">
              <a:spcBef>
                <a:spcPts val="105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adea"/>
                <a:ea typeface="Times New Roman" panose="02020603050405020304" pitchFamily="18" charset="0"/>
              </a:rPr>
              <a:t>(Permanently Affiliated to University of Mumbai)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9C5D7-B5A5-FAA4-D10E-68D8773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86"/>
            <a:ext cx="10515600" cy="1072124"/>
          </a:xfrm>
        </p:spPr>
        <p:txBody>
          <a:bodyPr/>
          <a:lstStyle/>
          <a:p>
            <a:pPr algn="ctr"/>
            <a:r>
              <a:rPr lang="en-US" dirty="0">
                <a:latin typeface="Georgia Pro" panose="02040502050405020303" pitchFamily="18" charset="0"/>
              </a:rPr>
              <a:t>Index</a:t>
            </a:r>
            <a:endParaRPr lang="en-IN" dirty="0">
              <a:latin typeface="Georgia Pro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FA36B1-A2B9-236F-0C27-322CA546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1377391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Filtering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Flow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Survey of Existing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System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0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2BF87-CAB4-A3F3-14EF-A5992CF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8F8F8-54B1-A02E-3736-21DA1B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Now-a-days the amount of movies has increased to become more congested, making it difficult for users to find a movie through existing technologies.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Users need a system that can suggest movies to them based on their preference, and the best technology out there to make this possible is Movie Recommendation System using Collaborative approach.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There are various researchers paying attention to increase the accuracy of existing collaborative filtering methods. So, to further improve the accuracy of the system we are using Cosine Similarity algorithm.</a:t>
            </a:r>
          </a:p>
        </p:txBody>
      </p:sp>
    </p:spTree>
    <p:extLst>
      <p:ext uri="{BB962C8B-B14F-4D97-AF65-F5344CB8AC3E}">
        <p14:creationId xmlns:p14="http://schemas.microsoft.com/office/powerpoint/2010/main" val="55028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41846-D563-C545-9204-76E18F50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694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recommend movies to users with great accuracy than purely content based recommendations, therefore we are using collaborative approach in our system.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use an algorithm that can predict movies for users with higher accuracy, so we are using Cosine Similarity algorithm.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It is important to compute the connection between different clients and their ratings, which allows other users to explore more content with reliable results.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9B86314-0499-24DA-4E45-8A72153C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79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16250-9628-3CB8-4D97-E5708800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proposed system, is an ML-based approach to filtering or predicting the users film preferences based on their movie content and behaviour.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system aims at gathering the most up-to-date database of movies, which can be used to train the model and achieve greater accuracy.</a:t>
            </a: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system aims to be an advanced collaborative filtration mechanism that predicts the possible movie choices of the concerned user and their preference towards a specific genre.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5DA6E329-D407-0494-0345-9F7F222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9426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584AC-3892-3ED9-3379-3DEFF0BD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5224"/>
          </a:xfrm>
        </p:spPr>
        <p:txBody>
          <a:bodyPr>
            <a:normAutofit/>
          </a:bodyPr>
          <a:lstStyle/>
          <a:p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I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umpy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pandas, matplotlib for pre-processing and analysing data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scikit-learn for training models 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Flask for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Cosine Similarity Formula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cos ( x, y ) = [ x . y ] / [ || x || * || y || ]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,    where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x . y = dot product of vectors x and y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|| x || and || y || = length of vectors x and y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|| x || * || y || = cross product of vectors x and y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FB2D7F-6F3D-6FF1-7C56-F53652DF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8420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5FD74-5CC7-9046-ED83-58108F41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Filtering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F33A4E9-66FA-3202-552E-94A825292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980694"/>
              </p:ext>
            </p:extLst>
          </p:nvPr>
        </p:nvGraphicFramePr>
        <p:xfrm>
          <a:off x="838200" y="1678082"/>
          <a:ext cx="10515600" cy="473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4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6E5793-44DA-5D3C-40D9-3194E890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Georgia Pro" panose="02040502050405020303" pitchFamily="18" charset="0"/>
              </a:rPr>
              <a:t>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79D4772-7815-3AC0-E7A3-6EC450F1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1" y="1127210"/>
            <a:ext cx="5402055" cy="5273871"/>
          </a:xfrm>
        </p:spPr>
      </p:pic>
    </p:spTree>
    <p:extLst>
      <p:ext uri="{BB962C8B-B14F-4D97-AF65-F5344CB8AC3E}">
        <p14:creationId xmlns:p14="http://schemas.microsoft.com/office/powerpoint/2010/main" val="23435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872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Caladea</vt:lpstr>
      <vt:lpstr>Calibri</vt:lpstr>
      <vt:lpstr>Calibri Light</vt:lpstr>
      <vt:lpstr>Cambria</vt:lpstr>
      <vt:lpstr>Georgia Pro</vt:lpstr>
      <vt:lpstr>Sitka Display</vt:lpstr>
      <vt:lpstr>Symbol</vt:lpstr>
      <vt:lpstr>Times New Roman</vt:lpstr>
      <vt:lpstr>Office Theme</vt:lpstr>
      <vt:lpstr>Movie Recommendation System using  Machine Learning (Collaborative Filtering)</vt:lpstr>
      <vt:lpstr>PowerPoint Presentation</vt:lpstr>
      <vt:lpstr>Index</vt:lpstr>
      <vt:lpstr>Abstract</vt:lpstr>
      <vt:lpstr>Problem Statement</vt:lpstr>
      <vt:lpstr>Objectives</vt:lpstr>
      <vt:lpstr>Technology</vt:lpstr>
      <vt:lpstr>Filtering Approach</vt:lpstr>
      <vt:lpstr>Flow Diagram</vt:lpstr>
      <vt:lpstr>Survey of Existing Systems</vt:lpstr>
      <vt:lpstr>Survey of Existing Systems</vt:lpstr>
      <vt:lpstr>System Requirements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Sameer Kirwale</dc:creator>
  <cp:lastModifiedBy>Abc</cp:lastModifiedBy>
  <cp:revision>81</cp:revision>
  <dcterms:created xsi:type="dcterms:W3CDTF">2023-01-18T06:37:30Z</dcterms:created>
  <dcterms:modified xsi:type="dcterms:W3CDTF">2023-04-06T05:37:41Z</dcterms:modified>
</cp:coreProperties>
</file>