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3"/>
  </p:notesMasterIdLst>
  <p:sldIdLst>
    <p:sldId id="266" r:id="rId3"/>
    <p:sldId id="257" r:id="rId4"/>
    <p:sldId id="267" r:id="rId5"/>
    <p:sldId id="268" r:id="rId6"/>
    <p:sldId id="269" r:id="rId7"/>
    <p:sldId id="270" r:id="rId8"/>
    <p:sldId id="271" r:id="rId9"/>
    <p:sldId id="272"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extreme close up of line chart graphic"/>
          <p:cNvPicPr>
            <a:picLocks noChangeAspect="1"/>
          </p:cNvPicPr>
          <p:nvPr/>
        </p:nvPicPr>
        <p:blipFill rotWithShape="1">
          <a:blip r:embed="rId1"/>
          <a:srcRect t="10000"/>
          <a:stretch>
            <a:fillRect/>
          </a:stretch>
        </p:blipFill>
        <p:spPr>
          <a:xfrm>
            <a:off x="20" y="10"/>
            <a:ext cx="12191980" cy="6857990"/>
          </a:xfrm>
          <a:prstGeom prst="rect">
            <a:avLst/>
          </a:prstGeom>
        </p:spPr>
      </p:pic>
      <p:sp>
        <p:nvSpPr>
          <p:cNvPr id="52" name="Freeform: Shape 51"/>
          <p:cNvSpPr>
            <a:spLocks noGrp="1" noRot="1" noChangeAspect="1" noMove="1" noResize="1" noEditPoints="1" noAdjustHandles="1" noChangeArrowheads="1" noChangeShapeType="1" noTextEdit="1"/>
          </p:cNvSpPr>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ln>
        </p:spPr>
      </p:sp>
      <p:sp>
        <p:nvSpPr>
          <p:cNvPr id="50" name="Rectangle 49"/>
          <p:cNvSpPr>
            <a:spLocks noGrp="1" noRot="1" noChangeAspect="1" noMove="1" noResize="1" noEditPoints="1" noAdjustHandles="1" noChangeArrowheads="1" noChangeShapeType="1" noTextEdit="1"/>
          </p:cNvSpPr>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261885" y="3727477"/>
            <a:ext cx="5268177" cy="1086237"/>
          </a:xfrm>
        </p:spPr>
        <p:txBody>
          <a:bodyPr>
            <a:normAutofit/>
          </a:bodyPr>
          <a:lstStyle/>
          <a:p>
            <a:pPr algn="l"/>
            <a:r>
              <a:rPr lang="en-US" sz="3600" b="1" dirty="0">
                <a:solidFill>
                  <a:srgbClr val="FFFFFF"/>
                </a:solidFill>
              </a:rPr>
              <a:t>Job Analyst</a:t>
            </a:r>
            <a:endParaRPr lang="en-US" sz="3600" b="1" dirty="0">
              <a:solidFill>
                <a:srgbClr val="FFFFFF"/>
              </a:solidFill>
            </a:endParaRPr>
          </a:p>
        </p:txBody>
      </p:sp>
      <p:sp>
        <p:nvSpPr>
          <p:cNvPr id="3" name="Subtitle 2"/>
          <p:cNvSpPr>
            <a:spLocks noGrp="1"/>
          </p:cNvSpPr>
          <p:nvPr>
            <p:ph type="subTitle" idx="1"/>
          </p:nvPr>
        </p:nvSpPr>
        <p:spPr>
          <a:xfrm>
            <a:off x="6140372" y="4813714"/>
            <a:ext cx="6274672" cy="1282287"/>
          </a:xfrm>
        </p:spPr>
        <p:txBody>
          <a:bodyPr>
            <a:normAutofit fontScale="72500"/>
          </a:bodyPr>
          <a:lstStyle/>
          <a:p>
            <a:pPr algn="l">
              <a:spcAft>
                <a:spcPts val="600"/>
              </a:spcAft>
            </a:pPr>
            <a:r>
              <a:rPr lang="en-US" sz="1800" dirty="0">
                <a:solidFill>
                  <a:srgbClr val="FFFFFF"/>
                </a:solidFill>
              </a:rPr>
              <a:t>Submitted by : Amit Porwal , Madhu Gupta &amp; </a:t>
            </a:r>
            <a:r>
              <a:rPr lang="en-US" sz="1800" dirty="0" err="1">
                <a:solidFill>
                  <a:srgbClr val="FFFFFF"/>
                </a:solidFill>
              </a:rPr>
              <a:t>shubh</a:t>
            </a:r>
            <a:r>
              <a:rPr lang="en-IN" altLang="en-US" sz="1800" dirty="0" err="1">
                <a:solidFill>
                  <a:srgbClr val="FFFFFF"/>
                </a:solidFill>
              </a:rPr>
              <a:t>a</a:t>
            </a:r>
            <a:r>
              <a:rPr lang="en-US" sz="1800" dirty="0" err="1">
                <a:solidFill>
                  <a:srgbClr val="FFFFFF"/>
                </a:solidFill>
              </a:rPr>
              <a:t>m</a:t>
            </a:r>
            <a:r>
              <a:rPr lang="en-US" sz="1800" dirty="0">
                <a:solidFill>
                  <a:srgbClr val="FFFFFF"/>
                </a:solidFill>
              </a:rPr>
              <a:t> Pathak</a:t>
            </a:r>
            <a:endParaRPr lang="en-US" sz="1800" dirty="0">
              <a:solidFill>
                <a:srgbClr val="FFFFFF"/>
              </a:solidFill>
            </a:endParaRPr>
          </a:p>
          <a:p>
            <a:pPr algn="l">
              <a:spcAft>
                <a:spcPts val="600"/>
              </a:spcAft>
            </a:pPr>
            <a:r>
              <a:rPr lang="en-US" sz="1800" dirty="0">
                <a:solidFill>
                  <a:srgbClr val="FFFFFF"/>
                </a:solidFill>
              </a:rPr>
              <a:t>Mentored by : Manish </a:t>
            </a:r>
            <a:r>
              <a:rPr lang="en-US" sz="1800" dirty="0" err="1">
                <a:solidFill>
                  <a:srgbClr val="FFFFFF"/>
                </a:solidFill>
              </a:rPr>
              <a:t>Hemnani</a:t>
            </a:r>
            <a:endParaRPr lang="en-US" sz="1800" dirty="0">
              <a:solidFill>
                <a:srgbClr val="FFFFFF"/>
              </a:solidFill>
            </a:endParaRPr>
          </a:p>
          <a:p>
            <a:pPr algn="l">
              <a:spcAft>
                <a:spcPts val="600"/>
              </a:spcAft>
            </a:pPr>
            <a:r>
              <a:rPr lang="en-US" sz="1800" dirty="0">
                <a:solidFill>
                  <a:srgbClr val="FFFFFF"/>
                </a:solidFill>
              </a:rPr>
              <a:t>Project start Date : 30 / 08 / 2023</a:t>
            </a:r>
            <a:endParaRPr lang="en-US" sz="1800" dirty="0">
              <a:solidFill>
                <a:srgbClr val="FFFFFF"/>
              </a:solidFill>
            </a:endParaRPr>
          </a:p>
          <a:p>
            <a:pPr algn="l">
              <a:spcAft>
                <a:spcPts val="600"/>
              </a:spcAft>
            </a:pPr>
            <a:r>
              <a:rPr lang="en-US" sz="1800" dirty="0">
                <a:solidFill>
                  <a:srgbClr val="FFFFFF"/>
                </a:solidFill>
              </a:rPr>
              <a:t>Project end Date : 03 / 09 / 2023</a:t>
            </a:r>
            <a:endParaRPr lang="en-US" sz="18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b="1" dirty="0"/>
              <a:t>Conclusion</a:t>
            </a:r>
            <a:endParaRPr lang="en-US" b="1" dirty="0"/>
          </a:p>
        </p:txBody>
      </p:sp>
      <p:sp>
        <p:nvSpPr>
          <p:cNvPr id="4" name="Content Placeholder 3"/>
          <p:cNvSpPr>
            <a:spLocks noGrp="1"/>
          </p:cNvSpPr>
          <p:nvPr>
            <p:ph idx="1"/>
          </p:nvPr>
        </p:nvSpPr>
        <p:spPr>
          <a:xfrm>
            <a:off x="1295400" y="1730237"/>
            <a:ext cx="9601200" cy="4373217"/>
          </a:xfrm>
        </p:spPr>
        <p:txBody>
          <a:bodyPr>
            <a:normAutofit/>
          </a:bodyPr>
          <a:lstStyle/>
          <a:p>
            <a:r>
              <a:rPr lang="en-US" b="1" dirty="0"/>
              <a:t>Company Size Breakdown</a:t>
            </a:r>
            <a:r>
              <a:rPr lang="en-US" dirty="0"/>
              <a:t>: Among the dataset, 56 companies are large-scale organizations with more than 1000 employees, while 42 companies fall within the 10-50 employee range. However, companies with fewer than 10 employees are relatively scarce, suggesting that mid-sized companies play a significant role in job creation.</a:t>
            </a:r>
            <a:endParaRPr lang="en-US" dirty="0"/>
          </a:p>
          <a:p>
            <a:r>
              <a:rPr lang="en-US" b="1" dirty="0"/>
              <a:t>In-Demand Skills</a:t>
            </a:r>
            <a:r>
              <a:rPr lang="en-US" dirty="0"/>
              <a:t>: Java and Python emerge as the most sought-after skills in the IT industry, with SQL closely following. This underscores the importance of programming and database management skills for job seekers in the tech sector.</a:t>
            </a:r>
            <a:endParaRPr lang="en-US" dirty="0"/>
          </a:p>
          <a:p>
            <a:pPr marL="0" indent="0">
              <a:buNone/>
            </a:pPr>
            <a:endParaRPr lang="en-US" dirty="0"/>
          </a:p>
          <a:p>
            <a:pPr marL="0" indent="0">
              <a:buNone/>
            </a:pPr>
            <a:r>
              <a:rPr lang="en-US" dirty="0"/>
              <a:t>In conclusion, these insights provide a comprehensive overview of the job market's dynamics, emphasizing the regional variations, sector-specific trends, company size impacts, and the significance of specific skills in the IT industry. </a:t>
            </a:r>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b="1" dirty="0"/>
              <a:t>Project Overview</a:t>
            </a:r>
            <a:endParaRPr lang="en-US" b="1" dirty="0"/>
          </a:p>
        </p:txBody>
      </p:sp>
      <p:sp>
        <p:nvSpPr>
          <p:cNvPr id="4" name="Content Placeholder 3"/>
          <p:cNvSpPr>
            <a:spLocks noGrp="1"/>
          </p:cNvSpPr>
          <p:nvPr>
            <p:ph idx="1"/>
          </p:nvPr>
        </p:nvSpPr>
        <p:spPr>
          <a:xfrm>
            <a:off x="1295400" y="1730237"/>
            <a:ext cx="9601200" cy="4373217"/>
          </a:xfrm>
        </p:spPr>
        <p:txBody>
          <a:bodyPr>
            <a:normAutofit fontScale="92500" lnSpcReduction="10000"/>
          </a:bodyPr>
          <a:lstStyle/>
          <a:p>
            <a:r>
              <a:rPr lang="en-US" dirty="0"/>
              <a:t>The "Job Analyst" project is a data analysis endeavor that centers around job vacancy data sourced from the </a:t>
            </a:r>
            <a:r>
              <a:rPr lang="en-US" dirty="0" err="1"/>
              <a:t>Instahyre</a:t>
            </a:r>
            <a:r>
              <a:rPr lang="en-US" dirty="0"/>
              <a:t> website. The project's primary objective is to extract valuable insights from this data to gain a better understanding of the job market.</a:t>
            </a:r>
            <a:endParaRPr lang="en-US" dirty="0"/>
          </a:p>
          <a:p>
            <a:pPr marL="0" indent="0">
              <a:buNone/>
            </a:pPr>
            <a:endParaRPr lang="en-US" dirty="0"/>
          </a:p>
          <a:p>
            <a:r>
              <a:rPr lang="en-US" dirty="0"/>
              <a:t>The project is a collaborative effort involving three team members—Amit Porwal, Madhu Gupta, and </a:t>
            </a:r>
            <a:r>
              <a:rPr lang="en-US" dirty="0" err="1"/>
              <a:t>Shubh</a:t>
            </a:r>
            <a:r>
              <a:rPr lang="en-IN" altLang="en-US" dirty="0" err="1"/>
              <a:t>a</a:t>
            </a:r>
            <a:r>
              <a:rPr lang="en-US" dirty="0" err="1"/>
              <a:t>m</a:t>
            </a:r>
            <a:r>
              <a:rPr lang="en-IN" altLang="en-US" dirty="0" err="1"/>
              <a:t> pathak</a:t>
            </a:r>
            <a:r>
              <a:rPr lang="en-US" dirty="0"/>
              <a:t>—under the guidance and mentorship of Manish </a:t>
            </a:r>
            <a:r>
              <a:rPr lang="en-US" dirty="0" err="1"/>
              <a:t>Hemnani</a:t>
            </a:r>
            <a:r>
              <a:rPr lang="en-US" dirty="0"/>
              <a:t>. Each member plays a crucial role in different project phases, such as data scraping, cleaning, preprocessing, and analysis.</a:t>
            </a:r>
            <a:endParaRPr lang="en-US" dirty="0"/>
          </a:p>
          <a:p>
            <a:pPr marL="0" indent="0">
              <a:buNone/>
            </a:pPr>
            <a:endParaRPr lang="en-US" dirty="0"/>
          </a:p>
          <a:p>
            <a:r>
              <a:rPr lang="en-US" dirty="0"/>
              <a:t>The project can be divided into distinct phases, including data scraping, data cleaning, data preprocessing, data modeling (structuring data into tables), SQL query execution for analysis, and the creation of an Excel dashboard. These milestones collectively contribute to the project's success in delivering meaningful insights about job vacancies.</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2"/>
            <a:ext cx="9601200" cy="2289313"/>
          </a:xfrm>
        </p:spPr>
        <p:txBody>
          <a:bodyPr/>
          <a:lstStyle/>
          <a:p>
            <a:r>
              <a:rPr lang="en-US" b="1" dirty="0"/>
              <a:t>Bangalore</a:t>
            </a:r>
            <a:r>
              <a:rPr lang="en-US" dirty="0"/>
              <a:t> has the highest job openings while </a:t>
            </a:r>
            <a:r>
              <a:rPr lang="en-US" b="1" dirty="0"/>
              <a:t>Chandigarh</a:t>
            </a:r>
            <a:r>
              <a:rPr lang="en-US" dirty="0"/>
              <a:t> has the least job openings in top 10.</a:t>
            </a:r>
            <a:endParaRPr lang="en-US" dirty="0"/>
          </a:p>
          <a:p>
            <a:endParaRPr lang="en-US" dirty="0"/>
          </a:p>
        </p:txBody>
      </p:sp>
      <p:pic>
        <p:nvPicPr>
          <p:cNvPr id="9" name="Picture 8"/>
          <p:cNvPicPr>
            <a:picLocks noChangeAspect="1"/>
          </p:cNvPicPr>
          <p:nvPr/>
        </p:nvPicPr>
        <p:blipFill>
          <a:blip r:embed="rId1"/>
          <a:stretch>
            <a:fillRect/>
          </a:stretch>
        </p:blipFill>
        <p:spPr>
          <a:xfrm>
            <a:off x="1295259" y="1249017"/>
            <a:ext cx="10631697" cy="54102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2"/>
            <a:ext cx="9601200" cy="2289313"/>
          </a:xfrm>
        </p:spPr>
        <p:txBody>
          <a:bodyPr/>
          <a:lstStyle/>
          <a:p>
            <a:r>
              <a:rPr lang="en-US" b="1" dirty="0"/>
              <a:t>IT and Software </a:t>
            </a:r>
            <a:r>
              <a:rPr lang="en-US" dirty="0"/>
              <a:t>sector has the highest job openings industry in IT sector.</a:t>
            </a:r>
            <a:endParaRPr lang="en-US" dirty="0"/>
          </a:p>
          <a:p>
            <a:r>
              <a:rPr lang="en-US" dirty="0"/>
              <a:t>While </a:t>
            </a:r>
            <a:r>
              <a:rPr lang="en-US" b="1" dirty="0"/>
              <a:t>Education</a:t>
            </a:r>
            <a:r>
              <a:rPr lang="en-US" dirty="0"/>
              <a:t> </a:t>
            </a:r>
            <a:r>
              <a:rPr lang="en-US" b="1" dirty="0"/>
              <a:t>,</a:t>
            </a:r>
            <a:r>
              <a:rPr lang="en-US" dirty="0"/>
              <a:t> </a:t>
            </a:r>
            <a:r>
              <a:rPr lang="en-US" b="1" dirty="0"/>
              <a:t>Content Design , consulting</a:t>
            </a:r>
            <a:r>
              <a:rPr lang="en-US" dirty="0"/>
              <a:t> and </a:t>
            </a:r>
            <a:r>
              <a:rPr lang="en-US" b="1" dirty="0"/>
              <a:t>Networking and Infrastructure </a:t>
            </a:r>
            <a:r>
              <a:rPr lang="en-US" dirty="0"/>
              <a:t>sectors has lowest job openings.</a:t>
            </a:r>
            <a:endParaRPr lang="en-US" dirty="0"/>
          </a:p>
        </p:txBody>
      </p:sp>
      <p:pic>
        <p:nvPicPr>
          <p:cNvPr id="2" name="Picture 1"/>
          <p:cNvPicPr>
            <a:picLocks noChangeAspect="1"/>
          </p:cNvPicPr>
          <p:nvPr/>
        </p:nvPicPr>
        <p:blipFill>
          <a:blip r:embed="rId1"/>
          <a:stretch>
            <a:fillRect/>
          </a:stretch>
        </p:blipFill>
        <p:spPr>
          <a:xfrm>
            <a:off x="1295259" y="1510748"/>
            <a:ext cx="10658202" cy="5148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3"/>
            <a:ext cx="9601200" cy="1139688"/>
          </a:xfrm>
        </p:spPr>
        <p:txBody>
          <a:bodyPr/>
          <a:lstStyle/>
          <a:p>
            <a:r>
              <a:rPr lang="en-US" dirty="0"/>
              <a:t>Top 6 records with number of job in different locations within different sectors.</a:t>
            </a:r>
            <a:endParaRPr lang="en-US" dirty="0"/>
          </a:p>
          <a:p>
            <a:r>
              <a:rPr lang="en-US" dirty="0"/>
              <a:t>In all top 6 cities , </a:t>
            </a:r>
            <a:r>
              <a:rPr lang="en-US" b="1" dirty="0"/>
              <a:t>IT and Software </a:t>
            </a:r>
            <a:r>
              <a:rPr lang="en-US" dirty="0"/>
              <a:t>has the highest job producing sector.</a:t>
            </a:r>
            <a:endParaRPr lang="en-US" dirty="0"/>
          </a:p>
          <a:p>
            <a:endParaRPr lang="en-US" dirty="0"/>
          </a:p>
        </p:txBody>
      </p:sp>
      <p:pic>
        <p:nvPicPr>
          <p:cNvPr id="8" name="Picture 7"/>
          <p:cNvPicPr>
            <a:picLocks noChangeAspect="1"/>
          </p:cNvPicPr>
          <p:nvPr/>
        </p:nvPicPr>
        <p:blipFill>
          <a:blip r:embed="rId1"/>
          <a:stretch>
            <a:fillRect/>
          </a:stretch>
        </p:blipFill>
        <p:spPr>
          <a:xfrm>
            <a:off x="1295258" y="1497496"/>
            <a:ext cx="4191141" cy="5161722"/>
          </a:xfrm>
          <a:prstGeom prst="rect">
            <a:avLst/>
          </a:prstGeom>
        </p:spPr>
      </p:pic>
      <p:pic>
        <p:nvPicPr>
          <p:cNvPr id="9" name="Picture 8"/>
          <p:cNvPicPr>
            <a:picLocks noChangeAspect="1"/>
          </p:cNvPicPr>
          <p:nvPr/>
        </p:nvPicPr>
        <p:blipFill>
          <a:blip r:embed="rId2"/>
          <a:stretch>
            <a:fillRect/>
          </a:stretch>
        </p:blipFill>
        <p:spPr>
          <a:xfrm>
            <a:off x="6096000" y="1497496"/>
            <a:ext cx="4425867" cy="51617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3"/>
            <a:ext cx="9743520" cy="1378226"/>
          </a:xfrm>
        </p:spPr>
        <p:txBody>
          <a:bodyPr>
            <a:normAutofit lnSpcReduction="10000"/>
          </a:bodyPr>
          <a:lstStyle/>
          <a:p>
            <a:r>
              <a:rPr lang="en-US" dirty="0"/>
              <a:t>In comparison of company size with </a:t>
            </a:r>
            <a:r>
              <a:rPr lang="en-US" b="1" dirty="0"/>
              <a:t>more than 1000 employees </a:t>
            </a:r>
            <a:r>
              <a:rPr lang="en-US" dirty="0"/>
              <a:t>vs companies with </a:t>
            </a:r>
            <a:r>
              <a:rPr lang="en-US" b="1" dirty="0"/>
              <a:t>100 employees</a:t>
            </a:r>
            <a:r>
              <a:rPr lang="en-US" dirty="0"/>
              <a:t>.</a:t>
            </a:r>
            <a:endParaRPr lang="en-US" dirty="0"/>
          </a:p>
          <a:p>
            <a:r>
              <a:rPr lang="en-US" b="1" dirty="0"/>
              <a:t>56.60% companies </a:t>
            </a:r>
            <a:r>
              <a:rPr lang="en-US" dirty="0"/>
              <a:t>that have more than 1000 employees while </a:t>
            </a:r>
            <a:r>
              <a:rPr lang="en-US" b="1" dirty="0"/>
              <a:t>38.40% companies </a:t>
            </a:r>
            <a:r>
              <a:rPr lang="en-US" dirty="0"/>
              <a:t>that have 100 employees.</a:t>
            </a:r>
            <a:endParaRPr lang="en-US" dirty="0"/>
          </a:p>
          <a:p>
            <a:endParaRPr lang="en-US" dirty="0"/>
          </a:p>
        </p:txBody>
      </p:sp>
      <p:pic>
        <p:nvPicPr>
          <p:cNvPr id="2" name="Picture 1"/>
          <p:cNvPicPr>
            <a:picLocks noChangeAspect="1"/>
          </p:cNvPicPr>
          <p:nvPr/>
        </p:nvPicPr>
        <p:blipFill>
          <a:blip r:embed="rId1"/>
          <a:stretch>
            <a:fillRect/>
          </a:stretch>
        </p:blipFill>
        <p:spPr>
          <a:xfrm>
            <a:off x="1295541" y="1749287"/>
            <a:ext cx="10538650" cy="4909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3"/>
            <a:ext cx="9743520" cy="1378226"/>
          </a:xfrm>
        </p:spPr>
        <p:txBody>
          <a:bodyPr>
            <a:normAutofit/>
          </a:bodyPr>
          <a:lstStyle/>
          <a:p>
            <a:r>
              <a:rPr lang="en-US" b="1" dirty="0"/>
              <a:t>56 companies </a:t>
            </a:r>
            <a:r>
              <a:rPr lang="en-US" dirty="0"/>
              <a:t>has more than 1000 employees out of 340 records.</a:t>
            </a:r>
            <a:endParaRPr lang="en-US" dirty="0"/>
          </a:p>
          <a:p>
            <a:r>
              <a:rPr lang="en-US" b="1" dirty="0"/>
              <a:t>42 companies </a:t>
            </a:r>
            <a:r>
              <a:rPr lang="en-US" dirty="0"/>
              <a:t>has 10-50 employees in company.</a:t>
            </a:r>
            <a:endParaRPr lang="en-US" dirty="0"/>
          </a:p>
          <a:p>
            <a:r>
              <a:rPr lang="en-US" dirty="0"/>
              <a:t>While </a:t>
            </a:r>
            <a:r>
              <a:rPr lang="en-US" b="1" dirty="0"/>
              <a:t>0-10 employees </a:t>
            </a:r>
            <a:r>
              <a:rPr lang="en-US" dirty="0"/>
              <a:t>size companies is very less.</a:t>
            </a:r>
            <a:endParaRPr lang="en-US" dirty="0"/>
          </a:p>
          <a:p>
            <a:endParaRPr lang="en-US" dirty="0"/>
          </a:p>
        </p:txBody>
      </p:sp>
      <p:pic>
        <p:nvPicPr>
          <p:cNvPr id="3" name="Picture 2"/>
          <p:cNvPicPr>
            <a:picLocks noChangeAspect="1"/>
          </p:cNvPicPr>
          <p:nvPr/>
        </p:nvPicPr>
        <p:blipFill>
          <a:blip r:embed="rId1"/>
          <a:stretch>
            <a:fillRect/>
          </a:stretch>
        </p:blipFill>
        <p:spPr>
          <a:xfrm>
            <a:off x="1295541" y="1577009"/>
            <a:ext cx="10697676" cy="5082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541" y="198783"/>
            <a:ext cx="9743520" cy="1378226"/>
          </a:xfrm>
        </p:spPr>
        <p:txBody>
          <a:bodyPr>
            <a:normAutofit/>
          </a:bodyPr>
          <a:lstStyle/>
          <a:p>
            <a:r>
              <a:rPr lang="en-US" b="1" dirty="0"/>
              <a:t>Java and Python </a:t>
            </a:r>
            <a:r>
              <a:rPr lang="en-US" dirty="0"/>
              <a:t>have highest in demand skills in IT industry.</a:t>
            </a:r>
            <a:endParaRPr lang="en-US" dirty="0"/>
          </a:p>
          <a:p>
            <a:r>
              <a:rPr lang="en-US" b="1" dirty="0"/>
              <a:t>SQL</a:t>
            </a:r>
            <a:r>
              <a:rPr lang="en-US" dirty="0"/>
              <a:t> has third most in demand skill.</a:t>
            </a:r>
            <a:endParaRPr lang="en-US" dirty="0"/>
          </a:p>
        </p:txBody>
      </p:sp>
      <p:pic>
        <p:nvPicPr>
          <p:cNvPr id="2" name="Picture 1"/>
          <p:cNvPicPr>
            <a:picLocks noChangeAspect="1"/>
          </p:cNvPicPr>
          <p:nvPr/>
        </p:nvPicPr>
        <p:blipFill>
          <a:blip r:embed="rId1"/>
          <a:stretch>
            <a:fillRect/>
          </a:stretch>
        </p:blipFill>
        <p:spPr>
          <a:xfrm>
            <a:off x="1295541" y="1298714"/>
            <a:ext cx="10671172" cy="53605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b="1" dirty="0"/>
              <a:t>Conclusion</a:t>
            </a:r>
            <a:endParaRPr lang="en-US" b="1" dirty="0"/>
          </a:p>
        </p:txBody>
      </p:sp>
      <p:sp>
        <p:nvSpPr>
          <p:cNvPr id="4" name="Content Placeholder 3"/>
          <p:cNvSpPr>
            <a:spLocks noGrp="1"/>
          </p:cNvSpPr>
          <p:nvPr>
            <p:ph idx="1"/>
          </p:nvPr>
        </p:nvSpPr>
        <p:spPr>
          <a:xfrm>
            <a:off x="1295400" y="1730237"/>
            <a:ext cx="9601200" cy="4373217"/>
          </a:xfrm>
        </p:spPr>
        <p:txBody>
          <a:bodyPr>
            <a:normAutofit/>
          </a:bodyPr>
          <a:lstStyle/>
          <a:p>
            <a:r>
              <a:rPr lang="en-US" b="1" dirty="0"/>
              <a:t>Regional Disparities</a:t>
            </a:r>
            <a:r>
              <a:rPr lang="en-US" dirty="0"/>
              <a:t>: Bangalore emerges as the top city with the highest job openings, while Chandigarh lags behind in the top 10 cities. This regional disparity in job opportunities highlights the importance of location in the job market.</a:t>
            </a:r>
            <a:endParaRPr lang="en-US" dirty="0"/>
          </a:p>
          <a:p>
            <a:r>
              <a:rPr lang="en-US" b="1" dirty="0"/>
              <a:t>IT Dominance</a:t>
            </a:r>
            <a:r>
              <a:rPr lang="en-US" dirty="0"/>
              <a:t>: The IT and Software sector leads the pack with the highest job openings in the IT industry. Conversely, sectors like Education, Content Design, Consulting, and Networking and Infrastructure exhibit comparatively lower job openings. This emphasizes the demand for tech-related skills in today's job market.</a:t>
            </a:r>
            <a:endParaRPr lang="en-US" dirty="0"/>
          </a:p>
          <a:p>
            <a:r>
              <a:rPr lang="en-US" b="1" dirty="0"/>
              <a:t>City-Sector Dynamics</a:t>
            </a:r>
            <a:r>
              <a:rPr lang="en-US" dirty="0"/>
              <a:t>: Across the top six cities, IT and Software consistently stands out as the leading sector in terms of job openings. </a:t>
            </a:r>
            <a:endParaRPr lang="en-US" dirty="0"/>
          </a:p>
          <a:p>
            <a:r>
              <a:rPr lang="en-US" b="1" dirty="0"/>
              <a:t>Company Size Impact</a:t>
            </a:r>
            <a:r>
              <a:rPr lang="en-US" dirty="0"/>
              <a:t>: Larger companies with more than 1000 employees account for 56.60% of the dataset, showcasing their dominance in the job market. In contrast, smaller companies with 100 employees make up 38.40% of the dataset, reflecting the diversity of company sizes in the job landscape.</a:t>
            </a:r>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 design</Template>
  <TotalTime>0</TotalTime>
  <Words>3747</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Franklin Gothic Book</vt:lpstr>
      <vt:lpstr>Microsoft YaHei</vt:lpstr>
      <vt:lpstr>Arial Unicode MS</vt:lpstr>
      <vt:lpstr>Calibri</vt:lpstr>
      <vt:lpstr>Crop</vt:lpstr>
      <vt:lpstr>Job Analyst</vt:lpstr>
      <vt:lpstr>Project Overview</vt:lpstr>
      <vt:lpstr>PowerPoint 演示文稿</vt:lpstr>
      <vt:lpstr>PowerPoint 演示文稿</vt:lpstr>
      <vt:lpstr>PowerPoint 演示文稿</vt:lpstr>
      <vt:lpstr>PowerPoint 演示文稿</vt:lpstr>
      <vt:lpstr>PowerPoint 演示文稿</vt:lpstr>
      <vt:lpstr>PowerPoint 演示文稿</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praka</cp:lastModifiedBy>
  <cp:revision>2</cp:revision>
  <dcterms:created xsi:type="dcterms:W3CDTF">2023-09-04T08:19:00Z</dcterms:created>
  <dcterms:modified xsi:type="dcterms:W3CDTF">2023-09-04T18:10:03Z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B70B872BF1274E88B57BED2C627E35B0</vt:lpwstr>
  </property>
  <property fmtid="{D5CDD505-2E9C-101B-9397-08002B2CF9AE}" pid="4" name="KSOProductBuildVer">
    <vt:lpwstr>1033-11.2.0.11225</vt:lpwstr>
  </property>
</Properties>
</file>