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8" r:id="rId10"/>
    <p:sldId id="271" r:id="rId11"/>
    <p:sldId id="270" r:id="rId12"/>
    <p:sldId id="269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6CD35-646C-4700-9A6D-25C0C4352120}" v="1" dt="2022-05-25T08:19:09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" userId="de8fff11a9125e82" providerId="LiveId" clId="{C366CD35-646C-4700-9A6D-25C0C4352120}"/>
    <pc:docChg chg="undo custSel addSld delSld modSld sldOrd">
      <pc:chgData name="Shubham" userId="de8fff11a9125e82" providerId="LiveId" clId="{C366CD35-646C-4700-9A6D-25C0C4352120}" dt="2022-06-02T16:48:53.687" v="100"/>
      <pc:docMkLst>
        <pc:docMk/>
      </pc:docMkLst>
      <pc:sldChg chg="addSp delSp modSp mod modClrScheme chgLayout">
        <pc:chgData name="Shubham" userId="de8fff11a9125e82" providerId="LiveId" clId="{C366CD35-646C-4700-9A6D-25C0C4352120}" dt="2022-05-25T08:57:26.334" v="93" actId="1076"/>
        <pc:sldMkLst>
          <pc:docMk/>
          <pc:sldMk cId="0" sldId="256"/>
        </pc:sldMkLst>
        <pc:spChg chg="add mod">
          <ac:chgData name="Shubham" userId="de8fff11a9125e82" providerId="LiveId" clId="{C366CD35-646C-4700-9A6D-25C0C4352120}" dt="2022-05-25T08:19:43.696" v="76" actId="14100"/>
          <ac:spMkLst>
            <pc:docMk/>
            <pc:sldMk cId="0" sldId="256"/>
            <ac:spMk id="2" creationId="{F2647B74-084B-0B49-FA61-C1EA4E115FD7}"/>
          </ac:spMkLst>
        </pc:spChg>
        <pc:spChg chg="mod">
          <ac:chgData name="Shubham" userId="de8fff11a9125e82" providerId="LiveId" clId="{C366CD35-646C-4700-9A6D-25C0C4352120}" dt="2022-05-24T09:15:48.064" v="53" actId="26606"/>
          <ac:spMkLst>
            <pc:docMk/>
            <pc:sldMk cId="0" sldId="256"/>
            <ac:spMk id="43" creationId="{00000000-0000-0000-0000-000000000000}"/>
          </ac:spMkLst>
        </pc:spChg>
        <pc:spChg chg="add del mod replId">
          <ac:chgData name="Shubham" userId="de8fff11a9125e82" providerId="LiveId" clId="{C366CD35-646C-4700-9A6D-25C0C4352120}" dt="2022-05-25T08:57:26.334" v="93" actId="1076"/>
          <ac:spMkLst>
            <pc:docMk/>
            <pc:sldMk cId="0" sldId="256"/>
            <ac:spMk id="44" creationId="{00000000-0000-0000-0000-000000000000}"/>
          </ac:spMkLst>
        </pc:spChg>
        <pc:spChg chg="add del mod">
          <ac:chgData name="Shubham" userId="de8fff11a9125e82" providerId="LiveId" clId="{C366CD35-646C-4700-9A6D-25C0C4352120}" dt="2022-05-24T09:15:48.064" v="53" actId="26606"/>
          <ac:spMkLst>
            <pc:docMk/>
            <pc:sldMk cId="0" sldId="256"/>
            <ac:spMk id="49" creationId="{176CE247-F9A9-5DE2-2795-33F8CA28BB54}"/>
          </ac:spMkLst>
        </pc:spChg>
        <pc:spChg chg="add del mod">
          <ac:chgData name="Shubham" userId="de8fff11a9125e82" providerId="LiveId" clId="{C366CD35-646C-4700-9A6D-25C0C4352120}" dt="2022-05-24T09:15:48.064" v="53" actId="26606"/>
          <ac:spMkLst>
            <pc:docMk/>
            <pc:sldMk cId="0" sldId="256"/>
            <ac:spMk id="51" creationId="{96262EA8-F394-1F28-635B-09D8EEB864C6}"/>
          </ac:spMkLst>
        </pc:spChg>
      </pc:sldChg>
      <pc:sldChg chg="ord">
        <pc:chgData name="Shubham" userId="de8fff11a9125e82" providerId="LiveId" clId="{C366CD35-646C-4700-9A6D-25C0C4352120}" dt="2022-06-02T16:46:17.952" v="98"/>
        <pc:sldMkLst>
          <pc:docMk/>
          <pc:sldMk cId="0" sldId="258"/>
        </pc:sldMkLst>
      </pc:sldChg>
      <pc:sldChg chg="modSp mod">
        <pc:chgData name="Shubham" userId="de8fff11a9125e82" providerId="LiveId" clId="{C366CD35-646C-4700-9A6D-25C0C4352120}" dt="2022-05-24T08:55:08.203" v="6" actId="14100"/>
        <pc:sldMkLst>
          <pc:docMk/>
          <pc:sldMk cId="0" sldId="259"/>
        </pc:sldMkLst>
        <pc:spChg chg="mod">
          <ac:chgData name="Shubham" userId="de8fff11a9125e82" providerId="LiveId" clId="{C366CD35-646C-4700-9A6D-25C0C4352120}" dt="2022-05-24T08:55:08.203" v="6" actId="14100"/>
          <ac:spMkLst>
            <pc:docMk/>
            <pc:sldMk cId="0" sldId="259"/>
            <ac:spMk id="49" creationId="{00000000-0000-0000-0000-000000000000}"/>
          </ac:spMkLst>
        </pc:spChg>
      </pc:sldChg>
      <pc:sldChg chg="ord">
        <pc:chgData name="Shubham" userId="de8fff11a9125e82" providerId="LiveId" clId="{C366CD35-646C-4700-9A6D-25C0C4352120}" dt="2022-06-02T16:48:53.687" v="100"/>
        <pc:sldMkLst>
          <pc:docMk/>
          <pc:sldMk cId="0" sldId="261"/>
        </pc:sldMkLst>
      </pc:sldChg>
      <pc:sldChg chg="modSp mod">
        <pc:chgData name="Shubham" userId="de8fff11a9125e82" providerId="LiveId" clId="{C366CD35-646C-4700-9A6D-25C0C4352120}" dt="2022-06-02T16:37:16.371" v="96" actId="20577"/>
        <pc:sldMkLst>
          <pc:docMk/>
          <pc:sldMk cId="0" sldId="264"/>
        </pc:sldMkLst>
        <pc:spChg chg="mod">
          <ac:chgData name="Shubham" userId="de8fff11a9125e82" providerId="LiveId" clId="{C366CD35-646C-4700-9A6D-25C0C4352120}" dt="2022-06-02T16:37:16.371" v="96" actId="20577"/>
          <ac:spMkLst>
            <pc:docMk/>
            <pc:sldMk cId="0" sldId="264"/>
            <ac:spMk id="111" creationId="{00000000-0000-0000-0000-000000000000}"/>
          </ac:spMkLst>
        </pc:spChg>
      </pc:sldChg>
      <pc:sldChg chg="addSp delSp modSp new del mod modClrScheme chgLayout">
        <pc:chgData name="Shubham" userId="de8fff11a9125e82" providerId="LiveId" clId="{C366CD35-646C-4700-9A6D-25C0C4352120}" dt="2022-05-24T09:15:28.967" v="47" actId="2696"/>
        <pc:sldMkLst>
          <pc:docMk/>
          <pc:sldMk cId="334366064" sldId="268"/>
        </pc:sldMkLst>
        <pc:spChg chg="add del mod">
          <ac:chgData name="Shubham" userId="de8fff11a9125e82" providerId="LiveId" clId="{C366CD35-646C-4700-9A6D-25C0C4352120}" dt="2022-05-24T09:13:44.078" v="12" actId="26606"/>
          <ac:spMkLst>
            <pc:docMk/>
            <pc:sldMk cId="334366064" sldId="268"/>
            <ac:spMk id="6" creationId="{7100A3A9-5E21-0B89-BF16-D29F62507D6E}"/>
          </ac:spMkLst>
        </pc:spChg>
        <pc:spChg chg="add del mod">
          <ac:chgData name="Shubham" userId="de8fff11a9125e82" providerId="LiveId" clId="{C366CD35-646C-4700-9A6D-25C0C4352120}" dt="2022-05-24T09:13:44.078" v="12" actId="26606"/>
          <ac:spMkLst>
            <pc:docMk/>
            <pc:sldMk cId="334366064" sldId="268"/>
            <ac:spMk id="8" creationId="{E9F2217F-07B1-B7D4-0BA5-DACA386E438B}"/>
          </ac:spMkLst>
        </pc:spChg>
        <pc:spChg chg="add del mod">
          <ac:chgData name="Shubham" userId="de8fff11a9125e82" providerId="LiveId" clId="{C366CD35-646C-4700-9A6D-25C0C4352120}" dt="2022-05-24T09:14:30.699" v="34" actId="26606"/>
          <ac:spMkLst>
            <pc:docMk/>
            <pc:sldMk cId="334366064" sldId="268"/>
            <ac:spMk id="10" creationId="{FC85A6CF-CDE8-A3BE-FAD5-E45445FD5D1A}"/>
          </ac:spMkLst>
        </pc:spChg>
        <pc:spChg chg="add del mod">
          <ac:chgData name="Shubham" userId="de8fff11a9125e82" providerId="LiveId" clId="{C366CD35-646C-4700-9A6D-25C0C4352120}" dt="2022-05-24T09:14:26.635" v="31" actId="26606"/>
          <ac:spMkLst>
            <pc:docMk/>
            <pc:sldMk cId="334366064" sldId="268"/>
            <ac:spMk id="15" creationId="{8D804753-C14B-E867-2182-095807533FBE}"/>
          </ac:spMkLst>
        </pc:spChg>
        <pc:spChg chg="add del mod">
          <ac:chgData name="Shubham" userId="de8fff11a9125e82" providerId="LiveId" clId="{C366CD35-646C-4700-9A6D-25C0C4352120}" dt="2022-05-24T09:14:26.635" v="31" actId="26606"/>
          <ac:spMkLst>
            <pc:docMk/>
            <pc:sldMk cId="334366064" sldId="268"/>
            <ac:spMk id="17" creationId="{7110E281-EB4C-3A7B-4299-1AD2666791CF}"/>
          </ac:spMkLst>
        </pc:spChg>
        <pc:spChg chg="add del mod">
          <ac:chgData name="Shubham" userId="de8fff11a9125e82" providerId="LiveId" clId="{C366CD35-646C-4700-9A6D-25C0C4352120}" dt="2022-05-24T09:14:30.689" v="33" actId="26606"/>
          <ac:spMkLst>
            <pc:docMk/>
            <pc:sldMk cId="334366064" sldId="268"/>
            <ac:spMk id="19" creationId="{CE75F80F-5739-4F25-DFC9-4B671DD02C32}"/>
          </ac:spMkLst>
        </pc:spChg>
        <pc:spChg chg="add del mod">
          <ac:chgData name="Shubham" userId="de8fff11a9125e82" providerId="LiveId" clId="{C366CD35-646C-4700-9A6D-25C0C4352120}" dt="2022-05-24T09:14:30.689" v="33" actId="26606"/>
          <ac:spMkLst>
            <pc:docMk/>
            <pc:sldMk cId="334366064" sldId="268"/>
            <ac:spMk id="20" creationId="{4B3D8DC9-C293-385A-44B0-FF08411402AC}"/>
          </ac:spMkLst>
        </pc:spChg>
        <pc:spChg chg="add mod">
          <ac:chgData name="Shubham" userId="de8fff11a9125e82" providerId="LiveId" clId="{C366CD35-646C-4700-9A6D-25C0C4352120}" dt="2022-05-24T09:14:30.699" v="34" actId="26606"/>
          <ac:spMkLst>
            <pc:docMk/>
            <pc:sldMk cId="334366064" sldId="268"/>
            <ac:spMk id="22" creationId="{8D804753-C14B-E867-2182-095807533FBE}"/>
          </ac:spMkLst>
        </pc:spChg>
        <pc:spChg chg="add mod">
          <ac:chgData name="Shubham" userId="de8fff11a9125e82" providerId="LiveId" clId="{C366CD35-646C-4700-9A6D-25C0C4352120}" dt="2022-05-24T09:14:48.003" v="46" actId="20577"/>
          <ac:spMkLst>
            <pc:docMk/>
            <pc:sldMk cId="334366064" sldId="268"/>
            <ac:spMk id="23" creationId="{7110E281-EB4C-3A7B-4299-1AD2666791CF}"/>
          </ac:spMkLst>
        </pc:spChg>
      </pc:sldChg>
      <pc:sldChg chg="new del">
        <pc:chgData name="Shubham" userId="de8fff11a9125e82" providerId="LiveId" clId="{C366CD35-646C-4700-9A6D-25C0C4352120}" dt="2022-05-25T08:26:37.845" v="84" actId="2696"/>
        <pc:sldMkLst>
          <pc:docMk/>
          <pc:sldMk cId="3738331554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r>
              <a:rPr lang="en-IN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F7D5B3E-B555-4285-B1A7-728FAF5FB1A4}" type="slidenum">
              <a:rPr lang="en-GB" sz="1000" b="0" strike="noStrike" spc="-1">
                <a:solidFill>
                  <a:srgbClr val="595959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62000" y="-17145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100" b="1" strike="noStrike" spc="-1">
                <a:solidFill>
                  <a:srgbClr val="EB5600"/>
                </a:solidFill>
                <a:latin typeface="Raleway"/>
                <a:ea typeface="Raleway"/>
              </a:rPr>
              <a:t>Study Buddy</a:t>
            </a:r>
            <a:endParaRPr lang="en-IN" sz="4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905000" y="1733550"/>
            <a:ext cx="6324600" cy="27934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88920">
              <a:lnSpc>
                <a:spcPct val="100000"/>
              </a:lnSpc>
              <a:buClr>
                <a:srgbClr val="1A1A1A"/>
              </a:buClr>
            </a:pPr>
            <a:endParaRPr lang="en-GB" sz="2200" b="0" strike="noStrike" spc="-1" dirty="0">
              <a:solidFill>
                <a:srgbClr val="0E1D96"/>
              </a:solidFill>
              <a:latin typeface="Lato"/>
              <a:ea typeface="Lato"/>
            </a:endParaRPr>
          </a:p>
          <a:p>
            <a:pPr marL="457200" indent="-368280">
              <a:lnSpc>
                <a:spcPct val="100000"/>
              </a:lnSpc>
              <a:buClr>
                <a:srgbClr val="1A1A1A"/>
              </a:buClr>
              <a:buFont typeface="Lato"/>
              <a:buChar char="●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0E1D96"/>
                </a:solidFill>
                <a:latin typeface="Lato"/>
                <a:ea typeface="Lato"/>
              </a:rPr>
              <a:t>Name :- </a:t>
            </a:r>
            <a:r>
              <a:rPr lang="en-GB" sz="2200" spc="-1" dirty="0">
                <a:solidFill>
                  <a:srgbClr val="000000"/>
                </a:solidFill>
                <a:latin typeface="Lato"/>
                <a:ea typeface="Lato"/>
              </a:rPr>
              <a:t>Shubham Raut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200" spc="-1" dirty="0">
                <a:solidFill>
                  <a:srgbClr val="0E1D96"/>
                </a:solidFill>
                <a:latin typeface="Lato"/>
                <a:ea typeface="Lato"/>
              </a:rPr>
              <a:t>      Roll No</a:t>
            </a:r>
            <a:r>
              <a:rPr lang="en-GB" sz="2200" b="0" strike="noStrike" spc="-1" dirty="0">
                <a:solidFill>
                  <a:srgbClr val="0E1D96"/>
                </a:solidFill>
                <a:latin typeface="Lato"/>
                <a:ea typeface="Lato"/>
              </a:rPr>
              <a:t> :- </a:t>
            </a:r>
            <a:r>
              <a:rPr lang="en-GB" sz="2200" b="0" strike="noStrike" spc="-1" dirty="0">
                <a:solidFill>
                  <a:srgbClr val="000000"/>
                </a:solidFill>
                <a:latin typeface="Lato"/>
                <a:ea typeface="Lato"/>
              </a:rPr>
              <a:t>21524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200" b="0" strike="noStrike" spc="-1" dirty="0">
              <a:solidFill>
                <a:srgbClr val="0E1D96"/>
              </a:solidFill>
              <a:latin typeface="Lato"/>
              <a:ea typeface="Lato"/>
            </a:endParaRPr>
          </a:p>
          <a:p>
            <a:pPr marL="457200" indent="-368280">
              <a:lnSpc>
                <a:spcPct val="100000"/>
              </a:lnSpc>
              <a:buClr>
                <a:srgbClr val="1A1A1A"/>
              </a:buClr>
              <a:buFont typeface="Lato"/>
              <a:buChar char="●"/>
            </a:pPr>
            <a:r>
              <a:rPr lang="en-GB" sz="2200" b="0" strike="noStrike" spc="-1" dirty="0">
                <a:solidFill>
                  <a:srgbClr val="0E1D96"/>
                </a:solidFill>
                <a:latin typeface="Lato"/>
                <a:ea typeface="Lato"/>
              </a:rPr>
              <a:t>Name :- </a:t>
            </a:r>
            <a:r>
              <a:rPr lang="en-US" sz="2200" spc="-1" dirty="0" err="1">
                <a:solidFill>
                  <a:srgbClr val="000000"/>
                </a:solidFill>
                <a:latin typeface="Lato"/>
                <a:ea typeface="Lato"/>
              </a:rPr>
              <a:t>Shrikant</a:t>
            </a:r>
            <a:r>
              <a:rPr lang="en-US" sz="2200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Lato"/>
                <a:ea typeface="Lato"/>
              </a:rPr>
              <a:t>Nikam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200" spc="-1" dirty="0">
                <a:solidFill>
                  <a:srgbClr val="0E1D96"/>
                </a:solidFill>
                <a:latin typeface="Lato"/>
                <a:ea typeface="Lato"/>
              </a:rPr>
              <a:t>      Roll</a:t>
            </a:r>
            <a:r>
              <a:rPr lang="en-GB" sz="2200" b="0" strike="noStrike" spc="-1" dirty="0">
                <a:solidFill>
                  <a:srgbClr val="0E1D96"/>
                </a:solidFill>
                <a:latin typeface="Lato"/>
                <a:ea typeface="Lato"/>
              </a:rPr>
              <a:t> No :-</a:t>
            </a:r>
            <a:r>
              <a:rPr lang="en-GB" sz="2200" b="0" strike="noStrike" spc="-1" dirty="0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lang="en-GB" sz="2200" b="0" strike="noStrike" spc="-1" dirty="0">
                <a:solidFill>
                  <a:srgbClr val="000000"/>
                </a:solidFill>
                <a:latin typeface="Lato"/>
                <a:ea typeface="Lato"/>
              </a:rPr>
              <a:t>21558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200" b="0" strike="noStrike" spc="-1" dirty="0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1A1A1A"/>
              </a:buClr>
              <a:buFont typeface="Lato"/>
              <a:buChar char="●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0E1D96"/>
                </a:solidFill>
                <a:latin typeface="Lato"/>
                <a:ea typeface="Lato"/>
              </a:rPr>
              <a:t>Name :- </a:t>
            </a:r>
            <a:r>
              <a:rPr lang="en-GB" sz="2200" spc="-1" dirty="0" err="1">
                <a:solidFill>
                  <a:srgbClr val="000000"/>
                </a:solidFill>
                <a:latin typeface="Lato"/>
                <a:ea typeface="Lato"/>
              </a:rPr>
              <a:t>Rohit</a:t>
            </a:r>
            <a:r>
              <a:rPr lang="en-GB" sz="2200" spc="-1" dirty="0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Lato"/>
                <a:ea typeface="Lato"/>
              </a:rPr>
              <a:t>Rathod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200" spc="-1" dirty="0">
                <a:solidFill>
                  <a:srgbClr val="0E1D96"/>
                </a:solidFill>
                <a:latin typeface="Lato"/>
                <a:ea typeface="Lato"/>
              </a:rPr>
              <a:t>      Roll No</a:t>
            </a:r>
            <a:r>
              <a:rPr lang="en-GB" sz="2200" b="0" strike="noStrike" spc="-1" dirty="0">
                <a:solidFill>
                  <a:srgbClr val="0E1D96"/>
                </a:solidFill>
                <a:latin typeface="Lato"/>
                <a:ea typeface="Lato"/>
              </a:rPr>
              <a:t> :- </a:t>
            </a:r>
            <a:r>
              <a:rPr lang="en-US" sz="2200" b="0" strike="noStrike" spc="-1" dirty="0">
                <a:solidFill>
                  <a:srgbClr val="000000"/>
                </a:solidFill>
                <a:latin typeface="Lato"/>
                <a:ea typeface="Lato"/>
              </a:rPr>
              <a:t>21516</a:t>
            </a:r>
            <a:endParaRPr lang="en-IN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2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47B74-084B-0B49-FA61-C1EA4E115FD7}"/>
              </a:ext>
            </a:extLst>
          </p:cNvPr>
          <p:cNvSpPr txBox="1"/>
          <p:nvPr/>
        </p:nvSpPr>
        <p:spPr>
          <a:xfrm>
            <a:off x="1905000" y="74295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20">
              <a:lnSpc>
                <a:spcPct val="100000"/>
              </a:lnSpc>
              <a:buClr>
                <a:srgbClr val="1A1A1A"/>
              </a:buClr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E1D96"/>
                </a:solidFill>
                <a:latin typeface="Lato"/>
                <a:ea typeface="Lato"/>
              </a:rPr>
              <a:t>Project Name :-</a:t>
            </a:r>
            <a:r>
              <a:rPr lang="en-GB" sz="1800" b="0" strike="noStrike" spc="-1" dirty="0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Lato"/>
                <a:ea typeface="Lato"/>
              </a:rPr>
              <a:t>Study Buddy (A web app)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  <a:p>
            <a:pPr marL="88920">
              <a:lnSpc>
                <a:spcPct val="100000"/>
              </a:lnSpc>
              <a:buClr>
                <a:srgbClr val="1A1A1A"/>
              </a:buClr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E1D96"/>
                </a:solidFill>
                <a:latin typeface="Lato"/>
                <a:ea typeface="Lato"/>
              </a:rPr>
              <a:t>Project Guide</a:t>
            </a:r>
            <a:r>
              <a:rPr lang="en-GB" sz="1800" b="0" strike="noStrike" spc="-1" dirty="0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lang="en-GB" sz="1800" b="0" strike="noStrike" spc="-1" dirty="0">
                <a:solidFill>
                  <a:srgbClr val="0E1D96"/>
                </a:solidFill>
                <a:latin typeface="Lato"/>
                <a:ea typeface="Lato"/>
              </a:rPr>
              <a:t>:-</a:t>
            </a:r>
            <a:r>
              <a:rPr lang="en-GB" sz="1800" b="0" strike="noStrike" spc="-1" dirty="0">
                <a:solidFill>
                  <a:srgbClr val="1A1A1A"/>
                </a:solidFill>
                <a:latin typeface="Lato"/>
                <a:ea typeface="Lato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Lato"/>
                <a:ea typeface="Lato"/>
              </a:rPr>
              <a:t>Prof. </a:t>
            </a:r>
            <a:r>
              <a:rPr lang="en-GB" sz="1800" spc="-1" dirty="0">
                <a:solidFill>
                  <a:srgbClr val="000000"/>
                </a:solidFill>
                <a:latin typeface="Lato"/>
                <a:ea typeface="Lato"/>
              </a:rPr>
              <a:t>Aparna Vaidyanathan </a:t>
            </a:r>
            <a:endParaRPr lang="en-IN" sz="1800" b="0" strike="noStrike" spc="-1" dirty="0">
              <a:latin typeface="Arial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F5614-444E-5289-DC21-1E0DB000E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76844"/>
              </p:ext>
            </p:extLst>
          </p:nvPr>
        </p:nvGraphicFramePr>
        <p:xfrm>
          <a:off x="1524000" y="1428750"/>
          <a:ext cx="5875018" cy="1184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831">
                  <a:extLst>
                    <a:ext uri="{9D8B030D-6E8A-4147-A177-3AD203B41FA5}">
                      <a16:colId xmlns:a16="http://schemas.microsoft.com/office/drawing/2014/main" val="2239558050"/>
                    </a:ext>
                  </a:extLst>
                </a:gridCol>
                <a:gridCol w="978831">
                  <a:extLst>
                    <a:ext uri="{9D8B030D-6E8A-4147-A177-3AD203B41FA5}">
                      <a16:colId xmlns:a16="http://schemas.microsoft.com/office/drawing/2014/main" val="2712142830"/>
                    </a:ext>
                  </a:extLst>
                </a:gridCol>
                <a:gridCol w="65447">
                  <a:extLst>
                    <a:ext uri="{9D8B030D-6E8A-4147-A177-3AD203B41FA5}">
                      <a16:colId xmlns:a16="http://schemas.microsoft.com/office/drawing/2014/main" val="16442988"/>
                    </a:ext>
                  </a:extLst>
                </a:gridCol>
                <a:gridCol w="1893231">
                  <a:extLst>
                    <a:ext uri="{9D8B030D-6E8A-4147-A177-3AD203B41FA5}">
                      <a16:colId xmlns:a16="http://schemas.microsoft.com/office/drawing/2014/main" val="3211128939"/>
                    </a:ext>
                  </a:extLst>
                </a:gridCol>
                <a:gridCol w="979339">
                  <a:extLst>
                    <a:ext uri="{9D8B030D-6E8A-4147-A177-3AD203B41FA5}">
                      <a16:colId xmlns:a16="http://schemas.microsoft.com/office/drawing/2014/main" val="113968813"/>
                    </a:ext>
                  </a:extLst>
                </a:gridCol>
                <a:gridCol w="979339">
                  <a:extLst>
                    <a:ext uri="{9D8B030D-6E8A-4147-A177-3AD203B41FA5}">
                      <a16:colId xmlns:a16="http://schemas.microsoft.com/office/drawing/2014/main" val="1551059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Fields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Type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Null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Key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Default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35308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topic_id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primary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5553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topic_name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char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 dirty="0">
                          <a:effectLst/>
                        </a:rPr>
                        <a:t> </a:t>
                      </a:r>
                      <a:endParaRPr lang="en-IN" sz="1200" kern="15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542549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019AF9-9994-3EA8-49A3-1AAB68C1A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000"/>
              </p:ext>
            </p:extLst>
          </p:nvPr>
        </p:nvGraphicFramePr>
        <p:xfrm>
          <a:off x="1828800" y="3409950"/>
          <a:ext cx="4899660" cy="941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932">
                  <a:extLst>
                    <a:ext uri="{9D8B030D-6E8A-4147-A177-3AD203B41FA5}">
                      <a16:colId xmlns:a16="http://schemas.microsoft.com/office/drawing/2014/main" val="495466457"/>
                    </a:ext>
                  </a:extLst>
                </a:gridCol>
                <a:gridCol w="979932">
                  <a:extLst>
                    <a:ext uri="{9D8B030D-6E8A-4147-A177-3AD203B41FA5}">
                      <a16:colId xmlns:a16="http://schemas.microsoft.com/office/drawing/2014/main" val="4164245234"/>
                    </a:ext>
                  </a:extLst>
                </a:gridCol>
                <a:gridCol w="979932">
                  <a:extLst>
                    <a:ext uri="{9D8B030D-6E8A-4147-A177-3AD203B41FA5}">
                      <a16:colId xmlns:a16="http://schemas.microsoft.com/office/drawing/2014/main" val="1553871914"/>
                    </a:ext>
                  </a:extLst>
                </a:gridCol>
                <a:gridCol w="979932">
                  <a:extLst>
                    <a:ext uri="{9D8B030D-6E8A-4147-A177-3AD203B41FA5}">
                      <a16:colId xmlns:a16="http://schemas.microsoft.com/office/drawing/2014/main" val="1042230810"/>
                    </a:ext>
                  </a:extLst>
                </a:gridCol>
                <a:gridCol w="979932">
                  <a:extLst>
                    <a:ext uri="{9D8B030D-6E8A-4147-A177-3AD203B41FA5}">
                      <a16:colId xmlns:a16="http://schemas.microsoft.com/office/drawing/2014/main" val="3763393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Fields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Type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Null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Key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Default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15208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room_id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foreign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661870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user_id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foreign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 dirty="0">
                          <a:effectLst/>
                        </a:rPr>
                        <a:t> </a:t>
                      </a:r>
                      <a:endParaRPr lang="en-IN" sz="1200" kern="15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679139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740ADF-6438-3984-4075-2DBD05A6859C}"/>
              </a:ext>
            </a:extLst>
          </p:cNvPr>
          <p:cNvSpPr txBox="1"/>
          <p:nvPr/>
        </p:nvSpPr>
        <p:spPr>
          <a:xfrm>
            <a:off x="1836174" y="89535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175"/>
              </a:spcBef>
            </a:pPr>
            <a:r>
              <a:rPr lang="en-US" sz="1800" b="1" kern="150" dirty="0">
                <a:solidFill>
                  <a:srgbClr val="000000"/>
                </a:solidFill>
                <a:effectLst/>
                <a:latin typeface="Liberation Serif"/>
                <a:ea typeface="Noto Serif CJK SC"/>
                <a:cs typeface="Lohit Devanagari"/>
              </a:rPr>
              <a:t>Table Name: Topic</a:t>
            </a:r>
            <a:endParaRPr lang="en-IN" sz="12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B6A90-0EC9-881E-2158-D4572B94B435}"/>
              </a:ext>
            </a:extLst>
          </p:cNvPr>
          <p:cNvSpPr txBox="1"/>
          <p:nvPr/>
        </p:nvSpPr>
        <p:spPr>
          <a:xfrm>
            <a:off x="1752600" y="2782768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175"/>
              </a:spcBef>
            </a:pPr>
            <a:r>
              <a:rPr lang="en-US" sz="1800" b="1" kern="150" dirty="0">
                <a:solidFill>
                  <a:srgbClr val="000000"/>
                </a:solidFill>
                <a:effectLst/>
                <a:latin typeface="Liberation Serif"/>
                <a:ea typeface="Noto Serif CJK SC"/>
                <a:cs typeface="Lohit Devanagari"/>
              </a:rPr>
              <a:t>Table Name: Participants</a:t>
            </a:r>
            <a:endParaRPr lang="en-IN" sz="12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98789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D634C-DF75-5318-76EC-71F58DD637A1}"/>
              </a:ext>
            </a:extLst>
          </p:cNvPr>
          <p:cNvSpPr txBox="1"/>
          <p:nvPr/>
        </p:nvSpPr>
        <p:spPr>
          <a:xfrm>
            <a:off x="1219200" y="127635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175"/>
              </a:spcBef>
            </a:pPr>
            <a:r>
              <a:rPr lang="en-US" sz="1800" b="1" kern="150" dirty="0">
                <a:solidFill>
                  <a:srgbClr val="000000"/>
                </a:solidFill>
                <a:effectLst/>
                <a:latin typeface="Liberation Serif"/>
                <a:ea typeface="Noto Serif CJK SC"/>
                <a:cs typeface="Lohit Devanagari"/>
              </a:rPr>
              <a:t>Table Name: Room</a:t>
            </a:r>
            <a:endParaRPr lang="en-IN" sz="12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D1629C-133D-8B6E-A53E-DE9353461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70881"/>
              </p:ext>
            </p:extLst>
          </p:nvPr>
        </p:nvGraphicFramePr>
        <p:xfrm>
          <a:off x="1143000" y="1911805"/>
          <a:ext cx="4967307" cy="299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36">
                  <a:extLst>
                    <a:ext uri="{9D8B030D-6E8A-4147-A177-3AD203B41FA5}">
                      <a16:colId xmlns:a16="http://schemas.microsoft.com/office/drawing/2014/main" val="2387639180"/>
                    </a:ext>
                  </a:extLst>
                </a:gridCol>
                <a:gridCol w="968984">
                  <a:extLst>
                    <a:ext uri="{9D8B030D-6E8A-4147-A177-3AD203B41FA5}">
                      <a16:colId xmlns:a16="http://schemas.microsoft.com/office/drawing/2014/main" val="1990584971"/>
                    </a:ext>
                  </a:extLst>
                </a:gridCol>
                <a:gridCol w="978087">
                  <a:extLst>
                    <a:ext uri="{9D8B030D-6E8A-4147-A177-3AD203B41FA5}">
                      <a16:colId xmlns:a16="http://schemas.microsoft.com/office/drawing/2014/main" val="3143311203"/>
                    </a:ext>
                  </a:extLst>
                </a:gridCol>
                <a:gridCol w="977582">
                  <a:extLst>
                    <a:ext uri="{9D8B030D-6E8A-4147-A177-3AD203B41FA5}">
                      <a16:colId xmlns:a16="http://schemas.microsoft.com/office/drawing/2014/main" val="3495025236"/>
                    </a:ext>
                  </a:extLst>
                </a:gridCol>
                <a:gridCol w="972018">
                  <a:extLst>
                    <a:ext uri="{9D8B030D-6E8A-4147-A177-3AD203B41FA5}">
                      <a16:colId xmlns:a16="http://schemas.microsoft.com/office/drawing/2014/main" val="198614802"/>
                    </a:ext>
                  </a:extLst>
                </a:gridCol>
              </a:tblGrid>
              <a:tr h="312195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Fields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Type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Null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Key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Default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extLst>
                  <a:ext uri="{0D108BD9-81ED-4DB2-BD59-A6C34878D82A}">
                    <a16:rowId xmlns:a16="http://schemas.microsoft.com/office/drawing/2014/main" val="1848507596"/>
                  </a:ext>
                </a:extLst>
              </a:tr>
              <a:tr h="312195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room_id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primary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extLst>
                  <a:ext uri="{0D108BD9-81ED-4DB2-BD59-A6C34878D82A}">
                    <a16:rowId xmlns:a16="http://schemas.microsoft.com/office/drawing/2014/main" val="3846143724"/>
                  </a:ext>
                </a:extLst>
              </a:tr>
              <a:tr h="312195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name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char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extLst>
                  <a:ext uri="{0D108BD9-81ED-4DB2-BD59-A6C34878D82A}">
                    <a16:rowId xmlns:a16="http://schemas.microsoft.com/office/drawing/2014/main" val="406491641"/>
                  </a:ext>
                </a:extLst>
              </a:tr>
              <a:tr h="312195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description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char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YES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extLst>
                  <a:ext uri="{0D108BD9-81ED-4DB2-BD59-A6C34878D82A}">
                    <a16:rowId xmlns:a16="http://schemas.microsoft.com/office/drawing/2014/main" val="2884102808"/>
                  </a:ext>
                </a:extLst>
              </a:tr>
              <a:tr h="554872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created_time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datetime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extLst>
                  <a:ext uri="{0D108BD9-81ED-4DB2-BD59-A6C34878D82A}">
                    <a16:rowId xmlns:a16="http://schemas.microsoft.com/office/drawing/2014/main" val="288226597"/>
                  </a:ext>
                </a:extLst>
              </a:tr>
              <a:tr h="554872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updated_time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datetime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extLst>
                  <a:ext uri="{0D108BD9-81ED-4DB2-BD59-A6C34878D82A}">
                    <a16:rowId xmlns:a16="http://schemas.microsoft.com/office/drawing/2014/main" val="2055365323"/>
                  </a:ext>
                </a:extLst>
              </a:tr>
              <a:tr h="312195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user_id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foreign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extLst>
                  <a:ext uri="{0D108BD9-81ED-4DB2-BD59-A6C34878D82A}">
                    <a16:rowId xmlns:a16="http://schemas.microsoft.com/office/drawing/2014/main" val="2629619116"/>
                  </a:ext>
                </a:extLst>
              </a:tr>
              <a:tr h="312195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topic_id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foreign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 dirty="0">
                          <a:effectLst/>
                        </a:rPr>
                        <a:t> </a:t>
                      </a:r>
                      <a:endParaRPr lang="en-IN" sz="1200" kern="15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759" marR="34759" marT="34759" marB="34759"/>
                </a:tc>
                <a:extLst>
                  <a:ext uri="{0D108BD9-81ED-4DB2-BD59-A6C34878D82A}">
                    <a16:rowId xmlns:a16="http://schemas.microsoft.com/office/drawing/2014/main" val="108956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37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5DC9DE-812D-E04A-9E4D-18E36E9CAD77}"/>
              </a:ext>
            </a:extLst>
          </p:cNvPr>
          <p:cNvSpPr txBox="1"/>
          <p:nvPr/>
        </p:nvSpPr>
        <p:spPr>
          <a:xfrm>
            <a:off x="1295400" y="127635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175"/>
              </a:spcBef>
            </a:pPr>
            <a:r>
              <a:rPr lang="en-US" sz="1800" b="1" kern="150" dirty="0">
                <a:solidFill>
                  <a:srgbClr val="000000"/>
                </a:solidFill>
                <a:effectLst/>
                <a:latin typeface="Liberation Serif"/>
                <a:ea typeface="Noto Serif CJK SC"/>
                <a:cs typeface="Lohit Devanagari"/>
              </a:rPr>
              <a:t>Table Name: Message</a:t>
            </a:r>
            <a:endParaRPr lang="en-IN" sz="12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1411A9-9420-FB4E-8B26-B3CEF477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5292"/>
              </p:ext>
            </p:extLst>
          </p:nvPr>
        </p:nvGraphicFramePr>
        <p:xfrm>
          <a:off x="1371600" y="1809750"/>
          <a:ext cx="5151120" cy="292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086">
                  <a:extLst>
                    <a:ext uri="{9D8B030D-6E8A-4147-A177-3AD203B41FA5}">
                      <a16:colId xmlns:a16="http://schemas.microsoft.com/office/drawing/2014/main" val="2648253027"/>
                    </a:ext>
                  </a:extLst>
                </a:gridCol>
                <a:gridCol w="973932">
                  <a:extLst>
                    <a:ext uri="{9D8B030D-6E8A-4147-A177-3AD203B41FA5}">
                      <a16:colId xmlns:a16="http://schemas.microsoft.com/office/drawing/2014/main" val="2915281984"/>
                    </a:ext>
                  </a:extLst>
                </a:gridCol>
                <a:gridCol w="982061">
                  <a:extLst>
                    <a:ext uri="{9D8B030D-6E8A-4147-A177-3AD203B41FA5}">
                      <a16:colId xmlns:a16="http://schemas.microsoft.com/office/drawing/2014/main" val="1328185237"/>
                    </a:ext>
                  </a:extLst>
                </a:gridCol>
                <a:gridCol w="982569">
                  <a:extLst>
                    <a:ext uri="{9D8B030D-6E8A-4147-A177-3AD203B41FA5}">
                      <a16:colId xmlns:a16="http://schemas.microsoft.com/office/drawing/2014/main" val="1170400551"/>
                    </a:ext>
                  </a:extLst>
                </a:gridCol>
                <a:gridCol w="976472">
                  <a:extLst>
                    <a:ext uri="{9D8B030D-6E8A-4147-A177-3AD203B41FA5}">
                      <a16:colId xmlns:a16="http://schemas.microsoft.com/office/drawing/2014/main" val="1088119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Fields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Type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Null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Key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Default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229332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message_id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primary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6865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message_body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char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5803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message_created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datetime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129286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message_updated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datetime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20354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user_id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foreign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215122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room_id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foreign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 dirty="0">
                          <a:effectLst/>
                        </a:rPr>
                        <a:t> </a:t>
                      </a:r>
                      <a:endParaRPr lang="en-IN" sz="1200" kern="15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315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9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0" y="522360"/>
            <a:ext cx="9203040" cy="46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>
                <a:solidFill>
                  <a:srgbClr val="EB5600"/>
                </a:solidFill>
                <a:latin typeface="Raleway"/>
                <a:ea typeface="Raleway"/>
              </a:rPr>
              <a:t>Class Diagram</a:t>
            </a:r>
            <a:endParaRPr lang="en-IN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82;p21"/>
          <p:cNvSpPr/>
          <p:nvPr/>
        </p:nvSpPr>
        <p:spPr>
          <a:xfrm>
            <a:off x="4943880" y="8611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8" name="Google Shape;183;p21"/>
          <p:cNvSpPr/>
          <p:nvPr/>
        </p:nvSpPr>
        <p:spPr>
          <a:xfrm>
            <a:off x="7065360" y="8611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TOPIC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9" name="Google Shape;184;p21"/>
          <p:cNvSpPr/>
          <p:nvPr/>
        </p:nvSpPr>
        <p:spPr>
          <a:xfrm>
            <a:off x="2647800" y="8611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MESSAGE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0" name="Google Shape;185;p21"/>
          <p:cNvSpPr/>
          <p:nvPr/>
        </p:nvSpPr>
        <p:spPr>
          <a:xfrm>
            <a:off x="394920" y="8611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1" name="Google Shape;186;p21"/>
          <p:cNvSpPr/>
          <p:nvPr/>
        </p:nvSpPr>
        <p:spPr>
          <a:xfrm>
            <a:off x="365400" y="1684080"/>
            <a:ext cx="1683720" cy="3184920"/>
          </a:xfrm>
          <a:prstGeom prst="rect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Lato"/>
                <a:ea typeface="Lato"/>
              </a:rPr>
              <a:t>Username</a:t>
            </a:r>
            <a:endParaRPr lang="en-IN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Lato"/>
                <a:ea typeface="Lato"/>
              </a:rPr>
              <a:t>Email</a:t>
            </a:r>
            <a:endParaRPr lang="en-IN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Lato"/>
                <a:ea typeface="Lato"/>
              </a:rPr>
              <a:t>Bio</a:t>
            </a:r>
            <a:endParaRPr lang="en-IN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Lato"/>
                <a:ea typeface="Lato"/>
              </a:rPr>
              <a:t>Avatar</a:t>
            </a:r>
            <a:endParaRPr lang="en-IN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+"/>
              <a:tabLst>
                <a:tab pos="0" algn="l"/>
              </a:tabLst>
            </a:pPr>
            <a:r>
              <a:rPr lang="en-GB" sz="1500" b="0" strike="noStrike" spc="-1" dirty="0">
                <a:solidFill>
                  <a:srgbClr val="000000"/>
                </a:solidFill>
                <a:latin typeface="Lato"/>
                <a:ea typeface="Lato"/>
              </a:rPr>
              <a:t>Register()</a:t>
            </a:r>
            <a:endParaRPr lang="en-IN" sz="15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500" b="0" strike="noStrike" spc="-1" dirty="0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+"/>
              <a:tabLst>
                <a:tab pos="0" algn="l"/>
              </a:tabLst>
            </a:pPr>
            <a:r>
              <a:rPr lang="en-GB" sz="1500" b="0" strike="noStrike" spc="-1" dirty="0">
                <a:solidFill>
                  <a:srgbClr val="000000"/>
                </a:solidFill>
                <a:latin typeface="Lato"/>
                <a:ea typeface="Lato"/>
              </a:rPr>
              <a:t>Login()</a:t>
            </a:r>
            <a:endParaRPr lang="en-IN" sz="15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500" b="0" strike="noStrike" spc="-1" dirty="0">
              <a:latin typeface="Arial"/>
            </a:endParaRPr>
          </a:p>
        </p:txBody>
      </p:sp>
      <p:sp>
        <p:nvSpPr>
          <p:cNvPr id="112" name="Google Shape;187;p21"/>
          <p:cNvSpPr/>
          <p:nvPr/>
        </p:nvSpPr>
        <p:spPr>
          <a:xfrm>
            <a:off x="365400" y="3276720"/>
            <a:ext cx="168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Google Shape;188;p21"/>
          <p:cNvSpPr/>
          <p:nvPr/>
        </p:nvSpPr>
        <p:spPr>
          <a:xfrm>
            <a:off x="2618280" y="1744920"/>
            <a:ext cx="1683720" cy="3184920"/>
          </a:xfrm>
          <a:prstGeom prst="rect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lang="en-GB" sz="1600" b="0" strike="noStrike" spc="-1" dirty="0">
                <a:solidFill>
                  <a:srgbClr val="000000"/>
                </a:solidFill>
                <a:latin typeface="Lato"/>
                <a:ea typeface="Lato"/>
              </a:rPr>
              <a:t>Body</a:t>
            </a:r>
            <a:endParaRPr lang="en-IN" sz="1600" b="0" strike="noStrike" spc="-1" dirty="0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lang="en-GB" sz="1600" b="0" strike="noStrike" spc="-1" dirty="0">
                <a:solidFill>
                  <a:srgbClr val="000000"/>
                </a:solidFill>
                <a:latin typeface="Lato"/>
                <a:ea typeface="Lato"/>
              </a:rPr>
              <a:t>Created_</a:t>
            </a:r>
            <a:endParaRPr lang="en-IN" sz="16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Lato"/>
                <a:ea typeface="Lato"/>
              </a:rPr>
              <a:t>time</a:t>
            </a:r>
            <a:endParaRPr lang="en-IN" sz="1600" b="0" strike="noStrike" spc="-1" dirty="0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Lato"/>
              <a:buChar char="-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Lato"/>
                <a:ea typeface="Lato"/>
              </a:rPr>
              <a:t>Updated_</a:t>
            </a:r>
            <a:endParaRPr lang="en-IN" sz="16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Lato"/>
                <a:ea typeface="Lato"/>
              </a:rPr>
              <a:t>time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 dirty="0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pos="0" algn="l"/>
              </a:tabLst>
            </a:pPr>
            <a:r>
              <a:rPr lang="en-GB" sz="1500" b="0" strike="noStrike" spc="-1" dirty="0">
                <a:solidFill>
                  <a:srgbClr val="000000"/>
                </a:solidFill>
                <a:latin typeface="Lato"/>
                <a:ea typeface="Lato"/>
              </a:rPr>
              <a:t>Create_</a:t>
            </a:r>
            <a:endParaRPr lang="en-IN" sz="15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 dirty="0">
                <a:solidFill>
                  <a:srgbClr val="000000"/>
                </a:solidFill>
                <a:latin typeface="Lato"/>
                <a:ea typeface="Lato"/>
              </a:rPr>
              <a:t>message()</a:t>
            </a:r>
            <a:endParaRPr lang="en-IN" sz="15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500" b="0" strike="noStrike" spc="-1" dirty="0">
              <a:latin typeface="Arial"/>
            </a:endParaRPr>
          </a:p>
        </p:txBody>
      </p:sp>
      <p:sp>
        <p:nvSpPr>
          <p:cNvPr id="114" name="Google Shape;189;p21"/>
          <p:cNvSpPr/>
          <p:nvPr/>
        </p:nvSpPr>
        <p:spPr>
          <a:xfrm>
            <a:off x="4914720" y="1744920"/>
            <a:ext cx="1683720" cy="3184920"/>
          </a:xfrm>
          <a:prstGeom prst="rect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Room_</a:t>
            </a:r>
            <a:endParaRPr lang="en-IN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name</a:t>
            </a:r>
            <a:endParaRPr lang="en-IN" sz="1400" b="0" strike="noStrike" spc="-1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Description</a:t>
            </a:r>
            <a:endParaRPr lang="en-IN" sz="1400" b="0" strike="noStrike" spc="-1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Created_</a:t>
            </a:r>
            <a:endParaRPr lang="en-IN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time</a:t>
            </a:r>
            <a:endParaRPr lang="en-IN" sz="1400" b="0" strike="noStrike" spc="-1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-"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Updated_</a:t>
            </a:r>
            <a:endParaRPr lang="en-IN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Time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Lato"/>
              <a:buChar char="+"/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Lato"/>
                <a:ea typeface="Lato"/>
              </a:rPr>
              <a:t>Create()</a:t>
            </a:r>
            <a:endParaRPr lang="en-IN" sz="1500" b="0" strike="noStrike" spc="-1"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Lato"/>
              <a:buChar char="+"/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Lato"/>
                <a:ea typeface="Lato"/>
              </a:rPr>
              <a:t>Edit()</a:t>
            </a:r>
            <a:endParaRPr lang="en-IN" sz="1500" b="0" strike="noStrike" spc="-1"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Lato"/>
              <a:buChar char="+"/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Lato"/>
                <a:ea typeface="Lato"/>
              </a:rPr>
              <a:t>Delete()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5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500" b="0" strike="noStrike" spc="-1">
              <a:latin typeface="Arial"/>
            </a:endParaRPr>
          </a:p>
        </p:txBody>
      </p:sp>
      <p:sp>
        <p:nvSpPr>
          <p:cNvPr id="115" name="Google Shape;190;p21"/>
          <p:cNvSpPr/>
          <p:nvPr/>
        </p:nvSpPr>
        <p:spPr>
          <a:xfrm>
            <a:off x="7036200" y="1744920"/>
            <a:ext cx="1683720" cy="3184920"/>
          </a:xfrm>
          <a:prstGeom prst="rect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Lato"/>
              <a:buChar char="-"/>
            </a:pPr>
            <a:r>
              <a:rPr lang="en-GB" sz="1600" b="0" strike="noStrike" spc="-1">
                <a:solidFill>
                  <a:srgbClr val="000000"/>
                </a:solidFill>
                <a:latin typeface="Lato"/>
                <a:ea typeface="Lato"/>
              </a:rPr>
              <a:t>Topic_</a:t>
            </a:r>
            <a:endParaRPr lang="en-IN" sz="16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Lato"/>
                <a:ea typeface="Lato"/>
              </a:rPr>
              <a:t>name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</p:txBody>
      </p:sp>
      <p:sp>
        <p:nvSpPr>
          <p:cNvPr id="116" name="Google Shape;191;p21"/>
          <p:cNvSpPr/>
          <p:nvPr/>
        </p:nvSpPr>
        <p:spPr>
          <a:xfrm>
            <a:off x="2618280" y="3337920"/>
            <a:ext cx="168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Google Shape;192;p21"/>
          <p:cNvSpPr/>
          <p:nvPr/>
        </p:nvSpPr>
        <p:spPr>
          <a:xfrm>
            <a:off x="4914720" y="3337920"/>
            <a:ext cx="168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Google Shape;193;p21"/>
          <p:cNvSpPr/>
          <p:nvPr/>
        </p:nvSpPr>
        <p:spPr>
          <a:xfrm>
            <a:off x="1207800" y="1265760"/>
            <a:ext cx="360" cy="41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Google Shape;194;p21"/>
          <p:cNvSpPr/>
          <p:nvPr/>
        </p:nvSpPr>
        <p:spPr>
          <a:xfrm>
            <a:off x="3460320" y="1265760"/>
            <a:ext cx="360" cy="47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Google Shape;195;p21"/>
          <p:cNvSpPr/>
          <p:nvPr/>
        </p:nvSpPr>
        <p:spPr>
          <a:xfrm>
            <a:off x="5756760" y="1265760"/>
            <a:ext cx="360" cy="47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Google Shape;196;p21"/>
          <p:cNvSpPr/>
          <p:nvPr/>
        </p:nvSpPr>
        <p:spPr>
          <a:xfrm>
            <a:off x="7878240" y="1265760"/>
            <a:ext cx="360" cy="47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>
                <a:solidFill>
                  <a:srgbClr val="EB5600"/>
                </a:solidFill>
                <a:latin typeface="Raleway"/>
                <a:ea typeface="Raleway"/>
              </a:rPr>
              <a:t>Use Case Diagram</a:t>
            </a:r>
            <a:endParaRPr lang="en-IN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202;p22"/>
          <p:cNvSpPr/>
          <p:nvPr/>
        </p:nvSpPr>
        <p:spPr>
          <a:xfrm>
            <a:off x="691920" y="3231000"/>
            <a:ext cx="978840" cy="3715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4" name="Google Shape;203;p22"/>
          <p:cNvSpPr/>
          <p:nvPr/>
        </p:nvSpPr>
        <p:spPr>
          <a:xfrm>
            <a:off x="965880" y="1674360"/>
            <a:ext cx="430560" cy="404280"/>
          </a:xfrm>
          <a:prstGeom prst="ellipse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Google Shape;204;p22"/>
          <p:cNvSpPr/>
          <p:nvPr/>
        </p:nvSpPr>
        <p:spPr>
          <a:xfrm flipH="1">
            <a:off x="1178280" y="2079000"/>
            <a:ext cx="288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Google Shape;205;p22"/>
          <p:cNvSpPr/>
          <p:nvPr/>
        </p:nvSpPr>
        <p:spPr>
          <a:xfrm>
            <a:off x="912240" y="2442600"/>
            <a:ext cx="53820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Google Shape;206;p22"/>
          <p:cNvSpPr/>
          <p:nvPr/>
        </p:nvSpPr>
        <p:spPr>
          <a:xfrm flipH="1">
            <a:off x="809280" y="2746080"/>
            <a:ext cx="375120" cy="30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Google Shape;207;p22"/>
          <p:cNvSpPr/>
          <p:nvPr/>
        </p:nvSpPr>
        <p:spPr>
          <a:xfrm>
            <a:off x="1178280" y="2759400"/>
            <a:ext cx="283680" cy="28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Google Shape;208;p22"/>
          <p:cNvSpPr/>
          <p:nvPr/>
        </p:nvSpPr>
        <p:spPr>
          <a:xfrm>
            <a:off x="7129080" y="3146040"/>
            <a:ext cx="13410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SYSTEM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30" name="Google Shape;209;p22"/>
          <p:cNvSpPr/>
          <p:nvPr/>
        </p:nvSpPr>
        <p:spPr>
          <a:xfrm>
            <a:off x="2558880" y="809280"/>
            <a:ext cx="108324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Signup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1" name="Google Shape;210;p22"/>
          <p:cNvSpPr/>
          <p:nvPr/>
        </p:nvSpPr>
        <p:spPr>
          <a:xfrm>
            <a:off x="2558880" y="1240200"/>
            <a:ext cx="108324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Login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2" name="Google Shape;211;p22"/>
          <p:cNvSpPr/>
          <p:nvPr/>
        </p:nvSpPr>
        <p:spPr>
          <a:xfrm>
            <a:off x="2558880" y="1671120"/>
            <a:ext cx="116136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Edit profile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3" name="Google Shape;212;p22"/>
          <p:cNvSpPr/>
          <p:nvPr/>
        </p:nvSpPr>
        <p:spPr>
          <a:xfrm>
            <a:off x="2558880" y="210168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Send Message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4" name="Google Shape;213;p22"/>
          <p:cNvSpPr/>
          <p:nvPr/>
        </p:nvSpPr>
        <p:spPr>
          <a:xfrm>
            <a:off x="2558880" y="262404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Create Room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5" name="Google Shape;214;p22"/>
          <p:cNvSpPr/>
          <p:nvPr/>
        </p:nvSpPr>
        <p:spPr>
          <a:xfrm>
            <a:off x="2519640" y="314604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Join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 Room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6" name="Google Shape;215;p22"/>
          <p:cNvSpPr/>
          <p:nvPr/>
        </p:nvSpPr>
        <p:spPr>
          <a:xfrm>
            <a:off x="2558880" y="419040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Follow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7" name="Google Shape;216;p22"/>
          <p:cNvSpPr/>
          <p:nvPr/>
        </p:nvSpPr>
        <p:spPr>
          <a:xfrm>
            <a:off x="2558880" y="3668400"/>
            <a:ext cx="1161360" cy="40428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Search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8" name="Google Shape;217;p22"/>
          <p:cNvSpPr/>
          <p:nvPr/>
        </p:nvSpPr>
        <p:spPr>
          <a:xfrm>
            <a:off x="2597760" y="4712760"/>
            <a:ext cx="108324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Arial"/>
                <a:ea typeface="Arial"/>
              </a:rPr>
              <a:t>Logout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39" name="Google Shape;218;p22"/>
          <p:cNvSpPr/>
          <p:nvPr/>
        </p:nvSpPr>
        <p:spPr>
          <a:xfrm rot="10800000" flipH="1">
            <a:off x="1697400" y="966240"/>
            <a:ext cx="861120" cy="150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Google Shape;219;p22"/>
          <p:cNvSpPr/>
          <p:nvPr/>
        </p:nvSpPr>
        <p:spPr>
          <a:xfrm rot="10800000" flipH="1">
            <a:off x="1697400" y="1397160"/>
            <a:ext cx="861120" cy="105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Google Shape;220;p22"/>
          <p:cNvSpPr/>
          <p:nvPr/>
        </p:nvSpPr>
        <p:spPr>
          <a:xfrm rot="10800000" flipH="1">
            <a:off x="1670760" y="1828080"/>
            <a:ext cx="887400" cy="62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Google Shape;221;p22"/>
          <p:cNvSpPr/>
          <p:nvPr/>
        </p:nvSpPr>
        <p:spPr>
          <a:xfrm rot="10800000" flipH="1">
            <a:off x="1723680" y="2304360"/>
            <a:ext cx="835200" cy="13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Google Shape;222;p22"/>
          <p:cNvSpPr/>
          <p:nvPr/>
        </p:nvSpPr>
        <p:spPr>
          <a:xfrm>
            <a:off x="1710000" y="2454120"/>
            <a:ext cx="848520" cy="37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Google Shape;223;p22"/>
          <p:cNvSpPr/>
          <p:nvPr/>
        </p:nvSpPr>
        <p:spPr>
          <a:xfrm>
            <a:off x="1723320" y="2454120"/>
            <a:ext cx="795960" cy="89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Google Shape;224;p22"/>
          <p:cNvSpPr/>
          <p:nvPr/>
        </p:nvSpPr>
        <p:spPr>
          <a:xfrm>
            <a:off x="1697040" y="2428200"/>
            <a:ext cx="861120" cy="144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Google Shape;225;p22"/>
          <p:cNvSpPr/>
          <p:nvPr/>
        </p:nvSpPr>
        <p:spPr>
          <a:xfrm>
            <a:off x="1697040" y="2454120"/>
            <a:ext cx="861120" cy="193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Google Shape;226;p22"/>
          <p:cNvSpPr/>
          <p:nvPr/>
        </p:nvSpPr>
        <p:spPr>
          <a:xfrm>
            <a:off x="1684080" y="2467080"/>
            <a:ext cx="913320" cy="240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Google Shape;227;p22"/>
          <p:cNvSpPr/>
          <p:nvPr/>
        </p:nvSpPr>
        <p:spPr>
          <a:xfrm>
            <a:off x="7584480" y="1723320"/>
            <a:ext cx="430560" cy="404280"/>
          </a:xfrm>
          <a:prstGeom prst="ellipse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Google Shape;228;p22"/>
          <p:cNvSpPr/>
          <p:nvPr/>
        </p:nvSpPr>
        <p:spPr>
          <a:xfrm flipH="1">
            <a:off x="7798320" y="2101680"/>
            <a:ext cx="2880" cy="6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Google Shape;229;p22"/>
          <p:cNvSpPr/>
          <p:nvPr/>
        </p:nvSpPr>
        <p:spPr>
          <a:xfrm>
            <a:off x="7530480" y="2442600"/>
            <a:ext cx="53820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Google Shape;230;p22"/>
          <p:cNvSpPr/>
          <p:nvPr/>
        </p:nvSpPr>
        <p:spPr>
          <a:xfrm flipH="1">
            <a:off x="7422840" y="2760840"/>
            <a:ext cx="375120" cy="30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Google Shape;231;p22"/>
          <p:cNvSpPr/>
          <p:nvPr/>
        </p:nvSpPr>
        <p:spPr>
          <a:xfrm>
            <a:off x="7798320" y="2760840"/>
            <a:ext cx="283680" cy="28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Google Shape;232;p22"/>
          <p:cNvSpPr/>
          <p:nvPr/>
        </p:nvSpPr>
        <p:spPr>
          <a:xfrm>
            <a:off x="5038920" y="1392480"/>
            <a:ext cx="1631520" cy="52200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Arial"/>
                <a:ea typeface="Arial"/>
              </a:rPr>
              <a:t>Authentication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54" name="Google Shape;233;p22"/>
          <p:cNvSpPr/>
          <p:nvPr/>
        </p:nvSpPr>
        <p:spPr>
          <a:xfrm>
            <a:off x="5038920" y="2565000"/>
            <a:ext cx="1631520" cy="52200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Arial"/>
                <a:ea typeface="Arial"/>
              </a:rPr>
              <a:t>Display Message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55" name="Google Shape;234;p22"/>
          <p:cNvSpPr/>
          <p:nvPr/>
        </p:nvSpPr>
        <p:spPr>
          <a:xfrm>
            <a:off x="5038920" y="3609360"/>
            <a:ext cx="1631520" cy="52200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Arial"/>
                <a:ea typeface="Arial"/>
              </a:rPr>
              <a:t>Search Results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56" name="Google Shape;235;p22"/>
          <p:cNvSpPr/>
          <p:nvPr/>
        </p:nvSpPr>
        <p:spPr>
          <a:xfrm>
            <a:off x="6670800" y="1653840"/>
            <a:ext cx="587160" cy="82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Google Shape;236;p22"/>
          <p:cNvSpPr/>
          <p:nvPr/>
        </p:nvSpPr>
        <p:spPr>
          <a:xfrm rot="10800000" flipH="1">
            <a:off x="6670440" y="2480760"/>
            <a:ext cx="613080" cy="34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Google Shape;237;p22"/>
          <p:cNvSpPr/>
          <p:nvPr/>
        </p:nvSpPr>
        <p:spPr>
          <a:xfrm rot="10800000" flipH="1">
            <a:off x="6670800" y="2480760"/>
            <a:ext cx="600120" cy="138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>
                <a:solidFill>
                  <a:srgbClr val="EB5600"/>
                </a:solidFill>
                <a:latin typeface="Raleway"/>
                <a:ea typeface="Raleway"/>
              </a:rPr>
              <a:t>Sequence Diagram</a:t>
            </a:r>
            <a:endParaRPr lang="en-IN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243;p23"/>
          <p:cNvSpPr/>
          <p:nvPr/>
        </p:nvSpPr>
        <p:spPr>
          <a:xfrm>
            <a:off x="5738400" y="835560"/>
            <a:ext cx="13410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61" name="Google Shape;244;p23"/>
          <p:cNvSpPr/>
          <p:nvPr/>
        </p:nvSpPr>
        <p:spPr>
          <a:xfrm>
            <a:off x="3691440" y="835920"/>
            <a:ext cx="166428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DATABASE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62" name="Google Shape;245;p23"/>
          <p:cNvSpPr/>
          <p:nvPr/>
        </p:nvSpPr>
        <p:spPr>
          <a:xfrm>
            <a:off x="1885680" y="835560"/>
            <a:ext cx="13410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LOGIN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63" name="Google Shape;246;p23"/>
          <p:cNvSpPr/>
          <p:nvPr/>
        </p:nvSpPr>
        <p:spPr>
          <a:xfrm>
            <a:off x="7371000" y="835920"/>
            <a:ext cx="149328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MESSAGE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64" name="Google Shape;247;p23"/>
          <p:cNvSpPr/>
          <p:nvPr/>
        </p:nvSpPr>
        <p:spPr>
          <a:xfrm>
            <a:off x="236520" y="835560"/>
            <a:ext cx="13410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65" name="Google Shape;248;p23"/>
          <p:cNvSpPr/>
          <p:nvPr/>
        </p:nvSpPr>
        <p:spPr>
          <a:xfrm flipH="1">
            <a:off x="900000" y="1240560"/>
            <a:ext cx="6120" cy="334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Google Shape;249;p23"/>
          <p:cNvSpPr/>
          <p:nvPr/>
        </p:nvSpPr>
        <p:spPr>
          <a:xfrm>
            <a:off x="2556360" y="1240560"/>
            <a:ext cx="15120" cy="331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Google Shape;250;p23"/>
          <p:cNvSpPr/>
          <p:nvPr/>
        </p:nvSpPr>
        <p:spPr>
          <a:xfrm flipH="1">
            <a:off x="4502880" y="1240560"/>
            <a:ext cx="19800" cy="331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Google Shape;251;p23"/>
          <p:cNvSpPr/>
          <p:nvPr/>
        </p:nvSpPr>
        <p:spPr>
          <a:xfrm>
            <a:off x="6409080" y="1240560"/>
            <a:ext cx="360" cy="331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Google Shape;252;p23"/>
          <p:cNvSpPr/>
          <p:nvPr/>
        </p:nvSpPr>
        <p:spPr>
          <a:xfrm flipH="1">
            <a:off x="8080920" y="1240560"/>
            <a:ext cx="36720" cy="3393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Google Shape;253;p23"/>
          <p:cNvSpPr/>
          <p:nvPr/>
        </p:nvSpPr>
        <p:spPr>
          <a:xfrm>
            <a:off x="913680" y="1749240"/>
            <a:ext cx="16315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Google Shape;254;p23"/>
          <p:cNvSpPr/>
          <p:nvPr/>
        </p:nvSpPr>
        <p:spPr>
          <a:xfrm rot="10800000" flipH="1">
            <a:off x="2557080" y="2062800"/>
            <a:ext cx="1944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Google Shape;255;p23"/>
          <p:cNvSpPr/>
          <p:nvPr/>
        </p:nvSpPr>
        <p:spPr>
          <a:xfrm flipH="1">
            <a:off x="939960" y="2545560"/>
            <a:ext cx="3589920" cy="25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Google Shape;256;p23"/>
          <p:cNvSpPr/>
          <p:nvPr/>
        </p:nvSpPr>
        <p:spPr>
          <a:xfrm rot="10800000" flipH="1">
            <a:off x="914040" y="3133440"/>
            <a:ext cx="3511440" cy="25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Google Shape;257;p23"/>
          <p:cNvSpPr/>
          <p:nvPr/>
        </p:nvSpPr>
        <p:spPr>
          <a:xfrm rot="10800000" flipH="1">
            <a:off x="4529520" y="3407400"/>
            <a:ext cx="187956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Google Shape;258;p23"/>
          <p:cNvSpPr/>
          <p:nvPr/>
        </p:nvSpPr>
        <p:spPr>
          <a:xfrm>
            <a:off x="6422760" y="3629160"/>
            <a:ext cx="1677600" cy="25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Google Shape;259;p23"/>
          <p:cNvSpPr/>
          <p:nvPr/>
        </p:nvSpPr>
        <p:spPr>
          <a:xfrm flipH="1">
            <a:off x="4523040" y="4190400"/>
            <a:ext cx="356364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Google Shape;260;p23"/>
          <p:cNvSpPr/>
          <p:nvPr/>
        </p:nvSpPr>
        <p:spPr>
          <a:xfrm>
            <a:off x="1359720" y="1423080"/>
            <a:ext cx="72324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Login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8" name="Google Shape;261;p23"/>
          <p:cNvSpPr/>
          <p:nvPr/>
        </p:nvSpPr>
        <p:spPr>
          <a:xfrm>
            <a:off x="3044880" y="1693080"/>
            <a:ext cx="134100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Check Login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9" name="Google Shape;262;p23"/>
          <p:cNvSpPr/>
          <p:nvPr/>
        </p:nvSpPr>
        <p:spPr>
          <a:xfrm>
            <a:off x="1885680" y="2215080"/>
            <a:ext cx="159336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  Verify  Login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0" name="Google Shape;263;p23"/>
          <p:cNvSpPr/>
          <p:nvPr/>
        </p:nvSpPr>
        <p:spPr>
          <a:xfrm>
            <a:off x="1125720" y="2737440"/>
            <a:ext cx="318204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Create / Search room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1" name="Google Shape;264;p23"/>
          <p:cNvSpPr/>
          <p:nvPr/>
        </p:nvSpPr>
        <p:spPr>
          <a:xfrm>
            <a:off x="5019480" y="3020040"/>
            <a:ext cx="111204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Join room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2" name="Google Shape;265;p23"/>
          <p:cNvSpPr/>
          <p:nvPr/>
        </p:nvSpPr>
        <p:spPr>
          <a:xfrm>
            <a:off x="5448240" y="3881880"/>
            <a:ext cx="163152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Save Message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3" name="Google Shape;266;p23"/>
          <p:cNvSpPr/>
          <p:nvPr/>
        </p:nvSpPr>
        <p:spPr>
          <a:xfrm>
            <a:off x="6687000" y="3268080"/>
            <a:ext cx="163152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Send Message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>
                <a:solidFill>
                  <a:srgbClr val="EB5600"/>
                </a:solidFill>
                <a:latin typeface="Raleway"/>
                <a:ea typeface="Raleway"/>
              </a:rPr>
              <a:t>Activity Diagram</a:t>
            </a:r>
            <a:endParaRPr lang="en-IN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Google Shape;272;p24"/>
          <p:cNvSpPr/>
          <p:nvPr/>
        </p:nvSpPr>
        <p:spPr>
          <a:xfrm>
            <a:off x="223560" y="2049840"/>
            <a:ext cx="189072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700" b="0" strike="noStrike" spc="-1">
                <a:solidFill>
                  <a:srgbClr val="FFFFFF"/>
                </a:solidFill>
                <a:latin typeface="Arial"/>
                <a:ea typeface="Arial"/>
              </a:rPr>
              <a:t>User registration</a:t>
            </a:r>
            <a:endParaRPr lang="en-IN" sz="1700" b="0" strike="noStrike" spc="-1">
              <a:latin typeface="Arial"/>
            </a:endParaRPr>
          </a:p>
        </p:txBody>
      </p:sp>
      <p:sp>
        <p:nvSpPr>
          <p:cNvPr id="186" name="Google Shape;273;p24"/>
          <p:cNvSpPr/>
          <p:nvPr/>
        </p:nvSpPr>
        <p:spPr>
          <a:xfrm rot="10800000" flipH="1">
            <a:off x="1168560" y="1214280"/>
            <a:ext cx="5400" cy="83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Google Shape;274;p24"/>
          <p:cNvSpPr/>
          <p:nvPr/>
        </p:nvSpPr>
        <p:spPr>
          <a:xfrm>
            <a:off x="3263760" y="1991160"/>
            <a:ext cx="547920" cy="522000"/>
          </a:xfrm>
          <a:prstGeom prst="diamond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Google Shape;275;p24"/>
          <p:cNvSpPr/>
          <p:nvPr/>
        </p:nvSpPr>
        <p:spPr>
          <a:xfrm>
            <a:off x="2114640" y="2252160"/>
            <a:ext cx="1148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Google Shape;276;p24"/>
          <p:cNvSpPr/>
          <p:nvPr/>
        </p:nvSpPr>
        <p:spPr>
          <a:xfrm>
            <a:off x="2189520" y="1904040"/>
            <a:ext cx="1148760" cy="60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Registered ?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0" name="Google Shape;277;p24"/>
          <p:cNvSpPr/>
          <p:nvPr/>
        </p:nvSpPr>
        <p:spPr>
          <a:xfrm>
            <a:off x="2712600" y="3076920"/>
            <a:ext cx="16502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700" b="0" strike="noStrike" spc="-1">
                <a:solidFill>
                  <a:srgbClr val="FFFFFF"/>
                </a:solidFill>
                <a:latin typeface="Arial"/>
                <a:ea typeface="Arial"/>
              </a:rPr>
              <a:t>Create account</a:t>
            </a:r>
            <a:endParaRPr lang="en-IN" sz="1700" b="0" strike="noStrike" spc="-1">
              <a:latin typeface="Arial"/>
            </a:endParaRPr>
          </a:p>
        </p:txBody>
      </p:sp>
      <p:sp>
        <p:nvSpPr>
          <p:cNvPr id="191" name="Google Shape;278;p24"/>
          <p:cNvSpPr/>
          <p:nvPr/>
        </p:nvSpPr>
        <p:spPr>
          <a:xfrm>
            <a:off x="4353480" y="2049840"/>
            <a:ext cx="77652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700" b="0" strike="noStrike" spc="-1">
                <a:solidFill>
                  <a:srgbClr val="FFFFFF"/>
                </a:solidFill>
                <a:latin typeface="Arial"/>
                <a:ea typeface="Arial"/>
              </a:rPr>
              <a:t>Login</a:t>
            </a:r>
            <a:endParaRPr lang="en-IN" sz="1700" b="0" strike="noStrike" spc="-1">
              <a:latin typeface="Arial"/>
            </a:endParaRPr>
          </a:p>
        </p:txBody>
      </p:sp>
      <p:sp>
        <p:nvSpPr>
          <p:cNvPr id="192" name="Google Shape;279;p24"/>
          <p:cNvSpPr/>
          <p:nvPr/>
        </p:nvSpPr>
        <p:spPr>
          <a:xfrm>
            <a:off x="3812040" y="2252160"/>
            <a:ext cx="54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Google Shape;280;p24"/>
          <p:cNvSpPr/>
          <p:nvPr/>
        </p:nvSpPr>
        <p:spPr>
          <a:xfrm>
            <a:off x="3115800" y="2594880"/>
            <a:ext cx="54792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No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4" name="Google Shape;281;p24"/>
          <p:cNvSpPr/>
          <p:nvPr/>
        </p:nvSpPr>
        <p:spPr>
          <a:xfrm>
            <a:off x="3847680" y="1904040"/>
            <a:ext cx="469440" cy="60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Yes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5" name="Google Shape;282;p24"/>
          <p:cNvSpPr/>
          <p:nvPr/>
        </p:nvSpPr>
        <p:spPr>
          <a:xfrm>
            <a:off x="3537720" y="2513160"/>
            <a:ext cx="360" cy="56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Google Shape;283;p24"/>
          <p:cNvSpPr/>
          <p:nvPr/>
        </p:nvSpPr>
        <p:spPr>
          <a:xfrm rot="10800000">
            <a:off x="1169280" y="2454480"/>
            <a:ext cx="1543320" cy="824400"/>
          </a:xfrm>
          <a:prstGeom prst="bentConnector2">
            <a:avLst/>
          </a:pr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Google Shape;284;p24"/>
          <p:cNvSpPr/>
          <p:nvPr/>
        </p:nvSpPr>
        <p:spPr>
          <a:xfrm rot="10800000" flipH="1">
            <a:off x="5130000" y="1304280"/>
            <a:ext cx="776520" cy="9478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oogle Shape;286;p24"/>
          <p:cNvSpPr/>
          <p:nvPr/>
        </p:nvSpPr>
        <p:spPr>
          <a:xfrm>
            <a:off x="5130360" y="2252160"/>
            <a:ext cx="729000" cy="1026720"/>
          </a:xfrm>
          <a:prstGeom prst="bentConnector3">
            <a:avLst>
              <a:gd name="adj1" fmla="val 53709"/>
            </a:avLst>
          </a:pr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oogle Shape;287;p24"/>
          <p:cNvSpPr/>
          <p:nvPr/>
        </p:nvSpPr>
        <p:spPr>
          <a:xfrm>
            <a:off x="5859720" y="2928600"/>
            <a:ext cx="776520" cy="7009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Create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200" name="Google Shape;285;p24"/>
          <p:cNvSpPr/>
          <p:nvPr/>
        </p:nvSpPr>
        <p:spPr>
          <a:xfrm>
            <a:off x="5907240" y="1101240"/>
            <a:ext cx="8676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300" b="0" strike="noStrike" spc="-1">
                <a:solidFill>
                  <a:srgbClr val="FFFFFF"/>
                </a:solidFill>
                <a:latin typeface="Arial"/>
                <a:ea typeface="Arial"/>
              </a:rPr>
              <a:t>Search</a:t>
            </a:r>
            <a:endParaRPr lang="en-IN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300" b="0" strike="noStrike" spc="-1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lang="en-IN" sz="1300" b="0" strike="noStrike" spc="-1">
              <a:latin typeface="Arial"/>
            </a:endParaRPr>
          </a:p>
        </p:txBody>
      </p:sp>
      <p:sp>
        <p:nvSpPr>
          <p:cNvPr id="201" name="Google Shape;288;p24"/>
          <p:cNvSpPr/>
          <p:nvPr/>
        </p:nvSpPr>
        <p:spPr>
          <a:xfrm>
            <a:off x="7584840" y="1042560"/>
            <a:ext cx="547920" cy="522000"/>
          </a:xfrm>
          <a:prstGeom prst="diamond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oogle Shape;289;p24"/>
          <p:cNvSpPr/>
          <p:nvPr/>
        </p:nvSpPr>
        <p:spPr>
          <a:xfrm>
            <a:off x="6775200" y="1303920"/>
            <a:ext cx="80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oogle Shape;290;p24"/>
          <p:cNvSpPr/>
          <p:nvPr/>
        </p:nvSpPr>
        <p:spPr>
          <a:xfrm rot="5400000">
            <a:off x="7071120" y="312840"/>
            <a:ext cx="58320" cy="1517400"/>
          </a:xfrm>
          <a:prstGeom prst="bentConnector3">
            <a:avLst>
              <a:gd name="adj1" fmla="val -404974"/>
            </a:avLst>
          </a:pr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Google Shape;291;p24"/>
          <p:cNvSpPr/>
          <p:nvPr/>
        </p:nvSpPr>
        <p:spPr>
          <a:xfrm>
            <a:off x="6894360" y="1042560"/>
            <a:ext cx="672120" cy="35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100" b="0" strike="noStrike" spc="-1">
                <a:solidFill>
                  <a:srgbClr val="000000"/>
                </a:solidFill>
                <a:latin typeface="Lato"/>
                <a:ea typeface="Lato"/>
              </a:rPr>
              <a:t>Room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5" name="Google Shape;292;p24"/>
          <p:cNvSpPr/>
          <p:nvPr/>
        </p:nvSpPr>
        <p:spPr>
          <a:xfrm>
            <a:off x="6912360" y="1213920"/>
            <a:ext cx="867600" cy="56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a</a:t>
            </a:r>
            <a:r>
              <a:rPr lang="en-GB" sz="1100" b="0" strike="noStrike" spc="-1">
                <a:solidFill>
                  <a:srgbClr val="000000"/>
                </a:solidFill>
                <a:latin typeface="Lato"/>
                <a:ea typeface="Lato"/>
              </a:rPr>
              <a:t>vailable?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06" name="Google Shape;293;p24"/>
          <p:cNvSpPr/>
          <p:nvPr/>
        </p:nvSpPr>
        <p:spPr>
          <a:xfrm>
            <a:off x="8258400" y="1765080"/>
            <a:ext cx="672120" cy="6217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300" b="0" strike="noStrike" spc="-1">
                <a:solidFill>
                  <a:srgbClr val="FFFFFF"/>
                </a:solidFill>
                <a:latin typeface="Arial"/>
                <a:ea typeface="Arial"/>
              </a:rPr>
              <a:t>Join</a:t>
            </a:r>
            <a:endParaRPr lang="en-IN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300" b="0" strike="noStrike" spc="-1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lang="en-IN" sz="1300" b="0" strike="noStrike" spc="-1">
              <a:latin typeface="Arial"/>
            </a:endParaRPr>
          </a:p>
        </p:txBody>
      </p:sp>
      <p:sp>
        <p:nvSpPr>
          <p:cNvPr id="207" name="Google Shape;294;p24"/>
          <p:cNvSpPr/>
          <p:nvPr/>
        </p:nvSpPr>
        <p:spPr>
          <a:xfrm>
            <a:off x="8150760" y="1019520"/>
            <a:ext cx="469440" cy="60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Yes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8" name="Google Shape;295;p24"/>
          <p:cNvSpPr/>
          <p:nvPr/>
        </p:nvSpPr>
        <p:spPr>
          <a:xfrm>
            <a:off x="6995880" y="470160"/>
            <a:ext cx="46944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No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9" name="Google Shape;296;p24"/>
          <p:cNvSpPr/>
          <p:nvPr/>
        </p:nvSpPr>
        <p:spPr>
          <a:xfrm>
            <a:off x="8112240" y="2928600"/>
            <a:ext cx="964800" cy="7009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Send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Message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210" name="Google Shape;297;p24"/>
          <p:cNvSpPr/>
          <p:nvPr/>
        </p:nvSpPr>
        <p:spPr>
          <a:xfrm>
            <a:off x="8594640" y="2387160"/>
            <a:ext cx="360" cy="54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oogle Shape;298;p24"/>
          <p:cNvSpPr/>
          <p:nvPr/>
        </p:nvSpPr>
        <p:spPr>
          <a:xfrm>
            <a:off x="6636600" y="3279240"/>
            <a:ext cx="147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oogle Shape;299;p24"/>
          <p:cNvSpPr/>
          <p:nvPr/>
        </p:nvSpPr>
        <p:spPr>
          <a:xfrm>
            <a:off x="8112240" y="4343040"/>
            <a:ext cx="96480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700" b="0" strike="noStrike" spc="-1">
                <a:solidFill>
                  <a:srgbClr val="FFFFFF"/>
                </a:solidFill>
                <a:latin typeface="Arial"/>
                <a:ea typeface="Arial"/>
              </a:rPr>
              <a:t>Logout</a:t>
            </a:r>
            <a:endParaRPr lang="en-IN" sz="1700" b="0" strike="noStrike" spc="-1">
              <a:latin typeface="Arial"/>
            </a:endParaRPr>
          </a:p>
        </p:txBody>
      </p:sp>
      <p:sp>
        <p:nvSpPr>
          <p:cNvPr id="213" name="Google Shape;300;p24"/>
          <p:cNvSpPr/>
          <p:nvPr/>
        </p:nvSpPr>
        <p:spPr>
          <a:xfrm>
            <a:off x="8594640" y="3629880"/>
            <a:ext cx="360" cy="71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Google Shape;301;p24"/>
          <p:cNvSpPr/>
          <p:nvPr/>
        </p:nvSpPr>
        <p:spPr>
          <a:xfrm rot="5400000" flipH="1">
            <a:off x="8132400" y="1303920"/>
            <a:ext cx="461160" cy="461160"/>
          </a:xfrm>
          <a:prstGeom prst="bentConnector2">
            <a:avLst/>
          </a:pr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7920" y="459000"/>
            <a:ext cx="768780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>
                <a:solidFill>
                  <a:srgbClr val="EB5600"/>
                </a:solidFill>
                <a:latin typeface="Raleway"/>
                <a:ea typeface="Raleway"/>
              </a:rPr>
              <a:t>About the Project</a:t>
            </a:r>
            <a:endParaRPr lang="en-IN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6800" y="1413720"/>
            <a:ext cx="8687520" cy="365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87360">
              <a:lnSpc>
                <a:spcPct val="115000"/>
              </a:lnSpc>
              <a:buClr>
                <a:srgbClr val="1A1A1A"/>
              </a:buClr>
              <a:buFont typeface="Lato"/>
              <a:buChar char="●"/>
            </a:pPr>
            <a:r>
              <a:rPr lang="en-GB" sz="2500" b="0" strike="noStrike" spc="-1">
                <a:solidFill>
                  <a:srgbClr val="1A1A1A"/>
                </a:solidFill>
                <a:latin typeface="Lato"/>
                <a:ea typeface="Lato"/>
              </a:rPr>
              <a:t>Learning new technologies on your own can be challenging so we created a </a:t>
            </a:r>
            <a:r>
              <a:rPr lang="en-GB" sz="2500" b="0" strike="noStrike" spc="-1">
                <a:solidFill>
                  <a:srgbClr val="0E1D96"/>
                </a:solidFill>
                <a:latin typeface="Lato"/>
                <a:ea typeface="Lato"/>
              </a:rPr>
              <a:t>Web App</a:t>
            </a:r>
            <a:r>
              <a:rPr lang="en-GB" sz="2500" b="0" strike="noStrike" spc="-1">
                <a:solidFill>
                  <a:srgbClr val="1A1A1A"/>
                </a:solidFill>
                <a:latin typeface="Lato"/>
                <a:ea typeface="Lato"/>
              </a:rPr>
              <a:t>.</a:t>
            </a:r>
            <a:endParaRPr lang="en-IN" sz="25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2500" b="0" strike="noStrike" spc="-1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1A1A1A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>
                <a:solidFill>
                  <a:srgbClr val="0E1D96"/>
                </a:solidFill>
                <a:latin typeface="Lato"/>
                <a:ea typeface="Lato"/>
              </a:rPr>
              <a:t>Study Buddy </a:t>
            </a:r>
            <a:r>
              <a:rPr lang="en-GB" sz="2500" b="0" strike="noStrike" spc="-1">
                <a:solidFill>
                  <a:srgbClr val="000000"/>
                </a:solidFill>
                <a:latin typeface="Lato"/>
                <a:ea typeface="Lato"/>
              </a:rPr>
              <a:t>is an online portal for learners, students and enthusiasts of Computer Science where they can learn about new technologies, solve problems or simply discuss about a topic with their peers.</a:t>
            </a:r>
            <a:endParaRPr lang="en-IN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7920" y="511920"/>
            <a:ext cx="7687800" cy="633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>
                <a:solidFill>
                  <a:srgbClr val="EB5600"/>
                </a:solidFill>
                <a:latin typeface="Raleway"/>
                <a:ea typeface="Raleway"/>
              </a:rPr>
              <a:t>Problem Definition</a:t>
            </a:r>
            <a:endParaRPr lang="en-IN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41280" y="1243080"/>
            <a:ext cx="8663040" cy="3899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lang="en-GB" sz="2200" b="0" strike="noStrike" spc="-1" dirty="0">
                <a:solidFill>
                  <a:srgbClr val="000000"/>
                </a:solidFill>
                <a:latin typeface="Lato"/>
                <a:ea typeface="Lato"/>
              </a:rPr>
              <a:t>To do meetings and discussions about study related topics, one have to do personal meet or call.</a:t>
            </a:r>
            <a:endParaRPr lang="en-IN" sz="2200" b="0" strike="noStrike" spc="-1" dirty="0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lang="en-GB" sz="2200" b="0" strike="noStrike" spc="-1" dirty="0">
                <a:solidFill>
                  <a:srgbClr val="000000"/>
                </a:solidFill>
                <a:latin typeface="Lato"/>
                <a:ea typeface="Lato"/>
              </a:rPr>
              <a:t>If anybody is using social media app, there is restriction of having number or user id to connect with other users.</a:t>
            </a:r>
            <a:endParaRPr lang="en-IN" sz="2200" b="0" strike="noStrike" spc="-1" dirty="0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lang="en-GB" sz="2200" b="0" strike="noStrike" spc="-1" dirty="0">
                <a:solidFill>
                  <a:srgbClr val="000000"/>
                </a:solidFill>
                <a:latin typeface="Lato"/>
                <a:ea typeface="Lato"/>
              </a:rPr>
              <a:t>Also there is no existing groups for study to join and communicate with others.</a:t>
            </a:r>
            <a:endParaRPr lang="en-IN" sz="2200" b="0" strike="noStrike" spc="-1" dirty="0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lang="en-GB" sz="2200" b="0" strike="noStrike" spc="-1" dirty="0">
                <a:solidFill>
                  <a:srgbClr val="000000"/>
                </a:solidFill>
                <a:latin typeface="Lato"/>
                <a:ea typeface="Lato"/>
              </a:rPr>
              <a:t>It is difficult to create and manage all different types of study related groups.</a:t>
            </a:r>
            <a:endParaRPr lang="en-IN" sz="2200" b="0" strike="noStrike" spc="-1" dirty="0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Lato"/>
              <a:buChar char="●"/>
            </a:pPr>
            <a:r>
              <a:rPr lang="en-GB" sz="2200" spc="-1" dirty="0">
                <a:solidFill>
                  <a:srgbClr val="000000"/>
                </a:solidFill>
                <a:latin typeface="Lato"/>
                <a:ea typeface="Lato"/>
              </a:rPr>
              <a:t>P</a:t>
            </a:r>
            <a:r>
              <a:rPr lang="en-GB" sz="2200" b="0" strike="noStrike" spc="-1" dirty="0">
                <a:solidFill>
                  <a:srgbClr val="000000"/>
                </a:solidFill>
                <a:latin typeface="Lato"/>
                <a:ea typeface="Lato"/>
              </a:rPr>
              <a:t>hysically gathering and study together is not possible all the time we can do the same virtually.</a:t>
            </a: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920" y="495720"/>
            <a:ext cx="7687800" cy="72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>
                <a:solidFill>
                  <a:srgbClr val="EB5600"/>
                </a:solidFill>
                <a:latin typeface="Raleway"/>
                <a:ea typeface="Raleway"/>
              </a:rPr>
              <a:t>Setup Requirements</a:t>
            </a:r>
            <a:endParaRPr lang="en-IN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16800" y="1486800"/>
            <a:ext cx="8687520" cy="332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87360">
              <a:lnSpc>
                <a:spcPct val="115000"/>
              </a:lnSpc>
              <a:buClr>
                <a:srgbClr val="1A1A1A"/>
              </a:buClr>
              <a:buFont typeface="Lato"/>
              <a:buChar char="●"/>
            </a:pPr>
            <a:r>
              <a:rPr lang="en-GB" sz="2500" b="0" strike="noStrike" spc="-1" dirty="0">
                <a:solidFill>
                  <a:srgbClr val="0E1D96"/>
                </a:solidFill>
                <a:latin typeface="Lato"/>
                <a:ea typeface="Lato"/>
              </a:rPr>
              <a:t>Hardware requirements :-</a:t>
            </a:r>
            <a:endParaRPr lang="en-IN" sz="25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00000"/>
                </a:solidFill>
                <a:latin typeface="Lato"/>
                <a:ea typeface="Lato"/>
              </a:rPr>
              <a:t>500MB RAM and above, 1.5GHz Processor Speed, 200MB of free disk space.</a:t>
            </a:r>
            <a:endParaRPr lang="en-IN" sz="2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500" b="0" strike="noStrike" spc="-1" dirty="0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1A1A1A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E1D96"/>
                </a:solidFill>
                <a:latin typeface="Lato"/>
                <a:ea typeface="Lato"/>
              </a:rPr>
              <a:t>Software requirements :-</a:t>
            </a:r>
            <a:endParaRPr lang="en-IN" sz="25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00000"/>
                </a:solidFill>
                <a:latin typeface="Lato"/>
                <a:ea typeface="Lato"/>
              </a:rPr>
              <a:t>Linux / Windows / Mac , Web Browser,  SQLite Database,</a:t>
            </a:r>
            <a:endParaRPr lang="en-IN" sz="25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00000"/>
                </a:solidFill>
                <a:latin typeface="Lato"/>
                <a:ea typeface="Lato"/>
              </a:rPr>
              <a:t>Python-Django</a:t>
            </a:r>
            <a:endParaRPr lang="en-IN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6800" y="489960"/>
            <a:ext cx="8687520" cy="444399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 dirty="0">
                <a:solidFill>
                  <a:srgbClr val="EB5600"/>
                </a:solidFill>
                <a:latin typeface="Arial"/>
                <a:ea typeface="Arial"/>
              </a:rPr>
              <a:t>Working of system</a:t>
            </a:r>
            <a:endParaRPr lang="en-IN" sz="3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IN" sz="3500" b="0" strike="noStrike" spc="-1" dirty="0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00000"/>
                </a:solidFill>
                <a:latin typeface="Lato"/>
                <a:ea typeface="Lato"/>
              </a:rPr>
              <a:t>User must create an account to host a room with specific topic or to join an existing room.</a:t>
            </a:r>
            <a:endParaRPr lang="en-IN" sz="2500" b="0" strike="noStrike" spc="-1" dirty="0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00000"/>
                </a:solidFill>
                <a:latin typeface="Lato"/>
                <a:ea typeface="Lato"/>
              </a:rPr>
              <a:t>User can join any room he/she wants.</a:t>
            </a:r>
            <a:endParaRPr lang="en-IN" sz="2500" b="0" strike="noStrike" spc="-1" dirty="0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00000"/>
                </a:solidFill>
                <a:latin typeface="Lato"/>
                <a:ea typeface="Lato"/>
              </a:rPr>
              <a:t>User can create a new topic while creating a new room.</a:t>
            </a:r>
            <a:endParaRPr lang="en-IN" sz="2500" b="0" strike="noStrike" spc="-1" dirty="0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00000"/>
                </a:solidFill>
                <a:latin typeface="Lato"/>
                <a:ea typeface="Lato"/>
              </a:rPr>
              <a:t>A room is always associated with a topic.</a:t>
            </a:r>
            <a:endParaRPr lang="en-IN" sz="2500" b="0" strike="noStrike" spc="-1" dirty="0">
              <a:latin typeface="Arial"/>
            </a:endParaRPr>
          </a:p>
          <a:p>
            <a:pPr marL="457200" indent="-387360">
              <a:lnSpc>
                <a:spcPct val="115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00000"/>
                </a:solidFill>
                <a:latin typeface="Lato"/>
                <a:ea typeface="Lato"/>
              </a:rPr>
              <a:t>User has a choice to select the specific topic or room.</a:t>
            </a:r>
            <a:endParaRPr lang="en-IN" sz="2500" b="0" strike="noStrike" spc="-1" dirty="0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000000"/>
                </a:solidFill>
                <a:latin typeface="Lato"/>
                <a:ea typeface="Lato"/>
              </a:rPr>
              <a:t>User can search for a specific room by topic name or room name or description.</a:t>
            </a:r>
            <a:endParaRPr lang="en-IN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6800" y="489960"/>
            <a:ext cx="8687520" cy="458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>
                <a:solidFill>
                  <a:srgbClr val="EB5600"/>
                </a:solidFill>
                <a:latin typeface="Arial"/>
                <a:ea typeface="Arial"/>
              </a:rPr>
              <a:t>Working of system</a:t>
            </a:r>
            <a:endParaRPr lang="en-IN" sz="3500" b="0" strike="noStrike" spc="-1"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IN" sz="3500" b="0" strike="noStrike" spc="-1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>
                <a:solidFill>
                  <a:srgbClr val="000000"/>
                </a:solidFill>
                <a:latin typeface="Lato"/>
                <a:ea typeface="Lato"/>
              </a:rPr>
              <a:t>User can discuss topics and queries via messages in each room.</a:t>
            </a:r>
            <a:endParaRPr lang="en-IN" sz="2500" b="0" strike="noStrike" spc="-1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>
                <a:solidFill>
                  <a:srgbClr val="000000"/>
                </a:solidFill>
                <a:latin typeface="Lato"/>
                <a:ea typeface="Lato"/>
              </a:rPr>
              <a:t>Unauthenticated users can only see the available rooms.</a:t>
            </a:r>
            <a:endParaRPr lang="en-IN" sz="2500" b="0" strike="noStrike" spc="-1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>
                <a:solidFill>
                  <a:srgbClr val="000000"/>
                </a:solidFill>
                <a:latin typeface="Lato"/>
                <a:ea typeface="Lato"/>
              </a:rPr>
              <a:t>User can follow other users to see their profiles and activities.</a:t>
            </a:r>
            <a:endParaRPr lang="en-IN" sz="2500" b="0" strike="noStrike" spc="-1">
              <a:latin typeface="Arial"/>
            </a:endParaRPr>
          </a:p>
          <a:p>
            <a:pPr marL="457200" indent="-387360">
              <a:lnSpc>
                <a:spcPct val="120000"/>
              </a:lnSpc>
              <a:buClr>
                <a:srgbClr val="000000"/>
              </a:buClr>
              <a:buFont typeface="Lato"/>
              <a:buChar char="●"/>
              <a:tabLst>
                <a:tab pos="0" algn="l"/>
              </a:tabLst>
            </a:pPr>
            <a:r>
              <a:rPr lang="en-GB" sz="2500" b="0" strike="noStrike" spc="-1">
                <a:solidFill>
                  <a:srgbClr val="000000"/>
                </a:solidFill>
                <a:latin typeface="Lato"/>
                <a:ea typeface="Lato"/>
              </a:rPr>
              <a:t>User can edit the profile.</a:t>
            </a:r>
            <a:endParaRPr lang="en-IN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7920" y="947520"/>
            <a:ext cx="7687800" cy="50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100" b="1" strike="noStrike" spc="-1">
                <a:solidFill>
                  <a:srgbClr val="EB5600"/>
                </a:solidFill>
                <a:latin typeface="Raleway"/>
                <a:ea typeface="Raleway"/>
              </a:rPr>
              <a:t>   </a:t>
            </a:r>
            <a:r>
              <a:rPr lang="en-GB" sz="4000" b="1" strike="noStrike" spc="-1">
                <a:solidFill>
                  <a:srgbClr val="EB5600"/>
                </a:solidFill>
                <a:latin typeface="Raleway"/>
                <a:ea typeface="Raleway"/>
              </a:rPr>
              <a:t>UML Diagrams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67040" y="1831680"/>
            <a:ext cx="8687520" cy="265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000000"/>
                </a:solidFill>
                <a:latin typeface="Lato"/>
                <a:ea typeface="Lato"/>
              </a:rPr>
              <a:t>ER Diagram</a:t>
            </a:r>
            <a:endParaRPr lang="en-IN" sz="27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000000"/>
                </a:solidFill>
                <a:latin typeface="Lato"/>
                <a:ea typeface="Lato"/>
              </a:rPr>
              <a:t>Class Diagram</a:t>
            </a:r>
            <a:endParaRPr lang="en-IN" sz="27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000000"/>
                </a:solidFill>
                <a:latin typeface="Lato"/>
                <a:ea typeface="Lato"/>
              </a:rPr>
              <a:t>Sequence Diagram</a:t>
            </a:r>
            <a:endParaRPr lang="en-IN" sz="27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000000"/>
                </a:solidFill>
                <a:latin typeface="Lato"/>
                <a:ea typeface="Lato"/>
              </a:rPr>
              <a:t>Use Case Diagram</a:t>
            </a:r>
            <a:endParaRPr lang="en-IN" sz="2700" b="0" strike="noStrike" spc="-1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000000"/>
                </a:solidFill>
                <a:latin typeface="Lato"/>
                <a:ea typeface="Lato"/>
              </a:rPr>
              <a:t>Activity diagram</a:t>
            </a:r>
            <a:endParaRPr lang="en-IN" sz="27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IN" sz="27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IN" sz="2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0" y="522360"/>
            <a:ext cx="9203040" cy="46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203040" cy="522000"/>
          </a:xfrm>
          <a:prstGeom prst="rect">
            <a:avLst/>
          </a:prstGeom>
          <a:solidFill>
            <a:srgbClr val="E9EDEE"/>
          </a:solidFill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500" b="1" strike="noStrike" spc="-1">
                <a:solidFill>
                  <a:srgbClr val="EB5600"/>
                </a:solidFill>
                <a:latin typeface="Raleway"/>
                <a:ea typeface="Raleway"/>
              </a:rPr>
              <a:t>ER Diagram</a:t>
            </a:r>
            <a:endParaRPr lang="en-IN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128;p20"/>
          <p:cNvSpPr/>
          <p:nvPr/>
        </p:nvSpPr>
        <p:spPr>
          <a:xfrm>
            <a:off x="163080" y="604800"/>
            <a:ext cx="139032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Arial"/>
                <a:ea typeface="Arial"/>
              </a:rPr>
              <a:t>username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8" name="Google Shape;129;p20"/>
          <p:cNvSpPr/>
          <p:nvPr/>
        </p:nvSpPr>
        <p:spPr>
          <a:xfrm>
            <a:off x="1032480" y="1599840"/>
            <a:ext cx="1437840" cy="37152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USER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59" name="Google Shape;130;p20"/>
          <p:cNvSpPr/>
          <p:nvPr/>
        </p:nvSpPr>
        <p:spPr>
          <a:xfrm>
            <a:off x="858240" y="944280"/>
            <a:ext cx="892800" cy="65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Google Shape;131;p20"/>
          <p:cNvSpPr/>
          <p:nvPr/>
        </p:nvSpPr>
        <p:spPr>
          <a:xfrm>
            <a:off x="1751400" y="604800"/>
            <a:ext cx="90036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700" b="0" strike="noStrike" spc="-1">
                <a:solidFill>
                  <a:srgbClr val="FFFFFF"/>
                </a:solidFill>
                <a:latin typeface="Arial"/>
                <a:ea typeface="Arial"/>
              </a:rPr>
              <a:t>email</a:t>
            </a:r>
            <a:endParaRPr lang="en-IN" sz="1700" b="0" strike="noStrike" spc="-1">
              <a:latin typeface="Arial"/>
            </a:endParaRPr>
          </a:p>
        </p:txBody>
      </p:sp>
      <p:sp>
        <p:nvSpPr>
          <p:cNvPr id="61" name="Google Shape;132;p20"/>
          <p:cNvSpPr/>
          <p:nvPr/>
        </p:nvSpPr>
        <p:spPr>
          <a:xfrm>
            <a:off x="72000" y="1134720"/>
            <a:ext cx="958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900" b="0" strike="noStrike" spc="-1">
                <a:solidFill>
                  <a:srgbClr val="FFFFFF"/>
                </a:solidFill>
                <a:latin typeface="Arial"/>
                <a:ea typeface="Arial"/>
              </a:rPr>
              <a:t>avatar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62" name="Google Shape;133;p20"/>
          <p:cNvSpPr/>
          <p:nvPr/>
        </p:nvSpPr>
        <p:spPr>
          <a:xfrm>
            <a:off x="2409840" y="1026720"/>
            <a:ext cx="79632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900" b="0" strike="noStrike" spc="-1">
                <a:solidFill>
                  <a:srgbClr val="FFFFFF"/>
                </a:solidFill>
                <a:latin typeface="Arial"/>
                <a:ea typeface="Arial"/>
              </a:rPr>
              <a:t>bio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63" name="Google Shape;134;p20"/>
          <p:cNvSpPr/>
          <p:nvPr/>
        </p:nvSpPr>
        <p:spPr>
          <a:xfrm rot="10800000" flipH="1">
            <a:off x="1751760" y="944640"/>
            <a:ext cx="450000" cy="65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Google Shape;135;p20"/>
          <p:cNvSpPr/>
          <p:nvPr/>
        </p:nvSpPr>
        <p:spPr>
          <a:xfrm>
            <a:off x="1031040" y="1304640"/>
            <a:ext cx="72000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Google Shape;136;p20"/>
          <p:cNvSpPr/>
          <p:nvPr/>
        </p:nvSpPr>
        <p:spPr>
          <a:xfrm flipH="1">
            <a:off x="1751400" y="1196640"/>
            <a:ext cx="658080" cy="40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Google Shape;137;p20"/>
          <p:cNvSpPr/>
          <p:nvPr/>
        </p:nvSpPr>
        <p:spPr>
          <a:xfrm>
            <a:off x="3744000" y="1358280"/>
            <a:ext cx="1229760" cy="854640"/>
          </a:xfrm>
          <a:prstGeom prst="diamond">
            <a:avLst/>
          </a:prstGeom>
          <a:solidFill>
            <a:schemeClr val="lt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endParaRPr lang="en-IN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create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67" name="Google Shape;138;p20"/>
          <p:cNvSpPr/>
          <p:nvPr/>
        </p:nvSpPr>
        <p:spPr>
          <a:xfrm>
            <a:off x="6308280" y="158328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ROOM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68" name="Google Shape;139;p20"/>
          <p:cNvSpPr/>
          <p:nvPr/>
        </p:nvSpPr>
        <p:spPr>
          <a:xfrm>
            <a:off x="6308280" y="369720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TOPIC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69" name="Google Shape;140;p20"/>
          <p:cNvSpPr/>
          <p:nvPr/>
        </p:nvSpPr>
        <p:spPr>
          <a:xfrm>
            <a:off x="2470680" y="1785960"/>
            <a:ext cx="1273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Google Shape;141;p20"/>
          <p:cNvSpPr/>
          <p:nvPr/>
        </p:nvSpPr>
        <p:spPr>
          <a:xfrm>
            <a:off x="4974120" y="1785960"/>
            <a:ext cx="1333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Google Shape;142;p20"/>
          <p:cNvSpPr/>
          <p:nvPr/>
        </p:nvSpPr>
        <p:spPr>
          <a:xfrm>
            <a:off x="6610680" y="2571840"/>
            <a:ext cx="1020240" cy="675360"/>
          </a:xfrm>
          <a:prstGeom prst="diamond">
            <a:avLst/>
          </a:prstGeom>
          <a:solidFill>
            <a:schemeClr val="lt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  <a:ea typeface="Arial"/>
              </a:rPr>
              <a:t>has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2" name="Google Shape;143;p20"/>
          <p:cNvSpPr/>
          <p:nvPr/>
        </p:nvSpPr>
        <p:spPr>
          <a:xfrm>
            <a:off x="7121160" y="1988280"/>
            <a:ext cx="360" cy="583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Google Shape;144;p20"/>
          <p:cNvSpPr/>
          <p:nvPr/>
        </p:nvSpPr>
        <p:spPr>
          <a:xfrm rot="10800000">
            <a:off x="7120800" y="3247920"/>
            <a:ext cx="360" cy="44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Google Shape;145;p20"/>
          <p:cNvSpPr/>
          <p:nvPr/>
        </p:nvSpPr>
        <p:spPr>
          <a:xfrm>
            <a:off x="1136520" y="2449800"/>
            <a:ext cx="1229760" cy="765360"/>
          </a:xfrm>
          <a:prstGeom prst="diamond">
            <a:avLst/>
          </a:prstGeom>
          <a:solidFill>
            <a:schemeClr val="lt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  <a:ea typeface="Arial"/>
              </a:rPr>
              <a:t>Can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send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5" name="Google Shape;146;p20"/>
          <p:cNvSpPr/>
          <p:nvPr/>
        </p:nvSpPr>
        <p:spPr>
          <a:xfrm>
            <a:off x="938880" y="3899520"/>
            <a:ext cx="1625040" cy="404280"/>
          </a:xfrm>
          <a:prstGeom prst="rect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  <a:ea typeface="Arial"/>
              </a:rPr>
              <a:t>MESSAGE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76" name="Google Shape;147;p20"/>
          <p:cNvSpPr/>
          <p:nvPr/>
        </p:nvSpPr>
        <p:spPr>
          <a:xfrm>
            <a:off x="72000" y="3589200"/>
            <a:ext cx="796320" cy="31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body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77" name="Google Shape;148;p20"/>
          <p:cNvSpPr/>
          <p:nvPr/>
        </p:nvSpPr>
        <p:spPr>
          <a:xfrm>
            <a:off x="2217600" y="455616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updated_time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78" name="Google Shape;149;p20"/>
          <p:cNvSpPr/>
          <p:nvPr/>
        </p:nvSpPr>
        <p:spPr>
          <a:xfrm>
            <a:off x="398160" y="455616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created_time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79" name="Google Shape;150;p20"/>
          <p:cNvSpPr/>
          <p:nvPr/>
        </p:nvSpPr>
        <p:spPr>
          <a:xfrm rot="10800000">
            <a:off x="470520" y="3902760"/>
            <a:ext cx="46836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Google Shape;151;p20"/>
          <p:cNvSpPr/>
          <p:nvPr/>
        </p:nvSpPr>
        <p:spPr>
          <a:xfrm flipH="1">
            <a:off x="1142280" y="4304160"/>
            <a:ext cx="608040" cy="2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Google Shape;152;p20"/>
          <p:cNvSpPr/>
          <p:nvPr/>
        </p:nvSpPr>
        <p:spPr>
          <a:xfrm>
            <a:off x="1751400" y="4304160"/>
            <a:ext cx="465840" cy="42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Google Shape;153;p20"/>
          <p:cNvSpPr/>
          <p:nvPr/>
        </p:nvSpPr>
        <p:spPr>
          <a:xfrm rot="10800000">
            <a:off x="1751040" y="1972080"/>
            <a:ext cx="360" cy="47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Google Shape;154;p20"/>
          <p:cNvSpPr/>
          <p:nvPr/>
        </p:nvSpPr>
        <p:spPr>
          <a:xfrm rot="10800000">
            <a:off x="1751040" y="3216240"/>
            <a:ext cx="360" cy="68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Google Shape;155;p20"/>
          <p:cNvSpPr/>
          <p:nvPr/>
        </p:nvSpPr>
        <p:spPr>
          <a:xfrm rot="20185800">
            <a:off x="3801960" y="2833200"/>
            <a:ext cx="958680" cy="675000"/>
          </a:xfrm>
          <a:prstGeom prst="diamond">
            <a:avLst/>
          </a:prstGeom>
          <a:solidFill>
            <a:schemeClr val="lt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  <a:ea typeface="Arial"/>
              </a:rPr>
              <a:t>has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85" name="Google Shape;156;p20"/>
          <p:cNvSpPr/>
          <p:nvPr/>
        </p:nvSpPr>
        <p:spPr>
          <a:xfrm rot="10800000" flipH="1">
            <a:off x="2564640" y="3363120"/>
            <a:ext cx="1278000" cy="73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Google Shape;157;p20"/>
          <p:cNvSpPr/>
          <p:nvPr/>
        </p:nvSpPr>
        <p:spPr>
          <a:xfrm rot="10800000" flipH="1">
            <a:off x="4721040" y="1786320"/>
            <a:ext cx="1586520" cy="119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Google Shape;158;p20"/>
          <p:cNvSpPr/>
          <p:nvPr/>
        </p:nvSpPr>
        <p:spPr>
          <a:xfrm>
            <a:off x="5757840" y="66060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created_time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88" name="Google Shape;159;p20"/>
          <p:cNvSpPr/>
          <p:nvPr/>
        </p:nvSpPr>
        <p:spPr>
          <a:xfrm>
            <a:off x="7342560" y="72612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updated_time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89" name="Google Shape;160;p20"/>
          <p:cNvSpPr/>
          <p:nvPr/>
        </p:nvSpPr>
        <p:spPr>
          <a:xfrm>
            <a:off x="7933680" y="1224000"/>
            <a:ext cx="1148760" cy="40284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discription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90" name="Google Shape;161;p20"/>
          <p:cNvSpPr/>
          <p:nvPr/>
        </p:nvSpPr>
        <p:spPr>
          <a:xfrm>
            <a:off x="8123400" y="2041200"/>
            <a:ext cx="958680" cy="4777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300" b="0" strike="noStrike" spc="-1">
                <a:solidFill>
                  <a:srgbClr val="FFFFFF"/>
                </a:solidFill>
                <a:latin typeface="Arial"/>
                <a:ea typeface="Arial"/>
              </a:rPr>
              <a:t>Room name</a:t>
            </a:r>
            <a:endParaRPr lang="en-IN" sz="1300" b="0" strike="noStrike" spc="-1">
              <a:latin typeface="Arial"/>
            </a:endParaRPr>
          </a:p>
        </p:txBody>
      </p:sp>
      <p:sp>
        <p:nvSpPr>
          <p:cNvPr id="91" name="Google Shape;162;p20"/>
          <p:cNvSpPr/>
          <p:nvPr/>
        </p:nvSpPr>
        <p:spPr>
          <a:xfrm rot="10800000">
            <a:off x="6503040" y="999720"/>
            <a:ext cx="618120" cy="583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163;p20"/>
          <p:cNvSpPr/>
          <p:nvPr/>
        </p:nvSpPr>
        <p:spPr>
          <a:xfrm rot="10800000" flipH="1">
            <a:off x="7120800" y="1065600"/>
            <a:ext cx="965880" cy="517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Google Shape;164;p20"/>
          <p:cNvSpPr/>
          <p:nvPr/>
        </p:nvSpPr>
        <p:spPr>
          <a:xfrm rot="10800000" flipH="1">
            <a:off x="7120440" y="1425960"/>
            <a:ext cx="812520" cy="15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Google Shape;165;p20"/>
          <p:cNvSpPr/>
          <p:nvPr/>
        </p:nvSpPr>
        <p:spPr>
          <a:xfrm>
            <a:off x="7933680" y="1785960"/>
            <a:ext cx="189360" cy="49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Google Shape;166;p20"/>
          <p:cNvSpPr/>
          <p:nvPr/>
        </p:nvSpPr>
        <p:spPr>
          <a:xfrm>
            <a:off x="6375960" y="4551480"/>
            <a:ext cx="1489680" cy="339120"/>
          </a:xfrm>
          <a:prstGeom prst="flowChartTerminator">
            <a:avLst/>
          </a:prstGeom>
          <a:solidFill>
            <a:schemeClr val="dk1"/>
          </a:solidFill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  <a:ea typeface="Arial"/>
              </a:rPr>
              <a:t>topic_name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96" name="Google Shape;167;p20"/>
          <p:cNvSpPr/>
          <p:nvPr/>
        </p:nvSpPr>
        <p:spPr>
          <a:xfrm rot="10800000">
            <a:off x="7120800" y="4102200"/>
            <a:ext cx="360" cy="44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A1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Google Shape;168;p20"/>
          <p:cNvSpPr/>
          <p:nvPr/>
        </p:nvSpPr>
        <p:spPr>
          <a:xfrm>
            <a:off x="2597760" y="144900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8" name="Google Shape;169;p20"/>
          <p:cNvSpPr/>
          <p:nvPr/>
        </p:nvSpPr>
        <p:spPr>
          <a:xfrm>
            <a:off x="7121160" y="197316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9" name="Google Shape;170;p20"/>
          <p:cNvSpPr/>
          <p:nvPr/>
        </p:nvSpPr>
        <p:spPr>
          <a:xfrm>
            <a:off x="1451160" y="195984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0" name="Google Shape;171;p20"/>
          <p:cNvSpPr/>
          <p:nvPr/>
        </p:nvSpPr>
        <p:spPr>
          <a:xfrm>
            <a:off x="1451160" y="347760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Google Shape;172;p20"/>
          <p:cNvSpPr/>
          <p:nvPr/>
        </p:nvSpPr>
        <p:spPr>
          <a:xfrm>
            <a:off x="2658240" y="390168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2" name="Google Shape;173;p20"/>
          <p:cNvSpPr/>
          <p:nvPr/>
        </p:nvSpPr>
        <p:spPr>
          <a:xfrm>
            <a:off x="6075720" y="183276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3" name="Google Shape;174;p20"/>
          <p:cNvSpPr/>
          <p:nvPr/>
        </p:nvSpPr>
        <p:spPr>
          <a:xfrm>
            <a:off x="7121160" y="327204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 dirty="0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04" name="Google Shape;175;p20"/>
          <p:cNvSpPr/>
          <p:nvPr/>
        </p:nvSpPr>
        <p:spPr>
          <a:xfrm>
            <a:off x="5897520" y="1385640"/>
            <a:ext cx="29988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Lato"/>
                <a:ea typeface="Lato"/>
              </a:rPr>
              <a:t>M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605C57-D001-D8E4-BAF8-910F998AA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29685"/>
              </p:ext>
            </p:extLst>
          </p:nvPr>
        </p:nvGraphicFramePr>
        <p:xfrm>
          <a:off x="685800" y="2266950"/>
          <a:ext cx="4838701" cy="2683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327">
                  <a:extLst>
                    <a:ext uri="{9D8B030D-6E8A-4147-A177-3AD203B41FA5}">
                      <a16:colId xmlns:a16="http://schemas.microsoft.com/office/drawing/2014/main" val="1050536959"/>
                    </a:ext>
                  </a:extLst>
                </a:gridCol>
                <a:gridCol w="973635">
                  <a:extLst>
                    <a:ext uri="{9D8B030D-6E8A-4147-A177-3AD203B41FA5}">
                      <a16:colId xmlns:a16="http://schemas.microsoft.com/office/drawing/2014/main" val="735969197"/>
                    </a:ext>
                  </a:extLst>
                </a:gridCol>
                <a:gridCol w="982782">
                  <a:extLst>
                    <a:ext uri="{9D8B030D-6E8A-4147-A177-3AD203B41FA5}">
                      <a16:colId xmlns:a16="http://schemas.microsoft.com/office/drawing/2014/main" val="2647088097"/>
                    </a:ext>
                  </a:extLst>
                </a:gridCol>
                <a:gridCol w="982273">
                  <a:extLst>
                    <a:ext uri="{9D8B030D-6E8A-4147-A177-3AD203B41FA5}">
                      <a16:colId xmlns:a16="http://schemas.microsoft.com/office/drawing/2014/main" val="1369753033"/>
                    </a:ext>
                  </a:extLst>
                </a:gridCol>
                <a:gridCol w="976684">
                  <a:extLst>
                    <a:ext uri="{9D8B030D-6E8A-4147-A177-3AD203B41FA5}">
                      <a16:colId xmlns:a16="http://schemas.microsoft.com/office/drawing/2014/main" val="2925380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Fields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Type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Null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 dirty="0">
                          <a:effectLst/>
                        </a:rPr>
                        <a:t>Key</a:t>
                      </a:r>
                      <a:endParaRPr lang="en-IN" sz="1200" kern="15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Default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8398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user_id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int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 dirty="0">
                          <a:effectLst/>
                        </a:rPr>
                        <a:t>NO</a:t>
                      </a:r>
                      <a:endParaRPr lang="en-IN" sz="1200" kern="15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primary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 dirty="0">
                          <a:effectLst/>
                        </a:rPr>
                        <a:t> </a:t>
                      </a:r>
                      <a:endParaRPr lang="en-IN" sz="1200" kern="15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249787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username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char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unique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23016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name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char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18371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email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char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NO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unique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8259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bio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char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 dirty="0">
                          <a:effectLst/>
                        </a:rPr>
                        <a:t>YES</a:t>
                      </a:r>
                      <a:endParaRPr lang="en-IN" sz="1200" kern="15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12115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avatar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image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YES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>
                          <a:effectLst/>
                        </a:rPr>
                        <a:t> </a:t>
                      </a:r>
                      <a:endParaRPr lang="en-IN" sz="1200" kern="15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50" dirty="0" err="1">
                          <a:effectLst/>
                        </a:rPr>
                        <a:t>avatar.svg</a:t>
                      </a:r>
                      <a:endParaRPr lang="en-IN" sz="1200" kern="15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49249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DF8F7-E6E8-991E-EBA5-D7BCD3E72E03}"/>
              </a:ext>
            </a:extLst>
          </p:cNvPr>
          <p:cNvSpPr txBox="1"/>
          <p:nvPr/>
        </p:nvSpPr>
        <p:spPr>
          <a:xfrm>
            <a:off x="685800" y="1809750"/>
            <a:ext cx="4572000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US" sz="1800" b="1" kern="150" dirty="0">
                <a:effectLst/>
                <a:latin typeface="Liberation Serif"/>
                <a:ea typeface="Noto Serif CJK SC"/>
                <a:cs typeface="Lohit Devanagari"/>
              </a:rPr>
              <a:t>Table Name: User</a:t>
            </a:r>
            <a:endParaRPr lang="en-IN" sz="12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B4BB5-0490-FA1B-E66E-CCA0757124B7}"/>
              </a:ext>
            </a:extLst>
          </p:cNvPr>
          <p:cNvSpPr txBox="1"/>
          <p:nvPr/>
        </p:nvSpPr>
        <p:spPr>
          <a:xfrm>
            <a:off x="2057400" y="666750"/>
            <a:ext cx="4572000" cy="79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DejaVu Sans"/>
                <a:ea typeface="Noto Serif CJK SC"/>
                <a:cs typeface="Lohit Devanagari"/>
              </a:rPr>
              <a:t>NORMALIZED DATABASE DESIGN</a:t>
            </a:r>
            <a:endParaRPr lang="en-IN" sz="105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algn="ctr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DejaVu Sans"/>
                <a:ea typeface="Noto Serif CJK SC"/>
                <a:cs typeface="Lohit Devanagari"/>
              </a:rPr>
              <a:t> </a:t>
            </a:r>
            <a:endParaRPr lang="en-IN" sz="105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88414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727</Words>
  <Application>Microsoft Office PowerPoint</Application>
  <PresentationFormat>On-screen Show (16:9)</PresentationFormat>
  <Paragraphs>328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DejaVu Sans</vt:lpstr>
      <vt:lpstr>Lato</vt:lpstr>
      <vt:lpstr>Liberation Serif</vt:lpstr>
      <vt:lpstr>Raleway</vt:lpstr>
      <vt:lpstr>Symbol</vt:lpstr>
      <vt:lpstr>Times New Roman</vt:lpstr>
      <vt:lpstr>Wingdings</vt:lpstr>
      <vt:lpstr>Office Theme</vt:lpstr>
      <vt:lpstr>Study Buddy</vt:lpstr>
      <vt:lpstr>About the Project</vt:lpstr>
      <vt:lpstr>Problem Definition</vt:lpstr>
      <vt:lpstr>Setup Requirements</vt:lpstr>
      <vt:lpstr>PowerPoint Presentation</vt:lpstr>
      <vt:lpstr>PowerPoint Presentation</vt:lpstr>
      <vt:lpstr>   UML Diagrams</vt:lpstr>
      <vt:lpstr>ER Diagram</vt:lpstr>
      <vt:lpstr>PowerPoint Presentation</vt:lpstr>
      <vt:lpstr>PowerPoint Presentation</vt:lpstr>
      <vt:lpstr>PowerPoint Presentation</vt:lpstr>
      <vt:lpstr>PowerPoint Presentation</vt:lpstr>
      <vt:lpstr>Class Diagram</vt:lpstr>
      <vt:lpstr>Use Case Diagram</vt:lpstr>
      <vt:lpstr>Sequence Diagram</vt:lpstr>
      <vt:lpstr>Activity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</dc:title>
  <dc:subject/>
  <dc:creator/>
  <dc:description/>
  <cp:lastModifiedBy>RAUT SHUBHAM VITTHAL RAO(FCP Student)</cp:lastModifiedBy>
  <cp:revision>5</cp:revision>
  <dcterms:modified xsi:type="dcterms:W3CDTF">2022-06-03T08:33:34Z</dcterms:modified>
  <dc:language>en-IN</dc:language>
</cp:coreProperties>
</file>