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Montserrat"/>
      <p:regular r:id="rId24"/>
      <p:bold r:id="rId25"/>
      <p:italic r:id="rId26"/>
      <p:boldItalic r:id="rId27"/>
    </p:embeddedFont>
    <p:embeddedFont>
      <p:font typeface="La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Montserrat-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ontserrat-italic.fntdata"/><Relationship Id="rId25" Type="http://schemas.openxmlformats.org/officeDocument/2006/relationships/font" Target="fonts/Montserrat-bold.fntdata"/><Relationship Id="rId28" Type="http://schemas.openxmlformats.org/officeDocument/2006/relationships/font" Target="fonts/Lato-regular.fntdata"/><Relationship Id="rId27" Type="http://schemas.openxmlformats.org/officeDocument/2006/relationships/font" Target="fonts/Montserrat-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Lat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Italic.fntdata"/><Relationship Id="rId3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6ea20ae00c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6ea20ae00c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6ea20ae00c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6ea20ae00c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6ea20ae00c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6ea20ae00c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6ea20ae00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6ea20ae00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ea20ae00c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6ea20ae00c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6ea20ae00c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6ea20ae00c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6ea20ae00c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6ea20ae00c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6ea20ae00c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6ea20ae00c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cc44cc465c_0_7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cc44cc465c_0_7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cc44cc465c_0_3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cc44cc465c_0_3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cc44cc465c_0_7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cc44cc465c_0_7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cc44cc465c_0_7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cc44cc465c_0_7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cc44cc465c_0_7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cc44cc465c_0_7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6ea20ae00c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6ea20ae00c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6ea20ae00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6ea20ae00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6ea20ae00c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6ea20ae00c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6ea20ae00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26ea20ae00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E-commerce Product Analysis</a:t>
            </a:r>
            <a:endParaRPr/>
          </a:p>
        </p:txBody>
      </p:sp>
      <p:sp>
        <p:nvSpPr>
          <p:cNvPr id="135" name="Google Shape;135;p13"/>
          <p:cNvSpPr txBox="1"/>
          <p:nvPr>
            <p:ph idx="1" type="subTitle"/>
          </p:nvPr>
        </p:nvSpPr>
        <p:spPr>
          <a:xfrm>
            <a:off x="311700" y="2782675"/>
            <a:ext cx="8520600" cy="1899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sz="1600"/>
              <a:t>Team:</a:t>
            </a:r>
            <a:br>
              <a:rPr lang="en-GB" sz="1600"/>
            </a:br>
            <a:r>
              <a:rPr lang="en-GB" sz="1600"/>
              <a:t>112103046 - Shubham Gupta</a:t>
            </a:r>
            <a:endParaRPr sz="1600"/>
          </a:p>
          <a:p>
            <a:pPr indent="0" lvl="0" marL="0" rtl="0" algn="l">
              <a:spcBef>
                <a:spcPts val="0"/>
              </a:spcBef>
              <a:spcAft>
                <a:spcPts val="0"/>
              </a:spcAft>
              <a:buNone/>
            </a:pPr>
            <a:r>
              <a:rPr lang="en-GB" sz="1600"/>
              <a:t>112103041 - Vedant Dudhale</a:t>
            </a:r>
            <a:endParaRPr sz="1600"/>
          </a:p>
          <a:p>
            <a:pPr indent="0" lvl="0" marL="0" rtl="0" algn="l">
              <a:spcBef>
                <a:spcPts val="0"/>
              </a:spcBef>
              <a:spcAft>
                <a:spcPts val="0"/>
              </a:spcAft>
              <a:buNone/>
            </a:pPr>
            <a:r>
              <a:rPr lang="en-GB" sz="1600"/>
              <a:t>112103029 - Krishna Chidrawar</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2"/>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Visualisation</a:t>
            </a:r>
            <a:endParaRPr sz="3000"/>
          </a:p>
        </p:txBody>
      </p:sp>
      <p:pic>
        <p:nvPicPr>
          <p:cNvPr id="189" name="Google Shape;189;p22"/>
          <p:cNvPicPr preferRelativeResize="0"/>
          <p:nvPr/>
        </p:nvPicPr>
        <p:blipFill>
          <a:blip r:embed="rId3">
            <a:alphaModFix/>
          </a:blip>
          <a:stretch>
            <a:fillRect/>
          </a:stretch>
        </p:blipFill>
        <p:spPr>
          <a:xfrm>
            <a:off x="1587400" y="1365950"/>
            <a:ext cx="6937611" cy="35308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3"/>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Visualisation</a:t>
            </a:r>
            <a:endParaRPr sz="3000"/>
          </a:p>
        </p:txBody>
      </p:sp>
      <p:pic>
        <p:nvPicPr>
          <p:cNvPr id="195" name="Google Shape;195;p23"/>
          <p:cNvPicPr preferRelativeResize="0"/>
          <p:nvPr/>
        </p:nvPicPr>
        <p:blipFill>
          <a:blip r:embed="rId3">
            <a:alphaModFix/>
          </a:blip>
          <a:stretch>
            <a:fillRect/>
          </a:stretch>
        </p:blipFill>
        <p:spPr>
          <a:xfrm>
            <a:off x="1438275" y="1443100"/>
            <a:ext cx="6937611" cy="353084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2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Visualisation</a:t>
            </a:r>
            <a:endParaRPr sz="3000"/>
          </a:p>
        </p:txBody>
      </p:sp>
      <p:pic>
        <p:nvPicPr>
          <p:cNvPr id="201" name="Google Shape;201;p24"/>
          <p:cNvPicPr preferRelativeResize="0"/>
          <p:nvPr/>
        </p:nvPicPr>
        <p:blipFill>
          <a:blip r:embed="rId3">
            <a:alphaModFix/>
          </a:blip>
          <a:stretch>
            <a:fillRect/>
          </a:stretch>
        </p:blipFill>
        <p:spPr>
          <a:xfrm>
            <a:off x="1626875" y="1391650"/>
            <a:ext cx="6937611" cy="35308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Visualisation</a:t>
            </a:r>
            <a:endParaRPr sz="3000"/>
          </a:p>
        </p:txBody>
      </p:sp>
      <p:pic>
        <p:nvPicPr>
          <p:cNvPr id="207" name="Google Shape;207;p25"/>
          <p:cNvPicPr preferRelativeResize="0"/>
          <p:nvPr/>
        </p:nvPicPr>
        <p:blipFill>
          <a:blip r:embed="rId3">
            <a:alphaModFix/>
          </a:blip>
          <a:stretch>
            <a:fillRect/>
          </a:stretch>
        </p:blipFill>
        <p:spPr>
          <a:xfrm>
            <a:off x="1746900" y="1391675"/>
            <a:ext cx="6937611" cy="35308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2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Data Modeling</a:t>
            </a:r>
            <a:endParaRPr sz="3500"/>
          </a:p>
        </p:txBody>
      </p:sp>
      <p:sp>
        <p:nvSpPr>
          <p:cNvPr id="213" name="Google Shape;213;p26"/>
          <p:cNvSpPr txBox="1"/>
          <p:nvPr>
            <p:ph idx="1" type="body"/>
          </p:nvPr>
        </p:nvSpPr>
        <p:spPr>
          <a:xfrm>
            <a:off x="1053900" y="1576125"/>
            <a:ext cx="7526100" cy="308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Libraries Used: Anthropic</a:t>
            </a:r>
            <a:br>
              <a:rPr lang="en-GB" sz="1800"/>
            </a:br>
            <a:br>
              <a:rPr lang="en-GB" sz="1800"/>
            </a:br>
            <a:r>
              <a:rPr lang="en-GB" sz="1800"/>
              <a:t>1)Anthropic - Used to integrate Claude API </a:t>
            </a:r>
            <a:r>
              <a:rPr lang="en-GB" sz="1800"/>
              <a:t>with our project.</a:t>
            </a:r>
            <a:br>
              <a:rPr lang="en-GB" sz="1800"/>
            </a:br>
            <a:endParaRPr sz="1800"/>
          </a:p>
          <a:p>
            <a:pPr indent="-342900" lvl="0" marL="457200" rtl="0" algn="l">
              <a:spcBef>
                <a:spcPts val="0"/>
              </a:spcBef>
              <a:spcAft>
                <a:spcPts val="0"/>
              </a:spcAft>
              <a:buSzPts val="1800"/>
              <a:buChar char="●"/>
            </a:pPr>
            <a:r>
              <a:rPr lang="en-GB" sz="1800"/>
              <a:t>Claude API is trained on the latest data available which gives it edge over other API’s in the market and making it more suitable to use it on our data-scrape model where we scrape live data from website.</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2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Modeling</a:t>
            </a:r>
            <a:endParaRPr sz="3000"/>
          </a:p>
        </p:txBody>
      </p:sp>
      <p:pic>
        <p:nvPicPr>
          <p:cNvPr id="219" name="Google Shape;219;p27"/>
          <p:cNvPicPr preferRelativeResize="0"/>
          <p:nvPr/>
        </p:nvPicPr>
        <p:blipFill>
          <a:blip r:embed="rId3">
            <a:alphaModFix/>
          </a:blip>
          <a:stretch>
            <a:fillRect/>
          </a:stretch>
        </p:blipFill>
        <p:spPr>
          <a:xfrm>
            <a:off x="1348150" y="1408800"/>
            <a:ext cx="6937611" cy="35308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Modeling</a:t>
            </a:r>
            <a:endParaRPr sz="3000"/>
          </a:p>
        </p:txBody>
      </p:sp>
      <p:pic>
        <p:nvPicPr>
          <p:cNvPr id="225" name="Google Shape;225;p28"/>
          <p:cNvPicPr preferRelativeResize="0"/>
          <p:nvPr/>
        </p:nvPicPr>
        <p:blipFill>
          <a:blip r:embed="rId3">
            <a:alphaModFix/>
          </a:blip>
          <a:stretch>
            <a:fillRect/>
          </a:stretch>
        </p:blipFill>
        <p:spPr>
          <a:xfrm>
            <a:off x="1463975" y="1245925"/>
            <a:ext cx="6937611" cy="3530849"/>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 of Code Functions</a:t>
            </a:r>
            <a:endParaRPr sz="3000"/>
          </a:p>
        </p:txBody>
      </p:sp>
      <p:pic>
        <p:nvPicPr>
          <p:cNvPr id="231" name="Google Shape;231;p29"/>
          <p:cNvPicPr preferRelativeResize="0"/>
          <p:nvPr/>
        </p:nvPicPr>
        <p:blipFill>
          <a:blip r:embed="rId3">
            <a:alphaModFix/>
          </a:blip>
          <a:stretch>
            <a:fillRect/>
          </a:stretch>
        </p:blipFill>
        <p:spPr>
          <a:xfrm>
            <a:off x="1241100" y="1365950"/>
            <a:ext cx="7271775" cy="35308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0"/>
          <p:cNvSpPr txBox="1"/>
          <p:nvPr>
            <p:ph idx="1" type="body"/>
          </p:nvPr>
        </p:nvSpPr>
        <p:spPr>
          <a:xfrm>
            <a:off x="1297500" y="1567550"/>
            <a:ext cx="7038900" cy="18717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GB" sz="6900"/>
              <a:t>THANK YOU !</a:t>
            </a:r>
            <a:endParaRPr sz="6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Project Overview</a:t>
            </a:r>
            <a:endParaRPr sz="3500"/>
          </a:p>
        </p:txBody>
      </p:sp>
      <p:sp>
        <p:nvSpPr>
          <p:cNvPr id="141" name="Google Shape;141;p14"/>
          <p:cNvSpPr txBox="1"/>
          <p:nvPr>
            <p:ph idx="1" type="body"/>
          </p:nvPr>
        </p:nvSpPr>
        <p:spPr>
          <a:xfrm>
            <a:off x="1075050" y="1416200"/>
            <a:ext cx="7586700" cy="36588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Problem Statement - Users find it very difficult to compare the product prices from different E-commerce websites and it generally,consumes a lot of time to extract information about different products from these websites.</a:t>
            </a:r>
            <a:br>
              <a:rPr lang="en-GB" sz="1700"/>
            </a:br>
            <a:endParaRPr sz="1700"/>
          </a:p>
          <a:p>
            <a:pPr indent="-336550" lvl="0" marL="457200" rtl="0" algn="l">
              <a:spcBef>
                <a:spcPts val="0"/>
              </a:spcBef>
              <a:spcAft>
                <a:spcPts val="0"/>
              </a:spcAft>
              <a:buSzPts val="1700"/>
              <a:buChar char="●"/>
            </a:pPr>
            <a:r>
              <a:rPr lang="en-GB" sz="1700"/>
              <a:t>Solution </a:t>
            </a:r>
            <a:r>
              <a:rPr lang="en-GB" sz="1700"/>
              <a:t>- Scraping live </a:t>
            </a:r>
            <a:r>
              <a:rPr lang="en-GB" sz="1700"/>
              <a:t>information of Products from Amazon and Flipkart Website.</a:t>
            </a:r>
            <a:br>
              <a:rPr lang="en-GB" sz="1700"/>
            </a:br>
            <a:endParaRPr sz="1700"/>
          </a:p>
          <a:p>
            <a:pPr indent="-336550" lvl="0" marL="457200" rtl="0" algn="l">
              <a:spcBef>
                <a:spcPts val="0"/>
              </a:spcBef>
              <a:spcAft>
                <a:spcPts val="0"/>
              </a:spcAft>
              <a:buSzPts val="1700"/>
              <a:buChar char="●"/>
            </a:pPr>
            <a:r>
              <a:rPr lang="en-GB" sz="1700"/>
              <a:t>Language - Python</a:t>
            </a:r>
            <a:br>
              <a:rPr lang="en-GB" sz="1700"/>
            </a:br>
            <a:endParaRPr sz="1700"/>
          </a:p>
          <a:p>
            <a:pPr indent="-336550" lvl="0" marL="457200" rtl="0" algn="l">
              <a:spcBef>
                <a:spcPts val="0"/>
              </a:spcBef>
              <a:spcAft>
                <a:spcPts val="0"/>
              </a:spcAft>
              <a:buSzPts val="1700"/>
              <a:buChar char="●"/>
            </a:pPr>
            <a:r>
              <a:rPr lang="en-GB" sz="1700"/>
              <a:t>FrontEnd - Streamlit</a:t>
            </a:r>
            <a:endParaRPr sz="1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StakeHolders</a:t>
            </a:r>
            <a:endParaRPr sz="3500"/>
          </a:p>
        </p:txBody>
      </p:sp>
      <p:sp>
        <p:nvSpPr>
          <p:cNvPr id="147" name="Google Shape;147;p15"/>
          <p:cNvSpPr txBox="1"/>
          <p:nvPr>
            <p:ph idx="1" type="body"/>
          </p:nvPr>
        </p:nvSpPr>
        <p:spPr>
          <a:xfrm>
            <a:off x="936300" y="1361825"/>
            <a:ext cx="7761300" cy="3080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Customers :  They can use the model to compare the prices of their product from Amazon and Flipkart and thereafter use different data visualisation techniques and our smart recommendation system to further choose the best product at the best price.</a:t>
            </a:r>
            <a:br>
              <a:rPr lang="en-GB" sz="1700"/>
            </a:br>
            <a:endParaRPr sz="1700"/>
          </a:p>
          <a:p>
            <a:pPr indent="-336550" lvl="0" marL="457200" rtl="0" algn="l">
              <a:spcBef>
                <a:spcPts val="0"/>
              </a:spcBef>
              <a:spcAft>
                <a:spcPts val="0"/>
              </a:spcAft>
              <a:buSzPts val="1700"/>
              <a:buChar char="●"/>
            </a:pPr>
            <a:r>
              <a:rPr lang="en-GB" sz="1700"/>
              <a:t>Businesspersons : They can use the model to compare the prices of the products from Amazon and Flipkart with the products they are selling at their workspace and furthermore know about the discounts from price comparison graphs these E-commerce websites are providing to their customers.</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sz="3500"/>
          </a:p>
        </p:txBody>
      </p:sp>
      <p:pic>
        <p:nvPicPr>
          <p:cNvPr id="153" name="Google Shape;153;p16"/>
          <p:cNvPicPr preferRelativeResize="0"/>
          <p:nvPr/>
        </p:nvPicPr>
        <p:blipFill>
          <a:blip r:embed="rId3">
            <a:alphaModFix/>
          </a:blip>
          <a:stretch>
            <a:fillRect/>
          </a:stretch>
        </p:blipFill>
        <p:spPr>
          <a:xfrm>
            <a:off x="1297500" y="0"/>
            <a:ext cx="7038900" cy="5143501"/>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7"/>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Features</a:t>
            </a:r>
            <a:endParaRPr sz="3500"/>
          </a:p>
        </p:txBody>
      </p:sp>
      <p:sp>
        <p:nvSpPr>
          <p:cNvPr id="159" name="Google Shape;159;p17"/>
          <p:cNvSpPr txBox="1"/>
          <p:nvPr>
            <p:ph idx="1" type="body"/>
          </p:nvPr>
        </p:nvSpPr>
        <p:spPr>
          <a:xfrm>
            <a:off x="1053900" y="1576125"/>
            <a:ext cx="7526100" cy="308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Data Scraping - Scrape live data from E-commerce Websites like Amazon </a:t>
            </a:r>
            <a:r>
              <a:rPr lang="en-GB" sz="1800"/>
              <a:t>and Flipkart about the product</a:t>
            </a:r>
            <a:br>
              <a:rPr lang="en-GB" sz="1800"/>
            </a:br>
            <a:endParaRPr sz="1800"/>
          </a:p>
          <a:p>
            <a:pPr indent="-342900" lvl="0" marL="457200" rtl="0" algn="l">
              <a:spcBef>
                <a:spcPts val="0"/>
              </a:spcBef>
              <a:spcAft>
                <a:spcPts val="0"/>
              </a:spcAft>
              <a:buSzPts val="1800"/>
              <a:buChar char="●"/>
            </a:pPr>
            <a:r>
              <a:rPr lang="en-GB" sz="1800"/>
              <a:t>Data Visualisation - Visualise the data scraped using different graphs like Price Vs M.R.P. and Discount charts.</a:t>
            </a:r>
            <a:br>
              <a:rPr lang="en-GB" sz="1800"/>
            </a:br>
            <a:endParaRPr sz="1800"/>
          </a:p>
          <a:p>
            <a:pPr indent="-342900" lvl="0" marL="457200" rtl="0" algn="l">
              <a:spcBef>
                <a:spcPts val="0"/>
              </a:spcBef>
              <a:spcAft>
                <a:spcPts val="0"/>
              </a:spcAft>
              <a:buSzPts val="1800"/>
              <a:buChar char="●"/>
            </a:pPr>
            <a:r>
              <a:rPr lang="en-GB" sz="1800"/>
              <a:t>Data Modeling - Trained Claude API on our dataset and furthermore integrating it with our model to create a smart Recommendation system for Users.</a:t>
            </a:r>
            <a:endParaRPr sz="1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8"/>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Data Scraping</a:t>
            </a:r>
            <a:endParaRPr sz="3500"/>
          </a:p>
        </p:txBody>
      </p:sp>
      <p:sp>
        <p:nvSpPr>
          <p:cNvPr id="165" name="Google Shape;165;p18"/>
          <p:cNvSpPr txBox="1"/>
          <p:nvPr>
            <p:ph idx="1" type="body"/>
          </p:nvPr>
        </p:nvSpPr>
        <p:spPr>
          <a:xfrm>
            <a:off x="1053900" y="1576125"/>
            <a:ext cx="7526100" cy="308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Libraries Used : UserAgent,BeautifulSoup,Requests and Webdriver.</a:t>
            </a:r>
            <a:br>
              <a:rPr lang="en-GB" sz="1800"/>
            </a:br>
            <a:br>
              <a:rPr lang="en-GB" sz="1800"/>
            </a:br>
            <a:r>
              <a:rPr lang="en-GB" sz="1800"/>
              <a:t>1)UserAgent &amp; WebDriver - To fake browser visit to the E-Commerce server so that it does not detect automated </a:t>
            </a:r>
            <a:r>
              <a:rPr lang="en-GB" sz="1800"/>
              <a:t>access.</a:t>
            </a:r>
            <a:br>
              <a:rPr lang="en-GB" sz="1800"/>
            </a:br>
            <a:r>
              <a:rPr lang="en-GB" sz="1800"/>
              <a:t>2)BeautifulSoup - To parse extracted HTML page.</a:t>
            </a:r>
            <a:br>
              <a:rPr lang="en-GB" sz="1800"/>
            </a:br>
            <a:r>
              <a:rPr lang="en-GB" sz="1800"/>
              <a:t>3)Requests - To send HTTPS request in Python.</a:t>
            </a:r>
            <a:br>
              <a:rPr lang="en-GB" sz="1800"/>
            </a:br>
            <a:endParaRPr sz="1800"/>
          </a:p>
          <a:p>
            <a:pPr indent="-342900" lvl="0" marL="457200" rtl="0" algn="l">
              <a:spcBef>
                <a:spcPts val="0"/>
              </a:spcBef>
              <a:spcAft>
                <a:spcPts val="0"/>
              </a:spcAft>
              <a:buSzPts val="1800"/>
              <a:buChar char="●"/>
            </a:pPr>
            <a:r>
              <a:rPr lang="en-GB" sz="1800"/>
              <a:t>Scraped Data based on Title,Price,M.R.P and Link Parameters.</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9"/>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Scraping</a:t>
            </a:r>
            <a:endParaRPr sz="3000"/>
          </a:p>
        </p:txBody>
      </p:sp>
      <p:pic>
        <p:nvPicPr>
          <p:cNvPr id="171" name="Google Shape;171;p19"/>
          <p:cNvPicPr preferRelativeResize="0"/>
          <p:nvPr/>
        </p:nvPicPr>
        <p:blipFill>
          <a:blip r:embed="rId3">
            <a:alphaModFix/>
          </a:blip>
          <a:stretch>
            <a:fillRect/>
          </a:stretch>
        </p:blipFill>
        <p:spPr>
          <a:xfrm>
            <a:off x="1426075" y="1400250"/>
            <a:ext cx="6959847" cy="353084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0"/>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t>Images of Data Scraping</a:t>
            </a:r>
            <a:endParaRPr sz="3000"/>
          </a:p>
        </p:txBody>
      </p:sp>
      <p:pic>
        <p:nvPicPr>
          <p:cNvPr id="177" name="Google Shape;177;p20"/>
          <p:cNvPicPr preferRelativeResize="0"/>
          <p:nvPr/>
        </p:nvPicPr>
        <p:blipFill>
          <a:blip r:embed="rId3">
            <a:alphaModFix/>
          </a:blip>
          <a:stretch>
            <a:fillRect/>
          </a:stretch>
        </p:blipFill>
        <p:spPr>
          <a:xfrm>
            <a:off x="1569625" y="1417400"/>
            <a:ext cx="6935152" cy="35308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1"/>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500"/>
              <a:t>Data Visualisation</a:t>
            </a:r>
            <a:endParaRPr sz="3500"/>
          </a:p>
        </p:txBody>
      </p:sp>
      <p:sp>
        <p:nvSpPr>
          <p:cNvPr id="183" name="Google Shape;183;p21"/>
          <p:cNvSpPr txBox="1"/>
          <p:nvPr>
            <p:ph idx="1" type="body"/>
          </p:nvPr>
        </p:nvSpPr>
        <p:spPr>
          <a:xfrm>
            <a:off x="1053900" y="1576125"/>
            <a:ext cx="7526100" cy="3080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sz="1800"/>
              <a:t>Libraries Used: Pandas,Matplotlib and Seaborn.</a:t>
            </a:r>
            <a:br>
              <a:rPr lang="en-GB" sz="1800"/>
            </a:br>
            <a:br>
              <a:rPr lang="en-GB" sz="1800"/>
            </a:br>
            <a:r>
              <a:rPr lang="en-GB" sz="1800"/>
              <a:t>1)Pandas - Used to work with datasets generated in </a:t>
            </a:r>
            <a:r>
              <a:rPr lang="en-GB" sz="1800"/>
              <a:t>data scraping</a:t>
            </a:r>
            <a:r>
              <a:rPr lang="en-GB" sz="1800"/>
              <a:t>. </a:t>
            </a:r>
            <a:br>
              <a:rPr lang="en-GB" sz="1800"/>
            </a:br>
            <a:r>
              <a:rPr lang="en-GB" sz="1800"/>
              <a:t>2)Matplot &amp; Seaborn - Use to Plot different graphs and to </a:t>
            </a:r>
            <a:r>
              <a:rPr lang="en-GB" sz="1800"/>
              <a:t>visualize our data.</a:t>
            </a:r>
            <a:br>
              <a:rPr lang="en-GB" sz="1800"/>
            </a:br>
            <a:endParaRPr sz="1800"/>
          </a:p>
          <a:p>
            <a:pPr indent="-342900" lvl="0" marL="457200" rtl="0" algn="l">
              <a:spcBef>
                <a:spcPts val="0"/>
              </a:spcBef>
              <a:spcAft>
                <a:spcPts val="0"/>
              </a:spcAft>
              <a:buSzPts val="1800"/>
              <a:buChar char="●"/>
            </a:pPr>
            <a:r>
              <a:rPr lang="en-GB" sz="1800"/>
              <a:t>Dataset from Amazon and Flipkart are been shown along with different graphs like Discounts,Price-Range,etc to get a better view of our dataset.</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