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D3A7-1A9E-4ED0-B76C-44B234AD4595}" type="datetimeFigureOut">
              <a:rPr lang="en-US" smtClean="0"/>
              <a:t>15/04/2017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DEB9-BD64-4F16-A38A-81227691CD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Project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Categories of Software Measurement</a:t>
            </a:r>
          </a:p>
          <a:p>
            <a:r>
              <a:rPr lang="en-US" sz="2400" dirty="0" smtClean="0"/>
              <a:t>Two categories of software measurement</a:t>
            </a:r>
          </a:p>
          <a:p>
            <a:pPr lvl="1"/>
            <a:r>
              <a:rPr lang="en-US" sz="2400" dirty="0" smtClean="0"/>
              <a:t>Direct measures of the </a:t>
            </a:r>
          </a:p>
          <a:p>
            <a:pPr lvl="2"/>
            <a:r>
              <a:rPr lang="en-US" dirty="0" smtClean="0"/>
              <a:t>Software process (cost, effort, etc.)</a:t>
            </a:r>
          </a:p>
          <a:p>
            <a:pPr lvl="2"/>
            <a:r>
              <a:rPr lang="en-US" dirty="0" smtClean="0"/>
              <a:t>Software product (lines of code produced, execution speed, defects reported over time, etc.)</a:t>
            </a:r>
          </a:p>
          <a:p>
            <a:pPr lvl="1"/>
            <a:r>
              <a:rPr lang="en-US" sz="2400" dirty="0" smtClean="0"/>
              <a:t>Indirect measures of the</a:t>
            </a:r>
          </a:p>
          <a:p>
            <a:pPr lvl="2"/>
            <a:r>
              <a:rPr lang="en-US" dirty="0" smtClean="0"/>
              <a:t>Software product (functionality, quality, complexity, efficiency, reliability, maintainability, etc.)</a:t>
            </a:r>
          </a:p>
          <a:p>
            <a:r>
              <a:rPr lang="en-US" sz="2400" dirty="0" smtClean="0"/>
              <a:t>Project metrics can be consolidated to create process metrics for an organization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/>
              <a:t>Software process and project metrics are quantitative measures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They are a management tool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They offer insight into the effectiveness of the software process and the projects that are conducted using the process as a framework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Basic quality and productivity data are collected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These data are analyzed, compared against past averages, and assessed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 goal is to determine whether quality and productivity improvements have occurred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 data can also be used to pinpoint problem areas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Remedies can then be developed and the software process can be improved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applied on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Products</a:t>
            </a:r>
          </a:p>
          <a:p>
            <a:pPr lvl="1">
              <a:buNone/>
            </a:pPr>
            <a:r>
              <a:rPr lang="en-US" dirty="0" smtClean="0"/>
              <a:t>To measure overall progress.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of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To </a:t>
            </a:r>
            <a:r>
              <a:rPr lang="en-US" sz="2800" u="sng" dirty="0" smtClean="0"/>
              <a:t>characterize</a:t>
            </a:r>
            <a:r>
              <a:rPr lang="en-US" sz="2800" dirty="0" smtClean="0"/>
              <a:t> in order to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Gain an understanding of processes, products, resources, and environments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To </a:t>
            </a:r>
            <a:r>
              <a:rPr lang="en-US" sz="2800" u="sng" dirty="0" smtClean="0"/>
              <a:t>evaluate</a:t>
            </a:r>
            <a:r>
              <a:rPr lang="en-US" sz="2800" dirty="0" smtClean="0"/>
              <a:t> in order to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Determine status with respect to plans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To </a:t>
            </a:r>
            <a:r>
              <a:rPr lang="en-US" sz="2800" u="sng" dirty="0" smtClean="0"/>
              <a:t>predict</a:t>
            </a:r>
            <a:r>
              <a:rPr lang="en-US" sz="2800" dirty="0" smtClean="0"/>
              <a:t> in order to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Gain understanding of relationships among processes and products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To </a:t>
            </a:r>
            <a:r>
              <a:rPr lang="en-US" sz="2800" u="sng" dirty="0" smtClean="0"/>
              <a:t>improve</a:t>
            </a:r>
            <a:r>
              <a:rPr lang="en-US" sz="2800" dirty="0" smtClean="0"/>
              <a:t> in order to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roadblocks, root causes, inefficiencies, and other opportunities for improving product quality and process performance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Process metrics are collected across all projects and over long periods of time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Used for making </a:t>
            </a:r>
            <a:r>
              <a:rPr lang="en-US" sz="2400" u="sng" dirty="0" smtClean="0"/>
              <a:t>strategic</a:t>
            </a:r>
            <a:r>
              <a:rPr lang="en-US" sz="2400" dirty="0" smtClean="0"/>
              <a:t> decisions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intent is to provide a set of process indicators that lead to long-term software process improvement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only way to know how/where to improve any process is to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Measure specific </a:t>
            </a:r>
            <a:r>
              <a:rPr lang="en-US" sz="2400" u="sng" dirty="0" smtClean="0"/>
              <a:t>attributes</a:t>
            </a:r>
            <a:r>
              <a:rPr lang="en-US" sz="2400" dirty="0" smtClean="0"/>
              <a:t> of the process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Develop a set of meaningful </a:t>
            </a:r>
            <a:r>
              <a:rPr lang="en-US" sz="2400" u="sng" dirty="0" smtClean="0"/>
              <a:t>metrics</a:t>
            </a:r>
            <a:r>
              <a:rPr lang="en-US" sz="2400" dirty="0" smtClean="0"/>
              <a:t> based on these attributes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Use the metrics to provide </a:t>
            </a:r>
            <a:r>
              <a:rPr lang="en-US" sz="2400" u="sng" dirty="0" smtClean="0"/>
              <a:t>indicators</a:t>
            </a:r>
            <a:r>
              <a:rPr lang="en-US" sz="2400" dirty="0" smtClean="0"/>
              <a:t> that will lead to a strategy for improvement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We measure the effectiveness of a process by deriving a set of metrics based on </a:t>
            </a:r>
            <a:r>
              <a:rPr lang="en-US" sz="2400" u="sng" dirty="0" smtClean="0"/>
              <a:t>outcomes</a:t>
            </a:r>
            <a:r>
              <a:rPr lang="en-US" sz="2400" dirty="0" smtClean="0"/>
              <a:t> of the process such as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Errors uncovered before release of the software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Defects delivered to and reported by the end users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Work products delivered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Human effort expended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Calendar time expended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Conformance to the schedule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Time and effort to complete each generic activity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Project metrics enable a software project manager to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the status of an ongoing project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Track potential risks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Uncover problem areas before their status becomes critical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Adjust work flow or tasks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Evaluate the project team’s ability to control quality of software work products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Many of the same metrics are used in both the process and project domain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Project metrics are used for making </a:t>
            </a:r>
            <a:r>
              <a:rPr lang="en-US" sz="2400" u="sng" dirty="0" smtClean="0"/>
              <a:t>tactical</a:t>
            </a:r>
            <a:r>
              <a:rPr lang="en-US" sz="2400" dirty="0" smtClean="0"/>
              <a:t> decisions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They are used to adapt project workflow and technical activities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first application of project metrics occurs during estimation</a:t>
            </a:r>
          </a:p>
          <a:p>
            <a:pPr lvl="1"/>
            <a:r>
              <a:rPr lang="en-US" sz="2400" dirty="0" smtClean="0"/>
              <a:t>Metrics from past projects are used as a basis for estimating </a:t>
            </a:r>
            <a:r>
              <a:rPr lang="en-US" sz="2400" u="sng" dirty="0" smtClean="0"/>
              <a:t>time</a:t>
            </a:r>
            <a:r>
              <a:rPr lang="en-US" sz="2400" dirty="0" smtClean="0"/>
              <a:t> and </a:t>
            </a:r>
            <a:r>
              <a:rPr lang="en-US" sz="2400" u="sng" dirty="0" smtClean="0"/>
              <a:t>effort</a:t>
            </a:r>
          </a:p>
          <a:p>
            <a:r>
              <a:rPr lang="en-US" sz="2400" dirty="0" smtClean="0"/>
              <a:t>As a project proceeds, the amount of time and effort expended are compared to original estimates</a:t>
            </a:r>
          </a:p>
          <a:p>
            <a:r>
              <a:rPr lang="en-US" sz="2400" dirty="0" smtClean="0"/>
              <a:t>As technical work commences, other project metrics become important</a:t>
            </a:r>
          </a:p>
          <a:p>
            <a:pPr lvl="1"/>
            <a:r>
              <a:rPr lang="en-US" sz="2400" u="sng" dirty="0" smtClean="0"/>
              <a:t>Production rates</a:t>
            </a:r>
            <a:r>
              <a:rPr lang="en-US" sz="2400" dirty="0" smtClean="0"/>
              <a:t> are measured (represented in terms of models created, review hours, function points, and delivered source lines of code)</a:t>
            </a:r>
          </a:p>
          <a:p>
            <a:pPr lvl="1"/>
            <a:r>
              <a:rPr lang="en-US" sz="2400" u="sng" dirty="0" smtClean="0"/>
              <a:t>Error</a:t>
            </a:r>
            <a:r>
              <a:rPr lang="en-US" sz="2400" dirty="0" smtClean="0"/>
              <a:t> uncovered during each generic framework activity (</a:t>
            </a:r>
            <a:r>
              <a:rPr lang="en-US" sz="2400" dirty="0" err="1" smtClean="0"/>
              <a:t>i.e</a:t>
            </a:r>
            <a:r>
              <a:rPr lang="en-US" sz="2400" dirty="0" smtClean="0"/>
              <a:t>, communication, planning, modeling, construction, deployment) are measured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Project metrics are used to</a:t>
            </a:r>
          </a:p>
          <a:p>
            <a:pPr lvl="1"/>
            <a:r>
              <a:rPr lang="en-US" sz="2400" dirty="0" smtClean="0"/>
              <a:t>Minimize the development schedule by making the adjustments necessary to avoid delays and mitigate potential problems and risks</a:t>
            </a:r>
          </a:p>
          <a:p>
            <a:pPr lvl="1"/>
            <a:r>
              <a:rPr lang="en-US" sz="2400" dirty="0" smtClean="0"/>
              <a:t>Assess product quality on an ongoing basis and, when necessary, to modify the technical approach to improve quality</a:t>
            </a:r>
          </a:p>
          <a:p>
            <a:r>
              <a:rPr lang="en-US" sz="2400" dirty="0" smtClean="0"/>
              <a:t>In summary</a:t>
            </a:r>
          </a:p>
          <a:p>
            <a:pPr lvl="1"/>
            <a:r>
              <a:rPr lang="en-US" sz="2400" dirty="0" smtClean="0"/>
              <a:t>As </a:t>
            </a:r>
            <a:r>
              <a:rPr lang="en-US" sz="2400" u="sng" dirty="0" smtClean="0"/>
              <a:t>quality improves</a:t>
            </a:r>
            <a:r>
              <a:rPr lang="en-US" sz="2400" dirty="0" smtClean="0"/>
              <a:t>, defects are minimized</a:t>
            </a:r>
          </a:p>
          <a:p>
            <a:pPr lvl="1"/>
            <a:r>
              <a:rPr lang="en-US" sz="2400" dirty="0" smtClean="0"/>
              <a:t>As </a:t>
            </a:r>
            <a:r>
              <a:rPr lang="en-US" sz="2400" u="sng" dirty="0" smtClean="0"/>
              <a:t>defects go down</a:t>
            </a:r>
            <a:r>
              <a:rPr lang="en-US" sz="2400" dirty="0" smtClean="0"/>
              <a:t>, the amount of rework required during the project is also reduced</a:t>
            </a:r>
          </a:p>
          <a:p>
            <a:pPr lvl="1"/>
            <a:r>
              <a:rPr lang="en-US" sz="2400" dirty="0" smtClean="0"/>
              <a:t>As </a:t>
            </a:r>
            <a:r>
              <a:rPr lang="en-US" sz="2400" u="sng" dirty="0" smtClean="0"/>
              <a:t>rework goes down</a:t>
            </a:r>
            <a:r>
              <a:rPr lang="en-US" sz="2400" dirty="0" smtClean="0"/>
              <a:t>, the overall project </a:t>
            </a:r>
            <a:r>
              <a:rPr lang="en-US" sz="2400" u="sng" dirty="0" smtClean="0"/>
              <a:t>cost is reduced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648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Process and Project Metrics</vt:lpstr>
      <vt:lpstr>What are Metrics</vt:lpstr>
      <vt:lpstr>Uses of measurement</vt:lpstr>
      <vt:lpstr>Reasons of Measure</vt:lpstr>
      <vt:lpstr>Process Metrics</vt:lpstr>
      <vt:lpstr>Process Metrics</vt:lpstr>
      <vt:lpstr>Project Metrics</vt:lpstr>
      <vt:lpstr>Use of project metrics</vt:lpstr>
      <vt:lpstr>Slide 9</vt:lpstr>
      <vt:lpstr>Software Measurement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Project Metrics</dc:title>
  <dc:creator>Admin</dc:creator>
  <cp:lastModifiedBy>Admin</cp:lastModifiedBy>
  <cp:revision>15</cp:revision>
  <dcterms:created xsi:type="dcterms:W3CDTF">2017-04-15T07:21:57Z</dcterms:created>
  <dcterms:modified xsi:type="dcterms:W3CDTF">2017-04-15T07:39:40Z</dcterms:modified>
</cp:coreProperties>
</file>