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35C8CB-1738-47BC-95CD-781ACBF6CD0B}"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5C8CB-1738-47BC-95CD-781ACBF6CD0B}"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5C8CB-1738-47BC-95CD-781ACBF6CD0B}"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5C8CB-1738-47BC-95CD-781ACBF6CD0B}"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5C8CB-1738-47BC-95CD-781ACBF6CD0B}"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35C8CB-1738-47BC-95CD-781ACBF6CD0B}"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35C8CB-1738-47BC-95CD-781ACBF6CD0B}"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35C8CB-1738-47BC-95CD-781ACBF6CD0B}"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5C8CB-1738-47BC-95CD-781ACBF6CD0B}"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5C8CB-1738-47BC-95CD-781ACBF6CD0B}"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5C8CB-1738-47BC-95CD-781ACBF6CD0B}"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AD7-51AF-4757-B235-3092810B3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5C8CB-1738-47BC-95CD-781ACBF6CD0B}" type="datetimeFigureOut">
              <a:rPr lang="en-US" smtClean="0"/>
              <a:pPr/>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EBAD7-51AF-4757-B235-3092810B3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Metrics</a:t>
            </a:r>
            <a:endParaRPr lang="en-US" dirty="0"/>
          </a:p>
        </p:txBody>
      </p:sp>
      <p:sp>
        <p:nvSpPr>
          <p:cNvPr id="3" name="Subtitle 2"/>
          <p:cNvSpPr>
            <a:spLocks noGrp="1"/>
          </p:cNvSpPr>
          <p:nvPr>
            <p:ph type="subTitle" idx="1"/>
          </p:nvPr>
        </p:nvSpPr>
        <p:spPr/>
        <p:txBody>
          <a:bodyPr/>
          <a:lstStyle/>
          <a:p>
            <a:r>
              <a:rPr lang="en-US" dirty="0" smtClean="0"/>
              <a:t>Function Point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 example</a:t>
            </a:r>
            <a:endParaRPr lang="en-US" dirty="0"/>
          </a:p>
        </p:txBody>
      </p:sp>
      <p:sp>
        <p:nvSpPr>
          <p:cNvPr id="3" name="Content Placeholder 2"/>
          <p:cNvSpPr>
            <a:spLocks noGrp="1"/>
          </p:cNvSpPr>
          <p:nvPr>
            <p:ph idx="1"/>
          </p:nvPr>
        </p:nvSpPr>
        <p:spPr>
          <a:xfrm>
            <a:off x="457200" y="1828800"/>
            <a:ext cx="8229600" cy="4297363"/>
          </a:xfrm>
        </p:spPr>
        <p:txBody>
          <a:bodyPr>
            <a:noAutofit/>
          </a:bodyPr>
          <a:lstStyle/>
          <a:p>
            <a:r>
              <a:rPr lang="en-US" sz="1800" dirty="0" smtClean="0"/>
              <a:t>STOCK CONTROL SYSTEM - estimating the time needed to develop application</a:t>
            </a:r>
          </a:p>
          <a:p>
            <a:r>
              <a:rPr lang="en-US" sz="1800" dirty="0" smtClean="0"/>
              <a:t>Let's imagine a company which sells goods on the phone - if agents call the customers, customers call the agents, and so on - business operates successfully, but there comes a time for putting the whole in order. There occurs a need for developing a system able to control the whole stock, from orders to </a:t>
            </a:r>
            <a:r>
              <a:rPr lang="en-US" sz="1800" dirty="0" err="1" smtClean="0"/>
              <a:t>payments.</a:t>
            </a:r>
            <a:r>
              <a:rPr lang="en-US" sz="1800" b="1" dirty="0" err="1" smtClean="0"/>
              <a:t>Our</a:t>
            </a:r>
            <a:r>
              <a:rPr lang="en-US" sz="1800" b="1" dirty="0" smtClean="0"/>
              <a:t> thing is to estimate how complex such system can be and - after that - try to predict how long it would take to develop it</a:t>
            </a:r>
            <a:r>
              <a:rPr lang="en-US" sz="18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first, </a:t>
            </a:r>
            <a:r>
              <a:rPr lang="en-US" b="1" dirty="0" smtClean="0"/>
              <a:t>functionality </a:t>
            </a:r>
            <a:r>
              <a:rPr lang="en-US" dirty="0" smtClean="0"/>
              <a:t>- what exactly the system should be able to do. Basically, it should be able to take care about three parts - customers, stock, and transactions. Then, let us group functions into five categories:</a:t>
            </a:r>
          </a:p>
          <a:p>
            <a:r>
              <a:rPr lang="en-US" b="1" dirty="0" smtClean="0"/>
              <a:t>External Inputs </a:t>
            </a:r>
            <a:r>
              <a:rPr lang="en-US" dirty="0" smtClean="0"/>
              <a:t>- customer, order, stock, and payment details. There are four things we need to consider.</a:t>
            </a:r>
          </a:p>
          <a:p>
            <a:r>
              <a:rPr lang="en-US" b="1" dirty="0" smtClean="0"/>
              <a:t>External Outputs </a:t>
            </a:r>
            <a:r>
              <a:rPr lang="en-US" dirty="0" smtClean="0"/>
              <a:t>- customer, order, and stock details, and credit rating. Once again, there are four things to consider.</a:t>
            </a:r>
          </a:p>
          <a:p>
            <a:r>
              <a:rPr lang="en-US" b="1" dirty="0" smtClean="0"/>
              <a:t>External Inquiries </a:t>
            </a:r>
            <a:r>
              <a:rPr lang="en-US" dirty="0" smtClean="0"/>
              <a:t>- the system is requested for three things, which are customer, order, and stock details.</a:t>
            </a:r>
          </a:p>
          <a:p>
            <a:r>
              <a:rPr lang="en-US" b="1" dirty="0" smtClean="0"/>
              <a:t>External Interface Files </a:t>
            </a:r>
            <a:r>
              <a:rPr lang="en-US" dirty="0" smtClean="0"/>
              <a:t>- there's no EIFs to consider.</a:t>
            </a:r>
          </a:p>
          <a:p>
            <a:r>
              <a:rPr lang="en-US" dirty="0" smtClean="0"/>
              <a:t>Internal Logical Files - finally, the four elements belong to the last group. Customer, and good files, and customer, and good transaction files.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Autofit/>
          </a:bodyPr>
          <a:lstStyle/>
          <a:p>
            <a:r>
              <a:rPr lang="en-US" sz="1800" dirty="0" smtClean="0"/>
              <a:t>That's all about selecting the components. Unfortunately, it's the most difficult aspect of FPA because of lack of specified rules determining how to distinguish functions. to accomplish the function points analysis.</a:t>
            </a:r>
          </a:p>
          <a:p>
            <a:r>
              <a:rPr lang="en-US" sz="1800" dirty="0" smtClean="0"/>
              <a:t>Let's predict every function's complexity is low, so the values can be presented in a table: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i="1" dirty="0" smtClean="0"/>
          </a:p>
          <a:p>
            <a:r>
              <a:rPr lang="en-US" sz="1800" i="1" dirty="0" smtClean="0"/>
              <a:t>4*3+4*4+3*3+4*7=65 [Function Points]</a:t>
            </a:r>
            <a:endParaRPr lang="en-US" sz="1800" dirty="0" smtClean="0"/>
          </a:p>
          <a:p>
            <a:r>
              <a:rPr lang="en-US" sz="1800" dirty="0" smtClean="0"/>
              <a:t>Let us omit additional technical complexity factors, so the only thing left to do is to check how long it takes to produce 65 function points. Some sources prove that one function point is an equivalent of eight hours of work in C++ language. Then, the last thing is:</a:t>
            </a:r>
          </a:p>
          <a:p>
            <a:r>
              <a:rPr lang="en-US" sz="1800" i="1" dirty="0" smtClean="0"/>
              <a:t>65*8=520 [hours]</a:t>
            </a:r>
            <a:endParaRPr lang="en-US" sz="1800" dirty="0" smtClean="0"/>
          </a:p>
          <a:p>
            <a:r>
              <a:rPr lang="en-US" sz="1800" dirty="0" smtClean="0"/>
              <a:t>The answer? The estimate for developing the application would take about 520 hours of work. </a:t>
            </a:r>
          </a:p>
          <a:p>
            <a:endParaRPr lang="en-US" sz="1800" dirty="0" smtClean="0"/>
          </a:p>
          <a:p>
            <a:endParaRPr lang="en-US" sz="1800" dirty="0"/>
          </a:p>
        </p:txBody>
      </p:sp>
      <p:graphicFrame>
        <p:nvGraphicFramePr>
          <p:cNvPr id="4" name="Table 3"/>
          <p:cNvGraphicFramePr>
            <a:graphicFrameLocks noGrp="1"/>
          </p:cNvGraphicFramePr>
          <p:nvPr/>
        </p:nvGraphicFramePr>
        <p:xfrm>
          <a:off x="1905000" y="16764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Category</a:t>
                      </a:r>
                    </a:p>
                    <a:p>
                      <a:endParaRPr lang="en-US" dirty="0"/>
                    </a:p>
                  </a:txBody>
                  <a:tcPr/>
                </a:tc>
                <a:tc>
                  <a:txBody>
                    <a:bodyPr/>
                    <a:lstStyle/>
                    <a:p>
                      <a:r>
                        <a:rPr lang="en-US" sz="1800" dirty="0" smtClean="0"/>
                        <a:t>Multiplier</a:t>
                      </a:r>
                      <a:endParaRPr lang="en-US" dirty="0"/>
                    </a:p>
                  </a:txBody>
                  <a:tcPr/>
                </a:tc>
                <a:tc>
                  <a:txBody>
                    <a:bodyPr/>
                    <a:lstStyle/>
                    <a:p>
                      <a:r>
                        <a:rPr lang="en-US" sz="1800" dirty="0" smtClean="0"/>
                        <a:t>Weight </a:t>
                      </a:r>
                      <a:endParaRPr lang="en-US" dirty="0"/>
                    </a:p>
                  </a:txBody>
                  <a:tcPr/>
                </a:tc>
              </a:tr>
              <a:tr h="370840">
                <a:tc>
                  <a:txBody>
                    <a:bodyPr/>
                    <a:lstStyle/>
                    <a:p>
                      <a:r>
                        <a:rPr lang="en-US" sz="1800" dirty="0" smtClean="0"/>
                        <a:t>EI</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370840">
                <a:tc>
                  <a:txBody>
                    <a:bodyPr/>
                    <a:lstStyle/>
                    <a:p>
                      <a:r>
                        <a:rPr lang="en-US" dirty="0" smtClean="0"/>
                        <a:t>EO</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70840">
                <a:tc>
                  <a:txBody>
                    <a:bodyPr/>
                    <a:lstStyle/>
                    <a:p>
                      <a:r>
                        <a:rPr lang="en-US" dirty="0" smtClean="0"/>
                        <a:t>EQ</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370840">
                <a:tc>
                  <a:txBody>
                    <a:bodyPr/>
                    <a:lstStyle/>
                    <a:p>
                      <a:r>
                        <a:rPr lang="en-US" dirty="0" smtClean="0"/>
                        <a:t>ILF</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Function point metric was proposed by Albrecht [1983</a:t>
            </a:r>
            <a:r>
              <a:rPr lang="en-US" dirty="0" smtClean="0"/>
              <a:t>].</a:t>
            </a:r>
          </a:p>
          <a:p>
            <a:r>
              <a:rPr lang="en-US" dirty="0"/>
              <a:t>it can be used to </a:t>
            </a:r>
            <a:r>
              <a:rPr lang="en-US" dirty="0" smtClean="0"/>
              <a:t>easily estimate </a:t>
            </a:r>
            <a:r>
              <a:rPr lang="en-US" dirty="0"/>
              <a:t>the size of a software product directly from the problem specification</a:t>
            </a:r>
            <a:r>
              <a:rPr lang="en-US" dirty="0" smtClean="0"/>
              <a:t>.</a:t>
            </a:r>
          </a:p>
          <a:p>
            <a:r>
              <a:rPr lang="en-US" dirty="0"/>
              <a:t>size of </a:t>
            </a:r>
            <a:r>
              <a:rPr lang="en-US" dirty="0" smtClean="0"/>
              <a:t>a software </a:t>
            </a:r>
            <a:r>
              <a:rPr lang="en-US" dirty="0"/>
              <a:t>product is directly dependent on the number of different functions </a:t>
            </a:r>
            <a:r>
              <a:rPr lang="en-US" dirty="0" smtClean="0"/>
              <a:t>or features </a:t>
            </a:r>
            <a:r>
              <a:rPr lang="en-US" dirty="0"/>
              <a:t>it supports</a:t>
            </a:r>
            <a:r>
              <a:rPr lang="en-US" dirty="0" smtClean="0"/>
              <a:t>.</a:t>
            </a:r>
          </a:p>
          <a:p>
            <a:r>
              <a:rPr lang="en-US" dirty="0"/>
              <a:t>A software product supporting many features would </a:t>
            </a:r>
            <a:r>
              <a:rPr lang="en-US" dirty="0" smtClean="0"/>
              <a:t>certainly be </a:t>
            </a:r>
            <a:r>
              <a:rPr lang="en-US" dirty="0"/>
              <a:t>of larger size than a product with less number of </a:t>
            </a:r>
            <a:r>
              <a:rPr lang="en-US" dirty="0" smtClean="0"/>
              <a:t>features.</a:t>
            </a:r>
          </a:p>
          <a:p>
            <a:r>
              <a:rPr lang="en-US" dirty="0"/>
              <a:t>Each function </a:t>
            </a:r>
            <a:r>
              <a:rPr lang="en-US" dirty="0" smtClean="0"/>
              <a:t>when invoked </a:t>
            </a:r>
            <a:r>
              <a:rPr lang="en-US" dirty="0"/>
              <a:t>reads some input data and transforms it to the corresponding </a:t>
            </a:r>
            <a:r>
              <a:rPr lang="en-US" dirty="0" err="1" smtClean="0"/>
              <a:t>outputdata</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19300" y="2115344"/>
            <a:ext cx="5105400" cy="34956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For example, the issue book </a:t>
            </a:r>
            <a:r>
              <a:rPr lang="en-US" dirty="0" smtClean="0"/>
              <a:t>feature </a:t>
            </a:r>
            <a:r>
              <a:rPr lang="en-US" dirty="0"/>
              <a:t>of a </a:t>
            </a:r>
            <a:r>
              <a:rPr lang="en-US" dirty="0" smtClean="0"/>
              <a:t>Library Automation </a:t>
            </a:r>
            <a:r>
              <a:rPr lang="en-US" dirty="0"/>
              <a:t>Software takes the name of the book as input and displays </a:t>
            </a:r>
            <a:r>
              <a:rPr lang="en-US" dirty="0" smtClean="0"/>
              <a:t>its location </a:t>
            </a:r>
            <a:r>
              <a:rPr lang="en-US" dirty="0"/>
              <a:t>and the number of copies available. </a:t>
            </a:r>
            <a:endParaRPr lang="en-US" dirty="0" smtClean="0"/>
          </a:p>
          <a:p>
            <a:r>
              <a:rPr lang="en-US" dirty="0" smtClean="0"/>
              <a:t>Thus</a:t>
            </a:r>
            <a:r>
              <a:rPr lang="en-US" dirty="0"/>
              <a:t>, a computation of the </a:t>
            </a:r>
            <a:r>
              <a:rPr lang="en-US" dirty="0" smtClean="0"/>
              <a:t>number of </a:t>
            </a:r>
            <a:r>
              <a:rPr lang="en-US" dirty="0"/>
              <a:t>input and the output data values to a system gives some indication of </a:t>
            </a:r>
            <a:r>
              <a:rPr lang="en-US" dirty="0" smtClean="0"/>
              <a:t>the number </a:t>
            </a:r>
            <a:r>
              <a:rPr lang="en-US" dirty="0"/>
              <a:t>of functions supported by the system. Albrecht postulated that in </a:t>
            </a:r>
            <a:r>
              <a:rPr lang="en-US" dirty="0" smtClean="0"/>
              <a:t>addition to </a:t>
            </a:r>
            <a:r>
              <a:rPr lang="en-US" dirty="0"/>
              <a:t>the number of basic functions that a software performs, the </a:t>
            </a:r>
            <a:r>
              <a:rPr lang="en-US" b="1" dirty="0"/>
              <a:t>size is </a:t>
            </a:r>
            <a:r>
              <a:rPr lang="en-US" b="1" dirty="0" smtClean="0"/>
              <a:t>also dependent </a:t>
            </a:r>
            <a:r>
              <a:rPr lang="en-US" b="1" dirty="0"/>
              <a:t>on the number of files and the number of interfaces</a:t>
            </a:r>
            <a:r>
              <a:rPr lang="en-US" dirty="0" smtClean="0"/>
              <a:t>.</a:t>
            </a:r>
          </a:p>
          <a:p>
            <a:r>
              <a:rPr lang="en-US" dirty="0"/>
              <a:t>function point </a:t>
            </a:r>
            <a:r>
              <a:rPr lang="en-US" dirty="0" smtClean="0"/>
              <a:t>metric computes </a:t>
            </a:r>
            <a:r>
              <a:rPr lang="en-US" dirty="0"/>
              <a:t>the size of a software product (in units of functions points or FPs)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size of a product in function points (FP) can be expressed as </a:t>
            </a:r>
            <a:r>
              <a:rPr lang="en-US" dirty="0" smtClean="0"/>
              <a:t>the weighted </a:t>
            </a:r>
            <a:r>
              <a:rPr lang="en-US" dirty="0"/>
              <a:t>sum of these five problem characteristics. The weights associated </a:t>
            </a:r>
            <a:r>
              <a:rPr lang="en-US" dirty="0" smtClean="0"/>
              <a:t>with the five characteristics </a:t>
            </a:r>
            <a:r>
              <a:rPr lang="en-US" dirty="0"/>
              <a:t>were proposed empirically and validated by </a:t>
            </a:r>
            <a:r>
              <a:rPr lang="en-US" dirty="0" smtClean="0"/>
              <a:t>the observations </a:t>
            </a:r>
            <a:r>
              <a:rPr lang="en-US" dirty="0"/>
              <a:t>over many projects</a:t>
            </a:r>
            <a:r>
              <a:rPr lang="en-US" dirty="0" smtClean="0"/>
              <a:t>.</a:t>
            </a:r>
          </a:p>
          <a:p>
            <a:r>
              <a:rPr lang="en-US" b="1" dirty="0"/>
              <a:t>UFP = (Number of inputs)*4 + (Number of outputs)*5 </a:t>
            </a:r>
            <a:r>
              <a:rPr lang="en-US" b="1" dirty="0" smtClean="0"/>
              <a:t>+(</a:t>
            </a:r>
            <a:r>
              <a:rPr lang="en-US" b="1" dirty="0"/>
              <a:t>Number of inquiries)*4 + (Number of files)*10 </a:t>
            </a:r>
            <a:r>
              <a:rPr lang="en-US" b="1" dirty="0" smtClean="0"/>
              <a:t>+(</a:t>
            </a:r>
            <a:r>
              <a:rPr lang="en-US" b="1" dirty="0"/>
              <a:t>Number of interfaces)*10</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Number of inputs: </a:t>
            </a:r>
          </a:p>
          <a:p>
            <a:r>
              <a:rPr lang="en-US" b="1" dirty="0" smtClean="0"/>
              <a:t>Each data item input by the user is counted. </a:t>
            </a:r>
          </a:p>
          <a:p>
            <a:r>
              <a:rPr lang="en-US" dirty="0" smtClean="0"/>
              <a:t>Data inputs should be distinguished from user inquiries. </a:t>
            </a:r>
          </a:p>
          <a:p>
            <a:r>
              <a:rPr lang="en-US" dirty="0" smtClean="0"/>
              <a:t>Inquiries are user commands such as print-account-balance. Inquiries are counted separately. It must be noted that individual data items input by the user are not considered in the calculation of the number of inputs, but a group of related inputs are considered as a single input.</a:t>
            </a:r>
          </a:p>
          <a:p>
            <a:r>
              <a:rPr lang="en-US" dirty="0" smtClean="0"/>
              <a:t>For example, while entering the data concerning an employee to an employee pay roll software; the data items name, age, gender, address, phone number, etc. are together considered as a single input. All these data items can be considered to be related, since they pertain to a single employee.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Number of outputs: </a:t>
            </a:r>
          </a:p>
          <a:p>
            <a:r>
              <a:rPr lang="en-US" dirty="0" smtClean="0"/>
              <a:t>The outputs considered refer to </a:t>
            </a:r>
            <a:r>
              <a:rPr lang="en-US" b="1" dirty="0" smtClean="0"/>
              <a:t>reports printed, screen outputs, error messages produced, </a:t>
            </a:r>
            <a:r>
              <a:rPr lang="en-US" dirty="0" smtClean="0"/>
              <a:t>etc.</a:t>
            </a:r>
          </a:p>
          <a:p>
            <a:r>
              <a:rPr lang="en-US" dirty="0" smtClean="0"/>
              <a:t>While outputting the number of outputs the individual data items within a report are not considered, but a set of related data items is counted as one input.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b="1" dirty="0" smtClean="0"/>
              <a:t>Number of inquiries: </a:t>
            </a:r>
          </a:p>
          <a:p>
            <a:r>
              <a:rPr lang="en-US" dirty="0" smtClean="0"/>
              <a:t>Number of inquiries is the number of distinct </a:t>
            </a:r>
            <a:r>
              <a:rPr lang="en-US" b="1" dirty="0" smtClean="0"/>
              <a:t>interactive queries </a:t>
            </a:r>
            <a:r>
              <a:rPr lang="en-US" dirty="0" smtClean="0"/>
              <a:t>which can be made by the users. </a:t>
            </a:r>
          </a:p>
          <a:p>
            <a:r>
              <a:rPr lang="en-US" dirty="0" smtClean="0"/>
              <a:t>These inquiries are the user commands which require specific action by the system.</a:t>
            </a:r>
          </a:p>
          <a:p>
            <a:r>
              <a:rPr lang="en-US" b="1" dirty="0" smtClean="0"/>
              <a:t>Number of files: </a:t>
            </a:r>
          </a:p>
          <a:p>
            <a:r>
              <a:rPr lang="en-US" b="1" dirty="0" smtClean="0"/>
              <a:t>Each logical file is count</a:t>
            </a:r>
            <a:r>
              <a:rPr lang="en-US" dirty="0" smtClean="0"/>
              <a:t>ed. A logical file means groups of </a:t>
            </a:r>
            <a:r>
              <a:rPr lang="en-US" b="1" dirty="0" smtClean="0"/>
              <a:t>logically related data</a:t>
            </a:r>
            <a:r>
              <a:rPr lang="en-US" dirty="0" smtClean="0"/>
              <a:t>. Thus, logical files can be data structures or physical files.</a:t>
            </a:r>
          </a:p>
          <a:p>
            <a:r>
              <a:rPr lang="en-US" b="1" dirty="0" smtClean="0"/>
              <a:t>Number of interfaces:</a:t>
            </a:r>
          </a:p>
          <a:p>
            <a:r>
              <a:rPr lang="en-US" dirty="0" smtClean="0"/>
              <a:t>Here the interfaces considered are the interfaces used </a:t>
            </a:r>
            <a:r>
              <a:rPr lang="en-US" b="1" dirty="0" smtClean="0"/>
              <a:t>to exchange information with other systems</a:t>
            </a:r>
            <a:r>
              <a:rPr lang="en-US" dirty="0" smtClean="0"/>
              <a:t>. Examples of such interfaces are data files on tapes, disks, communication links with other systems etc.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Now, technical complexity factor (TCF) is computed</a:t>
            </a:r>
          </a:p>
          <a:p>
            <a:r>
              <a:rPr lang="en-US" dirty="0" smtClean="0"/>
              <a:t>TCF refines the UFP measure by considering </a:t>
            </a:r>
            <a:r>
              <a:rPr lang="en-US" b="1" dirty="0" smtClean="0"/>
              <a:t>fourteen other factors</a:t>
            </a:r>
            <a:r>
              <a:rPr lang="en-US" dirty="0" smtClean="0"/>
              <a:t> such as high transaction rates, throughput, and response time requirements, etc.</a:t>
            </a:r>
          </a:p>
          <a:p>
            <a:r>
              <a:rPr lang="en-US" dirty="0" smtClean="0"/>
              <a:t>Each of these 14 factors is assigned from 0 (not present or no influence) to 6 (strong influence).</a:t>
            </a:r>
          </a:p>
          <a:p>
            <a:r>
              <a:rPr lang="en-US" dirty="0" smtClean="0"/>
              <a:t>The resulting numbers are</a:t>
            </a:r>
          </a:p>
          <a:p>
            <a:r>
              <a:rPr lang="en-US" dirty="0" smtClean="0"/>
              <a:t>summed, yielding the total degree of influence (DI).</a:t>
            </a:r>
          </a:p>
          <a:p>
            <a:pPr algn="ctr">
              <a:buNone/>
            </a:pPr>
            <a:r>
              <a:rPr lang="en-US" dirty="0" smtClean="0"/>
              <a:t>Now, TCF is computed as</a:t>
            </a:r>
          </a:p>
          <a:p>
            <a:pPr algn="ctr">
              <a:buNone/>
            </a:pPr>
            <a:r>
              <a:rPr lang="en-US" dirty="0" smtClean="0"/>
              <a:t>(0.65+0.01*DI).</a:t>
            </a:r>
          </a:p>
          <a:p>
            <a:pPr algn="ctr">
              <a:buNone/>
            </a:pPr>
            <a:r>
              <a:rPr lang="en-US" dirty="0" smtClean="0"/>
              <a:t>As DI can vary from 0 to 70, TCF can vary from 0.65 to 1.35.</a:t>
            </a:r>
          </a:p>
          <a:p>
            <a:pPr algn="ctr">
              <a:buNone/>
            </a:pPr>
            <a:r>
              <a:rPr lang="en-US" dirty="0" smtClean="0"/>
              <a:t>Finally, FP=UFP*TCF.</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1075</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Metrics</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FP example</vt:lpstr>
      <vt:lpstr>Solution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Lenovo</cp:lastModifiedBy>
  <cp:revision>48</cp:revision>
  <dcterms:created xsi:type="dcterms:W3CDTF">2017-04-18T12:47:15Z</dcterms:created>
  <dcterms:modified xsi:type="dcterms:W3CDTF">2019-04-05T08:36:59Z</dcterms:modified>
</cp:coreProperties>
</file>