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33"/>
  </p:notesMasterIdLst>
  <p:sldIdLst>
    <p:sldId id="256" r:id="rId3"/>
    <p:sldId id="277" r:id="rId4"/>
    <p:sldId id="276" r:id="rId5"/>
    <p:sldId id="305" r:id="rId6"/>
    <p:sldId id="280" r:id="rId7"/>
    <p:sldId id="288" r:id="rId8"/>
    <p:sldId id="281" r:id="rId9"/>
    <p:sldId id="301" r:id="rId10"/>
    <p:sldId id="302" r:id="rId11"/>
    <p:sldId id="283" r:id="rId12"/>
    <p:sldId id="285" r:id="rId13"/>
    <p:sldId id="286" r:id="rId14"/>
    <p:sldId id="287" r:id="rId15"/>
    <p:sldId id="303" r:id="rId16"/>
    <p:sldId id="290" r:id="rId17"/>
    <p:sldId id="292" r:id="rId18"/>
    <p:sldId id="293" r:id="rId19"/>
    <p:sldId id="295" r:id="rId20"/>
    <p:sldId id="296" r:id="rId21"/>
    <p:sldId id="300" r:id="rId22"/>
    <p:sldId id="294" r:id="rId23"/>
    <p:sldId id="258" r:id="rId24"/>
    <p:sldId id="260" r:id="rId25"/>
    <p:sldId id="272" r:id="rId26"/>
    <p:sldId id="265" r:id="rId27"/>
    <p:sldId id="266" r:id="rId28"/>
    <p:sldId id="267" r:id="rId29"/>
    <p:sldId id="273" r:id="rId30"/>
    <p:sldId id="264" r:id="rId31"/>
    <p:sldId id="30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6962" autoAdjust="0"/>
    <p:restoredTop sz="94662" autoAdjust="0"/>
  </p:normalViewPr>
  <p:slideViewPr>
    <p:cSldViewPr>
      <p:cViewPr>
        <p:scale>
          <a:sx n="69" d="100"/>
          <a:sy n="69" d="100"/>
        </p:scale>
        <p:origin x="-118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380A9F-9560-4BC2-9748-FC8F459679E7}" type="datetimeFigureOut">
              <a:rPr lang="en-US" smtClean="0"/>
              <a:pPr/>
              <a:t>12/27/2017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6E4BB2-6191-4307-A2B1-175F6322A067}" type="slidenum">
              <a:rPr lang="en-US" smtClean="0"/>
              <a:pPr/>
              <a:t>‹#›</a:t>
            </a:fld>
            <a:endParaRPr lang="en-US"/>
          </a:p>
        </p:txBody>
      </p:sp>
    </p:spTree>
    <p:extLst>
      <p:ext uri="{BB962C8B-B14F-4D97-AF65-F5344CB8AC3E}">
        <p14:creationId xmlns="" xmlns:p14="http://schemas.microsoft.com/office/powerpoint/2010/main" val="203789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B01A8E0-CCB5-4226-99E8-C55EC3DA1AE1}" type="datetime1">
              <a:rPr lang="en-US" smtClean="0"/>
              <a:pPr/>
              <a:t>12/27/2017</a:t>
            </a:fld>
            <a:endParaRPr lang="en-US"/>
          </a:p>
        </p:txBody>
      </p:sp>
      <p:sp>
        <p:nvSpPr>
          <p:cNvPr id="8" name="Slide Number Placeholder 7"/>
          <p:cNvSpPr>
            <a:spLocks noGrp="1"/>
          </p:cNvSpPr>
          <p:nvPr>
            <p:ph type="sldNum" sz="quarter" idx="11"/>
          </p:nvPr>
        </p:nvSpPr>
        <p:spPr/>
        <p:txBody>
          <a:bodyPr/>
          <a:lstStyle/>
          <a:p>
            <a:fld id="{8383DBAA-B404-4792-A6F9-8A4F87239AB3}" type="slidenum">
              <a:rPr lang="en-US" smtClean="0"/>
              <a:pPr/>
              <a:t>‹#›</a:t>
            </a:fld>
            <a:endParaRPr lang="en-US"/>
          </a:p>
        </p:txBody>
      </p:sp>
      <p:sp>
        <p:nvSpPr>
          <p:cNvPr id="9" name="Footer Placeholder 8"/>
          <p:cNvSpPr>
            <a:spLocks noGrp="1"/>
          </p:cNvSpPr>
          <p:nvPr>
            <p:ph type="ftr" sz="quarter" idx="12"/>
          </p:nvPr>
        </p:nvSpPr>
        <p:spPr/>
        <p:txBody>
          <a:bodyPr/>
          <a:lstStyle/>
          <a:p>
            <a:r>
              <a:rPr lang="en-US" smtClean="0"/>
              <a:t>Softpro India </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1547D-D404-4136-BC92-79BA30585FC2}" type="datetime1">
              <a:rPr lang="en-US" smtClean="0"/>
              <a:pPr/>
              <a:t>12/27/2017</a:t>
            </a:fld>
            <a:endParaRPr lang="en-US"/>
          </a:p>
        </p:txBody>
      </p:sp>
      <p:sp>
        <p:nvSpPr>
          <p:cNvPr id="5" name="Footer Placeholder 4"/>
          <p:cNvSpPr>
            <a:spLocks noGrp="1"/>
          </p:cNvSpPr>
          <p:nvPr>
            <p:ph type="ftr" sz="quarter" idx="11"/>
          </p:nvPr>
        </p:nvSpPr>
        <p:spPr/>
        <p:txBody>
          <a:bodyPr/>
          <a:lstStyle/>
          <a:p>
            <a:r>
              <a:rPr lang="en-US" smtClean="0"/>
              <a:t>Softpro India </a:t>
            </a:r>
            <a:endParaRPr lang="en-US"/>
          </a:p>
        </p:txBody>
      </p:sp>
      <p:sp>
        <p:nvSpPr>
          <p:cNvPr id="6" name="Slide Number Placeholder 5"/>
          <p:cNvSpPr>
            <a:spLocks noGrp="1"/>
          </p:cNvSpPr>
          <p:nvPr>
            <p:ph type="sldNum" sz="quarter" idx="12"/>
          </p:nvPr>
        </p:nvSpPr>
        <p:spPr/>
        <p:txBody>
          <a:bodyPr/>
          <a:lstStyle/>
          <a:p>
            <a:fld id="{8383DBAA-B404-4792-A6F9-8A4F87239A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D475A-50A9-4F5C-9FB0-8DA7585B483E}" type="datetime1">
              <a:rPr lang="en-US" smtClean="0"/>
              <a:pPr/>
              <a:t>12/27/2017</a:t>
            </a:fld>
            <a:endParaRPr lang="en-US"/>
          </a:p>
        </p:txBody>
      </p:sp>
      <p:sp>
        <p:nvSpPr>
          <p:cNvPr id="5" name="Footer Placeholder 4"/>
          <p:cNvSpPr>
            <a:spLocks noGrp="1"/>
          </p:cNvSpPr>
          <p:nvPr>
            <p:ph type="ftr" sz="quarter" idx="11"/>
          </p:nvPr>
        </p:nvSpPr>
        <p:spPr/>
        <p:txBody>
          <a:bodyPr/>
          <a:lstStyle/>
          <a:p>
            <a:r>
              <a:rPr lang="en-US" smtClean="0"/>
              <a:t>Softpro India </a:t>
            </a:r>
            <a:endParaRPr lang="en-US"/>
          </a:p>
        </p:txBody>
      </p:sp>
      <p:sp>
        <p:nvSpPr>
          <p:cNvPr id="6" name="Slide Number Placeholder 5"/>
          <p:cNvSpPr>
            <a:spLocks noGrp="1"/>
          </p:cNvSpPr>
          <p:nvPr>
            <p:ph type="sldNum" sz="quarter" idx="12"/>
          </p:nvPr>
        </p:nvSpPr>
        <p:spPr/>
        <p:txBody>
          <a:bodyPr/>
          <a:lstStyle/>
          <a:p>
            <a:fld id="{8383DBAA-B404-4792-A6F9-8A4F87239AB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778F962-2303-4F22-BFCD-205E93A84164}" type="datetimeFigureOut">
              <a:rPr lang="en-US" smtClean="0"/>
              <a:pPr/>
              <a:t>12/27/2017</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006086D-4818-4FE4-82FF-CCD26BD823C2}" type="slidenum">
              <a:rPr lang="en-US" smtClean="0">
                <a:solidFill>
                  <a:srgbClr val="8CADAE">
                    <a:shade val="75000"/>
                  </a:srgbClr>
                </a:solidFill>
              </a:rPr>
              <a:pPr/>
              <a:t>‹#›</a:t>
            </a:fld>
            <a:endParaRPr lang="en-US">
              <a:solidFill>
                <a:srgbClr val="8CADAE">
                  <a:shade val="75000"/>
                </a:srgb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extLst>
      <p:ext uri="{BB962C8B-B14F-4D97-AF65-F5344CB8AC3E}">
        <p14:creationId xmlns="" xmlns:p14="http://schemas.microsoft.com/office/powerpoint/2010/main" val="206941564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778F962-2303-4F22-BFCD-205E93A84164}" type="datetimeFigureOut">
              <a:rPr lang="en-US" smtClean="0"/>
              <a:pPr/>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006086D-4818-4FE4-82FF-CCD26BD823C2}" type="slidenum">
              <a:rPr lang="en-US" smtClean="0">
                <a:solidFill>
                  <a:srgbClr val="8CADAE">
                    <a:shade val="75000"/>
                  </a:srgbClr>
                </a:solidFill>
              </a:rPr>
              <a:pPr/>
              <a:t>‹#›</a:t>
            </a:fld>
            <a:endParaRPr lang="en-US">
              <a:solidFill>
                <a:srgbClr val="8CADAE">
                  <a:shade val="75000"/>
                </a:srgbClr>
              </a:solidFill>
            </a:endParaRPr>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 xmlns:p14="http://schemas.microsoft.com/office/powerpoint/2010/main" val="33329685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778F962-2303-4F22-BFCD-205E93A84164}" type="datetimeFigureOut">
              <a:rPr lang="en-US" smtClean="0"/>
              <a:pPr/>
              <a:t>12/27/2017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006086D-4818-4FE4-82FF-CCD26BD823C2}" type="slidenum">
              <a:rPr lang="en-US" smtClean="0">
                <a:solidFill>
                  <a:srgbClr val="8CADAE">
                    <a:shade val="75000"/>
                  </a:srgbClr>
                </a:solidFill>
              </a:rPr>
              <a:pPr/>
              <a:t>‹#›</a:t>
            </a:fld>
            <a:endParaRPr lang="en-US">
              <a:solidFill>
                <a:srgbClr val="8CADAE">
                  <a:shade val="75000"/>
                </a:srgb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extLst>
      <p:ext uri="{BB962C8B-B14F-4D97-AF65-F5344CB8AC3E}">
        <p14:creationId xmlns="" xmlns:p14="http://schemas.microsoft.com/office/powerpoint/2010/main" val="260409692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778F962-2303-4F22-BFCD-205E93A84164}" type="datetimeFigureOut">
              <a:rPr lang="en-US" smtClean="0"/>
              <a:pPr/>
              <a:t>12/27/2017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6086D-4818-4FE4-82FF-CCD26BD823C2}" type="slidenum">
              <a:rPr lang="en-US" smtClean="0">
                <a:solidFill>
                  <a:srgbClr val="8CADAE">
                    <a:shade val="75000"/>
                  </a:srgbClr>
                </a:solidFill>
              </a:rPr>
              <a:pPr/>
              <a:t>‹#›</a:t>
            </a:fld>
            <a:endParaRPr lang="en-US">
              <a:solidFill>
                <a:srgbClr val="8CADAE">
                  <a:shade val="75000"/>
                </a:srgbClr>
              </a:solidFill>
            </a:endParaRPr>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 xmlns:p14="http://schemas.microsoft.com/office/powerpoint/2010/main" val="1291977436"/>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778F962-2303-4F22-BFCD-205E93A84164}" type="datetimeFigureOut">
              <a:rPr lang="en-US" smtClean="0"/>
              <a:pPr/>
              <a:t>12/27/2017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006086D-4818-4FE4-82FF-CCD26BD823C2}" type="slidenum">
              <a:rPr lang="en-US" smtClean="0">
                <a:solidFill>
                  <a:srgbClr val="8CADAE">
                    <a:shade val="75000"/>
                  </a:srgbClr>
                </a:solidFill>
              </a:rPr>
              <a:pPr/>
              <a:t>‹#›</a:t>
            </a:fld>
            <a:endParaRPr lang="en-US">
              <a:solidFill>
                <a:srgbClr val="8CADAE">
                  <a:shade val="75000"/>
                </a:srgbClr>
              </a:solidFill>
            </a:endParaRPr>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extLst>
      <p:ext uri="{BB962C8B-B14F-4D97-AF65-F5344CB8AC3E}">
        <p14:creationId xmlns="" xmlns:p14="http://schemas.microsoft.com/office/powerpoint/2010/main" val="87677851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778F962-2303-4F22-BFCD-205E93A84164}" type="datetimeFigureOut">
              <a:rPr lang="en-US" smtClean="0"/>
              <a:pPr/>
              <a:t>12/27/2017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006086D-4818-4FE4-82FF-CCD26BD823C2}" type="slidenum">
              <a:rPr lang="en-US" smtClean="0">
                <a:solidFill>
                  <a:srgbClr val="8CADAE">
                    <a:shade val="75000"/>
                  </a:srgbClr>
                </a:solidFill>
              </a:rPr>
              <a:pPr/>
              <a:t>‹#›</a:t>
            </a:fld>
            <a:endParaRPr lang="en-US">
              <a:solidFill>
                <a:srgbClr val="8CADAE">
                  <a:shade val="75000"/>
                </a:srgbClr>
              </a:solidFill>
            </a:endParaRPr>
          </a:p>
        </p:txBody>
      </p:sp>
    </p:spTree>
    <p:extLst>
      <p:ext uri="{BB962C8B-B14F-4D97-AF65-F5344CB8AC3E}">
        <p14:creationId xmlns="" xmlns:p14="http://schemas.microsoft.com/office/powerpoint/2010/main" val="1254524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 name="Date Placeholder 1"/>
          <p:cNvSpPr>
            <a:spLocks noGrp="1"/>
          </p:cNvSpPr>
          <p:nvPr>
            <p:ph type="dt" sz="half" idx="10"/>
          </p:nvPr>
        </p:nvSpPr>
        <p:spPr/>
        <p:txBody>
          <a:bodyPr/>
          <a:lstStyle/>
          <a:p>
            <a:fld id="{5778F962-2303-4F22-BFCD-205E93A84164}" type="datetimeFigureOut">
              <a:rPr lang="en-US" smtClean="0"/>
              <a:pPr/>
              <a:t>12/27/2017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006086D-4818-4FE4-82FF-CCD26BD823C2}" type="slidenum">
              <a:rPr lang="en-US" smtClean="0"/>
              <a:pPr/>
              <a:t>‹#›</a:t>
            </a:fld>
            <a:endParaRPr lang="en-US"/>
          </a:p>
        </p:txBody>
      </p:sp>
    </p:spTree>
    <p:extLst>
      <p:ext uri="{BB962C8B-B14F-4D97-AF65-F5344CB8AC3E}">
        <p14:creationId xmlns="" xmlns:p14="http://schemas.microsoft.com/office/powerpoint/2010/main" val="41002143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006086D-4818-4FE4-82FF-CCD26BD823C2}" type="slidenum">
              <a:rPr lang="en-US" smtClean="0">
                <a:solidFill>
                  <a:srgbClr val="8CADAE">
                    <a:shade val="75000"/>
                  </a:srgbClr>
                </a:solidFill>
              </a:rPr>
              <a:pPr/>
              <a:t>‹#›</a:t>
            </a:fld>
            <a:endParaRPr lang="en-US">
              <a:solidFill>
                <a:srgbClr val="8CADAE">
                  <a:shade val="75000"/>
                </a:srgb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5" name="Date Placeholder 4"/>
          <p:cNvSpPr>
            <a:spLocks noGrp="1"/>
          </p:cNvSpPr>
          <p:nvPr>
            <p:ph type="dt" sz="half" idx="10"/>
          </p:nvPr>
        </p:nvSpPr>
        <p:spPr/>
        <p:txBody>
          <a:bodyPr/>
          <a:lstStyle/>
          <a:p>
            <a:fld id="{5778F962-2303-4F22-BFCD-205E93A84164}" type="datetimeFigureOut">
              <a:rPr lang="en-US" smtClean="0"/>
              <a:pPr/>
              <a:t>12/27/2017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extLst>
      <p:ext uri="{BB962C8B-B14F-4D97-AF65-F5344CB8AC3E}">
        <p14:creationId xmlns="" xmlns:p14="http://schemas.microsoft.com/office/powerpoint/2010/main" val="171212385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082CB54E-CE46-4E46-935E-AC0B6C4ED727}" type="datetime1">
              <a:rPr lang="en-US" smtClean="0"/>
              <a:pPr/>
              <a:t>12/27/2017</a:t>
            </a:fld>
            <a:endParaRPr lang="en-US"/>
          </a:p>
        </p:txBody>
      </p:sp>
      <p:sp>
        <p:nvSpPr>
          <p:cNvPr id="5" name="Footer Placeholder 4"/>
          <p:cNvSpPr>
            <a:spLocks noGrp="1"/>
          </p:cNvSpPr>
          <p:nvPr>
            <p:ph type="ftr" sz="quarter" idx="11"/>
          </p:nvPr>
        </p:nvSpPr>
        <p:spPr/>
        <p:txBody>
          <a:bodyPr/>
          <a:lstStyle/>
          <a:p>
            <a:r>
              <a:rPr lang="en-US" smtClean="0"/>
              <a:t>Softpro India </a:t>
            </a:r>
            <a:endParaRPr lang="en-US"/>
          </a:p>
        </p:txBody>
      </p:sp>
      <p:sp>
        <p:nvSpPr>
          <p:cNvPr id="6" name="Slide Number Placeholder 5"/>
          <p:cNvSpPr>
            <a:spLocks noGrp="1"/>
          </p:cNvSpPr>
          <p:nvPr>
            <p:ph type="sldNum" sz="quarter" idx="12"/>
          </p:nvPr>
        </p:nvSpPr>
        <p:spPr/>
        <p:txBody>
          <a:bodyPr/>
          <a:lstStyle/>
          <a:p>
            <a:fld id="{8383DBAA-B404-4792-A6F9-8A4F87239AB3}"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Slide Number Placeholder 6"/>
          <p:cNvSpPr>
            <a:spLocks noGrp="1"/>
          </p:cNvSpPr>
          <p:nvPr>
            <p:ph type="sldNum" sz="quarter" idx="12"/>
          </p:nvPr>
        </p:nvSpPr>
        <p:spPr>
          <a:xfrm>
            <a:off x="1371600" y="312738"/>
            <a:ext cx="457200" cy="441325"/>
          </a:xfrm>
        </p:spPr>
        <p:txBody>
          <a:bodyPr/>
          <a:lstStyle/>
          <a:p>
            <a:fld id="{0006086D-4818-4FE4-82FF-CCD26BD823C2}" type="slidenum">
              <a:rPr lang="en-US" smtClean="0">
                <a:solidFill>
                  <a:srgbClr val="8CADAE">
                    <a:shade val="75000"/>
                  </a:srgbClr>
                </a:solidFill>
              </a:rPr>
              <a:pPr/>
              <a:t>‹#›</a:t>
            </a:fld>
            <a:endParaRPr lang="en-US">
              <a:solidFill>
                <a:srgbClr val="8CADAE">
                  <a:shade val="75000"/>
                </a:srgbClr>
              </a:solidFill>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5" name="Date Placeholder 4"/>
          <p:cNvSpPr>
            <a:spLocks noGrp="1"/>
          </p:cNvSpPr>
          <p:nvPr>
            <p:ph type="dt" sz="half" idx="10"/>
          </p:nvPr>
        </p:nvSpPr>
        <p:spPr>
          <a:xfrm>
            <a:off x="5788152" y="6404984"/>
            <a:ext cx="3044952" cy="365760"/>
          </a:xfrm>
        </p:spPr>
        <p:txBody>
          <a:bodyPr/>
          <a:lstStyle/>
          <a:p>
            <a:fld id="{5778F962-2303-4F22-BFCD-205E93A84164}" type="datetimeFigureOut">
              <a:rPr lang="en-US" smtClean="0"/>
              <a:pPr/>
              <a:t>12/27/2017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extLst>
      <p:ext uri="{BB962C8B-B14F-4D97-AF65-F5344CB8AC3E}">
        <p14:creationId xmlns="" xmlns:p14="http://schemas.microsoft.com/office/powerpoint/2010/main" val="3207018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78F962-2303-4F22-BFCD-205E93A84164}" type="datetimeFigureOut">
              <a:rPr lang="en-US" smtClean="0"/>
              <a:pPr/>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6086D-4818-4FE4-82FF-CCD26BD823C2}" type="slidenum">
              <a:rPr lang="en-US" smtClean="0">
                <a:solidFill>
                  <a:srgbClr val="8CADAE">
                    <a:shade val="75000"/>
                  </a:srgbClr>
                </a:solidFill>
              </a:rPr>
              <a:pPr/>
              <a:t>‹#›</a:t>
            </a:fld>
            <a:endParaRPr lang="en-US">
              <a:solidFill>
                <a:srgbClr val="8CADAE">
                  <a:shade val="75000"/>
                </a:srgbClr>
              </a:solidFill>
            </a:endParaRPr>
          </a:p>
        </p:txBody>
      </p:sp>
    </p:spTree>
    <p:extLst>
      <p:ext uri="{BB962C8B-B14F-4D97-AF65-F5344CB8AC3E}">
        <p14:creationId xmlns="" xmlns:p14="http://schemas.microsoft.com/office/powerpoint/2010/main" val="1911940168"/>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6915912" y="3009901"/>
            <a:ext cx="457200" cy="441325"/>
          </a:xfrm>
        </p:spPr>
        <p:txBody>
          <a:bodyPr/>
          <a:lstStyle/>
          <a:p>
            <a:fld id="{0006086D-4818-4FE4-82FF-CCD26BD823C2}" type="slidenum">
              <a:rPr lang="en-US" smtClean="0">
                <a:solidFill>
                  <a:srgbClr val="8CADAE">
                    <a:shade val="75000"/>
                  </a:srgbClr>
                </a:solidFill>
              </a:rPr>
              <a:pPr/>
              <a:t>‹#›</a:t>
            </a:fld>
            <a:endParaRPr lang="en-US">
              <a:solidFill>
                <a:srgbClr val="8CADAE">
                  <a:shade val="75000"/>
                </a:srgbClr>
              </a:solidFill>
            </a:endParaRPr>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78F962-2303-4F22-BFCD-205E93A84164}" type="datetimeFigureOut">
              <a:rPr lang="en-US" smtClean="0"/>
              <a:pPr/>
              <a:t>12/27/2017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extLst>
      <p:ext uri="{BB962C8B-B14F-4D97-AF65-F5344CB8AC3E}">
        <p14:creationId xmlns="" xmlns:p14="http://schemas.microsoft.com/office/powerpoint/2010/main" val="353705550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6389C-B008-42FF-B67A-DE085EE8A720}" type="datetime1">
              <a:rPr lang="en-US" smtClean="0"/>
              <a:pPr/>
              <a:t>12/27/2017</a:t>
            </a:fld>
            <a:endParaRPr lang="en-US"/>
          </a:p>
        </p:txBody>
      </p:sp>
      <p:sp>
        <p:nvSpPr>
          <p:cNvPr id="5" name="Footer Placeholder 4"/>
          <p:cNvSpPr>
            <a:spLocks noGrp="1"/>
          </p:cNvSpPr>
          <p:nvPr>
            <p:ph type="ftr" sz="quarter" idx="11"/>
          </p:nvPr>
        </p:nvSpPr>
        <p:spPr/>
        <p:txBody>
          <a:bodyPr/>
          <a:lstStyle/>
          <a:p>
            <a:r>
              <a:rPr lang="en-US" smtClean="0"/>
              <a:t>Softpro India </a:t>
            </a:r>
            <a:endParaRPr lang="en-US"/>
          </a:p>
        </p:txBody>
      </p:sp>
      <p:sp>
        <p:nvSpPr>
          <p:cNvPr id="6" name="Slide Number Placeholder 5"/>
          <p:cNvSpPr>
            <a:spLocks noGrp="1"/>
          </p:cNvSpPr>
          <p:nvPr>
            <p:ph type="sldNum" sz="quarter" idx="12"/>
          </p:nvPr>
        </p:nvSpPr>
        <p:spPr/>
        <p:txBody>
          <a:bodyPr/>
          <a:lstStyle/>
          <a:p>
            <a:fld id="{8383DBAA-B404-4792-A6F9-8A4F87239AB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E373C21-737A-45B1-8275-F191DF81F4AC}" type="datetime1">
              <a:rPr lang="en-US" smtClean="0"/>
              <a:pPr/>
              <a:t>12/27/2017</a:t>
            </a:fld>
            <a:endParaRPr lang="en-US"/>
          </a:p>
        </p:txBody>
      </p:sp>
      <p:sp>
        <p:nvSpPr>
          <p:cNvPr id="6" name="Footer Placeholder 5"/>
          <p:cNvSpPr>
            <a:spLocks noGrp="1"/>
          </p:cNvSpPr>
          <p:nvPr>
            <p:ph type="ftr" sz="quarter" idx="11"/>
          </p:nvPr>
        </p:nvSpPr>
        <p:spPr/>
        <p:txBody>
          <a:bodyPr/>
          <a:lstStyle/>
          <a:p>
            <a:r>
              <a:rPr lang="en-US" smtClean="0"/>
              <a:t>Softpro India </a:t>
            </a:r>
            <a:endParaRPr lang="en-US"/>
          </a:p>
        </p:txBody>
      </p:sp>
      <p:sp>
        <p:nvSpPr>
          <p:cNvPr id="7" name="Slide Number Placeholder 6"/>
          <p:cNvSpPr>
            <a:spLocks noGrp="1"/>
          </p:cNvSpPr>
          <p:nvPr>
            <p:ph type="sldNum" sz="quarter" idx="12"/>
          </p:nvPr>
        </p:nvSpPr>
        <p:spPr/>
        <p:txBody>
          <a:bodyPr/>
          <a:lstStyle/>
          <a:p>
            <a:fld id="{8383DBAA-B404-4792-A6F9-8A4F87239AB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903B7C0-5777-4A33-8BDA-B766EDC0A8A4}" type="datetime1">
              <a:rPr lang="en-US" smtClean="0"/>
              <a:pPr/>
              <a:t>12/27/2017</a:t>
            </a:fld>
            <a:endParaRPr lang="en-US"/>
          </a:p>
        </p:txBody>
      </p:sp>
      <p:sp>
        <p:nvSpPr>
          <p:cNvPr id="8" name="Footer Placeholder 7"/>
          <p:cNvSpPr>
            <a:spLocks noGrp="1"/>
          </p:cNvSpPr>
          <p:nvPr>
            <p:ph type="ftr" sz="quarter" idx="11"/>
          </p:nvPr>
        </p:nvSpPr>
        <p:spPr/>
        <p:txBody>
          <a:bodyPr/>
          <a:lstStyle/>
          <a:p>
            <a:r>
              <a:rPr lang="en-US" smtClean="0"/>
              <a:t>Softpro India </a:t>
            </a:r>
            <a:endParaRPr lang="en-US"/>
          </a:p>
        </p:txBody>
      </p:sp>
      <p:sp>
        <p:nvSpPr>
          <p:cNvPr id="9" name="Slide Number Placeholder 8"/>
          <p:cNvSpPr>
            <a:spLocks noGrp="1"/>
          </p:cNvSpPr>
          <p:nvPr>
            <p:ph type="sldNum" sz="quarter" idx="12"/>
          </p:nvPr>
        </p:nvSpPr>
        <p:spPr/>
        <p:txBody>
          <a:bodyPr/>
          <a:lstStyle/>
          <a:p>
            <a:fld id="{8383DBAA-B404-4792-A6F9-8A4F87239AB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CE6DFA-B775-4390-99CE-BEC8DD85BC9C}" type="datetime1">
              <a:rPr lang="en-US" smtClean="0"/>
              <a:pPr/>
              <a:t>12/27/2017</a:t>
            </a:fld>
            <a:endParaRPr lang="en-US"/>
          </a:p>
        </p:txBody>
      </p:sp>
      <p:sp>
        <p:nvSpPr>
          <p:cNvPr id="4" name="Footer Placeholder 3"/>
          <p:cNvSpPr>
            <a:spLocks noGrp="1"/>
          </p:cNvSpPr>
          <p:nvPr>
            <p:ph type="ftr" sz="quarter" idx="11"/>
          </p:nvPr>
        </p:nvSpPr>
        <p:spPr/>
        <p:txBody>
          <a:bodyPr/>
          <a:lstStyle/>
          <a:p>
            <a:r>
              <a:rPr lang="en-US" smtClean="0"/>
              <a:t>Softpro India </a:t>
            </a:r>
            <a:endParaRPr lang="en-US"/>
          </a:p>
        </p:txBody>
      </p:sp>
      <p:sp>
        <p:nvSpPr>
          <p:cNvPr id="5" name="Slide Number Placeholder 4"/>
          <p:cNvSpPr>
            <a:spLocks noGrp="1"/>
          </p:cNvSpPr>
          <p:nvPr>
            <p:ph type="sldNum" sz="quarter" idx="12"/>
          </p:nvPr>
        </p:nvSpPr>
        <p:spPr/>
        <p:txBody>
          <a:bodyPr/>
          <a:lstStyle/>
          <a:p>
            <a:fld id="{8383DBAA-B404-4792-A6F9-8A4F87239A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59A267-6D39-483E-90DC-57E64B4CB906}" type="datetime1">
              <a:rPr lang="en-US" smtClean="0"/>
              <a:pPr/>
              <a:t>12/27/2017</a:t>
            </a:fld>
            <a:endParaRPr lang="en-US"/>
          </a:p>
        </p:txBody>
      </p:sp>
      <p:sp>
        <p:nvSpPr>
          <p:cNvPr id="3" name="Footer Placeholder 2"/>
          <p:cNvSpPr>
            <a:spLocks noGrp="1"/>
          </p:cNvSpPr>
          <p:nvPr>
            <p:ph type="ftr" sz="quarter" idx="11"/>
          </p:nvPr>
        </p:nvSpPr>
        <p:spPr/>
        <p:txBody>
          <a:bodyPr/>
          <a:lstStyle/>
          <a:p>
            <a:r>
              <a:rPr lang="en-US" smtClean="0"/>
              <a:t>Softpro India </a:t>
            </a:r>
            <a:endParaRPr lang="en-US"/>
          </a:p>
        </p:txBody>
      </p:sp>
      <p:sp>
        <p:nvSpPr>
          <p:cNvPr id="4" name="Slide Number Placeholder 3"/>
          <p:cNvSpPr>
            <a:spLocks noGrp="1"/>
          </p:cNvSpPr>
          <p:nvPr>
            <p:ph type="sldNum" sz="quarter" idx="12"/>
          </p:nvPr>
        </p:nvSpPr>
        <p:spPr/>
        <p:txBody>
          <a:bodyPr/>
          <a:lstStyle/>
          <a:p>
            <a:fld id="{8383DBAA-B404-4792-A6F9-8A4F87239A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01BB48-24B8-4E83-9634-1C345727E34C}" type="datetime1">
              <a:rPr lang="en-US" smtClean="0"/>
              <a:pPr/>
              <a:t>12/27/2017</a:t>
            </a:fld>
            <a:endParaRPr lang="en-US"/>
          </a:p>
        </p:txBody>
      </p:sp>
      <p:sp>
        <p:nvSpPr>
          <p:cNvPr id="6" name="Footer Placeholder 5"/>
          <p:cNvSpPr>
            <a:spLocks noGrp="1"/>
          </p:cNvSpPr>
          <p:nvPr>
            <p:ph type="ftr" sz="quarter" idx="11"/>
          </p:nvPr>
        </p:nvSpPr>
        <p:spPr/>
        <p:txBody>
          <a:bodyPr/>
          <a:lstStyle/>
          <a:p>
            <a:r>
              <a:rPr lang="en-US" smtClean="0"/>
              <a:t>Softpro India </a:t>
            </a:r>
            <a:endParaRPr lang="en-US"/>
          </a:p>
        </p:txBody>
      </p:sp>
      <p:sp>
        <p:nvSpPr>
          <p:cNvPr id="7" name="Slide Number Placeholder 6"/>
          <p:cNvSpPr>
            <a:spLocks noGrp="1"/>
          </p:cNvSpPr>
          <p:nvPr>
            <p:ph type="sldNum" sz="quarter" idx="12"/>
          </p:nvPr>
        </p:nvSpPr>
        <p:spPr/>
        <p:txBody>
          <a:bodyPr/>
          <a:lstStyle/>
          <a:p>
            <a:fld id="{8383DBAA-B404-4792-A6F9-8A4F87239A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5A96A8-C53D-46F9-B79E-BB4CB1EE7F22}" type="datetime1">
              <a:rPr lang="en-US" smtClean="0"/>
              <a:pPr/>
              <a:t>12/27/2017</a:t>
            </a:fld>
            <a:endParaRPr lang="en-US"/>
          </a:p>
        </p:txBody>
      </p:sp>
      <p:sp>
        <p:nvSpPr>
          <p:cNvPr id="6" name="Footer Placeholder 5"/>
          <p:cNvSpPr>
            <a:spLocks noGrp="1"/>
          </p:cNvSpPr>
          <p:nvPr>
            <p:ph type="ftr" sz="quarter" idx="11"/>
          </p:nvPr>
        </p:nvSpPr>
        <p:spPr/>
        <p:txBody>
          <a:bodyPr/>
          <a:lstStyle/>
          <a:p>
            <a:r>
              <a:rPr lang="en-US" smtClean="0"/>
              <a:t>Softpro India </a:t>
            </a:r>
            <a:endParaRPr lang="en-US"/>
          </a:p>
        </p:txBody>
      </p:sp>
      <p:sp>
        <p:nvSpPr>
          <p:cNvPr id="7" name="Slide Number Placeholder 6"/>
          <p:cNvSpPr>
            <a:spLocks noGrp="1"/>
          </p:cNvSpPr>
          <p:nvPr>
            <p:ph type="sldNum" sz="quarter" idx="12"/>
          </p:nvPr>
        </p:nvSpPr>
        <p:spPr/>
        <p:txBody>
          <a:bodyPr/>
          <a:lstStyle/>
          <a:p>
            <a:fld id="{8383DBAA-B404-4792-A6F9-8A4F87239AB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EB319A87-46F5-43DC-A037-2A52301F3F67}" type="datetime1">
              <a:rPr lang="en-US" smtClean="0"/>
              <a:pPr/>
              <a:t>12/27/2017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Softpro India </a:t>
            </a:r>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8383DBAA-B404-4792-A6F9-8A4F87239AB3}"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778F962-2303-4F22-BFCD-205E93A84164}" type="datetimeFigureOut">
              <a:rPr lang="en-US" smtClean="0"/>
              <a:pPr/>
              <a:t>12/27/2017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006086D-4818-4FE4-82FF-CCD26BD823C2}" type="slidenum">
              <a:rPr lang="en-US" smtClean="0">
                <a:solidFill>
                  <a:srgbClr val="8CADAE">
                    <a:shade val="75000"/>
                  </a:srgbClr>
                </a:solidFill>
              </a:rPr>
              <a:pPr/>
              <a:t>‹#›</a:t>
            </a:fld>
            <a:endParaRPr lang="en-US">
              <a:solidFill>
                <a:srgbClr val="8CADAE">
                  <a:shade val="75000"/>
                </a:srgb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extLst>
      <p:ext uri="{BB962C8B-B14F-4D97-AF65-F5344CB8AC3E}">
        <p14:creationId xmlns="" xmlns:p14="http://schemas.microsoft.com/office/powerpoint/2010/main" val="7651200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6.jpeg"/><Relationship Id="rId13" Type="http://schemas.openxmlformats.org/officeDocument/2006/relationships/image" Target="../media/image31.png"/><Relationship Id="rId18" Type="http://schemas.openxmlformats.org/officeDocument/2006/relationships/image" Target="../media/image36.jpe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image" Target="../media/image20.jpe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jpeg"/><Relationship Id="rId15" Type="http://schemas.openxmlformats.org/officeDocument/2006/relationships/image" Target="../media/image33.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jpeg"/><Relationship Id="rId1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rcRect l="26000" t="22628" r="24000" b="15144"/>
          <a:stretch>
            <a:fillRect/>
          </a:stretch>
        </p:blipFill>
        <p:spPr>
          <a:xfrm>
            <a:off x="7239001" y="0"/>
            <a:ext cx="1600200" cy="1219200"/>
          </a:xfrm>
          <a:prstGeom prst="rect">
            <a:avLst/>
          </a:prstGeom>
        </p:spPr>
      </p:pic>
      <p:sp>
        <p:nvSpPr>
          <p:cNvPr id="8" name="TextBox 7"/>
          <p:cNvSpPr txBox="1"/>
          <p:nvPr/>
        </p:nvSpPr>
        <p:spPr>
          <a:xfrm>
            <a:off x="3657600" y="5105400"/>
            <a:ext cx="2130648" cy="1077218"/>
          </a:xfrm>
          <a:prstGeom prst="rect">
            <a:avLst/>
          </a:prstGeom>
          <a:noFill/>
        </p:spPr>
        <p:txBody>
          <a:bodyPr wrap="none" rtlCol="0">
            <a:spAutoFit/>
          </a:bodyPr>
          <a:lstStyle/>
          <a:p>
            <a:pPr algn="ctr"/>
            <a:r>
              <a:rPr lang="en-US" sz="2000" dirty="0" smtClean="0">
                <a:solidFill>
                  <a:schemeClr val="accent1">
                    <a:lumMod val="75000"/>
                  </a:schemeClr>
                </a:solidFill>
                <a:latin typeface="Calibri" pitchFamily="34" charset="0"/>
                <a:cs typeface="Calibri" pitchFamily="34" charset="0"/>
              </a:rPr>
              <a:t>By </a:t>
            </a:r>
          </a:p>
          <a:p>
            <a:pPr algn="ctr"/>
            <a:r>
              <a:rPr lang="en-US" sz="2200" b="1" dirty="0" err="1" smtClean="0">
                <a:solidFill>
                  <a:schemeClr val="accent1">
                    <a:lumMod val="75000"/>
                  </a:schemeClr>
                </a:solidFill>
                <a:latin typeface="Calibri" pitchFamily="34" charset="0"/>
                <a:cs typeface="Calibri" pitchFamily="34" charset="0"/>
              </a:rPr>
              <a:t>Rohit</a:t>
            </a:r>
            <a:r>
              <a:rPr lang="en-US" sz="2200" b="1" dirty="0" smtClean="0">
                <a:solidFill>
                  <a:schemeClr val="accent1">
                    <a:lumMod val="75000"/>
                  </a:schemeClr>
                </a:solidFill>
                <a:latin typeface="Calibri" pitchFamily="34" charset="0"/>
                <a:cs typeface="Calibri" pitchFamily="34" charset="0"/>
              </a:rPr>
              <a:t> Kumar</a:t>
            </a:r>
            <a:endParaRPr lang="en-US" sz="2200" b="1" dirty="0">
              <a:solidFill>
                <a:schemeClr val="accent1">
                  <a:lumMod val="75000"/>
                </a:schemeClr>
              </a:solidFill>
              <a:latin typeface="Calibri" pitchFamily="34" charset="0"/>
              <a:cs typeface="Calibri" pitchFamily="34" charset="0"/>
            </a:endParaRPr>
          </a:p>
          <a:p>
            <a:pPr algn="ctr"/>
            <a:r>
              <a:rPr lang="en-US" sz="2200" b="1" dirty="0" smtClean="0">
                <a:solidFill>
                  <a:schemeClr val="accent1">
                    <a:lumMod val="75000"/>
                  </a:schemeClr>
                </a:solidFill>
                <a:latin typeface="Calibri" pitchFamily="34" charset="0"/>
                <a:cs typeface="Calibri" pitchFamily="34" charset="0"/>
              </a:rPr>
              <a:t>Project Manager</a:t>
            </a:r>
          </a:p>
        </p:txBody>
      </p:sp>
      <p:sp>
        <p:nvSpPr>
          <p:cNvPr id="9" name="Slide Number Placeholder 8"/>
          <p:cNvSpPr>
            <a:spLocks noGrp="1"/>
          </p:cNvSpPr>
          <p:nvPr>
            <p:ph type="sldNum" sz="quarter" idx="11"/>
          </p:nvPr>
        </p:nvSpPr>
        <p:spPr/>
        <p:txBody>
          <a:bodyPr/>
          <a:lstStyle/>
          <a:p>
            <a:r>
              <a:rPr lang="en-US" sz="1600" b="1" dirty="0" smtClean="0">
                <a:latin typeface="Calibri" pitchFamily="34" charset="0"/>
                <a:cs typeface="Calibri" pitchFamily="34" charset="0"/>
              </a:rPr>
              <a:t>1</a:t>
            </a:r>
            <a:endParaRPr lang="en-US" b="1" dirty="0">
              <a:latin typeface="Calibri" pitchFamily="34" charset="0"/>
              <a:cs typeface="Calibri" pitchFamily="34" charset="0"/>
            </a:endParaRPr>
          </a:p>
        </p:txBody>
      </p:sp>
      <p:sp>
        <p:nvSpPr>
          <p:cNvPr id="10" name="Footer Placeholder 9"/>
          <p:cNvSpPr>
            <a:spLocks noGrp="1"/>
          </p:cNvSpPr>
          <p:nvPr>
            <p:ph type="ftr" sz="quarter" idx="12"/>
          </p:nvPr>
        </p:nvSpPr>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1026" name="Picture 2" descr="F:\Graphic Images\Spi copy.png"/>
          <p:cNvPicPr>
            <a:picLocks noChangeAspect="1" noChangeArrowheads="1"/>
          </p:cNvPicPr>
          <p:nvPr/>
        </p:nvPicPr>
        <p:blipFill>
          <a:blip r:embed="rId3" cstate="print"/>
          <a:srcRect/>
          <a:stretch>
            <a:fillRect/>
          </a:stretch>
        </p:blipFill>
        <p:spPr bwMode="auto">
          <a:xfrm>
            <a:off x="457200" y="304800"/>
            <a:ext cx="1124323" cy="533400"/>
          </a:xfrm>
          <a:prstGeom prst="rect">
            <a:avLst/>
          </a:prstGeom>
          <a:noFill/>
        </p:spPr>
      </p:pic>
      <p:sp>
        <p:nvSpPr>
          <p:cNvPr id="3" name="TextBox 2"/>
          <p:cNvSpPr txBox="1"/>
          <p:nvPr/>
        </p:nvSpPr>
        <p:spPr>
          <a:xfrm>
            <a:off x="685800" y="2133601"/>
            <a:ext cx="8001000" cy="2400657"/>
          </a:xfrm>
          <a:prstGeom prst="rect">
            <a:avLst/>
          </a:prstGeom>
          <a:noFill/>
        </p:spPr>
        <p:txBody>
          <a:bodyPr wrap="square" rtlCol="0">
            <a:spAutoFit/>
          </a:bodyPr>
          <a:lstStyle/>
          <a:p>
            <a:r>
              <a:rPr lang="en-US" sz="4000" b="1" i="1" dirty="0" smtClean="0">
                <a:solidFill>
                  <a:schemeClr val="tx2"/>
                </a:solidFill>
                <a:latin typeface="Calibri" pitchFamily="34" charset="0"/>
                <a:cs typeface="Calibri" pitchFamily="34" charset="0"/>
              </a:rPr>
              <a:t>    “</a:t>
            </a:r>
            <a:r>
              <a:rPr lang="en-US" sz="4500" b="1" i="1" dirty="0" smtClean="0">
                <a:solidFill>
                  <a:schemeClr val="tx2"/>
                </a:solidFill>
                <a:latin typeface="Monotype Corsiva" pitchFamily="66" charset="0"/>
                <a:cs typeface="Calibri" pitchFamily="34" charset="0"/>
              </a:rPr>
              <a:t>Journey from Beginner to Expert”</a:t>
            </a:r>
          </a:p>
          <a:p>
            <a:pPr algn="ctr"/>
            <a:r>
              <a:rPr lang="en-US" sz="4500" b="1" i="1" dirty="0" smtClean="0">
                <a:solidFill>
                  <a:schemeClr val="tx2"/>
                </a:solidFill>
                <a:latin typeface="Monotype Corsiva" pitchFamily="66" charset="0"/>
                <a:cs typeface="Calibri" pitchFamily="34" charset="0"/>
              </a:rPr>
              <a:t>with </a:t>
            </a:r>
          </a:p>
          <a:p>
            <a:pPr algn="ctr"/>
            <a:r>
              <a:rPr lang="en-US" sz="6000" b="1" dirty="0" smtClean="0">
                <a:solidFill>
                  <a:srgbClr val="FFC000"/>
                </a:solidFill>
                <a:latin typeface="Calibri" pitchFamily="34" charset="0"/>
                <a:cs typeface="Calibri" pitchFamily="34" charset="0"/>
              </a:rPr>
              <a:t>Python</a:t>
            </a:r>
            <a:r>
              <a:rPr lang="en-US" sz="6000" b="1" i="1" dirty="0" smtClean="0">
                <a:solidFill>
                  <a:srgbClr val="FF0000"/>
                </a:solidFill>
                <a:latin typeface="Calibri" pitchFamily="34" charset="0"/>
                <a:cs typeface="Calibri" pitchFamily="34" charset="0"/>
              </a:rPr>
              <a:t> </a:t>
            </a:r>
            <a:endParaRPr lang="en-US" sz="6000" b="1" i="1" dirty="0">
              <a:solidFill>
                <a:srgbClr val="FF0000"/>
              </a:solidFill>
              <a:latin typeface="Calibri" pitchFamily="34" charset="0"/>
              <a:cs typeface="Calibri" pitchFamily="34" charset="0"/>
            </a:endParaRPr>
          </a:p>
        </p:txBody>
      </p:sp>
    </p:spTree>
    <p:extLst>
      <p:ext uri="{BB962C8B-B14F-4D97-AF65-F5344CB8AC3E}">
        <p14:creationId xmlns="" xmlns:p14="http://schemas.microsoft.com/office/powerpoint/2010/main" val="154900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8383DBAA-B404-4792-A6F9-8A4F87239AB3}" type="slidenum">
              <a:rPr lang="en-US" smtClean="0">
                <a:latin typeface="Calibri" pitchFamily="34" charset="0"/>
                <a:cs typeface="Calibri" pitchFamily="34" charset="0"/>
              </a:rPr>
              <a:pPr/>
              <a:t>10</a:t>
            </a:fld>
            <a:endParaRPr lang="en-US">
              <a:latin typeface="Calibri" pitchFamily="34" charset="0"/>
              <a:cs typeface="Calibri" pitchFamily="34" charset="0"/>
            </a:endParaRPr>
          </a:p>
        </p:txBody>
      </p:sp>
      <p:sp>
        <p:nvSpPr>
          <p:cNvPr id="5" name="Footer Placeholder 4"/>
          <p:cNvSpPr>
            <a:spLocks noGrp="1"/>
          </p:cNvSpPr>
          <p:nvPr>
            <p:ph type="ftr" sz="quarter" idx="12"/>
          </p:nvPr>
        </p:nvSpPr>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sp>
        <p:nvSpPr>
          <p:cNvPr id="2" name="TextBox 1"/>
          <p:cNvSpPr txBox="1"/>
          <p:nvPr/>
        </p:nvSpPr>
        <p:spPr>
          <a:xfrm>
            <a:off x="871070" y="2971800"/>
            <a:ext cx="2265236" cy="400110"/>
          </a:xfrm>
          <a:prstGeom prst="rect">
            <a:avLst/>
          </a:prstGeom>
          <a:noFill/>
        </p:spPr>
        <p:txBody>
          <a:bodyPr wrap="none" rtlCol="0">
            <a:spAutoFit/>
          </a:bodyPr>
          <a:lstStyle/>
          <a:p>
            <a:r>
              <a:rPr lang="en-US" sz="2000" dirty="0" smtClean="0">
                <a:solidFill>
                  <a:schemeClr val="tx2">
                    <a:lumMod val="75000"/>
                  </a:schemeClr>
                </a:solidFill>
                <a:latin typeface="Calibri" pitchFamily="34" charset="0"/>
                <a:cs typeface="Calibri" pitchFamily="34" charset="0"/>
              </a:rPr>
              <a:t>Python Applications</a:t>
            </a:r>
            <a:endParaRPr lang="en-US" sz="2000" dirty="0">
              <a:solidFill>
                <a:schemeClr val="tx2">
                  <a:lumMod val="75000"/>
                </a:schemeClr>
              </a:solidFill>
              <a:latin typeface="Calibri" pitchFamily="34" charset="0"/>
              <a:cs typeface="Calibri" pitchFamily="34" charset="0"/>
            </a:endParaRPr>
          </a:p>
        </p:txBody>
      </p:sp>
      <p:cxnSp>
        <p:nvCxnSpPr>
          <p:cNvPr id="6" name="Straight Connector 5"/>
          <p:cNvCxnSpPr>
            <a:stCxn id="2" idx="3"/>
          </p:cNvCxnSpPr>
          <p:nvPr/>
        </p:nvCxnSpPr>
        <p:spPr>
          <a:xfrm flipV="1">
            <a:off x="3136306" y="3156467"/>
            <a:ext cx="826094" cy="153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962400" y="1371600"/>
            <a:ext cx="0" cy="3657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962400" y="1371600"/>
            <a:ext cx="1143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962400" y="3200400"/>
            <a:ext cx="1066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62400" y="5029200"/>
            <a:ext cx="1066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105400" y="731607"/>
            <a:ext cx="2667000" cy="12799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25" name="Rectangle 24"/>
          <p:cNvSpPr/>
          <p:nvPr/>
        </p:nvSpPr>
        <p:spPr>
          <a:xfrm>
            <a:off x="5029200" y="2606215"/>
            <a:ext cx="2667000" cy="12799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26" name="Rectangle 25"/>
          <p:cNvSpPr/>
          <p:nvPr/>
        </p:nvSpPr>
        <p:spPr>
          <a:xfrm>
            <a:off x="5029200" y="4435015"/>
            <a:ext cx="2667000" cy="12799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24" name="TextBox 23"/>
          <p:cNvSpPr txBox="1"/>
          <p:nvPr/>
        </p:nvSpPr>
        <p:spPr>
          <a:xfrm>
            <a:off x="5173122" y="909935"/>
            <a:ext cx="2378920" cy="1015663"/>
          </a:xfrm>
          <a:prstGeom prst="rect">
            <a:avLst/>
          </a:prstGeom>
          <a:noFill/>
        </p:spPr>
        <p:txBody>
          <a:bodyPr wrap="none" rtlCol="0">
            <a:spAutoFit/>
          </a:bodyPr>
          <a:lstStyle/>
          <a:p>
            <a:pPr algn="ctr"/>
            <a:r>
              <a:rPr lang="en-US" sz="2000" dirty="0" smtClean="0">
                <a:solidFill>
                  <a:schemeClr val="tx2">
                    <a:lumMod val="75000"/>
                  </a:schemeClr>
                </a:solidFill>
                <a:latin typeface="Calibri" pitchFamily="34" charset="0"/>
                <a:cs typeface="Calibri" pitchFamily="34" charset="0"/>
              </a:rPr>
              <a:t>Software Industry</a:t>
            </a:r>
          </a:p>
          <a:p>
            <a:pPr algn="ctr"/>
            <a:r>
              <a:rPr lang="en-US" sz="2000" dirty="0" smtClean="0">
                <a:solidFill>
                  <a:schemeClr val="tx2">
                    <a:lumMod val="75000"/>
                  </a:schemeClr>
                </a:solidFill>
                <a:latin typeface="Calibri" pitchFamily="34" charset="0"/>
                <a:cs typeface="Calibri" pitchFamily="34" charset="0"/>
              </a:rPr>
              <a:t>Desktop Applications</a:t>
            </a:r>
          </a:p>
          <a:p>
            <a:pPr algn="ctr"/>
            <a:r>
              <a:rPr lang="en-US" sz="2000" dirty="0" smtClean="0">
                <a:solidFill>
                  <a:schemeClr val="tx2">
                    <a:lumMod val="75000"/>
                  </a:schemeClr>
                </a:solidFill>
                <a:latin typeface="Calibri" pitchFamily="34" charset="0"/>
                <a:cs typeface="Calibri" pitchFamily="34" charset="0"/>
              </a:rPr>
              <a:t>Web Applications</a:t>
            </a:r>
            <a:endParaRPr lang="en-US" sz="2000" dirty="0">
              <a:solidFill>
                <a:schemeClr val="tx2">
                  <a:lumMod val="75000"/>
                </a:schemeClr>
              </a:solidFill>
              <a:latin typeface="Calibri" pitchFamily="34" charset="0"/>
              <a:cs typeface="Calibri" pitchFamily="34" charset="0"/>
            </a:endParaRPr>
          </a:p>
        </p:txBody>
      </p:sp>
      <p:sp>
        <p:nvSpPr>
          <p:cNvPr id="28" name="TextBox 27"/>
          <p:cNvSpPr txBox="1"/>
          <p:nvPr/>
        </p:nvSpPr>
        <p:spPr>
          <a:xfrm>
            <a:off x="5243925" y="2784542"/>
            <a:ext cx="2124107" cy="1015663"/>
          </a:xfrm>
          <a:prstGeom prst="rect">
            <a:avLst/>
          </a:prstGeom>
          <a:noFill/>
        </p:spPr>
        <p:txBody>
          <a:bodyPr wrap="none" rtlCol="0">
            <a:spAutoFit/>
          </a:bodyPr>
          <a:lstStyle/>
          <a:p>
            <a:pPr algn="ctr"/>
            <a:r>
              <a:rPr lang="en-US" sz="2000" dirty="0" smtClean="0">
                <a:solidFill>
                  <a:schemeClr val="tx2">
                    <a:lumMod val="75000"/>
                  </a:schemeClr>
                </a:solidFill>
                <a:latin typeface="Calibri" pitchFamily="34" charset="0"/>
                <a:cs typeface="Calibri" pitchFamily="34" charset="0"/>
              </a:rPr>
              <a:t>Hardware Industry</a:t>
            </a:r>
          </a:p>
          <a:p>
            <a:pPr algn="ctr"/>
            <a:r>
              <a:rPr lang="en-US" sz="2000" dirty="0" smtClean="0">
                <a:solidFill>
                  <a:schemeClr val="tx2">
                    <a:lumMod val="75000"/>
                  </a:schemeClr>
                </a:solidFill>
                <a:latin typeface="Calibri" pitchFamily="34" charset="0"/>
                <a:cs typeface="Calibri" pitchFamily="34" charset="0"/>
              </a:rPr>
              <a:t>Embedded System</a:t>
            </a:r>
          </a:p>
          <a:p>
            <a:pPr algn="ctr"/>
            <a:r>
              <a:rPr lang="en-US" sz="2000" dirty="0" smtClean="0">
                <a:solidFill>
                  <a:schemeClr val="tx2">
                    <a:lumMod val="75000"/>
                  </a:schemeClr>
                </a:solidFill>
                <a:latin typeface="Calibri" pitchFamily="34" charset="0"/>
                <a:cs typeface="Calibri" pitchFamily="34" charset="0"/>
              </a:rPr>
              <a:t>Robotics</a:t>
            </a:r>
          </a:p>
        </p:txBody>
      </p:sp>
      <p:sp>
        <p:nvSpPr>
          <p:cNvPr id="29" name="TextBox 28"/>
          <p:cNvSpPr txBox="1"/>
          <p:nvPr/>
        </p:nvSpPr>
        <p:spPr>
          <a:xfrm>
            <a:off x="4995018" y="4438532"/>
            <a:ext cx="2470805" cy="1323439"/>
          </a:xfrm>
          <a:prstGeom prst="rect">
            <a:avLst/>
          </a:prstGeom>
          <a:noFill/>
        </p:spPr>
        <p:txBody>
          <a:bodyPr wrap="none" rtlCol="0">
            <a:spAutoFit/>
          </a:bodyPr>
          <a:lstStyle/>
          <a:p>
            <a:pPr algn="ctr"/>
            <a:r>
              <a:rPr lang="en-US" sz="2000" dirty="0" smtClean="0">
                <a:solidFill>
                  <a:schemeClr val="tx2">
                    <a:lumMod val="75000"/>
                  </a:schemeClr>
                </a:solidFill>
                <a:latin typeface="Calibri" pitchFamily="34" charset="0"/>
                <a:cs typeface="Calibri" pitchFamily="34" charset="0"/>
              </a:rPr>
              <a:t>Automation</a:t>
            </a:r>
          </a:p>
          <a:p>
            <a:pPr algn="ctr"/>
            <a:r>
              <a:rPr lang="en-US" sz="2000" dirty="0" smtClean="0">
                <a:solidFill>
                  <a:schemeClr val="tx2">
                    <a:lumMod val="75000"/>
                  </a:schemeClr>
                </a:solidFill>
                <a:latin typeface="Calibri" pitchFamily="34" charset="0"/>
                <a:cs typeface="Calibri" pitchFamily="34" charset="0"/>
              </a:rPr>
              <a:t>Industrial Automation</a:t>
            </a:r>
          </a:p>
          <a:p>
            <a:pPr algn="ctr"/>
            <a:r>
              <a:rPr lang="en-US" sz="2000" dirty="0" smtClean="0">
                <a:solidFill>
                  <a:schemeClr val="tx2">
                    <a:lumMod val="75000"/>
                  </a:schemeClr>
                </a:solidFill>
                <a:latin typeface="Calibri" pitchFamily="34" charset="0"/>
                <a:cs typeface="Calibri" pitchFamily="34" charset="0"/>
              </a:rPr>
              <a:t>Home Automation</a:t>
            </a:r>
          </a:p>
          <a:p>
            <a:pPr algn="ctr"/>
            <a:r>
              <a:rPr lang="en-US" sz="2000" dirty="0" smtClean="0">
                <a:solidFill>
                  <a:schemeClr val="tx2">
                    <a:lumMod val="75000"/>
                  </a:schemeClr>
                </a:solidFill>
                <a:latin typeface="Calibri" pitchFamily="34" charset="0"/>
                <a:cs typeface="Calibri" pitchFamily="34" charset="0"/>
              </a:rPr>
              <a:t>Vehicle Automation</a:t>
            </a:r>
            <a:endParaRPr lang="en-US" sz="2000" dirty="0">
              <a:solidFill>
                <a:schemeClr val="tx2">
                  <a:lumMod val="75000"/>
                </a:schemeClr>
              </a:solidFill>
              <a:latin typeface="Calibri" pitchFamily="34" charset="0"/>
              <a:cs typeface="Calibri" pitchFamily="34" charset="0"/>
            </a:endParaRPr>
          </a:p>
        </p:txBody>
      </p:sp>
    </p:spTree>
    <p:extLst>
      <p:ext uri="{BB962C8B-B14F-4D97-AF65-F5344CB8AC3E}">
        <p14:creationId xmlns="" xmlns:p14="http://schemas.microsoft.com/office/powerpoint/2010/main" val="282453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ppt_x"/>
                                          </p:val>
                                        </p:tav>
                                        <p:tav tm="100000">
                                          <p:val>
                                            <p:strVal val="#ppt_x"/>
                                          </p:val>
                                        </p:tav>
                                      </p:tavLst>
                                    </p:anim>
                                    <p:anim calcmode="lin" valueType="num">
                                      <p:cBhvr additive="base">
                                        <p:cTn id="46" dur="500" fill="hold"/>
                                        <p:tgtEl>
                                          <p:spTgt spid="2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additive="base">
                                        <p:cTn id="59" dur="500" fill="hold"/>
                                        <p:tgtEl>
                                          <p:spTgt spid="29"/>
                                        </p:tgtEl>
                                        <p:attrNameLst>
                                          <p:attrName>ppt_x</p:attrName>
                                        </p:attrNameLst>
                                      </p:cBhvr>
                                      <p:tavLst>
                                        <p:tav tm="0">
                                          <p:val>
                                            <p:strVal val="#ppt_x"/>
                                          </p:val>
                                        </p:tav>
                                        <p:tav tm="100000">
                                          <p:val>
                                            <p:strVal val="#ppt_x"/>
                                          </p:val>
                                        </p:tav>
                                      </p:tavLst>
                                    </p:anim>
                                    <p:anim calcmode="lin" valueType="num">
                                      <p:cBhvr additive="base">
                                        <p:cTn id="6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5" grpId="0" animBg="1"/>
      <p:bldP spid="26" grpId="0" animBg="1"/>
      <p:bldP spid="24"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8383DBAA-B404-4792-A6F9-8A4F87239AB3}" type="slidenum">
              <a:rPr lang="en-US" smtClean="0">
                <a:latin typeface="Calibri" pitchFamily="34" charset="0"/>
                <a:cs typeface="Calibri" pitchFamily="34" charset="0"/>
              </a:rPr>
              <a:pPr/>
              <a:t>11</a:t>
            </a:fld>
            <a:endParaRPr lang="en-US">
              <a:latin typeface="Calibri" pitchFamily="34" charset="0"/>
              <a:cs typeface="Calibri" pitchFamily="34" charset="0"/>
            </a:endParaRPr>
          </a:p>
        </p:txBody>
      </p:sp>
      <p:sp>
        <p:nvSpPr>
          <p:cNvPr id="5" name="Footer Placeholder 4"/>
          <p:cNvSpPr>
            <a:spLocks noGrp="1"/>
          </p:cNvSpPr>
          <p:nvPr>
            <p:ph type="ftr" sz="quarter" idx="12"/>
          </p:nvPr>
        </p:nvSpPr>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sp>
        <p:nvSpPr>
          <p:cNvPr id="2" name="TextBox 1"/>
          <p:cNvSpPr txBox="1"/>
          <p:nvPr/>
        </p:nvSpPr>
        <p:spPr>
          <a:xfrm>
            <a:off x="2209800" y="2905780"/>
            <a:ext cx="4931093" cy="523220"/>
          </a:xfrm>
          <a:prstGeom prst="rect">
            <a:avLst/>
          </a:prstGeom>
          <a:noFill/>
        </p:spPr>
        <p:txBody>
          <a:bodyPr wrap="none" rtlCol="0">
            <a:spAutoFit/>
          </a:bodyPr>
          <a:lstStyle/>
          <a:p>
            <a:r>
              <a:rPr lang="en-US" sz="2800" dirty="0" smtClean="0">
                <a:solidFill>
                  <a:schemeClr val="tx2">
                    <a:lumMod val="75000"/>
                  </a:schemeClr>
                </a:solidFill>
                <a:latin typeface="Calibri" pitchFamily="34" charset="0"/>
                <a:cs typeface="Calibri" pitchFamily="34" charset="0"/>
              </a:rPr>
              <a:t>Industrial Applications of Python</a:t>
            </a:r>
            <a:endParaRPr lang="en-US" sz="2800" dirty="0">
              <a:solidFill>
                <a:schemeClr val="tx2">
                  <a:lumMod val="75000"/>
                </a:schemeClr>
              </a:solidFill>
              <a:latin typeface="Calibri" pitchFamily="34" charset="0"/>
              <a:cs typeface="Calibri" pitchFamily="34" charset="0"/>
            </a:endParaRPr>
          </a:p>
        </p:txBody>
      </p:sp>
    </p:spTree>
    <p:extLst>
      <p:ext uri="{BB962C8B-B14F-4D97-AF65-F5344CB8AC3E}">
        <p14:creationId xmlns="" xmlns:p14="http://schemas.microsoft.com/office/powerpoint/2010/main" val="337152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8383DBAA-B404-4792-A6F9-8A4F87239AB3}" type="slidenum">
              <a:rPr lang="en-US" smtClean="0">
                <a:latin typeface="Calibri" pitchFamily="34" charset="0"/>
                <a:cs typeface="Calibri" pitchFamily="34" charset="0"/>
              </a:rPr>
              <a:pPr/>
              <a:t>12</a:t>
            </a:fld>
            <a:endParaRPr lang="en-US">
              <a:latin typeface="Calibri" pitchFamily="34" charset="0"/>
              <a:cs typeface="Calibri" pitchFamily="34" charset="0"/>
            </a:endParaRPr>
          </a:p>
        </p:txBody>
      </p:sp>
      <p:sp>
        <p:nvSpPr>
          <p:cNvPr id="5" name="Footer Placeholder 4"/>
          <p:cNvSpPr>
            <a:spLocks noGrp="1"/>
          </p:cNvSpPr>
          <p:nvPr>
            <p:ph type="ftr" sz="quarter" idx="12"/>
          </p:nvPr>
        </p:nvSpPr>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sp>
        <p:nvSpPr>
          <p:cNvPr id="3" name="TextBox 2"/>
          <p:cNvSpPr txBox="1"/>
          <p:nvPr/>
        </p:nvSpPr>
        <p:spPr>
          <a:xfrm>
            <a:off x="3427680" y="304800"/>
            <a:ext cx="2085764" cy="523220"/>
          </a:xfrm>
          <a:prstGeom prst="rect">
            <a:avLst/>
          </a:prstGeom>
          <a:noFill/>
        </p:spPr>
        <p:txBody>
          <a:bodyPr wrap="none" rtlCol="0">
            <a:spAutoFit/>
          </a:bodyPr>
          <a:lstStyle/>
          <a:p>
            <a:r>
              <a:rPr lang="en-US" sz="2800" dirty="0" smtClean="0">
                <a:latin typeface="Calibri" pitchFamily="34" charset="0"/>
                <a:cs typeface="Calibri" pitchFamily="34" charset="0"/>
              </a:rPr>
              <a:t>Growth Wise</a:t>
            </a:r>
            <a:endParaRPr lang="en-US" sz="2800" dirty="0">
              <a:latin typeface="Calibri" pitchFamily="34" charset="0"/>
              <a:cs typeface="Calibri" pitchFamily="34" charset="0"/>
            </a:endParaRPr>
          </a:p>
        </p:txBody>
      </p:sp>
      <p:pic>
        <p:nvPicPr>
          <p:cNvPr id="2" name="Picture 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72802" y="1038840"/>
            <a:ext cx="7998396" cy="5057160"/>
          </a:xfrm>
          <a:prstGeom prst="rect">
            <a:avLst/>
          </a:prstGeom>
        </p:spPr>
      </p:pic>
    </p:spTree>
    <p:extLst>
      <p:ext uri="{BB962C8B-B14F-4D97-AF65-F5344CB8AC3E}">
        <p14:creationId xmlns="" xmlns:p14="http://schemas.microsoft.com/office/powerpoint/2010/main" val="1314227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8383DBAA-B404-4792-A6F9-8A4F87239AB3}" type="slidenum">
              <a:rPr lang="en-US" smtClean="0"/>
              <a:pPr/>
              <a:t>13</a:t>
            </a:fld>
            <a:endParaRPr lang="en-US"/>
          </a:p>
        </p:txBody>
      </p:sp>
      <p:sp>
        <p:nvSpPr>
          <p:cNvPr id="5" name="Footer Placeholder 4"/>
          <p:cNvSpPr>
            <a:spLocks noGrp="1"/>
          </p:cNvSpPr>
          <p:nvPr>
            <p:ph type="ftr" sz="quarter" idx="12"/>
          </p:nvPr>
        </p:nvSpPr>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sp>
        <p:nvSpPr>
          <p:cNvPr id="3" name="TextBox 2"/>
          <p:cNvSpPr txBox="1"/>
          <p:nvPr/>
        </p:nvSpPr>
        <p:spPr>
          <a:xfrm>
            <a:off x="3427680" y="304800"/>
            <a:ext cx="2085764" cy="523220"/>
          </a:xfrm>
          <a:prstGeom prst="rect">
            <a:avLst/>
          </a:prstGeom>
          <a:noFill/>
        </p:spPr>
        <p:txBody>
          <a:bodyPr wrap="none" rtlCol="0">
            <a:spAutoFit/>
          </a:bodyPr>
          <a:lstStyle/>
          <a:p>
            <a:r>
              <a:rPr lang="en-US" sz="2800" dirty="0" smtClean="0">
                <a:solidFill>
                  <a:schemeClr val="tx2">
                    <a:lumMod val="75000"/>
                  </a:schemeClr>
                </a:solidFill>
                <a:latin typeface="Calibri" pitchFamily="34" charset="0"/>
                <a:cs typeface="Calibri" pitchFamily="34" charset="0"/>
              </a:rPr>
              <a:t>Growth Wise</a:t>
            </a:r>
            <a:endParaRPr lang="en-US" sz="2800" dirty="0">
              <a:solidFill>
                <a:schemeClr val="tx2">
                  <a:lumMod val="75000"/>
                </a:schemeClr>
              </a:solidFill>
              <a:latin typeface="Calibri" pitchFamily="34" charset="0"/>
              <a:cs typeface="Calibri" pitchFamily="34" charset="0"/>
            </a:endParaRPr>
          </a:p>
        </p:txBody>
      </p:sp>
      <p:pic>
        <p:nvPicPr>
          <p:cNvPr id="6" name="Picture 5"/>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72802" y="762000"/>
            <a:ext cx="7998396" cy="5562600"/>
          </a:xfrm>
          <a:prstGeom prst="rect">
            <a:avLst/>
          </a:prstGeom>
        </p:spPr>
      </p:pic>
    </p:spTree>
    <p:extLst>
      <p:ext uri="{BB962C8B-B14F-4D97-AF65-F5344CB8AC3E}">
        <p14:creationId xmlns="" xmlns:p14="http://schemas.microsoft.com/office/powerpoint/2010/main" val="1312394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8383DBAA-B404-4792-A6F9-8A4F87239AB3}" type="slidenum">
              <a:rPr lang="en-US" smtClean="0">
                <a:latin typeface="Calibri" pitchFamily="34" charset="0"/>
                <a:cs typeface="Calibri" pitchFamily="34" charset="0"/>
              </a:rPr>
              <a:pPr/>
              <a:t>14</a:t>
            </a:fld>
            <a:endParaRPr lang="en-US">
              <a:latin typeface="Calibri" pitchFamily="34" charset="0"/>
              <a:cs typeface="Calibri" pitchFamily="34" charset="0"/>
            </a:endParaRPr>
          </a:p>
        </p:txBody>
      </p:sp>
      <p:sp>
        <p:nvSpPr>
          <p:cNvPr id="5" name="Footer Placeholder 4"/>
          <p:cNvSpPr>
            <a:spLocks noGrp="1"/>
          </p:cNvSpPr>
          <p:nvPr>
            <p:ph type="ftr" sz="quarter" idx="12"/>
          </p:nvPr>
        </p:nvSpPr>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sp>
        <p:nvSpPr>
          <p:cNvPr id="3" name="TextBox 2"/>
          <p:cNvSpPr txBox="1"/>
          <p:nvPr/>
        </p:nvSpPr>
        <p:spPr>
          <a:xfrm>
            <a:off x="2161982" y="2905780"/>
            <a:ext cx="4924618" cy="523220"/>
          </a:xfrm>
          <a:prstGeom prst="rect">
            <a:avLst/>
          </a:prstGeom>
          <a:noFill/>
        </p:spPr>
        <p:txBody>
          <a:bodyPr wrap="none" rtlCol="0">
            <a:spAutoFit/>
          </a:bodyPr>
          <a:lstStyle/>
          <a:p>
            <a:r>
              <a:rPr lang="en-US" sz="2800" dirty="0" smtClean="0">
                <a:solidFill>
                  <a:schemeClr val="tx2">
                    <a:lumMod val="75000"/>
                  </a:schemeClr>
                </a:solidFill>
                <a:latin typeface="Calibri" pitchFamily="34" charset="0"/>
                <a:cs typeface="Calibri" pitchFamily="34" charset="0"/>
              </a:rPr>
              <a:t>Hardware Application  of Python</a:t>
            </a:r>
            <a:endParaRPr lang="en-US" sz="2800" dirty="0">
              <a:solidFill>
                <a:schemeClr val="tx2">
                  <a:lumMod val="75000"/>
                </a:schemeClr>
              </a:solidFill>
              <a:latin typeface="Calibri" pitchFamily="34" charset="0"/>
              <a:cs typeface="Calibri" pitchFamily="34" charset="0"/>
            </a:endParaRPr>
          </a:p>
        </p:txBody>
      </p:sp>
    </p:spTree>
    <p:extLst>
      <p:ext uri="{BB962C8B-B14F-4D97-AF65-F5344CB8AC3E}">
        <p14:creationId xmlns="" xmlns:p14="http://schemas.microsoft.com/office/powerpoint/2010/main" val="866891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8383DBAA-B404-4792-A6F9-8A4F87239AB3}" type="slidenum">
              <a:rPr lang="en-US" smtClean="0">
                <a:latin typeface="Calibri" pitchFamily="34" charset="0"/>
                <a:cs typeface="Calibri" pitchFamily="34" charset="0"/>
              </a:rPr>
              <a:pPr/>
              <a:t>15</a:t>
            </a:fld>
            <a:endParaRPr lang="en-US">
              <a:latin typeface="Calibri" pitchFamily="34" charset="0"/>
              <a:cs typeface="Calibri" pitchFamily="34" charset="0"/>
            </a:endParaRPr>
          </a:p>
        </p:txBody>
      </p:sp>
      <p:sp>
        <p:nvSpPr>
          <p:cNvPr id="5" name="Footer Placeholder 4"/>
          <p:cNvSpPr>
            <a:spLocks noGrp="1"/>
          </p:cNvSpPr>
          <p:nvPr>
            <p:ph type="ftr" sz="quarter" idx="12"/>
          </p:nvPr>
        </p:nvSpPr>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sp>
        <p:nvSpPr>
          <p:cNvPr id="3" name="TextBox 2"/>
          <p:cNvSpPr txBox="1"/>
          <p:nvPr/>
        </p:nvSpPr>
        <p:spPr>
          <a:xfrm>
            <a:off x="3529945" y="772180"/>
            <a:ext cx="2012218" cy="523220"/>
          </a:xfrm>
          <a:prstGeom prst="rect">
            <a:avLst/>
          </a:prstGeom>
          <a:noFill/>
        </p:spPr>
        <p:txBody>
          <a:bodyPr wrap="none" rtlCol="0">
            <a:spAutoFit/>
          </a:bodyPr>
          <a:lstStyle/>
          <a:p>
            <a:r>
              <a:rPr lang="en-US" sz="2800" dirty="0" smtClean="0">
                <a:solidFill>
                  <a:schemeClr val="tx2">
                    <a:lumMod val="75000"/>
                  </a:schemeClr>
                </a:solidFill>
                <a:latin typeface="Calibri" pitchFamily="34" charset="0"/>
                <a:cs typeface="Calibri" pitchFamily="34" charset="0"/>
              </a:rPr>
              <a:t>Raspberry Pi</a:t>
            </a:r>
            <a:endParaRPr lang="en-US" sz="2800" dirty="0">
              <a:solidFill>
                <a:schemeClr val="tx2">
                  <a:lumMod val="75000"/>
                </a:schemeClr>
              </a:solidFill>
              <a:latin typeface="Calibri" pitchFamily="34" charset="0"/>
              <a:cs typeface="Calibri" pitchFamily="34" charset="0"/>
            </a:endParaRPr>
          </a:p>
        </p:txBody>
      </p:sp>
      <p:pic>
        <p:nvPicPr>
          <p:cNvPr id="6" name="Picture 5"/>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85800" y="1524000"/>
            <a:ext cx="7924800" cy="4648200"/>
          </a:xfrm>
          <a:prstGeom prst="rect">
            <a:avLst/>
          </a:prstGeom>
        </p:spPr>
      </p:pic>
    </p:spTree>
    <p:extLst>
      <p:ext uri="{BB962C8B-B14F-4D97-AF65-F5344CB8AC3E}">
        <p14:creationId xmlns="" xmlns:p14="http://schemas.microsoft.com/office/powerpoint/2010/main" val="136561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8383DBAA-B404-4792-A6F9-8A4F87239AB3}" type="slidenum">
              <a:rPr lang="en-US" smtClean="0">
                <a:solidFill>
                  <a:prstClr val="black">
                    <a:lumMod val="65000"/>
                    <a:lumOff val="35000"/>
                  </a:prstClr>
                </a:solidFill>
                <a:latin typeface="Calibri" pitchFamily="34" charset="0"/>
                <a:cs typeface="Calibri" pitchFamily="34" charset="0"/>
              </a:rPr>
              <a:pPr/>
              <a:t>16</a:t>
            </a:fld>
            <a:endParaRPr lang="en-US">
              <a:solidFill>
                <a:prstClr val="black">
                  <a:lumMod val="65000"/>
                  <a:lumOff val="35000"/>
                </a:prstClr>
              </a:solidFill>
              <a:latin typeface="Calibri" pitchFamily="34" charset="0"/>
              <a:cs typeface="Calibri" pitchFamily="34" charset="0"/>
            </a:endParaRPr>
          </a:p>
        </p:txBody>
      </p:sp>
      <p:sp>
        <p:nvSpPr>
          <p:cNvPr id="5" name="Footer Placeholder 4"/>
          <p:cNvSpPr>
            <a:spLocks noGrp="1"/>
          </p:cNvSpPr>
          <p:nvPr>
            <p:ph type="ftr" sz="quarter" idx="12"/>
          </p:nvPr>
        </p:nvSpPr>
        <p:spPr/>
        <p:txBody>
          <a:bodyPr/>
          <a:lstStyle/>
          <a:p>
            <a:r>
              <a:rPr lang="en-US" sz="1600" b="1" dirty="0" smtClean="0">
                <a:solidFill>
                  <a:prstClr val="black">
                    <a:lumMod val="65000"/>
                    <a:lumOff val="35000"/>
                  </a:prstClr>
                </a:solidFill>
                <a:latin typeface="Calibri" pitchFamily="34" charset="0"/>
                <a:cs typeface="Calibri" pitchFamily="34" charset="0"/>
              </a:rPr>
              <a:t>Softpro India </a:t>
            </a:r>
            <a:endParaRPr lang="en-US" sz="1600" b="1" dirty="0">
              <a:solidFill>
                <a:prstClr val="black">
                  <a:lumMod val="65000"/>
                  <a:lumOff val="35000"/>
                </a:prstClr>
              </a:solidFill>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sp>
        <p:nvSpPr>
          <p:cNvPr id="6" name="TextBox 5"/>
          <p:cNvSpPr txBox="1"/>
          <p:nvPr/>
        </p:nvSpPr>
        <p:spPr>
          <a:xfrm>
            <a:off x="871070" y="838200"/>
            <a:ext cx="8077200" cy="830997"/>
          </a:xfrm>
          <a:prstGeom prst="rect">
            <a:avLst/>
          </a:prstGeom>
          <a:noFill/>
        </p:spPr>
        <p:txBody>
          <a:bodyPr wrap="square" rtlCol="0">
            <a:spAutoFit/>
          </a:bodyPr>
          <a:lstStyle/>
          <a:p>
            <a:r>
              <a:rPr lang="en-US" sz="2400" dirty="0" smtClean="0">
                <a:solidFill>
                  <a:schemeClr val="tx2">
                    <a:lumMod val="75000"/>
                  </a:schemeClr>
                </a:solidFill>
                <a:latin typeface="Calibri" pitchFamily="34" charset="0"/>
                <a:cs typeface="Calibri" pitchFamily="34" charset="0"/>
              </a:rPr>
              <a:t>We are the first company to introduce Python in AKTU (One of the Largest Technical University in Asia).</a:t>
            </a:r>
            <a:endParaRPr lang="en-US" sz="2400" dirty="0">
              <a:solidFill>
                <a:schemeClr val="tx2">
                  <a:lumMod val="75000"/>
                </a:schemeClr>
              </a:solidFill>
              <a:latin typeface="Calibri" pitchFamily="34" charset="0"/>
              <a:cs typeface="Calibri" pitchFamily="34" charset="0"/>
            </a:endParaRPr>
          </a:p>
        </p:txBody>
      </p:sp>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752600" y="1703833"/>
            <a:ext cx="5943600" cy="4544567"/>
          </a:xfrm>
          <a:prstGeom prst="rect">
            <a:avLst/>
          </a:prstGeom>
          <a:ln w="19050">
            <a:solidFill>
              <a:schemeClr val="tx1"/>
            </a:solidFill>
          </a:ln>
        </p:spPr>
      </p:pic>
    </p:spTree>
    <p:extLst>
      <p:ext uri="{BB962C8B-B14F-4D97-AF65-F5344CB8AC3E}">
        <p14:creationId xmlns="" xmlns:p14="http://schemas.microsoft.com/office/powerpoint/2010/main" val="286659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8383DBAA-B404-4792-A6F9-8A4F87239AB3}" type="slidenum">
              <a:rPr lang="en-US" smtClean="0">
                <a:solidFill>
                  <a:prstClr val="black">
                    <a:lumMod val="65000"/>
                    <a:lumOff val="35000"/>
                  </a:prstClr>
                </a:solidFill>
                <a:latin typeface="Calibri" pitchFamily="34" charset="0"/>
                <a:cs typeface="Calibri" pitchFamily="34" charset="0"/>
              </a:rPr>
              <a:pPr/>
              <a:t>17</a:t>
            </a:fld>
            <a:endParaRPr lang="en-US">
              <a:solidFill>
                <a:prstClr val="black">
                  <a:lumMod val="65000"/>
                  <a:lumOff val="35000"/>
                </a:prstClr>
              </a:solidFill>
              <a:latin typeface="Calibri" pitchFamily="34" charset="0"/>
              <a:cs typeface="Calibri" pitchFamily="34" charset="0"/>
            </a:endParaRPr>
          </a:p>
        </p:txBody>
      </p:sp>
      <p:sp>
        <p:nvSpPr>
          <p:cNvPr id="5" name="Footer Placeholder 4"/>
          <p:cNvSpPr>
            <a:spLocks noGrp="1"/>
          </p:cNvSpPr>
          <p:nvPr>
            <p:ph type="ftr" sz="quarter" idx="12"/>
          </p:nvPr>
        </p:nvSpPr>
        <p:spPr/>
        <p:txBody>
          <a:bodyPr/>
          <a:lstStyle/>
          <a:p>
            <a:r>
              <a:rPr lang="en-US" sz="1600" b="1" dirty="0" smtClean="0">
                <a:solidFill>
                  <a:prstClr val="black">
                    <a:lumMod val="65000"/>
                    <a:lumOff val="35000"/>
                  </a:prstClr>
                </a:solidFill>
                <a:latin typeface="Calibri" pitchFamily="34" charset="0"/>
                <a:cs typeface="Calibri" pitchFamily="34" charset="0"/>
              </a:rPr>
              <a:t>Softpro India </a:t>
            </a:r>
            <a:endParaRPr lang="en-US" sz="1600" b="1" dirty="0">
              <a:solidFill>
                <a:prstClr val="black">
                  <a:lumMod val="65000"/>
                  <a:lumOff val="35000"/>
                </a:prstClr>
              </a:solidFill>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sp>
        <p:nvSpPr>
          <p:cNvPr id="6" name="TextBox 5"/>
          <p:cNvSpPr txBox="1"/>
          <p:nvPr/>
        </p:nvSpPr>
        <p:spPr>
          <a:xfrm>
            <a:off x="1066800" y="457200"/>
            <a:ext cx="7391400" cy="769441"/>
          </a:xfrm>
          <a:prstGeom prst="rect">
            <a:avLst/>
          </a:prstGeom>
          <a:noFill/>
        </p:spPr>
        <p:txBody>
          <a:bodyPr wrap="square" rtlCol="0">
            <a:spAutoFit/>
          </a:bodyPr>
          <a:lstStyle/>
          <a:p>
            <a:pPr algn="ctr"/>
            <a:r>
              <a:rPr lang="en-US" sz="2200" dirty="0" smtClean="0">
                <a:solidFill>
                  <a:schemeClr val="tx2">
                    <a:lumMod val="75000"/>
                  </a:schemeClr>
                </a:solidFill>
                <a:latin typeface="Calibri" pitchFamily="34" charset="0"/>
                <a:cs typeface="Calibri" pitchFamily="34" charset="0"/>
              </a:rPr>
              <a:t>Association with one of the </a:t>
            </a:r>
            <a:r>
              <a:rPr lang="en-US" sz="2200" dirty="0">
                <a:solidFill>
                  <a:schemeClr val="tx2">
                    <a:lumMod val="75000"/>
                  </a:schemeClr>
                </a:solidFill>
                <a:latin typeface="Calibri" pitchFamily="34" charset="0"/>
                <a:cs typeface="Calibri" pitchFamily="34" charset="0"/>
              </a:rPr>
              <a:t>W</a:t>
            </a:r>
            <a:r>
              <a:rPr lang="en-US" sz="2200" dirty="0" smtClean="0">
                <a:solidFill>
                  <a:schemeClr val="tx2">
                    <a:lumMod val="75000"/>
                  </a:schemeClr>
                </a:solidFill>
                <a:latin typeface="Calibri" pitchFamily="34" charset="0"/>
                <a:cs typeface="Calibri" pitchFamily="34" charset="0"/>
              </a:rPr>
              <a:t>orld’s no. 1 content development company (publisher) to spread Python learning.</a:t>
            </a:r>
            <a:endParaRPr lang="en-US" sz="2200" dirty="0">
              <a:solidFill>
                <a:schemeClr val="tx2">
                  <a:lumMod val="75000"/>
                </a:schemeClr>
              </a:solidFill>
              <a:latin typeface="Calibri" pitchFamily="34" charset="0"/>
              <a:cs typeface="Calibri" pitchFamily="34" charset="0"/>
            </a:endParaRPr>
          </a:p>
        </p:txBody>
      </p:sp>
      <p:sp>
        <p:nvSpPr>
          <p:cNvPr id="2" name="TextBox 1"/>
          <p:cNvSpPr txBox="1"/>
          <p:nvPr/>
        </p:nvSpPr>
        <p:spPr>
          <a:xfrm>
            <a:off x="1846379" y="5768370"/>
            <a:ext cx="6002221" cy="784830"/>
          </a:xfrm>
          <a:prstGeom prst="rect">
            <a:avLst/>
          </a:prstGeom>
          <a:noFill/>
        </p:spPr>
        <p:txBody>
          <a:bodyPr wrap="none" rtlCol="0">
            <a:spAutoFit/>
          </a:bodyPr>
          <a:lstStyle/>
          <a:p>
            <a:r>
              <a:rPr lang="en-US" sz="4500" dirty="0" smtClean="0">
                <a:solidFill>
                  <a:schemeClr val="tx2"/>
                </a:solidFill>
                <a:latin typeface="Calibri" pitchFamily="34" charset="0"/>
                <a:cs typeface="Calibri" pitchFamily="34" charset="0"/>
              </a:rPr>
              <a:t>OXFORD University Press</a:t>
            </a:r>
            <a:endParaRPr lang="en-US" sz="4500" dirty="0">
              <a:solidFill>
                <a:schemeClr val="tx2"/>
              </a:solidFill>
              <a:latin typeface="Calibri" pitchFamily="34" charset="0"/>
              <a:cs typeface="Calibri" pitchFamily="34" charset="0"/>
            </a:endParaRPr>
          </a:p>
        </p:txBody>
      </p:sp>
      <p:pic>
        <p:nvPicPr>
          <p:cNvPr id="8" name="Picture 7" descr="IMG-20170909-WA0021.jpg"/>
          <p:cNvPicPr>
            <a:picLocks noChangeAspect="1"/>
          </p:cNvPicPr>
          <p:nvPr/>
        </p:nvPicPr>
        <p:blipFill>
          <a:blip r:embed="rId4"/>
          <a:stretch>
            <a:fillRect/>
          </a:stretch>
        </p:blipFill>
        <p:spPr>
          <a:xfrm>
            <a:off x="1981200" y="1371600"/>
            <a:ext cx="5181600" cy="3808988"/>
          </a:xfrm>
          <a:prstGeom prst="rect">
            <a:avLst/>
          </a:prstGeom>
        </p:spPr>
      </p:pic>
      <p:sp>
        <p:nvSpPr>
          <p:cNvPr id="9" name="TextBox 8"/>
          <p:cNvSpPr txBox="1"/>
          <p:nvPr/>
        </p:nvSpPr>
        <p:spPr>
          <a:xfrm>
            <a:off x="1219200" y="5181600"/>
            <a:ext cx="7010400" cy="646331"/>
          </a:xfrm>
          <a:prstGeom prst="rect">
            <a:avLst/>
          </a:prstGeom>
          <a:noFill/>
        </p:spPr>
        <p:txBody>
          <a:bodyPr wrap="square" rtlCol="0">
            <a:spAutoFit/>
          </a:bodyPr>
          <a:lstStyle/>
          <a:p>
            <a:pPr algn="ctr"/>
            <a:r>
              <a:rPr lang="en-US" dirty="0" smtClean="0">
                <a:solidFill>
                  <a:schemeClr val="tx2">
                    <a:lumMod val="75000"/>
                  </a:schemeClr>
                </a:solidFill>
                <a:latin typeface="Calibri" pitchFamily="34" charset="0"/>
                <a:cs typeface="Calibri" pitchFamily="34" charset="0"/>
              </a:rPr>
              <a:t>Mr. </a:t>
            </a:r>
            <a:r>
              <a:rPr lang="en-US" dirty="0" err="1" smtClean="0">
                <a:solidFill>
                  <a:schemeClr val="tx2">
                    <a:lumMod val="75000"/>
                  </a:schemeClr>
                </a:solidFill>
                <a:latin typeface="Calibri" pitchFamily="34" charset="0"/>
                <a:cs typeface="Calibri" pitchFamily="34" charset="0"/>
              </a:rPr>
              <a:t>Paras</a:t>
            </a:r>
            <a:r>
              <a:rPr lang="en-US" dirty="0" smtClean="0">
                <a:solidFill>
                  <a:schemeClr val="tx2">
                    <a:lumMod val="75000"/>
                  </a:schemeClr>
                </a:solidFill>
                <a:latin typeface="Calibri" pitchFamily="34" charset="0"/>
                <a:cs typeface="Calibri" pitchFamily="34" charset="0"/>
              </a:rPr>
              <a:t> </a:t>
            </a:r>
            <a:r>
              <a:rPr lang="en-US" dirty="0" err="1" smtClean="0">
                <a:solidFill>
                  <a:schemeClr val="tx2">
                    <a:lumMod val="75000"/>
                  </a:schemeClr>
                </a:solidFill>
                <a:latin typeface="Calibri" pitchFamily="34" charset="0"/>
                <a:cs typeface="Calibri" pitchFamily="34" charset="0"/>
              </a:rPr>
              <a:t>Bansal</a:t>
            </a:r>
            <a:r>
              <a:rPr lang="en-US" dirty="0" smtClean="0">
                <a:solidFill>
                  <a:schemeClr val="tx2">
                    <a:lumMod val="75000"/>
                  </a:schemeClr>
                </a:solidFill>
                <a:latin typeface="Calibri" pitchFamily="34" charset="0"/>
                <a:cs typeface="Calibri" pitchFamily="34" charset="0"/>
              </a:rPr>
              <a:t> (Manager ,OUP)  is with </a:t>
            </a:r>
            <a:r>
              <a:rPr lang="en-US" dirty="0" err="1" smtClean="0">
                <a:solidFill>
                  <a:schemeClr val="tx2">
                    <a:lumMod val="75000"/>
                  </a:schemeClr>
                </a:solidFill>
                <a:latin typeface="Calibri" pitchFamily="34" charset="0"/>
                <a:cs typeface="Calibri" pitchFamily="34" charset="0"/>
              </a:rPr>
              <a:t>Er</a:t>
            </a:r>
            <a:r>
              <a:rPr lang="en-US" dirty="0" smtClean="0">
                <a:solidFill>
                  <a:schemeClr val="tx2">
                    <a:lumMod val="75000"/>
                  </a:schemeClr>
                </a:solidFill>
                <a:latin typeface="Calibri" pitchFamily="34" charset="0"/>
                <a:cs typeface="Calibri" pitchFamily="34" charset="0"/>
              </a:rPr>
              <a:t>. Ajay </a:t>
            </a:r>
            <a:r>
              <a:rPr lang="en-US" dirty="0" err="1" smtClean="0">
                <a:solidFill>
                  <a:schemeClr val="tx2">
                    <a:lumMod val="75000"/>
                  </a:schemeClr>
                </a:solidFill>
                <a:latin typeface="Calibri" pitchFamily="34" charset="0"/>
                <a:cs typeface="Calibri" pitchFamily="34" charset="0"/>
              </a:rPr>
              <a:t>Chaudhary</a:t>
            </a:r>
            <a:r>
              <a:rPr lang="en-US" dirty="0" smtClean="0">
                <a:solidFill>
                  <a:schemeClr val="tx2">
                    <a:lumMod val="75000"/>
                  </a:schemeClr>
                </a:solidFill>
                <a:latin typeface="Calibri" pitchFamily="34" charset="0"/>
                <a:cs typeface="Calibri" pitchFamily="34" charset="0"/>
              </a:rPr>
              <a:t> (Director Softpro Group) and Ms. </a:t>
            </a:r>
            <a:r>
              <a:rPr lang="en-US" dirty="0" err="1" smtClean="0">
                <a:solidFill>
                  <a:schemeClr val="tx2">
                    <a:lumMod val="75000"/>
                  </a:schemeClr>
                </a:solidFill>
                <a:latin typeface="Calibri" pitchFamily="34" charset="0"/>
                <a:cs typeface="Calibri" pitchFamily="34" charset="0"/>
              </a:rPr>
              <a:t>Yashi</a:t>
            </a:r>
            <a:r>
              <a:rPr lang="en-US" dirty="0" smtClean="0">
                <a:solidFill>
                  <a:schemeClr val="tx2">
                    <a:lumMod val="75000"/>
                  </a:schemeClr>
                </a:solidFill>
                <a:latin typeface="Calibri" pitchFamily="34" charset="0"/>
                <a:cs typeface="Calibri" pitchFamily="34" charset="0"/>
              </a:rPr>
              <a:t> </a:t>
            </a:r>
            <a:r>
              <a:rPr lang="en-US" dirty="0" err="1" smtClean="0">
                <a:solidFill>
                  <a:schemeClr val="tx2">
                    <a:lumMod val="75000"/>
                  </a:schemeClr>
                </a:solidFill>
                <a:latin typeface="Calibri" pitchFamily="34" charset="0"/>
                <a:cs typeface="Calibri" pitchFamily="34" charset="0"/>
              </a:rPr>
              <a:t>Asthana</a:t>
            </a:r>
            <a:r>
              <a:rPr lang="en-US" dirty="0" smtClean="0">
                <a:solidFill>
                  <a:schemeClr val="tx2">
                    <a:lumMod val="75000"/>
                  </a:schemeClr>
                </a:solidFill>
                <a:latin typeface="Calibri" pitchFamily="34" charset="0"/>
                <a:cs typeface="Calibri" pitchFamily="34" charset="0"/>
              </a:rPr>
              <a:t> (CEO Softpro Group)</a:t>
            </a:r>
            <a:endParaRPr lang="en-US" dirty="0">
              <a:solidFill>
                <a:schemeClr val="tx2">
                  <a:lumMod val="75000"/>
                </a:schemeClr>
              </a:solidFill>
              <a:latin typeface="Calibri" pitchFamily="34" charset="0"/>
              <a:cs typeface="Calibri" pitchFamily="34" charset="0"/>
            </a:endParaRPr>
          </a:p>
        </p:txBody>
      </p:sp>
    </p:spTree>
    <p:extLst>
      <p:ext uri="{BB962C8B-B14F-4D97-AF65-F5344CB8AC3E}">
        <p14:creationId xmlns="" xmlns:p14="http://schemas.microsoft.com/office/powerpoint/2010/main" val="2775056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8383DBAA-B404-4792-A6F9-8A4F87239AB3}" type="slidenum">
              <a:rPr lang="en-US" smtClean="0">
                <a:solidFill>
                  <a:prstClr val="black">
                    <a:lumMod val="65000"/>
                    <a:lumOff val="35000"/>
                  </a:prstClr>
                </a:solidFill>
                <a:latin typeface="Calibri" pitchFamily="34" charset="0"/>
                <a:cs typeface="Calibri" pitchFamily="34" charset="0"/>
              </a:rPr>
              <a:pPr/>
              <a:t>18</a:t>
            </a:fld>
            <a:endParaRPr lang="en-US">
              <a:solidFill>
                <a:prstClr val="black">
                  <a:lumMod val="65000"/>
                  <a:lumOff val="35000"/>
                </a:prstClr>
              </a:solidFill>
              <a:latin typeface="Calibri" pitchFamily="34" charset="0"/>
              <a:cs typeface="Calibri" pitchFamily="34" charset="0"/>
            </a:endParaRPr>
          </a:p>
        </p:txBody>
      </p:sp>
      <p:sp>
        <p:nvSpPr>
          <p:cNvPr id="5" name="Footer Placeholder 4"/>
          <p:cNvSpPr>
            <a:spLocks noGrp="1"/>
          </p:cNvSpPr>
          <p:nvPr>
            <p:ph type="ftr" sz="quarter" idx="12"/>
          </p:nvPr>
        </p:nvSpPr>
        <p:spPr/>
        <p:txBody>
          <a:bodyPr/>
          <a:lstStyle/>
          <a:p>
            <a:r>
              <a:rPr lang="en-US" sz="1600" b="1" dirty="0" smtClean="0">
                <a:solidFill>
                  <a:prstClr val="black">
                    <a:lumMod val="65000"/>
                    <a:lumOff val="35000"/>
                  </a:prstClr>
                </a:solidFill>
                <a:latin typeface="Calibri" pitchFamily="34" charset="0"/>
                <a:cs typeface="Calibri" pitchFamily="34" charset="0"/>
              </a:rPr>
              <a:t>Softpro India </a:t>
            </a:r>
            <a:endParaRPr lang="en-US" sz="1600" b="1" dirty="0">
              <a:solidFill>
                <a:prstClr val="black">
                  <a:lumMod val="65000"/>
                  <a:lumOff val="35000"/>
                </a:prstClr>
              </a:solidFill>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sp>
        <p:nvSpPr>
          <p:cNvPr id="6" name="TextBox 5"/>
          <p:cNvSpPr txBox="1"/>
          <p:nvPr/>
        </p:nvSpPr>
        <p:spPr>
          <a:xfrm>
            <a:off x="457200" y="1143000"/>
            <a:ext cx="8077200" cy="461665"/>
          </a:xfrm>
          <a:prstGeom prst="rect">
            <a:avLst/>
          </a:prstGeom>
          <a:noFill/>
        </p:spPr>
        <p:txBody>
          <a:bodyPr wrap="square" rtlCol="0">
            <a:spAutoFit/>
          </a:bodyPr>
          <a:lstStyle/>
          <a:p>
            <a:r>
              <a:rPr lang="en-US" sz="2400" dirty="0" smtClean="0">
                <a:solidFill>
                  <a:schemeClr val="tx2">
                    <a:lumMod val="75000"/>
                  </a:schemeClr>
                </a:solidFill>
                <a:latin typeface="Calibri" pitchFamily="34" charset="0"/>
                <a:cs typeface="Calibri" pitchFamily="34" charset="0"/>
              </a:rPr>
              <a:t>How Python got associated with Future Technology (IOT)?</a:t>
            </a:r>
            <a:endParaRPr lang="en-US" sz="2400" dirty="0">
              <a:solidFill>
                <a:schemeClr val="tx2">
                  <a:lumMod val="75000"/>
                </a:schemeClr>
              </a:solidFill>
              <a:latin typeface="Calibri" pitchFamily="34" charset="0"/>
              <a:cs typeface="Calibri" pitchFamily="34" charset="0"/>
            </a:endParaRPr>
          </a:p>
        </p:txBody>
      </p:sp>
      <p:sp>
        <p:nvSpPr>
          <p:cNvPr id="8" name="Content Placeholder 2"/>
          <p:cNvSpPr txBox="1">
            <a:spLocks/>
          </p:cNvSpPr>
          <p:nvPr/>
        </p:nvSpPr>
        <p:spPr>
          <a:xfrm>
            <a:off x="529883" y="1981200"/>
            <a:ext cx="3889717" cy="358140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dirty="0" smtClean="0">
                <a:latin typeface="Calibri" pitchFamily="34" charset="0"/>
                <a:cs typeface="Calibri" pitchFamily="34" charset="0"/>
              </a:rPr>
              <a:t>The </a:t>
            </a:r>
            <a:r>
              <a:rPr lang="en-US" b="1" dirty="0" smtClean="0">
                <a:latin typeface="Calibri" pitchFamily="34" charset="0"/>
                <a:cs typeface="Calibri" pitchFamily="34" charset="0"/>
              </a:rPr>
              <a:t>Internet of Things</a:t>
            </a:r>
            <a:r>
              <a:rPr lang="en-US" dirty="0" smtClean="0">
                <a:latin typeface="Calibri" pitchFamily="34" charset="0"/>
                <a:cs typeface="Calibri" pitchFamily="34" charset="0"/>
              </a:rPr>
              <a:t> (</a:t>
            </a:r>
            <a:r>
              <a:rPr lang="en-US" b="1" dirty="0" err="1" smtClean="0">
                <a:latin typeface="Calibri" pitchFamily="34" charset="0"/>
                <a:cs typeface="Calibri" pitchFamily="34" charset="0"/>
              </a:rPr>
              <a:t>IoT</a:t>
            </a:r>
            <a:r>
              <a:rPr lang="en-US" dirty="0" smtClean="0">
                <a:latin typeface="Calibri" pitchFamily="34" charset="0"/>
                <a:cs typeface="Calibri" pitchFamily="34" charset="0"/>
              </a:rPr>
              <a:t>) is the network of physical objects—devices, vehicles, buildings and other items embedded with electronics, software, sensors, and network connectivity—that enables these objects to collect and exchange data.</a:t>
            </a:r>
            <a:endParaRPr lang="en-US" dirty="0">
              <a:latin typeface="Calibri" pitchFamily="34" charset="0"/>
              <a:cs typeface="Calibri" pitchFamily="34" charset="0"/>
            </a:endParaRPr>
          </a:p>
        </p:txBody>
      </p:sp>
      <p:pic>
        <p:nvPicPr>
          <p:cNvPr id="9" name="Picture 8" descr="IoT.png"/>
          <p:cNvPicPr>
            <a:picLocks noChangeAspect="1"/>
          </p:cNvPicPr>
          <p:nvPr/>
        </p:nvPicPr>
        <p:blipFill>
          <a:blip r:embed="rId4"/>
          <a:stretch>
            <a:fillRect/>
          </a:stretch>
        </p:blipFill>
        <p:spPr>
          <a:xfrm>
            <a:off x="4197256" y="1981200"/>
            <a:ext cx="4337144" cy="3744217"/>
          </a:xfrm>
          <a:prstGeom prst="rect">
            <a:avLst/>
          </a:prstGeom>
        </p:spPr>
      </p:pic>
      <p:sp>
        <p:nvSpPr>
          <p:cNvPr id="10" name="TextBox 9"/>
          <p:cNvSpPr txBox="1"/>
          <p:nvPr/>
        </p:nvSpPr>
        <p:spPr>
          <a:xfrm>
            <a:off x="609600" y="5710535"/>
            <a:ext cx="8077200" cy="461665"/>
          </a:xfrm>
          <a:prstGeom prst="rect">
            <a:avLst/>
          </a:prstGeom>
          <a:noFill/>
        </p:spPr>
        <p:txBody>
          <a:bodyPr wrap="square" rtlCol="0">
            <a:spAutoFit/>
          </a:bodyPr>
          <a:lstStyle/>
          <a:p>
            <a:r>
              <a:rPr lang="en-US" sz="2400" dirty="0" smtClean="0">
                <a:solidFill>
                  <a:schemeClr val="tx2">
                    <a:lumMod val="75000"/>
                  </a:schemeClr>
                </a:solidFill>
                <a:latin typeface="Calibri" pitchFamily="34" charset="0"/>
                <a:cs typeface="Calibri" pitchFamily="34" charset="0"/>
              </a:rPr>
              <a:t>Where is IOT ?…………………………  It’s every where ! </a:t>
            </a:r>
            <a:endParaRPr lang="en-US" sz="2400" dirty="0">
              <a:solidFill>
                <a:schemeClr val="tx2">
                  <a:lumMod val="75000"/>
                </a:schemeClr>
              </a:solidFill>
              <a:latin typeface="Calibri" pitchFamily="34" charset="0"/>
              <a:cs typeface="Calibri" pitchFamily="34" charset="0"/>
            </a:endParaRPr>
          </a:p>
        </p:txBody>
      </p:sp>
    </p:spTree>
    <p:extLst>
      <p:ext uri="{BB962C8B-B14F-4D97-AF65-F5344CB8AC3E}">
        <p14:creationId xmlns="" xmlns:p14="http://schemas.microsoft.com/office/powerpoint/2010/main" val="387185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8383DBAA-B404-4792-A6F9-8A4F87239AB3}" type="slidenum">
              <a:rPr lang="en-US" smtClean="0">
                <a:solidFill>
                  <a:prstClr val="black">
                    <a:lumMod val="65000"/>
                    <a:lumOff val="35000"/>
                  </a:prstClr>
                </a:solidFill>
                <a:latin typeface="Calibri" pitchFamily="34" charset="0"/>
                <a:cs typeface="Calibri" pitchFamily="34" charset="0"/>
              </a:rPr>
              <a:pPr/>
              <a:t>19</a:t>
            </a:fld>
            <a:endParaRPr lang="en-US">
              <a:solidFill>
                <a:prstClr val="black">
                  <a:lumMod val="65000"/>
                  <a:lumOff val="35000"/>
                </a:prstClr>
              </a:solidFill>
              <a:latin typeface="Calibri" pitchFamily="34" charset="0"/>
              <a:cs typeface="Calibri" pitchFamily="34" charset="0"/>
            </a:endParaRPr>
          </a:p>
        </p:txBody>
      </p:sp>
      <p:sp>
        <p:nvSpPr>
          <p:cNvPr id="5" name="Footer Placeholder 4"/>
          <p:cNvSpPr>
            <a:spLocks noGrp="1"/>
          </p:cNvSpPr>
          <p:nvPr>
            <p:ph type="ftr" sz="quarter" idx="12"/>
          </p:nvPr>
        </p:nvSpPr>
        <p:spPr/>
        <p:txBody>
          <a:bodyPr/>
          <a:lstStyle/>
          <a:p>
            <a:r>
              <a:rPr lang="en-US" sz="1600" b="1" dirty="0" smtClean="0">
                <a:solidFill>
                  <a:prstClr val="black">
                    <a:lumMod val="65000"/>
                    <a:lumOff val="35000"/>
                  </a:prstClr>
                </a:solidFill>
                <a:latin typeface="Calibri" pitchFamily="34" charset="0"/>
                <a:cs typeface="Calibri" pitchFamily="34" charset="0"/>
              </a:rPr>
              <a:t>Softpro India </a:t>
            </a:r>
            <a:endParaRPr lang="en-US" sz="1600" b="1" dirty="0">
              <a:solidFill>
                <a:prstClr val="black">
                  <a:lumMod val="65000"/>
                  <a:lumOff val="35000"/>
                </a:prstClr>
              </a:solidFill>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sp>
        <p:nvSpPr>
          <p:cNvPr id="6" name="TextBox 5"/>
          <p:cNvSpPr txBox="1"/>
          <p:nvPr/>
        </p:nvSpPr>
        <p:spPr>
          <a:xfrm>
            <a:off x="425548" y="914400"/>
            <a:ext cx="8077200" cy="769441"/>
          </a:xfrm>
          <a:prstGeom prst="rect">
            <a:avLst/>
          </a:prstGeom>
          <a:noFill/>
        </p:spPr>
        <p:txBody>
          <a:bodyPr wrap="square" rtlCol="0">
            <a:spAutoFit/>
          </a:bodyPr>
          <a:lstStyle/>
          <a:p>
            <a:pPr algn="ctr"/>
            <a:r>
              <a:rPr lang="en-US" sz="4400" dirty="0" smtClean="0">
                <a:solidFill>
                  <a:schemeClr val="tx2">
                    <a:lumMod val="75000"/>
                  </a:schemeClr>
                </a:solidFill>
                <a:latin typeface="Calibri" pitchFamily="34" charset="0"/>
                <a:cs typeface="Calibri" pitchFamily="34" charset="0"/>
              </a:rPr>
              <a:t>IOT</a:t>
            </a:r>
            <a:endParaRPr lang="en-US" sz="4400" dirty="0">
              <a:solidFill>
                <a:schemeClr val="tx2">
                  <a:lumMod val="75000"/>
                </a:schemeClr>
              </a:solidFill>
              <a:latin typeface="Calibri" pitchFamily="34" charset="0"/>
              <a:cs typeface="Calibri" pitchFamily="34" charset="0"/>
            </a:endParaRPr>
          </a:p>
        </p:txBody>
      </p:sp>
      <p:sp>
        <p:nvSpPr>
          <p:cNvPr id="9" name="Title 1"/>
          <p:cNvSpPr txBox="1">
            <a:spLocks/>
          </p:cNvSpPr>
          <p:nvPr/>
        </p:nvSpPr>
        <p:spPr>
          <a:xfrm>
            <a:off x="273148" y="2019300"/>
            <a:ext cx="8229600" cy="57150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smtClean="0">
                <a:latin typeface="Calibri" pitchFamily="34" charset="0"/>
                <a:cs typeface="Calibri" pitchFamily="34" charset="0"/>
              </a:rPr>
              <a:t>Various Names, One Concept</a:t>
            </a:r>
            <a:endParaRPr lang="en-US" sz="3600" dirty="0">
              <a:latin typeface="Calibri" pitchFamily="34" charset="0"/>
              <a:cs typeface="Calibri" pitchFamily="34" charset="0"/>
            </a:endParaRPr>
          </a:p>
        </p:txBody>
      </p:sp>
      <p:sp>
        <p:nvSpPr>
          <p:cNvPr id="10" name="Content Placeholder 2"/>
          <p:cNvSpPr txBox="1">
            <a:spLocks/>
          </p:cNvSpPr>
          <p:nvPr/>
        </p:nvSpPr>
        <p:spPr>
          <a:xfrm>
            <a:off x="341141" y="2819400"/>
            <a:ext cx="8229600" cy="366674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b="1" dirty="0" smtClean="0">
                <a:solidFill>
                  <a:schemeClr val="tx2">
                    <a:lumMod val="75000"/>
                  </a:schemeClr>
                </a:solidFill>
                <a:latin typeface="Calibri" pitchFamily="34" charset="0"/>
                <a:cs typeface="Calibri" pitchFamily="34" charset="0"/>
              </a:rPr>
              <a:t>M2M (Machine to Machine) </a:t>
            </a:r>
          </a:p>
          <a:p>
            <a:pPr>
              <a:lnSpc>
                <a:spcPct val="150000"/>
              </a:lnSpc>
            </a:pPr>
            <a:r>
              <a:rPr lang="en-US" b="1" dirty="0" smtClean="0">
                <a:solidFill>
                  <a:schemeClr val="tx2">
                    <a:lumMod val="75000"/>
                  </a:schemeClr>
                </a:solidFill>
                <a:latin typeface="Calibri" pitchFamily="34" charset="0"/>
                <a:cs typeface="Calibri" pitchFamily="34" charset="0"/>
              </a:rPr>
              <a:t>“Internet of Everything” (Cisco Systems)</a:t>
            </a:r>
          </a:p>
          <a:p>
            <a:pPr>
              <a:lnSpc>
                <a:spcPct val="150000"/>
              </a:lnSpc>
            </a:pPr>
            <a:r>
              <a:rPr lang="en-US" b="1" dirty="0" smtClean="0">
                <a:solidFill>
                  <a:schemeClr val="tx2">
                    <a:lumMod val="75000"/>
                  </a:schemeClr>
                </a:solidFill>
                <a:latin typeface="Calibri" pitchFamily="34" charset="0"/>
                <a:cs typeface="Calibri" pitchFamily="34" charset="0"/>
              </a:rPr>
              <a:t>“World Size Web” (Bruce </a:t>
            </a:r>
            <a:r>
              <a:rPr lang="en-US" b="1" dirty="0" err="1" smtClean="0">
                <a:solidFill>
                  <a:schemeClr val="tx2">
                    <a:lumMod val="75000"/>
                  </a:schemeClr>
                </a:solidFill>
                <a:latin typeface="Calibri" pitchFamily="34" charset="0"/>
                <a:cs typeface="Calibri" pitchFamily="34" charset="0"/>
              </a:rPr>
              <a:t>Schneier</a:t>
            </a:r>
            <a:r>
              <a:rPr lang="en-US" b="1" dirty="0" smtClean="0">
                <a:solidFill>
                  <a:schemeClr val="tx2">
                    <a:lumMod val="75000"/>
                  </a:schemeClr>
                </a:solidFill>
                <a:latin typeface="Calibri" pitchFamily="34" charset="0"/>
                <a:cs typeface="Calibri" pitchFamily="34" charset="0"/>
              </a:rPr>
              <a:t>)</a:t>
            </a:r>
          </a:p>
          <a:p>
            <a:pPr>
              <a:lnSpc>
                <a:spcPct val="150000"/>
              </a:lnSpc>
            </a:pPr>
            <a:r>
              <a:rPr lang="en-US" b="1" dirty="0" smtClean="0">
                <a:solidFill>
                  <a:schemeClr val="tx2">
                    <a:lumMod val="75000"/>
                  </a:schemeClr>
                </a:solidFill>
                <a:latin typeface="Calibri" pitchFamily="34" charset="0"/>
                <a:cs typeface="Calibri" pitchFamily="34" charset="0"/>
              </a:rPr>
              <a:t>“</a:t>
            </a:r>
            <a:r>
              <a:rPr lang="en-US" b="1" dirty="0" err="1" smtClean="0">
                <a:solidFill>
                  <a:schemeClr val="tx2">
                    <a:lumMod val="75000"/>
                  </a:schemeClr>
                </a:solidFill>
                <a:latin typeface="Calibri" pitchFamily="34" charset="0"/>
                <a:cs typeface="Calibri" pitchFamily="34" charset="0"/>
              </a:rPr>
              <a:t>Skynet</a:t>
            </a:r>
            <a:r>
              <a:rPr lang="en-US" b="1" dirty="0" smtClean="0">
                <a:solidFill>
                  <a:schemeClr val="tx2">
                    <a:lumMod val="75000"/>
                  </a:schemeClr>
                </a:solidFill>
                <a:latin typeface="Calibri" pitchFamily="34" charset="0"/>
                <a:cs typeface="Calibri" pitchFamily="34" charset="0"/>
              </a:rPr>
              <a:t>” (Terminator movie)</a:t>
            </a:r>
            <a:endParaRPr lang="en-US" b="1" dirty="0">
              <a:solidFill>
                <a:schemeClr val="tx2">
                  <a:lumMod val="75000"/>
                </a:schemeClr>
              </a:solidFill>
              <a:latin typeface="Calibri" pitchFamily="34" charset="0"/>
              <a:cs typeface="Calibri" pitchFamily="34" charset="0"/>
            </a:endParaRPr>
          </a:p>
        </p:txBody>
      </p:sp>
    </p:spTree>
    <p:extLst>
      <p:ext uri="{BB962C8B-B14F-4D97-AF65-F5344CB8AC3E}">
        <p14:creationId xmlns="" xmlns:p14="http://schemas.microsoft.com/office/powerpoint/2010/main" val="2664301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itchFamily="34" charset="0"/>
                <a:cs typeface="Calibri" pitchFamily="34" charset="0"/>
              </a:rPr>
              <a:t>Technology  Experience</a:t>
            </a:r>
            <a:endParaRPr lang="en-US" b="1" dirty="0">
              <a:latin typeface="Calibri" pitchFamily="34" charset="0"/>
              <a:cs typeface="Calibri" pitchFamily="34" charset="0"/>
            </a:endParaRPr>
          </a:p>
        </p:txBody>
      </p:sp>
      <p:sp>
        <p:nvSpPr>
          <p:cNvPr id="3" name="Content Placeholder 2"/>
          <p:cNvSpPr>
            <a:spLocks noGrp="1"/>
          </p:cNvSpPr>
          <p:nvPr>
            <p:ph sz="quarter" idx="1"/>
          </p:nvPr>
        </p:nvSpPr>
        <p:spPr>
          <a:xfrm>
            <a:off x="304800" y="1600200"/>
            <a:ext cx="8458200" cy="4572000"/>
          </a:xfrm>
        </p:spPr>
        <p:txBody>
          <a:bodyPr>
            <a:normAutofit/>
          </a:bodyPr>
          <a:lstStyle/>
          <a:p>
            <a:pPr marL="0" indent="0">
              <a:buNone/>
            </a:pPr>
            <a:r>
              <a:rPr lang="en-US" sz="2000" dirty="0" smtClean="0">
                <a:latin typeface="Calibri" pitchFamily="34" charset="0"/>
                <a:cs typeface="Calibri" pitchFamily="34" charset="0"/>
              </a:rPr>
              <a:t>5+ years experience in </a:t>
            </a:r>
            <a:r>
              <a:rPr lang="en-US" sz="2000" dirty="0" smtClean="0">
                <a:solidFill>
                  <a:srgbClr val="FF0000"/>
                </a:solidFill>
                <a:latin typeface="Calibri" pitchFamily="34" charset="0"/>
                <a:cs typeface="Calibri" pitchFamily="34" charset="0"/>
              </a:rPr>
              <a:t>Web Development </a:t>
            </a:r>
            <a:r>
              <a:rPr lang="en-US" sz="2000" dirty="0" smtClean="0">
                <a:latin typeface="Calibri" pitchFamily="34" charset="0"/>
                <a:cs typeface="Calibri" pitchFamily="34" charset="0"/>
              </a:rPr>
              <a:t>and </a:t>
            </a:r>
            <a:r>
              <a:rPr lang="en-US" sz="2000" dirty="0" smtClean="0">
                <a:solidFill>
                  <a:srgbClr val="FF0000"/>
                </a:solidFill>
                <a:latin typeface="Calibri" pitchFamily="34" charset="0"/>
                <a:cs typeface="Calibri" pitchFamily="34" charset="0"/>
              </a:rPr>
              <a:t>Database Administration.</a:t>
            </a:r>
          </a:p>
          <a:p>
            <a:pPr marL="0" indent="0">
              <a:buNone/>
            </a:pPr>
            <a:endParaRPr lang="en-US" sz="2000" dirty="0" smtClean="0">
              <a:latin typeface="Calibri" pitchFamily="34" charset="0"/>
              <a:cs typeface="Calibri" pitchFamily="34" charset="0"/>
            </a:endParaRPr>
          </a:p>
          <a:p>
            <a:r>
              <a:rPr lang="en-US" sz="2000" dirty="0" smtClean="0">
                <a:latin typeface="Calibri" pitchFamily="34" charset="0"/>
                <a:cs typeface="Calibri" pitchFamily="34" charset="0"/>
              </a:rPr>
              <a:t>Programming Languages :- C, C++, Java, Python, VB.</a:t>
            </a:r>
          </a:p>
          <a:p>
            <a:r>
              <a:rPr lang="en-US" sz="2000" dirty="0" smtClean="0">
                <a:latin typeface="Calibri" pitchFamily="34" charset="0"/>
                <a:cs typeface="Calibri" pitchFamily="34" charset="0"/>
              </a:rPr>
              <a:t>Web Technologies :- HTML5, CSS3, Java Script, </a:t>
            </a:r>
            <a:r>
              <a:rPr lang="en-US" sz="2000" dirty="0" err="1" smtClean="0">
                <a:latin typeface="Calibri" pitchFamily="34" charset="0"/>
                <a:cs typeface="Calibri" pitchFamily="34" charset="0"/>
              </a:rPr>
              <a:t>JQuery</a:t>
            </a:r>
            <a:r>
              <a:rPr lang="en-US" sz="2000" dirty="0" smtClean="0">
                <a:latin typeface="Calibri" pitchFamily="34" charset="0"/>
                <a:cs typeface="Calibri" pitchFamily="34" charset="0"/>
              </a:rPr>
              <a:t>, JSP, PHP</a:t>
            </a:r>
          </a:p>
          <a:p>
            <a:r>
              <a:rPr lang="en-US" sz="2000" dirty="0" smtClean="0">
                <a:latin typeface="Calibri" pitchFamily="34" charset="0"/>
                <a:cs typeface="Calibri" pitchFamily="34" charset="0"/>
              </a:rPr>
              <a:t>Database Applications :- Oracle, MYSQL </a:t>
            </a:r>
          </a:p>
          <a:p>
            <a:r>
              <a:rPr lang="en-US" sz="2000" dirty="0" smtClean="0">
                <a:latin typeface="Calibri" pitchFamily="34" charset="0"/>
                <a:cs typeface="Calibri" pitchFamily="34" charset="0"/>
              </a:rPr>
              <a:t>Platforms :- Windows , Unix</a:t>
            </a:r>
          </a:p>
          <a:p>
            <a:r>
              <a:rPr lang="en-US" sz="2000" dirty="0" smtClean="0">
                <a:latin typeface="Calibri" pitchFamily="34" charset="0"/>
                <a:cs typeface="Calibri" pitchFamily="34" charset="0"/>
              </a:rPr>
              <a:t>Frameworks :- Code </a:t>
            </a:r>
            <a:r>
              <a:rPr lang="en-US" sz="2000" dirty="0" err="1" smtClean="0">
                <a:latin typeface="Calibri" pitchFamily="34" charset="0"/>
                <a:cs typeface="Calibri" pitchFamily="34" charset="0"/>
              </a:rPr>
              <a:t>Ignitor</a:t>
            </a:r>
            <a:r>
              <a:rPr lang="en-US" sz="2000" dirty="0" smtClean="0">
                <a:latin typeface="Calibri" pitchFamily="34" charset="0"/>
                <a:cs typeface="Calibri" pitchFamily="34" charset="0"/>
              </a:rPr>
              <a:t>, Cake PHP etc….</a:t>
            </a:r>
          </a:p>
          <a:p>
            <a:r>
              <a:rPr lang="en-US" sz="2000" dirty="0" smtClean="0">
                <a:latin typeface="Calibri" pitchFamily="34" charset="0"/>
                <a:cs typeface="Calibri" pitchFamily="34" charset="0"/>
              </a:rPr>
              <a:t>CMS :- </a:t>
            </a:r>
            <a:r>
              <a:rPr lang="en-US" sz="2000" dirty="0" err="1" smtClean="0">
                <a:latin typeface="Calibri" pitchFamily="34" charset="0"/>
                <a:cs typeface="Calibri" pitchFamily="34" charset="0"/>
              </a:rPr>
              <a:t>Wordpress</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Joomla</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Magento</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Drupal</a:t>
            </a:r>
            <a:r>
              <a:rPr lang="en-US" sz="2000" dirty="0" smtClean="0">
                <a:latin typeface="Calibri" pitchFamily="34" charset="0"/>
                <a:cs typeface="Calibri" pitchFamily="34" charset="0"/>
              </a:rPr>
              <a:t> etc…</a:t>
            </a:r>
          </a:p>
          <a:p>
            <a:pPr marL="1737360" lvl="6" indent="0">
              <a:buNone/>
            </a:pPr>
            <a:endParaRPr lang="en-US" sz="2000" dirty="0" smtClean="0">
              <a:latin typeface="Calibri" pitchFamily="34" charset="0"/>
              <a:cs typeface="Calibri" pitchFamily="34" charset="0"/>
            </a:endParaRPr>
          </a:p>
          <a:p>
            <a:endParaRPr lang="en-US" sz="2000" dirty="0">
              <a:latin typeface="Calibri" pitchFamily="34" charset="0"/>
              <a:cs typeface="Calibri" pitchFamily="34" charset="0"/>
            </a:endParaRPr>
          </a:p>
        </p:txBody>
      </p:sp>
    </p:spTree>
    <p:extLst>
      <p:ext uri="{BB962C8B-B14F-4D97-AF65-F5344CB8AC3E}">
        <p14:creationId xmlns="" xmlns:p14="http://schemas.microsoft.com/office/powerpoint/2010/main" val="3774951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600200"/>
          </a:xfrm>
        </p:spPr>
        <p:txBody>
          <a:bodyPr/>
          <a:lstStyle/>
          <a:p>
            <a:r>
              <a:rPr lang="en-US" dirty="0" smtClean="0">
                <a:latin typeface="Calibri" pitchFamily="34" charset="0"/>
                <a:cs typeface="Calibri" pitchFamily="34" charset="0"/>
              </a:rPr>
              <a:t>Types of Computer Languages</a:t>
            </a:r>
            <a:endParaRPr lang="en-US" dirty="0">
              <a:latin typeface="Calibri" pitchFamily="34" charset="0"/>
              <a:cs typeface="Calibri" pitchFamily="34" charset="0"/>
            </a:endParaRPr>
          </a:p>
        </p:txBody>
      </p:sp>
      <p:sp>
        <p:nvSpPr>
          <p:cNvPr id="4" name="Footer Placeholder 3"/>
          <p:cNvSpPr>
            <a:spLocks noGrp="1"/>
          </p:cNvSpPr>
          <p:nvPr>
            <p:ph type="ftr" sz="quarter" idx="11"/>
          </p:nvPr>
        </p:nvSpPr>
        <p:spPr/>
        <p:txBody>
          <a:bodyPr/>
          <a:lstStyle/>
          <a:p>
            <a:r>
              <a:rPr lang="en-US" sz="1600" dirty="0" smtClean="0">
                <a:latin typeface="Calibri" pitchFamily="34" charset="0"/>
                <a:cs typeface="Calibri" pitchFamily="34" charset="0"/>
              </a:rPr>
              <a:t>Softpro India </a:t>
            </a:r>
            <a:endParaRPr lang="en-US" sz="1600" dirty="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8383DBAA-B404-4792-A6F9-8A4F87239AB3}" type="slidenum">
              <a:rPr lang="en-US" sz="1600" smtClean="0">
                <a:latin typeface="Calibri" pitchFamily="34" charset="0"/>
                <a:cs typeface="Calibri" pitchFamily="34" charset="0"/>
              </a:rPr>
              <a:pPr/>
              <a:t>20</a:t>
            </a:fld>
            <a:endParaRPr lang="en-US" sz="1600" dirty="0">
              <a:latin typeface="Calibri" pitchFamily="34" charset="0"/>
              <a:cs typeface="Calibri" pitchFamily="34" charset="0"/>
            </a:endParaRP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39200"/>
            <a:ext cx="8534400" cy="1158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50565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808274590"/>
              </p:ext>
            </p:extLst>
          </p:nvPr>
        </p:nvGraphicFramePr>
        <p:xfrm>
          <a:off x="228600" y="1813560"/>
          <a:ext cx="8686800" cy="3596640"/>
        </p:xfrm>
        <a:graphic>
          <a:graphicData uri="http://schemas.openxmlformats.org/drawingml/2006/table">
            <a:tbl>
              <a:tblPr firstRow="1" bandRow="1">
                <a:tableStyleId>{5C22544A-7EE6-4342-B048-85BDC9FD1C3A}</a:tableStyleId>
              </a:tblPr>
              <a:tblGrid>
                <a:gridCol w="2171700"/>
                <a:gridCol w="2171700"/>
                <a:gridCol w="2171700"/>
                <a:gridCol w="2171700"/>
              </a:tblGrid>
              <a:tr h="370840">
                <a:tc>
                  <a:txBody>
                    <a:bodyPr/>
                    <a:lstStyle/>
                    <a:p>
                      <a:pPr algn="ctr"/>
                      <a:r>
                        <a:rPr lang="en-US" sz="2400" b="1" dirty="0" smtClean="0"/>
                        <a:t>Markup Languages</a:t>
                      </a:r>
                      <a:endParaRPr lang="en-US" sz="2400" b="1" dirty="0"/>
                    </a:p>
                  </a:txBody>
                  <a:tcPr>
                    <a:solidFill>
                      <a:schemeClr val="tx2">
                        <a:lumMod val="60000"/>
                        <a:lumOff val="40000"/>
                      </a:schemeClr>
                    </a:solidFill>
                  </a:tcPr>
                </a:tc>
                <a:tc>
                  <a:txBody>
                    <a:bodyPr/>
                    <a:lstStyle/>
                    <a:p>
                      <a:pPr algn="ctr"/>
                      <a:r>
                        <a:rPr lang="en-US" sz="2400" b="1" dirty="0" smtClean="0"/>
                        <a:t>Programming Languages</a:t>
                      </a:r>
                      <a:endParaRPr lang="en-US" sz="2400" b="1" dirty="0"/>
                    </a:p>
                  </a:txBody>
                  <a:tcPr>
                    <a:solidFill>
                      <a:schemeClr val="tx2">
                        <a:lumMod val="60000"/>
                        <a:lumOff val="40000"/>
                      </a:schemeClr>
                    </a:solidFill>
                  </a:tcPr>
                </a:tc>
                <a:tc>
                  <a:txBody>
                    <a:bodyPr/>
                    <a:lstStyle/>
                    <a:p>
                      <a:pPr algn="ctr"/>
                      <a:r>
                        <a:rPr lang="en-US" sz="2400" b="1" dirty="0" smtClean="0"/>
                        <a:t>Scripting Languages</a:t>
                      </a:r>
                      <a:endParaRPr lang="en-US" sz="2400" b="1" dirty="0"/>
                    </a:p>
                  </a:txBody>
                  <a:tcPr>
                    <a:solidFill>
                      <a:schemeClr val="tx2">
                        <a:lumMod val="60000"/>
                        <a:lumOff val="40000"/>
                      </a:schemeClr>
                    </a:solidFill>
                  </a:tcPr>
                </a:tc>
                <a:tc>
                  <a:txBody>
                    <a:bodyPr/>
                    <a:lstStyle/>
                    <a:p>
                      <a:pPr algn="ctr"/>
                      <a:r>
                        <a:rPr lang="en-US" sz="2400" b="1" dirty="0" smtClean="0"/>
                        <a:t>Database Languages</a:t>
                      </a:r>
                      <a:endParaRPr lang="en-US" sz="2400" b="1" dirty="0"/>
                    </a:p>
                  </a:txBody>
                  <a:tcPr>
                    <a:solidFill>
                      <a:schemeClr val="tx2">
                        <a:lumMod val="60000"/>
                        <a:lumOff val="40000"/>
                      </a:schemeClr>
                    </a:solidFill>
                  </a:tcPr>
                </a:tc>
              </a:tr>
              <a:tr h="370840">
                <a:tc>
                  <a:txBody>
                    <a:bodyPr/>
                    <a:lstStyle/>
                    <a:p>
                      <a:pPr algn="ctr"/>
                      <a:r>
                        <a:rPr lang="en-US" sz="2000" b="1" dirty="0" smtClean="0">
                          <a:solidFill>
                            <a:schemeClr val="bg1"/>
                          </a:solidFill>
                        </a:rPr>
                        <a:t>HTML</a:t>
                      </a:r>
                      <a:endParaRPr lang="en-US" sz="2000" b="1" dirty="0">
                        <a:solidFill>
                          <a:schemeClr val="bg1"/>
                        </a:solidFill>
                      </a:endParaRPr>
                    </a:p>
                  </a:txBody>
                  <a:tcPr>
                    <a:solidFill>
                      <a:schemeClr val="tx2">
                        <a:lumMod val="60000"/>
                        <a:lumOff val="40000"/>
                      </a:schemeClr>
                    </a:solidFill>
                  </a:tcPr>
                </a:tc>
                <a:tc>
                  <a:txBody>
                    <a:bodyPr/>
                    <a:lstStyle/>
                    <a:p>
                      <a:pPr algn="ctr"/>
                      <a:r>
                        <a:rPr lang="en-US" sz="2000" b="1" dirty="0" smtClean="0">
                          <a:solidFill>
                            <a:schemeClr val="bg1"/>
                          </a:solidFill>
                        </a:rPr>
                        <a:t>C </a:t>
                      </a:r>
                      <a:endParaRPr lang="en-US" sz="2000" b="1" dirty="0">
                        <a:solidFill>
                          <a:schemeClr val="bg1"/>
                        </a:solidFill>
                      </a:endParaRPr>
                    </a:p>
                  </a:txBody>
                  <a:tcPr>
                    <a:solidFill>
                      <a:schemeClr val="tx2">
                        <a:lumMod val="60000"/>
                        <a:lumOff val="40000"/>
                      </a:schemeClr>
                    </a:solidFill>
                  </a:tcPr>
                </a:tc>
                <a:tc>
                  <a:txBody>
                    <a:bodyPr/>
                    <a:lstStyle/>
                    <a:p>
                      <a:pPr algn="ctr"/>
                      <a:r>
                        <a:rPr lang="en-US" sz="2000" b="1" dirty="0" smtClean="0">
                          <a:solidFill>
                            <a:schemeClr val="bg1"/>
                          </a:solidFill>
                        </a:rPr>
                        <a:t>Java Script</a:t>
                      </a:r>
                      <a:endParaRPr lang="en-US" sz="2000" b="1" dirty="0">
                        <a:solidFill>
                          <a:schemeClr val="bg1"/>
                        </a:solidFill>
                      </a:endParaRPr>
                    </a:p>
                  </a:txBody>
                  <a:tcPr>
                    <a:solidFill>
                      <a:schemeClr val="tx2">
                        <a:lumMod val="60000"/>
                        <a:lumOff val="40000"/>
                      </a:schemeClr>
                    </a:solidFill>
                  </a:tcPr>
                </a:tc>
                <a:tc>
                  <a:txBody>
                    <a:bodyPr/>
                    <a:lstStyle/>
                    <a:p>
                      <a:pPr algn="ctr"/>
                      <a:r>
                        <a:rPr lang="en-US" sz="2000" b="1" dirty="0" smtClean="0">
                          <a:solidFill>
                            <a:schemeClr val="bg1"/>
                          </a:solidFill>
                        </a:rPr>
                        <a:t>SQL</a:t>
                      </a:r>
                      <a:endParaRPr lang="en-US" sz="2000" b="1" dirty="0">
                        <a:solidFill>
                          <a:schemeClr val="bg1"/>
                        </a:solidFill>
                      </a:endParaRPr>
                    </a:p>
                  </a:txBody>
                  <a:tcPr>
                    <a:solidFill>
                      <a:schemeClr val="tx2">
                        <a:lumMod val="60000"/>
                        <a:lumOff val="40000"/>
                      </a:schemeClr>
                    </a:solidFill>
                  </a:tcPr>
                </a:tc>
              </a:tr>
              <a:tr h="370840">
                <a:tc>
                  <a:txBody>
                    <a:bodyPr/>
                    <a:lstStyle/>
                    <a:p>
                      <a:pPr algn="ctr"/>
                      <a:r>
                        <a:rPr lang="en-US" sz="2000" b="1" dirty="0" smtClean="0">
                          <a:solidFill>
                            <a:schemeClr val="bg1"/>
                          </a:solidFill>
                        </a:rPr>
                        <a:t>XML</a:t>
                      </a:r>
                      <a:endParaRPr lang="en-US" sz="2000" b="1" dirty="0">
                        <a:solidFill>
                          <a:schemeClr val="bg1"/>
                        </a:solidFill>
                      </a:endParaRPr>
                    </a:p>
                  </a:txBody>
                  <a:tcPr>
                    <a:solidFill>
                      <a:schemeClr val="tx2">
                        <a:lumMod val="60000"/>
                        <a:lumOff val="40000"/>
                      </a:schemeClr>
                    </a:solidFill>
                  </a:tcPr>
                </a:tc>
                <a:tc>
                  <a:txBody>
                    <a:bodyPr/>
                    <a:lstStyle/>
                    <a:p>
                      <a:pPr algn="ctr"/>
                      <a:r>
                        <a:rPr lang="en-US" sz="2000" b="1" dirty="0" smtClean="0">
                          <a:solidFill>
                            <a:schemeClr val="bg1"/>
                          </a:solidFill>
                        </a:rPr>
                        <a:t>C++</a:t>
                      </a:r>
                      <a:endParaRPr lang="en-US" sz="2000" b="1" dirty="0">
                        <a:solidFill>
                          <a:schemeClr val="bg1"/>
                        </a:solidFill>
                      </a:endParaRPr>
                    </a:p>
                  </a:txBody>
                  <a:tcPr>
                    <a:solidFill>
                      <a:schemeClr val="tx2">
                        <a:lumMod val="60000"/>
                        <a:lumOff val="40000"/>
                      </a:schemeClr>
                    </a:solidFill>
                  </a:tcPr>
                </a:tc>
                <a:tc>
                  <a:txBody>
                    <a:bodyPr/>
                    <a:lstStyle/>
                    <a:p>
                      <a:pPr algn="ctr"/>
                      <a:r>
                        <a:rPr lang="en-US" sz="2000" b="1" dirty="0" smtClean="0">
                          <a:solidFill>
                            <a:schemeClr val="bg1"/>
                          </a:solidFill>
                        </a:rPr>
                        <a:t>VB Script</a:t>
                      </a:r>
                      <a:endParaRPr lang="en-US" sz="2000" b="1" dirty="0">
                        <a:solidFill>
                          <a:schemeClr val="bg1"/>
                        </a:solidFill>
                      </a:endParaRPr>
                    </a:p>
                  </a:txBody>
                  <a:tcPr>
                    <a:solidFill>
                      <a:schemeClr val="tx2">
                        <a:lumMod val="60000"/>
                        <a:lumOff val="40000"/>
                      </a:schemeClr>
                    </a:solidFill>
                  </a:tcPr>
                </a:tc>
                <a:tc>
                  <a:txBody>
                    <a:bodyPr/>
                    <a:lstStyle/>
                    <a:p>
                      <a:pPr algn="ctr"/>
                      <a:r>
                        <a:rPr lang="en-US" sz="2000" b="1" dirty="0" smtClean="0">
                          <a:solidFill>
                            <a:schemeClr val="bg1"/>
                          </a:solidFill>
                        </a:rPr>
                        <a:t>PL/SQL</a:t>
                      </a:r>
                      <a:endParaRPr lang="en-US" sz="2000" b="1" dirty="0">
                        <a:solidFill>
                          <a:schemeClr val="bg1"/>
                        </a:solidFill>
                      </a:endParaRPr>
                    </a:p>
                  </a:txBody>
                  <a:tcPr>
                    <a:solidFill>
                      <a:schemeClr val="tx2">
                        <a:lumMod val="60000"/>
                        <a:lumOff val="40000"/>
                      </a:schemeClr>
                    </a:solidFill>
                  </a:tcPr>
                </a:tc>
              </a:tr>
              <a:tr h="370840">
                <a:tc>
                  <a:txBody>
                    <a:bodyPr/>
                    <a:lstStyle/>
                    <a:p>
                      <a:pPr algn="ctr"/>
                      <a:r>
                        <a:rPr lang="en-US" sz="2000" b="1" dirty="0" smtClean="0">
                          <a:solidFill>
                            <a:schemeClr val="bg1"/>
                          </a:solidFill>
                        </a:rPr>
                        <a:t>DHTML</a:t>
                      </a:r>
                      <a:endParaRPr lang="en-US" sz="2000" b="1" dirty="0">
                        <a:solidFill>
                          <a:schemeClr val="bg1"/>
                        </a:solidFill>
                      </a:endParaRPr>
                    </a:p>
                  </a:txBody>
                  <a:tcPr>
                    <a:solidFill>
                      <a:schemeClr val="tx2">
                        <a:lumMod val="60000"/>
                        <a:lumOff val="40000"/>
                      </a:schemeClr>
                    </a:solidFill>
                  </a:tcPr>
                </a:tc>
                <a:tc>
                  <a:txBody>
                    <a:bodyPr/>
                    <a:lstStyle/>
                    <a:p>
                      <a:pPr algn="ctr"/>
                      <a:r>
                        <a:rPr lang="en-US" sz="2000" b="1" dirty="0" smtClean="0">
                          <a:solidFill>
                            <a:schemeClr val="bg1"/>
                          </a:solidFill>
                        </a:rPr>
                        <a:t>Java</a:t>
                      </a:r>
                      <a:endParaRPr lang="en-US" sz="2000" b="1" dirty="0">
                        <a:solidFill>
                          <a:schemeClr val="bg1"/>
                        </a:solidFill>
                      </a:endParaRPr>
                    </a:p>
                  </a:txBody>
                  <a:tcPr>
                    <a:solidFill>
                      <a:schemeClr val="tx2">
                        <a:lumMod val="60000"/>
                        <a:lumOff val="40000"/>
                      </a:schemeClr>
                    </a:solidFill>
                  </a:tcPr>
                </a:tc>
                <a:tc>
                  <a:txBody>
                    <a:bodyPr/>
                    <a:lstStyle/>
                    <a:p>
                      <a:pPr algn="ctr"/>
                      <a:r>
                        <a:rPr lang="en-US" sz="2000" b="1" dirty="0" smtClean="0">
                          <a:solidFill>
                            <a:schemeClr val="bg1"/>
                          </a:solidFill>
                        </a:rPr>
                        <a:t>PHP</a:t>
                      </a:r>
                      <a:endParaRPr lang="en-US" sz="2000" b="1" dirty="0">
                        <a:solidFill>
                          <a:schemeClr val="bg1"/>
                        </a:solidFill>
                      </a:endParaRPr>
                    </a:p>
                  </a:txBody>
                  <a:tcPr>
                    <a:solidFill>
                      <a:schemeClr val="tx2">
                        <a:lumMod val="60000"/>
                        <a:lumOff val="40000"/>
                      </a:schemeClr>
                    </a:solidFill>
                  </a:tcPr>
                </a:tc>
                <a:tc>
                  <a:txBody>
                    <a:bodyPr/>
                    <a:lstStyle/>
                    <a:p>
                      <a:pPr algn="ctr"/>
                      <a:endParaRPr lang="en-US" sz="2000" b="1" dirty="0">
                        <a:solidFill>
                          <a:schemeClr val="bg1"/>
                        </a:solidFill>
                      </a:endParaRPr>
                    </a:p>
                  </a:txBody>
                  <a:tcPr>
                    <a:solidFill>
                      <a:schemeClr val="tx2">
                        <a:lumMod val="60000"/>
                        <a:lumOff val="40000"/>
                      </a:schemeClr>
                    </a:solidFill>
                  </a:tcPr>
                </a:tc>
              </a:tr>
              <a:tr h="370840">
                <a:tc>
                  <a:txBody>
                    <a:bodyPr/>
                    <a:lstStyle/>
                    <a:p>
                      <a:pPr algn="ctr"/>
                      <a:endParaRPr lang="en-US" sz="2000" b="1" dirty="0">
                        <a:solidFill>
                          <a:schemeClr val="bg1"/>
                        </a:solidFill>
                      </a:endParaRPr>
                    </a:p>
                  </a:txBody>
                  <a:tcPr>
                    <a:solidFill>
                      <a:schemeClr val="tx2">
                        <a:lumMod val="60000"/>
                        <a:lumOff val="40000"/>
                      </a:schemeClr>
                    </a:solidFill>
                  </a:tcPr>
                </a:tc>
                <a:tc>
                  <a:txBody>
                    <a:bodyPr/>
                    <a:lstStyle/>
                    <a:p>
                      <a:pPr algn="ctr"/>
                      <a:r>
                        <a:rPr lang="en-US" sz="2000" b="1" dirty="0" smtClean="0">
                          <a:solidFill>
                            <a:schemeClr val="bg1"/>
                          </a:solidFill>
                        </a:rPr>
                        <a:t>C#</a:t>
                      </a:r>
                      <a:endParaRPr lang="en-US" sz="2000" b="1" dirty="0">
                        <a:solidFill>
                          <a:schemeClr val="bg1"/>
                        </a:solidFill>
                      </a:endParaRPr>
                    </a:p>
                  </a:txBody>
                  <a:tcPr>
                    <a:solidFill>
                      <a:schemeClr val="tx2">
                        <a:lumMod val="60000"/>
                        <a:lumOff val="40000"/>
                      </a:schemeClr>
                    </a:solidFill>
                  </a:tcPr>
                </a:tc>
                <a:tc>
                  <a:txBody>
                    <a:bodyPr/>
                    <a:lstStyle/>
                    <a:p>
                      <a:pPr algn="ctr"/>
                      <a:endParaRPr lang="en-US" sz="2000" b="1" dirty="0">
                        <a:solidFill>
                          <a:schemeClr val="bg1"/>
                        </a:solidFill>
                      </a:endParaRPr>
                    </a:p>
                  </a:txBody>
                  <a:tcPr>
                    <a:solidFill>
                      <a:schemeClr val="tx2">
                        <a:lumMod val="60000"/>
                        <a:lumOff val="40000"/>
                      </a:schemeClr>
                    </a:solidFill>
                  </a:tcPr>
                </a:tc>
                <a:tc>
                  <a:txBody>
                    <a:bodyPr/>
                    <a:lstStyle/>
                    <a:p>
                      <a:pPr algn="ctr"/>
                      <a:endParaRPr lang="en-US" sz="2000" b="1" dirty="0">
                        <a:solidFill>
                          <a:schemeClr val="bg1"/>
                        </a:solidFill>
                      </a:endParaRPr>
                    </a:p>
                  </a:txBody>
                  <a:tcPr>
                    <a:solidFill>
                      <a:schemeClr val="tx2">
                        <a:lumMod val="60000"/>
                        <a:lumOff val="40000"/>
                      </a:schemeClr>
                    </a:solidFill>
                  </a:tcPr>
                </a:tc>
              </a:tr>
              <a:tr h="370840">
                <a:tc>
                  <a:txBody>
                    <a:bodyPr/>
                    <a:lstStyle/>
                    <a:p>
                      <a:pPr algn="ctr"/>
                      <a:endParaRPr lang="en-US" sz="2000" b="1" dirty="0">
                        <a:solidFill>
                          <a:schemeClr val="bg1"/>
                        </a:solidFill>
                      </a:endParaRPr>
                    </a:p>
                  </a:txBody>
                  <a:tcPr>
                    <a:solidFill>
                      <a:schemeClr val="tx2">
                        <a:lumMod val="60000"/>
                        <a:lumOff val="40000"/>
                      </a:schemeClr>
                    </a:solidFill>
                  </a:tcPr>
                </a:tc>
                <a:tc>
                  <a:txBody>
                    <a:bodyPr/>
                    <a:lstStyle/>
                    <a:p>
                      <a:pPr algn="ctr"/>
                      <a:r>
                        <a:rPr lang="en-US" sz="2000" b="1" smtClean="0">
                          <a:solidFill>
                            <a:schemeClr val="bg1"/>
                          </a:solidFill>
                        </a:rPr>
                        <a:t>Python</a:t>
                      </a:r>
                      <a:endParaRPr lang="en-US" sz="2000" b="1" dirty="0">
                        <a:solidFill>
                          <a:schemeClr val="bg1"/>
                        </a:solidFill>
                      </a:endParaRPr>
                    </a:p>
                  </a:txBody>
                  <a:tcPr>
                    <a:solidFill>
                      <a:schemeClr val="tx2">
                        <a:lumMod val="60000"/>
                        <a:lumOff val="40000"/>
                      </a:schemeClr>
                    </a:solidFill>
                  </a:tcPr>
                </a:tc>
                <a:tc>
                  <a:txBody>
                    <a:bodyPr/>
                    <a:lstStyle/>
                    <a:p>
                      <a:pPr algn="ctr"/>
                      <a:endParaRPr lang="en-US" sz="2000" b="1" dirty="0">
                        <a:solidFill>
                          <a:schemeClr val="bg1"/>
                        </a:solidFill>
                      </a:endParaRPr>
                    </a:p>
                  </a:txBody>
                  <a:tcPr>
                    <a:solidFill>
                      <a:schemeClr val="tx2">
                        <a:lumMod val="60000"/>
                        <a:lumOff val="40000"/>
                      </a:schemeClr>
                    </a:solidFill>
                  </a:tcPr>
                </a:tc>
                <a:tc>
                  <a:txBody>
                    <a:bodyPr/>
                    <a:lstStyle/>
                    <a:p>
                      <a:pPr algn="ctr"/>
                      <a:endParaRPr lang="en-US" sz="2000" b="1" dirty="0">
                        <a:solidFill>
                          <a:schemeClr val="bg1"/>
                        </a:solidFill>
                      </a:endParaRPr>
                    </a:p>
                  </a:txBody>
                  <a:tcPr>
                    <a:solidFill>
                      <a:schemeClr val="tx2">
                        <a:lumMod val="60000"/>
                        <a:lumOff val="40000"/>
                      </a:schemeClr>
                    </a:solidFill>
                  </a:tcPr>
                </a:tc>
              </a:tr>
              <a:tr h="370840">
                <a:tc>
                  <a:txBody>
                    <a:bodyPr/>
                    <a:lstStyle/>
                    <a:p>
                      <a:pPr algn="ctr"/>
                      <a:endParaRPr lang="en-US" sz="2000" b="1" dirty="0">
                        <a:solidFill>
                          <a:schemeClr val="bg1"/>
                        </a:solidFill>
                      </a:endParaRPr>
                    </a:p>
                  </a:txBody>
                  <a:tcPr>
                    <a:solidFill>
                      <a:schemeClr val="tx2">
                        <a:lumMod val="60000"/>
                        <a:lumOff val="40000"/>
                      </a:schemeClr>
                    </a:solidFill>
                  </a:tcPr>
                </a:tc>
                <a:tc>
                  <a:txBody>
                    <a:bodyPr/>
                    <a:lstStyle/>
                    <a:p>
                      <a:pPr algn="ctr"/>
                      <a:r>
                        <a:rPr lang="en-US" sz="2000" b="1" dirty="0" err="1" smtClean="0">
                          <a:solidFill>
                            <a:schemeClr val="bg1"/>
                          </a:solidFill>
                        </a:rPr>
                        <a:t>Fortron</a:t>
                      </a:r>
                      <a:endParaRPr lang="en-US" sz="2000" b="1" dirty="0">
                        <a:solidFill>
                          <a:schemeClr val="bg1"/>
                        </a:solidFill>
                      </a:endParaRPr>
                    </a:p>
                  </a:txBody>
                  <a:tcPr>
                    <a:solidFill>
                      <a:schemeClr val="tx2">
                        <a:lumMod val="60000"/>
                        <a:lumOff val="40000"/>
                      </a:schemeClr>
                    </a:solidFill>
                  </a:tcPr>
                </a:tc>
                <a:tc>
                  <a:txBody>
                    <a:bodyPr/>
                    <a:lstStyle/>
                    <a:p>
                      <a:pPr algn="ctr"/>
                      <a:endParaRPr lang="en-US" sz="2000" b="1" dirty="0">
                        <a:solidFill>
                          <a:schemeClr val="bg1"/>
                        </a:solidFill>
                      </a:endParaRPr>
                    </a:p>
                  </a:txBody>
                  <a:tcPr>
                    <a:solidFill>
                      <a:schemeClr val="tx2">
                        <a:lumMod val="60000"/>
                        <a:lumOff val="40000"/>
                      </a:schemeClr>
                    </a:solidFill>
                  </a:tcPr>
                </a:tc>
                <a:tc>
                  <a:txBody>
                    <a:bodyPr/>
                    <a:lstStyle/>
                    <a:p>
                      <a:pPr algn="ctr"/>
                      <a:endParaRPr lang="en-US" sz="2000" b="1" dirty="0">
                        <a:solidFill>
                          <a:schemeClr val="bg1"/>
                        </a:solidFill>
                      </a:endParaRPr>
                    </a:p>
                  </a:txBody>
                  <a:tcPr>
                    <a:solidFill>
                      <a:schemeClr val="tx2">
                        <a:lumMod val="60000"/>
                        <a:lumOff val="40000"/>
                      </a:schemeClr>
                    </a:solidFill>
                  </a:tcPr>
                </a:tc>
              </a:tr>
              <a:tr h="370840">
                <a:tc>
                  <a:txBody>
                    <a:bodyPr/>
                    <a:lstStyle/>
                    <a:p>
                      <a:pPr algn="ctr"/>
                      <a:endParaRPr lang="en-US" sz="2000" b="1" dirty="0">
                        <a:solidFill>
                          <a:schemeClr val="bg1"/>
                        </a:solidFill>
                      </a:endParaRPr>
                    </a:p>
                  </a:txBody>
                  <a:tcPr>
                    <a:solidFill>
                      <a:schemeClr val="tx2">
                        <a:lumMod val="60000"/>
                        <a:lumOff val="40000"/>
                      </a:schemeClr>
                    </a:solidFill>
                  </a:tcPr>
                </a:tc>
                <a:tc>
                  <a:txBody>
                    <a:bodyPr/>
                    <a:lstStyle/>
                    <a:p>
                      <a:pPr algn="ctr"/>
                      <a:r>
                        <a:rPr lang="en-US" sz="2000" b="1" dirty="0" smtClean="0">
                          <a:solidFill>
                            <a:schemeClr val="bg1"/>
                          </a:solidFill>
                        </a:rPr>
                        <a:t>Pascal</a:t>
                      </a:r>
                      <a:endParaRPr lang="en-US" sz="2000" b="1" dirty="0">
                        <a:solidFill>
                          <a:schemeClr val="bg1"/>
                        </a:solidFill>
                      </a:endParaRPr>
                    </a:p>
                  </a:txBody>
                  <a:tcPr>
                    <a:solidFill>
                      <a:schemeClr val="tx2">
                        <a:lumMod val="60000"/>
                        <a:lumOff val="40000"/>
                      </a:schemeClr>
                    </a:solidFill>
                  </a:tcPr>
                </a:tc>
                <a:tc>
                  <a:txBody>
                    <a:bodyPr/>
                    <a:lstStyle/>
                    <a:p>
                      <a:pPr algn="ctr"/>
                      <a:endParaRPr lang="en-US" sz="2000" b="1" dirty="0">
                        <a:solidFill>
                          <a:schemeClr val="bg1"/>
                        </a:solidFill>
                      </a:endParaRPr>
                    </a:p>
                  </a:txBody>
                  <a:tcPr>
                    <a:solidFill>
                      <a:schemeClr val="tx2">
                        <a:lumMod val="60000"/>
                        <a:lumOff val="40000"/>
                      </a:schemeClr>
                    </a:solidFill>
                  </a:tcPr>
                </a:tc>
                <a:tc>
                  <a:txBody>
                    <a:bodyPr/>
                    <a:lstStyle/>
                    <a:p>
                      <a:pPr algn="ctr"/>
                      <a:endParaRPr lang="en-US" sz="2000" b="1" dirty="0">
                        <a:solidFill>
                          <a:schemeClr val="bg1"/>
                        </a:solidFill>
                      </a:endParaRPr>
                    </a:p>
                  </a:txBody>
                  <a:tcPr>
                    <a:solidFill>
                      <a:schemeClr val="tx2">
                        <a:lumMod val="60000"/>
                        <a:lumOff val="40000"/>
                      </a:schemeClr>
                    </a:solidFill>
                  </a:tcPr>
                </a:tc>
              </a:tr>
            </a:tbl>
          </a:graphicData>
        </a:graphic>
      </p:graphicFrame>
      <p:sp>
        <p:nvSpPr>
          <p:cNvPr id="5" name="Slide Number Placeholder 4"/>
          <p:cNvSpPr>
            <a:spLocks noGrp="1"/>
          </p:cNvSpPr>
          <p:nvPr>
            <p:ph type="sldNum" sz="quarter" idx="12"/>
          </p:nvPr>
        </p:nvSpPr>
        <p:spPr/>
        <p:txBody>
          <a:bodyPr/>
          <a:lstStyle/>
          <a:p>
            <a:fld id="{8383DBAA-B404-4792-A6F9-8A4F87239AB3}" type="slidenum">
              <a:rPr lang="en-US" smtClean="0">
                <a:solidFill>
                  <a:prstClr val="black">
                    <a:lumMod val="65000"/>
                    <a:lumOff val="35000"/>
                  </a:prstClr>
                </a:solidFill>
                <a:latin typeface="Calibri" pitchFamily="34" charset="0"/>
                <a:cs typeface="Calibri" pitchFamily="34" charset="0"/>
              </a:rPr>
              <a:pPr/>
              <a:t>21</a:t>
            </a:fld>
            <a:endParaRPr lang="en-US">
              <a:solidFill>
                <a:prstClr val="black">
                  <a:lumMod val="65000"/>
                  <a:lumOff val="35000"/>
                </a:prstClr>
              </a:solidFill>
              <a:latin typeface="Calibri" pitchFamily="34" charset="0"/>
              <a:cs typeface="Calibri" pitchFamily="34" charset="0"/>
            </a:endParaRPr>
          </a:p>
        </p:txBody>
      </p:sp>
      <p:sp>
        <p:nvSpPr>
          <p:cNvPr id="6" name="Footer Placeholder 5"/>
          <p:cNvSpPr>
            <a:spLocks noGrp="1"/>
          </p:cNvSpPr>
          <p:nvPr>
            <p:ph type="ftr" sz="quarter" idx="11"/>
          </p:nvPr>
        </p:nvSpPr>
        <p:spPr/>
        <p:txBody>
          <a:bodyPr/>
          <a:lstStyle/>
          <a:p>
            <a:r>
              <a:rPr lang="en-US" sz="1600" b="1" dirty="0" smtClean="0">
                <a:solidFill>
                  <a:prstClr val="black">
                    <a:lumMod val="65000"/>
                    <a:lumOff val="35000"/>
                  </a:prstClr>
                </a:solidFill>
                <a:latin typeface="Calibri" pitchFamily="34" charset="0"/>
                <a:cs typeface="Calibri" pitchFamily="34" charset="0"/>
              </a:rPr>
              <a:t>Softpro India </a:t>
            </a:r>
            <a:endParaRPr lang="en-US" sz="1600" b="1" dirty="0">
              <a:solidFill>
                <a:prstClr val="black">
                  <a:lumMod val="65000"/>
                  <a:lumOff val="35000"/>
                </a:prstClr>
              </a:solidFill>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2" cstate="print"/>
          <a:srcRect/>
          <a:stretch>
            <a:fillRect/>
          </a:stretch>
        </p:blipFill>
        <p:spPr bwMode="auto">
          <a:xfrm>
            <a:off x="457200" y="304800"/>
            <a:ext cx="827741" cy="392696"/>
          </a:xfrm>
          <a:prstGeom prst="rect">
            <a:avLst/>
          </a:prstGeom>
          <a:noFill/>
        </p:spPr>
      </p:pic>
      <p:sp>
        <p:nvSpPr>
          <p:cNvPr id="8" name="Title 7"/>
          <p:cNvSpPr>
            <a:spLocks noGrp="1"/>
          </p:cNvSpPr>
          <p:nvPr>
            <p:ph type="title"/>
          </p:nvPr>
        </p:nvSpPr>
        <p:spPr/>
        <p:txBody>
          <a:bodyPr/>
          <a:lstStyle/>
          <a:p>
            <a:r>
              <a:rPr lang="en-US" dirty="0" smtClean="0">
                <a:latin typeface="Calibri" pitchFamily="34" charset="0"/>
                <a:cs typeface="Calibri" pitchFamily="34" charset="0"/>
              </a:rPr>
              <a:t>Languages of Computer</a:t>
            </a:r>
            <a:endParaRPr lang="en-US" dirty="0">
              <a:latin typeface="Calibri" pitchFamily="34" charset="0"/>
              <a:cs typeface="Calibri" pitchFamily="34" charset="0"/>
            </a:endParaRPr>
          </a:p>
        </p:txBody>
      </p:sp>
      <p:pic>
        <p:nvPicPr>
          <p:cNvPr id="9"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28418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flipH="1">
            <a:off x="4800600" y="2041525"/>
            <a:ext cx="2921000" cy="2921000"/>
          </a:xfrm>
          <a:prstGeom prst="rect">
            <a:avLst/>
          </a:prstGeom>
        </p:spPr>
      </p:pic>
      <p:sp>
        <p:nvSpPr>
          <p:cNvPr id="5" name="TextBox 4"/>
          <p:cNvSpPr txBox="1"/>
          <p:nvPr/>
        </p:nvSpPr>
        <p:spPr>
          <a:xfrm>
            <a:off x="5015914" y="5181600"/>
            <a:ext cx="2704651" cy="461665"/>
          </a:xfrm>
          <a:prstGeom prst="rect">
            <a:avLst/>
          </a:prstGeom>
          <a:noFill/>
        </p:spPr>
        <p:txBody>
          <a:bodyPr wrap="none" rtlCol="0">
            <a:spAutoFit/>
          </a:bodyPr>
          <a:lstStyle/>
          <a:p>
            <a:r>
              <a:rPr lang="en-US" sz="2400" b="1" dirty="0">
                <a:solidFill>
                  <a:schemeClr val="tx2">
                    <a:lumMod val="75000"/>
                  </a:schemeClr>
                </a:solidFill>
                <a:latin typeface="Calibri" pitchFamily="34" charset="0"/>
                <a:cs typeface="Calibri" pitchFamily="34" charset="0"/>
              </a:rPr>
              <a:t> Guido </a:t>
            </a:r>
            <a:r>
              <a:rPr lang="en-US" sz="2400" b="1" dirty="0" smtClean="0">
                <a:solidFill>
                  <a:schemeClr val="tx2">
                    <a:lumMod val="75000"/>
                  </a:schemeClr>
                </a:solidFill>
                <a:latin typeface="Calibri" pitchFamily="34" charset="0"/>
                <a:cs typeface="Calibri" pitchFamily="34" charset="0"/>
              </a:rPr>
              <a:t>Van </a:t>
            </a:r>
            <a:r>
              <a:rPr lang="en-US" sz="2400" b="1" dirty="0" err="1">
                <a:solidFill>
                  <a:schemeClr val="tx2">
                    <a:lumMod val="75000"/>
                  </a:schemeClr>
                </a:solidFill>
                <a:latin typeface="Calibri" pitchFamily="34" charset="0"/>
                <a:cs typeface="Calibri" pitchFamily="34" charset="0"/>
              </a:rPr>
              <a:t>Rossum</a:t>
            </a:r>
            <a:r>
              <a:rPr lang="en-US" sz="2400" b="1" dirty="0">
                <a:solidFill>
                  <a:schemeClr val="tx2">
                    <a:lumMod val="75000"/>
                  </a:schemeClr>
                </a:solidFill>
                <a:latin typeface="Calibri" pitchFamily="34" charset="0"/>
                <a:cs typeface="Calibri" pitchFamily="34" charset="0"/>
              </a:rPr>
              <a:t> </a:t>
            </a:r>
          </a:p>
        </p:txBody>
      </p:sp>
      <p:sp>
        <p:nvSpPr>
          <p:cNvPr id="6" name="Rectangle 5"/>
          <p:cNvSpPr/>
          <p:nvPr/>
        </p:nvSpPr>
        <p:spPr>
          <a:xfrm>
            <a:off x="228600" y="2498725"/>
            <a:ext cx="4572000" cy="1815882"/>
          </a:xfrm>
          <a:prstGeom prst="rect">
            <a:avLst/>
          </a:prstGeom>
        </p:spPr>
        <p:txBody>
          <a:bodyPr>
            <a:spAutoFit/>
          </a:bodyPr>
          <a:lstStyle/>
          <a:p>
            <a:r>
              <a:rPr lang="en-US" sz="2800" b="1" dirty="0">
                <a:solidFill>
                  <a:schemeClr val="tx2">
                    <a:lumMod val="75000"/>
                  </a:schemeClr>
                </a:solidFill>
                <a:latin typeface="Calibri" pitchFamily="34" charset="0"/>
                <a:cs typeface="Calibri" pitchFamily="34" charset="0"/>
              </a:rPr>
              <a:t>Python is an interpreted, object-oriented, high-level programming language with dynamic semantics.</a:t>
            </a:r>
          </a:p>
        </p:txBody>
      </p:sp>
      <p:sp>
        <p:nvSpPr>
          <p:cNvPr id="7" name="Slide Number Placeholder 6"/>
          <p:cNvSpPr>
            <a:spLocks noGrp="1"/>
          </p:cNvSpPr>
          <p:nvPr>
            <p:ph type="sldNum" sz="quarter" idx="11"/>
          </p:nvPr>
        </p:nvSpPr>
        <p:spPr>
          <a:xfrm>
            <a:off x="8543278" y="6340475"/>
            <a:ext cx="561975" cy="365125"/>
          </a:xfrm>
        </p:spPr>
        <p:txBody>
          <a:bodyPr/>
          <a:lstStyle/>
          <a:p>
            <a:fld id="{8383DBAA-B404-4792-A6F9-8A4F87239AB3}" type="slidenum">
              <a:rPr lang="en-US" smtClean="0">
                <a:latin typeface="Calibri" pitchFamily="34" charset="0"/>
                <a:cs typeface="Calibri" pitchFamily="34" charset="0"/>
              </a:rPr>
              <a:pPr/>
              <a:t>22</a:t>
            </a:fld>
            <a:endParaRPr lang="en-US">
              <a:latin typeface="Calibri" pitchFamily="34" charset="0"/>
              <a:cs typeface="Calibri" pitchFamily="34" charset="0"/>
            </a:endParaRPr>
          </a:p>
        </p:txBody>
      </p:sp>
      <p:sp>
        <p:nvSpPr>
          <p:cNvPr id="8" name="Footer Placeholder 7"/>
          <p:cNvSpPr>
            <a:spLocks noGrp="1"/>
          </p:cNvSpPr>
          <p:nvPr>
            <p:ph type="ftr" sz="quarter" idx="12"/>
          </p:nvPr>
        </p:nvSpPr>
        <p:spPr>
          <a:xfrm>
            <a:off x="659165" y="6340475"/>
            <a:ext cx="2847975" cy="365125"/>
          </a:xfrm>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9" name="Picture 2" descr="F:\Graphic Images\Spi copy.png"/>
          <p:cNvPicPr>
            <a:picLocks noChangeAspect="1" noChangeArrowheads="1"/>
          </p:cNvPicPr>
          <p:nvPr/>
        </p:nvPicPr>
        <p:blipFill>
          <a:blip r:embed="rId3" cstate="print"/>
          <a:srcRect/>
          <a:stretch>
            <a:fillRect/>
          </a:stretch>
        </p:blipFill>
        <p:spPr bwMode="auto">
          <a:xfrm>
            <a:off x="457200" y="288925"/>
            <a:ext cx="827741" cy="392696"/>
          </a:xfrm>
          <a:prstGeom prst="rect">
            <a:avLst/>
          </a:prstGeom>
          <a:noFill/>
        </p:spPr>
      </p:pic>
      <p:sp>
        <p:nvSpPr>
          <p:cNvPr id="10" name="Title 7"/>
          <p:cNvSpPr txBox="1">
            <a:spLocks/>
          </p:cNvSpPr>
          <p:nvPr/>
        </p:nvSpPr>
        <p:spPr>
          <a:xfrm>
            <a:off x="533400" y="441325"/>
            <a:ext cx="8229600" cy="1600200"/>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8000" b="0" i="0" u="none" strike="noStrike" kern="1200" cap="none" spc="0" normalizeH="0" baseline="0" noProof="0" dirty="0">
              <a:ln>
                <a:noFill/>
              </a:ln>
              <a:solidFill>
                <a:schemeClr val="tx2"/>
              </a:solidFill>
              <a:effectLst>
                <a:outerShdw blurRad="63500" dist="38100" dir="5400000" algn="t" rotWithShape="0">
                  <a:prstClr val="black">
                    <a:alpha val="25000"/>
                  </a:prstClr>
                </a:outerShdw>
              </a:effectLst>
              <a:uLnTx/>
              <a:uFillTx/>
              <a:latin typeface="Calibri" pitchFamily="34" charset="0"/>
              <a:ea typeface="+mj-ea"/>
              <a:cs typeface="Calibri" pitchFamily="34" charset="0"/>
            </a:endParaRPr>
          </a:p>
        </p:txBody>
      </p:sp>
      <p:sp>
        <p:nvSpPr>
          <p:cNvPr id="12" name="Title 7"/>
          <p:cNvSpPr txBox="1">
            <a:spLocks/>
          </p:cNvSpPr>
          <p:nvPr/>
        </p:nvSpPr>
        <p:spPr>
          <a:xfrm>
            <a:off x="457200" y="-15875"/>
            <a:ext cx="8229600" cy="1600200"/>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5400" dirty="0" smtClean="0">
                <a:solidFill>
                  <a:schemeClr val="tx2"/>
                </a:solidFill>
                <a:effectLst>
                  <a:outerShdw blurRad="63500" dist="38100" dir="5400000" algn="t" rotWithShape="0">
                    <a:prstClr val="black">
                      <a:alpha val="25000"/>
                    </a:prstClr>
                  </a:outerShdw>
                </a:effectLst>
                <a:latin typeface="Calibri" pitchFamily="34" charset="0"/>
                <a:ea typeface="+mj-ea"/>
                <a:cs typeface="Calibri" pitchFamily="34" charset="0"/>
              </a:rPr>
              <a:t>What is Python?</a:t>
            </a:r>
            <a:endParaRPr kumimoji="0" lang="en-US" sz="5400" b="0" i="0" u="none" strike="noStrike" kern="1200" cap="none" spc="0" normalizeH="0" baseline="0" noProof="0" dirty="0">
              <a:ln>
                <a:noFill/>
              </a:ln>
              <a:solidFill>
                <a:schemeClr val="tx2"/>
              </a:solidFill>
              <a:effectLst>
                <a:outerShdw blurRad="63500" dist="38100" dir="5400000" algn="t" rotWithShape="0">
                  <a:prstClr val="black">
                    <a:alpha val="25000"/>
                  </a:prstClr>
                </a:outerShdw>
              </a:effectLst>
              <a:uLnTx/>
              <a:uFillTx/>
              <a:latin typeface="Calibri" pitchFamily="34" charset="0"/>
              <a:ea typeface="+mj-ea"/>
              <a:cs typeface="Calibri" pitchFamily="34" charset="0"/>
            </a:endParaRPr>
          </a:p>
        </p:txBody>
      </p:sp>
      <p:pic>
        <p:nvPicPr>
          <p:cNvPr id="13"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353300" y="-168275"/>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13276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19200" y="609600"/>
            <a:ext cx="6781800" cy="923330"/>
          </a:xfrm>
          <a:prstGeom prst="rect">
            <a:avLst/>
          </a:prstGeom>
          <a:noFill/>
        </p:spPr>
        <p:txBody>
          <a:bodyPr wrap="square" rtlCol="0">
            <a:spAutoFit/>
          </a:bodyPr>
          <a:lstStyle/>
          <a:p>
            <a:pPr algn="ctr"/>
            <a:r>
              <a:rPr lang="en-US" sz="5400" dirty="0" smtClean="0">
                <a:solidFill>
                  <a:schemeClr val="tx2"/>
                </a:solidFill>
                <a:effectLst>
                  <a:outerShdw blurRad="38100" dist="38100" dir="2700000" algn="tl">
                    <a:srgbClr val="000000">
                      <a:alpha val="43137"/>
                    </a:srgbClr>
                  </a:outerShdw>
                </a:effectLst>
                <a:latin typeface="Calibri" pitchFamily="34" charset="0"/>
                <a:cs typeface="Calibri" pitchFamily="34" charset="0"/>
              </a:rPr>
              <a:t>Features of Python </a:t>
            </a:r>
            <a:endParaRPr lang="en-US" sz="5400" dirty="0">
              <a:solidFill>
                <a:schemeClr val="tx2"/>
              </a:solidFill>
              <a:effectLst>
                <a:outerShdw blurRad="38100" dist="38100" dir="2700000" algn="tl">
                  <a:srgbClr val="000000">
                    <a:alpha val="43137"/>
                  </a:srgbClr>
                </a:outerShdw>
              </a:effectLst>
              <a:latin typeface="Calibri" pitchFamily="34" charset="0"/>
              <a:cs typeface="Calibri" pitchFamily="34" charset="0"/>
            </a:endParaRPr>
          </a:p>
        </p:txBody>
      </p:sp>
      <p:sp>
        <p:nvSpPr>
          <p:cNvPr id="3" name="TextBox 2"/>
          <p:cNvSpPr txBox="1"/>
          <p:nvPr/>
        </p:nvSpPr>
        <p:spPr>
          <a:xfrm>
            <a:off x="685800" y="1828800"/>
            <a:ext cx="8009822" cy="4199611"/>
          </a:xfrm>
          <a:prstGeom prst="rect">
            <a:avLst/>
          </a:prstGeom>
          <a:noFill/>
        </p:spPr>
        <p:txBody>
          <a:bodyPr wrap="square" rtlCol="0">
            <a:spAutoFit/>
          </a:bodyPr>
          <a:lstStyle/>
          <a:p>
            <a:pPr marL="342900" indent="-342900">
              <a:lnSpc>
                <a:spcPct val="150000"/>
              </a:lnSpc>
              <a:buFont typeface="Wingdings" pitchFamily="2" charset="2"/>
              <a:buChar char="Ø"/>
              <a:defRPr/>
            </a:pPr>
            <a:r>
              <a:rPr lang="en-US" sz="2000" dirty="0" smtClean="0">
                <a:latin typeface="Calibri" pitchFamily="34" charset="0"/>
                <a:cs typeface="Calibri" pitchFamily="34" charset="0"/>
              </a:rPr>
              <a:t>Less line of codes than other languages.</a:t>
            </a:r>
          </a:p>
          <a:p>
            <a:pPr marL="342900" indent="-342900">
              <a:lnSpc>
                <a:spcPct val="150000"/>
              </a:lnSpc>
              <a:buFont typeface="Wingdings" pitchFamily="2" charset="2"/>
              <a:buChar char="Ø"/>
              <a:defRPr/>
            </a:pPr>
            <a:r>
              <a:rPr lang="en-US" sz="2000" dirty="0" smtClean="0">
                <a:latin typeface="Calibri" pitchFamily="34" charset="0"/>
                <a:cs typeface="Calibri" pitchFamily="34" charset="0"/>
              </a:rPr>
              <a:t>Platform independent</a:t>
            </a:r>
          </a:p>
          <a:p>
            <a:pPr marL="342900" indent="-342900">
              <a:lnSpc>
                <a:spcPct val="150000"/>
              </a:lnSpc>
              <a:buFont typeface="Wingdings" pitchFamily="2" charset="2"/>
              <a:buChar char="Ø"/>
              <a:defRPr/>
            </a:pPr>
            <a:r>
              <a:rPr lang="en-US" sz="2000" dirty="0" smtClean="0">
                <a:latin typeface="Calibri" pitchFamily="34" charset="0"/>
                <a:cs typeface="Calibri" pitchFamily="34" charset="0"/>
              </a:rPr>
              <a:t>Open Source </a:t>
            </a:r>
          </a:p>
          <a:p>
            <a:pPr marL="342900" indent="-342900">
              <a:lnSpc>
                <a:spcPct val="150000"/>
              </a:lnSpc>
              <a:buFont typeface="Wingdings" pitchFamily="2" charset="2"/>
              <a:buChar char="Ø"/>
              <a:defRPr/>
            </a:pPr>
            <a:r>
              <a:rPr lang="en-US" sz="2000" dirty="0" smtClean="0">
                <a:latin typeface="Calibri" pitchFamily="34" charset="0"/>
                <a:cs typeface="Calibri" pitchFamily="34" charset="0"/>
              </a:rPr>
              <a:t>Object Oriented</a:t>
            </a:r>
          </a:p>
          <a:p>
            <a:pPr marL="342900" indent="-342900">
              <a:lnSpc>
                <a:spcPct val="150000"/>
              </a:lnSpc>
              <a:buFont typeface="Wingdings" pitchFamily="2" charset="2"/>
              <a:buChar char="Ø"/>
              <a:defRPr/>
            </a:pPr>
            <a:r>
              <a:rPr lang="en-US" sz="2000" dirty="0" smtClean="0">
                <a:latin typeface="Calibri" pitchFamily="34" charset="0"/>
                <a:cs typeface="Calibri" pitchFamily="34" charset="0"/>
              </a:rPr>
              <a:t>It </a:t>
            </a:r>
            <a:r>
              <a:rPr lang="en-US" sz="2000" dirty="0">
                <a:latin typeface="Calibri" pitchFamily="34" charset="0"/>
                <a:cs typeface="Calibri" pitchFamily="34" charset="0"/>
              </a:rPr>
              <a:t>supports functional and structured programming methods </a:t>
            </a:r>
            <a:r>
              <a:rPr lang="en-US" sz="2000" dirty="0" smtClean="0">
                <a:latin typeface="Calibri" pitchFamily="34" charset="0"/>
                <a:cs typeface="Calibri" pitchFamily="34" charset="0"/>
              </a:rPr>
              <a:t>. </a:t>
            </a:r>
          </a:p>
          <a:p>
            <a:pPr marL="342900" indent="-342900">
              <a:lnSpc>
                <a:spcPct val="150000"/>
              </a:lnSpc>
              <a:buFont typeface="Wingdings" pitchFamily="2" charset="2"/>
              <a:buChar char="Ø"/>
              <a:defRPr/>
            </a:pPr>
            <a:r>
              <a:rPr lang="en-US" sz="2000" dirty="0" smtClean="0">
                <a:latin typeface="Calibri" pitchFamily="34" charset="0"/>
                <a:cs typeface="Calibri" pitchFamily="34" charset="0"/>
              </a:rPr>
              <a:t>It provides very high-level dynamic data types and supports dynamic type checking. </a:t>
            </a:r>
          </a:p>
          <a:p>
            <a:pPr marL="342900" indent="-342900">
              <a:lnSpc>
                <a:spcPct val="150000"/>
              </a:lnSpc>
              <a:buFont typeface="Wingdings" pitchFamily="2" charset="2"/>
              <a:buChar char="Ø"/>
              <a:defRPr/>
            </a:pPr>
            <a:r>
              <a:rPr lang="en-US" sz="2000" dirty="0" smtClean="0">
                <a:latin typeface="Calibri" pitchFamily="34" charset="0"/>
                <a:cs typeface="Calibri" pitchFamily="34" charset="0"/>
              </a:rPr>
              <a:t>It supports automatic garbage collection.</a:t>
            </a:r>
          </a:p>
          <a:p>
            <a:pPr marL="342900" indent="-342900">
              <a:lnSpc>
                <a:spcPct val="150000"/>
              </a:lnSpc>
              <a:buFont typeface="Wingdings" pitchFamily="2" charset="2"/>
              <a:buChar char="Ø"/>
              <a:defRPr/>
            </a:pPr>
            <a:r>
              <a:rPr lang="en-US" sz="2000" dirty="0" smtClean="0">
                <a:latin typeface="Calibri" pitchFamily="34" charset="0"/>
                <a:cs typeface="Calibri" pitchFamily="34" charset="0"/>
              </a:rPr>
              <a:t>It can be easily integrated with C, C++, COM, ActiveX and Java.  </a:t>
            </a:r>
            <a:endParaRPr lang="en-US" sz="2000" dirty="0">
              <a:latin typeface="Calibri" pitchFamily="34" charset="0"/>
              <a:cs typeface="Calibri" pitchFamily="34" charset="0"/>
            </a:endParaRPr>
          </a:p>
        </p:txBody>
      </p:sp>
      <p:sp>
        <p:nvSpPr>
          <p:cNvPr id="5" name="Slide Number Placeholder 4"/>
          <p:cNvSpPr>
            <a:spLocks noGrp="1"/>
          </p:cNvSpPr>
          <p:nvPr>
            <p:ph type="sldNum" sz="quarter" idx="11"/>
          </p:nvPr>
        </p:nvSpPr>
        <p:spPr/>
        <p:txBody>
          <a:bodyPr/>
          <a:lstStyle/>
          <a:p>
            <a:fld id="{8383DBAA-B404-4792-A6F9-8A4F87239AB3}" type="slidenum">
              <a:rPr lang="en-US" smtClean="0">
                <a:latin typeface="Calibri" pitchFamily="34" charset="0"/>
                <a:cs typeface="Calibri" pitchFamily="34" charset="0"/>
              </a:rPr>
              <a:pPr/>
              <a:t>23</a:t>
            </a:fld>
            <a:endParaRPr lang="en-US">
              <a:latin typeface="Calibri" pitchFamily="34" charset="0"/>
              <a:cs typeface="Calibri" pitchFamily="34" charset="0"/>
            </a:endParaRPr>
          </a:p>
        </p:txBody>
      </p:sp>
      <p:sp>
        <p:nvSpPr>
          <p:cNvPr id="6" name="Footer Placeholder 5"/>
          <p:cNvSpPr>
            <a:spLocks noGrp="1"/>
          </p:cNvSpPr>
          <p:nvPr>
            <p:ph type="ftr" sz="quarter" idx="12"/>
          </p:nvPr>
        </p:nvSpPr>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spTree>
    <p:extLst>
      <p:ext uri="{BB962C8B-B14F-4D97-AF65-F5344CB8AC3E}">
        <p14:creationId xmlns="" xmlns:p14="http://schemas.microsoft.com/office/powerpoint/2010/main" val="1300092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57400"/>
            <a:ext cx="8229600" cy="2286000"/>
          </a:xfrm>
        </p:spPr>
        <p:txBody>
          <a:bodyPr/>
          <a:lstStyle/>
          <a:p>
            <a:r>
              <a:rPr lang="en-US" b="1" dirty="0" smtClean="0">
                <a:latin typeface="Calibri" pitchFamily="34" charset="0"/>
                <a:cs typeface="Calibri" pitchFamily="34" charset="0"/>
              </a:rPr>
              <a:t>Comparison </a:t>
            </a:r>
            <a:br>
              <a:rPr lang="en-US" b="1" dirty="0" smtClean="0">
                <a:latin typeface="Calibri" pitchFamily="34" charset="0"/>
                <a:cs typeface="Calibri" pitchFamily="34" charset="0"/>
              </a:rPr>
            </a:br>
            <a:r>
              <a:rPr lang="en-US" b="1" dirty="0" smtClean="0">
                <a:latin typeface="Calibri" pitchFamily="34" charset="0"/>
                <a:cs typeface="Calibri" pitchFamily="34" charset="0"/>
              </a:rPr>
              <a:t>of</a:t>
            </a:r>
            <a:br>
              <a:rPr lang="en-US" b="1" dirty="0" smtClean="0">
                <a:latin typeface="Calibri" pitchFamily="34" charset="0"/>
                <a:cs typeface="Calibri" pitchFamily="34" charset="0"/>
              </a:rPr>
            </a:br>
            <a:r>
              <a:rPr lang="en-US" b="1" dirty="0" smtClean="0">
                <a:latin typeface="Calibri" pitchFamily="34" charset="0"/>
                <a:cs typeface="Calibri" pitchFamily="34" charset="0"/>
              </a:rPr>
              <a:t> Languages</a:t>
            </a:r>
            <a:endParaRPr lang="en-US" b="1"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8383DBAA-B404-4792-A6F9-8A4F87239AB3}" type="slidenum">
              <a:rPr lang="en-US" smtClean="0">
                <a:latin typeface="Calibri" pitchFamily="34" charset="0"/>
                <a:cs typeface="Calibri" pitchFamily="34" charset="0"/>
              </a:rPr>
              <a:pPr/>
              <a:t>24</a:t>
            </a:fld>
            <a:endParaRPr lang="en-US">
              <a:latin typeface="Calibri" pitchFamily="34" charset="0"/>
              <a:cs typeface="Calibri" pitchFamily="34" charset="0"/>
            </a:endParaRPr>
          </a:p>
        </p:txBody>
      </p:sp>
      <p:sp>
        <p:nvSpPr>
          <p:cNvPr id="5" name="Footer Placeholder 4"/>
          <p:cNvSpPr>
            <a:spLocks noGrp="1"/>
          </p:cNvSpPr>
          <p:nvPr>
            <p:ph type="ftr" sz="quarter" idx="11"/>
          </p:nvPr>
        </p:nvSpPr>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6" name="Picture 2" descr="F:\Graphic Images\Spi copy.png"/>
          <p:cNvPicPr>
            <a:picLocks noChangeAspect="1" noChangeArrowheads="1"/>
          </p:cNvPicPr>
          <p:nvPr/>
        </p:nvPicPr>
        <p:blipFill>
          <a:blip r:embed="rId2" cstate="print"/>
          <a:srcRect/>
          <a:stretch>
            <a:fillRect/>
          </a:stretch>
        </p:blipFill>
        <p:spPr bwMode="auto">
          <a:xfrm>
            <a:off x="457200" y="304800"/>
            <a:ext cx="827741" cy="392696"/>
          </a:xfrm>
          <a:prstGeom prst="rect">
            <a:avLst/>
          </a:prstGeom>
          <a:noFill/>
        </p:spPr>
      </p:pic>
      <p:pic>
        <p:nvPicPr>
          <p:cNvPr id="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873519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sz="2800" dirty="0" smtClean="0">
                <a:latin typeface="Calibri" pitchFamily="34" charset="0"/>
                <a:cs typeface="Calibri" pitchFamily="34" charset="0"/>
              </a:rPr>
              <a:t>To make simple calculator, code written in java</a:t>
            </a:r>
            <a:endParaRPr lang="en-US" sz="2800" dirty="0">
              <a:latin typeface="Calibri" pitchFamily="34" charset="0"/>
              <a:cs typeface="Calibri" pitchFamily="34" charset="0"/>
            </a:endParaRPr>
          </a:p>
        </p:txBody>
      </p:sp>
      <p:sp>
        <p:nvSpPr>
          <p:cNvPr id="4" name="TextBox 3"/>
          <p:cNvSpPr txBox="1"/>
          <p:nvPr/>
        </p:nvSpPr>
        <p:spPr>
          <a:xfrm>
            <a:off x="1066800" y="1447800"/>
            <a:ext cx="4442113" cy="4832092"/>
          </a:xfrm>
          <a:prstGeom prst="rect">
            <a:avLst/>
          </a:prstGeom>
          <a:noFill/>
        </p:spPr>
        <p:txBody>
          <a:bodyPr wrap="none" rtlCol="0">
            <a:spAutoFit/>
          </a:bodyPr>
          <a:lstStyle/>
          <a:p>
            <a:r>
              <a:rPr lang="en-US" dirty="0" smtClean="0">
                <a:latin typeface="Calibri" pitchFamily="34" charset="0"/>
                <a:cs typeface="Calibri" pitchFamily="34" charset="0"/>
              </a:rPr>
              <a:t>import </a:t>
            </a:r>
            <a:r>
              <a:rPr lang="en-US" dirty="0" err="1" smtClean="0">
                <a:latin typeface="Calibri" pitchFamily="34" charset="0"/>
                <a:cs typeface="Calibri" pitchFamily="34" charset="0"/>
              </a:rPr>
              <a:t>java.util</a:t>
            </a:r>
            <a:r>
              <a:rPr lang="en-US" dirty="0" smtClean="0">
                <a:latin typeface="Calibri" pitchFamily="34" charset="0"/>
                <a:cs typeface="Calibri" pitchFamily="34" charset="0"/>
              </a:rPr>
              <a:t>.*;</a:t>
            </a:r>
          </a:p>
          <a:p>
            <a:r>
              <a:rPr lang="en-US" dirty="0">
                <a:latin typeface="Calibri" pitchFamily="34" charset="0"/>
                <a:cs typeface="Calibri" pitchFamily="34" charset="0"/>
              </a:rPr>
              <a:t>c</a:t>
            </a:r>
            <a:r>
              <a:rPr lang="en-US" dirty="0" smtClean="0">
                <a:latin typeface="Calibri" pitchFamily="34" charset="0"/>
                <a:cs typeface="Calibri" pitchFamily="34" charset="0"/>
              </a:rPr>
              <a:t>lass </a:t>
            </a:r>
            <a:r>
              <a:rPr lang="en-US" dirty="0" err="1" smtClean="0">
                <a:latin typeface="Calibri" pitchFamily="34" charset="0"/>
                <a:cs typeface="Calibri" pitchFamily="34" charset="0"/>
              </a:rPr>
              <a:t>SimpleCalc</a:t>
            </a:r>
            <a:endParaRPr lang="en-US" dirty="0" smtClean="0">
              <a:latin typeface="Calibri" pitchFamily="34" charset="0"/>
              <a:cs typeface="Calibri" pitchFamily="34" charset="0"/>
            </a:endParaRPr>
          </a:p>
          <a:p>
            <a:r>
              <a:rPr lang="en-US" dirty="0" smtClean="0">
                <a:latin typeface="Calibri" pitchFamily="34" charset="0"/>
                <a:cs typeface="Calibri" pitchFamily="34" charset="0"/>
              </a:rPr>
              <a:t>{</a:t>
            </a:r>
          </a:p>
          <a:p>
            <a:r>
              <a:rPr lang="en-US" dirty="0">
                <a:latin typeface="Calibri" pitchFamily="34" charset="0"/>
                <a:cs typeface="Calibri" pitchFamily="34" charset="0"/>
              </a:rPr>
              <a:t>p</a:t>
            </a:r>
            <a:r>
              <a:rPr lang="en-US" dirty="0" smtClean="0">
                <a:latin typeface="Calibri" pitchFamily="34" charset="0"/>
                <a:cs typeface="Calibri" pitchFamily="34" charset="0"/>
              </a:rPr>
              <a:t>ublic static void main(String [] </a:t>
            </a:r>
            <a:r>
              <a:rPr lang="en-US" dirty="0" err="1" smtClean="0">
                <a:latin typeface="Calibri" pitchFamily="34" charset="0"/>
                <a:cs typeface="Calibri" pitchFamily="34" charset="0"/>
              </a:rPr>
              <a:t>args</a:t>
            </a:r>
            <a:r>
              <a:rPr lang="en-US" dirty="0" smtClean="0">
                <a:latin typeface="Calibri" pitchFamily="34" charset="0"/>
                <a:cs typeface="Calibri" pitchFamily="34" charset="0"/>
              </a:rPr>
              <a:t>)</a:t>
            </a:r>
          </a:p>
          <a:p>
            <a:r>
              <a:rPr lang="en-US" dirty="0" smtClean="0">
                <a:latin typeface="Calibri" pitchFamily="34" charset="0"/>
                <a:cs typeface="Calibri" pitchFamily="34" charset="0"/>
              </a:rPr>
              <a:t>{</a:t>
            </a:r>
          </a:p>
          <a:p>
            <a:r>
              <a:rPr lang="en-US" dirty="0" smtClean="0">
                <a:latin typeface="Calibri" pitchFamily="34" charset="0"/>
                <a:cs typeface="Calibri" pitchFamily="34" charset="0"/>
              </a:rPr>
              <a:t>Scanner </a:t>
            </a:r>
            <a:r>
              <a:rPr lang="en-US" dirty="0" err="1" smtClean="0">
                <a:latin typeface="Calibri" pitchFamily="34" charset="0"/>
                <a:cs typeface="Calibri" pitchFamily="34" charset="0"/>
              </a:rPr>
              <a:t>sc</a:t>
            </a:r>
            <a:r>
              <a:rPr lang="en-US" dirty="0" smtClean="0">
                <a:latin typeface="Calibri" pitchFamily="34" charset="0"/>
                <a:cs typeface="Calibri" pitchFamily="34" charset="0"/>
              </a:rPr>
              <a:t>=new Scanner(System.in);</a:t>
            </a:r>
          </a:p>
          <a:p>
            <a:r>
              <a:rPr lang="en-US" dirty="0" err="1" smtClean="0">
                <a:latin typeface="Calibri" pitchFamily="34" charset="0"/>
                <a:cs typeface="Calibri" pitchFamily="34" charset="0"/>
              </a:rPr>
              <a:t>System.out.println</a:t>
            </a:r>
            <a:r>
              <a:rPr lang="en-US" dirty="0" smtClean="0">
                <a:latin typeface="Calibri" pitchFamily="34" charset="0"/>
                <a:cs typeface="Calibri" pitchFamily="34" charset="0"/>
              </a:rPr>
              <a:t>(“Enter two numbers”);</a:t>
            </a:r>
          </a:p>
          <a:p>
            <a:r>
              <a:rPr lang="en-US" dirty="0" err="1">
                <a:latin typeface="Calibri" pitchFamily="34" charset="0"/>
                <a:cs typeface="Calibri" pitchFamily="34" charset="0"/>
              </a:rPr>
              <a:t>i</a:t>
            </a:r>
            <a:r>
              <a:rPr lang="en-US" dirty="0" err="1" smtClean="0">
                <a:latin typeface="Calibri" pitchFamily="34" charset="0"/>
                <a:cs typeface="Calibri" pitchFamily="34" charset="0"/>
              </a:rPr>
              <a:t>nt</a:t>
            </a:r>
            <a:r>
              <a:rPr lang="en-US" dirty="0" smtClean="0">
                <a:latin typeface="Calibri" pitchFamily="34" charset="0"/>
                <a:cs typeface="Calibri" pitchFamily="34" charset="0"/>
              </a:rPr>
              <a:t> </a:t>
            </a:r>
            <a:r>
              <a:rPr lang="en-US" dirty="0" err="1" smtClean="0">
                <a:latin typeface="Calibri" pitchFamily="34" charset="0"/>
                <a:cs typeface="Calibri" pitchFamily="34" charset="0"/>
              </a:rPr>
              <a:t>a,b</a:t>
            </a:r>
            <a:r>
              <a:rPr lang="en-US" dirty="0" smtClean="0">
                <a:latin typeface="Calibri" pitchFamily="34" charset="0"/>
                <a:cs typeface="Calibri" pitchFamily="34" charset="0"/>
              </a:rPr>
              <a:t>;</a:t>
            </a:r>
          </a:p>
          <a:p>
            <a:r>
              <a:rPr lang="en-US" dirty="0">
                <a:latin typeface="Calibri" pitchFamily="34" charset="0"/>
                <a:cs typeface="Calibri" pitchFamily="34" charset="0"/>
              </a:rPr>
              <a:t>a</a:t>
            </a:r>
            <a:r>
              <a:rPr lang="en-US" dirty="0" smtClean="0">
                <a:latin typeface="Calibri" pitchFamily="34" charset="0"/>
                <a:cs typeface="Calibri" pitchFamily="34" charset="0"/>
              </a:rPr>
              <a:t>=</a:t>
            </a:r>
            <a:r>
              <a:rPr lang="en-US" dirty="0" err="1" smtClean="0">
                <a:latin typeface="Calibri" pitchFamily="34" charset="0"/>
                <a:cs typeface="Calibri" pitchFamily="34" charset="0"/>
              </a:rPr>
              <a:t>sc.nextInt</a:t>
            </a:r>
            <a:r>
              <a:rPr lang="en-US" dirty="0" smtClean="0">
                <a:latin typeface="Calibri" pitchFamily="34" charset="0"/>
                <a:cs typeface="Calibri" pitchFamily="34" charset="0"/>
              </a:rPr>
              <a:t>();</a:t>
            </a:r>
          </a:p>
          <a:p>
            <a:r>
              <a:rPr lang="en-US" dirty="0">
                <a:latin typeface="Calibri" pitchFamily="34" charset="0"/>
                <a:cs typeface="Calibri" pitchFamily="34" charset="0"/>
              </a:rPr>
              <a:t>b</a:t>
            </a:r>
            <a:r>
              <a:rPr lang="en-US" dirty="0" smtClean="0">
                <a:latin typeface="Calibri" pitchFamily="34" charset="0"/>
                <a:cs typeface="Calibri" pitchFamily="34" charset="0"/>
              </a:rPr>
              <a:t>=</a:t>
            </a:r>
            <a:r>
              <a:rPr lang="en-US" dirty="0" err="1" smtClean="0">
                <a:latin typeface="Calibri" pitchFamily="34" charset="0"/>
                <a:cs typeface="Calibri" pitchFamily="34" charset="0"/>
              </a:rPr>
              <a:t>sc.nextInt</a:t>
            </a:r>
            <a:r>
              <a:rPr lang="en-US" dirty="0" smtClean="0">
                <a:latin typeface="Calibri" pitchFamily="34" charset="0"/>
                <a:cs typeface="Calibri" pitchFamily="34" charset="0"/>
              </a:rPr>
              <a:t>();</a:t>
            </a:r>
          </a:p>
          <a:p>
            <a:r>
              <a:rPr lang="en-US" dirty="0" err="1" smtClean="0">
                <a:latin typeface="Calibri" pitchFamily="34" charset="0"/>
                <a:cs typeface="Calibri" pitchFamily="34" charset="0"/>
              </a:rPr>
              <a:t>System.out.println</a:t>
            </a:r>
            <a:r>
              <a:rPr lang="en-US" dirty="0" smtClean="0">
                <a:latin typeface="Calibri" pitchFamily="34" charset="0"/>
                <a:cs typeface="Calibri" pitchFamily="34" charset="0"/>
              </a:rPr>
              <a:t>(“Summation = ”+(</a:t>
            </a:r>
            <a:r>
              <a:rPr lang="en-US" dirty="0" err="1" smtClean="0">
                <a:latin typeface="Calibri" pitchFamily="34" charset="0"/>
                <a:cs typeface="Calibri" pitchFamily="34" charset="0"/>
              </a:rPr>
              <a:t>a+b</a:t>
            </a:r>
            <a:r>
              <a:rPr lang="en-US" dirty="0" smtClean="0">
                <a:latin typeface="Calibri" pitchFamily="34" charset="0"/>
                <a:cs typeface="Calibri" pitchFamily="34" charset="0"/>
              </a:rPr>
              <a:t>));</a:t>
            </a:r>
          </a:p>
          <a:p>
            <a:r>
              <a:rPr lang="en-US" dirty="0" err="1">
                <a:latin typeface="Calibri" pitchFamily="34" charset="0"/>
                <a:cs typeface="Calibri" pitchFamily="34" charset="0"/>
              </a:rPr>
              <a:t>System.out.println</a:t>
            </a:r>
            <a:r>
              <a:rPr lang="en-US" dirty="0">
                <a:latin typeface="Calibri" pitchFamily="34" charset="0"/>
                <a:cs typeface="Calibri" pitchFamily="34" charset="0"/>
              </a:rPr>
              <a:t>(“</a:t>
            </a:r>
            <a:r>
              <a:rPr lang="en-US" dirty="0" smtClean="0">
                <a:latin typeface="Calibri" pitchFamily="34" charset="0"/>
                <a:cs typeface="Calibri" pitchFamily="34" charset="0"/>
              </a:rPr>
              <a:t>Subtraction </a:t>
            </a:r>
            <a:r>
              <a:rPr lang="en-US" dirty="0">
                <a:latin typeface="Calibri" pitchFamily="34" charset="0"/>
                <a:cs typeface="Calibri" pitchFamily="34" charset="0"/>
              </a:rPr>
              <a:t>= </a:t>
            </a:r>
            <a:r>
              <a:rPr lang="en-US" dirty="0" smtClean="0">
                <a:latin typeface="Calibri" pitchFamily="34" charset="0"/>
                <a:cs typeface="Calibri" pitchFamily="34" charset="0"/>
              </a:rPr>
              <a:t>”+(a-b</a:t>
            </a:r>
            <a:r>
              <a:rPr lang="en-US" dirty="0">
                <a:latin typeface="Calibri" pitchFamily="34" charset="0"/>
                <a:cs typeface="Calibri" pitchFamily="34" charset="0"/>
              </a:rPr>
              <a:t>));</a:t>
            </a:r>
          </a:p>
          <a:p>
            <a:r>
              <a:rPr lang="en-US" dirty="0" err="1">
                <a:latin typeface="Calibri" pitchFamily="34" charset="0"/>
                <a:cs typeface="Calibri" pitchFamily="34" charset="0"/>
              </a:rPr>
              <a:t>System.out.println</a:t>
            </a:r>
            <a:r>
              <a:rPr lang="en-US" dirty="0" smtClean="0">
                <a:latin typeface="Calibri" pitchFamily="34" charset="0"/>
                <a:cs typeface="Calibri" pitchFamily="34" charset="0"/>
              </a:rPr>
              <a:t>(“Multiplication </a:t>
            </a:r>
            <a:r>
              <a:rPr lang="en-US" dirty="0">
                <a:latin typeface="Calibri" pitchFamily="34" charset="0"/>
                <a:cs typeface="Calibri" pitchFamily="34" charset="0"/>
              </a:rPr>
              <a:t>= </a:t>
            </a:r>
            <a:r>
              <a:rPr lang="en-US" dirty="0" smtClean="0">
                <a:latin typeface="Calibri" pitchFamily="34" charset="0"/>
                <a:cs typeface="Calibri" pitchFamily="34" charset="0"/>
              </a:rPr>
              <a:t>”+(a*b</a:t>
            </a:r>
            <a:r>
              <a:rPr lang="en-US" dirty="0">
                <a:latin typeface="Calibri" pitchFamily="34" charset="0"/>
                <a:cs typeface="Calibri" pitchFamily="34" charset="0"/>
              </a:rPr>
              <a:t>));</a:t>
            </a:r>
          </a:p>
          <a:p>
            <a:r>
              <a:rPr lang="en-US" dirty="0" err="1">
                <a:latin typeface="Calibri" pitchFamily="34" charset="0"/>
                <a:cs typeface="Calibri" pitchFamily="34" charset="0"/>
              </a:rPr>
              <a:t>System.out.println</a:t>
            </a:r>
            <a:r>
              <a:rPr lang="en-US" dirty="0" smtClean="0">
                <a:latin typeface="Calibri" pitchFamily="34" charset="0"/>
                <a:cs typeface="Calibri" pitchFamily="34" charset="0"/>
              </a:rPr>
              <a:t>(“Division </a:t>
            </a:r>
            <a:r>
              <a:rPr lang="en-US" dirty="0">
                <a:latin typeface="Calibri" pitchFamily="34" charset="0"/>
                <a:cs typeface="Calibri" pitchFamily="34" charset="0"/>
              </a:rPr>
              <a:t>= </a:t>
            </a:r>
            <a:r>
              <a:rPr lang="en-US" dirty="0" smtClean="0">
                <a:latin typeface="Calibri" pitchFamily="34" charset="0"/>
                <a:cs typeface="Calibri" pitchFamily="34" charset="0"/>
              </a:rPr>
              <a:t>”+(a/b</a:t>
            </a:r>
            <a:r>
              <a:rPr lang="en-US" dirty="0">
                <a:latin typeface="Calibri" pitchFamily="34" charset="0"/>
                <a:cs typeface="Calibri" pitchFamily="34" charset="0"/>
              </a:rPr>
              <a:t>));</a:t>
            </a:r>
          </a:p>
          <a:p>
            <a:r>
              <a:rPr lang="en-US" dirty="0" smtClean="0">
                <a:latin typeface="Calibri" pitchFamily="34" charset="0"/>
                <a:cs typeface="Calibri" pitchFamily="34" charset="0"/>
              </a:rPr>
              <a:t>}</a:t>
            </a:r>
          </a:p>
          <a:p>
            <a:r>
              <a:rPr lang="en-US" dirty="0" smtClean="0">
                <a:latin typeface="Calibri" pitchFamily="34" charset="0"/>
                <a:cs typeface="Calibri" pitchFamily="34" charset="0"/>
              </a:rPr>
              <a:t>}</a:t>
            </a:r>
          </a:p>
          <a:p>
            <a:pPr algn="ctr"/>
            <a:r>
              <a:rPr lang="en-US" sz="2000" b="1" dirty="0" smtClean="0">
                <a:latin typeface="Calibri" pitchFamily="34" charset="0"/>
                <a:cs typeface="Calibri" pitchFamily="34" charset="0"/>
              </a:rPr>
              <a:t>Total line of codes = 17</a:t>
            </a:r>
            <a:endParaRPr lang="en-US" sz="2000" b="1" dirty="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8383DBAA-B404-4792-A6F9-8A4F87239AB3}" type="slidenum">
              <a:rPr lang="en-US" smtClean="0">
                <a:latin typeface="Calibri" pitchFamily="34" charset="0"/>
                <a:cs typeface="Calibri" pitchFamily="34" charset="0"/>
              </a:rPr>
              <a:pPr/>
              <a:t>25</a:t>
            </a:fld>
            <a:endParaRPr lang="en-US">
              <a:latin typeface="Calibri" pitchFamily="34" charset="0"/>
              <a:cs typeface="Calibri" pitchFamily="34" charset="0"/>
            </a:endParaRPr>
          </a:p>
        </p:txBody>
      </p:sp>
      <p:sp>
        <p:nvSpPr>
          <p:cNvPr id="6" name="Footer Placeholder 5"/>
          <p:cNvSpPr>
            <a:spLocks noGrp="1"/>
          </p:cNvSpPr>
          <p:nvPr>
            <p:ph type="ftr" sz="quarter" idx="11"/>
          </p:nvPr>
        </p:nvSpPr>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2" cstate="print"/>
          <a:srcRect/>
          <a:stretch>
            <a:fillRect/>
          </a:stretch>
        </p:blipFill>
        <p:spPr bwMode="auto">
          <a:xfrm>
            <a:off x="457200" y="304800"/>
            <a:ext cx="827741" cy="392696"/>
          </a:xfrm>
          <a:prstGeom prst="rect">
            <a:avLst/>
          </a:prstGeom>
          <a:noFill/>
        </p:spPr>
      </p:pic>
      <p:pic>
        <p:nvPicPr>
          <p:cNvPr id="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74618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r>
              <a:rPr lang="en-US" sz="2800" dirty="0" smtClean="0">
                <a:latin typeface="Calibri" pitchFamily="34" charset="0"/>
                <a:cs typeface="Calibri" pitchFamily="34" charset="0"/>
              </a:rPr>
              <a:t>To make simple calculator, code written in C#</a:t>
            </a:r>
            <a:endParaRPr lang="en-US" sz="2800" dirty="0">
              <a:latin typeface="Calibri" pitchFamily="34" charset="0"/>
              <a:cs typeface="Calibri" pitchFamily="34" charset="0"/>
            </a:endParaRPr>
          </a:p>
        </p:txBody>
      </p:sp>
      <p:sp>
        <p:nvSpPr>
          <p:cNvPr id="4" name="TextBox 3"/>
          <p:cNvSpPr txBox="1"/>
          <p:nvPr/>
        </p:nvSpPr>
        <p:spPr>
          <a:xfrm>
            <a:off x="1066800" y="1447800"/>
            <a:ext cx="4411144" cy="4555093"/>
          </a:xfrm>
          <a:prstGeom prst="rect">
            <a:avLst/>
          </a:prstGeom>
          <a:noFill/>
        </p:spPr>
        <p:txBody>
          <a:bodyPr wrap="none" rtlCol="0">
            <a:spAutoFit/>
          </a:bodyPr>
          <a:lstStyle/>
          <a:p>
            <a:r>
              <a:rPr lang="en-US" dirty="0">
                <a:latin typeface="Calibri" pitchFamily="34" charset="0"/>
                <a:cs typeface="Calibri" pitchFamily="34" charset="0"/>
              </a:rPr>
              <a:t>u</a:t>
            </a:r>
            <a:r>
              <a:rPr lang="en-US" dirty="0" smtClean="0">
                <a:latin typeface="Calibri" pitchFamily="34" charset="0"/>
                <a:cs typeface="Calibri" pitchFamily="34" charset="0"/>
              </a:rPr>
              <a:t>sing System;</a:t>
            </a:r>
          </a:p>
          <a:p>
            <a:r>
              <a:rPr lang="en-US" dirty="0" smtClean="0">
                <a:latin typeface="Calibri" pitchFamily="34" charset="0"/>
                <a:cs typeface="Calibri" pitchFamily="34" charset="0"/>
              </a:rPr>
              <a:t>class </a:t>
            </a:r>
            <a:r>
              <a:rPr lang="en-US" dirty="0" err="1" smtClean="0">
                <a:latin typeface="Calibri" pitchFamily="34" charset="0"/>
                <a:cs typeface="Calibri" pitchFamily="34" charset="0"/>
              </a:rPr>
              <a:t>SimpleCalc</a:t>
            </a:r>
            <a:endParaRPr lang="en-US" dirty="0" smtClean="0">
              <a:latin typeface="Calibri" pitchFamily="34" charset="0"/>
              <a:cs typeface="Calibri" pitchFamily="34" charset="0"/>
            </a:endParaRPr>
          </a:p>
          <a:p>
            <a:r>
              <a:rPr lang="en-US" dirty="0" smtClean="0">
                <a:latin typeface="Calibri" pitchFamily="34" charset="0"/>
                <a:cs typeface="Calibri" pitchFamily="34" charset="0"/>
              </a:rPr>
              <a:t>{</a:t>
            </a:r>
          </a:p>
          <a:p>
            <a:r>
              <a:rPr lang="en-US" dirty="0">
                <a:latin typeface="Calibri" pitchFamily="34" charset="0"/>
                <a:cs typeface="Calibri" pitchFamily="34" charset="0"/>
              </a:rPr>
              <a:t>p</a:t>
            </a:r>
            <a:r>
              <a:rPr lang="en-US" dirty="0" smtClean="0">
                <a:latin typeface="Calibri" pitchFamily="34" charset="0"/>
                <a:cs typeface="Calibri" pitchFamily="34" charset="0"/>
              </a:rPr>
              <a:t>ublic static void Main(String [] </a:t>
            </a:r>
            <a:r>
              <a:rPr lang="en-US" dirty="0" err="1" smtClean="0">
                <a:latin typeface="Calibri" pitchFamily="34" charset="0"/>
                <a:cs typeface="Calibri" pitchFamily="34" charset="0"/>
              </a:rPr>
              <a:t>args</a:t>
            </a:r>
            <a:r>
              <a:rPr lang="en-US" dirty="0" smtClean="0">
                <a:latin typeface="Calibri" pitchFamily="34" charset="0"/>
                <a:cs typeface="Calibri" pitchFamily="34" charset="0"/>
              </a:rPr>
              <a:t>)</a:t>
            </a:r>
          </a:p>
          <a:p>
            <a:r>
              <a:rPr lang="en-US" dirty="0" smtClean="0">
                <a:latin typeface="Calibri" pitchFamily="34" charset="0"/>
                <a:cs typeface="Calibri" pitchFamily="34" charset="0"/>
              </a:rPr>
              <a:t>{</a:t>
            </a:r>
          </a:p>
          <a:p>
            <a:r>
              <a:rPr lang="en-US" dirty="0" err="1" smtClean="0">
                <a:latin typeface="Calibri" pitchFamily="34" charset="0"/>
                <a:cs typeface="Calibri" pitchFamily="34" charset="0"/>
              </a:rPr>
              <a:t>Console.WriteLine</a:t>
            </a:r>
            <a:r>
              <a:rPr lang="en-US" dirty="0" smtClean="0">
                <a:latin typeface="Calibri" pitchFamily="34" charset="0"/>
                <a:cs typeface="Calibri" pitchFamily="34" charset="0"/>
              </a:rPr>
              <a:t>(“Enter two numbers”);</a:t>
            </a:r>
          </a:p>
          <a:p>
            <a:r>
              <a:rPr lang="en-US" dirty="0" err="1">
                <a:latin typeface="Calibri" pitchFamily="34" charset="0"/>
                <a:cs typeface="Calibri" pitchFamily="34" charset="0"/>
              </a:rPr>
              <a:t>i</a:t>
            </a:r>
            <a:r>
              <a:rPr lang="en-US" dirty="0" err="1" smtClean="0">
                <a:latin typeface="Calibri" pitchFamily="34" charset="0"/>
                <a:cs typeface="Calibri" pitchFamily="34" charset="0"/>
              </a:rPr>
              <a:t>nt</a:t>
            </a:r>
            <a:r>
              <a:rPr lang="en-US" dirty="0" smtClean="0">
                <a:latin typeface="Calibri" pitchFamily="34" charset="0"/>
                <a:cs typeface="Calibri" pitchFamily="34" charset="0"/>
              </a:rPr>
              <a:t> </a:t>
            </a:r>
            <a:r>
              <a:rPr lang="en-US" dirty="0" err="1" smtClean="0">
                <a:latin typeface="Calibri" pitchFamily="34" charset="0"/>
                <a:cs typeface="Calibri" pitchFamily="34" charset="0"/>
              </a:rPr>
              <a:t>a,b</a:t>
            </a:r>
            <a:r>
              <a:rPr lang="en-US" dirty="0" smtClean="0">
                <a:latin typeface="Calibri" pitchFamily="34" charset="0"/>
                <a:cs typeface="Calibri" pitchFamily="34" charset="0"/>
              </a:rPr>
              <a:t>;</a:t>
            </a:r>
          </a:p>
          <a:p>
            <a:r>
              <a:rPr lang="en-US" dirty="0" smtClean="0">
                <a:latin typeface="Calibri" pitchFamily="34" charset="0"/>
                <a:cs typeface="Calibri" pitchFamily="34" charset="0"/>
              </a:rPr>
              <a:t>a=</a:t>
            </a:r>
            <a:r>
              <a:rPr lang="en-US" dirty="0" err="1" smtClean="0">
                <a:latin typeface="Calibri" pitchFamily="34" charset="0"/>
                <a:cs typeface="Calibri" pitchFamily="34" charset="0"/>
              </a:rPr>
              <a:t>int.Parse</a:t>
            </a:r>
            <a:r>
              <a:rPr lang="en-US" dirty="0" smtClean="0">
                <a:latin typeface="Calibri" pitchFamily="34" charset="0"/>
                <a:cs typeface="Calibri" pitchFamily="34" charset="0"/>
              </a:rPr>
              <a:t>(</a:t>
            </a:r>
            <a:r>
              <a:rPr lang="en-US" dirty="0" err="1" smtClean="0">
                <a:latin typeface="Calibri" pitchFamily="34" charset="0"/>
                <a:cs typeface="Calibri" pitchFamily="34" charset="0"/>
              </a:rPr>
              <a:t>Console.ReadLine</a:t>
            </a:r>
            <a:r>
              <a:rPr lang="en-US" dirty="0" smtClean="0">
                <a:latin typeface="Calibri" pitchFamily="34" charset="0"/>
                <a:cs typeface="Calibri" pitchFamily="34" charset="0"/>
              </a:rPr>
              <a:t>());</a:t>
            </a:r>
          </a:p>
          <a:p>
            <a:r>
              <a:rPr lang="en-US" dirty="0" smtClean="0">
                <a:latin typeface="Calibri" pitchFamily="34" charset="0"/>
                <a:cs typeface="Calibri" pitchFamily="34" charset="0"/>
              </a:rPr>
              <a:t>b=</a:t>
            </a:r>
            <a:r>
              <a:rPr lang="en-US" dirty="0" err="1" smtClean="0">
                <a:latin typeface="Calibri" pitchFamily="34" charset="0"/>
                <a:cs typeface="Calibri" pitchFamily="34" charset="0"/>
              </a:rPr>
              <a:t>int.Parse</a:t>
            </a:r>
            <a:r>
              <a:rPr lang="en-US" dirty="0" smtClean="0">
                <a:latin typeface="Calibri" pitchFamily="34" charset="0"/>
                <a:cs typeface="Calibri" pitchFamily="34" charset="0"/>
              </a:rPr>
              <a:t>(</a:t>
            </a:r>
            <a:r>
              <a:rPr lang="en-US" dirty="0" err="1" smtClean="0">
                <a:latin typeface="Calibri" pitchFamily="34" charset="0"/>
                <a:cs typeface="Calibri" pitchFamily="34" charset="0"/>
              </a:rPr>
              <a:t>Console.ReadLine</a:t>
            </a:r>
            <a:r>
              <a:rPr lang="en-US" dirty="0" smtClean="0">
                <a:latin typeface="Calibri" pitchFamily="34" charset="0"/>
                <a:cs typeface="Calibri" pitchFamily="34" charset="0"/>
              </a:rPr>
              <a:t>());</a:t>
            </a:r>
          </a:p>
          <a:p>
            <a:r>
              <a:rPr lang="en-US" dirty="0" err="1" smtClean="0">
                <a:latin typeface="Calibri" pitchFamily="34" charset="0"/>
                <a:cs typeface="Calibri" pitchFamily="34" charset="0"/>
              </a:rPr>
              <a:t>Console.WriteLine</a:t>
            </a:r>
            <a:r>
              <a:rPr lang="en-US" dirty="0" smtClean="0">
                <a:latin typeface="Calibri" pitchFamily="34" charset="0"/>
                <a:cs typeface="Calibri" pitchFamily="34" charset="0"/>
              </a:rPr>
              <a:t>(“Summation = ”+(</a:t>
            </a:r>
            <a:r>
              <a:rPr lang="en-US" dirty="0" err="1" smtClean="0">
                <a:latin typeface="Calibri" pitchFamily="34" charset="0"/>
                <a:cs typeface="Calibri" pitchFamily="34" charset="0"/>
              </a:rPr>
              <a:t>a+b</a:t>
            </a:r>
            <a:r>
              <a:rPr lang="en-US" dirty="0" smtClean="0">
                <a:latin typeface="Calibri" pitchFamily="34" charset="0"/>
                <a:cs typeface="Calibri" pitchFamily="34" charset="0"/>
              </a:rPr>
              <a:t>));</a:t>
            </a:r>
          </a:p>
          <a:p>
            <a:r>
              <a:rPr lang="en-US" dirty="0" err="1" smtClean="0">
                <a:latin typeface="Calibri" pitchFamily="34" charset="0"/>
                <a:cs typeface="Calibri" pitchFamily="34" charset="0"/>
              </a:rPr>
              <a:t>Console.WriteLine</a:t>
            </a:r>
            <a:r>
              <a:rPr lang="en-US" dirty="0" smtClean="0">
                <a:latin typeface="Calibri" pitchFamily="34" charset="0"/>
                <a:cs typeface="Calibri" pitchFamily="34" charset="0"/>
              </a:rPr>
              <a:t>(“Subtraction </a:t>
            </a:r>
            <a:r>
              <a:rPr lang="en-US" dirty="0">
                <a:latin typeface="Calibri" pitchFamily="34" charset="0"/>
                <a:cs typeface="Calibri" pitchFamily="34" charset="0"/>
              </a:rPr>
              <a:t>= </a:t>
            </a:r>
            <a:r>
              <a:rPr lang="en-US" dirty="0" smtClean="0">
                <a:latin typeface="Calibri" pitchFamily="34" charset="0"/>
                <a:cs typeface="Calibri" pitchFamily="34" charset="0"/>
              </a:rPr>
              <a:t>”+(a-b</a:t>
            </a:r>
            <a:r>
              <a:rPr lang="en-US" dirty="0">
                <a:latin typeface="Calibri" pitchFamily="34" charset="0"/>
                <a:cs typeface="Calibri" pitchFamily="34" charset="0"/>
              </a:rPr>
              <a:t>));</a:t>
            </a:r>
          </a:p>
          <a:p>
            <a:r>
              <a:rPr lang="en-US" dirty="0" err="1" smtClean="0">
                <a:latin typeface="Calibri" pitchFamily="34" charset="0"/>
                <a:cs typeface="Calibri" pitchFamily="34" charset="0"/>
              </a:rPr>
              <a:t>Console.WriteLine</a:t>
            </a:r>
            <a:r>
              <a:rPr lang="en-US" dirty="0" smtClean="0">
                <a:latin typeface="Calibri" pitchFamily="34" charset="0"/>
                <a:cs typeface="Calibri" pitchFamily="34" charset="0"/>
              </a:rPr>
              <a:t>(“Multiplication </a:t>
            </a:r>
            <a:r>
              <a:rPr lang="en-US" dirty="0">
                <a:latin typeface="Calibri" pitchFamily="34" charset="0"/>
                <a:cs typeface="Calibri" pitchFamily="34" charset="0"/>
              </a:rPr>
              <a:t>= </a:t>
            </a:r>
            <a:r>
              <a:rPr lang="en-US" dirty="0" smtClean="0">
                <a:latin typeface="Calibri" pitchFamily="34" charset="0"/>
                <a:cs typeface="Calibri" pitchFamily="34" charset="0"/>
              </a:rPr>
              <a:t>”+(a*b</a:t>
            </a:r>
            <a:r>
              <a:rPr lang="en-US" dirty="0">
                <a:latin typeface="Calibri" pitchFamily="34" charset="0"/>
                <a:cs typeface="Calibri" pitchFamily="34" charset="0"/>
              </a:rPr>
              <a:t>));</a:t>
            </a:r>
          </a:p>
          <a:p>
            <a:r>
              <a:rPr lang="en-US" dirty="0" err="1" smtClean="0">
                <a:latin typeface="Calibri" pitchFamily="34" charset="0"/>
                <a:cs typeface="Calibri" pitchFamily="34" charset="0"/>
              </a:rPr>
              <a:t>Console.WriteLine</a:t>
            </a:r>
            <a:r>
              <a:rPr lang="en-US" dirty="0" smtClean="0">
                <a:latin typeface="Calibri" pitchFamily="34" charset="0"/>
                <a:cs typeface="Calibri" pitchFamily="34" charset="0"/>
              </a:rPr>
              <a:t>(“Division </a:t>
            </a:r>
            <a:r>
              <a:rPr lang="en-US">
                <a:latin typeface="Calibri" pitchFamily="34" charset="0"/>
                <a:cs typeface="Calibri" pitchFamily="34" charset="0"/>
              </a:rPr>
              <a:t>= </a:t>
            </a:r>
            <a:r>
              <a:rPr lang="en-US" smtClean="0">
                <a:latin typeface="Calibri" pitchFamily="34" charset="0"/>
                <a:cs typeface="Calibri" pitchFamily="34" charset="0"/>
              </a:rPr>
              <a:t>”+(</a:t>
            </a:r>
            <a:r>
              <a:rPr lang="en-US" dirty="0" smtClean="0">
                <a:latin typeface="Calibri" pitchFamily="34" charset="0"/>
                <a:cs typeface="Calibri" pitchFamily="34" charset="0"/>
              </a:rPr>
              <a:t>a/b</a:t>
            </a:r>
            <a:r>
              <a:rPr lang="en-US" dirty="0">
                <a:latin typeface="Calibri" pitchFamily="34" charset="0"/>
                <a:cs typeface="Calibri" pitchFamily="34" charset="0"/>
              </a:rPr>
              <a:t>));</a:t>
            </a:r>
          </a:p>
          <a:p>
            <a:r>
              <a:rPr lang="en-US" dirty="0" smtClean="0">
                <a:latin typeface="Calibri" pitchFamily="34" charset="0"/>
                <a:cs typeface="Calibri" pitchFamily="34" charset="0"/>
              </a:rPr>
              <a:t>}</a:t>
            </a:r>
          </a:p>
          <a:p>
            <a:r>
              <a:rPr lang="en-US" dirty="0" smtClean="0">
                <a:latin typeface="Calibri" pitchFamily="34" charset="0"/>
                <a:cs typeface="Calibri" pitchFamily="34" charset="0"/>
              </a:rPr>
              <a:t>}</a:t>
            </a:r>
          </a:p>
          <a:p>
            <a:pPr algn="ctr"/>
            <a:r>
              <a:rPr lang="en-US" sz="2000" b="1" dirty="0" smtClean="0">
                <a:latin typeface="Calibri" pitchFamily="34" charset="0"/>
                <a:cs typeface="Calibri" pitchFamily="34" charset="0"/>
              </a:rPr>
              <a:t>Total line of codes = 15</a:t>
            </a:r>
            <a:endParaRPr lang="en-US" sz="2000" b="1" dirty="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8383DBAA-B404-4792-A6F9-8A4F87239AB3}" type="slidenum">
              <a:rPr lang="en-US" smtClean="0">
                <a:latin typeface="Calibri" pitchFamily="34" charset="0"/>
                <a:cs typeface="Calibri" pitchFamily="34" charset="0"/>
              </a:rPr>
              <a:pPr/>
              <a:t>26</a:t>
            </a:fld>
            <a:endParaRPr lang="en-US">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2" cstate="print"/>
          <a:srcRect/>
          <a:stretch>
            <a:fillRect/>
          </a:stretch>
        </p:blipFill>
        <p:spPr bwMode="auto">
          <a:xfrm>
            <a:off x="457200" y="304800"/>
            <a:ext cx="827741" cy="392696"/>
          </a:xfrm>
          <a:prstGeom prst="rect">
            <a:avLst/>
          </a:prstGeom>
          <a:noFill/>
        </p:spPr>
      </p:pic>
      <p:pic>
        <p:nvPicPr>
          <p:cNvPr id="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Footer Placeholder 5"/>
          <p:cNvSpPr>
            <a:spLocks noGrp="1"/>
          </p:cNvSpPr>
          <p:nvPr>
            <p:ph type="ftr" sz="quarter" idx="11"/>
          </p:nvPr>
        </p:nvSpPr>
        <p:spPr>
          <a:xfrm>
            <a:off x="659165" y="6356350"/>
            <a:ext cx="2847975" cy="365125"/>
          </a:xfrm>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spTree>
    <p:extLst>
      <p:ext uri="{BB962C8B-B14F-4D97-AF65-F5344CB8AC3E}">
        <p14:creationId xmlns="" xmlns:p14="http://schemas.microsoft.com/office/powerpoint/2010/main" val="3373360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62000"/>
          </a:xfrm>
        </p:spPr>
        <p:txBody>
          <a:bodyPr/>
          <a:lstStyle/>
          <a:p>
            <a:r>
              <a:rPr lang="en-US" sz="2800" dirty="0" smtClean="0">
                <a:latin typeface="Calibri" pitchFamily="34" charset="0"/>
                <a:cs typeface="Calibri" pitchFamily="34" charset="0"/>
              </a:rPr>
              <a:t>To make simple calculator, code written in Python</a:t>
            </a:r>
            <a:endParaRPr lang="en-US" sz="2800" dirty="0">
              <a:latin typeface="Calibri" pitchFamily="34" charset="0"/>
              <a:cs typeface="Calibri" pitchFamily="34" charset="0"/>
            </a:endParaRPr>
          </a:p>
        </p:txBody>
      </p:sp>
      <p:sp>
        <p:nvSpPr>
          <p:cNvPr id="4" name="TextBox 3"/>
          <p:cNvSpPr txBox="1"/>
          <p:nvPr/>
        </p:nvSpPr>
        <p:spPr>
          <a:xfrm>
            <a:off x="1066800" y="1905000"/>
            <a:ext cx="3438634" cy="2616101"/>
          </a:xfrm>
          <a:prstGeom prst="rect">
            <a:avLst/>
          </a:prstGeom>
          <a:noFill/>
        </p:spPr>
        <p:txBody>
          <a:bodyPr wrap="none" rtlCol="0">
            <a:spAutoFit/>
          </a:bodyPr>
          <a:lstStyle/>
          <a:p>
            <a:r>
              <a:rPr lang="en-US" dirty="0" smtClean="0">
                <a:latin typeface="Calibri" pitchFamily="34" charset="0"/>
                <a:cs typeface="Calibri" pitchFamily="34" charset="0"/>
              </a:rPr>
              <a:t>a=input(“Enter first number : ”)</a:t>
            </a:r>
          </a:p>
          <a:p>
            <a:r>
              <a:rPr lang="en-US" dirty="0" smtClean="0">
                <a:latin typeface="Calibri" pitchFamily="34" charset="0"/>
                <a:cs typeface="Calibri" pitchFamily="34" charset="0"/>
              </a:rPr>
              <a:t>b=input</a:t>
            </a:r>
            <a:r>
              <a:rPr lang="en-US" dirty="0">
                <a:latin typeface="Calibri" pitchFamily="34" charset="0"/>
                <a:cs typeface="Calibri" pitchFamily="34" charset="0"/>
              </a:rPr>
              <a:t>(“Enter </a:t>
            </a:r>
            <a:r>
              <a:rPr lang="en-US" dirty="0" smtClean="0">
                <a:latin typeface="Calibri" pitchFamily="34" charset="0"/>
                <a:cs typeface="Calibri" pitchFamily="34" charset="0"/>
              </a:rPr>
              <a:t>second </a:t>
            </a:r>
            <a:r>
              <a:rPr lang="en-US" dirty="0">
                <a:latin typeface="Calibri" pitchFamily="34" charset="0"/>
                <a:cs typeface="Calibri" pitchFamily="34" charset="0"/>
              </a:rPr>
              <a:t>number : ”)</a:t>
            </a:r>
          </a:p>
          <a:p>
            <a:r>
              <a:rPr lang="en-US" dirty="0" smtClean="0">
                <a:latin typeface="Calibri" pitchFamily="34" charset="0"/>
                <a:cs typeface="Calibri" pitchFamily="34" charset="0"/>
              </a:rPr>
              <a:t>print “Summation =”,(</a:t>
            </a:r>
            <a:r>
              <a:rPr lang="en-US" dirty="0" err="1" smtClean="0">
                <a:latin typeface="Calibri" pitchFamily="34" charset="0"/>
                <a:cs typeface="Calibri" pitchFamily="34" charset="0"/>
              </a:rPr>
              <a:t>a+b</a:t>
            </a:r>
            <a:r>
              <a:rPr lang="en-US" dirty="0" smtClean="0">
                <a:latin typeface="Calibri" pitchFamily="34" charset="0"/>
                <a:cs typeface="Calibri" pitchFamily="34" charset="0"/>
              </a:rPr>
              <a:t>)</a:t>
            </a:r>
          </a:p>
          <a:p>
            <a:r>
              <a:rPr lang="en-US" dirty="0">
                <a:latin typeface="Calibri" pitchFamily="34" charset="0"/>
                <a:cs typeface="Calibri" pitchFamily="34" charset="0"/>
              </a:rPr>
              <a:t>print “</a:t>
            </a:r>
            <a:r>
              <a:rPr lang="en-US" dirty="0" smtClean="0">
                <a:latin typeface="Calibri" pitchFamily="34" charset="0"/>
                <a:cs typeface="Calibri" pitchFamily="34" charset="0"/>
              </a:rPr>
              <a:t>Subtraction=”,(a-b</a:t>
            </a:r>
            <a:r>
              <a:rPr lang="en-US" dirty="0">
                <a:latin typeface="Calibri" pitchFamily="34" charset="0"/>
                <a:cs typeface="Calibri" pitchFamily="34" charset="0"/>
              </a:rPr>
              <a:t>)</a:t>
            </a:r>
          </a:p>
          <a:p>
            <a:r>
              <a:rPr lang="en-US" dirty="0">
                <a:latin typeface="Calibri" pitchFamily="34" charset="0"/>
                <a:cs typeface="Calibri" pitchFamily="34" charset="0"/>
              </a:rPr>
              <a:t>print </a:t>
            </a:r>
            <a:r>
              <a:rPr lang="en-US" dirty="0" smtClean="0">
                <a:latin typeface="Calibri" pitchFamily="34" charset="0"/>
                <a:cs typeface="Calibri" pitchFamily="34" charset="0"/>
              </a:rPr>
              <a:t>“Multiplication </a:t>
            </a:r>
            <a:r>
              <a:rPr lang="en-US" dirty="0">
                <a:latin typeface="Calibri" pitchFamily="34" charset="0"/>
                <a:cs typeface="Calibri" pitchFamily="34" charset="0"/>
              </a:rPr>
              <a:t>=”,(</a:t>
            </a:r>
            <a:r>
              <a:rPr lang="en-US" dirty="0" smtClean="0">
                <a:latin typeface="Calibri" pitchFamily="34" charset="0"/>
                <a:cs typeface="Calibri" pitchFamily="34" charset="0"/>
              </a:rPr>
              <a:t>a*b</a:t>
            </a:r>
            <a:r>
              <a:rPr lang="en-US" dirty="0">
                <a:latin typeface="Calibri" pitchFamily="34" charset="0"/>
                <a:cs typeface="Calibri" pitchFamily="34" charset="0"/>
              </a:rPr>
              <a:t>)</a:t>
            </a:r>
          </a:p>
          <a:p>
            <a:r>
              <a:rPr lang="en-US" dirty="0">
                <a:latin typeface="Calibri" pitchFamily="34" charset="0"/>
                <a:cs typeface="Calibri" pitchFamily="34" charset="0"/>
              </a:rPr>
              <a:t>print </a:t>
            </a:r>
            <a:r>
              <a:rPr lang="en-US" dirty="0" smtClean="0">
                <a:latin typeface="Calibri" pitchFamily="34" charset="0"/>
                <a:cs typeface="Calibri" pitchFamily="34" charset="0"/>
              </a:rPr>
              <a:t>“Division </a:t>
            </a:r>
            <a:r>
              <a:rPr lang="en-US" dirty="0">
                <a:latin typeface="Calibri" pitchFamily="34" charset="0"/>
                <a:cs typeface="Calibri" pitchFamily="34" charset="0"/>
              </a:rPr>
              <a:t>=”,(</a:t>
            </a:r>
            <a:r>
              <a:rPr lang="en-US" dirty="0" smtClean="0">
                <a:latin typeface="Calibri" pitchFamily="34" charset="0"/>
                <a:cs typeface="Calibri" pitchFamily="34" charset="0"/>
              </a:rPr>
              <a:t>a/b)</a:t>
            </a:r>
          </a:p>
          <a:p>
            <a:endParaRPr lang="en-US" dirty="0" smtClean="0">
              <a:latin typeface="Calibri" pitchFamily="34" charset="0"/>
              <a:cs typeface="Calibri" pitchFamily="34" charset="0"/>
            </a:endParaRPr>
          </a:p>
          <a:p>
            <a:endParaRPr lang="en-US" dirty="0">
              <a:latin typeface="Calibri" pitchFamily="34" charset="0"/>
              <a:cs typeface="Calibri" pitchFamily="34" charset="0"/>
            </a:endParaRPr>
          </a:p>
          <a:p>
            <a:pPr algn="ctr"/>
            <a:r>
              <a:rPr lang="en-US" sz="2000" b="1" dirty="0" smtClean="0">
                <a:latin typeface="Calibri" pitchFamily="34" charset="0"/>
                <a:cs typeface="Calibri" pitchFamily="34" charset="0"/>
              </a:rPr>
              <a:t>Total line of codes = 6</a:t>
            </a:r>
            <a:endParaRPr lang="en-US" sz="2000" b="1" dirty="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8383DBAA-B404-4792-A6F9-8A4F87239AB3}" type="slidenum">
              <a:rPr lang="en-US" smtClean="0">
                <a:latin typeface="Calibri" pitchFamily="34" charset="0"/>
                <a:cs typeface="Calibri" pitchFamily="34" charset="0"/>
              </a:rPr>
              <a:pPr/>
              <a:t>27</a:t>
            </a:fld>
            <a:endParaRPr lang="en-US">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2" cstate="print"/>
          <a:srcRect/>
          <a:stretch>
            <a:fillRect/>
          </a:stretch>
        </p:blipFill>
        <p:spPr bwMode="auto">
          <a:xfrm>
            <a:off x="457200" y="304800"/>
            <a:ext cx="827741" cy="392696"/>
          </a:xfrm>
          <a:prstGeom prst="rect">
            <a:avLst/>
          </a:prstGeom>
          <a:noFill/>
        </p:spPr>
      </p:pic>
      <p:pic>
        <p:nvPicPr>
          <p:cNvPr id="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Footer Placeholder 5"/>
          <p:cNvSpPr>
            <a:spLocks noGrp="1"/>
          </p:cNvSpPr>
          <p:nvPr>
            <p:ph type="ftr" sz="quarter" idx="11"/>
          </p:nvPr>
        </p:nvSpPr>
        <p:spPr>
          <a:xfrm>
            <a:off x="659165" y="6356350"/>
            <a:ext cx="2847975" cy="365125"/>
          </a:xfrm>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spTree>
    <p:extLst>
      <p:ext uri="{BB962C8B-B14F-4D97-AF65-F5344CB8AC3E}">
        <p14:creationId xmlns="" xmlns:p14="http://schemas.microsoft.com/office/powerpoint/2010/main" val="2637056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600200"/>
          </a:xfrm>
        </p:spPr>
        <p:txBody>
          <a:bodyPr/>
          <a:lstStyle/>
          <a:p>
            <a:r>
              <a:rPr lang="en-US" b="1" dirty="0" smtClean="0">
                <a:latin typeface="Calibri" pitchFamily="34" charset="0"/>
                <a:cs typeface="Calibri" pitchFamily="34" charset="0"/>
              </a:rPr>
              <a:t>Companies using Python</a:t>
            </a:r>
            <a:endParaRPr lang="en-US" b="1" dirty="0">
              <a:latin typeface="Calibri" pitchFamily="34" charset="0"/>
              <a:cs typeface="Calibri" pitchFamily="34" charset="0"/>
            </a:endParaRPr>
          </a:p>
        </p:txBody>
      </p:sp>
      <p:pic>
        <p:nvPicPr>
          <p:cNvPr id="3"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8383DBAA-B404-4792-A6F9-8A4F87239AB3}" type="slidenum">
              <a:rPr lang="en-US" smtClean="0">
                <a:latin typeface="Calibri" pitchFamily="34" charset="0"/>
                <a:cs typeface="Calibri" pitchFamily="34" charset="0"/>
              </a:rPr>
              <a:pPr/>
              <a:t>28</a:t>
            </a:fld>
            <a:endParaRPr lang="en-US">
              <a:latin typeface="Calibri" pitchFamily="34" charset="0"/>
              <a:cs typeface="Calibri" pitchFamily="34" charset="0"/>
            </a:endParaRPr>
          </a:p>
        </p:txBody>
      </p:sp>
      <p:pic>
        <p:nvPicPr>
          <p:cNvPr id="6"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sp>
        <p:nvSpPr>
          <p:cNvPr id="7" name="Footer Placeholder 5"/>
          <p:cNvSpPr>
            <a:spLocks noGrp="1"/>
          </p:cNvSpPr>
          <p:nvPr>
            <p:ph type="ftr" sz="quarter" idx="11"/>
          </p:nvPr>
        </p:nvSpPr>
        <p:spPr>
          <a:xfrm>
            <a:off x="659165" y="6356350"/>
            <a:ext cx="2847975" cy="365125"/>
          </a:xfrm>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spTree>
    <p:extLst>
      <p:ext uri="{BB962C8B-B14F-4D97-AF65-F5344CB8AC3E}">
        <p14:creationId xmlns="" xmlns:p14="http://schemas.microsoft.com/office/powerpoint/2010/main" val="2024758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962400" y="5528396"/>
            <a:ext cx="1143000" cy="1143000"/>
          </a:xfrm>
          <a:prstGeom prst="rect">
            <a:avLst/>
          </a:prstGeom>
        </p:spPr>
      </p:pic>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355474" y="4191000"/>
            <a:ext cx="1254578" cy="1254578"/>
          </a:xfrm>
          <a:prstGeom prst="rect">
            <a:avLst/>
          </a:prstGeom>
        </p:spPr>
      </p:pic>
      <p:pic>
        <p:nvPicPr>
          <p:cNvPr id="4" name="Picture 3"/>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529941" y="1323975"/>
            <a:ext cx="3048000" cy="1495425"/>
          </a:xfrm>
          <a:prstGeom prst="rect">
            <a:avLst/>
          </a:prstGeom>
        </p:spPr>
      </p:pic>
      <p:pic>
        <p:nvPicPr>
          <p:cNvPr id="5" name="Picture 4"/>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2276512" y="1488281"/>
            <a:ext cx="2594734" cy="1219200"/>
          </a:xfrm>
          <a:prstGeom prst="rect">
            <a:avLst/>
          </a:prstGeom>
        </p:spPr>
      </p:pic>
      <p:pic>
        <p:nvPicPr>
          <p:cNvPr id="6" name="Picture 5"/>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2668176" y="45152"/>
            <a:ext cx="2071800" cy="1021536"/>
          </a:xfrm>
          <a:prstGeom prst="rect">
            <a:avLst/>
          </a:prstGeom>
        </p:spPr>
      </p:pic>
      <p:pic>
        <p:nvPicPr>
          <p:cNvPr id="7" name="Picture 6"/>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7848600" y="3263742"/>
            <a:ext cx="1143000" cy="1143000"/>
          </a:xfrm>
          <a:prstGeom prst="rect">
            <a:avLst/>
          </a:prstGeom>
        </p:spPr>
      </p:pic>
      <p:pic>
        <p:nvPicPr>
          <p:cNvPr id="8" name="Picture 7"/>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a:xfrm>
            <a:off x="643707" y="2971800"/>
            <a:ext cx="1295400" cy="1295400"/>
          </a:xfrm>
          <a:prstGeom prst="rect">
            <a:avLst/>
          </a:prstGeom>
        </p:spPr>
      </p:pic>
      <p:pic>
        <p:nvPicPr>
          <p:cNvPr id="9" name="Picture 8"/>
          <p:cNvPicPr>
            <a:picLocks noChangeAspect="1"/>
          </p:cNvPicPr>
          <p:nvPr/>
        </p:nvPicPr>
        <p:blipFill>
          <a:blip r:embed="rId9">
            <a:extLst>
              <a:ext uri="{28A0092B-C50C-407E-A947-70E740481C1C}">
                <a14:useLocalDpi xmlns="" xmlns:a14="http://schemas.microsoft.com/office/drawing/2010/main" val="0"/>
              </a:ext>
            </a:extLst>
          </a:blip>
          <a:stretch>
            <a:fillRect/>
          </a:stretch>
        </p:blipFill>
        <p:spPr>
          <a:xfrm>
            <a:off x="2608851" y="3247723"/>
            <a:ext cx="1514475" cy="1133475"/>
          </a:xfrm>
          <a:prstGeom prst="rect">
            <a:avLst/>
          </a:prstGeom>
        </p:spPr>
      </p:pic>
      <p:pic>
        <p:nvPicPr>
          <p:cNvPr id="10" name="Picture 9"/>
          <p:cNvPicPr>
            <a:picLocks noChangeAspect="1"/>
          </p:cNvPicPr>
          <p:nvPr/>
        </p:nvPicPr>
        <p:blipFill>
          <a:blip r:embed="rId10">
            <a:extLst>
              <a:ext uri="{28A0092B-C50C-407E-A947-70E740481C1C}">
                <a14:useLocalDpi xmlns="" xmlns:a14="http://schemas.microsoft.com/office/drawing/2010/main" val="0"/>
              </a:ext>
            </a:extLst>
          </a:blip>
          <a:stretch>
            <a:fillRect/>
          </a:stretch>
        </p:blipFill>
        <p:spPr>
          <a:xfrm>
            <a:off x="734365" y="65686"/>
            <a:ext cx="1400175" cy="1162050"/>
          </a:xfrm>
          <a:prstGeom prst="rect">
            <a:avLst/>
          </a:prstGeom>
        </p:spPr>
      </p:pic>
      <p:pic>
        <p:nvPicPr>
          <p:cNvPr id="11" name="Picture 10"/>
          <p:cNvPicPr>
            <a:picLocks noChangeAspect="1"/>
          </p:cNvPicPr>
          <p:nvPr/>
        </p:nvPicPr>
        <p:blipFill>
          <a:blip r:embed="rId11">
            <a:extLst>
              <a:ext uri="{28A0092B-C50C-407E-A947-70E740481C1C}">
                <a14:useLocalDpi xmlns="" xmlns:a14="http://schemas.microsoft.com/office/drawing/2010/main" val="0"/>
              </a:ext>
            </a:extLst>
          </a:blip>
          <a:stretch>
            <a:fillRect/>
          </a:stretch>
        </p:blipFill>
        <p:spPr>
          <a:xfrm>
            <a:off x="4975169" y="4318444"/>
            <a:ext cx="1937782" cy="1104900"/>
          </a:xfrm>
          <a:prstGeom prst="rect">
            <a:avLst/>
          </a:prstGeom>
        </p:spPr>
      </p:pic>
      <p:pic>
        <p:nvPicPr>
          <p:cNvPr id="12" name="Picture 11"/>
          <p:cNvPicPr>
            <a:picLocks noChangeAspect="1"/>
          </p:cNvPicPr>
          <p:nvPr/>
        </p:nvPicPr>
        <p:blipFill>
          <a:blip r:embed="rId12">
            <a:extLst>
              <a:ext uri="{28A0092B-C50C-407E-A947-70E740481C1C}">
                <a14:useLocalDpi xmlns="" xmlns:a14="http://schemas.microsoft.com/office/drawing/2010/main" val="0"/>
              </a:ext>
            </a:extLst>
          </a:blip>
          <a:stretch>
            <a:fillRect/>
          </a:stretch>
        </p:blipFill>
        <p:spPr>
          <a:xfrm>
            <a:off x="2152650" y="5549611"/>
            <a:ext cx="1200150" cy="1200150"/>
          </a:xfrm>
          <a:prstGeom prst="rect">
            <a:avLst/>
          </a:prstGeom>
        </p:spPr>
      </p:pic>
      <p:pic>
        <p:nvPicPr>
          <p:cNvPr id="13" name="Picture 12"/>
          <p:cNvPicPr>
            <a:picLocks noChangeAspect="1"/>
          </p:cNvPicPr>
          <p:nvPr/>
        </p:nvPicPr>
        <p:blipFill>
          <a:blip r:embed="rId13">
            <a:extLst>
              <a:ext uri="{28A0092B-C50C-407E-A947-70E740481C1C}">
                <a14:useLocalDpi xmlns="" xmlns:a14="http://schemas.microsoft.com/office/drawing/2010/main" val="0"/>
              </a:ext>
            </a:extLst>
          </a:blip>
          <a:stretch>
            <a:fillRect/>
          </a:stretch>
        </p:blipFill>
        <p:spPr>
          <a:xfrm>
            <a:off x="606754" y="1376362"/>
            <a:ext cx="1443038" cy="1443038"/>
          </a:xfrm>
          <a:prstGeom prst="rect">
            <a:avLst/>
          </a:prstGeom>
        </p:spPr>
      </p:pic>
      <p:pic>
        <p:nvPicPr>
          <p:cNvPr id="14" name="Picture 13"/>
          <p:cNvPicPr>
            <a:picLocks noChangeAspect="1"/>
          </p:cNvPicPr>
          <p:nvPr/>
        </p:nvPicPr>
        <p:blipFill>
          <a:blip r:embed="rId14">
            <a:extLst>
              <a:ext uri="{28A0092B-C50C-407E-A947-70E740481C1C}">
                <a14:useLocalDpi xmlns="" xmlns:a14="http://schemas.microsoft.com/office/drawing/2010/main" val="0"/>
              </a:ext>
            </a:extLst>
          </a:blip>
          <a:stretch>
            <a:fillRect/>
          </a:stretch>
        </p:blipFill>
        <p:spPr>
          <a:xfrm>
            <a:off x="4432937" y="3124200"/>
            <a:ext cx="2892955" cy="1143000"/>
          </a:xfrm>
          <a:prstGeom prst="rect">
            <a:avLst/>
          </a:prstGeom>
        </p:spPr>
      </p:pic>
      <p:pic>
        <p:nvPicPr>
          <p:cNvPr id="15" name="Picture 14"/>
          <p:cNvPicPr>
            <a:picLocks noChangeAspect="1"/>
          </p:cNvPicPr>
          <p:nvPr/>
        </p:nvPicPr>
        <p:blipFill>
          <a:blip r:embed="rId15">
            <a:extLst>
              <a:ext uri="{28A0092B-C50C-407E-A947-70E740481C1C}">
                <a14:useLocalDpi xmlns="" xmlns:a14="http://schemas.microsoft.com/office/drawing/2010/main" val="0"/>
              </a:ext>
            </a:extLst>
          </a:blip>
          <a:stretch>
            <a:fillRect/>
          </a:stretch>
        </p:blipFill>
        <p:spPr>
          <a:xfrm>
            <a:off x="6962775" y="4367343"/>
            <a:ext cx="2181225" cy="1143000"/>
          </a:xfrm>
          <a:prstGeom prst="rect">
            <a:avLst/>
          </a:prstGeom>
        </p:spPr>
      </p:pic>
      <p:pic>
        <p:nvPicPr>
          <p:cNvPr id="16" name="Picture 15"/>
          <p:cNvPicPr>
            <a:picLocks noChangeAspect="1"/>
          </p:cNvPicPr>
          <p:nvPr/>
        </p:nvPicPr>
        <p:blipFill>
          <a:blip r:embed="rId16">
            <a:extLst>
              <a:ext uri="{28A0092B-C50C-407E-A947-70E740481C1C}">
                <a14:useLocalDpi xmlns="" xmlns:a14="http://schemas.microsoft.com/office/drawing/2010/main" val="0"/>
              </a:ext>
            </a:extLst>
          </a:blip>
          <a:stretch>
            <a:fillRect/>
          </a:stretch>
        </p:blipFill>
        <p:spPr>
          <a:xfrm>
            <a:off x="606225" y="4301836"/>
            <a:ext cx="2400300" cy="981075"/>
          </a:xfrm>
          <a:prstGeom prst="rect">
            <a:avLst/>
          </a:prstGeom>
        </p:spPr>
      </p:pic>
      <p:pic>
        <p:nvPicPr>
          <p:cNvPr id="17" name="Picture 16"/>
          <p:cNvPicPr>
            <a:picLocks noChangeAspect="1"/>
          </p:cNvPicPr>
          <p:nvPr/>
        </p:nvPicPr>
        <p:blipFill>
          <a:blip r:embed="rId17">
            <a:extLst>
              <a:ext uri="{28A0092B-C50C-407E-A947-70E740481C1C}">
                <a14:useLocalDpi xmlns="" xmlns:a14="http://schemas.microsoft.com/office/drawing/2010/main" val="0"/>
              </a:ext>
            </a:extLst>
          </a:blip>
          <a:stretch>
            <a:fillRect/>
          </a:stretch>
        </p:blipFill>
        <p:spPr>
          <a:xfrm>
            <a:off x="5924550" y="5549611"/>
            <a:ext cx="1238250" cy="1171575"/>
          </a:xfrm>
          <a:prstGeom prst="rect">
            <a:avLst/>
          </a:prstGeom>
        </p:spPr>
      </p:pic>
      <p:pic>
        <p:nvPicPr>
          <p:cNvPr id="18" name="Picture 17"/>
          <p:cNvPicPr>
            <a:picLocks noChangeAspect="1"/>
          </p:cNvPicPr>
          <p:nvPr/>
        </p:nvPicPr>
        <p:blipFill>
          <a:blip r:embed="rId18">
            <a:extLst>
              <a:ext uri="{28A0092B-C50C-407E-A947-70E740481C1C}">
                <a14:useLocalDpi xmlns="" xmlns:a14="http://schemas.microsoft.com/office/drawing/2010/main" val="0"/>
              </a:ext>
            </a:extLst>
          </a:blip>
          <a:stretch>
            <a:fillRect/>
          </a:stretch>
        </p:blipFill>
        <p:spPr>
          <a:xfrm>
            <a:off x="7735447" y="1507331"/>
            <a:ext cx="1200150" cy="1200150"/>
          </a:xfrm>
          <a:prstGeom prst="rect">
            <a:avLst/>
          </a:prstGeom>
        </p:spPr>
      </p:pic>
      <p:pic>
        <p:nvPicPr>
          <p:cNvPr id="19" name="Picture 18"/>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4928519" y="457088"/>
            <a:ext cx="1485900" cy="609600"/>
          </a:xfrm>
          <a:prstGeom prst="rect">
            <a:avLst/>
          </a:prstGeom>
        </p:spPr>
      </p:pic>
      <p:pic>
        <p:nvPicPr>
          <p:cNvPr id="20" name="Picture 19"/>
          <p:cNvPicPr>
            <a:picLocks noChangeAspect="1"/>
          </p:cNvPicPr>
          <p:nvPr/>
        </p:nvPicPr>
        <p:blipFill>
          <a:blip r:embed="rId20" cstate="print">
            <a:extLst>
              <a:ext uri="{28A0092B-C50C-407E-A947-70E740481C1C}">
                <a14:useLocalDpi xmlns="" xmlns:a14="http://schemas.microsoft.com/office/drawing/2010/main" val="0"/>
              </a:ext>
            </a:extLst>
          </a:blip>
          <a:stretch>
            <a:fillRect/>
          </a:stretch>
        </p:blipFill>
        <p:spPr>
          <a:xfrm>
            <a:off x="6858000" y="0"/>
            <a:ext cx="2138212" cy="1330504"/>
          </a:xfrm>
          <a:prstGeom prst="rect">
            <a:avLst/>
          </a:prstGeom>
        </p:spPr>
      </p:pic>
      <p:sp>
        <p:nvSpPr>
          <p:cNvPr id="21" name="Slide Number Placeholder 20"/>
          <p:cNvSpPr>
            <a:spLocks noGrp="1"/>
          </p:cNvSpPr>
          <p:nvPr>
            <p:ph type="sldNum" sz="quarter" idx="11"/>
          </p:nvPr>
        </p:nvSpPr>
        <p:spPr/>
        <p:txBody>
          <a:bodyPr/>
          <a:lstStyle/>
          <a:p>
            <a:fld id="{8383DBAA-B404-4792-A6F9-8A4F87239AB3}" type="slidenum">
              <a:rPr lang="en-US" smtClean="0">
                <a:latin typeface="Calibri" pitchFamily="34" charset="0"/>
                <a:cs typeface="Calibri" pitchFamily="34" charset="0"/>
              </a:rPr>
              <a:pPr/>
              <a:t>29</a:t>
            </a:fld>
            <a:endParaRPr lang="en-US">
              <a:latin typeface="Calibri" pitchFamily="34" charset="0"/>
              <a:cs typeface="Calibri" pitchFamily="34" charset="0"/>
            </a:endParaRPr>
          </a:p>
        </p:txBody>
      </p:sp>
      <p:sp>
        <p:nvSpPr>
          <p:cNvPr id="23" name="Footer Placeholder 5"/>
          <p:cNvSpPr>
            <a:spLocks noGrp="1"/>
          </p:cNvSpPr>
          <p:nvPr>
            <p:ph type="ftr" sz="quarter" idx="11"/>
          </p:nvPr>
        </p:nvSpPr>
        <p:spPr>
          <a:xfrm>
            <a:off x="659165" y="6356350"/>
            <a:ext cx="2847975" cy="365125"/>
          </a:xfrm>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spTree>
    <p:extLst>
      <p:ext uri="{BB962C8B-B14F-4D97-AF65-F5344CB8AC3E}">
        <p14:creationId xmlns="" xmlns:p14="http://schemas.microsoft.com/office/powerpoint/2010/main" val="2842840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8383DBAA-B404-4792-A6F9-8A4F87239AB3}" type="slidenum">
              <a:rPr lang="en-US" smtClean="0">
                <a:latin typeface="Calibri" pitchFamily="34" charset="0"/>
                <a:cs typeface="Calibri" pitchFamily="34" charset="0"/>
              </a:rPr>
              <a:pPr/>
              <a:t>3</a:t>
            </a:fld>
            <a:endParaRPr lang="en-US">
              <a:latin typeface="Calibri" pitchFamily="34" charset="0"/>
              <a:cs typeface="Calibri" pitchFamily="34" charset="0"/>
            </a:endParaRPr>
          </a:p>
        </p:txBody>
      </p:sp>
      <p:sp>
        <p:nvSpPr>
          <p:cNvPr id="5" name="Footer Placeholder 4"/>
          <p:cNvSpPr>
            <a:spLocks noGrp="1"/>
          </p:cNvSpPr>
          <p:nvPr>
            <p:ph type="ftr" sz="quarter" idx="12"/>
          </p:nvPr>
        </p:nvSpPr>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971800" y="697497"/>
            <a:ext cx="3200400" cy="1283704"/>
          </a:xfrm>
          <a:prstGeom prst="rect">
            <a:avLst/>
          </a:prstGeom>
        </p:spPr>
      </p:pic>
      <p:graphicFrame>
        <p:nvGraphicFramePr>
          <p:cNvPr id="2" name="Table 1"/>
          <p:cNvGraphicFramePr>
            <a:graphicFrameLocks noGrp="1"/>
          </p:cNvGraphicFramePr>
          <p:nvPr>
            <p:extLst>
              <p:ext uri="{D42A27DB-BD31-4B8C-83A1-F6EECF244321}">
                <p14:modId xmlns="" xmlns:p14="http://schemas.microsoft.com/office/powerpoint/2010/main" val="926388455"/>
              </p:ext>
            </p:extLst>
          </p:nvPr>
        </p:nvGraphicFramePr>
        <p:xfrm>
          <a:off x="266700" y="2743200"/>
          <a:ext cx="8610600" cy="3226957"/>
        </p:xfrm>
        <a:graphic>
          <a:graphicData uri="http://schemas.openxmlformats.org/drawingml/2006/table">
            <a:tbl>
              <a:tblPr firstRow="1" bandRow="1">
                <a:tableStyleId>{5C22544A-7EE6-4342-B048-85BDC9FD1C3A}</a:tableStyleId>
              </a:tblPr>
              <a:tblGrid>
                <a:gridCol w="2552700"/>
                <a:gridCol w="6057900"/>
              </a:tblGrid>
              <a:tr h="502467">
                <a:tc>
                  <a:txBody>
                    <a:bodyPr/>
                    <a:lstStyle/>
                    <a:p>
                      <a:r>
                        <a:rPr lang="en-US" sz="1800" b="0" dirty="0" smtClean="0">
                          <a:solidFill>
                            <a:schemeClr val="tx1"/>
                          </a:solidFill>
                          <a:latin typeface="Calibri" pitchFamily="34" charset="0"/>
                          <a:cs typeface="Calibri" pitchFamily="34" charset="0"/>
                        </a:rPr>
                        <a:t>Establishment</a:t>
                      </a:r>
                      <a:endParaRPr lang="en-US" sz="1800" b="0" dirty="0">
                        <a:solidFill>
                          <a:schemeClr val="tx1"/>
                        </a:solidFill>
                        <a:latin typeface="Calibri" pitchFamily="34" charset="0"/>
                        <a:cs typeface="Calibri" pitchFamily="34" charset="0"/>
                      </a:endParaRPr>
                    </a:p>
                  </a:txBody>
                  <a:tcPr>
                    <a:noFill/>
                  </a:tcPr>
                </a:tc>
                <a:tc>
                  <a:txBody>
                    <a:bodyPr/>
                    <a:lstStyle/>
                    <a:p>
                      <a:r>
                        <a:rPr lang="en-US" sz="1800" b="0" dirty="0" smtClean="0">
                          <a:solidFill>
                            <a:schemeClr val="tx1"/>
                          </a:solidFill>
                          <a:latin typeface="Calibri" pitchFamily="34" charset="0"/>
                          <a:cs typeface="Calibri" pitchFamily="34" charset="0"/>
                        </a:rPr>
                        <a:t>1994</a:t>
                      </a:r>
                      <a:endParaRPr lang="en-US" sz="1800" b="0" dirty="0">
                        <a:solidFill>
                          <a:schemeClr val="tx1"/>
                        </a:solidFill>
                        <a:latin typeface="Calibri" pitchFamily="34" charset="0"/>
                        <a:cs typeface="Calibri" pitchFamily="34" charset="0"/>
                      </a:endParaRPr>
                    </a:p>
                  </a:txBody>
                  <a:tcPr>
                    <a:noFill/>
                  </a:tcPr>
                </a:tc>
              </a:tr>
              <a:tr h="407557">
                <a:tc>
                  <a:txBody>
                    <a:bodyPr/>
                    <a:lstStyle/>
                    <a:p>
                      <a:r>
                        <a:rPr lang="en-US" sz="1800" b="0" dirty="0" smtClean="0">
                          <a:solidFill>
                            <a:schemeClr val="tx1"/>
                          </a:solidFill>
                          <a:latin typeface="Calibri" pitchFamily="34" charset="0"/>
                          <a:cs typeface="Calibri" pitchFamily="34" charset="0"/>
                        </a:rPr>
                        <a:t>Turnover</a:t>
                      </a:r>
                      <a:endParaRPr lang="en-US" sz="1800" b="0" dirty="0">
                        <a:solidFill>
                          <a:schemeClr val="tx1"/>
                        </a:solidFill>
                        <a:latin typeface="Calibri" pitchFamily="34" charset="0"/>
                        <a:cs typeface="Calibri" pitchFamily="34" charset="0"/>
                      </a:endParaRPr>
                    </a:p>
                  </a:txBody>
                  <a:tcPr>
                    <a:noFill/>
                  </a:tcPr>
                </a:tc>
                <a:tc>
                  <a:txBody>
                    <a:bodyPr/>
                    <a:lstStyle/>
                    <a:p>
                      <a:r>
                        <a:rPr lang="en-US" sz="1800" b="0" dirty="0" smtClean="0">
                          <a:solidFill>
                            <a:schemeClr val="tx1"/>
                          </a:solidFill>
                          <a:latin typeface="Calibri" pitchFamily="34" charset="0"/>
                          <a:cs typeface="Calibri" pitchFamily="34" charset="0"/>
                        </a:rPr>
                        <a:t>1000 Million/</a:t>
                      </a:r>
                      <a:r>
                        <a:rPr lang="en-US" sz="1800" b="0" dirty="0" err="1" smtClean="0">
                          <a:solidFill>
                            <a:schemeClr val="tx1"/>
                          </a:solidFill>
                          <a:latin typeface="Calibri" pitchFamily="34" charset="0"/>
                          <a:cs typeface="Calibri" pitchFamily="34" charset="0"/>
                        </a:rPr>
                        <a:t>Anum</a:t>
                      </a:r>
                      <a:r>
                        <a:rPr lang="en-US" sz="1800" b="0" dirty="0" smtClean="0">
                          <a:solidFill>
                            <a:schemeClr val="tx1"/>
                          </a:solidFill>
                          <a:latin typeface="Calibri" pitchFamily="34" charset="0"/>
                          <a:cs typeface="Calibri" pitchFamily="34" charset="0"/>
                        </a:rPr>
                        <a:t>.</a:t>
                      </a:r>
                    </a:p>
                  </a:txBody>
                  <a:tcPr>
                    <a:noFill/>
                  </a:tcPr>
                </a:tc>
              </a:tr>
              <a:tr h="407557">
                <a:tc>
                  <a:txBody>
                    <a:bodyPr/>
                    <a:lstStyle/>
                    <a:p>
                      <a:r>
                        <a:rPr lang="en-US" sz="1800" b="0" dirty="0" smtClean="0">
                          <a:solidFill>
                            <a:schemeClr val="tx1"/>
                          </a:solidFill>
                          <a:latin typeface="Calibri" pitchFamily="34" charset="0"/>
                          <a:cs typeface="Calibri" pitchFamily="34" charset="0"/>
                        </a:rPr>
                        <a:t>Branches</a:t>
                      </a:r>
                      <a:endParaRPr lang="en-US" sz="1800" b="0" dirty="0">
                        <a:solidFill>
                          <a:schemeClr val="tx1"/>
                        </a:solidFill>
                        <a:latin typeface="Calibri" pitchFamily="34" charset="0"/>
                        <a:cs typeface="Calibri" pitchFamily="34" charset="0"/>
                      </a:endParaRPr>
                    </a:p>
                  </a:txBody>
                  <a:tcPr>
                    <a:noFill/>
                  </a:tcPr>
                </a:tc>
                <a:tc>
                  <a:txBody>
                    <a:bodyPr/>
                    <a:lstStyle/>
                    <a:p>
                      <a:r>
                        <a:rPr lang="en-US" sz="1800" b="0" dirty="0" err="1" smtClean="0">
                          <a:solidFill>
                            <a:schemeClr val="tx1"/>
                          </a:solidFill>
                          <a:latin typeface="Calibri" pitchFamily="34" charset="0"/>
                          <a:cs typeface="Calibri" pitchFamily="34" charset="0"/>
                        </a:rPr>
                        <a:t>Lucknow</a:t>
                      </a:r>
                      <a:r>
                        <a:rPr lang="en-US" sz="1800" b="0" dirty="0" smtClean="0">
                          <a:solidFill>
                            <a:schemeClr val="tx1"/>
                          </a:solidFill>
                          <a:latin typeface="Calibri" pitchFamily="34" charset="0"/>
                          <a:cs typeface="Calibri" pitchFamily="34" charset="0"/>
                        </a:rPr>
                        <a:t> , </a:t>
                      </a:r>
                      <a:r>
                        <a:rPr lang="en-US" sz="1800" b="0" dirty="0" err="1" smtClean="0">
                          <a:solidFill>
                            <a:schemeClr val="tx1"/>
                          </a:solidFill>
                          <a:latin typeface="Calibri" pitchFamily="34" charset="0"/>
                          <a:cs typeface="Calibri" pitchFamily="34" charset="0"/>
                        </a:rPr>
                        <a:t>Sitarganj</a:t>
                      </a:r>
                      <a:r>
                        <a:rPr lang="en-US" sz="1800" b="0" dirty="0" smtClean="0">
                          <a:solidFill>
                            <a:schemeClr val="tx1"/>
                          </a:solidFill>
                          <a:latin typeface="Calibri" pitchFamily="34" charset="0"/>
                          <a:cs typeface="Calibri" pitchFamily="34" charset="0"/>
                        </a:rPr>
                        <a:t>,</a:t>
                      </a:r>
                      <a:r>
                        <a:rPr lang="en-US" sz="1800" b="0" baseline="0" dirty="0" smtClean="0">
                          <a:solidFill>
                            <a:schemeClr val="tx1"/>
                          </a:solidFill>
                          <a:latin typeface="Calibri" pitchFamily="34" charset="0"/>
                          <a:cs typeface="Calibri" pitchFamily="34" charset="0"/>
                        </a:rPr>
                        <a:t> </a:t>
                      </a:r>
                      <a:r>
                        <a:rPr lang="en-US" sz="1800" b="0" baseline="0" dirty="0" err="1" smtClean="0">
                          <a:solidFill>
                            <a:schemeClr val="tx1"/>
                          </a:solidFill>
                          <a:latin typeface="Calibri" pitchFamily="34" charset="0"/>
                          <a:cs typeface="Calibri" pitchFamily="34" charset="0"/>
                        </a:rPr>
                        <a:t>Haldwani</a:t>
                      </a:r>
                      <a:r>
                        <a:rPr lang="en-US" sz="1800" b="0" baseline="0" dirty="0" smtClean="0">
                          <a:solidFill>
                            <a:schemeClr val="tx1"/>
                          </a:solidFill>
                          <a:latin typeface="Calibri" pitchFamily="34" charset="0"/>
                          <a:cs typeface="Calibri" pitchFamily="34" charset="0"/>
                        </a:rPr>
                        <a:t>, Ludhiana etc.</a:t>
                      </a:r>
                      <a:endParaRPr lang="en-US" sz="1800" b="0" dirty="0" smtClean="0">
                        <a:solidFill>
                          <a:schemeClr val="tx1"/>
                        </a:solidFill>
                        <a:latin typeface="Calibri" pitchFamily="34" charset="0"/>
                        <a:cs typeface="Calibri" pitchFamily="34" charset="0"/>
                      </a:endParaRPr>
                    </a:p>
                  </a:txBody>
                  <a:tcPr>
                    <a:noFill/>
                  </a:tcPr>
                </a:tc>
              </a:tr>
              <a:tr h="1909376">
                <a:tc>
                  <a:txBody>
                    <a:bodyPr/>
                    <a:lstStyle/>
                    <a:p>
                      <a:r>
                        <a:rPr lang="en-US" sz="1800" b="0" dirty="0" smtClean="0">
                          <a:solidFill>
                            <a:schemeClr val="tx1"/>
                          </a:solidFill>
                          <a:latin typeface="Calibri" pitchFamily="34" charset="0"/>
                          <a:cs typeface="Calibri" pitchFamily="34" charset="0"/>
                        </a:rPr>
                        <a:t>Operation</a:t>
                      </a:r>
                      <a:endParaRPr lang="en-US" sz="1800" b="0" dirty="0">
                        <a:solidFill>
                          <a:schemeClr val="tx1"/>
                        </a:solidFill>
                        <a:latin typeface="Calibri" pitchFamily="34" charset="0"/>
                        <a:cs typeface="Calibri" pitchFamily="34" charset="0"/>
                      </a:endParaRPr>
                    </a:p>
                  </a:txBody>
                  <a:tcPr>
                    <a:noFill/>
                  </a:tcPr>
                </a:tc>
                <a:tc>
                  <a:txBody>
                    <a:bodyPr/>
                    <a:lstStyle/>
                    <a:p>
                      <a:r>
                        <a:rPr lang="en-US" sz="1800" b="0" dirty="0" smtClean="0">
                          <a:solidFill>
                            <a:schemeClr val="tx1"/>
                          </a:solidFill>
                          <a:latin typeface="Calibri" pitchFamily="34" charset="0"/>
                          <a:cs typeface="Calibri" pitchFamily="34" charset="0"/>
                        </a:rPr>
                        <a:t>KARAM is India’s leading Personal Protective Equipment Manufacturing enterprise, and is rated as one of the finest Indian companies providing world class PPE. KARAM ranks as the number one Company in the field of Personal Safety in the country, and as one of the top ten Fall Protection manufacturing companies in the World.</a:t>
                      </a:r>
                      <a:endParaRPr lang="en-US" sz="1800" b="0" dirty="0">
                        <a:solidFill>
                          <a:schemeClr val="tx1"/>
                        </a:solidFill>
                        <a:latin typeface="Calibri" pitchFamily="34" charset="0"/>
                        <a:cs typeface="Calibri" pitchFamily="34" charset="0"/>
                      </a:endParaRPr>
                    </a:p>
                  </a:txBody>
                  <a:tcPr>
                    <a:noFill/>
                  </a:tcPr>
                </a:tc>
              </a:tr>
            </a:tbl>
          </a:graphicData>
        </a:graphic>
      </p:graphicFrame>
    </p:spTree>
    <p:extLst>
      <p:ext uri="{BB962C8B-B14F-4D97-AF65-F5344CB8AC3E}">
        <p14:creationId xmlns="" xmlns:p14="http://schemas.microsoft.com/office/powerpoint/2010/main" val="2226509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362200"/>
            <a:ext cx="7848600" cy="1143000"/>
          </a:xfrm>
        </p:spPr>
        <p:txBody>
          <a:bodyPr>
            <a:normAutofit/>
          </a:bodyPr>
          <a:lstStyle/>
          <a:p>
            <a:pPr>
              <a:buNone/>
            </a:pPr>
            <a:r>
              <a:rPr lang="en-US" sz="3500" b="1" dirty="0" smtClean="0"/>
              <a:t>Let’s start our journey with Python </a:t>
            </a:r>
            <a:endParaRPr lang="en-US" sz="3500" b="1" dirty="0"/>
          </a:p>
        </p:txBody>
      </p:sp>
      <p:sp>
        <p:nvSpPr>
          <p:cNvPr id="4" name="Footer Placeholder 3"/>
          <p:cNvSpPr>
            <a:spLocks noGrp="1"/>
          </p:cNvSpPr>
          <p:nvPr>
            <p:ph type="ftr" sz="quarter" idx="11"/>
          </p:nvPr>
        </p:nvSpPr>
        <p:spPr/>
        <p:txBody>
          <a:bodyPr/>
          <a:lstStyle/>
          <a:p>
            <a:r>
              <a:rPr lang="en-US" smtClean="0"/>
              <a:t>Softpro India </a:t>
            </a:r>
            <a:endParaRPr lang="en-US"/>
          </a:p>
        </p:txBody>
      </p:sp>
      <p:sp>
        <p:nvSpPr>
          <p:cNvPr id="5" name="Slide Number Placeholder 4"/>
          <p:cNvSpPr>
            <a:spLocks noGrp="1"/>
          </p:cNvSpPr>
          <p:nvPr>
            <p:ph type="sldNum" sz="quarter" idx="12"/>
          </p:nvPr>
        </p:nvSpPr>
        <p:spPr/>
        <p:txBody>
          <a:bodyPr/>
          <a:lstStyle/>
          <a:p>
            <a:fld id="{8383DBAA-B404-4792-A6F9-8A4F87239AB3}" type="slidenum">
              <a:rPr lang="en-US" smtClean="0"/>
              <a:pPr/>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8383DBAA-B404-4792-A6F9-8A4F87239AB3}" type="slidenum">
              <a:rPr lang="en-US" smtClean="0">
                <a:latin typeface="Calibri" pitchFamily="34" charset="0"/>
                <a:cs typeface="Calibri" pitchFamily="34" charset="0"/>
              </a:rPr>
              <a:pPr/>
              <a:t>4</a:t>
            </a:fld>
            <a:endParaRPr lang="en-US">
              <a:latin typeface="Calibri" pitchFamily="34" charset="0"/>
              <a:cs typeface="Calibri" pitchFamily="34" charset="0"/>
            </a:endParaRPr>
          </a:p>
        </p:txBody>
      </p:sp>
      <p:sp>
        <p:nvSpPr>
          <p:cNvPr id="5" name="Footer Placeholder 4"/>
          <p:cNvSpPr>
            <a:spLocks noGrp="1"/>
          </p:cNvSpPr>
          <p:nvPr>
            <p:ph type="ftr" sz="quarter" idx="12"/>
          </p:nvPr>
        </p:nvSpPr>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971800" y="697497"/>
            <a:ext cx="3200400" cy="1283704"/>
          </a:xfrm>
          <a:prstGeom prst="rect">
            <a:avLst/>
          </a:prstGeom>
        </p:spPr>
      </p:pic>
      <p:sp>
        <p:nvSpPr>
          <p:cNvPr id="3" name="TextBox 2"/>
          <p:cNvSpPr txBox="1"/>
          <p:nvPr/>
        </p:nvSpPr>
        <p:spPr>
          <a:xfrm>
            <a:off x="433500" y="2935069"/>
            <a:ext cx="8634300" cy="646331"/>
          </a:xfrm>
          <a:prstGeom prst="rect">
            <a:avLst/>
          </a:prstGeom>
          <a:noFill/>
        </p:spPr>
        <p:txBody>
          <a:bodyPr wrap="square" rtlCol="0">
            <a:spAutoFit/>
          </a:bodyPr>
          <a:lstStyle/>
          <a:p>
            <a:r>
              <a:rPr lang="en-US" dirty="0" smtClean="0">
                <a:latin typeface="Calibri" pitchFamily="34" charset="0"/>
                <a:cs typeface="Calibri" pitchFamily="34" charset="0"/>
              </a:rPr>
              <a:t>The Solution to this problem was calculating the Real – Time output of workers working </a:t>
            </a:r>
          </a:p>
          <a:p>
            <a:r>
              <a:rPr lang="en-US" dirty="0" smtClean="0">
                <a:latin typeface="Calibri" pitchFamily="34" charset="0"/>
                <a:cs typeface="Calibri" pitchFamily="34" charset="0"/>
              </a:rPr>
              <a:t>on PLC based devices and setting their wages accordingly.</a:t>
            </a:r>
            <a:endParaRPr lang="en-US" dirty="0">
              <a:latin typeface="Calibri" pitchFamily="34" charset="0"/>
              <a:cs typeface="Calibri" pitchFamily="34" charset="0"/>
            </a:endParaRPr>
          </a:p>
        </p:txBody>
      </p:sp>
      <p:sp>
        <p:nvSpPr>
          <p:cNvPr id="2" name="Rectangle 1"/>
          <p:cNvSpPr/>
          <p:nvPr/>
        </p:nvSpPr>
        <p:spPr>
          <a:xfrm>
            <a:off x="738300" y="3962400"/>
            <a:ext cx="14715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cs typeface="Calibri" pitchFamily="34" charset="0"/>
              </a:rPr>
              <a:t>PLC based devices</a:t>
            </a:r>
            <a:endParaRPr lang="en-US" dirty="0">
              <a:solidFill>
                <a:schemeClr val="tx1"/>
              </a:solidFill>
              <a:latin typeface="Calibri" pitchFamily="34" charset="0"/>
              <a:cs typeface="Calibri" pitchFamily="34" charset="0"/>
            </a:endParaRPr>
          </a:p>
        </p:txBody>
      </p:sp>
      <p:cxnSp>
        <p:nvCxnSpPr>
          <p:cNvPr id="9" name="Straight Connector 8"/>
          <p:cNvCxnSpPr>
            <a:stCxn id="2" idx="3"/>
          </p:cNvCxnSpPr>
          <p:nvPr/>
        </p:nvCxnSpPr>
        <p:spPr>
          <a:xfrm>
            <a:off x="2209800" y="4305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743200" y="4305300"/>
            <a:ext cx="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36398" y="4876800"/>
            <a:ext cx="1483868" cy="369332"/>
          </a:xfrm>
          <a:prstGeom prst="rect">
            <a:avLst/>
          </a:prstGeom>
          <a:noFill/>
        </p:spPr>
        <p:txBody>
          <a:bodyPr wrap="none" rtlCol="0">
            <a:spAutoFit/>
          </a:bodyPr>
          <a:lstStyle/>
          <a:p>
            <a:r>
              <a:rPr lang="en-US" dirty="0" smtClean="0">
                <a:latin typeface="Calibri" pitchFamily="34" charset="0"/>
                <a:cs typeface="Calibri" pitchFamily="34" charset="0"/>
              </a:rPr>
              <a:t>Capture Input</a:t>
            </a:r>
            <a:endParaRPr lang="en-US" dirty="0">
              <a:latin typeface="Calibri" pitchFamily="34" charset="0"/>
              <a:cs typeface="Calibri" pitchFamily="34" charset="0"/>
            </a:endParaRPr>
          </a:p>
        </p:txBody>
      </p:sp>
      <p:cxnSp>
        <p:nvCxnSpPr>
          <p:cNvPr id="14" name="Straight Arrow Connector 13"/>
          <p:cNvCxnSpPr/>
          <p:nvPr/>
        </p:nvCxnSpPr>
        <p:spPr>
          <a:xfrm rot="16200000" flipH="1">
            <a:off x="2484351" y="5440452"/>
            <a:ext cx="533398" cy="156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83998" y="5715000"/>
            <a:ext cx="1949802"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cs typeface="Calibri" pitchFamily="34" charset="0"/>
              </a:rPr>
              <a:t>Raspberry Pi Python</a:t>
            </a:r>
            <a:endParaRPr lang="en-US" dirty="0">
              <a:solidFill>
                <a:schemeClr val="tx1"/>
              </a:solidFill>
              <a:latin typeface="Calibri" pitchFamily="34" charset="0"/>
              <a:cs typeface="Calibri" pitchFamily="34" charset="0"/>
            </a:endParaRPr>
          </a:p>
        </p:txBody>
      </p:sp>
      <p:cxnSp>
        <p:nvCxnSpPr>
          <p:cNvPr id="17" name="Straight Connector 16"/>
          <p:cNvCxnSpPr/>
          <p:nvPr/>
        </p:nvCxnSpPr>
        <p:spPr>
          <a:xfrm flipV="1">
            <a:off x="3733800" y="5905500"/>
            <a:ext cx="838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572000" y="5322332"/>
            <a:ext cx="0" cy="62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14800" y="5040868"/>
            <a:ext cx="945067" cy="369332"/>
          </a:xfrm>
          <a:prstGeom prst="rect">
            <a:avLst/>
          </a:prstGeom>
          <a:noFill/>
        </p:spPr>
        <p:txBody>
          <a:bodyPr wrap="none" rtlCol="0">
            <a:spAutoFit/>
          </a:bodyPr>
          <a:lstStyle/>
          <a:p>
            <a:r>
              <a:rPr lang="en-US" dirty="0" smtClean="0">
                <a:latin typeface="Calibri" pitchFamily="34" charset="0"/>
                <a:cs typeface="Calibri" pitchFamily="34" charset="0"/>
              </a:rPr>
              <a:t>Internet</a:t>
            </a:r>
            <a:endParaRPr lang="en-US" dirty="0">
              <a:latin typeface="Calibri" pitchFamily="34" charset="0"/>
              <a:cs typeface="Calibri" pitchFamily="34" charset="0"/>
            </a:endParaRPr>
          </a:p>
        </p:txBody>
      </p:sp>
      <p:cxnSp>
        <p:nvCxnSpPr>
          <p:cNvPr id="22" name="Straight Connector 21"/>
          <p:cNvCxnSpPr>
            <a:stCxn id="20" idx="0"/>
          </p:cNvCxnSpPr>
          <p:nvPr/>
        </p:nvCxnSpPr>
        <p:spPr>
          <a:xfrm rot="5400000" flipH="1" flipV="1">
            <a:off x="4289380" y="4717554"/>
            <a:ext cx="621268" cy="25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612693" y="4419600"/>
            <a:ext cx="87370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lowchart: Magnetic Disk 24"/>
          <p:cNvSpPr/>
          <p:nvPr/>
        </p:nvSpPr>
        <p:spPr>
          <a:xfrm>
            <a:off x="5500254" y="3810000"/>
            <a:ext cx="1233055" cy="1078468"/>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itchFamily="34" charset="0"/>
                <a:cs typeface="Calibri" pitchFamily="34" charset="0"/>
              </a:rPr>
              <a:t>D</a:t>
            </a:r>
            <a:r>
              <a:rPr lang="en-US" dirty="0" smtClean="0">
                <a:solidFill>
                  <a:schemeClr val="tx1"/>
                </a:solidFill>
                <a:latin typeface="Calibri" pitchFamily="34" charset="0"/>
                <a:cs typeface="Calibri" pitchFamily="34" charset="0"/>
              </a:rPr>
              <a:t>atabase</a:t>
            </a:r>
            <a:endParaRPr lang="en-US" dirty="0">
              <a:solidFill>
                <a:schemeClr val="tx1"/>
              </a:solidFill>
              <a:latin typeface="Calibri" pitchFamily="34" charset="0"/>
              <a:cs typeface="Calibri" pitchFamily="34" charset="0"/>
            </a:endParaRPr>
          </a:p>
        </p:txBody>
      </p:sp>
      <p:cxnSp>
        <p:nvCxnSpPr>
          <p:cNvPr id="27" name="Straight Connector 26"/>
          <p:cNvCxnSpPr/>
          <p:nvPr/>
        </p:nvCxnSpPr>
        <p:spPr>
          <a:xfrm>
            <a:off x="6733310" y="4349234"/>
            <a:ext cx="443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176655" y="4349234"/>
            <a:ext cx="0" cy="691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643255" y="5040868"/>
            <a:ext cx="1510145" cy="4777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cs typeface="Calibri" pitchFamily="34" charset="0"/>
              </a:rPr>
              <a:t>HRMS</a:t>
            </a:r>
            <a:endParaRPr lang="en-US" dirty="0">
              <a:solidFill>
                <a:schemeClr val="tx1"/>
              </a:solidFill>
              <a:latin typeface="Calibri" pitchFamily="34" charset="0"/>
              <a:cs typeface="Calibri" pitchFamily="34" charset="0"/>
            </a:endParaRPr>
          </a:p>
        </p:txBody>
      </p:sp>
      <p:sp>
        <p:nvSpPr>
          <p:cNvPr id="33" name="TextBox 32"/>
          <p:cNvSpPr txBox="1"/>
          <p:nvPr/>
        </p:nvSpPr>
        <p:spPr>
          <a:xfrm>
            <a:off x="433500" y="2249269"/>
            <a:ext cx="8786700" cy="646331"/>
          </a:xfrm>
          <a:prstGeom prst="rect">
            <a:avLst/>
          </a:prstGeom>
          <a:noFill/>
        </p:spPr>
        <p:txBody>
          <a:bodyPr wrap="square" rtlCol="0">
            <a:spAutoFit/>
          </a:bodyPr>
          <a:lstStyle/>
          <a:p>
            <a:r>
              <a:rPr lang="en-US" dirty="0" smtClean="0">
                <a:latin typeface="Calibri" pitchFamily="34" charset="0"/>
                <a:cs typeface="Calibri" pitchFamily="34" charset="0"/>
              </a:rPr>
              <a:t>I got a call from IT department of KARAM asking us for a solution to a very common Issue.</a:t>
            </a:r>
            <a:endParaRPr lang="en-US" dirty="0">
              <a:latin typeface="Calibri" pitchFamily="34" charset="0"/>
              <a:cs typeface="Calibri" pitchFamily="34" charset="0"/>
            </a:endParaRPr>
          </a:p>
          <a:p>
            <a:r>
              <a:rPr lang="en-US" dirty="0" smtClean="0">
                <a:latin typeface="Calibri" pitchFamily="34" charset="0"/>
                <a:cs typeface="Calibri" pitchFamily="34" charset="0"/>
              </a:rPr>
              <a:t>“Productivity Monitoring &amp; Wage calculation of workers.”</a:t>
            </a:r>
            <a:endParaRPr lang="en-US" dirty="0">
              <a:latin typeface="Calibri" pitchFamily="34" charset="0"/>
              <a:cs typeface="Calibri" pitchFamily="34" charset="0"/>
            </a:endParaRPr>
          </a:p>
        </p:txBody>
      </p:sp>
    </p:spTree>
    <p:extLst>
      <p:ext uri="{BB962C8B-B14F-4D97-AF65-F5344CB8AC3E}">
        <p14:creationId xmlns="" xmlns:p14="http://schemas.microsoft.com/office/powerpoint/2010/main" val="425063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ppt_x"/>
                                          </p:val>
                                        </p:tav>
                                        <p:tav tm="100000">
                                          <p:val>
                                            <p:strVal val="#ppt_x"/>
                                          </p:val>
                                        </p:tav>
                                      </p:tavLst>
                                    </p:anim>
                                    <p:anim calcmode="lin" valueType="num">
                                      <p:cBhvr additive="base">
                                        <p:cTn id="72" dur="500" fill="hold"/>
                                        <p:tgtEl>
                                          <p:spTgt spid="2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12" grpId="0"/>
      <p:bldP spid="15" grpId="0" animBg="1"/>
      <p:bldP spid="20" grpId="0"/>
      <p:bldP spid="25" grpId="0" animBg="1"/>
      <p:bldP spid="30" grpId="0" animBg="1"/>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8383DBAA-B404-4792-A6F9-8A4F87239AB3}" type="slidenum">
              <a:rPr lang="en-US" smtClean="0">
                <a:latin typeface="Calibri" pitchFamily="34" charset="0"/>
                <a:cs typeface="Calibri" pitchFamily="34" charset="0"/>
              </a:rPr>
              <a:pPr/>
              <a:t>5</a:t>
            </a:fld>
            <a:endParaRPr lang="en-US">
              <a:latin typeface="Calibri" pitchFamily="34" charset="0"/>
              <a:cs typeface="Calibri" pitchFamily="34" charset="0"/>
            </a:endParaRPr>
          </a:p>
        </p:txBody>
      </p:sp>
      <p:sp>
        <p:nvSpPr>
          <p:cNvPr id="5" name="Footer Placeholder 4"/>
          <p:cNvSpPr>
            <a:spLocks noGrp="1"/>
          </p:cNvSpPr>
          <p:nvPr>
            <p:ph type="ftr" sz="quarter" idx="12"/>
          </p:nvPr>
        </p:nvSpPr>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pic>
        <p:nvPicPr>
          <p:cNvPr id="3" name="Picture 2"/>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042090" y="501148"/>
            <a:ext cx="5059820" cy="5671052"/>
          </a:xfrm>
          <a:prstGeom prst="rect">
            <a:avLst/>
          </a:prstGeom>
        </p:spPr>
      </p:pic>
    </p:spTree>
    <p:extLst>
      <p:ext uri="{BB962C8B-B14F-4D97-AF65-F5344CB8AC3E}">
        <p14:creationId xmlns="" xmlns:p14="http://schemas.microsoft.com/office/powerpoint/2010/main" val="961272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299" y="-152400"/>
            <a:ext cx="1737703"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a:xfrm>
            <a:off x="8543278" y="6356350"/>
            <a:ext cx="596072" cy="365125"/>
          </a:xfrm>
        </p:spPr>
        <p:txBody>
          <a:bodyPr/>
          <a:lstStyle/>
          <a:p>
            <a:fld id="{8383DBAA-B404-4792-A6F9-8A4F87239AB3}" type="slidenum">
              <a:rPr lang="en-US" smtClean="0">
                <a:latin typeface="Calibri" pitchFamily="34" charset="0"/>
                <a:cs typeface="Calibri" pitchFamily="34" charset="0"/>
              </a:rPr>
              <a:pPr/>
              <a:t>6</a:t>
            </a:fld>
            <a:endParaRPr lang="en-US">
              <a:latin typeface="Calibri" pitchFamily="34" charset="0"/>
              <a:cs typeface="Calibri" pitchFamily="34" charset="0"/>
            </a:endParaRPr>
          </a:p>
        </p:txBody>
      </p:sp>
      <p:sp>
        <p:nvSpPr>
          <p:cNvPr id="5" name="Footer Placeholder 4"/>
          <p:cNvSpPr>
            <a:spLocks noGrp="1"/>
          </p:cNvSpPr>
          <p:nvPr>
            <p:ph type="ftr" sz="quarter" idx="12"/>
          </p:nvPr>
        </p:nvSpPr>
        <p:spPr>
          <a:xfrm>
            <a:off x="659165" y="6356350"/>
            <a:ext cx="3020774" cy="365125"/>
          </a:xfrm>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77964" cy="392696"/>
          </a:xfrm>
          <a:prstGeom prst="rect">
            <a:avLst/>
          </a:prstGeom>
          <a:noFill/>
        </p:spPr>
      </p:pic>
      <p:sp>
        <p:nvSpPr>
          <p:cNvPr id="8" name="TextBox 7"/>
          <p:cNvSpPr txBox="1"/>
          <p:nvPr/>
        </p:nvSpPr>
        <p:spPr>
          <a:xfrm>
            <a:off x="762000" y="2362200"/>
            <a:ext cx="7543800" cy="954107"/>
          </a:xfrm>
          <a:prstGeom prst="rect">
            <a:avLst/>
          </a:prstGeom>
          <a:noFill/>
        </p:spPr>
        <p:txBody>
          <a:bodyPr wrap="square" rtlCol="0">
            <a:spAutoFit/>
          </a:bodyPr>
          <a:lstStyle/>
          <a:p>
            <a:pPr algn="ctr"/>
            <a:r>
              <a:rPr lang="en-US" sz="2800" dirty="0" smtClean="0">
                <a:solidFill>
                  <a:schemeClr val="tx2"/>
                </a:solidFill>
                <a:latin typeface="Calibri" pitchFamily="34" charset="0"/>
                <a:cs typeface="Calibri" pitchFamily="34" charset="0"/>
              </a:rPr>
              <a:t>     How Python became No. 1 in </a:t>
            </a:r>
          </a:p>
          <a:p>
            <a:pPr algn="ctr"/>
            <a:r>
              <a:rPr lang="en-US" sz="2800" dirty="0" smtClean="0">
                <a:solidFill>
                  <a:schemeClr val="tx2"/>
                </a:solidFill>
                <a:latin typeface="Calibri" pitchFamily="34" charset="0"/>
                <a:cs typeface="Calibri" pitchFamily="34" charset="0"/>
              </a:rPr>
              <a:t>Current Scenario?</a:t>
            </a:r>
            <a:endParaRPr lang="en-US" sz="2800" dirty="0">
              <a:solidFill>
                <a:schemeClr val="tx2"/>
              </a:solidFill>
              <a:latin typeface="Calibri" pitchFamily="34" charset="0"/>
              <a:cs typeface="Calibri" pitchFamily="34" charset="0"/>
            </a:endParaRPr>
          </a:p>
        </p:txBody>
      </p:sp>
    </p:spTree>
    <p:extLst>
      <p:ext uri="{BB962C8B-B14F-4D97-AF65-F5344CB8AC3E}">
        <p14:creationId xmlns="" xmlns:p14="http://schemas.microsoft.com/office/powerpoint/2010/main" val="1856197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8383DBAA-B404-4792-A6F9-8A4F87239AB3}" type="slidenum">
              <a:rPr lang="en-US" smtClean="0"/>
              <a:pPr/>
              <a:t>7</a:t>
            </a:fld>
            <a:endParaRPr lang="en-US"/>
          </a:p>
        </p:txBody>
      </p:sp>
      <p:sp>
        <p:nvSpPr>
          <p:cNvPr id="5" name="Footer Placeholder 4"/>
          <p:cNvSpPr>
            <a:spLocks noGrp="1"/>
          </p:cNvSpPr>
          <p:nvPr>
            <p:ph type="ftr" sz="quarter" idx="12"/>
          </p:nvPr>
        </p:nvSpPr>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pic>
        <p:nvPicPr>
          <p:cNvPr id="3"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57200" y="914400"/>
            <a:ext cx="8221980" cy="533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3933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8383DBAA-B404-4792-A6F9-8A4F87239AB3}" type="slidenum">
              <a:rPr lang="en-US" smtClean="0"/>
              <a:pPr/>
              <a:t>8</a:t>
            </a:fld>
            <a:endParaRPr lang="en-US"/>
          </a:p>
        </p:txBody>
      </p:sp>
      <p:sp>
        <p:nvSpPr>
          <p:cNvPr id="5" name="Footer Placeholder 4"/>
          <p:cNvSpPr>
            <a:spLocks noGrp="1"/>
          </p:cNvSpPr>
          <p:nvPr>
            <p:ph type="ftr" sz="quarter" idx="12"/>
          </p:nvPr>
        </p:nvSpPr>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pic>
        <p:nvPicPr>
          <p:cNvPr id="2050"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06902" y="838200"/>
            <a:ext cx="7772400" cy="54887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30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52400"/>
            <a:ext cx="1638300" cy="1158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8383DBAA-B404-4792-A6F9-8A4F87239AB3}" type="slidenum">
              <a:rPr lang="en-US" smtClean="0">
                <a:latin typeface="Calibri" pitchFamily="34" charset="0"/>
                <a:cs typeface="Calibri" pitchFamily="34" charset="0"/>
              </a:rPr>
              <a:pPr/>
              <a:t>9</a:t>
            </a:fld>
            <a:endParaRPr lang="en-US" dirty="0">
              <a:latin typeface="Calibri" pitchFamily="34" charset="0"/>
              <a:cs typeface="Calibri" pitchFamily="34" charset="0"/>
            </a:endParaRPr>
          </a:p>
        </p:txBody>
      </p:sp>
      <p:sp>
        <p:nvSpPr>
          <p:cNvPr id="5" name="Footer Placeholder 4"/>
          <p:cNvSpPr>
            <a:spLocks noGrp="1"/>
          </p:cNvSpPr>
          <p:nvPr>
            <p:ph type="ftr" sz="quarter" idx="12"/>
          </p:nvPr>
        </p:nvSpPr>
        <p:spPr/>
        <p:txBody>
          <a:bodyPr/>
          <a:lstStyle/>
          <a:p>
            <a:r>
              <a:rPr lang="en-US" sz="1600" b="1" dirty="0" smtClean="0">
                <a:latin typeface="Calibri" pitchFamily="34" charset="0"/>
                <a:cs typeface="Calibri" pitchFamily="34" charset="0"/>
              </a:rPr>
              <a:t>Softpro India </a:t>
            </a:r>
            <a:endParaRPr lang="en-US" sz="1600" b="1" dirty="0">
              <a:latin typeface="Calibri" pitchFamily="34" charset="0"/>
              <a:cs typeface="Calibri" pitchFamily="34" charset="0"/>
            </a:endParaRPr>
          </a:p>
        </p:txBody>
      </p:sp>
      <p:pic>
        <p:nvPicPr>
          <p:cNvPr id="7" name="Picture 2" descr="F:\Graphic Images\Spi copy.png"/>
          <p:cNvPicPr>
            <a:picLocks noChangeAspect="1" noChangeArrowheads="1"/>
          </p:cNvPicPr>
          <p:nvPr/>
        </p:nvPicPr>
        <p:blipFill>
          <a:blip r:embed="rId3" cstate="print"/>
          <a:srcRect/>
          <a:stretch>
            <a:fillRect/>
          </a:stretch>
        </p:blipFill>
        <p:spPr bwMode="auto">
          <a:xfrm>
            <a:off x="457200" y="304800"/>
            <a:ext cx="827741" cy="392696"/>
          </a:xfrm>
          <a:prstGeom prst="rect">
            <a:avLst/>
          </a:prstGeom>
          <a:noFill/>
        </p:spPr>
      </p:pic>
      <p:pic>
        <p:nvPicPr>
          <p:cNvPr id="3074"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28600" y="838200"/>
            <a:ext cx="8762999" cy="55215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5532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Executi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3589</TotalTime>
  <Words>854</Words>
  <Application>Microsoft Office PowerPoint</Application>
  <PresentationFormat>On-screen Show (4:3)</PresentationFormat>
  <Paragraphs>203</Paragraphs>
  <Slides>30</Slides>
  <Notes>0</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Executive</vt:lpstr>
      <vt:lpstr>Civic</vt:lpstr>
      <vt:lpstr>Slide 1</vt:lpstr>
      <vt:lpstr>Technology  Experience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Types of Computer Languages</vt:lpstr>
      <vt:lpstr>Languages of Computer</vt:lpstr>
      <vt:lpstr>Slide 22</vt:lpstr>
      <vt:lpstr>Slide 23</vt:lpstr>
      <vt:lpstr>Comparison  of  Languages</vt:lpstr>
      <vt:lpstr>To make simple calculator, code written in java</vt:lpstr>
      <vt:lpstr>To make simple calculator, code written in C#</vt:lpstr>
      <vt:lpstr>To make simple calculator, code written in Python</vt:lpstr>
      <vt:lpstr>Companies using Python</vt:lpstr>
      <vt:lpstr>Slide 29</vt:lpstr>
      <vt:lpstr>Slide 30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Brijesh</dc:creator>
  <cp:lastModifiedBy>SONU</cp:lastModifiedBy>
  <cp:revision>170</cp:revision>
  <dcterms:created xsi:type="dcterms:W3CDTF">2017-01-02T06:14:52Z</dcterms:created>
  <dcterms:modified xsi:type="dcterms:W3CDTF">2017-12-27T18:18:30Z</dcterms:modified>
</cp:coreProperties>
</file>