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Roboto Medium"/>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5.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erriweather-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93808a1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93808a1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93808a1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93808a1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93808a1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93808a1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93808a1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93808a1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93808a1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93808a1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94cd19e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194cd19e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194cd19e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194cd19e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94cd19e1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94cd19e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6aaae2d5e75524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6aaae2d5e75524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6aaae2d5e75524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6aaae2d5e75524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d4ac3f729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d4ac3f729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aae2d5e75524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aae2d5e75524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d4ac3f729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fd4ac3f729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d4ac3f729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fd4ac3f729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fd4ac3f72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fd4ac3f72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d4ac3f729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d4ac3f729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fd4ac3f729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fd4ac3f729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192a57de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192a57de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fd4ac3f729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fd4ac3f729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45818E"/>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www.kaggle.com/datasets/gauravmalik26/food-delivery-dataset?resource=download&amp;select=train.csv" TargetMode="Externa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36053" y="1709500"/>
            <a:ext cx="2716525" cy="2902400"/>
          </a:xfrm>
          <a:prstGeom prst="rect">
            <a:avLst/>
          </a:prstGeom>
          <a:noFill/>
          <a:ln>
            <a:noFill/>
          </a:ln>
        </p:spPr>
      </p:pic>
      <p:sp>
        <p:nvSpPr>
          <p:cNvPr id="278" name="Google Shape;278;p13"/>
          <p:cNvSpPr txBox="1"/>
          <p:nvPr>
            <p:ph type="ctrTitle"/>
          </p:nvPr>
        </p:nvSpPr>
        <p:spPr>
          <a:xfrm>
            <a:off x="508925" y="518801"/>
            <a:ext cx="4570500" cy="2401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sz="4200">
                <a:latin typeface="Merriweather"/>
                <a:ea typeface="Merriweather"/>
                <a:cs typeface="Merriweather"/>
                <a:sym typeface="Merriweather"/>
              </a:rPr>
              <a:t>Food Delivery Time Prediction</a:t>
            </a:r>
            <a:endParaRPr sz="4200">
              <a:latin typeface="Merriweather"/>
              <a:ea typeface="Merriweather"/>
              <a:cs typeface="Merriweather"/>
              <a:sym typeface="Merriweather"/>
            </a:endParaRPr>
          </a:p>
        </p:txBody>
      </p:sp>
      <p:sp>
        <p:nvSpPr>
          <p:cNvPr id="279" name="Google Shape;279;p13"/>
          <p:cNvSpPr txBox="1"/>
          <p:nvPr>
            <p:ph idx="1" type="subTitle"/>
          </p:nvPr>
        </p:nvSpPr>
        <p:spPr>
          <a:xfrm>
            <a:off x="3151175" y="3270200"/>
            <a:ext cx="3747900" cy="695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Roboto"/>
              <a:buChar char="-"/>
            </a:pPr>
            <a:r>
              <a:rPr b="1" lang="en" sz="1900">
                <a:latin typeface="Roboto"/>
                <a:ea typeface="Roboto"/>
                <a:cs typeface="Roboto"/>
                <a:sym typeface="Roboto"/>
              </a:rPr>
              <a:t>By Subham varma</a:t>
            </a:r>
            <a:endParaRPr b="1" sz="19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idx="1" type="body"/>
          </p:nvPr>
        </p:nvSpPr>
        <p:spPr>
          <a:xfrm>
            <a:off x="216900" y="340650"/>
            <a:ext cx="76434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Data Visualization </a:t>
            </a:r>
            <a:r>
              <a:rPr lang="en" sz="1800">
                <a:solidFill>
                  <a:srgbClr val="FFFFFF"/>
                </a:solidFill>
                <a:latin typeface="Roboto"/>
                <a:ea typeface="Roboto"/>
                <a:cs typeface="Roboto"/>
                <a:sym typeface="Roboto"/>
              </a:rPr>
              <a:t>(</a:t>
            </a:r>
            <a:r>
              <a:rPr lang="en" sz="1800">
                <a:solidFill>
                  <a:srgbClr val="FFFFFF"/>
                </a:solidFill>
                <a:latin typeface="Roboto"/>
                <a:ea typeface="Roboto"/>
                <a:cs typeface="Roboto"/>
                <a:sym typeface="Roboto"/>
              </a:rPr>
              <a:t>Univariate</a:t>
            </a:r>
            <a:r>
              <a:rPr lang="en" sz="1800">
                <a:solidFill>
                  <a:srgbClr val="FFFFFF"/>
                </a:solidFill>
                <a:latin typeface="Roboto"/>
                <a:ea typeface="Roboto"/>
                <a:cs typeface="Roboto"/>
                <a:sym typeface="Roboto"/>
              </a:rPr>
              <a:t> Analysis)</a:t>
            </a:r>
            <a:endParaRPr sz="100">
              <a:solidFill>
                <a:srgbClr val="D9EAD3"/>
              </a:solidFill>
              <a:latin typeface="Roboto"/>
              <a:ea typeface="Roboto"/>
              <a:cs typeface="Roboto"/>
              <a:sym typeface="Roboto"/>
            </a:endParaRPr>
          </a:p>
        </p:txBody>
      </p:sp>
      <p:pic>
        <p:nvPicPr>
          <p:cNvPr id="348" name="Google Shape;348;p22"/>
          <p:cNvPicPr preferRelativeResize="0"/>
          <p:nvPr/>
        </p:nvPicPr>
        <p:blipFill>
          <a:blip r:embed="rId3">
            <a:alphaModFix/>
          </a:blip>
          <a:stretch>
            <a:fillRect/>
          </a:stretch>
        </p:blipFill>
        <p:spPr>
          <a:xfrm>
            <a:off x="3292500" y="1001400"/>
            <a:ext cx="5703424" cy="3801150"/>
          </a:xfrm>
          <a:prstGeom prst="rect">
            <a:avLst/>
          </a:prstGeom>
          <a:noFill/>
          <a:ln>
            <a:noFill/>
          </a:ln>
          <a:effectLst>
            <a:outerShdw blurRad="57150" rotWithShape="0" algn="bl" dir="5400000" dist="19050">
              <a:srgbClr val="000000">
                <a:alpha val="50000"/>
              </a:srgbClr>
            </a:outerShdw>
          </a:effectLst>
        </p:spPr>
      </p:pic>
      <p:sp>
        <p:nvSpPr>
          <p:cNvPr id="349" name="Google Shape;349;p22"/>
          <p:cNvSpPr txBox="1"/>
          <p:nvPr/>
        </p:nvSpPr>
        <p:spPr>
          <a:xfrm>
            <a:off x="293100" y="1060025"/>
            <a:ext cx="2999400" cy="129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For </a:t>
            </a:r>
            <a:r>
              <a:rPr b="1" lang="en" sz="1800">
                <a:solidFill>
                  <a:srgbClr val="FFFFFF"/>
                </a:solidFill>
                <a:latin typeface="Roboto"/>
                <a:ea typeface="Roboto"/>
                <a:cs typeface="Roboto"/>
                <a:sym typeface="Roboto"/>
              </a:rPr>
              <a:t>Numerical features,</a:t>
            </a:r>
            <a:r>
              <a:rPr lang="en" sz="1800">
                <a:solidFill>
                  <a:srgbClr val="FFFFFF"/>
                </a:solidFill>
                <a:latin typeface="Roboto"/>
                <a:ea typeface="Roboto"/>
                <a:cs typeface="Roboto"/>
                <a:sym typeface="Roboto"/>
              </a:rPr>
              <a:t> we will go with the Boxplot to get the distribution of data in each feature</a:t>
            </a:r>
            <a:endParaRPr sz="1800">
              <a:solidFill>
                <a:srgbClr val="FFFFFF"/>
              </a:solidFill>
              <a:latin typeface="Roboto"/>
              <a:ea typeface="Roboto"/>
              <a:cs typeface="Roboto"/>
              <a:sym typeface="Roboto"/>
            </a:endParaRPr>
          </a:p>
        </p:txBody>
      </p:sp>
      <p:sp>
        <p:nvSpPr>
          <p:cNvPr id="350" name="Google Shape;350;p22"/>
          <p:cNvSpPr txBox="1"/>
          <p:nvPr/>
        </p:nvSpPr>
        <p:spPr>
          <a:xfrm>
            <a:off x="301225" y="2349175"/>
            <a:ext cx="2915100" cy="2001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Outliers Detected in features:</a:t>
            </a:r>
            <a:endParaRPr sz="18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Delivery_person_Age</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Delivery_person_Ratings</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Time_taken(min)</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45818E"/>
                </a:solidFill>
                <a:highlight>
                  <a:srgbClr val="FFFFFF"/>
                </a:highlight>
                <a:latin typeface="Roboto"/>
                <a:ea typeface="Roboto"/>
                <a:cs typeface="Roboto"/>
                <a:sym typeface="Roboto"/>
              </a:rPr>
              <a:t>We will drop these outliers</a:t>
            </a:r>
            <a:endParaRPr b="1" sz="1800">
              <a:solidFill>
                <a:srgbClr val="45818E"/>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idx="1" type="body"/>
          </p:nvPr>
        </p:nvSpPr>
        <p:spPr>
          <a:xfrm>
            <a:off x="216900" y="340650"/>
            <a:ext cx="58821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Data Visualization </a:t>
            </a:r>
            <a:r>
              <a:rPr lang="en" sz="1800">
                <a:solidFill>
                  <a:srgbClr val="FFFFFF"/>
                </a:solidFill>
                <a:latin typeface="Roboto"/>
                <a:ea typeface="Roboto"/>
                <a:cs typeface="Roboto"/>
                <a:sym typeface="Roboto"/>
              </a:rPr>
              <a:t>(Univariate Analysis)</a:t>
            </a:r>
            <a:endParaRPr sz="100">
              <a:solidFill>
                <a:srgbClr val="D9EAD3"/>
              </a:solidFill>
              <a:latin typeface="Roboto"/>
              <a:ea typeface="Roboto"/>
              <a:cs typeface="Roboto"/>
              <a:sym typeface="Roboto"/>
            </a:endParaRPr>
          </a:p>
        </p:txBody>
      </p:sp>
      <p:sp>
        <p:nvSpPr>
          <p:cNvPr id="356" name="Google Shape;356;p23"/>
          <p:cNvSpPr txBox="1"/>
          <p:nvPr/>
        </p:nvSpPr>
        <p:spPr>
          <a:xfrm>
            <a:off x="293100" y="1060025"/>
            <a:ext cx="2999400" cy="129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For </a:t>
            </a:r>
            <a:r>
              <a:rPr b="1" lang="en" sz="1800">
                <a:solidFill>
                  <a:srgbClr val="FFFFFF"/>
                </a:solidFill>
                <a:latin typeface="Roboto"/>
                <a:ea typeface="Roboto"/>
                <a:cs typeface="Roboto"/>
                <a:sym typeface="Roboto"/>
              </a:rPr>
              <a:t>Categorical</a:t>
            </a:r>
            <a:r>
              <a:rPr b="1" lang="en" sz="1800">
                <a:solidFill>
                  <a:srgbClr val="FFFFFF"/>
                </a:solidFill>
                <a:latin typeface="Roboto"/>
                <a:ea typeface="Roboto"/>
                <a:cs typeface="Roboto"/>
                <a:sym typeface="Roboto"/>
              </a:rPr>
              <a:t> features,</a:t>
            </a:r>
            <a:r>
              <a:rPr lang="en" sz="1800">
                <a:solidFill>
                  <a:srgbClr val="FFFFFF"/>
                </a:solidFill>
                <a:latin typeface="Roboto"/>
                <a:ea typeface="Roboto"/>
                <a:cs typeface="Roboto"/>
                <a:sym typeface="Roboto"/>
              </a:rPr>
              <a:t> will go with the Countplot to get the distribution of data in each feature</a:t>
            </a:r>
            <a:endParaRPr sz="1800">
              <a:solidFill>
                <a:srgbClr val="FFFFFF"/>
              </a:solidFill>
              <a:latin typeface="Roboto"/>
              <a:ea typeface="Roboto"/>
              <a:cs typeface="Roboto"/>
              <a:sym typeface="Roboto"/>
            </a:endParaRPr>
          </a:p>
        </p:txBody>
      </p:sp>
      <p:sp>
        <p:nvSpPr>
          <p:cNvPr id="357" name="Google Shape;357;p23"/>
          <p:cNvSpPr txBox="1"/>
          <p:nvPr/>
        </p:nvSpPr>
        <p:spPr>
          <a:xfrm>
            <a:off x="301225" y="2349175"/>
            <a:ext cx="2915100" cy="2586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Imbalance data</a:t>
            </a:r>
            <a:r>
              <a:rPr lang="en" sz="1800">
                <a:solidFill>
                  <a:srgbClr val="FFFFFF"/>
                </a:solidFill>
                <a:latin typeface="Roboto"/>
                <a:ea typeface="Roboto"/>
                <a:cs typeface="Roboto"/>
                <a:sym typeface="Roboto"/>
              </a:rPr>
              <a:t> Detected in features:</a:t>
            </a:r>
            <a:endParaRPr sz="18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Road_traffic_density</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Multiple_deliveries</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45818E"/>
                </a:solidFill>
                <a:highlight>
                  <a:srgbClr val="FFFFFF"/>
                </a:highlight>
                <a:latin typeface="Roboto"/>
                <a:ea typeface="Roboto"/>
                <a:cs typeface="Roboto"/>
                <a:sym typeface="Roboto"/>
              </a:rPr>
              <a:t>We will use </a:t>
            </a:r>
            <a:r>
              <a:rPr b="1" lang="en" sz="1800">
                <a:solidFill>
                  <a:srgbClr val="45818E"/>
                </a:solidFill>
                <a:highlight>
                  <a:srgbClr val="FFFFFF"/>
                </a:highlight>
                <a:latin typeface="Roboto"/>
                <a:ea typeface="Roboto"/>
                <a:cs typeface="Roboto"/>
                <a:sym typeface="Roboto"/>
              </a:rPr>
              <a:t>Stratified</a:t>
            </a:r>
            <a:r>
              <a:rPr b="1" lang="en" sz="1800">
                <a:solidFill>
                  <a:srgbClr val="45818E"/>
                </a:solidFill>
                <a:highlight>
                  <a:srgbClr val="FFFFFF"/>
                </a:highlight>
                <a:latin typeface="Roboto"/>
                <a:ea typeface="Roboto"/>
                <a:cs typeface="Roboto"/>
                <a:sym typeface="Roboto"/>
              </a:rPr>
              <a:t> sampling method while splitting the data for modeling to handle this</a:t>
            </a:r>
            <a:endParaRPr b="1" sz="1800">
              <a:solidFill>
                <a:srgbClr val="45818E"/>
              </a:solidFill>
              <a:highlight>
                <a:srgbClr val="FFFFFF"/>
              </a:highlight>
              <a:latin typeface="Roboto"/>
              <a:ea typeface="Roboto"/>
              <a:cs typeface="Roboto"/>
              <a:sym typeface="Roboto"/>
            </a:endParaRPr>
          </a:p>
        </p:txBody>
      </p:sp>
      <p:pic>
        <p:nvPicPr>
          <p:cNvPr id="358" name="Google Shape;358;p23"/>
          <p:cNvPicPr preferRelativeResize="0"/>
          <p:nvPr/>
        </p:nvPicPr>
        <p:blipFill>
          <a:blip r:embed="rId3">
            <a:alphaModFix/>
          </a:blip>
          <a:stretch>
            <a:fillRect/>
          </a:stretch>
        </p:blipFill>
        <p:spPr>
          <a:xfrm>
            <a:off x="3216325" y="969925"/>
            <a:ext cx="5775275" cy="3872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ph idx="1" type="body"/>
          </p:nvPr>
        </p:nvSpPr>
        <p:spPr>
          <a:xfrm>
            <a:off x="216900" y="340650"/>
            <a:ext cx="58821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Data Visualization </a:t>
            </a:r>
            <a:r>
              <a:rPr lang="en" sz="1800">
                <a:solidFill>
                  <a:srgbClr val="FFFFFF"/>
                </a:solidFill>
                <a:latin typeface="Roboto"/>
                <a:ea typeface="Roboto"/>
                <a:cs typeface="Roboto"/>
                <a:sym typeface="Roboto"/>
              </a:rPr>
              <a:t>(Bivariate Analysis)</a:t>
            </a:r>
            <a:endParaRPr sz="100">
              <a:solidFill>
                <a:srgbClr val="D9EAD3"/>
              </a:solidFill>
              <a:latin typeface="Roboto"/>
              <a:ea typeface="Roboto"/>
              <a:cs typeface="Roboto"/>
              <a:sym typeface="Roboto"/>
            </a:endParaRPr>
          </a:p>
        </p:txBody>
      </p:sp>
      <p:sp>
        <p:nvSpPr>
          <p:cNvPr id="364" name="Google Shape;364;p24"/>
          <p:cNvSpPr txBox="1"/>
          <p:nvPr/>
        </p:nvSpPr>
        <p:spPr>
          <a:xfrm>
            <a:off x="293100" y="1060025"/>
            <a:ext cx="2999400" cy="1569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Here we can see how the</a:t>
            </a:r>
            <a:r>
              <a:rPr lang="en" sz="1800">
                <a:solidFill>
                  <a:srgbClr val="FFFFFF"/>
                </a:solidFill>
                <a:latin typeface="Roboto"/>
                <a:ea typeface="Roboto"/>
                <a:cs typeface="Roboto"/>
                <a:sym typeface="Roboto"/>
              </a:rPr>
              <a:t> </a:t>
            </a:r>
            <a:r>
              <a:rPr b="1" lang="en" sz="1800">
                <a:solidFill>
                  <a:srgbClr val="FFFFFF"/>
                </a:solidFill>
                <a:latin typeface="Roboto"/>
                <a:ea typeface="Roboto"/>
                <a:cs typeface="Roboto"/>
                <a:sym typeface="Roboto"/>
              </a:rPr>
              <a:t>Categorical features </a:t>
            </a:r>
            <a:r>
              <a:rPr lang="en" sz="1800">
                <a:solidFill>
                  <a:srgbClr val="FFFFFF"/>
                </a:solidFill>
                <a:latin typeface="Roboto"/>
                <a:ea typeface="Roboto"/>
                <a:cs typeface="Roboto"/>
                <a:sym typeface="Roboto"/>
              </a:rPr>
              <a:t>are influencing our</a:t>
            </a:r>
            <a:r>
              <a:rPr lang="en" sz="1800">
                <a:solidFill>
                  <a:srgbClr val="FFFFFF"/>
                </a:solidFill>
                <a:latin typeface="Roboto"/>
                <a:ea typeface="Roboto"/>
                <a:cs typeface="Roboto"/>
                <a:sym typeface="Roboto"/>
              </a:rPr>
              <a:t> </a:t>
            </a:r>
            <a:r>
              <a:rPr b="1" lang="en" sz="1800">
                <a:solidFill>
                  <a:srgbClr val="FFFFFF"/>
                </a:solidFill>
                <a:latin typeface="Roboto"/>
                <a:ea typeface="Roboto"/>
                <a:cs typeface="Roboto"/>
                <a:sym typeface="Roboto"/>
              </a:rPr>
              <a:t>Target variable</a:t>
            </a:r>
            <a:r>
              <a:rPr lang="en" sz="1800">
                <a:solidFill>
                  <a:srgbClr val="FFFFFF"/>
                </a:solidFill>
                <a:latin typeface="Roboto"/>
                <a:ea typeface="Roboto"/>
                <a:cs typeface="Roboto"/>
                <a:sym typeface="Roboto"/>
              </a:rPr>
              <a:t> with the help of Boxplot</a:t>
            </a:r>
            <a:endParaRPr sz="1800">
              <a:solidFill>
                <a:srgbClr val="FFFFFF"/>
              </a:solidFill>
              <a:latin typeface="Roboto"/>
              <a:ea typeface="Roboto"/>
              <a:cs typeface="Roboto"/>
              <a:sym typeface="Roboto"/>
            </a:endParaRPr>
          </a:p>
        </p:txBody>
      </p:sp>
      <p:sp>
        <p:nvSpPr>
          <p:cNvPr id="365" name="Google Shape;365;p24"/>
          <p:cNvSpPr txBox="1"/>
          <p:nvPr/>
        </p:nvSpPr>
        <p:spPr>
          <a:xfrm>
            <a:off x="301225" y="2577775"/>
            <a:ext cx="2915100" cy="2124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5818E"/>
                </a:solidFill>
                <a:highlight>
                  <a:srgbClr val="FFFFFF"/>
                </a:highlight>
                <a:latin typeface="Roboto"/>
                <a:ea typeface="Roboto"/>
                <a:cs typeface="Roboto"/>
                <a:sym typeface="Roboto"/>
              </a:rPr>
              <a:t>Observation:</a:t>
            </a:r>
            <a:endParaRPr b="1" sz="1800">
              <a:solidFill>
                <a:srgbClr val="45818E"/>
              </a:solidFill>
              <a:highlight>
                <a:srgbClr val="FFFFFF"/>
              </a:highlight>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All categorical features are influencing the ‘Time_taken’ variable except for the ‘Type_of_order’ which isn’t showing any variations</a:t>
            </a:r>
            <a:endParaRPr b="1" sz="1800">
              <a:solidFill>
                <a:srgbClr val="45818E"/>
              </a:solidFill>
              <a:highlight>
                <a:srgbClr val="FFFFFF"/>
              </a:highlight>
              <a:latin typeface="Roboto"/>
              <a:ea typeface="Roboto"/>
              <a:cs typeface="Roboto"/>
              <a:sym typeface="Roboto"/>
            </a:endParaRPr>
          </a:p>
        </p:txBody>
      </p:sp>
      <p:pic>
        <p:nvPicPr>
          <p:cNvPr id="366" name="Google Shape;366;p24"/>
          <p:cNvPicPr preferRelativeResize="0"/>
          <p:nvPr/>
        </p:nvPicPr>
        <p:blipFill>
          <a:blip r:embed="rId3">
            <a:alphaModFix/>
          </a:blip>
          <a:stretch>
            <a:fillRect/>
          </a:stretch>
        </p:blipFill>
        <p:spPr>
          <a:xfrm>
            <a:off x="3444900" y="987750"/>
            <a:ext cx="5546701" cy="3947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25"/>
          <p:cNvPicPr preferRelativeResize="0"/>
          <p:nvPr/>
        </p:nvPicPr>
        <p:blipFill>
          <a:blip r:embed="rId3">
            <a:alphaModFix amt="50000"/>
          </a:blip>
          <a:stretch>
            <a:fillRect/>
          </a:stretch>
        </p:blipFill>
        <p:spPr>
          <a:xfrm>
            <a:off x="6235400" y="2252550"/>
            <a:ext cx="2878100" cy="2890950"/>
          </a:xfrm>
          <a:prstGeom prst="rect">
            <a:avLst/>
          </a:prstGeom>
          <a:noFill/>
          <a:ln>
            <a:noFill/>
          </a:ln>
        </p:spPr>
      </p:pic>
      <p:pic>
        <p:nvPicPr>
          <p:cNvPr id="372" name="Google Shape;372;p25"/>
          <p:cNvPicPr preferRelativeResize="0"/>
          <p:nvPr/>
        </p:nvPicPr>
        <p:blipFill>
          <a:blip r:embed="rId4">
            <a:alphaModFix/>
          </a:blip>
          <a:stretch>
            <a:fillRect/>
          </a:stretch>
        </p:blipFill>
        <p:spPr>
          <a:xfrm>
            <a:off x="437650" y="1034450"/>
            <a:ext cx="8034475" cy="1685925"/>
          </a:xfrm>
          <a:prstGeom prst="rect">
            <a:avLst/>
          </a:prstGeom>
          <a:noFill/>
          <a:ln>
            <a:noFill/>
          </a:ln>
          <a:effectLst>
            <a:outerShdw blurRad="57150" rotWithShape="0" algn="bl" dir="5400000" dist="19050">
              <a:srgbClr val="000000">
                <a:alpha val="50000"/>
              </a:srgbClr>
            </a:outerShdw>
          </a:effectLst>
        </p:spPr>
      </p:pic>
      <p:sp>
        <p:nvSpPr>
          <p:cNvPr id="373" name="Google Shape;373;p25"/>
          <p:cNvSpPr txBox="1"/>
          <p:nvPr>
            <p:ph idx="1" type="body"/>
          </p:nvPr>
        </p:nvSpPr>
        <p:spPr>
          <a:xfrm>
            <a:off x="293100" y="340650"/>
            <a:ext cx="83274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Target variable Correlation </a:t>
            </a:r>
            <a:r>
              <a:rPr lang="en" sz="1705">
                <a:solidFill>
                  <a:srgbClr val="FFFFFF"/>
                </a:solidFill>
                <a:latin typeface="Roboto"/>
                <a:ea typeface="Roboto"/>
                <a:cs typeface="Roboto"/>
                <a:sym typeface="Roboto"/>
              </a:rPr>
              <a:t>with other numeric columns</a:t>
            </a:r>
            <a:endParaRPr sz="100">
              <a:solidFill>
                <a:srgbClr val="D9EAD3"/>
              </a:solidFill>
              <a:latin typeface="Roboto"/>
              <a:ea typeface="Roboto"/>
              <a:cs typeface="Roboto"/>
              <a:sym typeface="Roboto"/>
            </a:endParaRPr>
          </a:p>
        </p:txBody>
      </p:sp>
      <p:sp>
        <p:nvSpPr>
          <p:cNvPr id="374" name="Google Shape;374;p25"/>
          <p:cNvSpPr txBox="1"/>
          <p:nvPr/>
        </p:nvSpPr>
        <p:spPr>
          <a:xfrm>
            <a:off x="385550" y="2846975"/>
            <a:ext cx="8480100" cy="1015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From above it's very clear that:</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‘Time_taken’ is positively correlated to ‘Delivery_person_Age’ and ‘Distance’ </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‘Time_taken’ is negatively correlated to ‘Delivery_person_Ratings’</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26"/>
          <p:cNvPicPr preferRelativeResize="0"/>
          <p:nvPr/>
        </p:nvPicPr>
        <p:blipFill>
          <a:blip r:embed="rId3">
            <a:alphaModFix amt="40000"/>
          </a:blip>
          <a:stretch>
            <a:fillRect/>
          </a:stretch>
        </p:blipFill>
        <p:spPr>
          <a:xfrm>
            <a:off x="4261700" y="0"/>
            <a:ext cx="4882298" cy="3265648"/>
          </a:xfrm>
          <a:prstGeom prst="rect">
            <a:avLst/>
          </a:prstGeom>
          <a:noFill/>
          <a:ln>
            <a:noFill/>
          </a:ln>
        </p:spPr>
      </p:pic>
      <p:sp>
        <p:nvSpPr>
          <p:cNvPr id="380" name="Google Shape;380;p26"/>
          <p:cNvSpPr txBox="1"/>
          <p:nvPr>
            <p:ph idx="1" type="body"/>
          </p:nvPr>
        </p:nvSpPr>
        <p:spPr>
          <a:xfrm>
            <a:off x="293100" y="340650"/>
            <a:ext cx="8327400" cy="2080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2600">
                <a:solidFill>
                  <a:srgbClr val="FFFFFF"/>
                </a:solidFill>
                <a:latin typeface="Roboto"/>
                <a:ea typeface="Roboto"/>
                <a:cs typeface="Roboto"/>
                <a:sym typeface="Roboto"/>
              </a:rPr>
              <a:t>Pre-processing data:</a:t>
            </a:r>
            <a:endParaRPr b="1" sz="2600">
              <a:solidFill>
                <a:srgbClr val="FFFFFF"/>
              </a:solidFill>
              <a:latin typeface="Roboto"/>
              <a:ea typeface="Roboto"/>
              <a:cs typeface="Roboto"/>
              <a:sym typeface="Roboto"/>
            </a:endParaRPr>
          </a:p>
          <a:p>
            <a:pPr indent="-342900" lvl="0" marL="457200" rtl="0" algn="l">
              <a:spcBef>
                <a:spcPts val="12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Before using the data for ML algorithms, firstly we have to convert categorical variable to numerical by doing Encoding operation</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used mapping method to encode categorical variables</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Below image shows how data looks after pre-processing</a:t>
            </a:r>
            <a:endParaRPr sz="1800">
              <a:solidFill>
                <a:srgbClr val="FFFFFF"/>
              </a:solidFill>
              <a:latin typeface="Roboto"/>
              <a:ea typeface="Roboto"/>
              <a:cs typeface="Roboto"/>
              <a:sym typeface="Roboto"/>
            </a:endParaRPr>
          </a:p>
        </p:txBody>
      </p:sp>
      <p:pic>
        <p:nvPicPr>
          <p:cNvPr id="381" name="Google Shape;381;p26"/>
          <p:cNvPicPr preferRelativeResize="0"/>
          <p:nvPr/>
        </p:nvPicPr>
        <p:blipFill>
          <a:blip r:embed="rId4">
            <a:alphaModFix/>
          </a:blip>
          <a:stretch>
            <a:fillRect/>
          </a:stretch>
        </p:blipFill>
        <p:spPr>
          <a:xfrm>
            <a:off x="152400" y="2541150"/>
            <a:ext cx="8839202" cy="2205917"/>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7"/>
          <p:cNvPicPr preferRelativeResize="0"/>
          <p:nvPr/>
        </p:nvPicPr>
        <p:blipFill>
          <a:blip r:embed="rId3">
            <a:alphaModFix amt="50000"/>
          </a:blip>
          <a:stretch>
            <a:fillRect/>
          </a:stretch>
        </p:blipFill>
        <p:spPr>
          <a:xfrm>
            <a:off x="2186600" y="-20425"/>
            <a:ext cx="4876324" cy="3649700"/>
          </a:xfrm>
          <a:prstGeom prst="rect">
            <a:avLst/>
          </a:prstGeom>
          <a:noFill/>
          <a:ln>
            <a:noFill/>
          </a:ln>
        </p:spPr>
      </p:pic>
      <p:sp>
        <p:nvSpPr>
          <p:cNvPr id="387" name="Google Shape;387;p27"/>
          <p:cNvSpPr txBox="1"/>
          <p:nvPr>
            <p:ph idx="1" type="body"/>
          </p:nvPr>
        </p:nvSpPr>
        <p:spPr>
          <a:xfrm>
            <a:off x="293100" y="340650"/>
            <a:ext cx="8327400" cy="2417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2600">
                <a:solidFill>
                  <a:srgbClr val="FFFFFF"/>
                </a:solidFill>
                <a:latin typeface="Roboto"/>
                <a:ea typeface="Roboto"/>
                <a:cs typeface="Roboto"/>
                <a:sym typeface="Roboto"/>
              </a:rPr>
              <a:t>Splitting the</a:t>
            </a:r>
            <a:r>
              <a:rPr b="1" lang="en" sz="2600">
                <a:solidFill>
                  <a:srgbClr val="FFFFFF"/>
                </a:solidFill>
                <a:latin typeface="Roboto"/>
                <a:ea typeface="Roboto"/>
                <a:cs typeface="Roboto"/>
                <a:sym typeface="Roboto"/>
              </a:rPr>
              <a:t> data </a:t>
            </a:r>
            <a:r>
              <a:rPr lang="en" sz="1800">
                <a:solidFill>
                  <a:srgbClr val="FFFFFF"/>
                </a:solidFill>
                <a:latin typeface="Roboto"/>
                <a:ea typeface="Roboto"/>
                <a:cs typeface="Roboto"/>
                <a:sym typeface="Roboto"/>
              </a:rPr>
              <a:t>(to train, test, X_label, y_label)</a:t>
            </a:r>
            <a:r>
              <a:rPr b="1" lang="en" sz="2600">
                <a:solidFill>
                  <a:srgbClr val="FFFFFF"/>
                </a:solidFill>
                <a:latin typeface="Roboto"/>
                <a:ea typeface="Roboto"/>
                <a:cs typeface="Roboto"/>
                <a:sym typeface="Roboto"/>
              </a:rPr>
              <a:t>:</a:t>
            </a:r>
            <a:endParaRPr b="1" sz="2600">
              <a:solidFill>
                <a:srgbClr val="FFFFFF"/>
              </a:solidFill>
              <a:latin typeface="Roboto"/>
              <a:ea typeface="Roboto"/>
              <a:cs typeface="Roboto"/>
              <a:sym typeface="Roboto"/>
            </a:endParaRPr>
          </a:p>
          <a:p>
            <a:pPr indent="-342900" lvl="0" marL="457200" rtl="0" algn="l">
              <a:spcBef>
                <a:spcPts val="12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will go for data splitting by using train_test_split() function from Scikit Learn library and split the data as X_train, X_test, y_train, y_test</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Here ‘X’ defines the Independent features and ‘y’ defines Target variable</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While providing the parameters for train_test_split() function, we will enable the stratified sampling as we decided before</a:t>
            </a:r>
            <a:endParaRPr sz="1800">
              <a:solidFill>
                <a:srgbClr val="FFFFFF"/>
              </a:solidFill>
              <a:latin typeface="Roboto"/>
              <a:ea typeface="Roboto"/>
              <a:cs typeface="Roboto"/>
              <a:sym typeface="Roboto"/>
            </a:endParaRPr>
          </a:p>
        </p:txBody>
      </p:sp>
      <p:pic>
        <p:nvPicPr>
          <p:cNvPr id="388" name="Google Shape;388;p27"/>
          <p:cNvPicPr preferRelativeResize="0"/>
          <p:nvPr/>
        </p:nvPicPr>
        <p:blipFill>
          <a:blip r:embed="rId4">
            <a:alphaModFix/>
          </a:blip>
          <a:stretch>
            <a:fillRect/>
          </a:stretch>
        </p:blipFill>
        <p:spPr>
          <a:xfrm>
            <a:off x="580800" y="2834550"/>
            <a:ext cx="8087924" cy="1855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idx="1" type="body"/>
          </p:nvPr>
        </p:nvSpPr>
        <p:spPr>
          <a:xfrm>
            <a:off x="216900" y="340650"/>
            <a:ext cx="74481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Selecting &amp; training ML model:</a:t>
            </a:r>
            <a:endParaRPr sz="100">
              <a:solidFill>
                <a:srgbClr val="D9EAD3"/>
              </a:solidFill>
              <a:latin typeface="Roboto"/>
              <a:ea typeface="Roboto"/>
              <a:cs typeface="Roboto"/>
              <a:sym typeface="Roboto"/>
            </a:endParaRPr>
          </a:p>
        </p:txBody>
      </p:sp>
      <p:sp>
        <p:nvSpPr>
          <p:cNvPr id="394" name="Google Shape;394;p28"/>
          <p:cNvSpPr txBox="1"/>
          <p:nvPr/>
        </p:nvSpPr>
        <p:spPr>
          <a:xfrm>
            <a:off x="285250" y="1144350"/>
            <a:ext cx="3922800" cy="3386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The 5 most suitable Algorithms for our dataset will be:</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LinearRegression</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DecisionTreeRegressor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RandomForestRegressor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GradientBoostingRegressor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45818E"/>
                </a:solidFill>
                <a:highlight>
                  <a:srgbClr val="FFFFFF"/>
                </a:highlight>
                <a:latin typeface="Roboto"/>
                <a:ea typeface="Roboto"/>
                <a:cs typeface="Roboto"/>
                <a:sym typeface="Roboto"/>
              </a:rPr>
              <a:t>SVR</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After training this models with our train dataset we used evaluation metrics to validate our models and to select one by comparing their </a:t>
            </a:r>
            <a:r>
              <a:rPr lang="en" sz="1600">
                <a:solidFill>
                  <a:srgbClr val="45818E"/>
                </a:solidFill>
                <a:highlight>
                  <a:srgbClr val="FFFFFF"/>
                </a:highlight>
                <a:latin typeface="Roboto"/>
                <a:ea typeface="Roboto"/>
                <a:cs typeface="Roboto"/>
                <a:sym typeface="Roboto"/>
              </a:rPr>
              <a:t>r^2_score</a:t>
            </a:r>
            <a:r>
              <a:rPr lang="en" sz="1600">
                <a:solidFill>
                  <a:srgbClr val="FFFFFF"/>
                </a:solidFill>
                <a:latin typeface="Roboto"/>
                <a:ea typeface="Roboto"/>
                <a:cs typeface="Roboto"/>
                <a:sym typeface="Roboto"/>
              </a:rPr>
              <a:t> and </a:t>
            </a:r>
            <a:r>
              <a:rPr lang="en" sz="1600">
                <a:solidFill>
                  <a:srgbClr val="45818E"/>
                </a:solidFill>
                <a:highlight>
                  <a:srgbClr val="FFFFFF"/>
                </a:highlight>
                <a:latin typeface="Roboto"/>
                <a:ea typeface="Roboto"/>
                <a:cs typeface="Roboto"/>
                <a:sym typeface="Roboto"/>
              </a:rPr>
              <a:t>mean_square_error</a:t>
            </a:r>
            <a:endParaRPr sz="1600">
              <a:solidFill>
                <a:srgbClr val="45818E"/>
              </a:solidFill>
              <a:highlight>
                <a:srgbClr val="FFFFFF"/>
              </a:highlight>
              <a:latin typeface="Roboto"/>
              <a:ea typeface="Roboto"/>
              <a:cs typeface="Roboto"/>
              <a:sym typeface="Roboto"/>
            </a:endParaRPr>
          </a:p>
        </p:txBody>
      </p:sp>
      <p:pic>
        <p:nvPicPr>
          <p:cNvPr id="395" name="Google Shape;395;p28"/>
          <p:cNvPicPr preferRelativeResize="0"/>
          <p:nvPr/>
        </p:nvPicPr>
        <p:blipFill>
          <a:blip r:embed="rId3">
            <a:alphaModFix/>
          </a:blip>
          <a:stretch>
            <a:fillRect/>
          </a:stretch>
        </p:blipFill>
        <p:spPr>
          <a:xfrm>
            <a:off x="4204025" y="968300"/>
            <a:ext cx="4711375" cy="3877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idx="1" type="body"/>
          </p:nvPr>
        </p:nvSpPr>
        <p:spPr>
          <a:xfrm>
            <a:off x="369300" y="340650"/>
            <a:ext cx="40074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M</a:t>
            </a:r>
            <a:r>
              <a:rPr b="1" lang="en" sz="3000">
                <a:solidFill>
                  <a:srgbClr val="FFFFFF"/>
                </a:solidFill>
                <a:latin typeface="Roboto"/>
                <a:ea typeface="Roboto"/>
                <a:cs typeface="Roboto"/>
                <a:sym typeface="Roboto"/>
              </a:rPr>
              <a:t>odel selection:</a:t>
            </a:r>
            <a:endParaRPr sz="100">
              <a:solidFill>
                <a:srgbClr val="D9EAD3"/>
              </a:solidFill>
              <a:latin typeface="Roboto"/>
              <a:ea typeface="Roboto"/>
              <a:cs typeface="Roboto"/>
              <a:sym typeface="Roboto"/>
            </a:endParaRPr>
          </a:p>
        </p:txBody>
      </p:sp>
      <p:sp>
        <p:nvSpPr>
          <p:cNvPr id="401" name="Google Shape;401;p29"/>
          <p:cNvSpPr txBox="1"/>
          <p:nvPr/>
        </p:nvSpPr>
        <p:spPr>
          <a:xfrm>
            <a:off x="437650" y="1144350"/>
            <a:ext cx="3770400" cy="2401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Results after training our models in terms of evaluation metrics are shown here in sorted order</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Top 2 contenders for model would be </a:t>
            </a:r>
            <a:r>
              <a:rPr lang="en" sz="1800">
                <a:solidFill>
                  <a:srgbClr val="45818E"/>
                </a:solidFill>
                <a:highlight>
                  <a:srgbClr val="FFFFFF"/>
                </a:highlight>
                <a:latin typeface="Roboto"/>
                <a:ea typeface="Roboto"/>
                <a:cs typeface="Roboto"/>
                <a:sym typeface="Roboto"/>
              </a:rPr>
              <a:t>GradientBoostingRegressor</a:t>
            </a:r>
            <a:r>
              <a:rPr lang="en" sz="1800">
                <a:solidFill>
                  <a:srgbClr val="FFFFFF"/>
                </a:solidFill>
                <a:latin typeface="Roboto"/>
                <a:ea typeface="Roboto"/>
                <a:cs typeface="Roboto"/>
                <a:sym typeface="Roboto"/>
              </a:rPr>
              <a:t> or </a:t>
            </a:r>
            <a:r>
              <a:rPr lang="en" sz="1800">
                <a:solidFill>
                  <a:srgbClr val="45818E"/>
                </a:solidFill>
                <a:highlight>
                  <a:srgbClr val="FFFFFF"/>
                </a:highlight>
                <a:latin typeface="Roboto"/>
                <a:ea typeface="Roboto"/>
                <a:cs typeface="Roboto"/>
                <a:sym typeface="Roboto"/>
              </a:rPr>
              <a:t>RandomForestRegressor</a:t>
            </a:r>
            <a:endParaRPr sz="1800">
              <a:solidFill>
                <a:srgbClr val="45818E"/>
              </a:solidFill>
              <a:highlight>
                <a:srgbClr val="FFFFFF"/>
              </a:highlight>
              <a:latin typeface="Roboto"/>
              <a:ea typeface="Roboto"/>
              <a:cs typeface="Roboto"/>
              <a:sym typeface="Roboto"/>
            </a:endParaRPr>
          </a:p>
        </p:txBody>
      </p:sp>
      <p:sp>
        <p:nvSpPr>
          <p:cNvPr id="402" name="Google Shape;402;p29"/>
          <p:cNvSpPr txBox="1"/>
          <p:nvPr/>
        </p:nvSpPr>
        <p:spPr>
          <a:xfrm>
            <a:off x="666525" y="3866650"/>
            <a:ext cx="7926000" cy="738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5818E"/>
                </a:solidFill>
                <a:highlight>
                  <a:srgbClr val="FFFFFF"/>
                </a:highlight>
                <a:latin typeface="Roboto Medium"/>
                <a:ea typeface="Roboto Medium"/>
                <a:cs typeface="Roboto Medium"/>
                <a:sym typeface="Roboto Medium"/>
              </a:rPr>
              <a:t>Here I am going with the GradientBoostingRegressor model as it has the highest score   </a:t>
            </a:r>
            <a:endParaRPr sz="1800">
              <a:solidFill>
                <a:srgbClr val="45818E"/>
              </a:solidFill>
              <a:highlight>
                <a:srgbClr val="FFFFFF"/>
              </a:highlight>
              <a:latin typeface="Roboto Medium"/>
              <a:ea typeface="Roboto Medium"/>
              <a:cs typeface="Roboto Medium"/>
              <a:sym typeface="Roboto Medium"/>
            </a:endParaRPr>
          </a:p>
        </p:txBody>
      </p:sp>
      <p:pic>
        <p:nvPicPr>
          <p:cNvPr id="403" name="Google Shape;403;p29"/>
          <p:cNvPicPr preferRelativeResize="0"/>
          <p:nvPr/>
        </p:nvPicPr>
        <p:blipFill>
          <a:blip r:embed="rId3">
            <a:alphaModFix/>
          </a:blip>
          <a:stretch>
            <a:fillRect/>
          </a:stretch>
        </p:blipFill>
        <p:spPr>
          <a:xfrm>
            <a:off x="4208050" y="1189950"/>
            <a:ext cx="4631149" cy="2401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30"/>
          <p:cNvPicPr preferRelativeResize="0"/>
          <p:nvPr/>
        </p:nvPicPr>
        <p:blipFill>
          <a:blip r:embed="rId3">
            <a:alphaModFix amt="50000"/>
          </a:blip>
          <a:stretch>
            <a:fillRect/>
          </a:stretch>
        </p:blipFill>
        <p:spPr>
          <a:xfrm>
            <a:off x="4002875" y="0"/>
            <a:ext cx="5143500" cy="5143500"/>
          </a:xfrm>
          <a:prstGeom prst="rect">
            <a:avLst/>
          </a:prstGeom>
          <a:noFill/>
          <a:ln>
            <a:noFill/>
          </a:ln>
        </p:spPr>
      </p:pic>
      <p:sp>
        <p:nvSpPr>
          <p:cNvPr id="409" name="Google Shape;409;p30"/>
          <p:cNvSpPr txBox="1"/>
          <p:nvPr>
            <p:ph idx="1" type="body"/>
          </p:nvPr>
        </p:nvSpPr>
        <p:spPr>
          <a:xfrm>
            <a:off x="369300" y="340650"/>
            <a:ext cx="54528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7500"/>
          </a:bodyPr>
          <a:lstStyle/>
          <a:p>
            <a:pPr indent="0" lvl="0" marL="0" rtl="0" algn="l">
              <a:spcBef>
                <a:spcPts val="0"/>
              </a:spcBef>
              <a:spcAft>
                <a:spcPts val="1200"/>
              </a:spcAft>
              <a:buNone/>
            </a:pPr>
            <a:r>
              <a:rPr b="1" lang="en" sz="3258">
                <a:solidFill>
                  <a:srgbClr val="FFFFFF"/>
                </a:solidFill>
                <a:latin typeface="Roboto"/>
                <a:ea typeface="Roboto"/>
                <a:cs typeface="Roboto"/>
                <a:sym typeface="Roboto"/>
              </a:rPr>
              <a:t>Tuning </a:t>
            </a:r>
            <a:r>
              <a:rPr b="1" lang="en" sz="3258">
                <a:solidFill>
                  <a:srgbClr val="FFFFFF"/>
                </a:solidFill>
                <a:latin typeface="Roboto"/>
                <a:ea typeface="Roboto"/>
                <a:cs typeface="Roboto"/>
                <a:sym typeface="Roboto"/>
              </a:rPr>
              <a:t>the</a:t>
            </a:r>
            <a:r>
              <a:rPr b="1" lang="en" sz="3258">
                <a:solidFill>
                  <a:srgbClr val="FFFFFF"/>
                </a:solidFill>
                <a:latin typeface="Roboto"/>
                <a:ea typeface="Roboto"/>
                <a:cs typeface="Roboto"/>
                <a:sym typeface="Roboto"/>
              </a:rPr>
              <a:t> selected model</a:t>
            </a:r>
            <a:r>
              <a:rPr b="1" lang="en" sz="3258">
                <a:solidFill>
                  <a:srgbClr val="FFFFFF"/>
                </a:solidFill>
                <a:latin typeface="Roboto"/>
                <a:ea typeface="Roboto"/>
                <a:cs typeface="Roboto"/>
                <a:sym typeface="Roboto"/>
              </a:rPr>
              <a:t>:</a:t>
            </a:r>
            <a:endParaRPr sz="358">
              <a:solidFill>
                <a:srgbClr val="D9EAD3"/>
              </a:solidFill>
              <a:latin typeface="Roboto"/>
              <a:ea typeface="Roboto"/>
              <a:cs typeface="Roboto"/>
              <a:sym typeface="Roboto"/>
            </a:endParaRPr>
          </a:p>
        </p:txBody>
      </p:sp>
      <p:sp>
        <p:nvSpPr>
          <p:cNvPr id="410" name="Google Shape;410;p30"/>
          <p:cNvSpPr txBox="1"/>
          <p:nvPr/>
        </p:nvSpPr>
        <p:spPr>
          <a:xfrm>
            <a:off x="437650" y="991950"/>
            <a:ext cx="8154900" cy="1847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To get the best hyper parameters for our ensemble model we can use </a:t>
            </a:r>
            <a:r>
              <a:rPr lang="en" sz="1800">
                <a:solidFill>
                  <a:srgbClr val="45818E"/>
                </a:solidFill>
                <a:highlight>
                  <a:srgbClr val="FFFFFF"/>
                </a:highlight>
                <a:latin typeface="Roboto"/>
                <a:ea typeface="Roboto"/>
                <a:cs typeface="Roboto"/>
                <a:sym typeface="Roboto"/>
              </a:rPr>
              <a:t>GridSearchCV()</a:t>
            </a:r>
            <a:r>
              <a:rPr lang="en" sz="1800">
                <a:solidFill>
                  <a:srgbClr val="FFFFFF"/>
                </a:solidFill>
                <a:latin typeface="Roboto"/>
                <a:ea typeface="Roboto"/>
                <a:cs typeface="Roboto"/>
                <a:sym typeface="Roboto"/>
              </a:rPr>
              <a:t> function from sklearn.model_selection</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This function outputs the best hyperparameters out of list of parameters that we provide for our model</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Then we train our model with this hyper-parameters and present the final model which can predict the best possible time for the input.</a:t>
            </a:r>
            <a:endParaRPr sz="1800">
              <a:solidFill>
                <a:srgbClr val="FFFFFF"/>
              </a:solidFill>
              <a:latin typeface="Roboto"/>
              <a:ea typeface="Roboto"/>
              <a:cs typeface="Roboto"/>
              <a:sym typeface="Roboto"/>
            </a:endParaRPr>
          </a:p>
        </p:txBody>
      </p:sp>
      <p:pic>
        <p:nvPicPr>
          <p:cNvPr id="411" name="Google Shape;411;p30"/>
          <p:cNvPicPr preferRelativeResize="0"/>
          <p:nvPr/>
        </p:nvPicPr>
        <p:blipFill>
          <a:blip r:embed="rId4">
            <a:alphaModFix/>
          </a:blip>
          <a:stretch>
            <a:fillRect/>
          </a:stretch>
        </p:blipFill>
        <p:spPr>
          <a:xfrm>
            <a:off x="437650" y="2839050"/>
            <a:ext cx="8311525" cy="1569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31"/>
          <p:cNvPicPr preferRelativeResize="0"/>
          <p:nvPr/>
        </p:nvPicPr>
        <p:blipFill>
          <a:blip r:embed="rId3">
            <a:alphaModFix amt="40000"/>
          </a:blip>
          <a:stretch>
            <a:fillRect/>
          </a:stretch>
        </p:blipFill>
        <p:spPr>
          <a:xfrm>
            <a:off x="4042575" y="0"/>
            <a:ext cx="5143500" cy="5143500"/>
          </a:xfrm>
          <a:prstGeom prst="rect">
            <a:avLst/>
          </a:prstGeom>
          <a:noFill/>
          <a:ln>
            <a:noFill/>
          </a:ln>
          <a:effectLst>
            <a:outerShdw blurRad="57150" rotWithShape="0" algn="bl" dir="5400000" dist="19050">
              <a:srgbClr val="000000">
                <a:alpha val="50000"/>
              </a:srgbClr>
            </a:outerShdw>
          </a:effectLst>
        </p:spPr>
      </p:pic>
      <p:sp>
        <p:nvSpPr>
          <p:cNvPr id="417" name="Google Shape;417;p31"/>
          <p:cNvSpPr txBox="1"/>
          <p:nvPr>
            <p:ph idx="1" type="body"/>
          </p:nvPr>
        </p:nvSpPr>
        <p:spPr>
          <a:xfrm>
            <a:off x="369300" y="340650"/>
            <a:ext cx="2409300" cy="6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Conclusion</a:t>
            </a:r>
            <a:r>
              <a:rPr b="1" lang="en" sz="3000">
                <a:solidFill>
                  <a:srgbClr val="FFFFFF"/>
                </a:solidFill>
                <a:latin typeface="Roboto"/>
                <a:ea typeface="Roboto"/>
                <a:cs typeface="Roboto"/>
                <a:sym typeface="Roboto"/>
              </a:rPr>
              <a:t>:</a:t>
            </a:r>
            <a:endParaRPr sz="100">
              <a:solidFill>
                <a:srgbClr val="D9EAD3"/>
              </a:solidFill>
              <a:latin typeface="Roboto"/>
              <a:ea typeface="Roboto"/>
              <a:cs typeface="Roboto"/>
              <a:sym typeface="Roboto"/>
            </a:endParaRPr>
          </a:p>
        </p:txBody>
      </p:sp>
      <p:sp>
        <p:nvSpPr>
          <p:cNvPr id="418" name="Google Shape;418;p31"/>
          <p:cNvSpPr txBox="1"/>
          <p:nvPr/>
        </p:nvSpPr>
        <p:spPr>
          <a:xfrm>
            <a:off x="521975" y="919675"/>
            <a:ext cx="7998300" cy="1723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Our Food Delivery Time Prediction Model is ready predict values with the necessary inputs</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Below are some of the test samples</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 input can be easily given with the help of prompt-</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{'Delivery_person_Age', 'Delivery_person_Ratings', 'Weatherconditions', 'Road_traffic_density', 'Type_of_order', 'multiple_deliveries', 'Distance'}</a:t>
            </a:r>
            <a:endParaRPr>
              <a:solidFill>
                <a:srgbClr val="FFFFFF"/>
              </a:solidFill>
              <a:latin typeface="Roboto"/>
              <a:ea typeface="Roboto"/>
              <a:cs typeface="Roboto"/>
              <a:sym typeface="Roboto"/>
            </a:endParaRPr>
          </a:p>
        </p:txBody>
      </p:sp>
      <p:pic>
        <p:nvPicPr>
          <p:cNvPr id="419" name="Google Shape;419;p31"/>
          <p:cNvPicPr preferRelativeResize="0"/>
          <p:nvPr/>
        </p:nvPicPr>
        <p:blipFill>
          <a:blip r:embed="rId4">
            <a:alphaModFix/>
          </a:blip>
          <a:stretch>
            <a:fillRect/>
          </a:stretch>
        </p:blipFill>
        <p:spPr>
          <a:xfrm>
            <a:off x="487323" y="2713150"/>
            <a:ext cx="6086400" cy="22499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4"/>
          <p:cNvPicPr preferRelativeResize="0"/>
          <p:nvPr/>
        </p:nvPicPr>
        <p:blipFill>
          <a:blip r:embed="rId3">
            <a:alphaModFix amt="70000"/>
          </a:blip>
          <a:stretch>
            <a:fillRect/>
          </a:stretch>
        </p:blipFill>
        <p:spPr>
          <a:xfrm flipH="1">
            <a:off x="4896450" y="21525"/>
            <a:ext cx="4227650" cy="3679999"/>
          </a:xfrm>
          <a:prstGeom prst="rect">
            <a:avLst/>
          </a:prstGeom>
          <a:noFill/>
          <a:ln>
            <a:noFill/>
          </a:ln>
          <a:effectLst>
            <a:reflection blurRad="0" dir="5400000" dist="38100" endA="0" endPos="30000" fadeDir="5400012" kx="0" rotWithShape="0" algn="bl" stPos="0" sy="-100000" ky="0"/>
          </a:effectLst>
        </p:spPr>
      </p:pic>
      <p:sp>
        <p:nvSpPr>
          <p:cNvPr id="285" name="Google Shape;285;p14"/>
          <p:cNvSpPr txBox="1"/>
          <p:nvPr>
            <p:ph idx="1" type="body"/>
          </p:nvPr>
        </p:nvSpPr>
        <p:spPr>
          <a:xfrm>
            <a:off x="750300" y="340650"/>
            <a:ext cx="76434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Why food delivery time prediction topic?</a:t>
            </a:r>
            <a:endParaRPr b="1">
              <a:latin typeface="Roboto"/>
              <a:ea typeface="Roboto"/>
              <a:cs typeface="Roboto"/>
              <a:sym typeface="Roboto"/>
            </a:endParaRPr>
          </a:p>
        </p:txBody>
      </p:sp>
      <p:sp>
        <p:nvSpPr>
          <p:cNvPr id="286" name="Google Shape;286;p14"/>
          <p:cNvSpPr txBox="1"/>
          <p:nvPr/>
        </p:nvSpPr>
        <p:spPr>
          <a:xfrm>
            <a:off x="750300" y="1245125"/>
            <a:ext cx="7643400" cy="2970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lnSpc>
                <a:spcPct val="100000"/>
              </a:lnSpc>
              <a:spcBef>
                <a:spcPts val="4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Keeping transparency with the customers became important</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Providing better accuracy in services and information increase public satisfaction</a:t>
            </a:r>
            <a:endParaRPr sz="1800">
              <a:solidFill>
                <a:srgbClr val="DC9E1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Keeping records &amp; providing most possible accurate time is conventionally impossible</a:t>
            </a:r>
            <a:endParaRPr sz="1800">
              <a:solidFill>
                <a:srgbClr val="DC9E1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doing so, we have to take the help of  Machine Learning models which are-</a:t>
            </a:r>
            <a:endParaRPr sz="1800">
              <a:solidFill>
                <a:srgbClr val="DC9E1F"/>
              </a:solidFill>
              <a:latin typeface="Roboto"/>
              <a:ea typeface="Roboto"/>
              <a:cs typeface="Roboto"/>
              <a:sym typeface="Roboto"/>
            </a:endParaRPr>
          </a:p>
          <a:p>
            <a:pPr indent="-342900" lvl="1" marL="9144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Fast and most accurate</a:t>
            </a:r>
            <a:endParaRPr sz="1800">
              <a:solidFill>
                <a:srgbClr val="FFFFFF"/>
              </a:solidFill>
              <a:latin typeface="Roboto"/>
              <a:ea typeface="Roboto"/>
              <a:cs typeface="Roboto"/>
              <a:sym typeface="Roboto"/>
            </a:endParaRPr>
          </a:p>
          <a:p>
            <a:pPr indent="-342900" lvl="1" marL="9144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Compatible with websites &amp; applications  </a:t>
            </a:r>
            <a:endParaRPr sz="1800">
              <a:solidFill>
                <a:srgbClr val="FFFFFF"/>
              </a:solidFill>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32"/>
          <p:cNvPicPr preferRelativeResize="0"/>
          <p:nvPr/>
        </p:nvPicPr>
        <p:blipFill>
          <a:blip r:embed="rId3">
            <a:alphaModFix amt="90000"/>
          </a:blip>
          <a:stretch>
            <a:fillRect/>
          </a:stretch>
        </p:blipFill>
        <p:spPr>
          <a:xfrm>
            <a:off x="0" y="0"/>
            <a:ext cx="9144000" cy="5143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15"/>
          <p:cNvPicPr preferRelativeResize="0"/>
          <p:nvPr/>
        </p:nvPicPr>
        <p:blipFill>
          <a:blip r:embed="rId3">
            <a:alphaModFix amt="52999"/>
          </a:blip>
          <a:stretch>
            <a:fillRect/>
          </a:stretch>
        </p:blipFill>
        <p:spPr>
          <a:xfrm>
            <a:off x="0" y="2359650"/>
            <a:ext cx="5616300" cy="2783850"/>
          </a:xfrm>
          <a:prstGeom prst="rect">
            <a:avLst/>
          </a:prstGeom>
          <a:noFill/>
          <a:ln>
            <a:noFill/>
          </a:ln>
        </p:spPr>
      </p:pic>
      <p:pic>
        <p:nvPicPr>
          <p:cNvPr id="292" name="Google Shape;292;p15"/>
          <p:cNvPicPr preferRelativeResize="0"/>
          <p:nvPr/>
        </p:nvPicPr>
        <p:blipFill>
          <a:blip r:embed="rId4">
            <a:alphaModFix amt="52999"/>
          </a:blip>
          <a:stretch>
            <a:fillRect/>
          </a:stretch>
        </p:blipFill>
        <p:spPr>
          <a:xfrm>
            <a:off x="5595200" y="-29250"/>
            <a:ext cx="3569621" cy="2388900"/>
          </a:xfrm>
          <a:prstGeom prst="rect">
            <a:avLst/>
          </a:prstGeom>
          <a:noFill/>
          <a:ln>
            <a:noFill/>
          </a:ln>
        </p:spPr>
      </p:pic>
      <p:sp>
        <p:nvSpPr>
          <p:cNvPr id="293" name="Google Shape;293;p15"/>
          <p:cNvSpPr txBox="1"/>
          <p:nvPr>
            <p:ph idx="1" type="body"/>
          </p:nvPr>
        </p:nvSpPr>
        <p:spPr>
          <a:xfrm>
            <a:off x="750300" y="340650"/>
            <a:ext cx="76434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Problem Statement &amp; </a:t>
            </a:r>
            <a:r>
              <a:rPr b="1" lang="en" sz="3000">
                <a:solidFill>
                  <a:srgbClr val="D9EAD3"/>
                </a:solidFill>
                <a:latin typeface="Roboto"/>
                <a:ea typeface="Roboto"/>
                <a:cs typeface="Roboto"/>
                <a:sym typeface="Roboto"/>
              </a:rPr>
              <a:t>Aim</a:t>
            </a:r>
            <a:endParaRPr b="1">
              <a:solidFill>
                <a:srgbClr val="D9EAD3"/>
              </a:solidFill>
              <a:latin typeface="Roboto"/>
              <a:ea typeface="Roboto"/>
              <a:cs typeface="Roboto"/>
              <a:sym typeface="Roboto"/>
            </a:endParaRPr>
          </a:p>
        </p:txBody>
      </p:sp>
      <p:sp>
        <p:nvSpPr>
          <p:cNvPr id="294" name="Google Shape;294;p15"/>
          <p:cNvSpPr txBox="1"/>
          <p:nvPr/>
        </p:nvSpPr>
        <p:spPr>
          <a:xfrm>
            <a:off x="750300" y="1245125"/>
            <a:ext cx="7643400" cy="3344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lnSpc>
                <a:spcPct val="115000"/>
              </a:lnSpc>
              <a:spcBef>
                <a:spcPts val="4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goal of this project to predict the food delivery time in real-time using various Machine Learning techniques</a:t>
            </a:r>
            <a:endParaRPr sz="4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the benefit of the customers as well as the service providers, a well analyzed time prediction model will be served</a:t>
            </a:r>
            <a:endParaRPr sz="4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hectic for providing so many features to get the real-time will be reduced by estimating the most mattering features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D9EAD3"/>
              </a:buClr>
              <a:buSzPts val="1800"/>
              <a:buFont typeface="Roboto"/>
              <a:buChar char="❏"/>
            </a:pPr>
            <a:r>
              <a:rPr lang="en" sz="1800">
                <a:solidFill>
                  <a:srgbClr val="D9EAD3"/>
                </a:solidFill>
                <a:latin typeface="Roboto"/>
                <a:ea typeface="Roboto"/>
                <a:cs typeface="Roboto"/>
                <a:sym typeface="Roboto"/>
              </a:rPr>
              <a:t>There are many applications which are predicting the time and are doing well, our goal here is to provide better result to those applications by selecting a better model and training it </a:t>
            </a:r>
            <a:endParaRPr sz="1800">
              <a:solidFill>
                <a:srgbClr val="D9EAD3"/>
              </a:solidFill>
              <a:latin typeface="Roboto"/>
              <a:ea typeface="Roboto"/>
              <a:cs typeface="Roboto"/>
              <a:sym typeface="Roboto"/>
            </a:endParaRPr>
          </a:p>
          <a:p>
            <a:pPr indent="0" lvl="0" marL="0" rtl="0" algn="l">
              <a:lnSpc>
                <a:spcPct val="150000"/>
              </a:lnSpc>
              <a:spcBef>
                <a:spcPts val="60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16"/>
          <p:cNvPicPr preferRelativeResize="0"/>
          <p:nvPr/>
        </p:nvPicPr>
        <p:blipFill>
          <a:blip r:embed="rId3">
            <a:alphaModFix amt="30000"/>
          </a:blip>
          <a:stretch>
            <a:fillRect/>
          </a:stretch>
        </p:blipFill>
        <p:spPr>
          <a:xfrm>
            <a:off x="4038601" y="0"/>
            <a:ext cx="5143500" cy="5143500"/>
          </a:xfrm>
          <a:prstGeom prst="rect">
            <a:avLst/>
          </a:prstGeom>
          <a:noFill/>
          <a:ln>
            <a:noFill/>
          </a:ln>
        </p:spPr>
      </p:pic>
      <p:sp>
        <p:nvSpPr>
          <p:cNvPr id="300" name="Google Shape;300;p16"/>
          <p:cNvSpPr txBox="1"/>
          <p:nvPr>
            <p:ph idx="1" type="body"/>
          </p:nvPr>
        </p:nvSpPr>
        <p:spPr>
          <a:xfrm>
            <a:off x="750300" y="340650"/>
            <a:ext cx="76434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FFFFFF"/>
                </a:solidFill>
                <a:latin typeface="Roboto"/>
                <a:ea typeface="Roboto"/>
                <a:cs typeface="Roboto"/>
                <a:sym typeface="Roboto"/>
              </a:rPr>
              <a:t>How will we approach the Problem?</a:t>
            </a:r>
            <a:endParaRPr b="1">
              <a:latin typeface="Roboto"/>
              <a:ea typeface="Roboto"/>
              <a:cs typeface="Roboto"/>
              <a:sym typeface="Roboto"/>
            </a:endParaRPr>
          </a:p>
        </p:txBody>
      </p:sp>
      <p:sp>
        <p:nvSpPr>
          <p:cNvPr id="301" name="Google Shape;301;p16"/>
          <p:cNvSpPr txBox="1"/>
          <p:nvPr/>
        </p:nvSpPr>
        <p:spPr>
          <a:xfrm>
            <a:off x="449625" y="1245125"/>
            <a:ext cx="3913200" cy="3047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00000"/>
              </a:lnSpc>
              <a:spcBef>
                <a:spcPts val="400"/>
              </a:spcBef>
              <a:spcAft>
                <a:spcPts val="0"/>
              </a:spcAft>
              <a:buNone/>
            </a:pPr>
            <a:r>
              <a:rPr b="1" lang="en" sz="1800">
                <a:solidFill>
                  <a:srgbClr val="45818E"/>
                </a:solidFill>
                <a:highlight>
                  <a:srgbClr val="FFFFFF"/>
                </a:highlight>
                <a:latin typeface="Roboto"/>
                <a:ea typeface="Roboto"/>
                <a:cs typeface="Roboto"/>
                <a:sym typeface="Roboto"/>
              </a:rPr>
              <a:t>Tools we used:</a:t>
            </a:r>
            <a:endParaRPr b="1" sz="1800">
              <a:solidFill>
                <a:srgbClr val="45818E"/>
              </a:solidFill>
              <a:highlight>
                <a:srgbClr val="FFFFFF"/>
              </a:highlight>
              <a:latin typeface="Roboto"/>
              <a:ea typeface="Roboto"/>
              <a:cs typeface="Roboto"/>
              <a:sym typeface="Roboto"/>
            </a:endParaRPr>
          </a:p>
          <a:p>
            <a:pPr indent="-342900" lvl="0" marL="457200" rtl="0" algn="l">
              <a:lnSpc>
                <a:spcPct val="100000"/>
              </a:lnSpc>
              <a:spcBef>
                <a:spcPts val="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Python Programming Language</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Python Libraries-</a:t>
            </a:r>
            <a:endParaRPr sz="18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Pandas</a:t>
            </a:r>
            <a:endParaRPr sz="18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Numpy</a:t>
            </a:r>
            <a:endParaRPr sz="18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Matplotlib</a:t>
            </a:r>
            <a:endParaRPr sz="18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Seaborn</a:t>
            </a:r>
            <a:endParaRPr sz="18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Scikit Learn</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Jupyter Notebook IDE</a:t>
            </a:r>
            <a:endParaRPr sz="1800">
              <a:solidFill>
                <a:srgbClr val="FFFFFF"/>
              </a:solidFill>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p:txBody>
      </p:sp>
      <p:sp>
        <p:nvSpPr>
          <p:cNvPr id="302" name="Google Shape;302;p16"/>
          <p:cNvSpPr txBox="1"/>
          <p:nvPr/>
        </p:nvSpPr>
        <p:spPr>
          <a:xfrm>
            <a:off x="4564425" y="1321325"/>
            <a:ext cx="3913200" cy="3047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00000"/>
              </a:lnSpc>
              <a:spcBef>
                <a:spcPts val="400"/>
              </a:spcBef>
              <a:spcAft>
                <a:spcPts val="0"/>
              </a:spcAft>
              <a:buNone/>
            </a:pPr>
            <a:r>
              <a:rPr b="1" lang="en" sz="1800">
                <a:solidFill>
                  <a:srgbClr val="45818E"/>
                </a:solidFill>
                <a:highlight>
                  <a:srgbClr val="FFFFFF"/>
                </a:highlight>
                <a:latin typeface="Roboto"/>
                <a:ea typeface="Roboto"/>
                <a:cs typeface="Roboto"/>
                <a:sym typeface="Roboto"/>
              </a:rPr>
              <a:t>Steps we followed</a:t>
            </a:r>
            <a:r>
              <a:rPr b="1" lang="en" sz="1800">
                <a:solidFill>
                  <a:srgbClr val="45818E"/>
                </a:solidFill>
                <a:highlight>
                  <a:srgbClr val="FFFFFF"/>
                </a:highlight>
                <a:latin typeface="Roboto"/>
                <a:ea typeface="Roboto"/>
                <a:cs typeface="Roboto"/>
                <a:sym typeface="Roboto"/>
              </a:rPr>
              <a:t>:</a:t>
            </a:r>
            <a:endParaRPr b="1" sz="1800">
              <a:solidFill>
                <a:srgbClr val="45818E"/>
              </a:solidFill>
              <a:highlight>
                <a:srgbClr val="FFFFFF"/>
              </a:highlight>
              <a:latin typeface="Roboto"/>
              <a:ea typeface="Roboto"/>
              <a:cs typeface="Roboto"/>
              <a:sym typeface="Roboto"/>
            </a:endParaRPr>
          </a:p>
          <a:p>
            <a:pPr indent="-342900" lvl="0" marL="457200" rtl="0" algn="l">
              <a:lnSpc>
                <a:spcPct val="100000"/>
              </a:lnSpc>
              <a:spcBef>
                <a:spcPts val="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Gathering</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Exploratory data analysis(EDA)</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wrangling</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visualization</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Pre-processing</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Splitting data</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Selecting &amp; training model</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Testing model</a:t>
            </a:r>
            <a:endParaRPr sz="1800">
              <a:solidFill>
                <a:srgbClr val="FFFFFF"/>
              </a:solidFill>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p:nvPr/>
        </p:nvSpPr>
        <p:spPr>
          <a:xfrm>
            <a:off x="659775" y="404225"/>
            <a:ext cx="2773800" cy="57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txBox="1"/>
          <p:nvPr>
            <p:ph idx="1" type="body"/>
          </p:nvPr>
        </p:nvSpPr>
        <p:spPr>
          <a:xfrm>
            <a:off x="750300" y="340650"/>
            <a:ext cx="76434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134F5C"/>
                </a:solidFill>
                <a:latin typeface="Roboto"/>
                <a:ea typeface="Roboto"/>
                <a:cs typeface="Roboto"/>
                <a:sym typeface="Roboto"/>
              </a:rPr>
              <a:t>About Dataset</a:t>
            </a:r>
            <a:endParaRPr b="1">
              <a:solidFill>
                <a:srgbClr val="134F5C"/>
              </a:solidFill>
              <a:latin typeface="Roboto"/>
              <a:ea typeface="Roboto"/>
              <a:cs typeface="Roboto"/>
              <a:sym typeface="Roboto"/>
            </a:endParaRPr>
          </a:p>
        </p:txBody>
      </p:sp>
      <p:sp>
        <p:nvSpPr>
          <p:cNvPr id="309" name="Google Shape;309;p17"/>
          <p:cNvSpPr txBox="1"/>
          <p:nvPr/>
        </p:nvSpPr>
        <p:spPr>
          <a:xfrm>
            <a:off x="695350" y="1037600"/>
            <a:ext cx="7847400" cy="1015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The dataset is available here in Kaggle:</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a:t>
            </a:r>
            <a:r>
              <a:rPr lang="en" sz="1800" u="sng">
                <a:solidFill>
                  <a:schemeClr val="hlink"/>
                </a:solidFill>
                <a:latin typeface="Roboto"/>
                <a:ea typeface="Roboto"/>
                <a:cs typeface="Roboto"/>
                <a:sym typeface="Roboto"/>
                <a:hlinkClick r:id="rId3"/>
              </a:rPr>
              <a:t>https://www.kaggle.com/datasets/gauravmalik26/food-delivery-dataset?resource=download&amp;select=train.csv</a:t>
            </a:r>
            <a:r>
              <a:rPr lang="en" sz="1800">
                <a:solidFill>
                  <a:srgbClr val="FFFFFF"/>
                </a:solidFill>
                <a:latin typeface="Roboto"/>
                <a:ea typeface="Roboto"/>
                <a:cs typeface="Roboto"/>
                <a:sym typeface="Roboto"/>
              </a:rPr>
              <a:t>”</a:t>
            </a:r>
            <a:endParaRPr sz="1800">
              <a:solidFill>
                <a:srgbClr val="FFFFFF"/>
              </a:solidFill>
              <a:latin typeface="Roboto"/>
              <a:ea typeface="Roboto"/>
              <a:cs typeface="Roboto"/>
              <a:sym typeface="Roboto"/>
            </a:endParaRPr>
          </a:p>
        </p:txBody>
      </p:sp>
      <p:pic>
        <p:nvPicPr>
          <p:cNvPr id="310" name="Google Shape;310;p17"/>
          <p:cNvPicPr preferRelativeResize="0"/>
          <p:nvPr/>
        </p:nvPicPr>
        <p:blipFill>
          <a:blip r:embed="rId4">
            <a:alphaModFix/>
          </a:blip>
          <a:stretch>
            <a:fillRect/>
          </a:stretch>
        </p:blipFill>
        <p:spPr>
          <a:xfrm>
            <a:off x="523725" y="2193775"/>
            <a:ext cx="8241476" cy="27245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8"/>
          <p:cNvPicPr preferRelativeResize="0"/>
          <p:nvPr/>
        </p:nvPicPr>
        <p:blipFill>
          <a:blip r:embed="rId3">
            <a:alphaModFix amt="50000"/>
          </a:blip>
          <a:stretch>
            <a:fillRect/>
          </a:stretch>
        </p:blipFill>
        <p:spPr>
          <a:xfrm>
            <a:off x="3395735" y="9525"/>
            <a:ext cx="5738740" cy="5143501"/>
          </a:xfrm>
          <a:prstGeom prst="rect">
            <a:avLst/>
          </a:prstGeom>
          <a:noFill/>
          <a:ln>
            <a:noFill/>
          </a:ln>
          <a:effectLst>
            <a:outerShdw blurRad="57150" rotWithShape="0" algn="bl" dir="5400000" dist="19050">
              <a:srgbClr val="000000">
                <a:alpha val="50000"/>
              </a:srgbClr>
            </a:outerShdw>
          </a:effectLst>
        </p:spPr>
      </p:pic>
      <p:sp>
        <p:nvSpPr>
          <p:cNvPr id="316" name="Google Shape;316;p18"/>
          <p:cNvSpPr/>
          <p:nvPr/>
        </p:nvSpPr>
        <p:spPr>
          <a:xfrm>
            <a:off x="546075" y="242225"/>
            <a:ext cx="7986300" cy="4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18"/>
          <p:cNvPicPr preferRelativeResize="0"/>
          <p:nvPr/>
        </p:nvPicPr>
        <p:blipFill rotWithShape="1">
          <a:blip r:embed="rId4">
            <a:alphaModFix/>
          </a:blip>
          <a:srcRect b="719" l="0" r="0" t="719"/>
          <a:stretch/>
        </p:blipFill>
        <p:spPr>
          <a:xfrm>
            <a:off x="685800" y="978075"/>
            <a:ext cx="4142300" cy="3894225"/>
          </a:xfrm>
          <a:prstGeom prst="rect">
            <a:avLst/>
          </a:prstGeom>
          <a:noFill/>
          <a:ln>
            <a:noFill/>
          </a:ln>
        </p:spPr>
      </p:pic>
      <p:pic>
        <p:nvPicPr>
          <p:cNvPr id="318" name="Google Shape;318;p18"/>
          <p:cNvPicPr preferRelativeResize="0"/>
          <p:nvPr/>
        </p:nvPicPr>
        <p:blipFill>
          <a:blip r:embed="rId5">
            <a:alphaModFix/>
          </a:blip>
          <a:stretch>
            <a:fillRect/>
          </a:stretch>
        </p:blipFill>
        <p:spPr>
          <a:xfrm>
            <a:off x="5200750" y="978075"/>
            <a:ext cx="3147325" cy="3894225"/>
          </a:xfrm>
          <a:prstGeom prst="rect">
            <a:avLst/>
          </a:prstGeom>
          <a:noFill/>
          <a:ln>
            <a:noFill/>
          </a:ln>
        </p:spPr>
      </p:pic>
      <p:sp>
        <p:nvSpPr>
          <p:cNvPr id="319" name="Google Shape;319;p18"/>
          <p:cNvSpPr txBox="1"/>
          <p:nvPr/>
        </p:nvSpPr>
        <p:spPr>
          <a:xfrm>
            <a:off x="418800" y="235675"/>
            <a:ext cx="81540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34F5C"/>
                </a:solidFill>
                <a:latin typeface="Roboto"/>
                <a:ea typeface="Roboto"/>
                <a:cs typeface="Roboto"/>
                <a:sym typeface="Roboto"/>
              </a:rPr>
              <a:t>Column Names  |  Column Data-types  |  Total null values in Columns </a:t>
            </a:r>
            <a:endParaRPr b="1" sz="2000">
              <a:solidFill>
                <a:srgbClr val="134F5C"/>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19"/>
          <p:cNvPicPr preferRelativeResize="0"/>
          <p:nvPr/>
        </p:nvPicPr>
        <p:blipFill>
          <a:blip r:embed="rId3">
            <a:alphaModFix amt="50000"/>
          </a:blip>
          <a:stretch>
            <a:fillRect/>
          </a:stretch>
        </p:blipFill>
        <p:spPr>
          <a:xfrm>
            <a:off x="4074850" y="253600"/>
            <a:ext cx="5050100" cy="4889899"/>
          </a:xfrm>
          <a:prstGeom prst="rect">
            <a:avLst/>
          </a:prstGeom>
          <a:noFill/>
          <a:ln>
            <a:noFill/>
          </a:ln>
        </p:spPr>
      </p:pic>
      <p:sp>
        <p:nvSpPr>
          <p:cNvPr id="325" name="Google Shape;325;p19"/>
          <p:cNvSpPr/>
          <p:nvPr/>
        </p:nvSpPr>
        <p:spPr>
          <a:xfrm>
            <a:off x="497875" y="421600"/>
            <a:ext cx="4577400" cy="51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txBox="1"/>
          <p:nvPr>
            <p:ph idx="1" type="body"/>
          </p:nvPr>
        </p:nvSpPr>
        <p:spPr>
          <a:xfrm>
            <a:off x="521700" y="340650"/>
            <a:ext cx="4866600" cy="69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solidFill>
                  <a:srgbClr val="134F5C"/>
                </a:solidFill>
                <a:latin typeface="Roboto"/>
                <a:ea typeface="Roboto"/>
                <a:cs typeface="Roboto"/>
                <a:sym typeface="Roboto"/>
              </a:rPr>
              <a:t>Data Cleaning Operations</a:t>
            </a:r>
            <a:endParaRPr b="1">
              <a:solidFill>
                <a:srgbClr val="134F5C"/>
              </a:solidFill>
              <a:latin typeface="Roboto"/>
              <a:ea typeface="Roboto"/>
              <a:cs typeface="Roboto"/>
              <a:sym typeface="Roboto"/>
            </a:endParaRPr>
          </a:p>
        </p:txBody>
      </p:sp>
      <p:sp>
        <p:nvSpPr>
          <p:cNvPr id="327" name="Google Shape;327;p19"/>
          <p:cNvSpPr txBox="1"/>
          <p:nvPr/>
        </p:nvSpPr>
        <p:spPr>
          <a:xfrm>
            <a:off x="521975" y="1037600"/>
            <a:ext cx="8263500" cy="3201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5818E"/>
                </a:solidFill>
                <a:highlight>
                  <a:srgbClr val="FFFFFF"/>
                </a:highlight>
                <a:latin typeface="Roboto"/>
                <a:ea typeface="Roboto"/>
                <a:cs typeface="Roboto"/>
                <a:sym typeface="Roboto"/>
              </a:rPr>
              <a:t>The problems identified in the data set -</a:t>
            </a:r>
            <a:endParaRPr sz="1800">
              <a:solidFill>
                <a:srgbClr val="45818E"/>
              </a:solidFill>
              <a:highlight>
                <a:srgbClr val="FFFFFF"/>
              </a:highlight>
              <a:latin typeface="Roboto"/>
              <a:ea typeface="Roboto"/>
              <a:cs typeface="Roboto"/>
              <a:sym typeface="Roboto"/>
            </a:endParaRPr>
          </a:p>
          <a:p>
            <a:pPr indent="-342900" lvl="0" marL="457200" rtl="0" algn="l">
              <a:spcBef>
                <a:spcPts val="0"/>
              </a:spcBef>
              <a:spcAft>
                <a:spcPts val="0"/>
              </a:spcAft>
              <a:buClr>
                <a:srgbClr val="FFFFFF"/>
              </a:buClr>
              <a:buSzPts val="1800"/>
              <a:buFont typeface="Roboto"/>
              <a:buAutoNum type="arabicParenR"/>
            </a:pPr>
            <a:r>
              <a:rPr lang="en" sz="1800">
                <a:solidFill>
                  <a:srgbClr val="FFFFFF"/>
                </a:solidFill>
                <a:latin typeface="Roboto"/>
                <a:ea typeface="Roboto"/>
                <a:cs typeface="Roboto"/>
                <a:sym typeface="Roboto"/>
              </a:rPr>
              <a:t>Many unwanted columns in context of Time prediction like - </a:t>
            </a:r>
            <a:endParaRPr sz="1800">
              <a:solidFill>
                <a:srgbClr val="FFFFFF"/>
              </a:solidFill>
              <a:latin typeface="Roboto"/>
              <a:ea typeface="Roboto"/>
              <a:cs typeface="Roboto"/>
              <a:sym typeface="Roboto"/>
            </a:endParaRPr>
          </a:p>
          <a:p>
            <a:pPr indent="0" lvl="0" marL="457200" rtl="0" algn="l">
              <a:spcBef>
                <a:spcPts val="0"/>
              </a:spcBef>
              <a:spcAft>
                <a:spcPts val="0"/>
              </a:spcAft>
              <a:buNone/>
            </a:pPr>
            <a:r>
              <a:rPr lang="en" sz="1300">
                <a:solidFill>
                  <a:srgbClr val="D0E0E3"/>
                </a:solidFill>
                <a:latin typeface="Roboto"/>
                <a:ea typeface="Roboto"/>
                <a:cs typeface="Roboto"/>
                <a:sym typeface="Roboto"/>
              </a:rPr>
              <a:t>[</a:t>
            </a:r>
            <a:r>
              <a:rPr lang="en" sz="1300">
                <a:solidFill>
                  <a:srgbClr val="FFFFFF"/>
                </a:solidFill>
                <a:latin typeface="Roboto"/>
                <a:ea typeface="Roboto"/>
                <a:cs typeface="Roboto"/>
                <a:sym typeface="Roboto"/>
              </a:rPr>
              <a:t>'ID', 'Delivery_person_ID', 'Order_Date', 'Time_Orderd', 'Time_Order_picked', 'Festival', 'Vehicle_condition', </a:t>
            </a:r>
            <a:endParaRPr sz="1300">
              <a:solidFill>
                <a:srgbClr val="FFFFFF"/>
              </a:solidFill>
              <a:latin typeface="Roboto"/>
              <a:ea typeface="Roboto"/>
              <a:cs typeface="Roboto"/>
              <a:sym typeface="Roboto"/>
            </a:endParaRPr>
          </a:p>
          <a:p>
            <a:pPr indent="0" lvl="0" marL="457200" rtl="0" algn="l">
              <a:spcBef>
                <a:spcPts val="0"/>
              </a:spcBef>
              <a:spcAft>
                <a:spcPts val="0"/>
              </a:spcAft>
              <a:buNone/>
            </a:pPr>
            <a:r>
              <a:rPr lang="en" sz="1300">
                <a:solidFill>
                  <a:srgbClr val="FFFFFF"/>
                </a:solidFill>
                <a:latin typeface="Roboto"/>
                <a:ea typeface="Roboto"/>
                <a:cs typeface="Roboto"/>
                <a:sym typeface="Roboto"/>
              </a:rPr>
              <a:t>'Type_of_vehicle', 'City']</a:t>
            </a:r>
            <a:endParaRPr sz="1300">
              <a:solidFill>
                <a:srgbClr val="FFFFFF"/>
              </a:solidFill>
              <a:latin typeface="Roboto"/>
              <a:ea typeface="Roboto"/>
              <a:cs typeface="Roboto"/>
              <a:sym typeface="Roboto"/>
            </a:endParaRPr>
          </a:p>
          <a:p>
            <a:pPr indent="-330200" lvl="0" marL="914400" rtl="0" algn="l">
              <a:spcBef>
                <a:spcPts val="0"/>
              </a:spcBef>
              <a:spcAft>
                <a:spcPts val="0"/>
              </a:spcAft>
              <a:buClr>
                <a:schemeClr val="lt1"/>
              </a:buClr>
              <a:buSzPts val="1600"/>
              <a:buFont typeface="Roboto"/>
              <a:buChar char="➔"/>
            </a:pPr>
            <a:r>
              <a:rPr lang="en" sz="1600">
                <a:solidFill>
                  <a:schemeClr val="lt1"/>
                </a:solidFill>
                <a:highlight>
                  <a:srgbClr val="45818E"/>
                </a:highlight>
                <a:latin typeface="Roboto"/>
                <a:ea typeface="Roboto"/>
                <a:cs typeface="Roboto"/>
                <a:sym typeface="Roboto"/>
              </a:rPr>
              <a:t>Dropped unwanted columns</a:t>
            </a:r>
            <a:endParaRPr sz="1600">
              <a:solidFill>
                <a:srgbClr val="FFFFFF"/>
              </a:solidFill>
              <a:highlight>
                <a:srgbClr val="45818E"/>
              </a:highlight>
              <a:latin typeface="Roboto"/>
              <a:ea typeface="Roboto"/>
              <a:cs typeface="Roboto"/>
              <a:sym typeface="Roboto"/>
            </a:endParaRPr>
          </a:p>
          <a:p>
            <a:pPr indent="-342900" lvl="0" marL="457200" rtl="0" algn="l">
              <a:spcBef>
                <a:spcPts val="0"/>
              </a:spcBef>
              <a:spcAft>
                <a:spcPts val="0"/>
              </a:spcAft>
              <a:buClr>
                <a:srgbClr val="FFFFFF"/>
              </a:buClr>
              <a:buSzPts val="1800"/>
              <a:buFont typeface="Roboto"/>
              <a:buAutoNum type="arabicParenR"/>
            </a:pPr>
            <a:r>
              <a:rPr lang="en" sz="1800">
                <a:solidFill>
                  <a:srgbClr val="FFFFFF"/>
                </a:solidFill>
                <a:latin typeface="Roboto"/>
                <a:ea typeface="Roboto"/>
                <a:cs typeface="Roboto"/>
                <a:sym typeface="Roboto"/>
              </a:rPr>
              <a:t>Many null values in some columns</a:t>
            </a:r>
            <a:endParaRPr sz="1800">
              <a:solidFill>
                <a:srgbClr val="FFFFFF"/>
              </a:solidFill>
              <a:latin typeface="Roboto"/>
              <a:ea typeface="Roboto"/>
              <a:cs typeface="Roboto"/>
              <a:sym typeface="Roboto"/>
            </a:endParaRPr>
          </a:p>
          <a:p>
            <a:pPr indent="-330200" lvl="0" marL="914400" rtl="0" algn="l">
              <a:spcBef>
                <a:spcPts val="0"/>
              </a:spcBef>
              <a:spcAft>
                <a:spcPts val="0"/>
              </a:spcAft>
              <a:buClr>
                <a:srgbClr val="FFFFFF"/>
              </a:buClr>
              <a:buSzPts val="1600"/>
              <a:buFont typeface="Roboto"/>
              <a:buChar char="➔"/>
            </a:pPr>
            <a:r>
              <a:rPr lang="en" sz="1600">
                <a:solidFill>
                  <a:srgbClr val="FFFFFF"/>
                </a:solidFill>
                <a:highlight>
                  <a:srgbClr val="45818E"/>
                </a:highlight>
                <a:latin typeface="Roboto"/>
                <a:ea typeface="Roboto"/>
                <a:cs typeface="Roboto"/>
                <a:sym typeface="Roboto"/>
              </a:rPr>
              <a:t>For numerical cols = Imputed null values with Median values</a:t>
            </a:r>
            <a:endParaRPr sz="1600">
              <a:solidFill>
                <a:srgbClr val="FFFFFF"/>
              </a:solidFill>
              <a:highlight>
                <a:srgbClr val="45818E"/>
              </a:highlight>
              <a:latin typeface="Roboto"/>
              <a:ea typeface="Roboto"/>
              <a:cs typeface="Roboto"/>
              <a:sym typeface="Roboto"/>
            </a:endParaRPr>
          </a:p>
          <a:p>
            <a:pPr indent="-330200" lvl="0" marL="914400" rtl="0" algn="l">
              <a:spcBef>
                <a:spcPts val="0"/>
              </a:spcBef>
              <a:spcAft>
                <a:spcPts val="0"/>
              </a:spcAft>
              <a:buClr>
                <a:srgbClr val="FFFFFF"/>
              </a:buClr>
              <a:buSzPts val="1600"/>
              <a:buFont typeface="Roboto"/>
              <a:buChar char="➔"/>
            </a:pPr>
            <a:r>
              <a:rPr lang="en" sz="1600">
                <a:solidFill>
                  <a:srgbClr val="FFFFFF"/>
                </a:solidFill>
                <a:highlight>
                  <a:srgbClr val="45818E"/>
                </a:highlight>
                <a:latin typeface="Roboto"/>
                <a:ea typeface="Roboto"/>
                <a:cs typeface="Roboto"/>
                <a:sym typeface="Roboto"/>
              </a:rPr>
              <a:t>For categorical cols = </a:t>
            </a:r>
            <a:r>
              <a:rPr lang="en" sz="1600">
                <a:solidFill>
                  <a:schemeClr val="lt1"/>
                </a:solidFill>
                <a:highlight>
                  <a:srgbClr val="45818E"/>
                </a:highlight>
                <a:latin typeface="Roboto"/>
                <a:ea typeface="Roboto"/>
                <a:cs typeface="Roboto"/>
                <a:sym typeface="Roboto"/>
              </a:rPr>
              <a:t>Imputed null values</a:t>
            </a:r>
            <a:r>
              <a:rPr lang="en" sz="1600">
                <a:solidFill>
                  <a:srgbClr val="FFFFFF"/>
                </a:solidFill>
                <a:highlight>
                  <a:srgbClr val="45818E"/>
                </a:highlight>
                <a:latin typeface="Roboto"/>
                <a:ea typeface="Roboto"/>
                <a:cs typeface="Roboto"/>
                <a:sym typeface="Roboto"/>
              </a:rPr>
              <a:t> with most recurring category</a:t>
            </a:r>
            <a:endParaRPr sz="1600">
              <a:solidFill>
                <a:srgbClr val="FFFFFF"/>
              </a:solidFill>
              <a:highlight>
                <a:srgbClr val="45818E"/>
              </a:highlight>
              <a:latin typeface="Roboto"/>
              <a:ea typeface="Roboto"/>
              <a:cs typeface="Roboto"/>
              <a:sym typeface="Roboto"/>
            </a:endParaRPr>
          </a:p>
          <a:p>
            <a:pPr indent="-342900" lvl="0" marL="457200" rtl="0" algn="l">
              <a:spcBef>
                <a:spcPts val="0"/>
              </a:spcBef>
              <a:spcAft>
                <a:spcPts val="0"/>
              </a:spcAft>
              <a:buClr>
                <a:srgbClr val="FFFFFF"/>
              </a:buClr>
              <a:buSzPts val="1800"/>
              <a:buFont typeface="Roboto"/>
              <a:buAutoNum type="arabicParenR"/>
            </a:pPr>
            <a:r>
              <a:rPr lang="en" sz="1800">
                <a:solidFill>
                  <a:srgbClr val="FFFFFF"/>
                </a:solidFill>
                <a:latin typeface="Roboto"/>
                <a:ea typeface="Roboto"/>
                <a:cs typeface="Roboto"/>
                <a:sym typeface="Roboto"/>
              </a:rPr>
              <a:t>Problem with the format of values in few columns</a:t>
            </a:r>
            <a:endParaRPr sz="1800">
              <a:solidFill>
                <a:srgbClr val="FFFFFF"/>
              </a:solidFill>
              <a:latin typeface="Roboto"/>
              <a:ea typeface="Roboto"/>
              <a:cs typeface="Roboto"/>
              <a:sym typeface="Roboto"/>
            </a:endParaRPr>
          </a:p>
          <a:p>
            <a:pPr indent="-330200" lvl="0" marL="914400" rtl="0" algn="l">
              <a:spcBef>
                <a:spcPts val="0"/>
              </a:spcBef>
              <a:spcAft>
                <a:spcPts val="0"/>
              </a:spcAft>
              <a:buClr>
                <a:srgbClr val="FFFFFF"/>
              </a:buClr>
              <a:buSzPts val="1600"/>
              <a:buFont typeface="Roboto"/>
              <a:buChar char="➔"/>
            </a:pPr>
            <a:r>
              <a:rPr lang="en" sz="1600">
                <a:solidFill>
                  <a:srgbClr val="FFFFFF"/>
                </a:solidFill>
                <a:highlight>
                  <a:srgbClr val="45818E"/>
                </a:highlight>
                <a:latin typeface="Roboto"/>
                <a:ea typeface="Roboto"/>
                <a:cs typeface="Roboto"/>
                <a:sym typeface="Roboto"/>
              </a:rPr>
              <a:t>Corrected the format by using split operation</a:t>
            </a:r>
            <a:endParaRPr sz="1600">
              <a:solidFill>
                <a:srgbClr val="FFFFFF"/>
              </a:solidFill>
              <a:highlight>
                <a:srgbClr val="45818E"/>
              </a:highlight>
              <a:latin typeface="Roboto"/>
              <a:ea typeface="Roboto"/>
              <a:cs typeface="Roboto"/>
              <a:sym typeface="Roboto"/>
            </a:endParaRPr>
          </a:p>
          <a:p>
            <a:pPr indent="-342900" lvl="0" marL="457200" rtl="0" algn="l">
              <a:spcBef>
                <a:spcPts val="0"/>
              </a:spcBef>
              <a:spcAft>
                <a:spcPts val="0"/>
              </a:spcAft>
              <a:buClr>
                <a:srgbClr val="FFFFFF"/>
              </a:buClr>
              <a:buSzPts val="1800"/>
              <a:buFont typeface="Roboto"/>
              <a:buAutoNum type="arabicParenR"/>
            </a:pPr>
            <a:r>
              <a:rPr lang="en" sz="1800">
                <a:solidFill>
                  <a:srgbClr val="FFFFFF"/>
                </a:solidFill>
                <a:latin typeface="Roboto"/>
                <a:ea typeface="Roboto"/>
                <a:cs typeface="Roboto"/>
                <a:sym typeface="Roboto"/>
              </a:rPr>
              <a:t>Inappropriate Datatype of columns</a:t>
            </a:r>
            <a:endParaRPr sz="1800">
              <a:solidFill>
                <a:srgbClr val="FFFFFF"/>
              </a:solidFill>
              <a:latin typeface="Roboto"/>
              <a:ea typeface="Roboto"/>
              <a:cs typeface="Roboto"/>
              <a:sym typeface="Roboto"/>
            </a:endParaRPr>
          </a:p>
          <a:p>
            <a:pPr indent="-330200" lvl="0" marL="914400" rtl="0" algn="l">
              <a:spcBef>
                <a:spcPts val="0"/>
              </a:spcBef>
              <a:spcAft>
                <a:spcPts val="0"/>
              </a:spcAft>
              <a:buClr>
                <a:srgbClr val="FFFFFF"/>
              </a:buClr>
              <a:buSzPts val="1600"/>
              <a:buFont typeface="Roboto"/>
              <a:buChar char="➔"/>
            </a:pPr>
            <a:r>
              <a:rPr lang="en" sz="1600">
                <a:solidFill>
                  <a:srgbClr val="FFFFFF"/>
                </a:solidFill>
                <a:highlight>
                  <a:srgbClr val="45818E"/>
                </a:highlight>
                <a:latin typeface="Roboto"/>
                <a:ea typeface="Roboto"/>
                <a:cs typeface="Roboto"/>
                <a:sym typeface="Roboto"/>
              </a:rPr>
              <a:t>Changed the Datatype as suitable for columns</a:t>
            </a:r>
            <a:endParaRPr sz="1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p:nvPr/>
        </p:nvSpPr>
        <p:spPr>
          <a:xfrm>
            <a:off x="982650" y="146175"/>
            <a:ext cx="7178700" cy="492600"/>
          </a:xfrm>
          <a:prstGeom prst="ribbon">
            <a:avLst>
              <a:gd fmla="val 16667"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134F5C"/>
                </a:solidFill>
                <a:latin typeface="Roboto"/>
                <a:ea typeface="Roboto"/>
                <a:cs typeface="Roboto"/>
                <a:sym typeface="Roboto"/>
              </a:rPr>
              <a:t>Data After Cleaning</a:t>
            </a:r>
            <a:endParaRPr b="1" sz="1700">
              <a:solidFill>
                <a:srgbClr val="134F5C"/>
              </a:solidFill>
              <a:latin typeface="Roboto"/>
              <a:ea typeface="Roboto"/>
              <a:cs typeface="Roboto"/>
              <a:sym typeface="Roboto"/>
            </a:endParaRPr>
          </a:p>
        </p:txBody>
      </p:sp>
      <p:pic>
        <p:nvPicPr>
          <p:cNvPr id="333" name="Google Shape;333;p20"/>
          <p:cNvPicPr preferRelativeResize="0"/>
          <p:nvPr/>
        </p:nvPicPr>
        <p:blipFill>
          <a:blip r:embed="rId3">
            <a:alphaModFix/>
          </a:blip>
          <a:stretch>
            <a:fillRect/>
          </a:stretch>
        </p:blipFill>
        <p:spPr>
          <a:xfrm>
            <a:off x="551425" y="2526975"/>
            <a:ext cx="4297000" cy="2423125"/>
          </a:xfrm>
          <a:prstGeom prst="rect">
            <a:avLst/>
          </a:prstGeom>
          <a:noFill/>
          <a:ln>
            <a:noFill/>
          </a:ln>
          <a:effectLst>
            <a:outerShdw blurRad="57150" rotWithShape="0" algn="bl" dir="5400000" dist="19050">
              <a:srgbClr val="000000">
                <a:alpha val="50000"/>
              </a:srgbClr>
            </a:outerShdw>
          </a:effectLst>
        </p:spPr>
      </p:pic>
      <p:pic>
        <p:nvPicPr>
          <p:cNvPr id="334" name="Google Shape;334;p20"/>
          <p:cNvPicPr preferRelativeResize="0"/>
          <p:nvPr/>
        </p:nvPicPr>
        <p:blipFill>
          <a:blip r:embed="rId4">
            <a:alphaModFix/>
          </a:blip>
          <a:stretch>
            <a:fillRect/>
          </a:stretch>
        </p:blipFill>
        <p:spPr>
          <a:xfrm>
            <a:off x="5200750" y="2526975"/>
            <a:ext cx="3319550" cy="2363575"/>
          </a:xfrm>
          <a:prstGeom prst="rect">
            <a:avLst/>
          </a:prstGeom>
          <a:noFill/>
          <a:ln>
            <a:noFill/>
          </a:ln>
          <a:effectLst>
            <a:outerShdw blurRad="57150" rotWithShape="0" algn="bl" dir="5400000" dist="19050">
              <a:srgbClr val="000000">
                <a:alpha val="50000"/>
              </a:srgbClr>
            </a:outerShdw>
          </a:effectLst>
        </p:spPr>
      </p:pic>
      <p:pic>
        <p:nvPicPr>
          <p:cNvPr id="335" name="Google Shape;335;p20"/>
          <p:cNvPicPr preferRelativeResize="0"/>
          <p:nvPr/>
        </p:nvPicPr>
        <p:blipFill>
          <a:blip r:embed="rId5">
            <a:alphaModFix/>
          </a:blip>
          <a:stretch>
            <a:fillRect/>
          </a:stretch>
        </p:blipFill>
        <p:spPr>
          <a:xfrm>
            <a:off x="551425" y="810400"/>
            <a:ext cx="7968877" cy="1621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1"/>
          <p:cNvPicPr preferRelativeResize="0"/>
          <p:nvPr/>
        </p:nvPicPr>
        <p:blipFill>
          <a:blip r:embed="rId3">
            <a:alphaModFix amt="40000"/>
          </a:blip>
          <a:stretch>
            <a:fillRect/>
          </a:stretch>
        </p:blipFill>
        <p:spPr>
          <a:xfrm>
            <a:off x="0" y="0"/>
            <a:ext cx="9144000" cy="5143500"/>
          </a:xfrm>
          <a:prstGeom prst="rect">
            <a:avLst/>
          </a:prstGeom>
          <a:noFill/>
          <a:ln>
            <a:noFill/>
          </a:ln>
        </p:spPr>
      </p:pic>
      <p:sp>
        <p:nvSpPr>
          <p:cNvPr id="341" name="Google Shape;341;p21"/>
          <p:cNvSpPr/>
          <p:nvPr/>
        </p:nvSpPr>
        <p:spPr>
          <a:xfrm>
            <a:off x="982650" y="298575"/>
            <a:ext cx="7178700" cy="492600"/>
          </a:xfrm>
          <a:prstGeom prst="ribbon">
            <a:avLst>
              <a:gd fmla="val 16667"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134F5C"/>
                </a:solidFill>
                <a:latin typeface="Roboto"/>
                <a:ea typeface="Roboto"/>
                <a:cs typeface="Roboto"/>
                <a:sym typeface="Roboto"/>
              </a:rPr>
              <a:t>Feature Engineering</a:t>
            </a:r>
            <a:endParaRPr b="1" sz="1700">
              <a:solidFill>
                <a:srgbClr val="134F5C"/>
              </a:solidFill>
              <a:latin typeface="Roboto"/>
              <a:ea typeface="Roboto"/>
              <a:cs typeface="Roboto"/>
              <a:sym typeface="Roboto"/>
            </a:endParaRPr>
          </a:p>
        </p:txBody>
      </p:sp>
      <p:sp>
        <p:nvSpPr>
          <p:cNvPr id="342" name="Google Shape;342;p21"/>
          <p:cNvSpPr txBox="1"/>
          <p:nvPr/>
        </p:nvSpPr>
        <p:spPr>
          <a:xfrm>
            <a:off x="521975" y="1037600"/>
            <a:ext cx="8263500" cy="3471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Font typeface="Roboto"/>
              <a:buChar char="❏"/>
            </a:pPr>
            <a:r>
              <a:rPr b="1" lang="en" sz="1800">
                <a:solidFill>
                  <a:srgbClr val="45818E"/>
                </a:solidFill>
                <a:highlight>
                  <a:srgbClr val="FFFFFF"/>
                </a:highlight>
                <a:latin typeface="Roboto"/>
                <a:ea typeface="Roboto"/>
                <a:cs typeface="Roboto"/>
                <a:sym typeface="Roboto"/>
              </a:rPr>
              <a:t>Distance(km)</a:t>
            </a:r>
            <a:r>
              <a:rPr lang="en" sz="1800">
                <a:solidFill>
                  <a:srgbClr val="FFFFFF"/>
                </a:solidFill>
                <a:latin typeface="Roboto"/>
                <a:ea typeface="Roboto"/>
                <a:cs typeface="Roboto"/>
                <a:sym typeface="Roboto"/>
              </a:rPr>
              <a:t> is the very important feature that we need to predict our target variable i.e. </a:t>
            </a:r>
            <a:r>
              <a:rPr b="1" lang="en" sz="1800">
                <a:solidFill>
                  <a:srgbClr val="FFFFFF"/>
                </a:solidFill>
                <a:latin typeface="Roboto"/>
                <a:ea typeface="Roboto"/>
                <a:cs typeface="Roboto"/>
                <a:sym typeface="Roboto"/>
              </a:rPr>
              <a:t>time_taken</a:t>
            </a:r>
            <a:endParaRPr b="1"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D0E0E3"/>
              </a:buClr>
              <a:buSzPts val="1800"/>
              <a:buFont typeface="Roboto"/>
              <a:buChar char="❏"/>
            </a:pPr>
            <a:r>
              <a:rPr lang="en" sz="1800">
                <a:solidFill>
                  <a:srgbClr val="FFFFFF"/>
                </a:solidFill>
                <a:latin typeface="Roboto"/>
                <a:ea typeface="Roboto"/>
                <a:cs typeface="Roboto"/>
                <a:sym typeface="Roboto"/>
              </a:rPr>
              <a:t>Hence we are going to c</a:t>
            </a:r>
            <a:r>
              <a:rPr lang="en" sz="1800">
                <a:solidFill>
                  <a:srgbClr val="FFFFFF"/>
                </a:solidFill>
                <a:latin typeface="Roboto"/>
                <a:ea typeface="Roboto"/>
                <a:cs typeface="Roboto"/>
                <a:sym typeface="Roboto"/>
              </a:rPr>
              <a:t>reate a new column named "Distance(km)" with the help of existing features i.e. lat &amp; lon of Restaurant &amp; Customer</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For computing distance, we are going to use </a:t>
            </a:r>
            <a:r>
              <a:rPr b="1" lang="en" sz="1800">
                <a:solidFill>
                  <a:srgbClr val="45818E"/>
                </a:solidFill>
                <a:highlight>
                  <a:srgbClr val="FFFFFF"/>
                </a:highlight>
                <a:latin typeface="Roboto"/>
                <a:ea typeface="Roboto"/>
                <a:cs typeface="Roboto"/>
                <a:sym typeface="Roboto"/>
              </a:rPr>
              <a:t>Haversine Formula</a:t>
            </a:r>
            <a:r>
              <a:rPr lang="en" sz="1800">
                <a:solidFill>
                  <a:srgbClr val="FFFFFF"/>
                </a:solidFill>
                <a:latin typeface="Roboto"/>
                <a:ea typeface="Roboto"/>
                <a:cs typeface="Roboto"/>
                <a:sym typeface="Roboto"/>
              </a:rPr>
              <a:t> </a:t>
            </a:r>
            <a:r>
              <a:rPr lang="en" sz="1300">
                <a:solidFill>
                  <a:srgbClr val="FFFFFF"/>
                </a:solidFill>
                <a:latin typeface="Roboto"/>
                <a:ea typeface="Roboto"/>
                <a:cs typeface="Roboto"/>
                <a:sym typeface="Roboto"/>
              </a:rPr>
              <a:t>(The haversine formula is a very accurate way of computing distances between two points on the surface of a sphere using the latitude and longitude of the two points.)</a:t>
            </a:r>
            <a:endParaRPr sz="13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After creating this new feature, we will add this to our dataframe and drop the used features as we have already extracted the pattern out of those in the new feature</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At this point, there are </a:t>
            </a:r>
            <a:r>
              <a:rPr b="1" lang="en" sz="1800">
                <a:solidFill>
                  <a:srgbClr val="45818E"/>
                </a:solidFill>
                <a:highlight>
                  <a:srgbClr val="FFFFFF"/>
                </a:highlight>
                <a:latin typeface="Roboto"/>
                <a:ea typeface="Roboto"/>
                <a:cs typeface="Roboto"/>
                <a:sym typeface="Roboto"/>
              </a:rPr>
              <a:t>4 Numerical</a:t>
            </a:r>
            <a:r>
              <a:rPr lang="en" sz="1800">
                <a:solidFill>
                  <a:srgbClr val="45818E"/>
                </a:solidFill>
                <a:highlight>
                  <a:srgbClr val="FFFFFF"/>
                </a:highlight>
                <a:latin typeface="Roboto"/>
                <a:ea typeface="Roboto"/>
                <a:cs typeface="Roboto"/>
                <a:sym typeface="Roboto"/>
              </a:rPr>
              <a:t> and </a:t>
            </a:r>
            <a:r>
              <a:rPr b="1" lang="en" sz="1800">
                <a:solidFill>
                  <a:srgbClr val="45818E"/>
                </a:solidFill>
                <a:highlight>
                  <a:srgbClr val="FFFFFF"/>
                </a:highlight>
                <a:latin typeface="Roboto"/>
                <a:ea typeface="Roboto"/>
                <a:cs typeface="Roboto"/>
                <a:sym typeface="Roboto"/>
              </a:rPr>
              <a:t>4 categorical</a:t>
            </a:r>
            <a:r>
              <a:rPr lang="en" sz="1800">
                <a:solidFill>
                  <a:srgbClr val="45818E"/>
                </a:solidFill>
                <a:highlight>
                  <a:srgbClr val="FFFFFF"/>
                </a:highlight>
                <a:latin typeface="Roboto"/>
                <a:ea typeface="Roboto"/>
                <a:cs typeface="Roboto"/>
                <a:sym typeface="Roboto"/>
              </a:rPr>
              <a:t> columns</a:t>
            </a:r>
            <a:endParaRPr sz="1800">
              <a:solidFill>
                <a:srgbClr val="45818E"/>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