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Montserrat" panose="000005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64d770e5c_0_4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64d770e5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a9b0fa6a94_0_4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a9b0fa6a9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b64d770e5c_0_5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b64d770e5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9b0fa6a94_0_5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9b0fa6a9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64d770e5c_0_7: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b64d770e5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a9b0fa6a94_0_5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a9b0fa6a9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b63c1726b6_0_2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b63c1726b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63c1726b6_0_2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63c1726b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b64d770e5c_0_5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b64d770e5c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64d770e5c_0_6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64d770e5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9b0fa6a94_0_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b64d770e5c_0_6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b64d770e5c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b63c1726b6_0_3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b63c1726b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b63c1726b6_0_43: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b63c1726b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b64d770e5c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b64d770e5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b64d770e5c_0_14: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b64d770e5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b63c1726b6_0_38: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b63c1726b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b0fa6a94_0_2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b0fa6a9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a9b0fa6a94_0_3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a9b0fa6a9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64d770e5c_0_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64d770e5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a9b0fa6a94_0_35: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a9b0fa6a9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b64d770e5c_0_36: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b64d770e5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9b0fa6a94_0_1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9b0fa6a9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61691bd3b_0_2: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61691bd3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63c1726b6_0_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63c1726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9b0fa6a94_0_6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9b0fa6a9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64d770e5c_0_41: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64d770e5c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9b0fa6a94_0_40: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9b0fa6a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1708" y="744574"/>
            <a:ext cx="8520600" cy="3097323"/>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Capstone Project - 3</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dirty="0">
                <a:solidFill>
                  <a:schemeClr val="lt1"/>
                </a:solidFill>
                <a:latin typeface="Montserrat"/>
                <a:ea typeface="Montserrat"/>
                <a:cs typeface="Montserrat"/>
                <a:sym typeface="Montserrat"/>
              </a:rPr>
              <a:t>Team 3 : Project Title</a:t>
            </a: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Subtitle 1">
            <a:extLst>
              <a:ext uri="{FF2B5EF4-FFF2-40B4-BE49-F238E27FC236}">
                <a16:creationId xmlns:a16="http://schemas.microsoft.com/office/drawing/2014/main" id="{F0F819ED-FC50-430C-89D1-869FFD7B1858}"/>
              </a:ext>
            </a:extLst>
          </p:cNvPr>
          <p:cNvSpPr>
            <a:spLocks noGrp="1"/>
          </p:cNvSpPr>
          <p:nvPr>
            <p:ph type="subTitle" idx="1"/>
          </p:nvPr>
        </p:nvSpPr>
        <p:spPr>
          <a:xfrm>
            <a:off x="113225" y="4350900"/>
            <a:ext cx="8520600" cy="792600"/>
          </a:xfrm>
        </p:spPr>
        <p:txBody>
          <a:bodyPr/>
          <a:lstStyle/>
          <a:p>
            <a:r>
              <a:rPr lang="en-US" sz="2500" b="1" dirty="0">
                <a:solidFill>
                  <a:schemeClr val="lt1"/>
                </a:solidFill>
                <a:latin typeface="Montserrat"/>
              </a:rPr>
              <a:t>Shubham Srivastava</a:t>
            </a:r>
            <a:endParaRPr lang="en-IN" sz="2500" b="1" dirty="0">
              <a:solidFill>
                <a:schemeClr val="lt1"/>
              </a:solidFill>
              <a:latin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297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Education Distribution</a:t>
            </a:r>
            <a:endParaRPr/>
          </a:p>
        </p:txBody>
      </p:sp>
      <p:sp>
        <p:nvSpPr>
          <p:cNvPr id="120" name="Google Shape;12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21" name="Google Shape;121;p22"/>
          <p:cNvPicPr preferRelativeResize="0"/>
          <p:nvPr/>
        </p:nvPicPr>
        <p:blipFill>
          <a:blip r:embed="rId3">
            <a:alphaModFix/>
          </a:blip>
          <a:stretch>
            <a:fillRect/>
          </a:stretch>
        </p:blipFill>
        <p:spPr>
          <a:xfrm>
            <a:off x="1308993" y="1152476"/>
            <a:ext cx="6526006" cy="399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Education wise defaulters</a:t>
            </a:r>
            <a:endParaRPr sz="3200" b="1">
              <a:latin typeface="Montserrat"/>
              <a:ea typeface="Montserrat"/>
              <a:cs typeface="Montserrat"/>
              <a:sym typeface="Montserrat"/>
            </a:endParaRPr>
          </a:p>
        </p:txBody>
      </p:sp>
      <p:sp>
        <p:nvSpPr>
          <p:cNvPr id="127" name="Google Shape;127;p23"/>
          <p:cNvSpPr txBox="1"/>
          <p:nvPr/>
        </p:nvSpPr>
        <p:spPr>
          <a:xfrm>
            <a:off x="7190225" y="1978900"/>
            <a:ext cx="17442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chemeClr val="lt1"/>
                </a:solidFill>
                <a:latin typeface="Montserrat"/>
                <a:ea typeface="Montserrat"/>
                <a:cs typeface="Montserrat"/>
                <a:sym typeface="Montserrat"/>
              </a:rPr>
              <a:t>Higher</a:t>
            </a:r>
            <a:r>
              <a:rPr lang="en-GB" sz="1800">
                <a:solidFill>
                  <a:schemeClr val="lt1"/>
                </a:solidFill>
                <a:latin typeface="Montserrat"/>
                <a:ea typeface="Montserrat"/>
                <a:cs typeface="Montserrat"/>
                <a:sym typeface="Montserrat"/>
              </a:rPr>
              <a:t> Education level, lower Default Risk</a:t>
            </a:r>
            <a:endParaRPr sz="1800">
              <a:solidFill>
                <a:schemeClr val="lt1"/>
              </a:solidFill>
              <a:latin typeface="Montserrat"/>
              <a:ea typeface="Montserrat"/>
              <a:cs typeface="Montserrat"/>
              <a:sym typeface="Montserrat"/>
            </a:endParaRPr>
          </a:p>
        </p:txBody>
      </p:sp>
      <p:pic>
        <p:nvPicPr>
          <p:cNvPr id="128" name="Google Shape;128;p23"/>
          <p:cNvPicPr preferRelativeResize="0"/>
          <p:nvPr/>
        </p:nvPicPr>
        <p:blipFill>
          <a:blip r:embed="rId3">
            <a:alphaModFix/>
          </a:blip>
          <a:stretch>
            <a:fillRect/>
          </a:stretch>
        </p:blipFill>
        <p:spPr>
          <a:xfrm>
            <a:off x="152400" y="1170125"/>
            <a:ext cx="6885426" cy="36087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2747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Marital Distributions</a:t>
            </a:r>
            <a:endParaRPr/>
          </a:p>
        </p:txBody>
      </p:sp>
      <p:sp>
        <p:nvSpPr>
          <p:cNvPr id="134" name="Google Shape;13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35" name="Google Shape;135;p24"/>
          <p:cNvPicPr preferRelativeResize="0"/>
          <p:nvPr/>
        </p:nvPicPr>
        <p:blipFill>
          <a:blip r:embed="rId3">
            <a:alphaModFix/>
          </a:blip>
          <a:stretch>
            <a:fillRect/>
          </a:stretch>
        </p:blipFill>
        <p:spPr>
          <a:xfrm>
            <a:off x="1211136" y="1152475"/>
            <a:ext cx="6721726" cy="399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Marital Status</a:t>
            </a:r>
            <a:endParaRPr sz="3200" b="1">
              <a:latin typeface="Montserrat"/>
              <a:ea typeface="Montserrat"/>
              <a:cs typeface="Montserrat"/>
              <a:sym typeface="Montserrat"/>
            </a:endParaRPr>
          </a:p>
        </p:txBody>
      </p:sp>
      <p:sp>
        <p:nvSpPr>
          <p:cNvPr id="141" name="Google Shape;141;p25"/>
          <p:cNvSpPr txBox="1"/>
          <p:nvPr/>
        </p:nvSpPr>
        <p:spPr>
          <a:xfrm>
            <a:off x="7163525" y="2055625"/>
            <a:ext cx="1761900" cy="184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chemeClr val="lt1"/>
                </a:solidFill>
                <a:latin typeface="Montserrat"/>
                <a:ea typeface="Montserrat"/>
                <a:cs typeface="Montserrat"/>
                <a:sym typeface="Montserrat"/>
              </a:rPr>
              <a:t>No </a:t>
            </a:r>
            <a:r>
              <a:rPr lang="en-GB" sz="1800">
                <a:solidFill>
                  <a:schemeClr val="lt1"/>
                </a:solidFill>
                <a:latin typeface="Montserrat"/>
                <a:ea typeface="Montserrat"/>
                <a:cs typeface="Montserrat"/>
                <a:sym typeface="Montserrat"/>
              </a:rPr>
              <a:t>Significant correlation of default risk and marital status</a:t>
            </a:r>
            <a:endParaRPr sz="1800">
              <a:solidFill>
                <a:schemeClr val="lt1"/>
              </a:solidFill>
              <a:latin typeface="Montserrat"/>
              <a:ea typeface="Montserrat"/>
              <a:cs typeface="Montserrat"/>
              <a:sym typeface="Montserrat"/>
            </a:endParaRPr>
          </a:p>
        </p:txBody>
      </p:sp>
      <p:pic>
        <p:nvPicPr>
          <p:cNvPr id="142" name="Google Shape;142;p25"/>
          <p:cNvPicPr preferRelativeResize="0"/>
          <p:nvPr/>
        </p:nvPicPr>
        <p:blipFill>
          <a:blip r:embed="rId3">
            <a:alphaModFix/>
          </a:blip>
          <a:stretch>
            <a:fillRect/>
          </a:stretch>
        </p:blipFill>
        <p:spPr>
          <a:xfrm>
            <a:off x="152400" y="1170125"/>
            <a:ext cx="6248400" cy="350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29800" y="3996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Age Distribution</a:t>
            </a:r>
            <a:endParaRPr/>
          </a:p>
        </p:txBody>
      </p:sp>
      <p:sp>
        <p:nvSpPr>
          <p:cNvPr id="148" name="Google Shape;148;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49" name="Google Shape;149;p26"/>
          <p:cNvPicPr preferRelativeResize="0"/>
          <p:nvPr/>
        </p:nvPicPr>
        <p:blipFill rotWithShape="1">
          <a:blip r:embed="rId3">
            <a:alphaModFix/>
          </a:blip>
          <a:srcRect b="2562"/>
          <a:stretch/>
        </p:blipFill>
        <p:spPr>
          <a:xfrm>
            <a:off x="556550" y="1152475"/>
            <a:ext cx="8067101" cy="3888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Age wise defaulters</a:t>
            </a:r>
            <a:endParaRPr sz="3200" b="1">
              <a:latin typeface="Montserrat"/>
              <a:ea typeface="Montserrat"/>
              <a:cs typeface="Montserrat"/>
              <a:sym typeface="Montserrat"/>
            </a:endParaRPr>
          </a:p>
        </p:txBody>
      </p:sp>
      <p:sp>
        <p:nvSpPr>
          <p:cNvPr id="155" name="Google Shape;155;p27"/>
          <p:cNvSpPr txBox="1"/>
          <p:nvPr/>
        </p:nvSpPr>
        <p:spPr>
          <a:xfrm>
            <a:off x="6594000" y="1937175"/>
            <a:ext cx="1984500" cy="1569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chemeClr val="lt1"/>
                </a:solidFill>
                <a:latin typeface="Montserrat"/>
                <a:ea typeface="Montserrat"/>
                <a:cs typeface="Montserrat"/>
                <a:sym typeface="Montserrat"/>
              </a:rPr>
              <a:t>30 t0 50:</a:t>
            </a:r>
            <a:r>
              <a:rPr lang="en-GB" sz="1800">
                <a:solidFill>
                  <a:schemeClr val="lt1"/>
                </a:solidFill>
                <a:latin typeface="Montserrat"/>
                <a:ea typeface="Montserrat"/>
                <a:cs typeface="Montserrat"/>
                <a:sym typeface="Montserrat"/>
              </a:rPr>
              <a:t> </a:t>
            </a:r>
            <a:endParaRPr sz="1800">
              <a:solidFill>
                <a:schemeClr val="lt1"/>
              </a:solidFill>
              <a:latin typeface="Montserrat"/>
              <a:ea typeface="Montserrat"/>
              <a:cs typeface="Montserrat"/>
              <a:sym typeface="Montserrat"/>
            </a:endParaRPr>
          </a:p>
          <a:p>
            <a:pPr marL="0" lvl="0" indent="0" algn="ctr" rtl="0">
              <a:spcBef>
                <a:spcPts val="0"/>
              </a:spcBef>
              <a:spcAft>
                <a:spcPts val="0"/>
              </a:spcAft>
              <a:buNone/>
            </a:pPr>
            <a:r>
              <a:rPr lang="en-GB" sz="1800">
                <a:solidFill>
                  <a:schemeClr val="lt1"/>
                </a:solidFill>
                <a:latin typeface="Montserrat"/>
                <a:ea typeface="Montserrat"/>
                <a:cs typeface="Montserrat"/>
                <a:sym typeface="Montserrat"/>
              </a:rPr>
              <a:t>Lowest Risk</a:t>
            </a:r>
            <a:endParaRPr sz="1800">
              <a:solidFill>
                <a:schemeClr val="lt1"/>
              </a:solidFill>
              <a:latin typeface="Montserrat"/>
              <a:ea typeface="Montserrat"/>
              <a:cs typeface="Montserrat"/>
              <a:sym typeface="Montserrat"/>
            </a:endParaRPr>
          </a:p>
          <a:p>
            <a:pPr marL="0" lvl="0" indent="0" algn="ctr" rtl="0">
              <a:spcBef>
                <a:spcPts val="0"/>
              </a:spcBef>
              <a:spcAft>
                <a:spcPts val="0"/>
              </a:spcAft>
              <a:buNone/>
            </a:pPr>
            <a:endParaRPr sz="1800">
              <a:solidFill>
                <a:schemeClr val="lt1"/>
              </a:solidFill>
              <a:latin typeface="Montserrat"/>
              <a:ea typeface="Montserrat"/>
              <a:cs typeface="Montserrat"/>
              <a:sym typeface="Montserrat"/>
            </a:endParaRPr>
          </a:p>
          <a:p>
            <a:pPr marL="0" lvl="0" indent="0" algn="ctr" rtl="0">
              <a:spcBef>
                <a:spcPts val="0"/>
              </a:spcBef>
              <a:spcAft>
                <a:spcPts val="0"/>
              </a:spcAft>
              <a:buNone/>
            </a:pPr>
            <a:r>
              <a:rPr lang="en-GB" sz="1800" b="1">
                <a:solidFill>
                  <a:schemeClr val="lt1"/>
                </a:solidFill>
                <a:latin typeface="Montserrat"/>
                <a:ea typeface="Montserrat"/>
                <a:cs typeface="Montserrat"/>
                <a:sym typeface="Montserrat"/>
              </a:rPr>
              <a:t>&lt;30 and &gt;50:</a:t>
            </a:r>
            <a:endParaRPr sz="1800" b="1">
              <a:solidFill>
                <a:schemeClr val="lt1"/>
              </a:solidFill>
              <a:latin typeface="Montserrat"/>
              <a:ea typeface="Montserrat"/>
              <a:cs typeface="Montserrat"/>
              <a:sym typeface="Montserrat"/>
            </a:endParaRPr>
          </a:p>
          <a:p>
            <a:pPr marL="0" lvl="0" indent="0" algn="ctr" rtl="0">
              <a:spcBef>
                <a:spcPts val="0"/>
              </a:spcBef>
              <a:spcAft>
                <a:spcPts val="0"/>
              </a:spcAft>
              <a:buNone/>
            </a:pPr>
            <a:r>
              <a:rPr lang="en-GB" sz="1800">
                <a:solidFill>
                  <a:schemeClr val="lt1"/>
                </a:solidFill>
                <a:latin typeface="Montserrat"/>
                <a:ea typeface="Montserrat"/>
                <a:cs typeface="Montserrat"/>
                <a:sym typeface="Montserrat"/>
              </a:rPr>
              <a:t>Risk Increases</a:t>
            </a:r>
            <a:endParaRPr sz="1800">
              <a:solidFill>
                <a:schemeClr val="lt1"/>
              </a:solidFill>
              <a:latin typeface="Montserrat"/>
              <a:ea typeface="Montserrat"/>
              <a:cs typeface="Montserrat"/>
              <a:sym typeface="Montserrat"/>
            </a:endParaRPr>
          </a:p>
        </p:txBody>
      </p:sp>
      <p:pic>
        <p:nvPicPr>
          <p:cNvPr id="156" name="Google Shape;156;p27"/>
          <p:cNvPicPr preferRelativeResize="0"/>
          <p:nvPr/>
        </p:nvPicPr>
        <p:blipFill>
          <a:blip r:embed="rId3">
            <a:alphaModFix/>
          </a:blip>
          <a:stretch>
            <a:fillRect/>
          </a:stretch>
        </p:blipFill>
        <p:spPr>
          <a:xfrm>
            <a:off x="152400" y="1170125"/>
            <a:ext cx="6067425" cy="3505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body" idx="1"/>
          </p:nvPr>
        </p:nvSpPr>
        <p:spPr>
          <a:xfrm>
            <a:off x="311700" y="11411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Supervised learning/Binary Classification</a:t>
            </a:r>
            <a:endParaRPr>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Imbalance data with 78% non-defaulters and 22% defaulters</a:t>
            </a:r>
            <a:endParaRPr>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b="1">
                <a:solidFill>
                  <a:schemeClr val="lt1"/>
                </a:solidFill>
                <a:latin typeface="Montserrat"/>
                <a:ea typeface="Montserrat"/>
                <a:cs typeface="Montserrat"/>
                <a:sym typeface="Montserrat"/>
              </a:rPr>
              <a:t>Models Used:</a:t>
            </a:r>
            <a:endParaRPr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Logistic Regression</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Knn</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Decision Trees</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Random Forest</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SVM</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XGBoost</a:t>
            </a:r>
            <a:endParaRPr>
              <a:solidFill>
                <a:schemeClr val="lt1"/>
              </a:solidFill>
              <a:latin typeface="Montserrat"/>
              <a:ea typeface="Montserrat"/>
              <a:cs typeface="Montserrat"/>
              <a:sym typeface="Montserrat"/>
            </a:endParaRPr>
          </a:p>
          <a:p>
            <a:pPr marL="914400" lvl="0" indent="-342900" algn="l" rtl="0">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Naive Bayes</a:t>
            </a:r>
            <a:endParaRPr>
              <a:solidFill>
                <a:schemeClr val="lt1"/>
              </a:solidFill>
              <a:latin typeface="Montserrat"/>
              <a:ea typeface="Montserrat"/>
              <a:cs typeface="Montserrat"/>
              <a:sym typeface="Montserrat"/>
            </a:endParaRPr>
          </a:p>
        </p:txBody>
      </p:sp>
      <p:sp>
        <p:nvSpPr>
          <p:cNvPr id="162" name="Google Shape;162;p28"/>
          <p:cNvSpPr txBox="1">
            <a:spLocks noGrp="1"/>
          </p:cNvSpPr>
          <p:nvPr>
            <p:ph type="title"/>
          </p:nvPr>
        </p:nvSpPr>
        <p:spPr>
          <a:xfrm>
            <a:off x="311700" y="3428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Modeling Overview</a:t>
            </a:r>
            <a:endParaRPr sz="3200" b="1">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Modeling Steps</a:t>
            </a:r>
            <a:endParaRPr sz="3200" b="1">
              <a:latin typeface="Montserrat"/>
              <a:ea typeface="Montserrat"/>
              <a:cs typeface="Montserrat"/>
              <a:sym typeface="Montserrat"/>
            </a:endParaRPr>
          </a:p>
        </p:txBody>
      </p:sp>
      <p:sp>
        <p:nvSpPr>
          <p:cNvPr id="168" name="Google Shape;168;p29"/>
          <p:cNvSpPr/>
          <p:nvPr/>
        </p:nvSpPr>
        <p:spPr>
          <a:xfrm>
            <a:off x="489425" y="1075575"/>
            <a:ext cx="2589600" cy="961200"/>
          </a:xfrm>
          <a:prstGeom prst="homePlate">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3269750" y="1017725"/>
            <a:ext cx="2937300" cy="10191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6207125" y="954425"/>
            <a:ext cx="2442600" cy="10824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txBox="1"/>
          <p:nvPr/>
        </p:nvSpPr>
        <p:spPr>
          <a:xfrm>
            <a:off x="644500" y="1172925"/>
            <a:ext cx="1957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Data Preprocessing</a:t>
            </a:r>
            <a:endParaRPr sz="1800" b="1">
              <a:solidFill>
                <a:srgbClr val="FFFFFF"/>
              </a:solidFill>
              <a:latin typeface="Montserrat"/>
              <a:ea typeface="Montserrat"/>
              <a:cs typeface="Montserrat"/>
              <a:sym typeface="Montserrat"/>
            </a:endParaRPr>
          </a:p>
        </p:txBody>
      </p:sp>
      <p:sp>
        <p:nvSpPr>
          <p:cNvPr id="172" name="Google Shape;172;p29"/>
          <p:cNvSpPr txBox="1"/>
          <p:nvPr/>
        </p:nvSpPr>
        <p:spPr>
          <a:xfrm>
            <a:off x="3853175" y="1172925"/>
            <a:ext cx="2202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Data Fitting and Tuning</a:t>
            </a:r>
            <a:endParaRPr>
              <a:solidFill>
                <a:srgbClr val="FFFFFF"/>
              </a:solidFill>
            </a:endParaRPr>
          </a:p>
        </p:txBody>
      </p:sp>
      <p:sp>
        <p:nvSpPr>
          <p:cNvPr id="173" name="Google Shape;173;p29"/>
          <p:cNvSpPr txBox="1"/>
          <p:nvPr/>
        </p:nvSpPr>
        <p:spPr>
          <a:xfrm>
            <a:off x="6874500" y="1067825"/>
            <a:ext cx="1957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Model Evaluation</a:t>
            </a:r>
            <a:endParaRPr sz="1800" b="1">
              <a:solidFill>
                <a:srgbClr val="FFFFFF"/>
              </a:solidFill>
              <a:latin typeface="Montserrat"/>
              <a:ea typeface="Montserrat"/>
              <a:cs typeface="Montserrat"/>
              <a:sym typeface="Montserrat"/>
            </a:endParaRPr>
          </a:p>
        </p:txBody>
      </p:sp>
      <p:sp>
        <p:nvSpPr>
          <p:cNvPr id="174" name="Google Shape;174;p29"/>
          <p:cNvSpPr txBox="1"/>
          <p:nvPr/>
        </p:nvSpPr>
        <p:spPr>
          <a:xfrm>
            <a:off x="3388500" y="2384875"/>
            <a:ext cx="23670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Start with default model parameters</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Hyperparameter tuning</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Measure RUC-AOC on training data</a:t>
            </a:r>
            <a:endParaRPr>
              <a:solidFill>
                <a:schemeClr val="lt1"/>
              </a:solidFill>
              <a:latin typeface="Montserrat"/>
              <a:ea typeface="Montserrat"/>
              <a:cs typeface="Montserrat"/>
              <a:sym typeface="Montserrat"/>
            </a:endParaRPr>
          </a:p>
        </p:txBody>
      </p:sp>
      <p:sp>
        <p:nvSpPr>
          <p:cNvPr id="175" name="Google Shape;175;p29"/>
          <p:cNvSpPr txBox="1"/>
          <p:nvPr/>
        </p:nvSpPr>
        <p:spPr>
          <a:xfrm>
            <a:off x="368650" y="2384875"/>
            <a:ext cx="25095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Feature selection</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Feature engineering</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Train test data split(80%-20%)</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SMOTE oversampling</a:t>
            </a:r>
            <a:endParaRPr>
              <a:solidFill>
                <a:schemeClr val="lt1"/>
              </a:solidFill>
              <a:latin typeface="Montserrat"/>
              <a:ea typeface="Montserrat"/>
              <a:cs typeface="Montserrat"/>
              <a:sym typeface="Montserrat"/>
            </a:endParaRPr>
          </a:p>
        </p:txBody>
      </p:sp>
      <p:sp>
        <p:nvSpPr>
          <p:cNvPr id="176" name="Google Shape;176;p29"/>
          <p:cNvSpPr txBox="1"/>
          <p:nvPr/>
        </p:nvSpPr>
        <p:spPr>
          <a:xfrm>
            <a:off x="6207050" y="2492575"/>
            <a:ext cx="23670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Model testing</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Precision_Recall Score</a:t>
            </a:r>
            <a:endParaRPr>
              <a:solidFill>
                <a:schemeClr val="lt1"/>
              </a:solidFill>
              <a:latin typeface="Montserrat"/>
              <a:ea typeface="Montserrat"/>
              <a:cs typeface="Montserrat"/>
              <a:sym typeface="Montserrat"/>
            </a:endParaRPr>
          </a:p>
          <a:p>
            <a:pPr marL="457200" lvl="0" indent="-317500" algn="l" rtl="0">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Compare with the other models</a:t>
            </a:r>
            <a:endParaRPr>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Logistic Modelling</a:t>
            </a:r>
            <a:endParaRPr/>
          </a:p>
        </p:txBody>
      </p:sp>
      <p:sp>
        <p:nvSpPr>
          <p:cNvPr id="182" name="Google Shape;18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C = 0.01</a:t>
            </a: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Penalty = L2 </a:t>
            </a:r>
            <a:endParaRPr/>
          </a:p>
        </p:txBody>
      </p:sp>
      <p:pic>
        <p:nvPicPr>
          <p:cNvPr id="183" name="Google Shape;183;p30"/>
          <p:cNvPicPr preferRelativeResize="0"/>
          <p:nvPr/>
        </p:nvPicPr>
        <p:blipFill>
          <a:blip r:embed="rId3">
            <a:alphaModFix/>
          </a:blip>
          <a:stretch>
            <a:fillRect/>
          </a:stretch>
        </p:blipFill>
        <p:spPr>
          <a:xfrm>
            <a:off x="4379555" y="2043770"/>
            <a:ext cx="4541500" cy="945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357125"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Logistic feature importances</a:t>
            </a:r>
            <a:endParaRPr/>
          </a:p>
        </p:txBody>
      </p:sp>
      <p:pic>
        <p:nvPicPr>
          <p:cNvPr id="189" name="Google Shape;189;p31"/>
          <p:cNvPicPr preferRelativeResize="0"/>
          <p:nvPr/>
        </p:nvPicPr>
        <p:blipFill>
          <a:blip r:embed="rId3">
            <a:alphaModFix/>
          </a:blip>
          <a:stretch>
            <a:fillRect/>
          </a:stretch>
        </p:blipFill>
        <p:spPr>
          <a:xfrm>
            <a:off x="2304925" y="695425"/>
            <a:ext cx="4686625" cy="444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Content</a:t>
            </a:r>
            <a:endParaRPr sz="3200" b="1">
              <a:latin typeface="Montserrat"/>
              <a:ea typeface="Montserrat"/>
              <a:cs typeface="Montserrat"/>
              <a:sym typeface="Montserrat"/>
            </a:endParaRPr>
          </a:p>
        </p:txBody>
      </p:sp>
      <p:sp>
        <p:nvSpPr>
          <p:cNvPr id="61" name="Google Shape;61;p14"/>
          <p:cNvSpPr txBox="1">
            <a:spLocks noGrp="1"/>
          </p:cNvSpPr>
          <p:nvPr>
            <p:ph type="body" idx="1"/>
          </p:nvPr>
        </p:nvSpPr>
        <p:spPr>
          <a:xfrm>
            <a:off x="311700" y="9238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Problem Statement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Data Summary</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Approach Overview</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Modelling Overview</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Feature Importances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p:txBody>
      </p:sp>
      <p:pic>
        <p:nvPicPr>
          <p:cNvPr id="62" name="Google Shape;62;p14"/>
          <p:cNvPicPr preferRelativeResize="0"/>
          <p:nvPr/>
        </p:nvPicPr>
        <p:blipFill rotWithShape="1">
          <a:blip r:embed="rId3">
            <a:alphaModFix/>
          </a:blip>
          <a:srcRect l="4970" b="6985"/>
          <a:stretch/>
        </p:blipFill>
        <p:spPr>
          <a:xfrm>
            <a:off x="4768800" y="1468274"/>
            <a:ext cx="3760150" cy="2165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SVM Modelling</a:t>
            </a:r>
            <a:endParaRPr sz="3200" b="1">
              <a:latin typeface="Montserrat"/>
              <a:ea typeface="Montserrat"/>
              <a:cs typeface="Montserrat"/>
              <a:sym typeface="Montserrat"/>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5" name="Google Shape;195;p32"/>
          <p:cNvSpPr txBox="1">
            <a:spLocks noGrp="1"/>
          </p:cNvSpPr>
          <p:nvPr>
            <p:ph type="body" idx="1"/>
          </p:nvPr>
        </p:nvSpPr>
        <p:spPr>
          <a:xfrm>
            <a:off x="413900" y="1600975"/>
            <a:ext cx="8520600" cy="175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2200" b="1">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2200" b="1">
                <a:solidFill>
                  <a:schemeClr val="lt1"/>
                </a:solidFill>
                <a:latin typeface="Montserrat"/>
                <a:ea typeface="Montserrat"/>
                <a:cs typeface="Montserrat"/>
                <a:sym typeface="Montserrat"/>
              </a:rPr>
              <a:t>C = 10</a:t>
            </a:r>
            <a:endParaRPr sz="2200" b="1">
              <a:solidFill>
                <a:schemeClr val="lt1"/>
              </a:solidFill>
              <a:latin typeface="Montserrat"/>
              <a:ea typeface="Montserrat"/>
              <a:cs typeface="Montserrat"/>
              <a:sym typeface="Montserrat"/>
            </a:endParaRPr>
          </a:p>
          <a:p>
            <a:pPr marL="457200" lvl="0" indent="0" algn="l" rtl="0">
              <a:spcBef>
                <a:spcPts val="0"/>
              </a:spcBef>
              <a:spcAft>
                <a:spcPts val="0"/>
              </a:spcAft>
              <a:buNone/>
            </a:pPr>
            <a:r>
              <a:rPr lang="en-GB" sz="2200" b="1">
                <a:solidFill>
                  <a:schemeClr val="lt1"/>
                </a:solidFill>
                <a:latin typeface="Montserrat"/>
                <a:ea typeface="Montserrat"/>
                <a:cs typeface="Montserrat"/>
                <a:sym typeface="Montserrat"/>
              </a:rPr>
              <a:t>Kernel = ‘rbf’</a:t>
            </a:r>
            <a:endParaRPr/>
          </a:p>
        </p:txBody>
      </p:sp>
      <p:pic>
        <p:nvPicPr>
          <p:cNvPr id="196" name="Google Shape;196;p32"/>
          <p:cNvPicPr preferRelativeResize="0"/>
          <p:nvPr/>
        </p:nvPicPr>
        <p:blipFill>
          <a:blip r:embed="rId3">
            <a:alphaModFix/>
          </a:blip>
          <a:stretch>
            <a:fillRect/>
          </a:stretch>
        </p:blipFill>
        <p:spPr>
          <a:xfrm>
            <a:off x="4389955" y="2194000"/>
            <a:ext cx="4442350" cy="1005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Random Forest Metrics</a:t>
            </a:r>
            <a:endParaRPr sz="3200" b="1">
              <a:latin typeface="Montserrat"/>
              <a:ea typeface="Montserrat"/>
              <a:cs typeface="Montserrat"/>
              <a:sym typeface="Montserrat"/>
            </a:endParaRPr>
          </a:p>
        </p:txBody>
      </p:sp>
      <p:sp>
        <p:nvSpPr>
          <p:cNvPr id="202" name="Google Shape;202;p33"/>
          <p:cNvSpPr txBox="1">
            <a:spLocks noGrp="1"/>
          </p:cNvSpPr>
          <p:nvPr>
            <p:ph type="body" idx="1"/>
          </p:nvPr>
        </p:nvSpPr>
        <p:spPr>
          <a:xfrm>
            <a:off x="379825" y="1390925"/>
            <a:ext cx="85206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max_depth=30</a:t>
            </a: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n_estimators=150</a:t>
            </a:r>
            <a:endParaRPr/>
          </a:p>
          <a:p>
            <a:pPr marL="0" lvl="0" indent="0" algn="l" rtl="0">
              <a:spcBef>
                <a:spcPts val="0"/>
              </a:spcBef>
              <a:spcAft>
                <a:spcPts val="0"/>
              </a:spcAft>
              <a:buNone/>
            </a:pPr>
            <a:endParaRPr/>
          </a:p>
        </p:txBody>
      </p:sp>
      <p:pic>
        <p:nvPicPr>
          <p:cNvPr id="203" name="Google Shape;203;p33"/>
          <p:cNvPicPr preferRelativeResize="0"/>
          <p:nvPr/>
        </p:nvPicPr>
        <p:blipFill>
          <a:blip r:embed="rId3">
            <a:alphaModFix/>
          </a:blip>
          <a:stretch>
            <a:fillRect/>
          </a:stretch>
        </p:blipFill>
        <p:spPr>
          <a:xfrm>
            <a:off x="3928601" y="2228850"/>
            <a:ext cx="4971825" cy="1101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Random Forest feature importances</a:t>
            </a:r>
            <a:endParaRPr sz="3200" b="1">
              <a:latin typeface="Montserrat"/>
              <a:ea typeface="Montserrat"/>
              <a:cs typeface="Montserrat"/>
              <a:sym typeface="Montserrat"/>
            </a:endParaRPr>
          </a:p>
        </p:txBody>
      </p:sp>
      <p:sp>
        <p:nvSpPr>
          <p:cNvPr id="209" name="Google Shape;209;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10" name="Google Shape;210;p34"/>
          <p:cNvPicPr preferRelativeResize="0"/>
          <p:nvPr/>
        </p:nvPicPr>
        <p:blipFill>
          <a:blip r:embed="rId3">
            <a:alphaModFix/>
          </a:blip>
          <a:stretch>
            <a:fillRect/>
          </a:stretch>
        </p:blipFill>
        <p:spPr>
          <a:xfrm>
            <a:off x="566725" y="1771650"/>
            <a:ext cx="8010525" cy="3371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XGBoost Modelling</a:t>
            </a:r>
            <a:endParaRPr sz="3200" b="1">
              <a:latin typeface="Montserrat"/>
              <a:ea typeface="Montserrat"/>
              <a:cs typeface="Montserrat"/>
              <a:sym typeface="Montserrat"/>
            </a:endParaRPr>
          </a:p>
          <a:p>
            <a:pPr marL="0" lvl="0" indent="0" algn="l" rtl="0">
              <a:spcBef>
                <a:spcPts val="0"/>
              </a:spcBef>
              <a:spcAft>
                <a:spcPts val="0"/>
              </a:spcAft>
              <a:buNone/>
            </a:pPr>
            <a:endParaRPr/>
          </a:p>
        </p:txBody>
      </p:sp>
      <p:sp>
        <p:nvSpPr>
          <p:cNvPr id="216" name="Google Shape;216;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GB" sz="2200" b="1">
                <a:solidFill>
                  <a:schemeClr val="lt1"/>
                </a:solidFill>
                <a:latin typeface="Montserrat"/>
                <a:ea typeface="Montserrat"/>
                <a:cs typeface="Montserrat"/>
                <a:sym typeface="Montserrat"/>
              </a:rPr>
              <a:t>Parameters :</a:t>
            </a:r>
            <a:endParaRPr sz="2200" b="1">
              <a:solidFill>
                <a:schemeClr val="lt1"/>
              </a:solidFill>
              <a:latin typeface="Montserrat"/>
              <a:ea typeface="Montserrat"/>
              <a:cs typeface="Montserrat"/>
              <a:sym typeface="Montserrat"/>
            </a:endParaRPr>
          </a:p>
          <a:p>
            <a:pPr marL="0" lvl="0" indent="457200" algn="l" rtl="0">
              <a:spcBef>
                <a:spcPts val="0"/>
              </a:spcBef>
              <a:spcAft>
                <a:spcPts val="0"/>
              </a:spcAft>
              <a:buNone/>
            </a:pP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max_depth= 15</a:t>
            </a:r>
            <a:endParaRPr sz="2200" b="1">
              <a:solidFill>
                <a:schemeClr val="lt1"/>
              </a:solidFill>
              <a:latin typeface="Montserrat"/>
              <a:ea typeface="Montserrat"/>
              <a:cs typeface="Montserrat"/>
              <a:sym typeface="Montserrat"/>
            </a:endParaRPr>
          </a:p>
          <a:p>
            <a:pPr marL="457200" lvl="0" indent="-368300" algn="l" rtl="0">
              <a:spcBef>
                <a:spcPts val="0"/>
              </a:spcBef>
              <a:spcAft>
                <a:spcPts val="0"/>
              </a:spcAft>
              <a:buClr>
                <a:schemeClr val="lt1"/>
              </a:buClr>
              <a:buSzPts val="2200"/>
              <a:buFont typeface="Montserrat"/>
              <a:buChar char="●"/>
            </a:pPr>
            <a:r>
              <a:rPr lang="en-GB" sz="2200" b="1">
                <a:solidFill>
                  <a:schemeClr val="lt1"/>
                </a:solidFill>
                <a:latin typeface="Montserrat"/>
                <a:ea typeface="Montserrat"/>
                <a:cs typeface="Montserrat"/>
                <a:sym typeface="Montserrat"/>
              </a:rPr>
              <a:t>min_child_weight= 8</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217" name="Google Shape;217;p35"/>
          <p:cNvPicPr preferRelativeResize="0"/>
          <p:nvPr/>
        </p:nvPicPr>
        <p:blipFill>
          <a:blip r:embed="rId3">
            <a:alphaModFix/>
          </a:blip>
          <a:stretch>
            <a:fillRect/>
          </a:stretch>
        </p:blipFill>
        <p:spPr>
          <a:xfrm>
            <a:off x="3916450" y="1987612"/>
            <a:ext cx="4915850" cy="1168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X Gradient Boosting feature importances</a:t>
            </a:r>
            <a:endParaRPr/>
          </a:p>
        </p:txBody>
      </p:sp>
      <p:sp>
        <p:nvSpPr>
          <p:cNvPr id="223" name="Google Shape;223;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24" name="Google Shape;224;p36"/>
          <p:cNvPicPr preferRelativeResize="0"/>
          <p:nvPr/>
        </p:nvPicPr>
        <p:blipFill>
          <a:blip r:embed="rId3">
            <a:alphaModFix/>
          </a:blip>
          <a:stretch>
            <a:fillRect/>
          </a:stretch>
        </p:blipFill>
        <p:spPr>
          <a:xfrm>
            <a:off x="807425" y="1695450"/>
            <a:ext cx="7620000" cy="3448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AUC-ROC curve comparision</a:t>
            </a:r>
            <a:endParaRPr sz="3200" b="1">
              <a:latin typeface="Montserrat"/>
              <a:ea typeface="Montserrat"/>
              <a:cs typeface="Montserrat"/>
              <a:sym typeface="Montserrat"/>
            </a:endParaRPr>
          </a:p>
        </p:txBody>
      </p:sp>
      <p:pic>
        <p:nvPicPr>
          <p:cNvPr id="230" name="Google Shape;230;p37"/>
          <p:cNvPicPr preferRelativeResize="0"/>
          <p:nvPr/>
        </p:nvPicPr>
        <p:blipFill>
          <a:blip r:embed="rId3">
            <a:alphaModFix/>
          </a:blip>
          <a:stretch>
            <a:fillRect/>
          </a:stretch>
        </p:blipFill>
        <p:spPr>
          <a:xfrm>
            <a:off x="2171865" y="1492900"/>
            <a:ext cx="4800275" cy="3462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Challenges</a:t>
            </a:r>
            <a:endParaRPr sz="3200" b="1">
              <a:latin typeface="Montserrat"/>
              <a:ea typeface="Montserrat"/>
              <a:cs typeface="Montserrat"/>
              <a:sym typeface="Montserrat"/>
            </a:endParaRPr>
          </a:p>
        </p:txBody>
      </p:sp>
      <p:sp>
        <p:nvSpPr>
          <p:cNvPr id="236" name="Google Shape;236;p38"/>
          <p:cNvSpPr txBox="1">
            <a:spLocks noGrp="1"/>
          </p:cNvSpPr>
          <p:nvPr>
            <p:ph type="body" idx="1"/>
          </p:nvPr>
        </p:nvSpPr>
        <p:spPr>
          <a:xfrm>
            <a:off x="311700" y="1828050"/>
            <a:ext cx="8520600" cy="2740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Understanding the columns.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Feature engineering.</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Getting a higher accuracy on the models.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9"/>
          <p:cNvSpPr txBox="1">
            <a:spLocks noGrp="1"/>
          </p:cNvSpPr>
          <p:nvPr>
            <p:ph type="title"/>
          </p:nvPr>
        </p:nvSpPr>
        <p:spPr>
          <a:xfrm>
            <a:off x="311700" y="2065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Conclusion</a:t>
            </a:r>
            <a:endParaRPr sz="3200" b="1">
              <a:latin typeface="Montserrat"/>
              <a:ea typeface="Montserrat"/>
              <a:cs typeface="Montserrat"/>
              <a:sym typeface="Montserrat"/>
            </a:endParaRPr>
          </a:p>
        </p:txBody>
      </p:sp>
      <p:sp>
        <p:nvSpPr>
          <p:cNvPr id="242" name="Google Shape;242;p39"/>
          <p:cNvSpPr txBox="1">
            <a:spLocks noGrp="1"/>
          </p:cNvSpPr>
          <p:nvPr>
            <p:ph type="body" idx="1"/>
          </p:nvPr>
        </p:nvSpPr>
        <p:spPr>
          <a:xfrm>
            <a:off x="311700" y="7792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XGBoost provided us the best results giving us a recall of 85 percent(meaning out of 100 defaulters 85 will be correctly caught by XGBoost)</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Random Forest also had good score as well but leads to overfit the data.</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Logistic regression being the least accurate with a recall of 79.</a:t>
            </a:r>
            <a:endParaRPr b="1">
              <a:solidFill>
                <a:schemeClr val="lt1"/>
              </a:solidFill>
              <a:latin typeface="Montserrat"/>
              <a:ea typeface="Montserrat"/>
              <a:cs typeface="Montserrat"/>
              <a:sym typeface="Montserrat"/>
            </a:endParaRPr>
          </a:p>
        </p:txBody>
      </p:sp>
      <p:pic>
        <p:nvPicPr>
          <p:cNvPr id="243" name="Google Shape;243;p39"/>
          <p:cNvPicPr preferRelativeResize="0"/>
          <p:nvPr/>
        </p:nvPicPr>
        <p:blipFill rotWithShape="1">
          <a:blip r:embed="rId3">
            <a:alphaModFix/>
          </a:blip>
          <a:srcRect l="2704"/>
          <a:stretch/>
        </p:blipFill>
        <p:spPr>
          <a:xfrm>
            <a:off x="426987" y="3173525"/>
            <a:ext cx="8290025" cy="1811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title"/>
          </p:nvPr>
        </p:nvSpPr>
        <p:spPr>
          <a:xfrm>
            <a:off x="311700" y="21481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000" b="1">
                <a:latin typeface="Montserrat"/>
                <a:ea typeface="Montserrat"/>
                <a:cs typeface="Montserrat"/>
                <a:sym typeface="Montserrat"/>
              </a:rPr>
              <a:t>Thank You</a:t>
            </a:r>
            <a:endParaRPr sz="4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Montserrat"/>
                <a:ea typeface="Montserrat"/>
                <a:cs typeface="Montserrat"/>
                <a:sym typeface="Montserrat"/>
              </a:rPr>
              <a:t>Q &amp; A</a:t>
            </a:r>
            <a:endParaRPr b="1">
              <a:latin typeface="Montserrat"/>
              <a:ea typeface="Montserrat"/>
              <a:cs typeface="Montserrat"/>
              <a:sym typeface="Montserrat"/>
            </a:endParaRPr>
          </a:p>
        </p:txBody>
      </p:sp>
      <p:sp>
        <p:nvSpPr>
          <p:cNvPr id="254" name="Google Shape;254;p4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Introduction</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lnSpc>
                <a:spcPct val="135714"/>
              </a:lnSpc>
              <a:spcBef>
                <a:spcPts val="0"/>
              </a:spcBef>
              <a:spcAft>
                <a:spcPts val="0"/>
              </a:spcAft>
              <a:buNone/>
            </a:pPr>
            <a:r>
              <a:rPr lang="en-GB" sz="2400" b="1">
                <a:solidFill>
                  <a:schemeClr val="lt1"/>
                </a:solidFill>
                <a:latin typeface="Montserrat"/>
                <a:ea typeface="Montserrat"/>
                <a:cs typeface="Montserrat"/>
                <a:sym typeface="Montserrat"/>
              </a:rPr>
              <a:t>In today’s world credit cards have become a lifeline to a lot of people so banks provide us with credit cards. Now we know the most common issue there is in providing these kind of deals are people not being able to pay the bills. These people are what we call “defaulters”. </a:t>
            </a:r>
            <a:endParaRPr sz="2400" b="1">
              <a:solidFill>
                <a:schemeClr val="lt1"/>
              </a:solidFill>
              <a:latin typeface="Montserrat"/>
              <a:ea typeface="Montserrat"/>
              <a:cs typeface="Montserrat"/>
              <a:sym typeface="Montserrat"/>
            </a:endParaRPr>
          </a:p>
          <a:p>
            <a:pPr marL="0" lvl="0" indent="0" algn="ctr" rtl="0">
              <a:spcBef>
                <a:spcPts val="0"/>
              </a:spcBef>
              <a:spcAft>
                <a:spcPts val="0"/>
              </a:spcAft>
              <a:buNone/>
            </a:pPr>
            <a:endParaRPr sz="2600"/>
          </a:p>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1001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Problem Statement</a:t>
            </a:r>
            <a:endParaRPr sz="3200" b="1">
              <a:latin typeface="Montserrat"/>
              <a:ea typeface="Montserrat"/>
              <a:cs typeface="Montserrat"/>
              <a:sym typeface="Montserrat"/>
            </a:endParaRPr>
          </a:p>
        </p:txBody>
      </p:sp>
      <p:sp>
        <p:nvSpPr>
          <p:cNvPr id="74" name="Google Shape;74;p16"/>
          <p:cNvSpPr txBox="1">
            <a:spLocks noGrp="1"/>
          </p:cNvSpPr>
          <p:nvPr>
            <p:ph type="body" idx="1"/>
          </p:nvPr>
        </p:nvSpPr>
        <p:spPr>
          <a:xfrm>
            <a:off x="311700" y="2214100"/>
            <a:ext cx="8520600" cy="2929500"/>
          </a:xfrm>
          <a:prstGeom prst="rect">
            <a:avLst/>
          </a:prstGeom>
        </p:spPr>
        <p:txBody>
          <a:bodyPr spcFirstLastPara="1" wrap="square" lIns="91425" tIns="91425" rIns="91425" bIns="91425" anchor="t" anchorCtr="0">
            <a:noAutofit/>
          </a:bodyPr>
          <a:lstStyle/>
          <a:p>
            <a:pPr marL="0" lvl="0" indent="0" algn="ctr" rtl="0">
              <a:lnSpc>
                <a:spcPct val="135714"/>
              </a:lnSpc>
              <a:spcBef>
                <a:spcPts val="0"/>
              </a:spcBef>
              <a:spcAft>
                <a:spcPts val="0"/>
              </a:spcAft>
              <a:buNone/>
            </a:pPr>
            <a:r>
              <a:rPr lang="en-GB" sz="2400" b="1">
                <a:solidFill>
                  <a:schemeClr val="lt1"/>
                </a:solidFill>
                <a:latin typeface="Montserrat"/>
                <a:ea typeface="Montserrat"/>
                <a:cs typeface="Montserrat"/>
                <a:sym typeface="Montserrat"/>
              </a:rPr>
              <a:t>Predicting whether a customer will default on his/her credit card</a:t>
            </a:r>
            <a:endParaRPr sz="1850">
              <a:solidFill>
                <a:srgbClr val="82C6FF"/>
              </a:solidFill>
              <a:highlight>
                <a:srgbClr val="1E1E1E"/>
              </a:highlight>
              <a:latin typeface="Courier New"/>
              <a:ea typeface="Courier New"/>
              <a:cs typeface="Courier New"/>
              <a:sym typeface="Courier New"/>
            </a:endParaRPr>
          </a:p>
          <a:p>
            <a:pPr marL="0" lvl="0" indent="0" algn="ctr" rtl="0">
              <a:spcBef>
                <a:spcPts val="0"/>
              </a:spcBef>
              <a:spcAft>
                <a:spcPts val="0"/>
              </a:spcAft>
              <a:buNone/>
            </a:pP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Data Summary</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6550" algn="l" rtl="0">
              <a:spcBef>
                <a:spcPts val="60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X1 - Amount of credit(includes individual as well as family credit)</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X2 - Gender</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X3 - Education</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X4 - Marital Status </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X5 - Age</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X6 to X11 - History of past payments from April to September</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X12 to X17 - Amount of bill statement from April to September</a:t>
            </a:r>
            <a:endParaRPr sz="1850" b="1">
              <a:solidFill>
                <a:schemeClr val="lt1"/>
              </a:solidFill>
              <a:highlight>
                <a:srgbClr val="FFFFFF"/>
              </a:highlight>
              <a:latin typeface="Montserrat"/>
              <a:ea typeface="Montserrat"/>
              <a:cs typeface="Montserrat"/>
              <a:sym typeface="Montserrat"/>
            </a:endParaRPr>
          </a:p>
          <a:p>
            <a:pPr marL="457200" lvl="0" indent="-336550" algn="l" rtl="0">
              <a:spcBef>
                <a:spcPts val="0"/>
              </a:spcBef>
              <a:spcAft>
                <a:spcPts val="0"/>
              </a:spcAft>
              <a:buClr>
                <a:schemeClr val="lt1"/>
              </a:buClr>
              <a:buSzPts val="1700"/>
              <a:buFont typeface="Montserrat"/>
              <a:buChar char="●"/>
            </a:pPr>
            <a:r>
              <a:rPr lang="en-GB" sz="1850" b="1">
                <a:solidFill>
                  <a:schemeClr val="lt1"/>
                </a:solidFill>
                <a:highlight>
                  <a:srgbClr val="FFFFFF"/>
                </a:highlight>
                <a:latin typeface="Montserrat"/>
                <a:ea typeface="Montserrat"/>
                <a:cs typeface="Montserrat"/>
                <a:sym typeface="Montserrat"/>
              </a:rPr>
              <a:t>X18 to X23 - Amount of previous payment from April to September</a:t>
            </a:r>
            <a:endParaRPr sz="1850" b="1">
              <a:solidFill>
                <a:schemeClr val="lt1"/>
              </a:solidFill>
              <a:highlight>
                <a:srgbClr val="FFFFFF"/>
              </a:highlight>
              <a:latin typeface="Montserrat"/>
              <a:ea typeface="Montserrat"/>
              <a:cs typeface="Montserrat"/>
              <a:sym typeface="Montserrat"/>
            </a:endParaRPr>
          </a:p>
          <a:p>
            <a:pPr marL="457200" lvl="0" indent="-346075" algn="l" rtl="0">
              <a:spcBef>
                <a:spcPts val="0"/>
              </a:spcBef>
              <a:spcAft>
                <a:spcPts val="0"/>
              </a:spcAft>
              <a:buClr>
                <a:schemeClr val="lt1"/>
              </a:buClr>
              <a:buSzPts val="1850"/>
              <a:buFont typeface="Montserrat"/>
              <a:buChar char="●"/>
            </a:pPr>
            <a:r>
              <a:rPr lang="en-GB" sz="1850" b="1">
                <a:solidFill>
                  <a:schemeClr val="lt1"/>
                </a:solidFill>
                <a:highlight>
                  <a:srgbClr val="FFFFFF"/>
                </a:highlight>
                <a:latin typeface="Montserrat"/>
                <a:ea typeface="Montserrat"/>
                <a:cs typeface="Montserrat"/>
                <a:sym typeface="Montserrat"/>
              </a:rPr>
              <a:t>Y - Default payment</a:t>
            </a:r>
            <a:endParaRPr sz="1850" b="1">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Approach Overview</a:t>
            </a:r>
            <a:endParaRPr sz="3200" b="1">
              <a:latin typeface="Montserrat"/>
              <a:ea typeface="Montserrat"/>
              <a:cs typeface="Montserrat"/>
              <a:sym typeface="Montserrat"/>
            </a:endParaRPr>
          </a:p>
        </p:txBody>
      </p:sp>
      <p:sp>
        <p:nvSpPr>
          <p:cNvPr id="86" name="Google Shape;86;p18"/>
          <p:cNvSpPr/>
          <p:nvPr/>
        </p:nvSpPr>
        <p:spPr>
          <a:xfrm>
            <a:off x="489425" y="1075575"/>
            <a:ext cx="2589600" cy="961200"/>
          </a:xfrm>
          <a:prstGeom prst="homePlate">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8"/>
          <p:cNvSpPr/>
          <p:nvPr/>
        </p:nvSpPr>
        <p:spPr>
          <a:xfrm>
            <a:off x="3269750" y="1017725"/>
            <a:ext cx="2937300" cy="10191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8"/>
          <p:cNvSpPr/>
          <p:nvPr/>
        </p:nvSpPr>
        <p:spPr>
          <a:xfrm>
            <a:off x="6207125" y="954425"/>
            <a:ext cx="2442600" cy="1082400"/>
          </a:xfrm>
          <a:prstGeom prst="chevron">
            <a:avLst>
              <a:gd name="adj" fmla="val 5000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txBox="1"/>
          <p:nvPr/>
        </p:nvSpPr>
        <p:spPr>
          <a:xfrm>
            <a:off x="644500" y="1325325"/>
            <a:ext cx="1957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Data Cleaning</a:t>
            </a:r>
            <a:endParaRPr sz="1800" b="1">
              <a:solidFill>
                <a:srgbClr val="FFFFFF"/>
              </a:solidFill>
              <a:latin typeface="Montserrat"/>
              <a:ea typeface="Montserrat"/>
              <a:cs typeface="Montserrat"/>
              <a:sym typeface="Montserrat"/>
            </a:endParaRPr>
          </a:p>
        </p:txBody>
      </p:sp>
      <p:sp>
        <p:nvSpPr>
          <p:cNvPr id="90" name="Google Shape;90;p18"/>
          <p:cNvSpPr txBox="1"/>
          <p:nvPr/>
        </p:nvSpPr>
        <p:spPr>
          <a:xfrm>
            <a:off x="3853175" y="1325325"/>
            <a:ext cx="2202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Data Exploration</a:t>
            </a:r>
            <a:endParaRPr>
              <a:solidFill>
                <a:srgbClr val="FFFFFF"/>
              </a:solidFill>
            </a:endParaRPr>
          </a:p>
        </p:txBody>
      </p:sp>
      <p:sp>
        <p:nvSpPr>
          <p:cNvPr id="91" name="Google Shape;91;p18"/>
          <p:cNvSpPr txBox="1"/>
          <p:nvPr/>
        </p:nvSpPr>
        <p:spPr>
          <a:xfrm>
            <a:off x="6874500" y="1296425"/>
            <a:ext cx="1957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rgbClr val="FFFFFF"/>
                </a:solidFill>
                <a:latin typeface="Montserrat"/>
                <a:ea typeface="Montserrat"/>
                <a:cs typeface="Montserrat"/>
                <a:sym typeface="Montserrat"/>
              </a:rPr>
              <a:t>Modeling</a:t>
            </a:r>
            <a:endParaRPr sz="1800" b="1">
              <a:solidFill>
                <a:srgbClr val="FFFFFF"/>
              </a:solidFill>
              <a:latin typeface="Montserrat"/>
              <a:ea typeface="Montserrat"/>
              <a:cs typeface="Montserrat"/>
              <a:sym typeface="Montserrat"/>
            </a:endParaRPr>
          </a:p>
        </p:txBody>
      </p:sp>
      <p:sp>
        <p:nvSpPr>
          <p:cNvPr id="92" name="Google Shape;92;p18"/>
          <p:cNvSpPr txBox="1"/>
          <p:nvPr/>
        </p:nvSpPr>
        <p:spPr>
          <a:xfrm>
            <a:off x="533925" y="2189100"/>
            <a:ext cx="2286900" cy="287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a:solidFill>
                  <a:schemeClr val="lt1"/>
                </a:solidFill>
                <a:latin typeface="Montserrat"/>
                <a:ea typeface="Montserrat"/>
                <a:cs typeface="Montserrat"/>
                <a:sym typeface="Montserrat"/>
              </a:rPr>
              <a:t>Understanding and Cleaning</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5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Find information on documented columns values</a:t>
            </a:r>
            <a:endParaRPr sz="1600">
              <a:solidFill>
                <a:schemeClr val="lt1"/>
              </a:solidFill>
              <a:latin typeface="Montserrat"/>
              <a:ea typeface="Montserrat"/>
              <a:cs typeface="Montserrat"/>
              <a:sym typeface="Montserrat"/>
            </a:endParaRPr>
          </a:p>
          <a:p>
            <a:pPr marL="457200" lvl="0" indent="0" algn="l" rtl="0">
              <a:spcBef>
                <a:spcPts val="0"/>
              </a:spcBef>
              <a:spcAft>
                <a:spcPts val="0"/>
              </a:spcAft>
              <a:buNone/>
            </a:pP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Clean data to get it ready for Analysis</a:t>
            </a:r>
            <a:endParaRPr sz="1600">
              <a:solidFill>
                <a:schemeClr val="lt1"/>
              </a:solidFill>
              <a:latin typeface="Montserrat"/>
              <a:ea typeface="Montserrat"/>
              <a:cs typeface="Montserrat"/>
              <a:sym typeface="Montserrat"/>
            </a:endParaRPr>
          </a:p>
        </p:txBody>
      </p:sp>
      <p:sp>
        <p:nvSpPr>
          <p:cNvPr id="93" name="Google Shape;93;p18"/>
          <p:cNvSpPr txBox="1"/>
          <p:nvPr/>
        </p:nvSpPr>
        <p:spPr>
          <a:xfrm>
            <a:off x="3372650" y="2189100"/>
            <a:ext cx="2545200" cy="1400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a:solidFill>
                  <a:schemeClr val="lt1"/>
                </a:solidFill>
                <a:latin typeface="Montserrat"/>
                <a:ea typeface="Montserrat"/>
                <a:cs typeface="Montserrat"/>
                <a:sym typeface="Montserrat"/>
              </a:rPr>
              <a:t>Graphical</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5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Examining the data with visualization</a:t>
            </a:r>
            <a:endParaRPr sz="1600">
              <a:solidFill>
                <a:schemeClr val="lt1"/>
              </a:solidFill>
              <a:latin typeface="Montserrat"/>
              <a:ea typeface="Montserrat"/>
              <a:cs typeface="Montserrat"/>
              <a:sym typeface="Montserrat"/>
            </a:endParaRPr>
          </a:p>
        </p:txBody>
      </p:sp>
      <p:sp>
        <p:nvSpPr>
          <p:cNvPr id="94" name="Google Shape;94;p18"/>
          <p:cNvSpPr txBox="1"/>
          <p:nvPr/>
        </p:nvSpPr>
        <p:spPr>
          <a:xfrm>
            <a:off x="6362650" y="2189100"/>
            <a:ext cx="2331600" cy="1647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b="1">
                <a:solidFill>
                  <a:schemeClr val="lt1"/>
                </a:solidFill>
                <a:latin typeface="Montserrat"/>
                <a:ea typeface="Montserrat"/>
                <a:cs typeface="Montserrat"/>
                <a:sym typeface="Montserrat"/>
              </a:rPr>
              <a:t>Machine Learning</a:t>
            </a:r>
            <a:endParaRPr sz="1600" b="1">
              <a:solidFill>
                <a:schemeClr val="lt1"/>
              </a:solidFill>
              <a:latin typeface="Montserrat"/>
              <a:ea typeface="Montserrat"/>
              <a:cs typeface="Montserrat"/>
              <a:sym typeface="Montserrat"/>
            </a:endParaRPr>
          </a:p>
          <a:p>
            <a:pPr marL="0" lvl="0" indent="0" algn="l" rtl="0">
              <a:spcBef>
                <a:spcPts val="0"/>
              </a:spcBef>
              <a:spcAft>
                <a:spcPts val="0"/>
              </a:spcAft>
              <a:buNone/>
            </a:pPr>
            <a:endParaRPr sz="1500" b="1">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Logistic</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SVM</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Random Forest</a:t>
            </a:r>
            <a:endParaRPr sz="1600">
              <a:solidFill>
                <a:schemeClr val="lt1"/>
              </a:solidFill>
              <a:latin typeface="Montserrat"/>
              <a:ea typeface="Montserrat"/>
              <a:cs typeface="Montserrat"/>
              <a:sym typeface="Montserrat"/>
            </a:endParaRPr>
          </a:p>
          <a:p>
            <a:pPr marL="457200" lvl="0" indent="-330200" algn="l" rtl="0">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XGBoost</a:t>
            </a:r>
            <a:endParaRPr sz="16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Basic Exploration</a:t>
            </a:r>
            <a:endParaRPr sz="3200" b="1">
              <a:latin typeface="Montserrat"/>
              <a:ea typeface="Montserrat"/>
              <a:cs typeface="Montserrat"/>
              <a:sym typeface="Montserrat"/>
            </a:endParaRPr>
          </a:p>
        </p:txBody>
      </p:sp>
      <p:sp>
        <p:nvSpPr>
          <p:cNvPr id="100" name="Google Shape;100;p19"/>
          <p:cNvSpPr txBox="1">
            <a:spLocks noGrp="1"/>
          </p:cNvSpPr>
          <p:nvPr>
            <p:ph type="body" idx="1"/>
          </p:nvPr>
        </p:nvSpPr>
        <p:spPr>
          <a:xfrm>
            <a:off x="311700" y="1771275"/>
            <a:ext cx="8520600" cy="2797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Dataset for Taiwan.</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Data for 30000 customers.</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6 Months payment and bill data available.</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No null data.</a:t>
            </a:r>
            <a:endParaRPr b="1">
              <a:solidFill>
                <a:schemeClr val="lt1"/>
              </a:solidFill>
              <a:latin typeface="Montserrat"/>
              <a:ea typeface="Montserrat"/>
              <a:cs typeface="Montserrat"/>
              <a:sym typeface="Montserrat"/>
            </a:endParaRPr>
          </a:p>
          <a:p>
            <a:pPr marL="457200" lvl="0" indent="-342900" algn="l" rtl="0">
              <a:spcBef>
                <a:spcPts val="0"/>
              </a:spcBef>
              <a:spcAft>
                <a:spcPts val="0"/>
              </a:spcAft>
              <a:buClr>
                <a:schemeClr val="lt1"/>
              </a:buClr>
              <a:buSzPts val="1800"/>
              <a:buFont typeface="Montserrat"/>
              <a:buChar char="●"/>
            </a:pPr>
            <a:r>
              <a:rPr lang="en-GB" b="1">
                <a:solidFill>
                  <a:schemeClr val="lt1"/>
                </a:solidFill>
                <a:latin typeface="Montserrat"/>
                <a:ea typeface="Montserrat"/>
                <a:cs typeface="Montserrat"/>
                <a:sym typeface="Montserrat"/>
              </a:rPr>
              <a:t>9 Categorical variables present.</a:t>
            </a:r>
            <a:endParaRPr b="1">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Gender Distribution</a:t>
            </a:r>
            <a:endParaRPr/>
          </a:p>
        </p:txBody>
      </p:sp>
      <p:sp>
        <p:nvSpPr>
          <p:cNvPr id="106" name="Google Shape;10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7" name="Google Shape;107;p20"/>
          <p:cNvPicPr preferRelativeResize="0"/>
          <p:nvPr/>
        </p:nvPicPr>
        <p:blipFill>
          <a:blip r:embed="rId3">
            <a:alphaModFix/>
          </a:blip>
          <a:stretch>
            <a:fillRect/>
          </a:stretch>
        </p:blipFill>
        <p:spPr>
          <a:xfrm>
            <a:off x="1392795" y="1152476"/>
            <a:ext cx="6358404" cy="399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b="1">
                <a:latin typeface="Montserrat"/>
                <a:ea typeface="Montserrat"/>
                <a:cs typeface="Montserrat"/>
                <a:sym typeface="Montserrat"/>
              </a:rPr>
              <a:t>Gender wise defaulters</a:t>
            </a:r>
            <a:endParaRPr sz="3200" b="1">
              <a:latin typeface="Montserrat"/>
              <a:ea typeface="Montserrat"/>
              <a:cs typeface="Montserrat"/>
              <a:sym typeface="Montserrat"/>
            </a:endParaRPr>
          </a:p>
        </p:txBody>
      </p:sp>
      <p:sp>
        <p:nvSpPr>
          <p:cNvPr id="113" name="Google Shape;113;p21"/>
          <p:cNvSpPr txBox="1"/>
          <p:nvPr/>
        </p:nvSpPr>
        <p:spPr>
          <a:xfrm>
            <a:off x="6461125" y="2110050"/>
            <a:ext cx="2340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lt1"/>
                </a:solidFill>
                <a:latin typeface="Montserrat"/>
                <a:ea typeface="Montserrat"/>
                <a:cs typeface="Montserrat"/>
                <a:sym typeface="Montserrat"/>
              </a:rPr>
              <a:t>30%</a:t>
            </a:r>
            <a:r>
              <a:rPr lang="en-GB" sz="1600">
                <a:solidFill>
                  <a:schemeClr val="lt1"/>
                </a:solidFill>
                <a:latin typeface="Montserrat"/>
                <a:ea typeface="Montserrat"/>
                <a:cs typeface="Montserrat"/>
                <a:sym typeface="Montserrat"/>
              </a:rPr>
              <a:t> of Males and </a:t>
            </a:r>
            <a:r>
              <a:rPr lang="en-GB" sz="1600" b="1">
                <a:solidFill>
                  <a:schemeClr val="lt1"/>
                </a:solidFill>
                <a:latin typeface="Montserrat"/>
                <a:ea typeface="Montserrat"/>
                <a:cs typeface="Montserrat"/>
                <a:sym typeface="Montserrat"/>
              </a:rPr>
              <a:t>26%</a:t>
            </a:r>
            <a:r>
              <a:rPr lang="en-GB" sz="1600">
                <a:solidFill>
                  <a:schemeClr val="lt1"/>
                </a:solidFill>
                <a:latin typeface="Montserrat"/>
                <a:ea typeface="Montserrat"/>
                <a:cs typeface="Montserrat"/>
                <a:sym typeface="Montserrat"/>
              </a:rPr>
              <a:t> of Females are defaulters</a:t>
            </a:r>
            <a:endParaRPr sz="1600">
              <a:solidFill>
                <a:schemeClr val="lt1"/>
              </a:solidFill>
              <a:latin typeface="Montserrat"/>
              <a:ea typeface="Montserrat"/>
              <a:cs typeface="Montserrat"/>
              <a:sym typeface="Montserrat"/>
            </a:endParaRPr>
          </a:p>
        </p:txBody>
      </p:sp>
      <p:pic>
        <p:nvPicPr>
          <p:cNvPr id="114" name="Google Shape;114;p21"/>
          <p:cNvPicPr preferRelativeResize="0"/>
          <p:nvPr/>
        </p:nvPicPr>
        <p:blipFill>
          <a:blip r:embed="rId3">
            <a:alphaModFix/>
          </a:blip>
          <a:stretch>
            <a:fillRect/>
          </a:stretch>
        </p:blipFill>
        <p:spPr>
          <a:xfrm>
            <a:off x="152400" y="1170125"/>
            <a:ext cx="6124575" cy="31527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515</Words>
  <Application>Microsoft Office PowerPoint</Application>
  <PresentationFormat>On-screen Show (16:9)</PresentationFormat>
  <Paragraphs>127</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Montserrat</vt:lpstr>
      <vt:lpstr>Courier New</vt:lpstr>
      <vt:lpstr>Simple Light</vt:lpstr>
      <vt:lpstr>Capstone Project - 3 Team 3 : Project Title  </vt:lpstr>
      <vt:lpstr>Content</vt:lpstr>
      <vt:lpstr>Introduction</vt:lpstr>
      <vt:lpstr>Problem Statement</vt:lpstr>
      <vt:lpstr>Data Summary</vt:lpstr>
      <vt:lpstr>Approach Overview</vt:lpstr>
      <vt:lpstr>Basic Exploration</vt:lpstr>
      <vt:lpstr>Gender Distribution</vt:lpstr>
      <vt:lpstr>Gender wise defaulters</vt:lpstr>
      <vt:lpstr>Education Distribution</vt:lpstr>
      <vt:lpstr>Education wise defaulters</vt:lpstr>
      <vt:lpstr>Marital Distributions</vt:lpstr>
      <vt:lpstr>Marital Status</vt:lpstr>
      <vt:lpstr>Age Distribution</vt:lpstr>
      <vt:lpstr>Age wise defaulters</vt:lpstr>
      <vt:lpstr>Modeling Overview</vt:lpstr>
      <vt:lpstr>Modeling Steps</vt:lpstr>
      <vt:lpstr>Logistic Modelling</vt:lpstr>
      <vt:lpstr>Logistic feature importances</vt:lpstr>
      <vt:lpstr>SVM Modelling  </vt:lpstr>
      <vt:lpstr>Random Forest Metrics</vt:lpstr>
      <vt:lpstr>Random Forest feature importances</vt:lpstr>
      <vt:lpstr>XGBoost Modelling </vt:lpstr>
      <vt:lpstr>X Gradient Boosting feature importances</vt:lpstr>
      <vt:lpstr>AUC-ROC curve comparision</vt:lpstr>
      <vt:lpstr>Challenges</vt:lpstr>
      <vt:lpstr>Conclusion</vt:lpstr>
      <vt:lpstr>Thank You</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- 3 Team 3 : Project Title  </dc:title>
  <dc:creator>Shubham Srivastava</dc:creator>
  <cp:lastModifiedBy>Shubham Srivastava</cp:lastModifiedBy>
  <cp:revision>2</cp:revision>
  <dcterms:modified xsi:type="dcterms:W3CDTF">2022-04-29T19:54:41Z</dcterms:modified>
</cp:coreProperties>
</file>