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2697C-3470-4F2C-BEAF-B02D0359E6D1}" type="datetimeFigureOut">
              <a:rPr lang="en-IN" smtClean="0"/>
              <a:pPr/>
              <a:t>05-02-2019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48458-61A7-49B0-AC9B-D367CB6AFCA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7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10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11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12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13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14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16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17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18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19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20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21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22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23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24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25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26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27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5798-5B15-4CC5-902F-B5EDCC22931B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7852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41F0-5E3D-4C11-A748-F136466ECFB2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839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B85F-874E-4509-A52B-A380D4EF4AD1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1099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45C0-392D-4236-BF94-2F85F5ED713C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5684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56D1-15AA-4B83-808F-19AF2B36750F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496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7A2-C3FC-49C5-92AF-EDD7D5105A1F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181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23A2-D76A-48F4-AA2B-BF169055D471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861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86F-62C3-4863-A520-6B8D59C45127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249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593C-436A-48DE-B124-8EDE8847B61C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39562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5581-20F2-461A-9A62-6954FA279AAD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9739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DA5-0ACB-4F97-AAC1-D8FB67B1E31A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583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3B80C95-6B61-41DD-AD2C-208A168FCF6E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0890" y="1541577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70C0"/>
                </a:solidFill>
              </a:rPr>
              <a:t>Suited for both system software and application software's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      (provides the capabilities of assembly language with the    </a:t>
            </a:r>
          </a:p>
          <a:p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                             features of high level language)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70C0"/>
                </a:solidFill>
              </a:rPr>
              <a:t>Efficient &amp; Faster code </a:t>
            </a:r>
          </a:p>
          <a:p>
            <a:r>
              <a:rPr lang="en-IN" sz="2400" dirty="0" smtClean="0">
                <a:solidFill>
                  <a:srgbClr val="0070C0"/>
                </a:solidFill>
              </a:rPr>
              <a:t>       (compared to other high level languages like BASIC,FORTRON)                 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70C0"/>
                </a:solidFill>
              </a:rPr>
              <a:t>Portable (supports variety of HW and OS platforms)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 smtClean="0">
                <a:solidFill>
                  <a:srgbClr val="0070C0"/>
                </a:solidFill>
              </a:rPr>
              <a:t>Structured Programming (function oriented</a:t>
            </a:r>
            <a:r>
              <a:rPr lang="en-IN" sz="2400" dirty="0" smtClean="0">
                <a:solidFill>
                  <a:srgbClr val="FF0000"/>
                </a:solidFill>
              </a:rPr>
              <a:t>)</a:t>
            </a:r>
          </a:p>
          <a:p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89" y="457200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C standards…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89" y="5257800"/>
            <a:ext cx="8863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0070C0"/>
                </a:solidFill>
              </a:rPr>
              <a:t>Traditional C, K &amp; R C , </a:t>
            </a:r>
          </a:p>
          <a:p>
            <a:r>
              <a:rPr lang="en-IN" sz="1600" b="1" dirty="0" smtClean="0">
                <a:solidFill>
                  <a:srgbClr val="0070C0"/>
                </a:solidFill>
              </a:rPr>
              <a:t>ANSI C,  </a:t>
            </a:r>
          </a:p>
          <a:p>
            <a:r>
              <a:rPr lang="en-IN" sz="1600" b="1" dirty="0" smtClean="0">
                <a:solidFill>
                  <a:srgbClr val="0070C0"/>
                </a:solidFill>
              </a:rPr>
              <a:t>ANSI/ISO C 89 , </a:t>
            </a:r>
          </a:p>
          <a:p>
            <a:r>
              <a:rPr lang="en-IN" sz="1600" b="1" dirty="0" smtClean="0">
                <a:solidFill>
                  <a:srgbClr val="0070C0"/>
                </a:solidFill>
              </a:rPr>
              <a:t>C99   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89" y="83373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C Language Features…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3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10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705324" y="3853658"/>
            <a:ext cx="441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C Language  variables/types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1669" y="695236"/>
            <a:ext cx="7126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 Variables  – is a named location in a memory  where a program can manipulate the data. This location is used to hold the value of the variable. It may take different values at different times during execution.</a:t>
            </a:r>
          </a:p>
          <a:p>
            <a:r>
              <a:rPr lang="en-IN" dirty="0" smtClean="0"/>
              <a:t>Data types – C variable  belongs to any one of the specified data types.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270" y="6292334"/>
            <a:ext cx="739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Programs are written using these tokens and the syntax of the language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603" y="2312698"/>
            <a:ext cx="6256270" cy="3657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" y="2276979"/>
            <a:ext cx="2448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C supports 3 data types: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Primary or fundamental data type                   </a:t>
            </a:r>
            <a:r>
              <a:rPr lang="en-IN" dirty="0" smtClean="0">
                <a:solidFill>
                  <a:srgbClr val="0070C0"/>
                </a:solidFill>
              </a:rPr>
              <a:t>[char, </a:t>
            </a:r>
            <a:r>
              <a:rPr lang="en-IN" dirty="0" err="1" smtClean="0">
                <a:solidFill>
                  <a:srgbClr val="0070C0"/>
                </a:solidFill>
              </a:rPr>
              <a:t>int</a:t>
            </a:r>
            <a:r>
              <a:rPr lang="en-IN" dirty="0" smtClean="0">
                <a:solidFill>
                  <a:srgbClr val="0070C0"/>
                </a:solidFill>
              </a:rPr>
              <a:t>, float, </a:t>
            </a:r>
            <a:r>
              <a:rPr lang="en-IN" dirty="0" err="1" smtClean="0">
                <a:solidFill>
                  <a:srgbClr val="0070C0"/>
                </a:solidFill>
              </a:rPr>
              <a:t>double,void</a:t>
            </a:r>
            <a:r>
              <a:rPr lang="en-IN" dirty="0" smtClean="0">
                <a:solidFill>
                  <a:srgbClr val="0070C0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Derived data types  </a:t>
            </a:r>
            <a:r>
              <a:rPr lang="en-IN" dirty="0" smtClean="0">
                <a:solidFill>
                  <a:srgbClr val="0070C0"/>
                </a:solidFill>
              </a:rPr>
              <a:t>[ arrays, functions, </a:t>
            </a:r>
            <a:r>
              <a:rPr lang="en-IN" dirty="0" err="1" smtClean="0">
                <a:solidFill>
                  <a:srgbClr val="0070C0"/>
                </a:solidFill>
              </a:rPr>
              <a:t>structures,pointers</a:t>
            </a:r>
            <a:r>
              <a:rPr lang="en-IN" dirty="0" smtClean="0">
                <a:solidFill>
                  <a:srgbClr val="0070C0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IN" dirty="0" smtClean="0">
                <a:solidFill>
                  <a:srgbClr val="C00000"/>
                </a:solidFill>
              </a:rPr>
              <a:t>User-defined data types                        </a:t>
            </a:r>
            <a:r>
              <a:rPr lang="en-IN" dirty="0" smtClean="0">
                <a:solidFill>
                  <a:srgbClr val="0070C0"/>
                </a:solidFill>
              </a:rPr>
              <a:t>[ </a:t>
            </a:r>
            <a:r>
              <a:rPr lang="en-IN" dirty="0" err="1" smtClean="0">
                <a:solidFill>
                  <a:srgbClr val="0070C0"/>
                </a:solidFill>
              </a:rPr>
              <a:t>typedef</a:t>
            </a:r>
            <a:r>
              <a:rPr lang="en-IN" dirty="0" smtClean="0">
                <a:solidFill>
                  <a:srgbClr val="0070C0"/>
                </a:solidFill>
              </a:rPr>
              <a:t> , </a:t>
            </a:r>
            <a:r>
              <a:rPr lang="en-IN" dirty="0" err="1" smtClean="0">
                <a:solidFill>
                  <a:srgbClr val="0070C0"/>
                </a:solidFill>
              </a:rPr>
              <a:t>enum</a:t>
            </a:r>
            <a:r>
              <a:rPr lang="en-IN" dirty="0" smtClean="0">
                <a:solidFill>
                  <a:srgbClr val="0070C0"/>
                </a:solidFill>
              </a:rPr>
              <a:t>]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117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11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213744" y="3641190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C Language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762000"/>
            <a:ext cx="7584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 Operator</a:t>
            </a:r>
            <a:r>
              <a:rPr lang="en-IN" dirty="0" smtClean="0"/>
              <a:t>– is a symbol to perform mathematical or logical manipulations. Operators are used in programs to manipulate data and variables  and forms part of mathematical or logical expressions.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" y="1898111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Classification of C operators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Arithmetic Operators   [  +  -   *   /    % ]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Relational Operators   [  &lt;   &gt;  &lt;=   &gt;=    ==   !=  ]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Logical Operators [ ||   &amp;&amp;   ! ]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Bitwise Operators [ &amp;  |  ^   ~  &lt;&lt;   &gt;&gt; ]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Assignment Operators  [ =   ,  short hand assignment : </a:t>
            </a:r>
            <a:r>
              <a:rPr lang="en-IN" sz="2000" b="1" dirty="0" err="1" smtClean="0">
                <a:solidFill>
                  <a:srgbClr val="0070C0"/>
                </a:solidFill>
              </a:rPr>
              <a:t>v</a:t>
            </a:r>
            <a:r>
              <a:rPr lang="en-IN" sz="2000" b="1" dirty="0" err="1" smtClean="0">
                <a:solidFill>
                  <a:srgbClr val="FF0000"/>
                </a:solidFill>
              </a:rPr>
              <a:t>op</a:t>
            </a:r>
            <a:r>
              <a:rPr lang="en-IN" sz="2000" b="1" dirty="0" smtClean="0"/>
              <a:t>=</a:t>
            </a:r>
            <a:r>
              <a:rPr lang="en-IN" sz="2000" b="1" dirty="0" err="1" smtClean="0">
                <a:solidFill>
                  <a:srgbClr val="002060"/>
                </a:solidFill>
              </a:rPr>
              <a:t>exp</a:t>
            </a:r>
            <a:r>
              <a:rPr lang="en-IN" sz="2000" b="1" dirty="0" smtClean="0"/>
              <a:t>; ]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Increment &amp; Decrement Operators  [ ++   - -  ]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Conditional Operator [ exp1 ?  </a:t>
            </a:r>
            <a:r>
              <a:rPr lang="en-IN" sz="2000" b="1" dirty="0"/>
              <a:t>e</a:t>
            </a:r>
            <a:r>
              <a:rPr lang="en-IN" sz="2000" b="1" dirty="0" smtClean="0"/>
              <a:t>xp2  :  exp3 ]</a:t>
            </a:r>
          </a:p>
          <a:p>
            <a:pPr marL="342900" indent="-342900">
              <a:buAutoNum type="arabicPeriod"/>
            </a:pPr>
            <a:r>
              <a:rPr lang="en-IN" sz="2000" b="1" dirty="0" smtClean="0"/>
              <a:t>Special Operators [ Comma operator :  </a:t>
            </a:r>
            <a:r>
              <a:rPr lang="en-IN" sz="2000" b="1" dirty="0" smtClean="0">
                <a:solidFill>
                  <a:srgbClr val="FF0000"/>
                </a:solidFill>
              </a:rPr>
              <a:t>value = (x=10,y=5,x+y) ; </a:t>
            </a:r>
          </a:p>
          <a:p>
            <a:r>
              <a:rPr lang="en-IN" sz="2000" b="1" dirty="0" smtClean="0"/>
              <a:t>                                        </a:t>
            </a:r>
            <a:r>
              <a:rPr lang="en-IN" sz="2000" b="1" dirty="0" err="1" smtClean="0"/>
              <a:t>sizeof</a:t>
            </a:r>
            <a:r>
              <a:rPr lang="en-IN" sz="2000" b="1" dirty="0" smtClean="0"/>
              <a:t>( ) operator ]</a:t>
            </a:r>
          </a:p>
        </p:txBody>
      </p:sp>
    </p:spTree>
    <p:extLst>
      <p:ext uri="{BB962C8B-B14F-4D97-AF65-F5344CB8AC3E}">
        <p14:creationId xmlns:p14="http://schemas.microsoft.com/office/powerpoint/2010/main" val="91271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12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618183" y="3094912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Arithmetic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056" y="4713237"/>
            <a:ext cx="8797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Integer Arithmetic : </a:t>
            </a:r>
            <a:r>
              <a:rPr lang="en-IN" dirty="0" smtClean="0">
                <a:solidFill>
                  <a:srgbClr val="002060"/>
                </a:solidFill>
              </a:rPr>
              <a:t>When  all the operands in the expression are integers, the expression is call integer arithmetic, always results in integer value only. (</a:t>
            </a:r>
            <a:r>
              <a:rPr lang="en-IN" dirty="0" err="1" smtClean="0">
                <a:solidFill>
                  <a:srgbClr val="002060"/>
                </a:solidFill>
              </a:rPr>
              <a:t>i.e</a:t>
            </a:r>
            <a:r>
              <a:rPr lang="en-IN" dirty="0" smtClean="0">
                <a:solidFill>
                  <a:srgbClr val="002060"/>
                </a:solidFill>
              </a:rPr>
              <a:t> decimal value is truncated automatically).</a:t>
            </a:r>
          </a:p>
          <a:p>
            <a:r>
              <a:rPr lang="en-IN" b="1" dirty="0" smtClean="0">
                <a:solidFill>
                  <a:srgbClr val="002060"/>
                </a:solidFill>
              </a:rPr>
              <a:t>If  a = 5, b = 3,  then a/b  gives 1 (quotient), a % b  gives 2 (remainder)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Sign Of the Result – If both operands are of same sign, the result is truncated towards zero. If one of them is –</a:t>
            </a:r>
            <a:r>
              <a:rPr lang="en-IN" dirty="0" err="1" smtClean="0">
                <a:solidFill>
                  <a:srgbClr val="002060"/>
                </a:solidFill>
              </a:rPr>
              <a:t>ve</a:t>
            </a:r>
            <a:r>
              <a:rPr lang="en-IN" dirty="0" smtClean="0">
                <a:solidFill>
                  <a:srgbClr val="002060"/>
                </a:solidFill>
              </a:rPr>
              <a:t>, the direction of truncation implementation dependant)</a:t>
            </a:r>
          </a:p>
          <a:p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04800"/>
            <a:ext cx="9220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Arithmetic Operators :</a:t>
            </a:r>
          </a:p>
          <a:p>
            <a:r>
              <a:rPr lang="en-IN" sz="2800" b="1" dirty="0" smtClean="0"/>
              <a:t>+  Addition (binary operator)  or  Unary Plus</a:t>
            </a:r>
          </a:p>
          <a:p>
            <a:r>
              <a:rPr lang="en-IN" sz="2800" b="1" dirty="0" smtClean="0"/>
              <a:t> -  Subtraction (binary operator) or Unary minus</a:t>
            </a:r>
          </a:p>
          <a:p>
            <a:r>
              <a:rPr lang="en-IN" sz="2800" b="1" dirty="0" smtClean="0"/>
              <a:t>*  Multiplication (binary operator)</a:t>
            </a:r>
          </a:p>
          <a:p>
            <a:r>
              <a:rPr lang="en-IN" sz="2800" b="1" dirty="0" smtClean="0"/>
              <a:t>/   Division (binary operator)</a:t>
            </a:r>
          </a:p>
          <a:p>
            <a:r>
              <a:rPr lang="en-IN" sz="2800" b="1" dirty="0" smtClean="0"/>
              <a:t>%  Modulo Division (binary operator, for integers only)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994859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 :</a:t>
            </a:r>
          </a:p>
          <a:p>
            <a:r>
              <a:rPr lang="en-IN" dirty="0" smtClean="0"/>
              <a:t> </a:t>
            </a:r>
            <a:r>
              <a:rPr lang="en-IN" dirty="0" err="1" smtClean="0">
                <a:solidFill>
                  <a:srgbClr val="7030A0"/>
                </a:solidFill>
              </a:rPr>
              <a:t>int</a:t>
            </a:r>
            <a:r>
              <a:rPr lang="en-IN" dirty="0" smtClean="0">
                <a:solidFill>
                  <a:srgbClr val="7030A0"/>
                </a:solidFill>
              </a:rPr>
              <a:t>  a=5,b= -3, c=7,ans=0;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ans</a:t>
            </a:r>
            <a:r>
              <a:rPr lang="en-IN" dirty="0" smtClean="0">
                <a:solidFill>
                  <a:srgbClr val="7030A0"/>
                </a:solidFill>
              </a:rPr>
              <a:t> =  a + b –c ;    // </a:t>
            </a:r>
            <a:r>
              <a:rPr lang="en-IN" dirty="0" err="1" smtClean="0">
                <a:solidFill>
                  <a:srgbClr val="7030A0"/>
                </a:solidFill>
              </a:rPr>
              <a:t>ans</a:t>
            </a:r>
            <a:r>
              <a:rPr lang="en-IN" dirty="0" smtClean="0">
                <a:solidFill>
                  <a:srgbClr val="7030A0"/>
                </a:solidFill>
              </a:rPr>
              <a:t> = ?</a:t>
            </a:r>
          </a:p>
          <a:p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ans</a:t>
            </a:r>
            <a:r>
              <a:rPr lang="en-IN" dirty="0" smtClean="0">
                <a:solidFill>
                  <a:srgbClr val="7030A0"/>
                </a:solidFill>
              </a:rPr>
              <a:t> =  (a * c) / (a % c) ; // </a:t>
            </a:r>
            <a:r>
              <a:rPr lang="en-IN" dirty="0" err="1" smtClean="0">
                <a:solidFill>
                  <a:srgbClr val="7030A0"/>
                </a:solidFill>
              </a:rPr>
              <a:t>ans</a:t>
            </a:r>
            <a:r>
              <a:rPr lang="en-IN" dirty="0" smtClean="0">
                <a:solidFill>
                  <a:srgbClr val="7030A0"/>
                </a:solidFill>
              </a:rPr>
              <a:t> = ?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ans</a:t>
            </a:r>
            <a:r>
              <a:rPr lang="en-IN" dirty="0" smtClean="0">
                <a:solidFill>
                  <a:srgbClr val="7030A0"/>
                </a:solidFill>
              </a:rPr>
              <a:t> = c / a;// </a:t>
            </a:r>
            <a:r>
              <a:rPr lang="en-IN" dirty="0" err="1" smtClean="0">
                <a:solidFill>
                  <a:srgbClr val="7030A0"/>
                </a:solidFill>
              </a:rPr>
              <a:t>ans</a:t>
            </a:r>
            <a:r>
              <a:rPr lang="en-IN" dirty="0" smtClean="0">
                <a:solidFill>
                  <a:srgbClr val="7030A0"/>
                </a:solidFill>
              </a:rPr>
              <a:t> = ?</a:t>
            </a:r>
          </a:p>
          <a:p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err="1" smtClean="0">
                <a:solidFill>
                  <a:srgbClr val="7030A0"/>
                </a:solidFill>
              </a:rPr>
              <a:t>ans</a:t>
            </a:r>
            <a:r>
              <a:rPr lang="en-IN" dirty="0" smtClean="0">
                <a:solidFill>
                  <a:srgbClr val="7030A0"/>
                </a:solidFill>
              </a:rPr>
              <a:t> = c % a;// </a:t>
            </a:r>
            <a:r>
              <a:rPr lang="en-IN" dirty="0" err="1" smtClean="0">
                <a:solidFill>
                  <a:srgbClr val="7030A0"/>
                </a:solidFill>
              </a:rPr>
              <a:t>ans</a:t>
            </a:r>
            <a:r>
              <a:rPr lang="en-IN" dirty="0" smtClean="0">
                <a:solidFill>
                  <a:srgbClr val="7030A0"/>
                </a:solidFill>
              </a:rPr>
              <a:t> = ?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33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618183" y="3094912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Relational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657671"/>
            <a:ext cx="8797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Arithmetic Operators have higher precedence compare to Relational Operators</a:t>
            </a:r>
          </a:p>
          <a:p>
            <a:r>
              <a:rPr lang="en-IN" b="1" dirty="0" smtClean="0"/>
              <a:t>Relational operators are complement to one another: </a:t>
            </a:r>
          </a:p>
          <a:p>
            <a:r>
              <a:rPr lang="en-IN" b="1" dirty="0" smtClean="0"/>
              <a:t>&gt;  Is compliment of &lt;=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!(x&lt;y)   </a:t>
            </a:r>
            <a:r>
              <a:rPr lang="en-IN" b="1" dirty="0" smtClean="0"/>
              <a:t>can be written in simplified way as  </a:t>
            </a:r>
            <a:r>
              <a:rPr lang="en-IN" b="1" dirty="0" smtClean="0">
                <a:solidFill>
                  <a:srgbClr val="FF0000"/>
                </a:solidFill>
              </a:rPr>
              <a:t>x&gt;y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304800"/>
            <a:ext cx="92202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Relational Operators </a:t>
            </a:r>
            <a:r>
              <a:rPr lang="en-IN" sz="2800" b="1" dirty="0" smtClean="0"/>
              <a:t>are</a:t>
            </a:r>
          </a:p>
          <a:p>
            <a:r>
              <a:rPr lang="en-IN" sz="2800" b="1" dirty="0" smtClean="0"/>
              <a:t>binary Operators, require two operands to operate</a:t>
            </a:r>
            <a:endParaRPr lang="en-IN" sz="2800" b="1" dirty="0"/>
          </a:p>
          <a:p>
            <a:r>
              <a:rPr lang="en-IN" sz="2800" b="1" dirty="0" smtClean="0"/>
              <a:t>used to build relational Expressions. </a:t>
            </a:r>
          </a:p>
          <a:p>
            <a:r>
              <a:rPr lang="en-IN" sz="2800" b="1" dirty="0"/>
              <a:t>a</a:t>
            </a:r>
            <a:r>
              <a:rPr lang="en-IN" sz="2800" b="1" dirty="0" smtClean="0"/>
              <a:t>lways results in True ( Non-Zero) or False (Zero)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&lt;</a:t>
            </a:r>
            <a:r>
              <a:rPr lang="en-IN" sz="2800" b="1" dirty="0" smtClean="0"/>
              <a:t>    </a:t>
            </a:r>
            <a:r>
              <a:rPr lang="en-IN" sz="2800" b="1" dirty="0" smtClean="0">
                <a:solidFill>
                  <a:srgbClr val="0070C0"/>
                </a:solidFill>
              </a:rPr>
              <a:t>Less Than                       </a:t>
            </a:r>
            <a:r>
              <a:rPr lang="en-IN" sz="2800" b="1" dirty="0" smtClean="0">
                <a:solidFill>
                  <a:srgbClr val="FF0000"/>
                </a:solidFill>
              </a:rPr>
              <a:t>&gt;</a:t>
            </a:r>
            <a:r>
              <a:rPr lang="en-IN" sz="2800" b="1" dirty="0" smtClean="0"/>
              <a:t>    </a:t>
            </a:r>
            <a:r>
              <a:rPr lang="en-IN" sz="2800" b="1" dirty="0" smtClean="0">
                <a:solidFill>
                  <a:srgbClr val="0070C0"/>
                </a:solidFill>
              </a:rPr>
              <a:t>Greater Than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&lt;=</a:t>
            </a:r>
            <a:r>
              <a:rPr lang="en-IN" sz="2800" b="1" dirty="0" smtClean="0"/>
              <a:t>  </a:t>
            </a:r>
            <a:r>
              <a:rPr lang="en-IN" sz="2800" b="1" dirty="0" smtClean="0">
                <a:solidFill>
                  <a:srgbClr val="0070C0"/>
                </a:solidFill>
              </a:rPr>
              <a:t>Less Than or Equal To   </a:t>
            </a:r>
            <a:r>
              <a:rPr lang="en-IN" sz="2800" b="1" dirty="0" smtClean="0">
                <a:solidFill>
                  <a:srgbClr val="FF0000"/>
                </a:solidFill>
              </a:rPr>
              <a:t>&gt;= </a:t>
            </a:r>
            <a:r>
              <a:rPr lang="en-IN" sz="2800" b="1" dirty="0" smtClean="0"/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Greater Than or Equal To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==</a:t>
            </a:r>
            <a:r>
              <a:rPr lang="en-IN" sz="2800" b="1" dirty="0" smtClean="0"/>
              <a:t>  </a:t>
            </a:r>
            <a:r>
              <a:rPr lang="en-IN" sz="2800" b="1" dirty="0" smtClean="0">
                <a:solidFill>
                  <a:srgbClr val="0070C0"/>
                </a:solidFill>
              </a:rPr>
              <a:t>Equal To                          </a:t>
            </a:r>
            <a:r>
              <a:rPr lang="en-IN" sz="2800" b="1" dirty="0" smtClean="0">
                <a:solidFill>
                  <a:srgbClr val="FF0000"/>
                </a:solidFill>
              </a:rPr>
              <a:t>!=</a:t>
            </a:r>
            <a:r>
              <a:rPr lang="en-IN" sz="2800" b="1" dirty="0" smtClean="0"/>
              <a:t>   </a:t>
            </a:r>
            <a:r>
              <a:rPr lang="en-IN" sz="2800" b="1" dirty="0" smtClean="0">
                <a:solidFill>
                  <a:srgbClr val="0070C0"/>
                </a:solidFill>
              </a:rPr>
              <a:t>Not Equal To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               Format:</a:t>
            </a:r>
            <a:r>
              <a:rPr lang="en-IN" sz="2800" b="1" dirty="0" smtClean="0">
                <a:solidFill>
                  <a:srgbClr val="0070C0"/>
                </a:solidFill>
              </a:rPr>
              <a:t>     </a:t>
            </a:r>
            <a:r>
              <a:rPr lang="en-IN" sz="2800" dirty="0" smtClean="0">
                <a:solidFill>
                  <a:srgbClr val="0070C0"/>
                </a:solidFill>
              </a:rPr>
              <a:t>Arith.Exp1</a:t>
            </a:r>
            <a:r>
              <a:rPr lang="en-IN" sz="2800" b="1" dirty="0" smtClean="0">
                <a:solidFill>
                  <a:srgbClr val="0070C0"/>
                </a:solidFill>
              </a:rPr>
              <a:t>  </a:t>
            </a:r>
            <a:r>
              <a:rPr lang="en-IN" sz="2800" b="1" dirty="0" err="1" smtClean="0">
                <a:solidFill>
                  <a:srgbClr val="0070C0"/>
                </a:solidFill>
              </a:rPr>
              <a:t>Rel.Op</a:t>
            </a:r>
            <a:r>
              <a:rPr lang="en-IN" sz="2800" b="1" dirty="0" smtClean="0">
                <a:solidFill>
                  <a:srgbClr val="0070C0"/>
                </a:solidFill>
              </a:rPr>
              <a:t>   </a:t>
            </a:r>
            <a:r>
              <a:rPr lang="en-IN" sz="2800" dirty="0" smtClean="0">
                <a:solidFill>
                  <a:srgbClr val="0070C0"/>
                </a:solidFill>
              </a:rPr>
              <a:t>Arith.Exp2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3580179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 :</a:t>
            </a:r>
          </a:p>
          <a:p>
            <a:r>
              <a:rPr lang="en-IN" dirty="0" smtClean="0"/>
              <a:t> </a:t>
            </a:r>
            <a:r>
              <a:rPr lang="en-IN" b="1" dirty="0" smtClean="0"/>
              <a:t>Assume   A =45,b= 30</a:t>
            </a:r>
          </a:p>
          <a:p>
            <a:r>
              <a:rPr lang="en-IN" b="1" dirty="0" smtClean="0"/>
              <a:t>( A &lt; B )  -  False       (A &lt;=  B)  - False</a:t>
            </a:r>
          </a:p>
          <a:p>
            <a:r>
              <a:rPr lang="en-IN" b="1" dirty="0" smtClean="0"/>
              <a:t>( A &gt; B)   -  True         (A &gt;= B)   - True</a:t>
            </a:r>
          </a:p>
          <a:p>
            <a:r>
              <a:rPr lang="en-IN" b="1" dirty="0" smtClean="0"/>
              <a:t>( A == B) -  False      (A !=  B)    - True</a:t>
            </a:r>
          </a:p>
          <a:p>
            <a:r>
              <a:rPr lang="en-IN" b="1" dirty="0" smtClean="0"/>
              <a:t>(A+B  &lt; A – B)  - False    (A – B &lt;  A+B) – True</a:t>
            </a:r>
          </a:p>
          <a:p>
            <a:r>
              <a:rPr lang="en-IN" b="1" dirty="0" smtClean="0"/>
              <a:t>(A+B+25 &gt; =100 )  - True </a:t>
            </a:r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dirty="0" smtClean="0">
                <a:solidFill>
                  <a:srgbClr val="7030A0"/>
                </a:solidFill>
              </a:rPr>
              <a:t> 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41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618183" y="3094912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Logical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375" y="5202446"/>
            <a:ext cx="29106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Relative Precedence of Relational  and </a:t>
            </a:r>
          </a:p>
          <a:p>
            <a:r>
              <a:rPr lang="en-IN" sz="1200" b="1" dirty="0" smtClean="0"/>
              <a:t>Logical Operators :</a:t>
            </a:r>
          </a:p>
          <a:p>
            <a:r>
              <a:rPr lang="en-IN" sz="1200" b="1" dirty="0" smtClean="0"/>
              <a:t>Highest---       !  </a:t>
            </a:r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     &gt;  &gt;=  &lt;  &lt;=</a:t>
            </a:r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</a:t>
            </a:r>
            <a:r>
              <a:rPr lang="en-IN" sz="1200" b="1" dirty="0"/>
              <a:t> </a:t>
            </a:r>
            <a:r>
              <a:rPr lang="en-IN" sz="1200" b="1" dirty="0" smtClean="0"/>
              <a:t>        ==   !=   </a:t>
            </a:r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            &amp;&amp;  </a:t>
            </a:r>
          </a:p>
          <a:p>
            <a:r>
              <a:rPr lang="en-IN" sz="1200" b="1" dirty="0"/>
              <a:t> </a:t>
            </a:r>
            <a:r>
              <a:rPr lang="en-IN" sz="1200" b="1" dirty="0" smtClean="0"/>
              <a:t>                     ||    ---Lowest</a:t>
            </a:r>
          </a:p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304800"/>
            <a:ext cx="8343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Logical Operators </a:t>
            </a:r>
            <a:r>
              <a:rPr lang="en-IN" sz="2800" b="1" dirty="0" smtClean="0"/>
              <a:t>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dirty="0" smtClean="0"/>
              <a:t>Used to combine two or more relational expressions to build  logical expression or a compound relational expression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dirty="0" smtClean="0"/>
              <a:t>Always results in True ( Non-Zero) or False (Zero)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           &amp;&amp;</a:t>
            </a:r>
            <a:r>
              <a:rPr lang="en-IN" sz="2800" b="1" dirty="0" smtClean="0"/>
              <a:t>    </a:t>
            </a:r>
            <a:r>
              <a:rPr lang="en-IN" sz="2800" b="1" dirty="0" smtClean="0">
                <a:solidFill>
                  <a:srgbClr val="0070C0"/>
                </a:solidFill>
              </a:rPr>
              <a:t>Logical AND                   </a:t>
            </a:r>
          </a:p>
          <a:p>
            <a:r>
              <a:rPr lang="en-IN" sz="2800" b="1" dirty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          </a:t>
            </a:r>
            <a:r>
              <a:rPr lang="en-IN" sz="2800" b="1" dirty="0" smtClean="0">
                <a:solidFill>
                  <a:srgbClr val="FF0000"/>
                </a:solidFill>
              </a:rPr>
              <a:t>|| </a:t>
            </a:r>
            <a:r>
              <a:rPr lang="en-IN" sz="2800" b="1" dirty="0" smtClean="0">
                <a:solidFill>
                  <a:srgbClr val="0070C0"/>
                </a:solidFill>
              </a:rPr>
              <a:t>    Logical OR</a:t>
            </a:r>
          </a:p>
          <a:p>
            <a:r>
              <a:rPr lang="en-IN" sz="2800" b="1" dirty="0" smtClean="0">
                <a:solidFill>
                  <a:srgbClr val="0070C0"/>
                </a:solidFill>
              </a:rPr>
              <a:t>            </a:t>
            </a:r>
            <a:r>
              <a:rPr lang="en-IN" sz="2800" b="1" dirty="0" smtClean="0">
                <a:solidFill>
                  <a:srgbClr val="FF0000"/>
                </a:solidFill>
              </a:rPr>
              <a:t>!</a:t>
            </a:r>
            <a:r>
              <a:rPr lang="en-IN" sz="2800" b="1" dirty="0" smtClean="0">
                <a:solidFill>
                  <a:srgbClr val="0070C0"/>
                </a:solidFill>
              </a:rPr>
              <a:t>       Logical Not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Format:</a:t>
            </a:r>
            <a:r>
              <a:rPr lang="en-IN" sz="2800" b="1" dirty="0" smtClean="0">
                <a:solidFill>
                  <a:srgbClr val="0070C0"/>
                </a:solidFill>
              </a:rPr>
              <a:t>  </a:t>
            </a:r>
          </a:p>
          <a:p>
            <a:r>
              <a:rPr lang="en-IN" sz="2800" b="1" dirty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          </a:t>
            </a:r>
            <a:r>
              <a:rPr lang="en-IN" sz="2800" dirty="0" smtClean="0">
                <a:solidFill>
                  <a:srgbClr val="0070C0"/>
                </a:solidFill>
              </a:rPr>
              <a:t>Rel.Exp1</a:t>
            </a:r>
            <a:r>
              <a:rPr lang="en-IN" sz="2800" b="1" dirty="0" smtClean="0">
                <a:solidFill>
                  <a:srgbClr val="0070C0"/>
                </a:solidFill>
              </a:rPr>
              <a:t>  </a:t>
            </a:r>
            <a:r>
              <a:rPr lang="en-IN" sz="2800" b="1" dirty="0" err="1" smtClean="0">
                <a:solidFill>
                  <a:srgbClr val="FF0000"/>
                </a:solidFill>
              </a:rPr>
              <a:t>Log.Op</a:t>
            </a:r>
            <a:r>
              <a:rPr lang="en-IN" sz="2800" b="1" dirty="0" smtClean="0">
                <a:solidFill>
                  <a:srgbClr val="0070C0"/>
                </a:solidFill>
              </a:rPr>
              <a:t>   </a:t>
            </a:r>
            <a:r>
              <a:rPr lang="en-IN" sz="2800" dirty="0" smtClean="0">
                <a:solidFill>
                  <a:srgbClr val="0070C0"/>
                </a:solidFill>
              </a:rPr>
              <a:t>Rel.Exp2 </a:t>
            </a:r>
            <a:r>
              <a:rPr lang="en-IN" sz="2800" b="1" dirty="0" err="1" smtClean="0">
                <a:solidFill>
                  <a:srgbClr val="FF0000"/>
                </a:solidFill>
              </a:rPr>
              <a:t>Log.Op</a:t>
            </a:r>
            <a:r>
              <a:rPr lang="en-IN" sz="2800" dirty="0" smtClean="0">
                <a:solidFill>
                  <a:srgbClr val="0070C0"/>
                </a:solidFill>
              </a:rPr>
              <a:t>  Rel.Exp3 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Truth Table:</a:t>
            </a:r>
          </a:p>
          <a:p>
            <a:r>
              <a:rPr lang="en-IN" sz="1200" b="1" dirty="0" smtClean="0">
                <a:solidFill>
                  <a:srgbClr val="0070C0"/>
                </a:solidFill>
              </a:rPr>
              <a:t>Op1    Op2       Op1 &amp;&amp; Op2   Op1 || Op2    !Op1</a:t>
            </a:r>
          </a:p>
          <a:p>
            <a:pPr lvl="0"/>
            <a:r>
              <a:rPr lang="en-IN" sz="1200" b="1" dirty="0" smtClean="0">
                <a:solidFill>
                  <a:srgbClr val="0070C0"/>
                </a:solidFill>
              </a:rPr>
              <a:t>  F         </a:t>
            </a:r>
            <a:r>
              <a:rPr lang="en-IN" sz="1200" b="1" dirty="0" err="1" smtClean="0">
                <a:solidFill>
                  <a:srgbClr val="0070C0"/>
                </a:solidFill>
              </a:rPr>
              <a:t>F</a:t>
            </a:r>
            <a:r>
              <a:rPr lang="en-IN" sz="1200" b="1" dirty="0" smtClean="0">
                <a:solidFill>
                  <a:srgbClr val="0070C0"/>
                </a:solidFill>
              </a:rPr>
              <a:t>              </a:t>
            </a:r>
            <a:r>
              <a:rPr lang="en-IN" sz="1200" b="1" dirty="0" err="1" smtClean="0">
                <a:solidFill>
                  <a:srgbClr val="0070C0"/>
                </a:solidFill>
              </a:rPr>
              <a:t>F</a:t>
            </a:r>
            <a:r>
              <a:rPr lang="en-IN" sz="1200" b="1" dirty="0" smtClean="0">
                <a:solidFill>
                  <a:srgbClr val="0070C0"/>
                </a:solidFill>
              </a:rPr>
              <a:t>                         T                 F         </a:t>
            </a:r>
            <a:r>
              <a:rPr lang="en-IN" sz="1200" b="1" dirty="0">
                <a:solidFill>
                  <a:srgbClr val="0070C0"/>
                </a:solidFill>
              </a:rPr>
              <a:t>T Means  1 or Non-Zero,  F -  </a:t>
            </a:r>
            <a:r>
              <a:rPr lang="en-IN" sz="1200" b="1" dirty="0" smtClean="0">
                <a:solidFill>
                  <a:srgbClr val="0070C0"/>
                </a:solidFill>
              </a:rPr>
              <a:t>Zero</a:t>
            </a:r>
          </a:p>
          <a:p>
            <a:r>
              <a:rPr lang="en-IN" sz="1200" b="1" dirty="0" smtClean="0">
                <a:solidFill>
                  <a:srgbClr val="0070C0"/>
                </a:solidFill>
              </a:rPr>
              <a:t>  F         T              F                         T                 </a:t>
            </a:r>
            <a:r>
              <a:rPr lang="en-IN" sz="1200" b="1" dirty="0" err="1" smtClean="0">
                <a:solidFill>
                  <a:srgbClr val="0070C0"/>
                </a:solidFill>
              </a:rPr>
              <a:t>T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r>
              <a:rPr lang="en-IN" sz="1200" b="1" dirty="0">
                <a:solidFill>
                  <a:srgbClr val="0070C0"/>
                </a:solidFill>
              </a:rPr>
              <a:t> </a:t>
            </a:r>
            <a:r>
              <a:rPr lang="en-IN" sz="1200" b="1" dirty="0" smtClean="0">
                <a:solidFill>
                  <a:srgbClr val="0070C0"/>
                </a:solidFill>
              </a:rPr>
              <a:t> T         F              </a:t>
            </a:r>
            <a:r>
              <a:rPr lang="en-IN" sz="1200" b="1" dirty="0" err="1" smtClean="0">
                <a:solidFill>
                  <a:srgbClr val="0070C0"/>
                </a:solidFill>
              </a:rPr>
              <a:t>F</a:t>
            </a:r>
            <a:r>
              <a:rPr lang="en-IN" sz="1200" b="1" dirty="0" smtClean="0">
                <a:solidFill>
                  <a:srgbClr val="0070C0"/>
                </a:solidFill>
              </a:rPr>
              <a:t>                         T                 F</a:t>
            </a:r>
          </a:p>
          <a:p>
            <a:r>
              <a:rPr lang="en-IN" sz="1200" b="1" dirty="0">
                <a:solidFill>
                  <a:srgbClr val="0070C0"/>
                </a:solidFill>
              </a:rPr>
              <a:t> </a:t>
            </a:r>
            <a:r>
              <a:rPr lang="en-IN" sz="1200" b="1" dirty="0" smtClean="0">
                <a:solidFill>
                  <a:srgbClr val="0070C0"/>
                </a:solidFill>
              </a:rPr>
              <a:t> T         </a:t>
            </a:r>
            <a:r>
              <a:rPr lang="en-IN" sz="1200" b="1" dirty="0" err="1" smtClean="0">
                <a:solidFill>
                  <a:srgbClr val="0070C0"/>
                </a:solidFill>
              </a:rPr>
              <a:t>T</a:t>
            </a:r>
            <a:r>
              <a:rPr lang="en-IN" sz="1200" b="1" dirty="0" smtClean="0">
                <a:solidFill>
                  <a:srgbClr val="0070C0"/>
                </a:solidFill>
              </a:rPr>
              <a:t>              </a:t>
            </a:r>
            <a:r>
              <a:rPr lang="en-IN" sz="1200" b="1" dirty="0" err="1" smtClean="0">
                <a:solidFill>
                  <a:srgbClr val="0070C0"/>
                </a:solidFill>
              </a:rPr>
              <a:t>T</a:t>
            </a:r>
            <a:r>
              <a:rPr lang="en-IN" sz="1200" b="1" dirty="0" smtClean="0">
                <a:solidFill>
                  <a:srgbClr val="0070C0"/>
                </a:solidFill>
              </a:rPr>
              <a:t>                         </a:t>
            </a:r>
            <a:r>
              <a:rPr lang="en-IN" sz="1200" b="1" dirty="0" err="1" smtClean="0">
                <a:solidFill>
                  <a:srgbClr val="0070C0"/>
                </a:solidFill>
              </a:rPr>
              <a:t>T</a:t>
            </a:r>
            <a:r>
              <a:rPr lang="en-IN" sz="1200" b="1" dirty="0" smtClean="0">
                <a:solidFill>
                  <a:srgbClr val="0070C0"/>
                </a:solidFill>
              </a:rPr>
              <a:t>                 F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endParaRPr lang="en-IN" sz="1200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42634" y="4826675"/>
            <a:ext cx="4202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Ex: Assume P=92,</a:t>
            </a:r>
            <a:endParaRPr lang="en-IN" b="1" dirty="0"/>
          </a:p>
          <a:p>
            <a:r>
              <a:rPr lang="en-IN" b="1" dirty="0" smtClean="0">
                <a:solidFill>
                  <a:srgbClr val="FF0000"/>
                </a:solidFill>
              </a:rPr>
              <a:t>if ( (P &gt; = 90)  &amp;&amp; (P &lt;=100) )</a:t>
            </a:r>
          </a:p>
          <a:p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          </a:t>
            </a:r>
            <a:r>
              <a:rPr lang="en-IN" b="1" dirty="0" err="1" smtClean="0">
                <a:solidFill>
                  <a:srgbClr val="FF0000"/>
                </a:solidFill>
              </a:rPr>
              <a:t>printf</a:t>
            </a:r>
            <a:r>
              <a:rPr lang="en-IN" b="1" dirty="0" smtClean="0">
                <a:solidFill>
                  <a:srgbClr val="FF0000"/>
                </a:solidFill>
              </a:rPr>
              <a:t>(“S”);                      </a:t>
            </a:r>
            <a:r>
              <a:rPr lang="en-IN" b="1" dirty="0" smtClean="0"/>
              <a:t>Result -   S </a:t>
            </a:r>
          </a:p>
          <a:p>
            <a:r>
              <a:rPr lang="en-IN" b="1" dirty="0" smtClean="0"/>
              <a:t>Ex: P= 35,C=90,M=70</a:t>
            </a:r>
            <a:endParaRPr lang="en-IN" b="1" dirty="0"/>
          </a:p>
          <a:p>
            <a:r>
              <a:rPr lang="en-IN" b="1" dirty="0" smtClean="0">
                <a:solidFill>
                  <a:srgbClr val="FF0000"/>
                </a:solidFill>
              </a:rPr>
              <a:t>If( P&lt;40 || C&lt;40  || M &lt; 40)</a:t>
            </a:r>
          </a:p>
          <a:p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smtClean="0">
                <a:solidFill>
                  <a:srgbClr val="FF0000"/>
                </a:solidFill>
              </a:rPr>
              <a:t>          </a:t>
            </a:r>
            <a:r>
              <a:rPr lang="en-IN" b="1" dirty="0" err="1" smtClean="0">
                <a:solidFill>
                  <a:srgbClr val="FF0000"/>
                </a:solidFill>
              </a:rPr>
              <a:t>printf</a:t>
            </a:r>
            <a:r>
              <a:rPr lang="en-IN" b="1" dirty="0" smtClean="0">
                <a:solidFill>
                  <a:srgbClr val="FF0000"/>
                </a:solidFill>
              </a:rPr>
              <a:t>(“Fail”);                  </a:t>
            </a:r>
            <a:r>
              <a:rPr lang="en-IN" b="1" dirty="0" smtClean="0"/>
              <a:t>Result - Fail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05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15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618183" y="3094912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Assignment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375" y="5202446"/>
            <a:ext cx="5044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Advantages:  </a:t>
            </a:r>
          </a:p>
          <a:p>
            <a:r>
              <a:rPr lang="en-IN" sz="1600" b="1" dirty="0" smtClean="0">
                <a:solidFill>
                  <a:srgbClr val="0070C0"/>
                </a:solidFill>
              </a:rPr>
              <a:t>1. Need not repeat the </a:t>
            </a:r>
            <a:r>
              <a:rPr lang="en-IN" sz="1600" b="1" dirty="0" err="1" smtClean="0">
                <a:solidFill>
                  <a:srgbClr val="0070C0"/>
                </a:solidFill>
              </a:rPr>
              <a:t>Lvalue</a:t>
            </a:r>
            <a:endParaRPr lang="en-IN" sz="1600" b="1" dirty="0" smtClean="0">
              <a:solidFill>
                <a:srgbClr val="0070C0"/>
              </a:solidFill>
            </a:endParaRPr>
          </a:p>
          <a:p>
            <a:r>
              <a:rPr lang="en-IN" sz="1600" b="1" dirty="0" smtClean="0">
                <a:solidFill>
                  <a:srgbClr val="0070C0"/>
                </a:solidFill>
              </a:rPr>
              <a:t>2. Statement more concise and easier to read</a:t>
            </a:r>
          </a:p>
          <a:p>
            <a:r>
              <a:rPr lang="en-IN" sz="1600" b="1" dirty="0" smtClean="0">
                <a:solidFill>
                  <a:srgbClr val="0070C0"/>
                </a:solidFill>
              </a:rPr>
              <a:t>3. Statement is more efficient</a:t>
            </a:r>
            <a:endParaRPr lang="en-IN" sz="16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304800"/>
            <a:ext cx="84611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Assignment Operators </a:t>
            </a:r>
            <a:r>
              <a:rPr lang="en-IN" sz="2800" b="1" dirty="0" smtClean="0"/>
              <a:t>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dirty="0" smtClean="0"/>
              <a:t>Having </a:t>
            </a:r>
            <a:r>
              <a:rPr lang="en-IN" b="1" dirty="0" err="1" smtClean="0"/>
              <a:t>Lvalue</a:t>
            </a:r>
            <a:r>
              <a:rPr lang="en-IN" b="1" dirty="0" smtClean="0"/>
              <a:t>  as Left operand , Right operand is an expression</a:t>
            </a:r>
          </a:p>
          <a:p>
            <a:endParaRPr lang="en-IN" b="1" dirty="0" smtClean="0"/>
          </a:p>
          <a:p>
            <a:r>
              <a:rPr lang="en-IN" sz="2800" b="1" dirty="0" smtClean="0">
                <a:solidFill>
                  <a:srgbClr val="FF0000"/>
                </a:solidFill>
              </a:rPr>
              <a:t>                       =</a:t>
            </a:r>
            <a:r>
              <a:rPr lang="en-IN" sz="2800" b="1" dirty="0" smtClean="0"/>
              <a:t>    </a:t>
            </a:r>
            <a:r>
              <a:rPr lang="en-IN" sz="2800" b="1" dirty="0" smtClean="0">
                <a:solidFill>
                  <a:srgbClr val="0070C0"/>
                </a:solidFill>
              </a:rPr>
              <a:t>  Assignment Operator                  </a:t>
            </a:r>
          </a:p>
          <a:p>
            <a:r>
              <a:rPr lang="en-IN" sz="2800" b="1" dirty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          </a:t>
            </a:r>
            <a:r>
              <a:rPr lang="en-IN" sz="2800" b="1" dirty="0" err="1" smtClean="0">
                <a:solidFill>
                  <a:srgbClr val="FF0000"/>
                </a:solidFill>
              </a:rPr>
              <a:t>Var</a:t>
            </a:r>
            <a:r>
              <a:rPr lang="en-IN" sz="2800" b="1" dirty="0" smtClean="0">
                <a:solidFill>
                  <a:srgbClr val="FF0000"/>
                </a:solidFill>
              </a:rPr>
              <a:t> Op = </a:t>
            </a:r>
            <a:r>
              <a:rPr lang="en-IN" sz="2800" b="1" dirty="0" err="1" smtClean="0">
                <a:solidFill>
                  <a:srgbClr val="FF0000"/>
                </a:solidFill>
              </a:rPr>
              <a:t>Exp</a:t>
            </a:r>
            <a:r>
              <a:rPr lang="en-IN" sz="2800" b="1" dirty="0" smtClean="0">
                <a:solidFill>
                  <a:srgbClr val="FF0000"/>
                </a:solidFill>
              </a:rPr>
              <a:t>  </a:t>
            </a:r>
            <a:r>
              <a:rPr lang="en-IN" sz="28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Shorthand Assignment Op.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            </a:t>
            </a:r>
            <a:r>
              <a:rPr lang="en-IN" b="1" dirty="0" smtClean="0">
                <a:solidFill>
                  <a:srgbClr val="0070C0"/>
                </a:solidFill>
              </a:rPr>
              <a:t>( Meaning:     </a:t>
            </a:r>
            <a:r>
              <a:rPr lang="en-IN" b="1" dirty="0" err="1" smtClean="0">
                <a:solidFill>
                  <a:srgbClr val="0070C0"/>
                </a:solidFill>
              </a:rPr>
              <a:t>Var</a:t>
            </a:r>
            <a:r>
              <a:rPr lang="en-IN" b="1" dirty="0" smtClean="0">
                <a:solidFill>
                  <a:srgbClr val="0070C0"/>
                </a:solidFill>
              </a:rPr>
              <a:t> = </a:t>
            </a:r>
            <a:r>
              <a:rPr lang="en-IN" b="1" dirty="0" err="1" smtClean="0">
                <a:solidFill>
                  <a:srgbClr val="0070C0"/>
                </a:solidFill>
              </a:rPr>
              <a:t>Var</a:t>
            </a:r>
            <a:r>
              <a:rPr lang="en-IN" b="1" dirty="0" smtClean="0">
                <a:solidFill>
                  <a:srgbClr val="0070C0"/>
                </a:solidFill>
              </a:rPr>
              <a:t>  Op  </a:t>
            </a:r>
            <a:r>
              <a:rPr lang="en-IN" b="1" dirty="0" err="1" smtClean="0">
                <a:solidFill>
                  <a:srgbClr val="0070C0"/>
                </a:solidFill>
              </a:rPr>
              <a:t>Exp</a:t>
            </a:r>
            <a:r>
              <a:rPr lang="en-IN" b="1" dirty="0" smtClean="0">
                <a:solidFill>
                  <a:srgbClr val="0070C0"/>
                </a:solidFill>
              </a:rPr>
              <a:t> ) , Op is a binary arithmetic operator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2895600"/>
            <a:ext cx="5943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r>
              <a:rPr lang="en-IN" b="1" dirty="0" smtClean="0"/>
              <a:t> = a + 1 ;                  -&gt;    a += 1;</a:t>
            </a:r>
          </a:p>
          <a:p>
            <a:r>
              <a:rPr lang="en-IN" b="1" dirty="0"/>
              <a:t>a</a:t>
            </a:r>
            <a:r>
              <a:rPr lang="en-IN" b="1" dirty="0" smtClean="0"/>
              <a:t> = a * (n + 1);          -&gt;   a *= n+1</a:t>
            </a:r>
          </a:p>
          <a:p>
            <a:r>
              <a:rPr lang="en-IN" b="1" dirty="0" smtClean="0"/>
              <a:t>a =  a % b ;                -&gt;   a %= b;  </a:t>
            </a:r>
            <a:endParaRPr lang="en-IN" dirty="0" smtClean="0">
              <a:solidFill>
                <a:srgbClr val="7030A0"/>
              </a:solidFill>
            </a:endParaRPr>
          </a:p>
          <a:p>
            <a:endParaRPr lang="en-IN" b="1" dirty="0" smtClean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 Value[5 * j – 2] =  value[ 5 * j – 2] + delta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             Can be written as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                Value[5 * j – 2] += delta;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93360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Increment &amp; Decrement 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88" y="3810000"/>
            <a:ext cx="83619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The increment and decrement operators can be used in complex statements. </a:t>
            </a:r>
          </a:p>
          <a:p>
            <a:r>
              <a:rPr lang="en-IN" b="1" dirty="0" smtClean="0"/>
              <a:t>Ex -   m  =  n ++ - J + 10;</a:t>
            </a:r>
          </a:p>
          <a:p>
            <a:endParaRPr lang="en-IN" b="1" dirty="0" smtClean="0"/>
          </a:p>
          <a:p>
            <a:r>
              <a:rPr lang="en-IN" b="1" dirty="0" smtClean="0">
                <a:solidFill>
                  <a:srgbClr val="FF0000"/>
                </a:solidFill>
              </a:rPr>
              <a:t>Working Method in Expressions:  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1. When used as postfix, the expression is evaluated using the original value of the variable then the variable is incremented/decremented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2. When used as prefix, the variable is incremented/decremented first and then used in the expression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399" y="304800"/>
            <a:ext cx="846115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Increment &amp; Decrement Operators </a:t>
            </a:r>
            <a:r>
              <a:rPr lang="en-IN" sz="2800" b="1" dirty="0" smtClean="0"/>
              <a:t>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dirty="0" smtClean="0"/>
              <a:t>Are unary operators , require variable  as the operand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dirty="0" smtClean="0"/>
              <a:t>Used as postfix or prefix to the variable</a:t>
            </a:r>
          </a:p>
          <a:p>
            <a:endParaRPr lang="en-IN" b="1" dirty="0" smtClean="0"/>
          </a:p>
          <a:p>
            <a:r>
              <a:rPr lang="en-IN" sz="2800" b="1" dirty="0" smtClean="0">
                <a:solidFill>
                  <a:srgbClr val="FF0000"/>
                </a:solidFill>
              </a:rPr>
              <a:t>                       ++  </a:t>
            </a:r>
            <a:r>
              <a:rPr lang="en-IN" sz="2800" b="1" dirty="0" smtClean="0"/>
              <a:t>  </a:t>
            </a:r>
            <a:r>
              <a:rPr lang="en-IN" sz="2800" b="1" dirty="0" smtClean="0">
                <a:solidFill>
                  <a:srgbClr val="0070C0"/>
                </a:solidFill>
              </a:rPr>
              <a:t> Increment Operator                  </a:t>
            </a:r>
          </a:p>
          <a:p>
            <a:r>
              <a:rPr lang="en-IN" sz="2800" b="1" dirty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          </a:t>
            </a:r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            - -      Decrement Operator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  a++  is used postfix operator       - -   a used as prefix</a:t>
            </a:r>
          </a:p>
          <a:p>
            <a:r>
              <a:rPr lang="en-IN" sz="2800" b="1" dirty="0" smtClean="0">
                <a:solidFill>
                  <a:srgbClr val="0070C0"/>
                </a:solidFill>
              </a:rPr>
              <a:t>   - - a   is used as prefix operator   a- - use as prefix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            </a:t>
            </a:r>
            <a:endParaRPr lang="en-IN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56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17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Conditional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304800"/>
            <a:ext cx="84611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Conditional Operator </a:t>
            </a:r>
            <a:r>
              <a:rPr lang="en-IN" sz="2800" b="1" dirty="0" smtClean="0"/>
              <a:t>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dirty="0" smtClean="0"/>
              <a:t>Also referred as ternary operator uses the pair of   ? And : to construct conditional expressions</a:t>
            </a:r>
          </a:p>
          <a:p>
            <a:endParaRPr lang="en-IN" b="1" dirty="0" smtClean="0"/>
          </a:p>
          <a:p>
            <a:endParaRPr lang="en-IN" b="1" dirty="0" smtClean="0"/>
          </a:p>
          <a:p>
            <a:r>
              <a:rPr lang="en-IN" sz="2800" b="1" dirty="0" smtClean="0">
                <a:solidFill>
                  <a:srgbClr val="FF0000"/>
                </a:solidFill>
              </a:rPr>
              <a:t>                       exp1 ? exp2 : exp3</a:t>
            </a:r>
            <a:r>
              <a:rPr lang="en-IN" sz="2800" b="1" dirty="0" smtClean="0">
                <a:solidFill>
                  <a:srgbClr val="0070C0"/>
                </a:solidFill>
              </a:rPr>
              <a:t>                  </a:t>
            </a:r>
          </a:p>
          <a:p>
            <a:r>
              <a:rPr lang="en-IN" sz="2800" b="1" dirty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          </a:t>
            </a:r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            </a:t>
            </a:r>
          </a:p>
          <a:p>
            <a:r>
              <a:rPr lang="en-IN" sz="2800" b="1" dirty="0" smtClean="0">
                <a:solidFill>
                  <a:srgbClr val="0070C0"/>
                </a:solidFill>
              </a:rPr>
              <a:t>-    exp1 is evaluated first, </a:t>
            </a:r>
          </a:p>
          <a:p>
            <a:pPr marL="457200" indent="-457200">
              <a:buFontTx/>
              <a:buChar char="-"/>
            </a:pPr>
            <a:r>
              <a:rPr lang="en-IN" sz="2800" b="1" dirty="0" smtClean="0">
                <a:solidFill>
                  <a:srgbClr val="0070C0"/>
                </a:solidFill>
              </a:rPr>
              <a:t>if it is true/non-zero, exp2 is evaluated and becomes the value of the expression. </a:t>
            </a:r>
          </a:p>
          <a:p>
            <a:pPr marL="457200" indent="-457200">
              <a:buFontTx/>
              <a:buChar char="-"/>
            </a:pPr>
            <a:r>
              <a:rPr lang="en-IN" sz="2800" b="1" dirty="0" smtClean="0">
                <a:solidFill>
                  <a:srgbClr val="0070C0"/>
                </a:solidFill>
              </a:rPr>
              <a:t>If exp1 is false, exp3 is evaluated and its value is returned as value of the expression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    Ex:         a = 10, b=15;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               x  = (a&gt;b) ? a : b;           </a:t>
            </a:r>
            <a:endParaRPr lang="en-IN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62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18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Bitwise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304800"/>
            <a:ext cx="83439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Bitwise Operators </a:t>
            </a:r>
            <a:r>
              <a:rPr lang="en-IN" sz="2800" b="1" dirty="0" smtClean="0"/>
              <a:t>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dirty="0" smtClean="0"/>
              <a:t>Used to operate on the data stored in memory at bit level,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dirty="0" smtClean="0"/>
              <a:t>Very used in hardware/embedded programming, where 1 or few bits are used to represent sensor data, to save memory.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dirty="0" smtClean="0"/>
              <a:t>Increases the performance  of some programs/algorithms, when we operate at bit level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b="1" dirty="0" smtClean="0"/>
              <a:t>Not used with float or double or long double</a:t>
            </a:r>
          </a:p>
          <a:p>
            <a:endParaRPr lang="en-IN" b="1" dirty="0" smtClean="0"/>
          </a:p>
          <a:p>
            <a:r>
              <a:rPr lang="en-IN" sz="2800" b="1" dirty="0" smtClean="0">
                <a:solidFill>
                  <a:srgbClr val="FF0000"/>
                </a:solidFill>
              </a:rPr>
              <a:t>&amp;  </a:t>
            </a:r>
            <a:r>
              <a:rPr lang="en-IN" sz="2800" b="1" dirty="0" smtClean="0">
                <a:solidFill>
                  <a:srgbClr val="0070C0"/>
                </a:solidFill>
              </a:rPr>
              <a:t>-</a:t>
            </a:r>
            <a:r>
              <a:rPr lang="en-IN" sz="2800" b="1" dirty="0" smtClean="0">
                <a:solidFill>
                  <a:srgbClr val="FF0000"/>
                </a:solidFill>
              </a:rPr>
              <a:t>  </a:t>
            </a:r>
            <a:r>
              <a:rPr lang="en-IN" sz="2800" b="1" dirty="0" smtClean="0">
                <a:solidFill>
                  <a:srgbClr val="0070C0"/>
                </a:solidFill>
              </a:rPr>
              <a:t>bitwise  AND</a:t>
            </a:r>
            <a:r>
              <a:rPr lang="en-IN" sz="2800" b="1" dirty="0" smtClean="0">
                <a:solidFill>
                  <a:srgbClr val="FF0000"/>
                </a:solidFill>
              </a:rPr>
              <a:t>       |  </a:t>
            </a:r>
            <a:r>
              <a:rPr lang="en-IN" sz="2800" b="1" dirty="0" smtClean="0">
                <a:solidFill>
                  <a:srgbClr val="0070C0"/>
                </a:solidFill>
              </a:rPr>
              <a:t>- bit OR</a:t>
            </a:r>
            <a:r>
              <a:rPr lang="en-IN" sz="2800" b="1" dirty="0" smtClean="0">
                <a:solidFill>
                  <a:srgbClr val="FF0000"/>
                </a:solidFill>
              </a:rPr>
              <a:t>         ^  </a:t>
            </a:r>
            <a:r>
              <a:rPr lang="en-IN" sz="2800" b="1" dirty="0" smtClean="0">
                <a:solidFill>
                  <a:srgbClr val="0070C0"/>
                </a:solidFill>
              </a:rPr>
              <a:t>-  bit XOR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~  </a:t>
            </a:r>
            <a:r>
              <a:rPr lang="en-IN" sz="2800" b="1" dirty="0" smtClean="0">
                <a:solidFill>
                  <a:srgbClr val="0070C0"/>
                </a:solidFill>
              </a:rPr>
              <a:t>-  Compliment     </a:t>
            </a:r>
            <a:r>
              <a:rPr lang="en-IN" sz="2800" b="1" dirty="0" smtClean="0">
                <a:solidFill>
                  <a:srgbClr val="FF0000"/>
                </a:solidFill>
              </a:rPr>
              <a:t>&lt;&lt;  </a:t>
            </a:r>
            <a:r>
              <a:rPr lang="en-IN" sz="2800" b="1" dirty="0" smtClean="0">
                <a:solidFill>
                  <a:srgbClr val="0070C0"/>
                </a:solidFill>
              </a:rPr>
              <a:t>Left Shift    </a:t>
            </a:r>
            <a:r>
              <a:rPr lang="en-IN" sz="2800" b="1" dirty="0" smtClean="0">
                <a:solidFill>
                  <a:srgbClr val="FF0000"/>
                </a:solidFill>
              </a:rPr>
              <a:t>&gt;&gt;  </a:t>
            </a:r>
            <a:r>
              <a:rPr lang="en-IN" sz="2800" b="1" dirty="0" err="1" smtClean="0">
                <a:solidFill>
                  <a:srgbClr val="0070C0"/>
                </a:solidFill>
              </a:rPr>
              <a:t>RightShift</a:t>
            </a:r>
            <a:r>
              <a:rPr lang="en-IN" sz="2800" b="1" dirty="0" smtClean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       </a:t>
            </a:r>
            <a:r>
              <a:rPr lang="en-IN" sz="2800" b="1" dirty="0" smtClean="0">
                <a:solidFill>
                  <a:srgbClr val="0070C0"/>
                </a:solidFill>
              </a:rPr>
              <a:t>                  </a:t>
            </a:r>
          </a:p>
          <a:p>
            <a:r>
              <a:rPr lang="en-IN" sz="2800" b="1" dirty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          </a:t>
            </a:r>
            <a:r>
              <a:rPr lang="en-IN" sz="2800" b="1" dirty="0">
                <a:solidFill>
                  <a:srgbClr val="FF0000"/>
                </a:solidFill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</a:rPr>
              <a:t>            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399" y="3886200"/>
            <a:ext cx="754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Examples :</a:t>
            </a:r>
          </a:p>
          <a:p>
            <a:r>
              <a:rPr lang="en-IN" b="1" dirty="0" err="1" smtClean="0"/>
              <a:t>int</a:t>
            </a:r>
            <a:r>
              <a:rPr lang="en-IN" b="1" dirty="0" smtClean="0"/>
              <a:t>   a = 35 , b = 29 , </a:t>
            </a:r>
            <a:r>
              <a:rPr lang="en-IN" b="1" dirty="0" err="1" smtClean="0"/>
              <a:t>ans</a:t>
            </a:r>
            <a:r>
              <a:rPr lang="en-IN" b="1" dirty="0" smtClean="0"/>
              <a:t> = 0;</a:t>
            </a:r>
          </a:p>
          <a:p>
            <a:r>
              <a:rPr lang="en-IN" b="1" dirty="0" err="1" smtClean="0"/>
              <a:t>Ans</a:t>
            </a:r>
            <a:r>
              <a:rPr lang="en-IN" b="1" dirty="0" smtClean="0"/>
              <a:t> =  a &amp; b ;    	    </a:t>
            </a:r>
            <a:r>
              <a:rPr lang="en-IN" b="1" dirty="0" err="1" smtClean="0"/>
              <a:t>ans</a:t>
            </a:r>
            <a:r>
              <a:rPr lang="en-IN" b="1" dirty="0" smtClean="0"/>
              <a:t> -  </a:t>
            </a:r>
          </a:p>
          <a:p>
            <a:r>
              <a:rPr lang="en-IN" b="1" dirty="0" err="1" smtClean="0"/>
              <a:t>Ans</a:t>
            </a:r>
            <a:r>
              <a:rPr lang="en-IN" b="1" dirty="0" smtClean="0"/>
              <a:t> =  a | b ;     	    </a:t>
            </a:r>
            <a:r>
              <a:rPr lang="en-IN" b="1" dirty="0" err="1" smtClean="0"/>
              <a:t>ans</a:t>
            </a:r>
            <a:r>
              <a:rPr lang="en-IN" b="1" dirty="0" smtClean="0"/>
              <a:t> –</a:t>
            </a:r>
          </a:p>
          <a:p>
            <a:r>
              <a:rPr lang="en-IN" b="1" dirty="0" err="1" smtClean="0"/>
              <a:t>Ans</a:t>
            </a:r>
            <a:r>
              <a:rPr lang="en-IN" b="1" dirty="0" smtClean="0"/>
              <a:t> =  a  ^ b ;    	    </a:t>
            </a:r>
            <a:r>
              <a:rPr lang="en-IN" b="1" dirty="0" err="1" smtClean="0"/>
              <a:t>ans</a:t>
            </a:r>
            <a:r>
              <a:rPr lang="en-IN" b="1" dirty="0" smtClean="0"/>
              <a:t> –</a:t>
            </a:r>
          </a:p>
          <a:p>
            <a:r>
              <a:rPr lang="en-IN" b="1" dirty="0" err="1" smtClean="0"/>
              <a:t>Ans</a:t>
            </a:r>
            <a:r>
              <a:rPr lang="en-IN" b="1" dirty="0" smtClean="0"/>
              <a:t>  = ~a ;          	    </a:t>
            </a:r>
            <a:r>
              <a:rPr lang="en-IN" b="1" dirty="0" err="1" smtClean="0"/>
              <a:t>ans</a:t>
            </a:r>
            <a:r>
              <a:rPr lang="en-IN" b="1" dirty="0" smtClean="0"/>
              <a:t> –</a:t>
            </a:r>
          </a:p>
          <a:p>
            <a:r>
              <a:rPr lang="en-IN" b="1" dirty="0" err="1" smtClean="0"/>
              <a:t>Ans</a:t>
            </a:r>
            <a:r>
              <a:rPr lang="en-IN" b="1" dirty="0" smtClean="0"/>
              <a:t> =   a &lt;&lt; 2 ;          </a:t>
            </a:r>
            <a:r>
              <a:rPr lang="en-IN" b="1" dirty="0" err="1" smtClean="0"/>
              <a:t>ans</a:t>
            </a:r>
            <a:r>
              <a:rPr lang="en-IN" b="1" dirty="0" smtClean="0"/>
              <a:t> -</a:t>
            </a:r>
          </a:p>
          <a:p>
            <a:r>
              <a:rPr lang="en-IN" b="1" dirty="0" err="1" smtClean="0"/>
              <a:t>Ans</a:t>
            </a:r>
            <a:r>
              <a:rPr lang="en-IN" b="1" dirty="0" smtClean="0"/>
              <a:t> =  a &gt;&gt; 2 ;            </a:t>
            </a:r>
            <a:r>
              <a:rPr lang="en-IN" b="1" dirty="0" err="1" smtClean="0"/>
              <a:t>ans</a:t>
            </a:r>
            <a:r>
              <a:rPr lang="en-IN" b="1" dirty="0" smtClean="0"/>
              <a:t>-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5707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Bitwise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523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9285" y="605135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Importance of C ... Even Today ranks among the top 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5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66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20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Special 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304800"/>
            <a:ext cx="83439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Comma Operator </a:t>
            </a:r>
            <a:r>
              <a:rPr lang="en-IN" sz="2800" b="1" dirty="0" smtClean="0"/>
              <a:t>are</a:t>
            </a:r>
          </a:p>
          <a:p>
            <a:r>
              <a:rPr lang="en-IN" b="1" dirty="0" smtClean="0"/>
              <a:t>-    Used to link the related expressions together</a:t>
            </a:r>
          </a:p>
          <a:p>
            <a:pPr marL="285750" indent="-285750">
              <a:buFontTx/>
              <a:buChar char="-"/>
            </a:pPr>
            <a:r>
              <a:rPr lang="en-IN" b="1" dirty="0" smtClean="0"/>
              <a:t>They are evaluated from left to right and the value of the right most expression is 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      the value of the combined expression.</a:t>
            </a:r>
          </a:p>
          <a:p>
            <a:r>
              <a:rPr lang="en-IN" b="1" dirty="0" smtClean="0"/>
              <a:t>-    Used extensively in for and while loops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Example:      value  = ( x=10, y = 5, x + y )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r>
              <a:rPr lang="en-IN" sz="2800" b="1" dirty="0" smtClean="0">
                <a:solidFill>
                  <a:srgbClr val="0070C0"/>
                </a:solidFill>
              </a:rPr>
              <a:t>Steps:- assigns 10 to x, assigns 5 to y, calculate x + y (</a:t>
            </a:r>
            <a:r>
              <a:rPr lang="en-IN" sz="2800" b="1" dirty="0" err="1" smtClean="0">
                <a:solidFill>
                  <a:srgbClr val="0070C0"/>
                </a:solidFill>
              </a:rPr>
              <a:t>i.e</a:t>
            </a:r>
            <a:r>
              <a:rPr lang="en-IN" sz="2800" b="1" dirty="0" smtClean="0">
                <a:solidFill>
                  <a:srgbClr val="0070C0"/>
                </a:solidFill>
              </a:rPr>
              <a:t> 10+5= 15) and this is the result of the comma operator combined expression, copies to value           </a:t>
            </a:r>
            <a:r>
              <a:rPr lang="en-IN" sz="2800" b="1" dirty="0" smtClean="0">
                <a:solidFill>
                  <a:srgbClr val="FF0000"/>
                </a:solidFill>
              </a:rPr>
              <a:t>             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657" y="3810000"/>
            <a:ext cx="83439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>
                <a:solidFill>
                  <a:srgbClr val="0070C0"/>
                </a:solidFill>
              </a:rPr>
              <a:t>s</a:t>
            </a:r>
            <a:r>
              <a:rPr lang="en-IN" sz="3600" b="1" dirty="0" err="1" smtClean="0">
                <a:solidFill>
                  <a:srgbClr val="0070C0"/>
                </a:solidFill>
              </a:rPr>
              <a:t>izeof</a:t>
            </a:r>
            <a:r>
              <a:rPr lang="en-IN" sz="3600" b="1" dirty="0" smtClean="0">
                <a:solidFill>
                  <a:srgbClr val="FF0000"/>
                </a:solidFill>
              </a:rPr>
              <a:t>  Operator </a:t>
            </a:r>
            <a:endParaRPr lang="en-IN" sz="2800" b="1" dirty="0" smtClean="0"/>
          </a:p>
          <a:p>
            <a:r>
              <a:rPr lang="en-IN" b="1" dirty="0" smtClean="0"/>
              <a:t>-    Is a compile time operator </a:t>
            </a:r>
          </a:p>
          <a:p>
            <a:r>
              <a:rPr lang="en-IN" b="1" dirty="0" smtClean="0"/>
              <a:t>-    It returns the number of bytes the operand occupies.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           Format :      </a:t>
            </a:r>
            <a:r>
              <a:rPr lang="en-IN" sz="2800" b="1" dirty="0" err="1" smtClean="0">
                <a:solidFill>
                  <a:srgbClr val="FF0000"/>
                </a:solidFill>
              </a:rPr>
              <a:t>sizeof</a:t>
            </a:r>
            <a:r>
              <a:rPr lang="en-IN" sz="2800" b="1" dirty="0" smtClean="0">
                <a:solidFill>
                  <a:srgbClr val="FF0000"/>
                </a:solidFill>
              </a:rPr>
              <a:t>( operand)    </a:t>
            </a:r>
          </a:p>
          <a:p>
            <a:r>
              <a:rPr lang="en-IN" b="1" dirty="0"/>
              <a:t>The operand may be a variable , a constant , or a data type</a:t>
            </a:r>
          </a:p>
          <a:p>
            <a:r>
              <a:rPr lang="en-IN" sz="2800" b="1" dirty="0" smtClean="0">
                <a:solidFill>
                  <a:srgbClr val="0070C0"/>
                </a:solidFill>
              </a:rPr>
              <a:t>Ex:  </a:t>
            </a:r>
            <a:r>
              <a:rPr lang="en-IN" sz="2800" b="1" dirty="0" err="1" smtClean="0">
                <a:solidFill>
                  <a:srgbClr val="0070C0"/>
                </a:solidFill>
              </a:rPr>
              <a:t>printf</a:t>
            </a:r>
            <a:r>
              <a:rPr lang="en-IN" sz="2800" b="1" dirty="0" smtClean="0">
                <a:solidFill>
                  <a:srgbClr val="0070C0"/>
                </a:solidFill>
              </a:rPr>
              <a:t>( “%d”, </a:t>
            </a:r>
            <a:r>
              <a:rPr lang="en-IN" sz="2800" b="1" dirty="0" err="1" smtClean="0">
                <a:solidFill>
                  <a:srgbClr val="0070C0"/>
                </a:solidFill>
              </a:rPr>
              <a:t>sizeof</a:t>
            </a:r>
            <a:r>
              <a:rPr lang="en-IN" sz="2800" b="1" dirty="0" smtClean="0">
                <a:solidFill>
                  <a:srgbClr val="0070C0"/>
                </a:solidFill>
              </a:rPr>
              <a:t> (</a:t>
            </a:r>
            <a:r>
              <a:rPr lang="en-IN" sz="2800" b="1" dirty="0" err="1" smtClean="0">
                <a:solidFill>
                  <a:srgbClr val="0070C0"/>
                </a:solidFill>
              </a:rPr>
              <a:t>int</a:t>
            </a:r>
            <a:r>
              <a:rPr lang="en-IN" sz="2800" b="1" dirty="0" smtClean="0">
                <a:solidFill>
                  <a:srgbClr val="0070C0"/>
                </a:solidFill>
              </a:rPr>
              <a:t>));  </a:t>
            </a:r>
          </a:p>
          <a:p>
            <a:r>
              <a:rPr lang="en-IN" sz="2800" b="1" dirty="0">
                <a:solidFill>
                  <a:srgbClr val="0070C0"/>
                </a:solidFill>
              </a:rPr>
              <a:t> </a:t>
            </a:r>
            <a:r>
              <a:rPr lang="en-IN" sz="2800" b="1" dirty="0" smtClean="0">
                <a:solidFill>
                  <a:srgbClr val="0070C0"/>
                </a:solidFill>
              </a:rPr>
              <a:t>      float  </a:t>
            </a:r>
            <a:r>
              <a:rPr lang="en-IN" sz="2800" b="1" dirty="0" err="1" smtClean="0">
                <a:solidFill>
                  <a:srgbClr val="0070C0"/>
                </a:solidFill>
              </a:rPr>
              <a:t>val</a:t>
            </a:r>
            <a:r>
              <a:rPr lang="en-IN" sz="2800" b="1" dirty="0" smtClean="0">
                <a:solidFill>
                  <a:srgbClr val="0070C0"/>
                </a:solidFill>
              </a:rPr>
              <a:t>=1.5; </a:t>
            </a:r>
            <a:r>
              <a:rPr lang="en-IN" sz="2800" b="1" dirty="0" err="1" smtClean="0">
                <a:solidFill>
                  <a:srgbClr val="0070C0"/>
                </a:solidFill>
              </a:rPr>
              <a:t>printf</a:t>
            </a:r>
            <a:r>
              <a:rPr lang="en-IN" sz="2800" b="1" dirty="0" smtClean="0">
                <a:solidFill>
                  <a:srgbClr val="0070C0"/>
                </a:solidFill>
              </a:rPr>
              <a:t>(“%d”,</a:t>
            </a:r>
            <a:r>
              <a:rPr lang="en-IN" sz="2800" b="1" dirty="0" err="1" smtClean="0">
                <a:solidFill>
                  <a:srgbClr val="0070C0"/>
                </a:solidFill>
              </a:rPr>
              <a:t>sizeof</a:t>
            </a:r>
            <a:r>
              <a:rPr lang="en-IN" sz="2800" b="1" dirty="0" smtClean="0">
                <a:solidFill>
                  <a:srgbClr val="0070C0"/>
                </a:solidFill>
              </a:rPr>
              <a:t>(</a:t>
            </a:r>
            <a:r>
              <a:rPr lang="en-IN" sz="2800" b="1" dirty="0" err="1" smtClean="0">
                <a:solidFill>
                  <a:srgbClr val="0070C0"/>
                </a:solidFill>
              </a:rPr>
              <a:t>val</a:t>
            </a:r>
            <a:r>
              <a:rPr lang="en-IN" sz="2800" b="1" dirty="0" smtClean="0">
                <a:solidFill>
                  <a:srgbClr val="0070C0"/>
                </a:solidFill>
              </a:rPr>
              <a:t>));</a:t>
            </a:r>
          </a:p>
          <a:p>
            <a:endParaRPr lang="en-IN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81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219200" y="6324600"/>
            <a:ext cx="838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1219200" y="57912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219200" y="5257800"/>
            <a:ext cx="6858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752600" y="4419600"/>
            <a:ext cx="6096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371600" y="38862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21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Precedence   &amp; Associativity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304800"/>
            <a:ext cx="83439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Expression Evaluation : </a:t>
            </a:r>
          </a:p>
          <a:p>
            <a:r>
              <a:rPr lang="en-IN" sz="3600" b="1" dirty="0" smtClean="0">
                <a:solidFill>
                  <a:srgbClr val="FF0000"/>
                </a:solidFill>
              </a:rPr>
              <a:t>Rules of Precedence &amp; Associativity</a:t>
            </a:r>
          </a:p>
          <a:p>
            <a:r>
              <a:rPr lang="en-IN" b="1" dirty="0" smtClean="0"/>
              <a:t>Priority of evaluation:     </a:t>
            </a:r>
            <a:r>
              <a:rPr lang="en-IN" dirty="0" smtClean="0"/>
              <a:t>Operators are associated with predefined precedence  </a:t>
            </a:r>
            <a:r>
              <a:rPr lang="en-IN" b="1" dirty="0" smtClean="0"/>
              <a:t>Direction of evaluation:  </a:t>
            </a:r>
            <a:r>
              <a:rPr lang="en-IN" dirty="0" smtClean="0"/>
              <a:t>Multiple operators of same precedence are evaluated  from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L to R  or  R to L   using  associativity rule  of the operator </a:t>
            </a:r>
            <a:endParaRPr lang="en-IN" sz="1200" dirty="0" smtClean="0"/>
          </a:p>
          <a:p>
            <a:r>
              <a:rPr lang="en-IN" b="1" dirty="0"/>
              <a:t> </a:t>
            </a:r>
            <a:r>
              <a:rPr lang="en-IN" b="1" dirty="0" smtClean="0"/>
              <a:t>            Example:        Evaluate  :-&gt;   x  = a – b / 3  +  c * 2 – 1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en-IN" b="1" dirty="0" smtClean="0">
                <a:solidFill>
                  <a:srgbClr val="7030A0"/>
                </a:solidFill>
              </a:rPr>
              <a:t>Take a = 9, b=12 and c = 3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Step1:  substitute the values of a, b and c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                                      9 – 12 / 3  +  3  *  2  -  1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Step2:  Apply Precedence &amp; Associativity Rules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Pass1 -&gt; Operators  *  and  /  are  of  higher priority and evaluated first from L to R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Step1 </a:t>
            </a:r>
            <a:r>
              <a:rPr lang="en-IN" b="1" dirty="0" smtClean="0">
                <a:solidFill>
                  <a:srgbClr val="FF0000"/>
                </a:solidFill>
              </a:rPr>
              <a:t>  </a:t>
            </a:r>
            <a:r>
              <a:rPr lang="en-IN" b="1" dirty="0" smtClean="0">
                <a:solidFill>
                  <a:srgbClr val="0070C0"/>
                </a:solidFill>
              </a:rPr>
              <a:t>9 – </a:t>
            </a:r>
            <a:r>
              <a:rPr lang="en-IN" b="1" dirty="0">
                <a:solidFill>
                  <a:srgbClr val="0070C0"/>
                </a:solidFill>
              </a:rPr>
              <a:t>12 / 3  +  3  *  2  -  </a:t>
            </a:r>
            <a:r>
              <a:rPr lang="en-IN" b="1" dirty="0" smtClean="0">
                <a:solidFill>
                  <a:srgbClr val="0070C0"/>
                </a:solidFill>
              </a:rPr>
              <a:t>1    --- &gt;  12/3  is substituted by  4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Step2</a:t>
            </a:r>
            <a:r>
              <a:rPr lang="en-IN" b="1" dirty="0" smtClean="0">
                <a:solidFill>
                  <a:srgbClr val="FF0000"/>
                </a:solidFill>
              </a:rPr>
              <a:t>   </a:t>
            </a:r>
            <a:r>
              <a:rPr lang="en-IN" b="1" dirty="0" smtClean="0">
                <a:solidFill>
                  <a:srgbClr val="0070C0"/>
                </a:solidFill>
              </a:rPr>
              <a:t>9 -  4 + 3 * 2   - 1                -----&gt;  3 * 2  is substituted by 6</a:t>
            </a: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Pass2 -&gt; Operators + and -  are of lower priority are evaluated next from L to R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Step1        9 – 4 + 6 – 1                  ----</a:t>
            </a:r>
            <a:r>
              <a:rPr lang="en-IN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9 – 4 is substituted by 5</a:t>
            </a:r>
            <a:endParaRPr lang="en-IN" b="1" dirty="0" smtClean="0">
              <a:solidFill>
                <a:srgbClr val="0070C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Step2 </a:t>
            </a:r>
            <a:r>
              <a:rPr lang="en-IN" b="1" dirty="0" smtClean="0">
                <a:solidFill>
                  <a:srgbClr val="FF0000"/>
                </a:solidFill>
              </a:rPr>
              <a:t>      </a:t>
            </a:r>
            <a:r>
              <a:rPr lang="en-IN" b="1" dirty="0" smtClean="0">
                <a:solidFill>
                  <a:srgbClr val="0070C0"/>
                </a:solidFill>
              </a:rPr>
              <a:t>5 + 6  </a:t>
            </a:r>
            <a:r>
              <a:rPr lang="en-IN" b="1" dirty="0">
                <a:solidFill>
                  <a:srgbClr val="0070C0"/>
                </a:solidFill>
              </a:rPr>
              <a:t>-  1 </a:t>
            </a:r>
            <a:r>
              <a:rPr lang="en-IN" b="1" dirty="0" smtClean="0">
                <a:solidFill>
                  <a:srgbClr val="0070C0"/>
                </a:solidFill>
              </a:rPr>
              <a:t>                        ----</a:t>
            </a:r>
            <a:r>
              <a:rPr lang="en-IN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 5 + 6 </a:t>
            </a:r>
            <a:r>
              <a:rPr lang="en-IN" b="1" dirty="0">
                <a:solidFill>
                  <a:srgbClr val="0070C0"/>
                </a:solidFill>
                <a:sym typeface="Wingdings" panose="05000000000000000000" pitchFamily="2" charset="2"/>
              </a:rPr>
              <a:t>is substituted by </a:t>
            </a:r>
            <a:r>
              <a:rPr lang="en-IN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11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Step3 </a:t>
            </a:r>
            <a:r>
              <a:rPr lang="en-IN" b="1" dirty="0" smtClean="0">
                <a:solidFill>
                  <a:srgbClr val="FF0000"/>
                </a:solidFill>
              </a:rPr>
              <a:t>       </a:t>
            </a:r>
            <a:r>
              <a:rPr lang="en-IN" b="1" dirty="0" smtClean="0">
                <a:solidFill>
                  <a:srgbClr val="0070C0"/>
                </a:solidFill>
              </a:rPr>
              <a:t>11 – 1           </a:t>
            </a:r>
            <a:r>
              <a:rPr lang="en-IN" b="1" dirty="0" smtClean="0">
                <a:solidFill>
                  <a:srgbClr val="FF0000"/>
                </a:solidFill>
              </a:rPr>
              <a:t>Answer = </a:t>
            </a:r>
            <a:r>
              <a:rPr lang="en-IN" b="1" dirty="0" smtClean="0">
                <a:solidFill>
                  <a:srgbClr val="0070C0"/>
                </a:solidFill>
              </a:rPr>
              <a:t>10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7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990600" y="6096000"/>
            <a:ext cx="533400" cy="374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47800" y="5257800"/>
            <a:ext cx="762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447800" y="4648200"/>
            <a:ext cx="762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2819400" y="3654354"/>
            <a:ext cx="609600" cy="2318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2286000" y="3048000"/>
            <a:ext cx="762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22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Precedence   &amp; Associativity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38199"/>
            <a:ext cx="8267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Example:        Evaluate  :-&gt;   x  = a – b / (3  +  c) * (2 – 1)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                                         </a:t>
            </a:r>
            <a:r>
              <a:rPr lang="en-IN" b="1" dirty="0" smtClean="0">
                <a:solidFill>
                  <a:srgbClr val="7030A0"/>
                </a:solidFill>
              </a:rPr>
              <a:t>Take a = 9, b=12 and c = 3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Step1:  substitute the values of a, b and c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                                      9 – 12 / (3 + 3 ) *  (2 – 1)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Step2:  Apply Precedence &amp; Associativity Rules</a:t>
            </a: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Pass1 -&gt;  </a:t>
            </a:r>
            <a:r>
              <a:rPr lang="en-IN" b="1" dirty="0" smtClean="0">
                <a:solidFill>
                  <a:srgbClr val="7030A0"/>
                </a:solidFill>
              </a:rPr>
              <a:t>Parenthesis has the highest priority, multiple parenthesis are evaluated   </a:t>
            </a:r>
          </a:p>
          <a:p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                                                                                                             from L to R, 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Step1  -&gt;    9 – 12   /   (3 + 3)   *   (2-1)</a:t>
            </a:r>
          </a:p>
          <a:p>
            <a:endParaRPr lang="en-IN" b="1" dirty="0" smtClean="0">
              <a:solidFill>
                <a:srgbClr val="7030A0"/>
              </a:solidFill>
            </a:endParaRPr>
          </a:p>
          <a:p>
            <a:r>
              <a:rPr lang="en-IN" b="1" dirty="0" smtClean="0">
                <a:solidFill>
                  <a:srgbClr val="7030A0"/>
                </a:solidFill>
              </a:rPr>
              <a:t>Step 2 -&gt;     9 – 12  /  6   *   (2-1)</a:t>
            </a:r>
          </a:p>
          <a:p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Pass2 -&gt;  /  and *  are evaluated next</a:t>
            </a:r>
          </a:p>
          <a:p>
            <a:endParaRPr lang="en-IN" b="1" dirty="0" smtClean="0">
              <a:solidFill>
                <a:srgbClr val="7030A0"/>
              </a:solidFill>
            </a:endParaRPr>
          </a:p>
          <a:p>
            <a:r>
              <a:rPr lang="en-IN" b="1" dirty="0" smtClean="0">
                <a:solidFill>
                  <a:srgbClr val="7030A0"/>
                </a:solidFill>
              </a:rPr>
              <a:t>Step1 -&gt; 9  -   12 / 6   *   1</a:t>
            </a:r>
          </a:p>
          <a:p>
            <a:endParaRPr lang="en-IN" b="1" dirty="0" smtClean="0">
              <a:solidFill>
                <a:srgbClr val="7030A0"/>
              </a:solidFill>
            </a:endParaRPr>
          </a:p>
          <a:p>
            <a:r>
              <a:rPr lang="en-IN" b="1" dirty="0" smtClean="0">
                <a:solidFill>
                  <a:srgbClr val="7030A0"/>
                </a:solidFill>
              </a:rPr>
              <a:t>Step2 -&gt; 9 –   2  * 1</a:t>
            </a:r>
          </a:p>
          <a:p>
            <a:endParaRPr lang="en-IN" b="1" dirty="0" smtClean="0">
              <a:solidFill>
                <a:srgbClr val="C00000"/>
              </a:solidFill>
            </a:endParaRPr>
          </a:p>
          <a:p>
            <a:r>
              <a:rPr lang="en-IN" b="1" dirty="0" smtClean="0">
                <a:solidFill>
                  <a:srgbClr val="C00000"/>
                </a:solidFill>
              </a:rPr>
              <a:t>Pass3 -&gt;  + and – are evaluated next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Step1 -&gt; 9 - 2        </a:t>
            </a:r>
            <a:r>
              <a:rPr lang="en-IN" b="1" dirty="0" smtClean="0">
                <a:solidFill>
                  <a:srgbClr val="C00000"/>
                </a:solidFill>
              </a:rPr>
              <a:t>Answer = 7  </a:t>
            </a:r>
            <a:endParaRPr lang="en-IN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17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4686300" y="2721644"/>
            <a:ext cx="1676400" cy="5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4321133" y="2264444"/>
            <a:ext cx="958934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641044" y="1853393"/>
            <a:ext cx="835956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105400" y="1252917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23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Precedence 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174" y="3441680"/>
            <a:ext cx="82105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Rules: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First, parenthesized sub expression from left to right are evaluated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If parentheses are nested, the evaluation begins with the innermost sub-expression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The precedence rule is applied in determining the order of application of operators in evaluating sub-expressions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The associativity rule is applied when two or more operators of the same precedence level appear in a sub-expression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Arithmetic expressions are evaluated from left to right using the rules of precedence</a:t>
            </a: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rgbClr val="0070C0"/>
                </a:solidFill>
              </a:rPr>
              <a:t>When parentheses are used, the expressions within parenthesis assume highest priority. 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4191000" y="474233"/>
            <a:ext cx="35052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if (x == 10 + 15  &amp;&amp;  y &lt; 10) </a:t>
            </a:r>
            <a:r>
              <a:rPr lang="en-IN" dirty="0" smtClean="0"/>
              <a:t>,  </a:t>
            </a:r>
          </a:p>
          <a:p>
            <a:r>
              <a:rPr lang="en-IN" dirty="0" smtClean="0"/>
              <a:t>     assume  x = 20 , y =5</a:t>
            </a:r>
          </a:p>
          <a:p>
            <a:endParaRPr lang="en-IN" sz="1400" dirty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7030A0"/>
                </a:solidFill>
              </a:rPr>
              <a:t>  </a:t>
            </a:r>
            <a:r>
              <a:rPr lang="en-IN" dirty="0">
                <a:solidFill>
                  <a:srgbClr val="7030A0"/>
                </a:solidFill>
              </a:rPr>
              <a:t>20 == 10 + 15  &amp;&amp;  5 &lt; 10</a:t>
            </a:r>
          </a:p>
          <a:p>
            <a:r>
              <a:rPr lang="en-IN" dirty="0">
                <a:solidFill>
                  <a:srgbClr val="7030A0"/>
                </a:solidFill>
              </a:rPr>
              <a:t>  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smtClean="0">
                <a:solidFill>
                  <a:srgbClr val="7030A0"/>
                </a:solidFill>
              </a:rPr>
              <a:t> 20 </a:t>
            </a:r>
            <a:r>
              <a:rPr lang="en-IN" dirty="0">
                <a:solidFill>
                  <a:srgbClr val="7030A0"/>
                </a:solidFill>
              </a:rPr>
              <a:t>== 25 &amp;&amp;  5 &lt; 10</a:t>
            </a:r>
          </a:p>
          <a:p>
            <a:r>
              <a:rPr lang="en-IN" dirty="0">
                <a:solidFill>
                  <a:srgbClr val="7030A0"/>
                </a:solidFill>
              </a:rPr>
              <a:t>  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smtClean="0">
                <a:solidFill>
                  <a:srgbClr val="7030A0"/>
                </a:solidFill>
              </a:rPr>
              <a:t> 20 </a:t>
            </a:r>
            <a:r>
              <a:rPr lang="en-IN" dirty="0">
                <a:solidFill>
                  <a:srgbClr val="7030A0"/>
                </a:solidFill>
              </a:rPr>
              <a:t>== 25  &amp;&amp;  True</a:t>
            </a:r>
          </a:p>
          <a:p>
            <a:r>
              <a:rPr lang="en-IN" dirty="0">
                <a:solidFill>
                  <a:srgbClr val="7030A0"/>
                </a:solidFill>
              </a:rPr>
              <a:t>  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smtClean="0">
                <a:solidFill>
                  <a:srgbClr val="7030A0"/>
                </a:solidFill>
              </a:rPr>
              <a:t>       False   </a:t>
            </a:r>
            <a:r>
              <a:rPr lang="en-IN" dirty="0">
                <a:solidFill>
                  <a:srgbClr val="7030A0"/>
                </a:solidFill>
              </a:rPr>
              <a:t>&amp;&amp;   True</a:t>
            </a:r>
          </a:p>
          <a:p>
            <a:r>
              <a:rPr lang="en-IN" dirty="0">
                <a:solidFill>
                  <a:srgbClr val="7030A0"/>
                </a:solidFill>
              </a:rPr>
              <a:t>  </a:t>
            </a:r>
            <a:r>
              <a:rPr lang="en-IN" dirty="0" smtClean="0">
                <a:solidFill>
                  <a:srgbClr val="7030A0"/>
                </a:solidFill>
              </a:rPr>
              <a:t>                </a:t>
            </a:r>
            <a:r>
              <a:rPr lang="en-IN" dirty="0">
                <a:solidFill>
                  <a:srgbClr val="7030A0"/>
                </a:solidFill>
              </a:rPr>
              <a:t>False</a:t>
            </a:r>
          </a:p>
          <a:p>
            <a:endParaRPr lang="en-IN" sz="1400" dirty="0" smtClean="0">
              <a:solidFill>
                <a:srgbClr val="FF0000"/>
              </a:solidFill>
            </a:endParaRPr>
          </a:p>
          <a:p>
            <a:endParaRPr lang="en-IN" sz="1400" dirty="0">
              <a:solidFill>
                <a:srgbClr val="FF0000"/>
              </a:solidFill>
            </a:endParaRPr>
          </a:p>
          <a:p>
            <a:endParaRPr lang="en-IN" sz="1400" dirty="0" smtClean="0">
              <a:solidFill>
                <a:srgbClr val="FF0000"/>
              </a:solidFill>
            </a:endParaRPr>
          </a:p>
          <a:p>
            <a:r>
              <a:rPr lang="en-IN" sz="1400" dirty="0">
                <a:solidFill>
                  <a:srgbClr val="FF0000"/>
                </a:solidFill>
              </a:rPr>
              <a:t> </a:t>
            </a:r>
            <a:r>
              <a:rPr lang="en-IN" sz="1400" dirty="0" smtClean="0">
                <a:solidFill>
                  <a:srgbClr val="FF0000"/>
                </a:solidFill>
              </a:rPr>
              <a:t>   </a:t>
            </a:r>
          </a:p>
          <a:p>
            <a:endParaRPr lang="en-IN" sz="1400" dirty="0">
              <a:solidFill>
                <a:srgbClr val="FF0000"/>
              </a:solidFill>
            </a:endParaRPr>
          </a:p>
          <a:p>
            <a:endParaRPr lang="en-IN" sz="1400" dirty="0" smtClean="0">
              <a:solidFill>
                <a:srgbClr val="FF0000"/>
              </a:solidFill>
            </a:endParaRPr>
          </a:p>
          <a:p>
            <a:endParaRPr lang="en-IN" dirty="0" smtClean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738" y="474233"/>
            <a:ext cx="3581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precedence among Arithmetic , Relational &amp; Logical Operators :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rgbClr val="FF0000"/>
                </a:solidFill>
              </a:rPr>
              <a:t>Arithmetic         Precedence </a:t>
            </a:r>
          </a:p>
          <a:p>
            <a:r>
              <a:rPr lang="en-IN" dirty="0">
                <a:solidFill>
                  <a:srgbClr val="FF0000"/>
                </a:solidFill>
              </a:rPr>
              <a:t>         *  /    %    -----    1</a:t>
            </a:r>
          </a:p>
          <a:p>
            <a:r>
              <a:rPr lang="en-IN" dirty="0">
                <a:solidFill>
                  <a:srgbClr val="FF0000"/>
                </a:solidFill>
              </a:rPr>
              <a:t>         +     -        -----     2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rgbClr val="FF0000"/>
                </a:solidFill>
              </a:rPr>
              <a:t>Relational</a:t>
            </a:r>
          </a:p>
          <a:p>
            <a:r>
              <a:rPr lang="en-IN" dirty="0">
                <a:solidFill>
                  <a:srgbClr val="FF0000"/>
                </a:solidFill>
              </a:rPr>
              <a:t>      &lt;    &lt;=    &gt;    &gt;=  ----  3</a:t>
            </a:r>
          </a:p>
          <a:p>
            <a:r>
              <a:rPr lang="en-IN" dirty="0">
                <a:solidFill>
                  <a:srgbClr val="FF0000"/>
                </a:solidFill>
              </a:rPr>
              <a:t>        ==      !=            ----  4</a:t>
            </a:r>
          </a:p>
          <a:p>
            <a:pPr marL="285750" indent="-285750">
              <a:buFontTx/>
              <a:buChar char="-"/>
            </a:pPr>
            <a:r>
              <a:rPr lang="en-IN" dirty="0">
                <a:solidFill>
                  <a:srgbClr val="FF0000"/>
                </a:solidFill>
              </a:rPr>
              <a:t>Logical</a:t>
            </a:r>
          </a:p>
          <a:p>
            <a:r>
              <a:rPr lang="en-IN" dirty="0">
                <a:solidFill>
                  <a:srgbClr val="FF0000"/>
                </a:solidFill>
              </a:rPr>
              <a:t>         &amp;&amp;                    ----  5</a:t>
            </a:r>
          </a:p>
          <a:p>
            <a:r>
              <a:rPr lang="en-IN" dirty="0">
                <a:solidFill>
                  <a:srgbClr val="FF0000"/>
                </a:solidFill>
              </a:rPr>
              <a:t>         ||                     ----  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02744" y="11549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Example: Evaluate the expression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79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9" y="623413"/>
            <a:ext cx="5417872" cy="6144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24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Precedence 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4834" y="48482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Precedence &amp; Associativity of Operators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75" y="773883"/>
            <a:ext cx="4419600" cy="160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548111" y="1981200"/>
            <a:ext cx="2362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expression using logical operator like AND, OR and NOT to implement XOR.</a:t>
            </a:r>
          </a:p>
          <a:p>
            <a:pP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=(a&amp;&amp;!b)||(!a&amp;&amp;b);</a:t>
            </a:r>
          </a:p>
          <a:p>
            <a:pP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a=1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b=0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60064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25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Type Conversions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571" y="404148"/>
            <a:ext cx="748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Implicit  Type  Conversion – </a:t>
            </a:r>
            <a:r>
              <a:rPr lang="en-IN" b="1" dirty="0" smtClean="0">
                <a:solidFill>
                  <a:srgbClr val="7030A0"/>
                </a:solidFill>
              </a:rPr>
              <a:t>When expression contains variables of mixed data types, c automatically converts variables to the higher size/precision types to avoid data loss and  gain accuracy.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" y="1279302"/>
            <a:ext cx="6084194" cy="5399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67" y="2133600"/>
            <a:ext cx="4046019" cy="29473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29945" y="521121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Explicit Type Conversion – </a:t>
            </a:r>
            <a:r>
              <a:rPr lang="en-IN" b="1" dirty="0" smtClean="0">
                <a:solidFill>
                  <a:srgbClr val="7030A0"/>
                </a:solidFill>
              </a:rPr>
              <a:t>Using the operator  (</a:t>
            </a:r>
            <a:r>
              <a:rPr lang="en-IN" b="1" dirty="0" err="1" smtClean="0">
                <a:solidFill>
                  <a:srgbClr val="7030A0"/>
                </a:solidFill>
              </a:rPr>
              <a:t>data_type</a:t>
            </a:r>
            <a:r>
              <a:rPr lang="en-IN" b="1" dirty="0" smtClean="0">
                <a:solidFill>
                  <a:srgbClr val="7030A0"/>
                </a:solidFill>
              </a:rPr>
              <a:t>) user can force the data type on the variable or  expression evaluation.</a:t>
            </a:r>
          </a:p>
          <a:p>
            <a:r>
              <a:rPr lang="en-IN" b="1" dirty="0">
                <a:solidFill>
                  <a:srgbClr val="7030A0"/>
                </a:solidFill>
              </a:rPr>
              <a:t>f</a:t>
            </a:r>
            <a:r>
              <a:rPr lang="en-IN" b="1" dirty="0" smtClean="0">
                <a:solidFill>
                  <a:srgbClr val="7030A0"/>
                </a:solidFill>
              </a:rPr>
              <a:t>loat percentage;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total_marks,no_subjects</a:t>
            </a:r>
            <a:r>
              <a:rPr lang="en-IN" b="1" dirty="0" smtClean="0">
                <a:solidFill>
                  <a:srgbClr val="7030A0"/>
                </a:solidFill>
              </a:rPr>
              <a:t>;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percentage =  (float) </a:t>
            </a:r>
            <a:r>
              <a:rPr lang="en-IN" b="1" dirty="0" err="1" smtClean="0">
                <a:solidFill>
                  <a:srgbClr val="7030A0"/>
                </a:solidFill>
              </a:rPr>
              <a:t>total_marks</a:t>
            </a:r>
            <a:r>
              <a:rPr lang="en-IN" b="1" dirty="0" smtClean="0">
                <a:solidFill>
                  <a:srgbClr val="7030A0"/>
                </a:solidFill>
              </a:rPr>
              <a:t>/</a:t>
            </a:r>
            <a:r>
              <a:rPr lang="en-IN" b="1" dirty="0" err="1" smtClean="0">
                <a:solidFill>
                  <a:srgbClr val="7030A0"/>
                </a:solidFill>
              </a:rPr>
              <a:t>no_subjects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097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26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464867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Type Conversions  Operators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571" y="404148"/>
            <a:ext cx="748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Implicit  Type  Conversion – </a:t>
            </a:r>
            <a:r>
              <a:rPr lang="en-IN" b="1" dirty="0" smtClean="0">
                <a:solidFill>
                  <a:srgbClr val="7030A0"/>
                </a:solidFill>
              </a:rPr>
              <a:t>When expression contains variables of mixed data types, c automatically converts variables to the higher size/precision types to avoid data loss and  gain accuracy.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53" y="1327478"/>
            <a:ext cx="6084194" cy="53992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779374"/>
            <a:ext cx="4046019" cy="294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1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" y="-103965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27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756058" y="3525106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</a:t>
            </a:r>
            <a:r>
              <a:rPr lang="en-IN" sz="2400" dirty="0" smtClean="0">
                <a:solidFill>
                  <a:srgbClr val="FF0000"/>
                </a:solidFill>
              </a:rPr>
              <a:t>Quiz Questions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89" y="201119"/>
            <a:ext cx="299541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 300, b= 10, c = b + 2;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 a &gt;= b *c*2)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 = 300;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 = 200;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d%d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b,c</a:t>
            </a:r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  </a:t>
            </a:r>
            <a:endParaRPr lang="en-IN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Output:</a:t>
            </a:r>
          </a:p>
          <a:p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300   200</a:t>
            </a:r>
          </a:p>
          <a:p>
            <a:endParaRPr lang="en-IN" sz="1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2.int 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10,y=20;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a) if (x==y);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n%d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,%d",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Output</a:t>
            </a:r>
            <a:r>
              <a:rPr lang="en-US" sz="1200" dirty="0" smtClean="0">
                <a:solidFill>
                  <a:srgbClr val="FF0000"/>
                </a:solidFill>
              </a:rPr>
              <a:t>: 10,20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if(x=y)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n%d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,%d",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Output</a:t>
            </a:r>
            <a:r>
              <a:rPr lang="en-US" sz="1200" dirty="0" smtClean="0">
                <a:solidFill>
                  <a:srgbClr val="FF0000"/>
                </a:solidFill>
              </a:rPr>
              <a:t>: 10,20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if(x==y)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n%d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,%d",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Output</a:t>
            </a:r>
            <a:r>
              <a:rPr lang="en-US" sz="1200" dirty="0" smtClean="0">
                <a:solidFill>
                  <a:srgbClr val="FF0000"/>
                </a:solidFill>
              </a:rPr>
              <a:t>:  no o/p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3.int 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x=3,y=5%2;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if(x==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n%d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",x);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else;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n%d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",y);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Output</a:t>
            </a:r>
            <a:r>
              <a:rPr lang="en-US" sz="1200" dirty="0" smtClean="0">
                <a:solidFill>
                  <a:srgbClr val="FF0000"/>
                </a:solidFill>
              </a:rPr>
              <a:t>: 3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smtClean="0">
                <a:solidFill>
                  <a:srgbClr val="FF0000"/>
                </a:solidFill>
              </a:rPr>
              <a:t>             1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4. </a:t>
            </a:r>
            <a:r>
              <a:rPr lang="en-IN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x=3/2;float a = 1.5;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if(x==a)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("equal");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else</a:t>
            </a:r>
          </a:p>
          <a:p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("not-equal");</a:t>
            </a:r>
          </a:p>
          <a:p>
            <a:r>
              <a:rPr lang="en-US" sz="1200" dirty="0">
                <a:solidFill>
                  <a:srgbClr val="FF0000"/>
                </a:solidFill>
              </a:rPr>
              <a:t>Output:</a:t>
            </a:r>
          </a:p>
          <a:p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not-equal</a:t>
            </a:r>
          </a:p>
          <a:p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k = 40</a:t>
            </a:r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 </a:t>
            </a:r>
          </a:p>
          <a:p>
            <a:r>
              <a:rPr lang="en-IN" sz="12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IN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d,%d,%d",k</a:t>
            </a:r>
            <a:r>
              <a:rPr lang="en-IN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==40,k=4,k&gt;=4&lt;&lt;1</a:t>
            </a:r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Output:1,4,0       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en-IN" sz="1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IN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1914" y="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Quiz Questions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200" y="369333"/>
            <a:ext cx="17526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=0.33;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if(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==1/3.0)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("Success\n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>
              <a:buNone/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no output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("%d",'0');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("%c",'0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');</a:t>
            </a:r>
          </a:p>
          <a:p>
            <a:pPr>
              <a:buNone/>
            </a:pP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None/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48</a:t>
            </a:r>
          </a:p>
          <a:p>
            <a:pPr>
              <a:buNone/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("\x30 \n");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None/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='A';    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a='A'+1;    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c",a</a:t>
            </a: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 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>
              <a:buNone/>
            </a:pPr>
            <a:r>
              <a:rPr 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</a:p>
          <a:p>
            <a:pPr>
              <a:buNone/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12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29157" y="2362199"/>
            <a:ext cx="406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Program Development Stages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33400"/>
            <a:ext cx="4657705" cy="621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06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662722" y="3641191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Structure of C Program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533401"/>
            <a:ext cx="6224285" cy="602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29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662722" y="3641191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C Language  Character Set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99" y="762000"/>
            <a:ext cx="7126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Program is prepared by writing  set of instructions, to process the data and produce some meaningful output. The Program instructions are formed using </a:t>
            </a:r>
            <a:r>
              <a:rPr lang="en-IN" b="1" dirty="0" smtClean="0"/>
              <a:t>certain symbols and words </a:t>
            </a:r>
            <a:r>
              <a:rPr lang="en-IN" dirty="0" smtClean="0"/>
              <a:t>according to some rigid rules known as</a:t>
            </a:r>
            <a:r>
              <a:rPr lang="en-IN" b="1" dirty="0" smtClean="0"/>
              <a:t>  syntax rules/grammar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21" y="2027574"/>
            <a:ext cx="4822879" cy="444942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270" y="6292334"/>
            <a:ext cx="739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characters that can be used to form </a:t>
            </a:r>
            <a:r>
              <a:rPr lang="en-IN" dirty="0" err="1" smtClean="0"/>
              <a:t>words,numbers</a:t>
            </a:r>
            <a:r>
              <a:rPr lang="en-IN" dirty="0" smtClean="0"/>
              <a:t> and expressions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939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662722" y="3641191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C Language  Tokens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1999" y="762000"/>
            <a:ext cx="712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 Tokens – the smallest individual units are known as tokens.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270" y="6292334"/>
            <a:ext cx="739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Programs are written using these tokens and the syntax of the language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72" y="1678548"/>
            <a:ext cx="7114788" cy="40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01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213744" y="3641190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C Language  Keywords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762000"/>
            <a:ext cx="758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 Keywords– Every C word is classified as either keyword or an identifier. All keywords has predefined meaning as per ANSI C, written in lower case 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270" y="6292334"/>
            <a:ext cx="739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Keywords serve as basic building blocks for program statements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9" y="1937370"/>
            <a:ext cx="7620903" cy="35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66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213744" y="3641190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C Language  Identifiers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1" y="762000"/>
            <a:ext cx="758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 Identifiers– refers to the names of variables, functions and arrays. They are user defined, case sensitive (one can use both upper case/lowercase) 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1270" y="6292334"/>
            <a:ext cx="80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Underscore character is used as a link between two words in long identifiers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04801" y="1524000"/>
            <a:ext cx="74675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FF0000"/>
                </a:solidFill>
              </a:rPr>
              <a:t>Rules for Identifiers</a:t>
            </a:r>
          </a:p>
          <a:p>
            <a:endParaRPr lang="en-IN" dirty="0" smtClean="0"/>
          </a:p>
          <a:p>
            <a:pPr marL="342900" indent="-342900">
              <a:buAutoNum type="arabicPeriod"/>
            </a:pPr>
            <a:r>
              <a:rPr lang="en-IN" sz="2800" dirty="0" smtClean="0">
                <a:solidFill>
                  <a:srgbClr val="0070C0"/>
                </a:solidFill>
              </a:rPr>
              <a:t>First character must be an alphabet ( or underscore).</a:t>
            </a:r>
          </a:p>
          <a:p>
            <a:pPr marL="342900" indent="-342900">
              <a:buAutoNum type="arabicPeriod"/>
            </a:pPr>
            <a:r>
              <a:rPr lang="en-IN" sz="2800" dirty="0" smtClean="0">
                <a:solidFill>
                  <a:srgbClr val="0070C0"/>
                </a:solidFill>
              </a:rPr>
              <a:t>Must consist of only letters, digits or underscore</a:t>
            </a:r>
          </a:p>
          <a:p>
            <a:pPr marL="342900" indent="-342900">
              <a:buAutoNum type="arabicPeriod"/>
            </a:pPr>
            <a:r>
              <a:rPr lang="en-IN" sz="2800" dirty="0" smtClean="0">
                <a:solidFill>
                  <a:srgbClr val="0070C0"/>
                </a:solidFill>
              </a:rPr>
              <a:t>Only first 31 characters are significant.</a:t>
            </a:r>
          </a:p>
          <a:p>
            <a:pPr marL="342900" indent="-342900">
              <a:buAutoNum type="arabicPeriod"/>
            </a:pPr>
            <a:r>
              <a:rPr lang="en-IN" sz="2800" dirty="0" smtClean="0">
                <a:solidFill>
                  <a:srgbClr val="0070C0"/>
                </a:solidFill>
              </a:rPr>
              <a:t>Cannot use a keyword.</a:t>
            </a:r>
          </a:p>
          <a:p>
            <a:pPr marL="342900" indent="-342900">
              <a:buAutoNum type="arabicPeriod"/>
            </a:pPr>
            <a:r>
              <a:rPr lang="en-IN" sz="2800" dirty="0" smtClean="0">
                <a:solidFill>
                  <a:srgbClr val="0070C0"/>
                </a:solidFill>
              </a:rPr>
              <a:t>Must not contain whit space</a:t>
            </a:r>
            <a:endParaRPr lang="en-IN" sz="2800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7800" y="5392615"/>
            <a:ext cx="6530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  </a:t>
            </a:r>
            <a:r>
              <a:rPr lang="en-IN" dirty="0" err="1" smtClean="0"/>
              <a:t>simple_interest</a:t>
            </a:r>
            <a:r>
              <a:rPr lang="en-IN" dirty="0" smtClean="0"/>
              <a:t> , _price , </a:t>
            </a:r>
            <a:r>
              <a:rPr lang="en-IN" dirty="0" err="1" smtClean="0"/>
              <a:t>DesignCount</a:t>
            </a:r>
            <a:r>
              <a:rPr lang="en-IN" dirty="0" smtClean="0"/>
              <a:t> , val89_per90;</a:t>
            </a:r>
          </a:p>
          <a:p>
            <a:r>
              <a:rPr lang="en-IN" dirty="0" smtClean="0"/>
              <a:t>float  </a:t>
            </a:r>
            <a:r>
              <a:rPr lang="en-IN" dirty="0" err="1" smtClean="0"/>
              <a:t>sevenSegTable</a:t>
            </a:r>
            <a:r>
              <a:rPr lang="en-IN" dirty="0" smtClean="0"/>
              <a:t>[10] ;</a:t>
            </a:r>
          </a:p>
          <a:p>
            <a:r>
              <a:rPr lang="en-IN" dirty="0" smtClean="0"/>
              <a:t>void   </a:t>
            </a:r>
            <a:r>
              <a:rPr lang="en-IN" dirty="0" err="1" smtClean="0"/>
              <a:t>cal_avgMarks</a:t>
            </a:r>
            <a:r>
              <a:rPr lang="en-IN" dirty="0" smtClean="0"/>
              <a:t> ( 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6355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14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5842406" y="3166406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     C Language  Constants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760" y="463035"/>
            <a:ext cx="824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 Constants– fixed values that do not change during the execution of a program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12060" y="773668"/>
            <a:ext cx="801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0070C0"/>
                </a:solidFill>
              </a:rPr>
              <a:t>Spaces,commas</a:t>
            </a:r>
            <a:r>
              <a:rPr lang="en-IN" b="1" dirty="0" smtClean="0">
                <a:solidFill>
                  <a:srgbClr val="0070C0"/>
                </a:solidFill>
              </a:rPr>
              <a:t> and non-digit characters are not permitted between digits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400" y="3903345"/>
            <a:ext cx="882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Integer Constants – </a:t>
            </a:r>
          </a:p>
          <a:p>
            <a:r>
              <a:rPr lang="en-IN" b="1" dirty="0" smtClean="0"/>
              <a:t>sequence of digits, can be represented as:</a:t>
            </a:r>
          </a:p>
          <a:p>
            <a:r>
              <a:rPr lang="en-IN" b="1" dirty="0">
                <a:solidFill>
                  <a:srgbClr val="0070C0"/>
                </a:solidFill>
              </a:rPr>
              <a:t>D</a:t>
            </a:r>
            <a:r>
              <a:rPr lang="en-IN" b="1" dirty="0" smtClean="0">
                <a:solidFill>
                  <a:srgbClr val="0070C0"/>
                </a:solidFill>
              </a:rPr>
              <a:t>ecimal integer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/>
              <a:t>( combination of 0 to 9 with optional + or – sign) </a:t>
            </a:r>
          </a:p>
          <a:p>
            <a:r>
              <a:rPr lang="en-IN" b="1" dirty="0">
                <a:solidFill>
                  <a:srgbClr val="0070C0"/>
                </a:solidFill>
              </a:rPr>
              <a:t>O</a:t>
            </a:r>
            <a:r>
              <a:rPr lang="en-IN" b="1" dirty="0" smtClean="0">
                <a:solidFill>
                  <a:srgbClr val="0070C0"/>
                </a:solidFill>
              </a:rPr>
              <a:t>ctal integer </a:t>
            </a:r>
            <a:r>
              <a:rPr lang="en-IN" b="1" dirty="0" smtClean="0"/>
              <a:t>(combination of 0 to 7  with leading 0, with optional + or – sign)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Hexadecimal integer </a:t>
            </a:r>
            <a:r>
              <a:rPr lang="en-IN" b="1" dirty="0" smtClean="0"/>
              <a:t>(0-9,a - f or A – F, with leading/preceded by  0x or 0X)</a:t>
            </a:r>
          </a:p>
          <a:p>
            <a:r>
              <a:rPr lang="en-IN" b="1" dirty="0" smtClean="0"/>
              <a:t>Qualifiers – U,L and UL or  </a:t>
            </a:r>
            <a:r>
              <a:rPr lang="en-IN" b="1" dirty="0" err="1" smtClean="0"/>
              <a:t>u,l</a:t>
            </a:r>
            <a:r>
              <a:rPr lang="en-IN" b="1" dirty="0"/>
              <a:t> </a:t>
            </a:r>
            <a:r>
              <a:rPr lang="en-IN" b="1" dirty="0" smtClean="0"/>
              <a:t>and </a:t>
            </a:r>
            <a:r>
              <a:rPr lang="en-IN" b="1" dirty="0" err="1" smtClean="0"/>
              <a:t>ul</a:t>
            </a:r>
            <a:r>
              <a:rPr lang="en-IN" b="1" dirty="0" smtClean="0"/>
              <a:t>  are appended to constants to increase the range of </a:t>
            </a:r>
            <a:r>
              <a:rPr lang="en-IN" b="1" dirty="0" err="1" smtClean="0"/>
              <a:t>storgae</a:t>
            </a:r>
            <a:r>
              <a:rPr lang="en-IN" b="1" dirty="0" smtClean="0"/>
              <a:t>.  Ex:  5678L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Real Constants </a:t>
            </a:r>
            <a:r>
              <a:rPr lang="en-IN" b="1" dirty="0" smtClean="0"/>
              <a:t>– to represent very small/large quantities we use real /floating point nos.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Decimal notation </a:t>
            </a:r>
            <a:r>
              <a:rPr lang="en-IN" b="1" dirty="0" smtClean="0"/>
              <a:t>– 215. , .95 ,  -.07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Exponential / Scientific notation </a:t>
            </a:r>
            <a:r>
              <a:rPr lang="en-IN" b="1" dirty="0" smtClean="0"/>
              <a:t>– 2.15e2  ( e2 means  multiply  by 10 power 2)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20" y="1143000"/>
            <a:ext cx="4877959" cy="310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3222</Words>
  <Application>Microsoft Office PowerPoint</Application>
  <PresentationFormat>On-screen Show (4:3)</PresentationFormat>
  <Paragraphs>503</Paragraphs>
  <Slides>27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Trek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gcpunch</dc:creator>
  <cp:lastModifiedBy>gcpunch</cp:lastModifiedBy>
  <cp:revision>54</cp:revision>
  <dcterms:created xsi:type="dcterms:W3CDTF">2006-08-16T00:00:00Z</dcterms:created>
  <dcterms:modified xsi:type="dcterms:W3CDTF">2019-02-05T10:54:14Z</dcterms:modified>
</cp:coreProperties>
</file>