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256" r:id="rId3"/>
    <p:sldId id="282" r:id="rId4"/>
    <p:sldId id="283" r:id="rId5"/>
    <p:sldId id="284" r:id="rId6"/>
    <p:sldId id="285" r:id="rId7"/>
    <p:sldId id="286" r:id="rId8"/>
    <p:sldId id="287" r:id="rId9"/>
    <p:sldId id="294" r:id="rId10"/>
    <p:sldId id="289" r:id="rId11"/>
    <p:sldId id="288" r:id="rId12"/>
    <p:sldId id="290" r:id="rId13"/>
    <p:sldId id="291" r:id="rId14"/>
    <p:sldId id="292" r:id="rId15"/>
    <p:sldId id="29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224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2697C-3470-4F2C-BEAF-B02D0359E6D1}" type="datetimeFigureOut">
              <a:rPr lang="en-IN" smtClean="0"/>
              <a:t>05-02-2019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B48458-61A7-49B0-AC9B-D367CB6AFC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973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EE13-FC63-44A5-982C-513418837886}" type="slidenum">
              <a:rPr lang="en-IN" smtClean="0">
                <a:solidFill>
                  <a:prstClr val="black"/>
                </a:solidFill>
              </a:rPr>
              <a:pPr/>
              <a:t>1</a:t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EE13-FC63-44A5-982C-513418837886}" type="slidenum">
              <a:rPr lang="en-IN" smtClean="0">
                <a:solidFill>
                  <a:prstClr val="black"/>
                </a:solidFill>
              </a:rPr>
              <a:pPr/>
              <a:t>2</a:t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EE13-FC63-44A5-982C-513418837886}" type="slidenum">
              <a:rPr lang="en-IN" smtClean="0">
                <a:solidFill>
                  <a:prstClr val="black"/>
                </a:solidFill>
              </a:rPr>
              <a:pPr/>
              <a:t>3</a:t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EE13-FC63-44A5-982C-513418837886}" type="slidenum">
              <a:rPr lang="en-IN" smtClean="0">
                <a:solidFill>
                  <a:prstClr val="black"/>
                </a:solidFill>
              </a:rPr>
              <a:pPr/>
              <a:t>4</a:t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EE13-FC63-44A5-982C-513418837886}" type="slidenum">
              <a:rPr lang="en-IN" smtClean="0">
                <a:solidFill>
                  <a:prstClr val="black"/>
                </a:solidFill>
              </a:rPr>
              <a:pPr/>
              <a:t>5</a:t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EE13-FC63-44A5-982C-513418837886}" type="slidenum">
              <a:rPr lang="en-IN" smtClean="0">
                <a:solidFill>
                  <a:prstClr val="black"/>
                </a:solidFill>
              </a:rPr>
              <a:pPr/>
              <a:t>6</a:t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EE13-FC63-44A5-982C-513418837886}" type="slidenum">
              <a:rPr lang="en-IN" smtClean="0">
                <a:solidFill>
                  <a:prstClr val="black"/>
                </a:solidFill>
              </a:rPr>
              <a:pPr/>
              <a:t>7</a:t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42EE13-FC63-44A5-982C-513418837886}" type="slidenum">
              <a:rPr lang="en-IN" smtClean="0">
                <a:solidFill>
                  <a:prstClr val="black"/>
                </a:solidFill>
              </a:rPr>
              <a:pPr/>
              <a:t>9</a:t>
            </a:fld>
            <a:endParaRPr lang="en-I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5798-5B15-4CC5-902F-B5EDCC22931B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0A22E">
                    <a:shade val="75000"/>
                  </a:srgbClr>
                </a:solidFill>
              </a:rPr>
              <a:t>Copyright (C) 2018 , Prof.BadariNath.K</a:t>
            </a:r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7785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A41F0-5E3D-4C11-A748-F136466ECFB2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r>
              <a:rPr lang="en-US" smtClean="0">
                <a:solidFill>
                  <a:srgbClr val="F0A22E">
                    <a:shade val="75000"/>
                  </a:srgbClr>
                </a:solidFill>
              </a:rPr>
              <a:t>Copyright (C) 2018 , Prof.BadariNath.K</a:t>
            </a:r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3783940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AB85F-874E-4509-A52B-A380D4EF4AD1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0A22E">
                    <a:shade val="75000"/>
                  </a:srgbClr>
                </a:solidFill>
              </a:rPr>
              <a:t>Copyright (C) 2018 , Prof.BadariNath.K</a:t>
            </a:r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51099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D45C0-392D-4236-BF94-2F85F5ED713C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0A22E">
                    <a:shade val="75000"/>
                  </a:srgbClr>
                </a:solidFill>
              </a:rPr>
              <a:t>Copyright (C) 2018 , Prof.BadariNath.K</a:t>
            </a:r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95684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C56D1-15AA-4B83-808F-19AF2B36750F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0A22E">
                    <a:shade val="75000"/>
                  </a:srgbClr>
                </a:solidFill>
              </a:rPr>
              <a:t>Copyright (C) 2018 , Prof.BadariNath.K</a:t>
            </a:r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64969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8D7A2-C3FC-49C5-92AF-EDD7D5105A1F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0A22E">
                    <a:shade val="75000"/>
                  </a:srgbClr>
                </a:solidFill>
              </a:rPr>
              <a:t>Copyright (C) 2018 , Prof.BadariNath.K</a:t>
            </a:r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31819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923A2-D76A-48F4-AA2B-BF169055D471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0A22E">
                    <a:shade val="75000"/>
                  </a:srgbClr>
                </a:solidFill>
              </a:rPr>
              <a:t>Copyright (C) 2018 , Prof.BadariNath.K</a:t>
            </a:r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186195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4586F-62C3-4863-A520-6B8D59C45127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0A22E">
                    <a:shade val="75000"/>
                  </a:srgbClr>
                </a:solidFill>
              </a:rPr>
              <a:t>Copyright (C) 2018 , Prof.BadariNath.K</a:t>
            </a:r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2499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5593C-436A-48DE-B124-8EDE8847B61C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0A22E">
                    <a:shade val="75000"/>
                  </a:srgbClr>
                </a:solidFill>
              </a:rPr>
              <a:t>Copyright (C) 2018 , Prof.BadariNath.K</a:t>
            </a:r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6395621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5581-20F2-461A-9A62-6954FA279AAD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0A22E">
                    <a:shade val="75000"/>
                  </a:srgbClr>
                </a:solidFill>
              </a:rPr>
              <a:t>Copyright (C) 2018 , Prof.BadariNath.K</a:t>
            </a:r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197395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2DA5-0ACB-4F97-AAC1-D8FB67B1E31A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0A22E">
                    <a:shade val="75000"/>
                  </a:srgbClr>
                </a:solidFill>
              </a:rPr>
              <a:t>Copyright (C) 2018 , Prof.BadariNath.K</a:t>
            </a:r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55838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03B80C95-6B61-41DD-AD2C-208A168FCF6E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srgbClr val="F0A22E">
                    <a:shade val="75000"/>
                  </a:srgbClr>
                </a:solidFill>
              </a:rPr>
              <a:t>Copyright (C) 2018 , Prof.BadariNath.K</a:t>
            </a:r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‹#›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028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hdr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hyperlink" Target="http://www.google.com/url?sa=i&amp;rct=j&amp;q=&amp;esrc=s&amp;source=images&amp;cd=&amp;cad=rja&amp;uact=8&amp;ved=2ahUKEwirnLfI-5XgAhUXSX0KHSK_BaoQjRx6BAgBEAU&amp;url=http://btechsmartclass.com/c_programming/C-switch-statement.html&amp;psig=AOvVaw2ZjG_NUgp1AKJoNrqQdKk2&amp;ust=1548948204935757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1"/>
            <a:ext cx="4876800" cy="685799"/>
          </a:xfrm>
        </p:spPr>
        <p:txBody>
          <a:bodyPr>
            <a:normAutofit/>
          </a:bodyPr>
          <a:lstStyle/>
          <a:p>
            <a:r>
              <a:rPr lang="en-I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B6E0-946C-42D8-8399-99A113148596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1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569075"/>
            <a:ext cx="3352800" cy="288925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Copyright (C) 2019 , Prof.BadariNath.K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189" y="5105400"/>
            <a:ext cx="88633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 smtClean="0">
                <a:solidFill>
                  <a:srgbClr val="0070C0"/>
                </a:solidFill>
              </a:rPr>
              <a:t>By default, C program  Executes sequentially.  The order of execution can be changed by using  if, switch, conditional operator </a:t>
            </a:r>
            <a:r>
              <a:rPr lang="en-IN" b="1" dirty="0">
                <a:solidFill>
                  <a:srgbClr val="0070C0"/>
                </a:solidFill>
              </a:rPr>
              <a:t>,</a:t>
            </a:r>
            <a:r>
              <a:rPr lang="en-IN" b="1" dirty="0" err="1" smtClean="0">
                <a:solidFill>
                  <a:srgbClr val="0070C0"/>
                </a:solidFill>
              </a:rPr>
              <a:t>goto</a:t>
            </a:r>
            <a:r>
              <a:rPr lang="en-IN" b="1" dirty="0" smtClean="0">
                <a:solidFill>
                  <a:srgbClr val="0070C0"/>
                </a:solidFill>
              </a:rPr>
              <a:t>  statements.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 smtClean="0">
                <a:solidFill>
                  <a:srgbClr val="0070C0"/>
                </a:solidFill>
              </a:rPr>
              <a:t>They are popularly known as </a:t>
            </a:r>
            <a:r>
              <a:rPr lang="en-IN" b="1" dirty="0" smtClean="0">
                <a:solidFill>
                  <a:srgbClr val="FF0000"/>
                </a:solidFill>
              </a:rPr>
              <a:t>decision-making statements</a:t>
            </a:r>
            <a:r>
              <a:rPr lang="en-IN" b="1" dirty="0" smtClean="0">
                <a:solidFill>
                  <a:srgbClr val="0070C0"/>
                </a:solidFill>
              </a:rPr>
              <a:t>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b="1" dirty="0" smtClean="0">
                <a:solidFill>
                  <a:srgbClr val="0070C0"/>
                </a:solidFill>
              </a:rPr>
              <a:t>As these statements control flow of execution, also known as </a:t>
            </a:r>
            <a:r>
              <a:rPr lang="en-IN" b="1" dirty="0" smtClean="0">
                <a:solidFill>
                  <a:srgbClr val="FF0000"/>
                </a:solidFill>
              </a:rPr>
              <a:t>control statements</a:t>
            </a:r>
            <a:r>
              <a:rPr lang="en-IN" b="1" dirty="0" smtClean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7188" y="833736"/>
            <a:ext cx="4948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Decision Making &amp; Branching…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1" y="1408176"/>
            <a:ext cx="8678644" cy="319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9383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923A2-D76A-48F4-AA2B-BF169055D471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srgbClr val="F0A22E">
                    <a:shade val="75000"/>
                  </a:srgbClr>
                </a:solidFill>
              </a:rPr>
              <a:t>Copyright (C) 2018 , Prof.BadariNath.K</a:t>
            </a:r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10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28600"/>
            <a:ext cx="50292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Program to evaluate simple arithmetic expression</a:t>
            </a:r>
          </a:p>
          <a:p>
            <a:r>
              <a:rPr lang="en-IN" b="1" dirty="0" err="1" smtClean="0">
                <a:solidFill>
                  <a:srgbClr val="0070C0"/>
                </a:solidFill>
              </a:rPr>
              <a:t>int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b="1" dirty="0">
                <a:solidFill>
                  <a:srgbClr val="0070C0"/>
                </a:solidFill>
              </a:rPr>
              <a:t>main()</a:t>
            </a:r>
          </a:p>
          <a:p>
            <a:r>
              <a:rPr lang="en-IN" b="1" dirty="0">
                <a:solidFill>
                  <a:srgbClr val="0070C0"/>
                </a:solidFill>
              </a:rPr>
              <a:t>{</a:t>
            </a:r>
          </a:p>
          <a:p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err="1">
                <a:solidFill>
                  <a:srgbClr val="0070C0"/>
                </a:solidFill>
              </a:rPr>
              <a:t>int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err="1">
                <a:solidFill>
                  <a:srgbClr val="0070C0"/>
                </a:solidFill>
              </a:rPr>
              <a:t>a,b</a:t>
            </a:r>
            <a:r>
              <a:rPr lang="en-IN" b="1" dirty="0" smtClean="0">
                <a:solidFill>
                  <a:srgbClr val="0070C0"/>
                </a:solidFill>
              </a:rPr>
              <a:t>;  </a:t>
            </a:r>
            <a:r>
              <a:rPr lang="en-IN" b="1" dirty="0">
                <a:solidFill>
                  <a:srgbClr val="0070C0"/>
                </a:solidFill>
              </a:rPr>
              <a:t>char choice</a:t>
            </a:r>
            <a:r>
              <a:rPr lang="en-IN" b="1" dirty="0" smtClean="0">
                <a:solidFill>
                  <a:srgbClr val="0070C0"/>
                </a:solidFill>
              </a:rPr>
              <a:t>;</a:t>
            </a:r>
          </a:p>
          <a:p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err="1" smtClean="0">
                <a:solidFill>
                  <a:srgbClr val="0070C0"/>
                </a:solidFill>
              </a:rPr>
              <a:t>printf</a:t>
            </a:r>
            <a:r>
              <a:rPr lang="en-IN" b="1" dirty="0" smtClean="0">
                <a:solidFill>
                  <a:srgbClr val="0070C0"/>
                </a:solidFill>
              </a:rPr>
              <a:t>(“Enter:  Operand1  Operator Operand2\n”);</a:t>
            </a:r>
            <a:endParaRPr lang="en-IN" b="1" dirty="0">
              <a:solidFill>
                <a:srgbClr val="0070C0"/>
              </a:solidFill>
            </a:endParaRPr>
          </a:p>
          <a:p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b="1" dirty="0" err="1" smtClean="0">
                <a:solidFill>
                  <a:srgbClr val="0070C0"/>
                </a:solidFill>
              </a:rPr>
              <a:t>scanf</a:t>
            </a:r>
            <a:r>
              <a:rPr lang="en-IN" b="1" dirty="0">
                <a:solidFill>
                  <a:srgbClr val="0070C0"/>
                </a:solidFill>
              </a:rPr>
              <a:t>("%d %c %</a:t>
            </a:r>
            <a:r>
              <a:rPr lang="en-IN" b="1" dirty="0" err="1">
                <a:solidFill>
                  <a:srgbClr val="0070C0"/>
                </a:solidFill>
              </a:rPr>
              <a:t>d",&amp;a,&amp;choice,&amp;b</a:t>
            </a:r>
            <a:r>
              <a:rPr lang="en-IN" b="1" dirty="0">
                <a:solidFill>
                  <a:srgbClr val="0070C0"/>
                </a:solidFill>
              </a:rPr>
              <a:t>);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 switch(choice</a:t>
            </a:r>
            <a:r>
              <a:rPr lang="en-IN" b="1" dirty="0">
                <a:solidFill>
                  <a:srgbClr val="0070C0"/>
                </a:solidFill>
              </a:rPr>
              <a:t>)</a:t>
            </a:r>
          </a:p>
          <a:p>
            <a:r>
              <a:rPr lang="en-IN" b="1" dirty="0">
                <a:solidFill>
                  <a:srgbClr val="0070C0"/>
                </a:solidFill>
              </a:rPr>
              <a:t> {</a:t>
            </a:r>
          </a:p>
          <a:p>
            <a:r>
              <a:rPr lang="en-IN" b="1" dirty="0">
                <a:solidFill>
                  <a:srgbClr val="0070C0"/>
                </a:solidFill>
              </a:rPr>
              <a:t>  case  '+': </a:t>
            </a:r>
            <a:r>
              <a:rPr lang="en-IN" b="1" dirty="0" err="1">
                <a:solidFill>
                  <a:srgbClr val="0070C0"/>
                </a:solidFill>
              </a:rPr>
              <a:t>printf</a:t>
            </a:r>
            <a:r>
              <a:rPr lang="en-IN" b="1" dirty="0">
                <a:solidFill>
                  <a:srgbClr val="0070C0"/>
                </a:solidFill>
              </a:rPr>
              <a:t>("%d + %d = %d",</a:t>
            </a:r>
            <a:r>
              <a:rPr lang="en-IN" b="1" dirty="0" err="1">
                <a:solidFill>
                  <a:srgbClr val="0070C0"/>
                </a:solidFill>
              </a:rPr>
              <a:t>a,b,a+b</a:t>
            </a:r>
            <a:r>
              <a:rPr lang="en-IN" b="1" dirty="0">
                <a:solidFill>
                  <a:srgbClr val="0070C0"/>
                </a:solidFill>
              </a:rPr>
              <a:t>);</a:t>
            </a:r>
          </a:p>
          <a:p>
            <a:r>
              <a:rPr lang="en-IN" b="1" dirty="0">
                <a:solidFill>
                  <a:srgbClr val="0070C0"/>
                </a:solidFill>
              </a:rPr>
              <a:t>	   break;</a:t>
            </a:r>
          </a:p>
          <a:p>
            <a:r>
              <a:rPr lang="en-IN" b="1" dirty="0">
                <a:solidFill>
                  <a:srgbClr val="0070C0"/>
                </a:solidFill>
              </a:rPr>
              <a:t>  case  '-': </a:t>
            </a:r>
            <a:r>
              <a:rPr lang="en-IN" b="1" dirty="0" err="1">
                <a:solidFill>
                  <a:srgbClr val="0070C0"/>
                </a:solidFill>
              </a:rPr>
              <a:t>printf</a:t>
            </a:r>
            <a:r>
              <a:rPr lang="en-IN" b="1" dirty="0">
                <a:solidFill>
                  <a:srgbClr val="0070C0"/>
                </a:solidFill>
              </a:rPr>
              <a:t>("%d - %d = %d",</a:t>
            </a:r>
            <a:r>
              <a:rPr lang="en-IN" b="1" dirty="0" err="1">
                <a:solidFill>
                  <a:srgbClr val="0070C0"/>
                </a:solidFill>
              </a:rPr>
              <a:t>a,b,a</a:t>
            </a:r>
            <a:r>
              <a:rPr lang="en-IN" b="1" dirty="0">
                <a:solidFill>
                  <a:srgbClr val="0070C0"/>
                </a:solidFill>
              </a:rPr>
              <a:t>-b);</a:t>
            </a:r>
          </a:p>
          <a:p>
            <a:r>
              <a:rPr lang="en-IN" b="1" dirty="0">
                <a:solidFill>
                  <a:srgbClr val="0070C0"/>
                </a:solidFill>
              </a:rPr>
              <a:t>	   break;</a:t>
            </a:r>
          </a:p>
          <a:p>
            <a:r>
              <a:rPr lang="en-IN" b="1" dirty="0">
                <a:solidFill>
                  <a:srgbClr val="0070C0"/>
                </a:solidFill>
              </a:rPr>
              <a:t>  case  '*': </a:t>
            </a:r>
            <a:r>
              <a:rPr lang="en-IN" b="1" dirty="0" err="1">
                <a:solidFill>
                  <a:srgbClr val="0070C0"/>
                </a:solidFill>
              </a:rPr>
              <a:t>printf</a:t>
            </a:r>
            <a:r>
              <a:rPr lang="en-IN" b="1" dirty="0">
                <a:solidFill>
                  <a:srgbClr val="0070C0"/>
                </a:solidFill>
              </a:rPr>
              <a:t>("%d * %d = %d",</a:t>
            </a:r>
            <a:r>
              <a:rPr lang="en-IN" b="1" dirty="0" err="1">
                <a:solidFill>
                  <a:srgbClr val="0070C0"/>
                </a:solidFill>
              </a:rPr>
              <a:t>a,b,a</a:t>
            </a:r>
            <a:r>
              <a:rPr lang="en-IN" b="1" dirty="0">
                <a:solidFill>
                  <a:srgbClr val="0070C0"/>
                </a:solidFill>
              </a:rPr>
              <a:t>*b);</a:t>
            </a:r>
          </a:p>
          <a:p>
            <a:r>
              <a:rPr lang="en-IN" b="1" dirty="0">
                <a:solidFill>
                  <a:srgbClr val="0070C0"/>
                </a:solidFill>
              </a:rPr>
              <a:t>	   break;</a:t>
            </a:r>
          </a:p>
          <a:p>
            <a:r>
              <a:rPr lang="en-IN" b="1" dirty="0">
                <a:solidFill>
                  <a:srgbClr val="0070C0"/>
                </a:solidFill>
              </a:rPr>
              <a:t>  case  '/':</a:t>
            </a:r>
          </a:p>
          <a:p>
            <a:r>
              <a:rPr lang="en-IN" b="1" dirty="0">
                <a:solidFill>
                  <a:srgbClr val="0070C0"/>
                </a:solidFill>
              </a:rPr>
              <a:t>	   if(b!=0)</a:t>
            </a:r>
          </a:p>
          <a:p>
            <a:r>
              <a:rPr lang="pt-BR" b="1" dirty="0">
                <a:solidFill>
                  <a:srgbClr val="0070C0"/>
                </a:solidFill>
              </a:rPr>
              <a:t>	      printf("%d / %d = %d",a,b,a/b);</a:t>
            </a:r>
          </a:p>
          <a:p>
            <a:r>
              <a:rPr lang="en-IN" b="1" dirty="0">
                <a:solidFill>
                  <a:srgbClr val="0070C0"/>
                </a:solidFill>
              </a:rPr>
              <a:t>	   else</a:t>
            </a:r>
          </a:p>
          <a:p>
            <a:r>
              <a:rPr lang="en-IN" b="1" dirty="0">
                <a:solidFill>
                  <a:srgbClr val="0070C0"/>
                </a:solidFill>
              </a:rPr>
              <a:t>	      </a:t>
            </a:r>
            <a:r>
              <a:rPr lang="en-IN" b="1" dirty="0" err="1">
                <a:solidFill>
                  <a:srgbClr val="0070C0"/>
                </a:solidFill>
              </a:rPr>
              <a:t>printf</a:t>
            </a:r>
            <a:r>
              <a:rPr lang="en-IN" b="1" dirty="0">
                <a:solidFill>
                  <a:srgbClr val="0070C0"/>
                </a:solidFill>
              </a:rPr>
              <a:t>("divide by zero\n");</a:t>
            </a:r>
          </a:p>
          <a:p>
            <a:r>
              <a:rPr lang="en-IN" b="1" dirty="0">
                <a:solidFill>
                  <a:srgbClr val="0070C0"/>
                </a:solidFill>
              </a:rPr>
              <a:t>	   break;</a:t>
            </a:r>
          </a:p>
          <a:p>
            <a:r>
              <a:rPr lang="en-IN" b="1" dirty="0">
                <a:solidFill>
                  <a:srgbClr val="0070C0"/>
                </a:solidFill>
              </a:rPr>
              <a:t>  default :break;</a:t>
            </a:r>
          </a:p>
          <a:p>
            <a:r>
              <a:rPr lang="en-IN" b="1" dirty="0">
                <a:solidFill>
                  <a:srgbClr val="0070C0"/>
                </a:solidFill>
              </a:rPr>
              <a:t> }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return </a:t>
            </a:r>
            <a:r>
              <a:rPr lang="en-IN" b="1" dirty="0">
                <a:solidFill>
                  <a:srgbClr val="0070C0"/>
                </a:solidFill>
              </a:rPr>
              <a:t>0;</a:t>
            </a:r>
          </a:p>
          <a:p>
            <a:r>
              <a:rPr lang="en-IN" b="1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0" y="2438400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Program Result</a:t>
            </a:r>
          </a:p>
          <a:p>
            <a:r>
              <a:rPr lang="en-IN" dirty="0" smtClean="0"/>
              <a:t>Input:</a:t>
            </a:r>
          </a:p>
          <a:p>
            <a:r>
              <a:rPr lang="en-IN" dirty="0"/>
              <a:t> </a:t>
            </a:r>
            <a:r>
              <a:rPr lang="en-IN" dirty="0" smtClean="0"/>
              <a:t>4 + 5</a:t>
            </a:r>
          </a:p>
          <a:p>
            <a:r>
              <a:rPr lang="en-IN" dirty="0" smtClean="0"/>
              <a:t>Output:</a:t>
            </a:r>
          </a:p>
          <a:p>
            <a:r>
              <a:rPr lang="en-IN" dirty="0" smtClean="0"/>
              <a:t>4 + 5 = 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81700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11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28600"/>
            <a:ext cx="50292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Menu Program for calculator</a:t>
            </a:r>
          </a:p>
          <a:p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0070C0"/>
                </a:solidFill>
              </a:rPr>
              <a:t>#include &lt;</a:t>
            </a:r>
            <a:r>
              <a:rPr lang="en-IN" b="1" dirty="0" err="1">
                <a:solidFill>
                  <a:srgbClr val="0070C0"/>
                </a:solidFill>
              </a:rPr>
              <a:t>stdio.h</a:t>
            </a:r>
            <a:r>
              <a:rPr lang="en-IN" b="1" dirty="0">
                <a:solidFill>
                  <a:srgbClr val="0070C0"/>
                </a:solidFill>
              </a:rPr>
              <a:t>&gt;</a:t>
            </a:r>
          </a:p>
          <a:p>
            <a:r>
              <a:rPr lang="en-IN" b="1" dirty="0" err="1" smtClean="0">
                <a:solidFill>
                  <a:srgbClr val="0070C0"/>
                </a:solidFill>
              </a:rPr>
              <a:t>int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b="1" dirty="0">
                <a:solidFill>
                  <a:srgbClr val="0070C0"/>
                </a:solidFill>
              </a:rPr>
              <a:t>main()</a:t>
            </a:r>
          </a:p>
          <a:p>
            <a:r>
              <a:rPr lang="en-IN" b="1" dirty="0">
                <a:solidFill>
                  <a:srgbClr val="0070C0"/>
                </a:solidFill>
              </a:rPr>
              <a:t>{</a:t>
            </a:r>
          </a:p>
          <a:p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err="1">
                <a:solidFill>
                  <a:srgbClr val="0070C0"/>
                </a:solidFill>
              </a:rPr>
              <a:t>int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err="1">
                <a:solidFill>
                  <a:srgbClr val="0070C0"/>
                </a:solidFill>
              </a:rPr>
              <a:t>a,b,choice</a:t>
            </a:r>
            <a:r>
              <a:rPr lang="en-IN" b="1" dirty="0">
                <a:solidFill>
                  <a:srgbClr val="0070C0"/>
                </a:solidFill>
              </a:rPr>
              <a:t>;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b="1" dirty="0" err="1" smtClean="0">
                <a:solidFill>
                  <a:srgbClr val="0070C0"/>
                </a:solidFill>
              </a:rPr>
              <a:t>printf</a:t>
            </a:r>
            <a:r>
              <a:rPr lang="en-IN" b="1" dirty="0">
                <a:solidFill>
                  <a:srgbClr val="0070C0"/>
                </a:solidFill>
              </a:rPr>
              <a:t>("</a:t>
            </a:r>
            <a:r>
              <a:rPr lang="en-IN" b="1" dirty="0" err="1">
                <a:solidFill>
                  <a:srgbClr val="0070C0"/>
                </a:solidFill>
              </a:rPr>
              <a:t>EnterA&amp;B</a:t>
            </a:r>
            <a:r>
              <a:rPr lang="en-IN" b="1" dirty="0">
                <a:solidFill>
                  <a:srgbClr val="0070C0"/>
                </a:solidFill>
              </a:rPr>
              <a:t>:");</a:t>
            </a:r>
            <a:r>
              <a:rPr lang="en-IN" b="1" dirty="0" err="1">
                <a:solidFill>
                  <a:srgbClr val="0070C0"/>
                </a:solidFill>
              </a:rPr>
              <a:t>scanf</a:t>
            </a:r>
            <a:r>
              <a:rPr lang="en-IN" b="1" dirty="0">
                <a:solidFill>
                  <a:srgbClr val="0070C0"/>
                </a:solidFill>
              </a:rPr>
              <a:t>("%</a:t>
            </a:r>
            <a:r>
              <a:rPr lang="en-IN" b="1" dirty="0" err="1">
                <a:solidFill>
                  <a:srgbClr val="0070C0"/>
                </a:solidFill>
              </a:rPr>
              <a:t>d%d</a:t>
            </a:r>
            <a:r>
              <a:rPr lang="en-IN" b="1" dirty="0">
                <a:solidFill>
                  <a:srgbClr val="0070C0"/>
                </a:solidFill>
              </a:rPr>
              <a:t>",&amp;</a:t>
            </a:r>
            <a:r>
              <a:rPr lang="en-IN" b="1" dirty="0" err="1">
                <a:solidFill>
                  <a:srgbClr val="0070C0"/>
                </a:solidFill>
              </a:rPr>
              <a:t>a,&amp;b</a:t>
            </a:r>
            <a:r>
              <a:rPr lang="en-IN" b="1" dirty="0">
                <a:solidFill>
                  <a:srgbClr val="0070C0"/>
                </a:solidFill>
              </a:rPr>
              <a:t>);</a:t>
            </a:r>
          </a:p>
          <a:p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err="1">
                <a:solidFill>
                  <a:srgbClr val="0070C0"/>
                </a:solidFill>
              </a:rPr>
              <a:t>printf</a:t>
            </a:r>
            <a:r>
              <a:rPr lang="en-IN" b="1" dirty="0">
                <a:solidFill>
                  <a:srgbClr val="0070C0"/>
                </a:solidFill>
              </a:rPr>
              <a:t>("1.Add\n2.Sub\n3.Mul\n4.Div\n5.Exit\n");</a:t>
            </a:r>
          </a:p>
          <a:p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err="1">
                <a:solidFill>
                  <a:srgbClr val="0070C0"/>
                </a:solidFill>
              </a:rPr>
              <a:t>scanf</a:t>
            </a:r>
            <a:r>
              <a:rPr lang="en-IN" b="1" dirty="0">
                <a:solidFill>
                  <a:srgbClr val="0070C0"/>
                </a:solidFill>
              </a:rPr>
              <a:t>("%</a:t>
            </a:r>
            <a:r>
              <a:rPr lang="en-IN" b="1" dirty="0" err="1">
                <a:solidFill>
                  <a:srgbClr val="0070C0"/>
                </a:solidFill>
              </a:rPr>
              <a:t>d",&amp;choice</a:t>
            </a:r>
            <a:r>
              <a:rPr lang="en-IN" b="1" dirty="0">
                <a:solidFill>
                  <a:srgbClr val="0070C0"/>
                </a:solidFill>
              </a:rPr>
              <a:t>);</a:t>
            </a:r>
          </a:p>
          <a:p>
            <a:r>
              <a:rPr lang="en-IN" b="1" dirty="0">
                <a:solidFill>
                  <a:srgbClr val="0070C0"/>
                </a:solidFill>
              </a:rPr>
              <a:t> switch(choice)</a:t>
            </a:r>
          </a:p>
          <a:p>
            <a:r>
              <a:rPr lang="en-IN" b="1" dirty="0">
                <a:solidFill>
                  <a:srgbClr val="0070C0"/>
                </a:solidFill>
              </a:rPr>
              <a:t> {</a:t>
            </a:r>
          </a:p>
          <a:p>
            <a:r>
              <a:rPr lang="en-IN" b="1" dirty="0">
                <a:solidFill>
                  <a:srgbClr val="0070C0"/>
                </a:solidFill>
              </a:rPr>
              <a:t>  case  1: </a:t>
            </a:r>
            <a:r>
              <a:rPr lang="en-IN" b="1" dirty="0" err="1">
                <a:solidFill>
                  <a:srgbClr val="0070C0"/>
                </a:solidFill>
              </a:rPr>
              <a:t>printf</a:t>
            </a:r>
            <a:r>
              <a:rPr lang="en-IN" b="1" dirty="0">
                <a:solidFill>
                  <a:srgbClr val="0070C0"/>
                </a:solidFill>
              </a:rPr>
              <a:t>("%d + %d = %d",</a:t>
            </a:r>
            <a:r>
              <a:rPr lang="en-IN" b="1" dirty="0" err="1">
                <a:solidFill>
                  <a:srgbClr val="0070C0"/>
                </a:solidFill>
              </a:rPr>
              <a:t>a,b,a+b</a:t>
            </a:r>
            <a:r>
              <a:rPr lang="en-IN" b="1" dirty="0">
                <a:solidFill>
                  <a:srgbClr val="0070C0"/>
                </a:solidFill>
              </a:rPr>
              <a:t>);</a:t>
            </a:r>
          </a:p>
          <a:p>
            <a:r>
              <a:rPr lang="en-IN" b="1" dirty="0">
                <a:solidFill>
                  <a:srgbClr val="0070C0"/>
                </a:solidFill>
              </a:rPr>
              <a:t>	   break;</a:t>
            </a:r>
          </a:p>
          <a:p>
            <a:r>
              <a:rPr lang="en-IN" b="1" dirty="0">
                <a:solidFill>
                  <a:srgbClr val="0070C0"/>
                </a:solidFill>
              </a:rPr>
              <a:t>  case  2: </a:t>
            </a:r>
            <a:r>
              <a:rPr lang="en-IN" b="1" dirty="0" err="1">
                <a:solidFill>
                  <a:srgbClr val="0070C0"/>
                </a:solidFill>
              </a:rPr>
              <a:t>printf</a:t>
            </a:r>
            <a:r>
              <a:rPr lang="en-IN" b="1" dirty="0">
                <a:solidFill>
                  <a:srgbClr val="0070C0"/>
                </a:solidFill>
              </a:rPr>
              <a:t>("%d - %d = %d",</a:t>
            </a:r>
            <a:r>
              <a:rPr lang="en-IN" b="1" dirty="0" err="1">
                <a:solidFill>
                  <a:srgbClr val="0070C0"/>
                </a:solidFill>
              </a:rPr>
              <a:t>a,b,a</a:t>
            </a:r>
            <a:r>
              <a:rPr lang="en-IN" b="1" dirty="0">
                <a:solidFill>
                  <a:srgbClr val="0070C0"/>
                </a:solidFill>
              </a:rPr>
              <a:t>-b);</a:t>
            </a:r>
          </a:p>
          <a:p>
            <a:r>
              <a:rPr lang="en-IN" b="1" dirty="0">
                <a:solidFill>
                  <a:srgbClr val="0070C0"/>
                </a:solidFill>
              </a:rPr>
              <a:t>	   break;</a:t>
            </a:r>
          </a:p>
          <a:p>
            <a:r>
              <a:rPr lang="en-IN" b="1" dirty="0">
                <a:solidFill>
                  <a:srgbClr val="0070C0"/>
                </a:solidFill>
              </a:rPr>
              <a:t>  case  3: </a:t>
            </a:r>
            <a:r>
              <a:rPr lang="en-IN" b="1" dirty="0" err="1">
                <a:solidFill>
                  <a:srgbClr val="0070C0"/>
                </a:solidFill>
              </a:rPr>
              <a:t>printf</a:t>
            </a:r>
            <a:r>
              <a:rPr lang="en-IN" b="1" dirty="0">
                <a:solidFill>
                  <a:srgbClr val="0070C0"/>
                </a:solidFill>
              </a:rPr>
              <a:t>("%d * %d = %d",</a:t>
            </a:r>
            <a:r>
              <a:rPr lang="en-IN" b="1" dirty="0" err="1">
                <a:solidFill>
                  <a:srgbClr val="0070C0"/>
                </a:solidFill>
              </a:rPr>
              <a:t>a,b,a</a:t>
            </a:r>
            <a:r>
              <a:rPr lang="en-IN" b="1" dirty="0">
                <a:solidFill>
                  <a:srgbClr val="0070C0"/>
                </a:solidFill>
              </a:rPr>
              <a:t>*b);</a:t>
            </a:r>
          </a:p>
          <a:p>
            <a:r>
              <a:rPr lang="en-IN" b="1" dirty="0">
                <a:solidFill>
                  <a:srgbClr val="0070C0"/>
                </a:solidFill>
              </a:rPr>
              <a:t>	   break;</a:t>
            </a:r>
          </a:p>
          <a:p>
            <a:r>
              <a:rPr lang="en-IN" b="1" dirty="0">
                <a:solidFill>
                  <a:srgbClr val="0070C0"/>
                </a:solidFill>
              </a:rPr>
              <a:t>  case  4 :</a:t>
            </a:r>
            <a:r>
              <a:rPr lang="en-IN" b="1" dirty="0" err="1">
                <a:solidFill>
                  <a:srgbClr val="0070C0"/>
                </a:solidFill>
              </a:rPr>
              <a:t>printf</a:t>
            </a:r>
            <a:r>
              <a:rPr lang="en-IN" b="1" dirty="0">
                <a:solidFill>
                  <a:srgbClr val="0070C0"/>
                </a:solidFill>
              </a:rPr>
              <a:t>("%d / %d = %d",</a:t>
            </a:r>
            <a:r>
              <a:rPr lang="en-IN" b="1" dirty="0" err="1">
                <a:solidFill>
                  <a:srgbClr val="0070C0"/>
                </a:solidFill>
              </a:rPr>
              <a:t>a,b,a</a:t>
            </a:r>
            <a:r>
              <a:rPr lang="en-IN" b="1" dirty="0">
                <a:solidFill>
                  <a:srgbClr val="0070C0"/>
                </a:solidFill>
              </a:rPr>
              <a:t>/b);</a:t>
            </a:r>
          </a:p>
          <a:p>
            <a:r>
              <a:rPr lang="en-IN" b="1" dirty="0">
                <a:solidFill>
                  <a:srgbClr val="0070C0"/>
                </a:solidFill>
              </a:rPr>
              <a:t>	   break;</a:t>
            </a:r>
          </a:p>
          <a:p>
            <a:r>
              <a:rPr lang="en-IN" b="1" dirty="0">
                <a:solidFill>
                  <a:srgbClr val="0070C0"/>
                </a:solidFill>
              </a:rPr>
              <a:t>  default :break;</a:t>
            </a:r>
          </a:p>
          <a:p>
            <a:r>
              <a:rPr lang="en-IN" b="1" dirty="0">
                <a:solidFill>
                  <a:srgbClr val="0070C0"/>
                </a:solidFill>
              </a:rPr>
              <a:t> }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}</a:t>
            </a:r>
            <a:endParaRPr lang="en-IN" b="1" dirty="0">
              <a:solidFill>
                <a:srgbClr val="0070C0"/>
              </a:solidFill>
            </a:endParaRPr>
          </a:p>
          <a:p>
            <a:endParaRPr lang="en-IN" b="1" dirty="0" smtClean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1752600"/>
            <a:ext cx="3657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Program Result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Input:</a:t>
            </a:r>
          </a:p>
          <a:p>
            <a:r>
              <a:rPr lang="en-IN" dirty="0" err="1" smtClean="0"/>
              <a:t>EnterA&amp;B</a:t>
            </a:r>
            <a:r>
              <a:rPr lang="en-IN" dirty="0" smtClean="0"/>
              <a:t>: 4 5</a:t>
            </a:r>
          </a:p>
          <a:p>
            <a:r>
              <a:rPr lang="en-IN" dirty="0" smtClean="0"/>
              <a:t>1.Add</a:t>
            </a:r>
          </a:p>
          <a:p>
            <a:r>
              <a:rPr lang="en-IN" dirty="0" smtClean="0"/>
              <a:t>2.Sub</a:t>
            </a:r>
          </a:p>
          <a:p>
            <a:r>
              <a:rPr lang="en-IN" dirty="0" smtClean="0"/>
              <a:t>3.Mul</a:t>
            </a:r>
          </a:p>
          <a:p>
            <a:r>
              <a:rPr lang="en-IN" dirty="0" smtClean="0"/>
              <a:t>4.Div</a:t>
            </a:r>
          </a:p>
          <a:p>
            <a:r>
              <a:rPr lang="en-IN" dirty="0" smtClean="0"/>
              <a:t>5.Exit</a:t>
            </a:r>
          </a:p>
          <a:p>
            <a:r>
              <a:rPr lang="en-IN" dirty="0" smtClean="0"/>
              <a:t>1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Output:</a:t>
            </a:r>
          </a:p>
          <a:p>
            <a:r>
              <a:rPr lang="en-IN" dirty="0" smtClean="0"/>
              <a:t>4 + 5 = 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125303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923A2-D76A-48F4-AA2B-BF169055D471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12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" y="228600"/>
            <a:ext cx="3352800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Program to check the validity of a triangle, if sides are given</a:t>
            </a:r>
            <a:endParaRPr lang="en-IN" b="1" dirty="0">
              <a:solidFill>
                <a:srgbClr val="FF0000"/>
              </a:solidFill>
            </a:endParaRPr>
          </a:p>
          <a:p>
            <a:endParaRPr lang="en-IN" sz="1200" b="1" dirty="0" smtClean="0"/>
          </a:p>
          <a:p>
            <a:r>
              <a:rPr lang="en-IN" sz="1200" b="1" dirty="0" smtClean="0"/>
              <a:t>Property </a:t>
            </a:r>
            <a:r>
              <a:rPr lang="en-IN" sz="1200" b="1" dirty="0"/>
              <a:t>of triangle</a:t>
            </a:r>
          </a:p>
          <a:p>
            <a:r>
              <a:rPr lang="en-IN" sz="1200" dirty="0"/>
              <a:t>A triangle is valid if sum of its two sides is greater than the third side. Means if </a:t>
            </a:r>
            <a:r>
              <a:rPr lang="en-IN" sz="1200" i="1" dirty="0"/>
              <a:t>a, b, c</a:t>
            </a:r>
            <a:r>
              <a:rPr lang="en-IN" sz="1200" dirty="0"/>
              <a:t> are three sides of a triangle. Then the triangle is valid if all three conditions are satisfied</a:t>
            </a:r>
            <a:br>
              <a:rPr lang="en-IN" sz="1200" dirty="0"/>
            </a:br>
            <a:r>
              <a:rPr lang="en-IN" sz="1200" dirty="0"/>
              <a:t>a + b &gt; c</a:t>
            </a:r>
            <a:br>
              <a:rPr lang="en-IN" sz="1200" dirty="0"/>
            </a:br>
            <a:r>
              <a:rPr lang="en-IN" sz="1200" dirty="0"/>
              <a:t>a + c &gt; b and</a:t>
            </a:r>
            <a:br>
              <a:rPr lang="en-IN" sz="1200" dirty="0"/>
            </a:br>
            <a:r>
              <a:rPr lang="en-IN" sz="1200" dirty="0"/>
              <a:t>b + c &gt; a</a:t>
            </a:r>
          </a:p>
          <a:p>
            <a:endParaRPr lang="en-IN" sz="1200" dirty="0" smtClean="0"/>
          </a:p>
          <a:p>
            <a:endParaRPr lang="en-IN" sz="1200" dirty="0"/>
          </a:p>
          <a:p>
            <a:r>
              <a:rPr lang="en-IN" sz="1200" dirty="0" smtClean="0"/>
              <a:t>Algorithm :</a:t>
            </a:r>
          </a:p>
          <a:p>
            <a:pPr marL="228600" indent="-228600">
              <a:buAutoNum type="arabicPeriod"/>
            </a:pPr>
            <a:r>
              <a:rPr lang="en-IN" sz="1200" dirty="0" smtClean="0"/>
              <a:t>Input </a:t>
            </a:r>
            <a:r>
              <a:rPr lang="en-IN" sz="1200" dirty="0"/>
              <a:t>sides of a triangle from user. Store them in </a:t>
            </a:r>
            <a:endParaRPr lang="en-IN" sz="1200" dirty="0" smtClean="0"/>
          </a:p>
          <a:p>
            <a:r>
              <a:rPr lang="en-IN" sz="1200" dirty="0" smtClean="0"/>
              <a:t>some </a:t>
            </a:r>
            <a:r>
              <a:rPr lang="en-IN" sz="1200" dirty="0"/>
              <a:t>variable say </a:t>
            </a:r>
            <a:r>
              <a:rPr lang="en-IN" sz="1200" i="1" dirty="0"/>
              <a:t>side1</a:t>
            </a:r>
            <a:r>
              <a:rPr lang="en-IN" sz="1200" dirty="0"/>
              <a:t>, </a:t>
            </a:r>
            <a:r>
              <a:rPr lang="en-IN" sz="1200" i="1" dirty="0"/>
              <a:t>side2</a:t>
            </a:r>
            <a:r>
              <a:rPr lang="en-IN" sz="1200" dirty="0"/>
              <a:t> and </a:t>
            </a:r>
            <a:r>
              <a:rPr lang="en-IN" sz="1200" i="1" dirty="0"/>
              <a:t>side1</a:t>
            </a:r>
            <a:r>
              <a:rPr lang="en-IN" sz="1200" dirty="0"/>
              <a:t>.</a:t>
            </a:r>
          </a:p>
          <a:p>
            <a:r>
              <a:rPr lang="en-IN" sz="1200" dirty="0" smtClean="0"/>
              <a:t>2. Given </a:t>
            </a:r>
            <a:r>
              <a:rPr lang="en-IN" sz="1200" dirty="0"/>
              <a:t>triangle is valid if side1 + side2 &gt; side3 </a:t>
            </a:r>
            <a:endParaRPr lang="en-IN" sz="1200" dirty="0" smtClean="0"/>
          </a:p>
          <a:p>
            <a:r>
              <a:rPr lang="en-IN" sz="1200" dirty="0" smtClean="0"/>
              <a:t>and </a:t>
            </a:r>
            <a:r>
              <a:rPr lang="en-IN" sz="1200" dirty="0"/>
              <a:t>side1 + side3 &gt; side2 and side2 + side3 &gt; side1.</a:t>
            </a:r>
          </a:p>
          <a:p>
            <a:r>
              <a:rPr lang="en-IN" sz="1200" dirty="0" smtClean="0"/>
              <a:t>3. If it is valid, then Identify the type of triangle.</a:t>
            </a:r>
          </a:p>
          <a:p>
            <a:r>
              <a:rPr lang="en-IN" sz="1200" dirty="0" smtClean="0"/>
              <a:t>Check </a:t>
            </a:r>
            <a:r>
              <a:rPr lang="en-IN" sz="1200" dirty="0"/>
              <a:t>if(side1 == side2 &amp;&amp; side2 == side3), </a:t>
            </a:r>
            <a:endParaRPr lang="en-IN" sz="1200" dirty="0" smtClean="0"/>
          </a:p>
          <a:p>
            <a:r>
              <a:rPr lang="en-IN" sz="1200" dirty="0" smtClean="0"/>
              <a:t>then </a:t>
            </a:r>
            <a:r>
              <a:rPr lang="en-IN" sz="1200" dirty="0"/>
              <a:t>the triangle is equilateral.</a:t>
            </a:r>
          </a:p>
          <a:p>
            <a:r>
              <a:rPr lang="en-IN" sz="1200" dirty="0" smtClean="0"/>
              <a:t>If not, Check </a:t>
            </a:r>
            <a:r>
              <a:rPr lang="en-IN" sz="1200" dirty="0"/>
              <a:t>if(side1 == side2 || side1 == side3 || side2 == side3), then triangle is isosceles.</a:t>
            </a:r>
          </a:p>
          <a:p>
            <a:r>
              <a:rPr lang="en-IN" sz="1200" dirty="0" smtClean="0"/>
              <a:t>If not, then </a:t>
            </a:r>
            <a:r>
              <a:rPr lang="en-IN" sz="1200" dirty="0"/>
              <a:t>it scalene triangle.</a:t>
            </a:r>
          </a:p>
          <a:p>
            <a:endParaRPr lang="en-IN" sz="1200" b="1" dirty="0">
              <a:solidFill>
                <a:srgbClr val="0070C0"/>
              </a:solidFill>
            </a:endParaRPr>
          </a:p>
          <a:p>
            <a:endParaRPr lang="en-IN" b="1" dirty="0" smtClean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581400" y="1304926"/>
            <a:ext cx="5791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dirty="0"/>
              <a:t>#include &lt;</a:t>
            </a:r>
            <a:r>
              <a:rPr lang="en-IN" sz="1200" dirty="0" err="1"/>
              <a:t>stdio.h</a:t>
            </a:r>
            <a:r>
              <a:rPr lang="en-IN" sz="1200" dirty="0"/>
              <a:t>&gt; </a:t>
            </a:r>
            <a:endParaRPr lang="en-IN" sz="1200" dirty="0" smtClean="0"/>
          </a:p>
          <a:p>
            <a:r>
              <a:rPr lang="en-IN" sz="1200" dirty="0" err="1" smtClean="0"/>
              <a:t>int</a:t>
            </a:r>
            <a:r>
              <a:rPr lang="en-IN" sz="1200" dirty="0" smtClean="0"/>
              <a:t> </a:t>
            </a:r>
            <a:r>
              <a:rPr lang="en-IN" sz="1200" dirty="0"/>
              <a:t>main() </a:t>
            </a:r>
            <a:endParaRPr lang="en-IN" sz="1200" dirty="0" smtClean="0"/>
          </a:p>
          <a:p>
            <a:r>
              <a:rPr lang="en-IN" sz="1200" dirty="0" smtClean="0"/>
              <a:t>{ </a:t>
            </a:r>
          </a:p>
          <a:p>
            <a:r>
              <a:rPr lang="en-IN" sz="1200" dirty="0" err="1" smtClean="0"/>
              <a:t>int</a:t>
            </a:r>
            <a:r>
              <a:rPr lang="en-IN" sz="1200" dirty="0" smtClean="0"/>
              <a:t> </a:t>
            </a:r>
            <a:r>
              <a:rPr lang="en-IN" sz="1200" dirty="0"/>
              <a:t>side1, side2, side3; </a:t>
            </a:r>
            <a:endParaRPr lang="en-IN" sz="1200" dirty="0" smtClean="0"/>
          </a:p>
          <a:p>
            <a:r>
              <a:rPr lang="en-IN" sz="1200" dirty="0" err="1" smtClean="0"/>
              <a:t>printf</a:t>
            </a:r>
            <a:r>
              <a:rPr lang="en-IN" sz="1200" dirty="0"/>
              <a:t>("Enter three sides of triangle: \n"); </a:t>
            </a:r>
            <a:endParaRPr lang="en-IN" sz="1200" dirty="0" smtClean="0"/>
          </a:p>
          <a:p>
            <a:r>
              <a:rPr lang="en-IN" sz="1200" dirty="0" err="1" smtClean="0"/>
              <a:t>scanf</a:t>
            </a:r>
            <a:r>
              <a:rPr lang="en-IN" sz="1200" dirty="0"/>
              <a:t>("%</a:t>
            </a:r>
            <a:r>
              <a:rPr lang="en-IN" sz="1200" dirty="0" err="1"/>
              <a:t>d%d%d</a:t>
            </a:r>
            <a:r>
              <a:rPr lang="en-IN" sz="1200" dirty="0"/>
              <a:t>", &amp;side1, &amp;side2, &amp;side3); </a:t>
            </a:r>
            <a:endParaRPr lang="en-IN" sz="1200" dirty="0" smtClean="0"/>
          </a:p>
          <a:p>
            <a:r>
              <a:rPr lang="en-IN" sz="1200" dirty="0" smtClean="0">
                <a:solidFill>
                  <a:srgbClr val="FF0000"/>
                </a:solidFill>
              </a:rPr>
              <a:t>If </a:t>
            </a:r>
            <a:r>
              <a:rPr lang="en-IN" sz="1200" b="1" dirty="0" smtClean="0">
                <a:solidFill>
                  <a:srgbClr val="FF0000"/>
                </a:solidFill>
              </a:rPr>
              <a:t>((</a:t>
            </a:r>
            <a:r>
              <a:rPr lang="en-IN" sz="1200" b="1" dirty="0">
                <a:solidFill>
                  <a:srgbClr val="FF0000"/>
                </a:solidFill>
              </a:rPr>
              <a:t>side1 + side2 &gt; side3) &amp;&amp; (side1 + side3 &gt; side2) &amp;&amp; (side2 + side3 &gt; side1)) </a:t>
            </a:r>
            <a:endParaRPr lang="en-IN" sz="1200" b="1" dirty="0" smtClean="0">
              <a:solidFill>
                <a:srgbClr val="FF0000"/>
              </a:solidFill>
            </a:endParaRPr>
          </a:p>
          <a:p>
            <a:r>
              <a:rPr lang="en-IN" sz="1200" dirty="0" smtClean="0"/>
              <a:t>    </a:t>
            </a:r>
            <a:r>
              <a:rPr lang="en-IN" sz="1200" b="1" dirty="0" smtClean="0">
                <a:solidFill>
                  <a:srgbClr val="FF0000"/>
                </a:solidFill>
              </a:rPr>
              <a:t>{ </a:t>
            </a:r>
          </a:p>
          <a:p>
            <a:r>
              <a:rPr lang="en-IN" sz="1200" dirty="0"/>
              <a:t> </a:t>
            </a:r>
            <a:r>
              <a:rPr lang="en-IN" sz="1200" dirty="0" smtClean="0"/>
              <a:t>     </a:t>
            </a:r>
            <a:r>
              <a:rPr lang="en-IN" sz="1200" dirty="0" err="1" smtClean="0">
                <a:solidFill>
                  <a:srgbClr val="0070C0"/>
                </a:solidFill>
              </a:rPr>
              <a:t>printf</a:t>
            </a:r>
            <a:r>
              <a:rPr lang="en-IN" sz="1200" dirty="0">
                <a:solidFill>
                  <a:srgbClr val="0070C0"/>
                </a:solidFill>
              </a:rPr>
              <a:t>("Triangle is valid."); </a:t>
            </a:r>
            <a:endParaRPr lang="en-IN" sz="1200" dirty="0" smtClean="0">
              <a:solidFill>
                <a:srgbClr val="0070C0"/>
              </a:solidFill>
            </a:endParaRPr>
          </a:p>
          <a:p>
            <a:r>
              <a:rPr lang="en-IN" sz="1200" dirty="0" smtClean="0">
                <a:solidFill>
                  <a:srgbClr val="0070C0"/>
                </a:solidFill>
              </a:rPr>
              <a:t>      </a:t>
            </a:r>
            <a:r>
              <a:rPr lang="en-IN" sz="1200" b="1" dirty="0" smtClean="0">
                <a:solidFill>
                  <a:srgbClr val="00B050"/>
                </a:solidFill>
              </a:rPr>
              <a:t>if(side1 == side2  &amp;&amp;  side2 == side3</a:t>
            </a:r>
            <a:r>
              <a:rPr lang="en-IN" sz="1200" b="1" dirty="0">
                <a:solidFill>
                  <a:srgbClr val="00B050"/>
                </a:solidFill>
              </a:rPr>
              <a:t>) </a:t>
            </a:r>
            <a:endParaRPr lang="en-IN" sz="1200" b="1" dirty="0" smtClean="0">
              <a:solidFill>
                <a:srgbClr val="00B050"/>
              </a:solidFill>
            </a:endParaRPr>
          </a:p>
          <a:p>
            <a:r>
              <a:rPr lang="en-IN" sz="1200" dirty="0">
                <a:solidFill>
                  <a:srgbClr val="0070C0"/>
                </a:solidFill>
              </a:rPr>
              <a:t> </a:t>
            </a:r>
            <a:r>
              <a:rPr lang="en-IN" sz="1200" dirty="0" smtClean="0">
                <a:solidFill>
                  <a:srgbClr val="0070C0"/>
                </a:solidFill>
              </a:rPr>
              <a:t>        </a:t>
            </a:r>
            <a:r>
              <a:rPr lang="en-IN" sz="1200" dirty="0" err="1" smtClean="0">
                <a:solidFill>
                  <a:srgbClr val="0070C0"/>
                </a:solidFill>
              </a:rPr>
              <a:t>printf</a:t>
            </a:r>
            <a:r>
              <a:rPr lang="en-IN" sz="1200" dirty="0">
                <a:solidFill>
                  <a:srgbClr val="0070C0"/>
                </a:solidFill>
              </a:rPr>
              <a:t>("Equilateral triangle."); </a:t>
            </a:r>
          </a:p>
          <a:p>
            <a:r>
              <a:rPr lang="en-IN" sz="1200" b="1" dirty="0" smtClean="0">
                <a:solidFill>
                  <a:srgbClr val="00B050"/>
                </a:solidFill>
              </a:rPr>
              <a:t>      else if(side1 == side2 </a:t>
            </a:r>
            <a:r>
              <a:rPr lang="en-IN" sz="1200" b="1" dirty="0">
                <a:solidFill>
                  <a:srgbClr val="00B050"/>
                </a:solidFill>
              </a:rPr>
              <a:t>|| </a:t>
            </a:r>
            <a:r>
              <a:rPr lang="en-IN" sz="1200" b="1" dirty="0" smtClean="0">
                <a:solidFill>
                  <a:srgbClr val="00B050"/>
                </a:solidFill>
              </a:rPr>
              <a:t>side1 == side3 </a:t>
            </a:r>
            <a:r>
              <a:rPr lang="en-IN" sz="1200" b="1" dirty="0">
                <a:solidFill>
                  <a:srgbClr val="00B050"/>
                </a:solidFill>
              </a:rPr>
              <a:t>|| </a:t>
            </a:r>
            <a:r>
              <a:rPr lang="en-IN" sz="1200" b="1" dirty="0" smtClean="0">
                <a:solidFill>
                  <a:srgbClr val="00B050"/>
                </a:solidFill>
              </a:rPr>
              <a:t>side2 == side3</a:t>
            </a:r>
            <a:r>
              <a:rPr lang="en-IN" sz="1200" b="1" dirty="0">
                <a:solidFill>
                  <a:srgbClr val="00B050"/>
                </a:solidFill>
              </a:rPr>
              <a:t>) </a:t>
            </a:r>
            <a:endParaRPr lang="en-IN" sz="1200" b="1" dirty="0" smtClean="0">
              <a:solidFill>
                <a:srgbClr val="00B050"/>
              </a:solidFill>
            </a:endParaRPr>
          </a:p>
          <a:p>
            <a:r>
              <a:rPr lang="en-IN" sz="1200" dirty="0" smtClean="0">
                <a:solidFill>
                  <a:srgbClr val="0070C0"/>
                </a:solidFill>
              </a:rPr>
              <a:t>         </a:t>
            </a:r>
            <a:r>
              <a:rPr lang="en-IN" sz="1200" dirty="0" err="1">
                <a:solidFill>
                  <a:srgbClr val="0070C0"/>
                </a:solidFill>
              </a:rPr>
              <a:t>printf</a:t>
            </a:r>
            <a:r>
              <a:rPr lang="en-IN" sz="1200" dirty="0">
                <a:solidFill>
                  <a:srgbClr val="0070C0"/>
                </a:solidFill>
              </a:rPr>
              <a:t>("Isosceles triangle</a:t>
            </a:r>
            <a:r>
              <a:rPr lang="en-IN" sz="1200" dirty="0" smtClean="0">
                <a:solidFill>
                  <a:srgbClr val="0070C0"/>
                </a:solidFill>
              </a:rPr>
              <a:t>.");</a:t>
            </a:r>
          </a:p>
          <a:p>
            <a:r>
              <a:rPr lang="en-IN" sz="1200" dirty="0">
                <a:solidFill>
                  <a:srgbClr val="0070C0"/>
                </a:solidFill>
              </a:rPr>
              <a:t> </a:t>
            </a:r>
            <a:r>
              <a:rPr lang="en-IN" sz="1200" dirty="0" smtClean="0">
                <a:solidFill>
                  <a:srgbClr val="0070C0"/>
                </a:solidFill>
              </a:rPr>
              <a:t>     </a:t>
            </a:r>
            <a:r>
              <a:rPr lang="en-IN" sz="1200" b="1" dirty="0" smtClean="0">
                <a:solidFill>
                  <a:srgbClr val="00B050"/>
                </a:solidFill>
              </a:rPr>
              <a:t>else</a:t>
            </a:r>
            <a:r>
              <a:rPr lang="en-IN" sz="1200" dirty="0" smtClean="0">
                <a:solidFill>
                  <a:srgbClr val="0070C0"/>
                </a:solidFill>
              </a:rPr>
              <a:t> </a:t>
            </a:r>
          </a:p>
          <a:p>
            <a:r>
              <a:rPr lang="en-IN" sz="1200" dirty="0">
                <a:solidFill>
                  <a:srgbClr val="0070C0"/>
                </a:solidFill>
              </a:rPr>
              <a:t> </a:t>
            </a:r>
            <a:r>
              <a:rPr lang="en-IN" sz="1200" dirty="0" smtClean="0">
                <a:solidFill>
                  <a:srgbClr val="0070C0"/>
                </a:solidFill>
              </a:rPr>
              <a:t>        </a:t>
            </a:r>
            <a:r>
              <a:rPr lang="en-IN" sz="1200" dirty="0" err="1" smtClean="0">
                <a:solidFill>
                  <a:srgbClr val="0070C0"/>
                </a:solidFill>
              </a:rPr>
              <a:t>printf</a:t>
            </a:r>
            <a:r>
              <a:rPr lang="en-IN" sz="1200" dirty="0">
                <a:solidFill>
                  <a:srgbClr val="0070C0"/>
                </a:solidFill>
              </a:rPr>
              <a:t>("Scalene triangle."); </a:t>
            </a:r>
            <a:r>
              <a:rPr lang="en-IN" sz="1200" dirty="0" smtClean="0">
                <a:solidFill>
                  <a:srgbClr val="0070C0"/>
                </a:solidFill>
              </a:rPr>
              <a:t> </a:t>
            </a:r>
            <a:endParaRPr lang="en-IN" sz="1200" dirty="0">
              <a:solidFill>
                <a:srgbClr val="0070C0"/>
              </a:solidFill>
            </a:endParaRPr>
          </a:p>
          <a:p>
            <a:r>
              <a:rPr lang="en-IN" sz="1200" dirty="0" smtClean="0"/>
              <a:t>    </a:t>
            </a:r>
            <a:r>
              <a:rPr lang="en-IN" sz="1200" b="1" dirty="0" smtClean="0">
                <a:solidFill>
                  <a:srgbClr val="FF0000"/>
                </a:solidFill>
              </a:rPr>
              <a:t>} </a:t>
            </a:r>
          </a:p>
          <a:p>
            <a:r>
              <a:rPr lang="en-IN" sz="1200" b="1" dirty="0" smtClean="0">
                <a:solidFill>
                  <a:srgbClr val="FF0000"/>
                </a:solidFill>
              </a:rPr>
              <a:t>else </a:t>
            </a:r>
          </a:p>
          <a:p>
            <a:r>
              <a:rPr lang="en-IN" sz="1200" dirty="0" smtClean="0"/>
              <a:t>    </a:t>
            </a:r>
            <a:r>
              <a:rPr lang="en-IN" sz="1200" dirty="0" err="1" smtClean="0"/>
              <a:t>printf</a:t>
            </a:r>
            <a:r>
              <a:rPr lang="en-IN" sz="1200" dirty="0"/>
              <a:t>("Triangle is not valid."); </a:t>
            </a:r>
            <a:endParaRPr lang="en-IN" sz="1200" dirty="0" smtClean="0"/>
          </a:p>
          <a:p>
            <a:r>
              <a:rPr lang="en-IN" sz="1200" dirty="0" smtClean="0"/>
              <a:t> </a:t>
            </a:r>
          </a:p>
          <a:p>
            <a:r>
              <a:rPr lang="en-IN" sz="1200" dirty="0" smtClean="0"/>
              <a:t>return </a:t>
            </a:r>
            <a:r>
              <a:rPr lang="en-IN" sz="1200" dirty="0"/>
              <a:t>0; </a:t>
            </a:r>
            <a:endParaRPr lang="en-IN" sz="1200" dirty="0" smtClean="0"/>
          </a:p>
          <a:p>
            <a:r>
              <a:rPr lang="en-IN" sz="1200" dirty="0" smtClean="0"/>
              <a:t>}</a:t>
            </a:r>
            <a:endParaRPr lang="en-IN" sz="1200" dirty="0"/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5791200" y="6569075"/>
            <a:ext cx="3352800" cy="288925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FF0000"/>
                </a:solidFill>
              </a:rPr>
              <a:t>Copyright (C) 2019 , Prof.BadariNath.K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570997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923A2-D76A-48F4-AA2B-BF169055D471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13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8" name="Footer Placeholder 6"/>
          <p:cNvSpPr txBox="1">
            <a:spLocks/>
          </p:cNvSpPr>
          <p:nvPr/>
        </p:nvSpPr>
        <p:spPr>
          <a:xfrm>
            <a:off x="5791200" y="6569075"/>
            <a:ext cx="3352800" cy="288925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914400" rtl="0" eaLnBrk="1" latinLnBrk="0" hangingPunct="1">
              <a:defRPr kumimoji="0" sz="1200" kern="1200">
                <a:solidFill>
                  <a:schemeClr val="accent1">
                    <a:shade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>
                <a:solidFill>
                  <a:srgbClr val="FF0000"/>
                </a:solidFill>
              </a:rPr>
              <a:t>Copyright (C) 2019 , Prof.BadariNath.K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04775" y="449700"/>
            <a:ext cx="33528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/*C </a:t>
            </a:r>
            <a:r>
              <a:rPr lang="en-IN" sz="1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to find all angles of a triangle if two angles are given */ </a:t>
            </a:r>
            <a:endParaRPr lang="en-IN" sz="1600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IN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 &lt;</a:t>
            </a:r>
            <a:r>
              <a:rPr lang="en-IN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IN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endParaRPr lang="en-IN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main() </a:t>
            </a:r>
            <a:endParaRPr lang="en-IN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pPr lvl="1"/>
            <a:r>
              <a:rPr lang="en-IN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 b, c; </a:t>
            </a:r>
            <a:endParaRPr lang="en-IN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("Enter two angles of triangle: "); </a:t>
            </a:r>
            <a:endParaRPr lang="en-IN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IN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("%</a:t>
            </a:r>
            <a:r>
              <a:rPr lang="en-IN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d%d</a:t>
            </a:r>
            <a:r>
              <a:rPr lang="en-IN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", &amp;a, &amp;b); </a:t>
            </a:r>
            <a:endParaRPr lang="en-IN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n-IN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180 - (a + b); </a:t>
            </a:r>
            <a:endParaRPr lang="en-IN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("Third angle of the triangle = %d", c); </a:t>
            </a:r>
            <a:endParaRPr lang="en-IN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 </a:t>
            </a:r>
            <a:r>
              <a:rPr lang="en-IN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0; </a:t>
            </a:r>
            <a:endParaRPr lang="en-IN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IN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 rot="21122237">
            <a:off x="3633067" y="95756"/>
            <a:ext cx="54864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/* C program to compute diameter,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circumference and area of a circle */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#</a:t>
            </a:r>
            <a:r>
              <a:rPr lang="en-IN" sz="1200" dirty="0">
                <a:solidFill>
                  <a:srgbClr val="0070C0"/>
                </a:solidFill>
              </a:rPr>
              <a:t>include &lt;</a:t>
            </a:r>
            <a:r>
              <a:rPr lang="en-IN" sz="1200" dirty="0" err="1">
                <a:solidFill>
                  <a:srgbClr val="0070C0"/>
                </a:solidFill>
              </a:rPr>
              <a:t>stdio.h</a:t>
            </a:r>
            <a:r>
              <a:rPr lang="en-IN" sz="1200" dirty="0">
                <a:solidFill>
                  <a:srgbClr val="0070C0"/>
                </a:solidFill>
              </a:rPr>
              <a:t>&gt; </a:t>
            </a:r>
            <a:endParaRPr lang="en-IN" sz="1200" dirty="0" smtClean="0">
              <a:solidFill>
                <a:srgbClr val="0070C0"/>
              </a:solidFill>
            </a:endParaRPr>
          </a:p>
          <a:p>
            <a:r>
              <a:rPr lang="en-IN" sz="1200" dirty="0" err="1" smtClean="0">
                <a:solidFill>
                  <a:srgbClr val="0070C0"/>
                </a:solidFill>
              </a:rPr>
              <a:t>int</a:t>
            </a:r>
            <a:r>
              <a:rPr lang="en-IN" sz="1200" dirty="0" smtClean="0">
                <a:solidFill>
                  <a:srgbClr val="0070C0"/>
                </a:solidFill>
              </a:rPr>
              <a:t> </a:t>
            </a:r>
            <a:r>
              <a:rPr lang="en-IN" sz="1200" dirty="0">
                <a:solidFill>
                  <a:srgbClr val="0070C0"/>
                </a:solidFill>
              </a:rPr>
              <a:t>main() </a:t>
            </a:r>
            <a:endParaRPr lang="en-IN" sz="1200" dirty="0" smtClean="0">
              <a:solidFill>
                <a:srgbClr val="0070C0"/>
              </a:solidFill>
            </a:endParaRPr>
          </a:p>
          <a:p>
            <a:r>
              <a:rPr lang="en-IN" sz="1200" dirty="0" smtClean="0">
                <a:solidFill>
                  <a:srgbClr val="0070C0"/>
                </a:solidFill>
              </a:rPr>
              <a:t>{ </a:t>
            </a:r>
          </a:p>
          <a:p>
            <a:pPr lvl="1"/>
            <a:r>
              <a:rPr lang="en-IN" sz="1200" dirty="0" smtClean="0">
                <a:solidFill>
                  <a:srgbClr val="0070C0"/>
                </a:solidFill>
              </a:rPr>
              <a:t>float </a:t>
            </a:r>
            <a:r>
              <a:rPr lang="en-IN" sz="1200" dirty="0">
                <a:solidFill>
                  <a:srgbClr val="0070C0"/>
                </a:solidFill>
              </a:rPr>
              <a:t>radius, diameter, circumference, area; </a:t>
            </a:r>
            <a:endParaRPr lang="en-IN" sz="1200" dirty="0" smtClean="0">
              <a:solidFill>
                <a:srgbClr val="0070C0"/>
              </a:solidFill>
            </a:endParaRPr>
          </a:p>
          <a:p>
            <a:pPr lvl="1"/>
            <a:r>
              <a:rPr lang="en-IN" sz="1200" dirty="0" err="1" smtClean="0">
                <a:solidFill>
                  <a:srgbClr val="0070C0"/>
                </a:solidFill>
              </a:rPr>
              <a:t>printf</a:t>
            </a:r>
            <a:r>
              <a:rPr lang="en-IN" sz="1200" dirty="0">
                <a:solidFill>
                  <a:srgbClr val="0070C0"/>
                </a:solidFill>
              </a:rPr>
              <a:t>("Enter radius of circle: "); </a:t>
            </a:r>
            <a:endParaRPr lang="en-IN" sz="1200" dirty="0" smtClean="0">
              <a:solidFill>
                <a:srgbClr val="0070C0"/>
              </a:solidFill>
            </a:endParaRPr>
          </a:p>
          <a:p>
            <a:pPr lvl="1"/>
            <a:r>
              <a:rPr lang="en-IN" sz="1200" dirty="0" err="1" smtClean="0">
                <a:solidFill>
                  <a:srgbClr val="0070C0"/>
                </a:solidFill>
              </a:rPr>
              <a:t>scanf</a:t>
            </a:r>
            <a:r>
              <a:rPr lang="en-IN" sz="1200" dirty="0">
                <a:solidFill>
                  <a:srgbClr val="0070C0"/>
                </a:solidFill>
              </a:rPr>
              <a:t>("%f", &amp;radius); </a:t>
            </a:r>
            <a:endParaRPr lang="en-IN" sz="1200" dirty="0" smtClean="0">
              <a:solidFill>
                <a:srgbClr val="0070C0"/>
              </a:solidFill>
            </a:endParaRPr>
          </a:p>
          <a:p>
            <a:pPr lvl="1"/>
            <a:r>
              <a:rPr lang="en-IN" sz="1200" dirty="0" smtClean="0">
                <a:solidFill>
                  <a:srgbClr val="0070C0"/>
                </a:solidFill>
              </a:rPr>
              <a:t>diameter </a:t>
            </a:r>
            <a:r>
              <a:rPr lang="en-IN" sz="1200" dirty="0">
                <a:solidFill>
                  <a:srgbClr val="0070C0"/>
                </a:solidFill>
              </a:rPr>
              <a:t>= 2 * radius; </a:t>
            </a:r>
            <a:endParaRPr lang="en-IN" sz="1200" dirty="0" smtClean="0">
              <a:solidFill>
                <a:srgbClr val="0070C0"/>
              </a:solidFill>
            </a:endParaRPr>
          </a:p>
          <a:p>
            <a:pPr lvl="1"/>
            <a:r>
              <a:rPr lang="en-IN" sz="1200" dirty="0" smtClean="0">
                <a:solidFill>
                  <a:srgbClr val="0070C0"/>
                </a:solidFill>
              </a:rPr>
              <a:t>circumference </a:t>
            </a:r>
            <a:r>
              <a:rPr lang="en-IN" sz="1200" dirty="0">
                <a:solidFill>
                  <a:srgbClr val="0070C0"/>
                </a:solidFill>
              </a:rPr>
              <a:t>= 2 * 3.14 * radius; </a:t>
            </a:r>
            <a:endParaRPr lang="en-IN" sz="1200" dirty="0" smtClean="0">
              <a:solidFill>
                <a:srgbClr val="0070C0"/>
              </a:solidFill>
            </a:endParaRPr>
          </a:p>
          <a:p>
            <a:pPr lvl="1"/>
            <a:r>
              <a:rPr lang="en-IN" sz="1200" dirty="0" smtClean="0">
                <a:solidFill>
                  <a:srgbClr val="0070C0"/>
                </a:solidFill>
              </a:rPr>
              <a:t>area </a:t>
            </a:r>
            <a:r>
              <a:rPr lang="en-IN" sz="1200" dirty="0">
                <a:solidFill>
                  <a:srgbClr val="0070C0"/>
                </a:solidFill>
              </a:rPr>
              <a:t>= 3.14 * (radius * radius); </a:t>
            </a:r>
            <a:endParaRPr lang="en-IN" sz="1200" dirty="0" smtClean="0">
              <a:solidFill>
                <a:srgbClr val="0070C0"/>
              </a:solidFill>
            </a:endParaRPr>
          </a:p>
          <a:p>
            <a:pPr lvl="1"/>
            <a:r>
              <a:rPr lang="en-IN" sz="1200" dirty="0" err="1" smtClean="0">
                <a:solidFill>
                  <a:srgbClr val="0070C0"/>
                </a:solidFill>
              </a:rPr>
              <a:t>printf</a:t>
            </a:r>
            <a:r>
              <a:rPr lang="en-IN" sz="1200" dirty="0">
                <a:solidFill>
                  <a:srgbClr val="0070C0"/>
                </a:solidFill>
              </a:rPr>
              <a:t>("Diameter of circle = %.2f units \n", diameter); </a:t>
            </a:r>
            <a:endParaRPr lang="en-IN" sz="1200" dirty="0" smtClean="0">
              <a:solidFill>
                <a:srgbClr val="0070C0"/>
              </a:solidFill>
            </a:endParaRPr>
          </a:p>
          <a:p>
            <a:pPr lvl="1"/>
            <a:r>
              <a:rPr lang="en-IN" sz="1200" dirty="0" err="1" smtClean="0">
                <a:solidFill>
                  <a:srgbClr val="0070C0"/>
                </a:solidFill>
              </a:rPr>
              <a:t>printf</a:t>
            </a:r>
            <a:r>
              <a:rPr lang="en-IN" sz="1200" dirty="0">
                <a:solidFill>
                  <a:srgbClr val="0070C0"/>
                </a:solidFill>
              </a:rPr>
              <a:t>("Circumference of circle = %.2f units \n", circumference); </a:t>
            </a:r>
            <a:endParaRPr lang="en-IN" sz="1200" dirty="0" smtClean="0">
              <a:solidFill>
                <a:srgbClr val="0070C0"/>
              </a:solidFill>
            </a:endParaRPr>
          </a:p>
          <a:p>
            <a:pPr lvl="1"/>
            <a:r>
              <a:rPr lang="en-IN" sz="1200" dirty="0" err="1" smtClean="0">
                <a:solidFill>
                  <a:srgbClr val="0070C0"/>
                </a:solidFill>
              </a:rPr>
              <a:t>printf</a:t>
            </a:r>
            <a:r>
              <a:rPr lang="en-IN" sz="1200" dirty="0">
                <a:solidFill>
                  <a:srgbClr val="0070C0"/>
                </a:solidFill>
              </a:rPr>
              <a:t>("Area of circle = %.2f sq. units ", area); </a:t>
            </a:r>
            <a:endParaRPr lang="en-IN" sz="1200" dirty="0" smtClean="0">
              <a:solidFill>
                <a:srgbClr val="0070C0"/>
              </a:solidFill>
            </a:endParaRPr>
          </a:p>
          <a:p>
            <a:pPr lvl="1"/>
            <a:r>
              <a:rPr lang="en-IN" sz="1200" dirty="0" smtClean="0">
                <a:solidFill>
                  <a:srgbClr val="0070C0"/>
                </a:solidFill>
              </a:rPr>
              <a:t>return </a:t>
            </a:r>
            <a:r>
              <a:rPr lang="en-IN" sz="1200" dirty="0">
                <a:solidFill>
                  <a:srgbClr val="0070C0"/>
                </a:solidFill>
              </a:rPr>
              <a:t>0; </a:t>
            </a:r>
            <a:endParaRPr lang="en-IN" sz="1200" dirty="0" smtClean="0">
              <a:solidFill>
                <a:srgbClr val="0070C0"/>
              </a:solidFill>
            </a:endParaRPr>
          </a:p>
          <a:p>
            <a:r>
              <a:rPr lang="en-IN" sz="1200" dirty="0" smtClean="0">
                <a:solidFill>
                  <a:srgbClr val="0070C0"/>
                </a:solidFill>
              </a:rPr>
              <a:t>}</a:t>
            </a:r>
            <a:endParaRPr lang="en-IN" sz="1200" dirty="0">
              <a:solidFill>
                <a:srgbClr val="0070C0"/>
              </a:solidFill>
            </a:endParaRPr>
          </a:p>
        </p:txBody>
      </p:sp>
      <p:pic>
        <p:nvPicPr>
          <p:cNvPr id="1035" name="Picture 11" descr="Celsius to Fahrenheit conversion formul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3505200"/>
            <a:ext cx="990600" cy="39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0" y="3065801"/>
            <a:ext cx="4572000" cy="21852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/*C program to convert temp to </a:t>
            </a:r>
            <a:r>
              <a:rPr lang="en-IN" sz="16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fahrenheit</a:t>
            </a:r>
            <a:r>
              <a:rPr lang="en-IN" sz="16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*/</a:t>
            </a:r>
          </a:p>
          <a:p>
            <a:r>
              <a:rPr lang="en-IN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IN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 &lt;</a:t>
            </a:r>
            <a:r>
              <a:rPr lang="en-IN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IN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endParaRPr lang="en-IN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IN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main() </a:t>
            </a:r>
            <a:endParaRPr lang="en-IN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pPr lvl="1"/>
            <a:r>
              <a:rPr lang="en-IN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 </a:t>
            </a:r>
            <a:r>
              <a:rPr lang="en-IN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celsius</a:t>
            </a:r>
            <a:r>
              <a:rPr lang="en-IN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fahrenheit</a:t>
            </a:r>
            <a:r>
              <a:rPr lang="en-IN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en-IN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("Enter temperature in Celsius: "); </a:t>
            </a:r>
            <a:endParaRPr lang="en-IN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IN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("%f", &amp;</a:t>
            </a:r>
            <a:r>
              <a:rPr lang="en-IN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celsius</a:t>
            </a:r>
            <a:r>
              <a:rPr lang="en-IN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  <a:endParaRPr lang="en-IN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fahrenheit</a:t>
            </a:r>
            <a:r>
              <a:rPr lang="en-IN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(</a:t>
            </a:r>
            <a:r>
              <a:rPr lang="en-IN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celsius</a:t>
            </a:r>
            <a:r>
              <a:rPr lang="en-IN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 9 / 5) + 32; </a:t>
            </a:r>
            <a:endParaRPr lang="en-IN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IN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("%.2f Celsius = %.2f Fahrenheit", </a:t>
            </a:r>
            <a:r>
              <a:rPr lang="en-IN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celsius</a:t>
            </a:r>
            <a:r>
              <a:rPr lang="en-IN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fahrenheit</a:t>
            </a:r>
            <a:r>
              <a:rPr lang="en-IN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 return 0; </a:t>
            </a:r>
            <a:endParaRPr lang="en-IN" sz="12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en-IN" sz="12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tangle 2"/>
          <p:cNvSpPr>
            <a:spLocks noChangeArrowheads="1"/>
          </p:cNvSpPr>
          <p:nvPr/>
        </p:nvSpPr>
        <p:spPr bwMode="auto">
          <a:xfrm rot="10323852" flipV="1">
            <a:off x="4737967" y="3718789"/>
            <a:ext cx="3276600" cy="26314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t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/*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C program to find whether a given year is leap year or not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900" b="0" i="1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*/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void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  <a:cs typeface="Consolas" pitchFamily="49" charset="0"/>
              </a:rPr>
              <a:t> main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()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{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  <a:cs typeface="Consolas" pitchFamily="49" charset="0"/>
              </a:rPr>
              <a:t> year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  <a:cs typeface="Consolas" pitchFamily="49" charset="0"/>
              </a:rPr>
              <a:t> 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printf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("Enter a year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\n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");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scanf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("%d",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  <a:cs typeface="Consolas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&amp;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  <a:cs typeface="Consolas" pitchFamily="49" charset="0"/>
              </a:rPr>
              <a:t>year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 if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  <a:cs typeface="Consolas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((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  <a:cs typeface="Consolas" pitchFamily="49" charset="0"/>
              </a:rPr>
              <a:t>year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%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  <a:cs typeface="Consolas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400)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  <a:cs typeface="Consolas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==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  <a:cs typeface="Consolas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0)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printf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("%d is a leap year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\n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",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  <a:cs typeface="Consolas" pitchFamily="49" charset="0"/>
              </a:rPr>
              <a:t> year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 else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  <a:cs typeface="Consolas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  <a:cs typeface="Consolas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((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  <a:cs typeface="Consolas" pitchFamily="49" charset="0"/>
              </a:rPr>
              <a:t>year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%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  <a:cs typeface="Consolas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100)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  <a:cs typeface="Consolas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==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  <a:cs typeface="Consolas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0)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printf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("%d is a not leap year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\n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",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  <a:cs typeface="Consolas" pitchFamily="49" charset="0"/>
              </a:rPr>
              <a:t> year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 else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  <a:cs typeface="Consolas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if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  <a:cs typeface="Consolas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((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  <a:cs typeface="Consolas" pitchFamily="49" charset="0"/>
              </a:rPr>
              <a:t>year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%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  <a:cs typeface="Consolas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4)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  <a:cs typeface="Consolas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==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  <a:cs typeface="Consolas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0)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  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printf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("%d is a leap year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\n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",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  <a:cs typeface="Consolas" pitchFamily="49" charset="0"/>
              </a:rPr>
              <a:t> year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 else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rintf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("%d is not a leap year 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\n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",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Monaco"/>
                <a:cs typeface="Consolas" pitchFamily="49" charset="0"/>
              </a:rPr>
              <a:t> year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just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969696"/>
                </a:solidFill>
                <a:effectLst/>
                <a:latin typeface="Consolas" pitchFamily="49" charset="0"/>
                <a:cs typeface="Consolas" pitchFamily="49" charset="0"/>
              </a:rPr>
              <a:t>}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8229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14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1000" y="228600"/>
            <a:ext cx="4648200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IN" b="1" dirty="0">
                <a:solidFill>
                  <a:srgbClr val="FF0000"/>
                </a:solidFill>
              </a:rPr>
              <a:t>Program to swap two </a:t>
            </a:r>
            <a:r>
              <a:rPr lang="en-IN" b="1" dirty="0" smtClean="0">
                <a:solidFill>
                  <a:srgbClr val="FF0000"/>
                </a:solidFill>
              </a:rPr>
              <a:t>numbers</a:t>
            </a:r>
            <a:endParaRPr lang="en-IN" sz="1200" dirty="0" smtClean="0">
              <a:solidFill>
                <a:srgbClr val="0070C0"/>
              </a:solidFill>
            </a:endParaRPr>
          </a:p>
          <a:p>
            <a:r>
              <a:rPr lang="en-IN" sz="1200" dirty="0" smtClean="0">
                <a:solidFill>
                  <a:srgbClr val="0070C0"/>
                </a:solidFill>
              </a:rPr>
              <a:t>void </a:t>
            </a:r>
            <a:r>
              <a:rPr lang="en-IN" sz="1200" dirty="0">
                <a:solidFill>
                  <a:srgbClr val="0070C0"/>
                </a:solidFill>
              </a:rPr>
              <a:t>main()</a:t>
            </a:r>
          </a:p>
          <a:p>
            <a:r>
              <a:rPr lang="en-IN" sz="1200" dirty="0">
                <a:solidFill>
                  <a:srgbClr val="0070C0"/>
                </a:solidFill>
              </a:rPr>
              <a:t>         {</a:t>
            </a:r>
          </a:p>
          <a:p>
            <a:pPr lvl="1"/>
            <a:r>
              <a:rPr lang="en-IN" sz="1200" dirty="0" err="1">
                <a:solidFill>
                  <a:srgbClr val="0070C0"/>
                </a:solidFill>
              </a:rPr>
              <a:t>int</a:t>
            </a:r>
            <a:r>
              <a:rPr lang="en-IN" sz="1200" dirty="0">
                <a:solidFill>
                  <a:srgbClr val="0070C0"/>
                </a:solidFill>
              </a:rPr>
              <a:t> num1, </a:t>
            </a:r>
            <a:r>
              <a:rPr lang="en-IN" sz="1200" dirty="0" smtClean="0">
                <a:solidFill>
                  <a:srgbClr val="0070C0"/>
                </a:solidFill>
              </a:rPr>
              <a:t>num2, temp;</a:t>
            </a:r>
            <a:endParaRPr lang="en-IN" sz="1200" dirty="0">
              <a:solidFill>
                <a:srgbClr val="0070C0"/>
              </a:solidFill>
            </a:endParaRPr>
          </a:p>
          <a:p>
            <a:pPr lvl="1"/>
            <a:r>
              <a:rPr lang="en-IN" sz="1200" dirty="0" err="1">
                <a:solidFill>
                  <a:srgbClr val="0070C0"/>
                </a:solidFill>
              </a:rPr>
              <a:t>printf</a:t>
            </a:r>
            <a:r>
              <a:rPr lang="en-IN" sz="1200" dirty="0">
                <a:solidFill>
                  <a:srgbClr val="0070C0"/>
                </a:solidFill>
              </a:rPr>
              <a:t>("\</a:t>
            </a:r>
            <a:r>
              <a:rPr lang="en-IN" sz="1200" dirty="0" err="1">
                <a:solidFill>
                  <a:srgbClr val="0070C0"/>
                </a:solidFill>
              </a:rPr>
              <a:t>nEnter</a:t>
            </a:r>
            <a:r>
              <a:rPr lang="en-IN" sz="1200" dirty="0">
                <a:solidFill>
                  <a:srgbClr val="0070C0"/>
                </a:solidFill>
              </a:rPr>
              <a:t> two numbers:");</a:t>
            </a:r>
          </a:p>
          <a:p>
            <a:pPr lvl="1"/>
            <a:r>
              <a:rPr lang="en-IN" sz="1200" dirty="0" err="1">
                <a:solidFill>
                  <a:srgbClr val="0070C0"/>
                </a:solidFill>
              </a:rPr>
              <a:t>scanf</a:t>
            </a:r>
            <a:r>
              <a:rPr lang="en-IN" sz="1200" dirty="0">
                <a:solidFill>
                  <a:srgbClr val="0070C0"/>
                </a:solidFill>
              </a:rPr>
              <a:t>("%d %d", &amp;num1, &amp;num2);</a:t>
            </a:r>
          </a:p>
          <a:p>
            <a:pPr lvl="1"/>
            <a:r>
              <a:rPr lang="en-IN" sz="1200" dirty="0" err="1">
                <a:solidFill>
                  <a:srgbClr val="0070C0"/>
                </a:solidFill>
              </a:rPr>
              <a:t>printf</a:t>
            </a:r>
            <a:r>
              <a:rPr lang="en-IN" sz="1200" dirty="0">
                <a:solidFill>
                  <a:srgbClr val="0070C0"/>
                </a:solidFill>
              </a:rPr>
              <a:t>("\</a:t>
            </a:r>
            <a:r>
              <a:rPr lang="en-IN" sz="1200" dirty="0" err="1">
                <a:solidFill>
                  <a:srgbClr val="0070C0"/>
                </a:solidFill>
              </a:rPr>
              <a:t>nThe</a:t>
            </a:r>
            <a:r>
              <a:rPr lang="en-IN" sz="1200" dirty="0">
                <a:solidFill>
                  <a:srgbClr val="0070C0"/>
                </a:solidFill>
              </a:rPr>
              <a:t> numbers before swapping are Number1= %d Number2 = %d", num1, num2);</a:t>
            </a:r>
          </a:p>
          <a:p>
            <a:pPr lvl="1"/>
            <a:r>
              <a:rPr lang="es-ES" sz="1200" dirty="0" err="1" smtClean="0">
                <a:solidFill>
                  <a:srgbClr val="0070C0"/>
                </a:solidFill>
              </a:rPr>
              <a:t>temp</a:t>
            </a:r>
            <a:r>
              <a:rPr lang="es-ES" sz="1200" dirty="0" smtClean="0">
                <a:solidFill>
                  <a:srgbClr val="0070C0"/>
                </a:solidFill>
              </a:rPr>
              <a:t> </a:t>
            </a:r>
            <a:r>
              <a:rPr lang="es-ES" sz="1200" dirty="0">
                <a:solidFill>
                  <a:srgbClr val="0070C0"/>
                </a:solidFill>
              </a:rPr>
              <a:t>= </a:t>
            </a:r>
            <a:r>
              <a:rPr lang="es-ES" sz="1200" dirty="0" smtClean="0">
                <a:solidFill>
                  <a:srgbClr val="0070C0"/>
                </a:solidFill>
              </a:rPr>
              <a:t>y </a:t>
            </a:r>
            <a:r>
              <a:rPr lang="es-ES" sz="1200" dirty="0">
                <a:solidFill>
                  <a:srgbClr val="0070C0"/>
                </a:solidFill>
              </a:rPr>
              <a:t>;</a:t>
            </a:r>
          </a:p>
          <a:p>
            <a:pPr lvl="1"/>
            <a:r>
              <a:rPr lang="es-ES" sz="1200" dirty="0">
                <a:solidFill>
                  <a:srgbClr val="0070C0"/>
                </a:solidFill>
              </a:rPr>
              <a:t>y = x</a:t>
            </a:r>
            <a:r>
              <a:rPr lang="es-ES" sz="1200" dirty="0" smtClean="0">
                <a:solidFill>
                  <a:srgbClr val="0070C0"/>
                </a:solidFill>
              </a:rPr>
              <a:t>;</a:t>
            </a:r>
            <a:endParaRPr lang="es-ES" sz="1200" dirty="0">
              <a:solidFill>
                <a:srgbClr val="0070C0"/>
              </a:solidFill>
            </a:endParaRPr>
          </a:p>
          <a:p>
            <a:pPr lvl="1"/>
            <a:r>
              <a:rPr lang="en-IN" sz="1200" dirty="0" smtClean="0">
                <a:solidFill>
                  <a:srgbClr val="0070C0"/>
                </a:solidFill>
              </a:rPr>
              <a:t>x =  temp;</a:t>
            </a:r>
            <a:endParaRPr lang="en-IN" sz="1200" dirty="0">
              <a:solidFill>
                <a:srgbClr val="0070C0"/>
              </a:solidFill>
            </a:endParaRPr>
          </a:p>
          <a:p>
            <a:pPr lvl="1"/>
            <a:r>
              <a:rPr lang="en-IN" sz="1200" dirty="0" err="1">
                <a:solidFill>
                  <a:srgbClr val="0070C0"/>
                </a:solidFill>
              </a:rPr>
              <a:t>printf</a:t>
            </a:r>
            <a:r>
              <a:rPr lang="en-IN" sz="1200" dirty="0">
                <a:solidFill>
                  <a:srgbClr val="0070C0"/>
                </a:solidFill>
              </a:rPr>
              <a:t>("\</a:t>
            </a:r>
            <a:r>
              <a:rPr lang="en-IN" sz="1200" dirty="0" err="1">
                <a:solidFill>
                  <a:srgbClr val="0070C0"/>
                </a:solidFill>
              </a:rPr>
              <a:t>nThe</a:t>
            </a:r>
            <a:r>
              <a:rPr lang="en-IN" sz="1200" dirty="0">
                <a:solidFill>
                  <a:srgbClr val="0070C0"/>
                </a:solidFill>
              </a:rPr>
              <a:t> numbers after swapping are Number1= %d Number2 = %d", num1, num2);</a:t>
            </a:r>
          </a:p>
          <a:p>
            <a:pPr lvl="1"/>
            <a:endParaRPr lang="en-IN" sz="1200" dirty="0">
              <a:solidFill>
                <a:srgbClr val="0070C0"/>
              </a:solidFill>
            </a:endParaRPr>
          </a:p>
          <a:p>
            <a:pPr lvl="1"/>
            <a:r>
              <a:rPr lang="en-IN" sz="1200" dirty="0">
                <a:solidFill>
                  <a:srgbClr val="0070C0"/>
                </a:solidFill>
              </a:rPr>
              <a:t>}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Program </a:t>
            </a:r>
            <a:r>
              <a:rPr lang="en-IN" b="1" dirty="0">
                <a:solidFill>
                  <a:srgbClr val="FF0000"/>
                </a:solidFill>
              </a:rPr>
              <a:t>to swap two numbers, with using bit wise operator, not using any temporary variable</a:t>
            </a:r>
          </a:p>
          <a:p>
            <a:endParaRPr lang="en-IN" b="1" dirty="0">
              <a:solidFill>
                <a:srgbClr val="FF0000"/>
              </a:solidFill>
            </a:endParaRPr>
          </a:p>
          <a:p>
            <a:r>
              <a:rPr lang="en-IN" sz="1200" dirty="0" smtClean="0">
                <a:solidFill>
                  <a:srgbClr val="0070C0"/>
                </a:solidFill>
              </a:rPr>
              <a:t>void </a:t>
            </a:r>
            <a:r>
              <a:rPr lang="en-IN" sz="1200" dirty="0">
                <a:solidFill>
                  <a:srgbClr val="0070C0"/>
                </a:solidFill>
              </a:rPr>
              <a:t>main()</a:t>
            </a:r>
          </a:p>
          <a:p>
            <a:r>
              <a:rPr lang="en-IN" sz="1200" dirty="0" smtClean="0">
                <a:solidFill>
                  <a:srgbClr val="0070C0"/>
                </a:solidFill>
              </a:rPr>
              <a:t>         {</a:t>
            </a:r>
            <a:endParaRPr lang="en-IN" sz="1200" dirty="0">
              <a:solidFill>
                <a:srgbClr val="0070C0"/>
              </a:solidFill>
            </a:endParaRPr>
          </a:p>
          <a:p>
            <a:pPr lvl="1"/>
            <a:r>
              <a:rPr lang="en-IN" sz="1200" dirty="0" err="1">
                <a:solidFill>
                  <a:srgbClr val="0070C0"/>
                </a:solidFill>
              </a:rPr>
              <a:t>int</a:t>
            </a:r>
            <a:r>
              <a:rPr lang="en-IN" sz="1200" dirty="0">
                <a:solidFill>
                  <a:srgbClr val="0070C0"/>
                </a:solidFill>
              </a:rPr>
              <a:t> num1, num2;</a:t>
            </a:r>
          </a:p>
          <a:p>
            <a:pPr lvl="1"/>
            <a:r>
              <a:rPr lang="en-IN" sz="1200" dirty="0" err="1">
                <a:solidFill>
                  <a:srgbClr val="0070C0"/>
                </a:solidFill>
              </a:rPr>
              <a:t>printf</a:t>
            </a:r>
            <a:r>
              <a:rPr lang="en-IN" sz="1200" dirty="0">
                <a:solidFill>
                  <a:srgbClr val="0070C0"/>
                </a:solidFill>
              </a:rPr>
              <a:t>("\</a:t>
            </a:r>
            <a:r>
              <a:rPr lang="en-IN" sz="1200" dirty="0" err="1">
                <a:solidFill>
                  <a:srgbClr val="0070C0"/>
                </a:solidFill>
              </a:rPr>
              <a:t>nEnter</a:t>
            </a:r>
            <a:r>
              <a:rPr lang="en-IN" sz="1200" dirty="0">
                <a:solidFill>
                  <a:srgbClr val="0070C0"/>
                </a:solidFill>
              </a:rPr>
              <a:t> two numbers:");</a:t>
            </a:r>
          </a:p>
          <a:p>
            <a:pPr lvl="1"/>
            <a:r>
              <a:rPr lang="en-IN" sz="1200" dirty="0" err="1">
                <a:solidFill>
                  <a:srgbClr val="0070C0"/>
                </a:solidFill>
              </a:rPr>
              <a:t>scanf</a:t>
            </a:r>
            <a:r>
              <a:rPr lang="en-IN" sz="1200" dirty="0">
                <a:solidFill>
                  <a:srgbClr val="0070C0"/>
                </a:solidFill>
              </a:rPr>
              <a:t>("%d %d", &amp;num1, &amp;num2);</a:t>
            </a:r>
          </a:p>
          <a:p>
            <a:pPr lvl="1"/>
            <a:r>
              <a:rPr lang="es-ES" sz="1200" dirty="0" smtClean="0">
                <a:solidFill>
                  <a:srgbClr val="0070C0"/>
                </a:solidFill>
              </a:rPr>
              <a:t>x </a:t>
            </a:r>
            <a:r>
              <a:rPr lang="es-ES" sz="1200" dirty="0">
                <a:solidFill>
                  <a:srgbClr val="0070C0"/>
                </a:solidFill>
              </a:rPr>
              <a:t>= </a:t>
            </a:r>
            <a:r>
              <a:rPr lang="es-ES" sz="1200" dirty="0" smtClean="0">
                <a:solidFill>
                  <a:srgbClr val="0070C0"/>
                </a:solidFill>
              </a:rPr>
              <a:t>x </a:t>
            </a:r>
            <a:r>
              <a:rPr lang="es-ES" sz="1200" dirty="0">
                <a:solidFill>
                  <a:srgbClr val="0070C0"/>
                </a:solidFill>
              </a:rPr>
              <a:t>^ </a:t>
            </a:r>
            <a:r>
              <a:rPr lang="es-ES" sz="1200" dirty="0" smtClean="0">
                <a:solidFill>
                  <a:srgbClr val="0070C0"/>
                </a:solidFill>
              </a:rPr>
              <a:t>y</a:t>
            </a:r>
            <a:r>
              <a:rPr lang="es-ES" sz="1200" dirty="0">
                <a:solidFill>
                  <a:srgbClr val="0070C0"/>
                </a:solidFill>
              </a:rPr>
              <a:t>;</a:t>
            </a:r>
          </a:p>
          <a:p>
            <a:pPr lvl="1"/>
            <a:r>
              <a:rPr lang="es-ES" sz="1200" dirty="0" smtClean="0">
                <a:solidFill>
                  <a:srgbClr val="0070C0"/>
                </a:solidFill>
              </a:rPr>
              <a:t>y </a:t>
            </a:r>
            <a:r>
              <a:rPr lang="es-ES" sz="1200" dirty="0">
                <a:solidFill>
                  <a:srgbClr val="0070C0"/>
                </a:solidFill>
              </a:rPr>
              <a:t>= </a:t>
            </a:r>
            <a:r>
              <a:rPr lang="es-ES" sz="1200" dirty="0" smtClean="0">
                <a:solidFill>
                  <a:srgbClr val="0070C0"/>
                </a:solidFill>
              </a:rPr>
              <a:t>x </a:t>
            </a:r>
            <a:r>
              <a:rPr lang="es-ES" sz="1200" dirty="0">
                <a:solidFill>
                  <a:srgbClr val="0070C0"/>
                </a:solidFill>
              </a:rPr>
              <a:t>^ </a:t>
            </a:r>
            <a:r>
              <a:rPr lang="es-ES" sz="1200" dirty="0" smtClean="0">
                <a:solidFill>
                  <a:srgbClr val="0070C0"/>
                </a:solidFill>
              </a:rPr>
              <a:t>y</a:t>
            </a:r>
            <a:r>
              <a:rPr lang="es-ES" sz="1200" dirty="0">
                <a:solidFill>
                  <a:srgbClr val="0070C0"/>
                </a:solidFill>
              </a:rPr>
              <a:t>;</a:t>
            </a:r>
          </a:p>
          <a:p>
            <a:pPr lvl="1"/>
            <a:r>
              <a:rPr lang="es-ES" sz="1200" dirty="0" smtClean="0">
                <a:solidFill>
                  <a:srgbClr val="0070C0"/>
                </a:solidFill>
              </a:rPr>
              <a:t>x </a:t>
            </a:r>
            <a:r>
              <a:rPr lang="es-ES" sz="1200" dirty="0">
                <a:solidFill>
                  <a:srgbClr val="0070C0"/>
                </a:solidFill>
              </a:rPr>
              <a:t>= </a:t>
            </a:r>
            <a:r>
              <a:rPr lang="es-ES" sz="1200" dirty="0" smtClean="0">
                <a:solidFill>
                  <a:srgbClr val="0070C0"/>
                </a:solidFill>
              </a:rPr>
              <a:t>x </a:t>
            </a:r>
            <a:r>
              <a:rPr lang="es-ES" sz="1200" dirty="0">
                <a:solidFill>
                  <a:srgbClr val="0070C0"/>
                </a:solidFill>
              </a:rPr>
              <a:t>^ </a:t>
            </a:r>
            <a:r>
              <a:rPr lang="es-ES" sz="1200" dirty="0" smtClean="0">
                <a:solidFill>
                  <a:srgbClr val="0070C0"/>
                </a:solidFill>
              </a:rPr>
              <a:t>y;</a:t>
            </a:r>
            <a:endParaRPr lang="en-IN" sz="1200" dirty="0">
              <a:solidFill>
                <a:srgbClr val="0070C0"/>
              </a:solidFill>
            </a:endParaRPr>
          </a:p>
          <a:p>
            <a:pPr lvl="1"/>
            <a:r>
              <a:rPr lang="en-IN" sz="1200" dirty="0" err="1" smtClean="0">
                <a:solidFill>
                  <a:srgbClr val="0070C0"/>
                </a:solidFill>
              </a:rPr>
              <a:t>printf</a:t>
            </a:r>
            <a:r>
              <a:rPr lang="en-IN" sz="1200" dirty="0">
                <a:solidFill>
                  <a:srgbClr val="0070C0"/>
                </a:solidFill>
              </a:rPr>
              <a:t>("\</a:t>
            </a:r>
            <a:r>
              <a:rPr lang="en-IN" sz="1200" dirty="0" err="1">
                <a:solidFill>
                  <a:srgbClr val="0070C0"/>
                </a:solidFill>
              </a:rPr>
              <a:t>nThe</a:t>
            </a:r>
            <a:r>
              <a:rPr lang="en-IN" sz="1200" dirty="0">
                <a:solidFill>
                  <a:srgbClr val="0070C0"/>
                </a:solidFill>
              </a:rPr>
              <a:t> numbers after swapping are Number1= %d Number2 = %d", num1, num2</a:t>
            </a:r>
            <a:r>
              <a:rPr lang="en-IN" sz="1200" dirty="0" smtClean="0">
                <a:solidFill>
                  <a:srgbClr val="0070C0"/>
                </a:solidFill>
              </a:rPr>
              <a:t>);</a:t>
            </a:r>
          </a:p>
          <a:p>
            <a:pPr lvl="1"/>
            <a:endParaRPr lang="en-IN" sz="1200" dirty="0" smtClean="0">
              <a:solidFill>
                <a:srgbClr val="0070C0"/>
              </a:solidFill>
            </a:endParaRPr>
          </a:p>
          <a:p>
            <a:pPr lvl="1"/>
            <a:r>
              <a:rPr lang="en-IN" sz="1200" dirty="0" smtClean="0">
                <a:solidFill>
                  <a:srgbClr val="0070C0"/>
                </a:solidFill>
              </a:rPr>
              <a:t>}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45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1"/>
            <a:ext cx="4876800" cy="685799"/>
          </a:xfrm>
        </p:spPr>
        <p:txBody>
          <a:bodyPr>
            <a:normAutofit/>
          </a:bodyPr>
          <a:lstStyle/>
          <a:p>
            <a:r>
              <a:rPr lang="en-I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B6E0-946C-42D8-8399-99A113148596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569075"/>
            <a:ext cx="3352800" cy="288925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Copyright (C) 2019 , Prof.BadariNath.K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503" y="4832239"/>
            <a:ext cx="29028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Example s: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if ( a == 0)</a:t>
            </a:r>
          </a:p>
          <a:p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smtClean="0">
                <a:solidFill>
                  <a:srgbClr val="0070C0"/>
                </a:solidFill>
              </a:rPr>
              <a:t> {</a:t>
            </a:r>
          </a:p>
          <a:p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b="1" dirty="0" err="1" smtClean="0">
                <a:solidFill>
                  <a:srgbClr val="0070C0"/>
                </a:solidFill>
              </a:rPr>
              <a:t>printf</a:t>
            </a:r>
            <a:r>
              <a:rPr lang="en-IN" b="1" dirty="0" smtClean="0">
                <a:solidFill>
                  <a:srgbClr val="0070C0"/>
                </a:solidFill>
              </a:rPr>
              <a:t>(“division by zero”);</a:t>
            </a:r>
          </a:p>
          <a:p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smtClean="0">
                <a:solidFill>
                  <a:srgbClr val="0070C0"/>
                </a:solidFill>
              </a:rPr>
              <a:t> exit (0);</a:t>
            </a:r>
          </a:p>
          <a:p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smtClean="0">
                <a:solidFill>
                  <a:srgbClr val="0070C0"/>
                </a:solidFill>
              </a:rPr>
              <a:t> }</a:t>
            </a:r>
          </a:p>
          <a:p>
            <a:r>
              <a:rPr lang="en-IN" b="1" dirty="0" err="1">
                <a:solidFill>
                  <a:srgbClr val="0070C0"/>
                </a:solidFill>
              </a:rPr>
              <a:t>a</a:t>
            </a:r>
            <a:r>
              <a:rPr lang="en-IN" b="1" dirty="0" err="1" smtClean="0">
                <a:solidFill>
                  <a:srgbClr val="0070C0"/>
                </a:solidFill>
              </a:rPr>
              <a:t>ns</a:t>
            </a:r>
            <a:r>
              <a:rPr lang="en-IN" b="1" dirty="0" smtClean="0">
                <a:solidFill>
                  <a:srgbClr val="0070C0"/>
                </a:solidFill>
              </a:rPr>
              <a:t> =  b * c / 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503" y="612391"/>
            <a:ext cx="4948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Simple  if  statement…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26" y="1457271"/>
            <a:ext cx="29670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          syntax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If  (</a:t>
            </a:r>
            <a:r>
              <a:rPr lang="en-IN" dirty="0" smtClean="0"/>
              <a:t> </a:t>
            </a:r>
            <a:r>
              <a:rPr lang="en-IN" dirty="0" err="1" smtClean="0"/>
              <a:t>test_expresssion</a:t>
            </a:r>
            <a:r>
              <a:rPr lang="en-IN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IN" dirty="0" smtClean="0"/>
              <a:t>     statements - A;</a:t>
            </a:r>
            <a:endParaRPr lang="en-IN" dirty="0"/>
          </a:p>
          <a:p>
            <a:r>
              <a:rPr lang="en-IN" dirty="0" smtClean="0">
                <a:solidFill>
                  <a:srgbClr val="FF0000"/>
                </a:solidFill>
              </a:rPr>
              <a:t>  </a:t>
            </a:r>
            <a:r>
              <a:rPr lang="en-IN" b="1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IN" dirty="0"/>
              <a:t>s</a:t>
            </a:r>
            <a:r>
              <a:rPr lang="en-IN" dirty="0" smtClean="0"/>
              <a:t>tatements – B ;</a:t>
            </a:r>
            <a:endParaRPr lang="en-IN" dirty="0"/>
          </a:p>
          <a:p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493" y="3430726"/>
            <a:ext cx="2939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If  (</a:t>
            </a:r>
            <a:r>
              <a:rPr lang="en-IN" dirty="0" smtClean="0"/>
              <a:t> </a:t>
            </a:r>
            <a:r>
              <a:rPr lang="en-IN" dirty="0" err="1" smtClean="0"/>
              <a:t>test_expresssion</a:t>
            </a:r>
            <a:r>
              <a:rPr lang="en-IN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IN" dirty="0"/>
              <a:t> </a:t>
            </a:r>
            <a:r>
              <a:rPr lang="en-IN" dirty="0" smtClean="0"/>
              <a:t>    statement – 1 </a:t>
            </a:r>
            <a:r>
              <a:rPr lang="en-IN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IN" dirty="0"/>
              <a:t>s</a:t>
            </a:r>
            <a:r>
              <a:rPr lang="en-IN" dirty="0" smtClean="0"/>
              <a:t>tatements – 2 ;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035366" y="1081570"/>
            <a:ext cx="609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                        Algorithm / Pseudocode</a:t>
            </a:r>
          </a:p>
          <a:p>
            <a:pPr marL="342900" indent="-342900">
              <a:buAutoNum type="arabicPeriod"/>
            </a:pPr>
            <a:r>
              <a:rPr lang="en-IN" dirty="0" smtClean="0"/>
              <a:t>IF   test-expression is true, THEN   Execute  - statements-A</a:t>
            </a:r>
          </a:p>
          <a:p>
            <a:r>
              <a:rPr lang="en-IN" dirty="0" smtClean="0"/>
              <a:t>2.   Execute - statements-B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57400"/>
            <a:ext cx="3220587" cy="3229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08163" y="930037"/>
            <a:ext cx="373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It is two-way decision statement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949766" y="5743977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If ( a &lt;  0)</a:t>
            </a:r>
          </a:p>
          <a:p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smtClean="0">
                <a:solidFill>
                  <a:srgbClr val="0070C0"/>
                </a:solidFill>
              </a:rPr>
              <a:t>  a = -1 * a ;      // get absolute value</a:t>
            </a:r>
          </a:p>
          <a:p>
            <a:r>
              <a:rPr lang="en-IN" b="1" dirty="0" err="1">
                <a:solidFill>
                  <a:srgbClr val="0070C0"/>
                </a:solidFill>
              </a:rPr>
              <a:t>a</a:t>
            </a:r>
            <a:r>
              <a:rPr lang="en-IN" b="1" dirty="0" err="1" smtClean="0">
                <a:solidFill>
                  <a:srgbClr val="0070C0"/>
                </a:solidFill>
              </a:rPr>
              <a:t>ns</a:t>
            </a:r>
            <a:r>
              <a:rPr lang="en-IN" b="1" dirty="0" smtClean="0">
                <a:solidFill>
                  <a:srgbClr val="0070C0"/>
                </a:solidFill>
              </a:rPr>
              <a:t>  =  </a:t>
            </a:r>
            <a:r>
              <a:rPr lang="en-IN" b="1" dirty="0" err="1" smtClean="0">
                <a:solidFill>
                  <a:srgbClr val="0070C0"/>
                </a:solidFill>
              </a:rPr>
              <a:t>sqrt</a:t>
            </a:r>
            <a:r>
              <a:rPr lang="en-IN" b="1" dirty="0" smtClean="0">
                <a:solidFill>
                  <a:srgbClr val="0070C0"/>
                </a:solidFill>
              </a:rPr>
              <a:t> (a) * 1.5 ;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0707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3" grpId="0"/>
      <p:bldP spid="13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1"/>
            <a:ext cx="4876800" cy="685799"/>
          </a:xfrm>
        </p:spPr>
        <p:txBody>
          <a:bodyPr>
            <a:normAutofit/>
          </a:bodyPr>
          <a:lstStyle/>
          <a:p>
            <a:r>
              <a:rPr lang="en-I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B6E0-946C-42D8-8399-99A113148596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3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569075"/>
            <a:ext cx="3352800" cy="288925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Copyright (C) 2019 , Prof.BadariNath.K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839" y="4775541"/>
            <a:ext cx="34883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Examples</a:t>
            </a:r>
          </a:p>
          <a:p>
            <a:r>
              <a:rPr lang="en-IN" b="1" dirty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f ( age &lt;= 18)</a:t>
            </a:r>
          </a:p>
          <a:p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smtClean="0">
                <a:solidFill>
                  <a:srgbClr val="0070C0"/>
                </a:solidFill>
              </a:rPr>
              <a:t>  </a:t>
            </a:r>
            <a:r>
              <a:rPr lang="en-IN" b="1" dirty="0" err="1" smtClean="0">
                <a:solidFill>
                  <a:srgbClr val="0070C0"/>
                </a:solidFill>
              </a:rPr>
              <a:t>printf</a:t>
            </a:r>
            <a:r>
              <a:rPr lang="en-IN" b="1" dirty="0" smtClean="0">
                <a:solidFill>
                  <a:srgbClr val="0070C0"/>
                </a:solidFill>
              </a:rPr>
              <a:t>(“Not Eligible </a:t>
            </a:r>
            <a:r>
              <a:rPr lang="en-IN" b="1" dirty="0" err="1" smtClean="0">
                <a:solidFill>
                  <a:srgbClr val="0070C0"/>
                </a:solidFill>
              </a:rPr>
              <a:t>toVote</a:t>
            </a:r>
            <a:r>
              <a:rPr lang="en-IN" b="1" dirty="0" smtClean="0">
                <a:solidFill>
                  <a:srgbClr val="0070C0"/>
                </a:solidFill>
              </a:rPr>
              <a:t>”);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else</a:t>
            </a:r>
          </a:p>
          <a:p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smtClean="0">
                <a:solidFill>
                  <a:srgbClr val="0070C0"/>
                </a:solidFill>
              </a:rPr>
              <a:t> {</a:t>
            </a:r>
          </a:p>
          <a:p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smtClean="0">
                <a:solidFill>
                  <a:srgbClr val="0070C0"/>
                </a:solidFill>
              </a:rPr>
              <a:t>  </a:t>
            </a:r>
            <a:r>
              <a:rPr lang="en-IN" b="1" dirty="0" err="1" smtClean="0">
                <a:solidFill>
                  <a:srgbClr val="0070C0"/>
                </a:solidFill>
              </a:rPr>
              <a:t>printf</a:t>
            </a:r>
            <a:r>
              <a:rPr lang="en-IN" b="1" dirty="0" smtClean="0">
                <a:solidFill>
                  <a:srgbClr val="0070C0"/>
                </a:solidFill>
              </a:rPr>
              <a:t>(“</a:t>
            </a:r>
            <a:r>
              <a:rPr lang="en-IN" b="1" dirty="0" err="1" smtClean="0">
                <a:solidFill>
                  <a:srgbClr val="0070C0"/>
                </a:solidFill>
              </a:rPr>
              <a:t>EligibileToVote</a:t>
            </a:r>
            <a:r>
              <a:rPr lang="en-IN" b="1" dirty="0" smtClean="0">
                <a:solidFill>
                  <a:srgbClr val="0070C0"/>
                </a:solidFill>
              </a:rPr>
              <a:t>”);</a:t>
            </a:r>
          </a:p>
          <a:p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smtClean="0">
                <a:solidFill>
                  <a:srgbClr val="0070C0"/>
                </a:solidFill>
              </a:rPr>
              <a:t>  count ++;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  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503" y="468372"/>
            <a:ext cx="4948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If - else  statement…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839" y="1168177"/>
            <a:ext cx="29670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          syntax</a:t>
            </a:r>
          </a:p>
          <a:p>
            <a:r>
              <a:rPr lang="en-IN" b="1" dirty="0">
                <a:solidFill>
                  <a:srgbClr val="FF0000"/>
                </a:solidFill>
              </a:rPr>
              <a:t>i</a:t>
            </a:r>
            <a:r>
              <a:rPr lang="en-IN" b="1" dirty="0" smtClean="0">
                <a:solidFill>
                  <a:srgbClr val="FF0000"/>
                </a:solidFill>
              </a:rPr>
              <a:t>f  (</a:t>
            </a:r>
            <a:r>
              <a:rPr lang="en-IN" dirty="0" smtClean="0"/>
              <a:t> </a:t>
            </a:r>
            <a:r>
              <a:rPr lang="en-IN" dirty="0" err="1" smtClean="0"/>
              <a:t>test_expresssion</a:t>
            </a:r>
            <a:r>
              <a:rPr lang="en-IN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IN" dirty="0"/>
              <a:t> 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FF0000"/>
                </a:solidFill>
              </a:rPr>
              <a:t>{</a:t>
            </a:r>
          </a:p>
          <a:p>
            <a:r>
              <a:rPr lang="en-IN" dirty="0" smtClean="0"/>
              <a:t>     statements - A;</a:t>
            </a:r>
            <a:endParaRPr lang="en-IN" dirty="0"/>
          </a:p>
          <a:p>
            <a:r>
              <a:rPr lang="en-IN" dirty="0" smtClean="0">
                <a:solidFill>
                  <a:srgbClr val="FF0000"/>
                </a:solidFill>
              </a:rPr>
              <a:t>  </a:t>
            </a:r>
            <a:r>
              <a:rPr lang="en-IN" b="1" dirty="0" smtClean="0">
                <a:solidFill>
                  <a:srgbClr val="FF0000"/>
                </a:solidFill>
              </a:rPr>
              <a:t>}</a:t>
            </a:r>
          </a:p>
          <a:p>
            <a:r>
              <a:rPr lang="en-IN" b="1" dirty="0">
                <a:solidFill>
                  <a:srgbClr val="FF0000"/>
                </a:solidFill>
              </a:rPr>
              <a:t>e</a:t>
            </a:r>
            <a:r>
              <a:rPr lang="en-IN" b="1" dirty="0" smtClean="0">
                <a:solidFill>
                  <a:srgbClr val="FF0000"/>
                </a:solidFill>
              </a:rPr>
              <a:t>lse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  {</a:t>
            </a:r>
          </a:p>
          <a:p>
            <a:r>
              <a:rPr lang="en-IN" dirty="0" smtClean="0"/>
              <a:t>     statements – B ;</a:t>
            </a:r>
            <a:endParaRPr lang="en-IN" dirty="0"/>
          </a:p>
          <a:p>
            <a:r>
              <a:rPr lang="en-IN" b="1" dirty="0" smtClean="0">
                <a:solidFill>
                  <a:srgbClr val="FF0000"/>
                </a:solidFill>
              </a:rPr>
              <a:t>  }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0" y="3657600"/>
            <a:ext cx="2939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If  (</a:t>
            </a:r>
            <a:r>
              <a:rPr lang="en-IN" dirty="0" smtClean="0"/>
              <a:t> </a:t>
            </a:r>
            <a:r>
              <a:rPr lang="en-IN" dirty="0" err="1" smtClean="0"/>
              <a:t>test_expresssion</a:t>
            </a:r>
            <a:r>
              <a:rPr lang="en-IN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IN" dirty="0"/>
              <a:t> </a:t>
            </a:r>
            <a:r>
              <a:rPr lang="en-IN" dirty="0" smtClean="0"/>
              <a:t>    statement – 1 </a:t>
            </a:r>
            <a:r>
              <a:rPr lang="en-IN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IN" b="1" dirty="0">
                <a:solidFill>
                  <a:srgbClr val="FF0000"/>
                </a:solidFill>
              </a:rPr>
              <a:t>e</a:t>
            </a:r>
            <a:r>
              <a:rPr lang="en-IN" b="1" dirty="0" smtClean="0">
                <a:solidFill>
                  <a:srgbClr val="FF0000"/>
                </a:solidFill>
              </a:rPr>
              <a:t>lse</a:t>
            </a:r>
            <a:r>
              <a:rPr lang="en-IN" dirty="0" smtClean="0"/>
              <a:t> </a:t>
            </a:r>
          </a:p>
          <a:p>
            <a:r>
              <a:rPr lang="en-IN" dirty="0"/>
              <a:t> </a:t>
            </a:r>
            <a:r>
              <a:rPr lang="en-IN" dirty="0" smtClean="0"/>
              <a:t>    statements – 2 ;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258353" y="986269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                        Algorithm / Pseudocode</a:t>
            </a:r>
          </a:p>
          <a:p>
            <a:pPr marL="342900" indent="-342900">
              <a:buAutoNum type="arabicPeriod"/>
            </a:pPr>
            <a:r>
              <a:rPr lang="en-IN" dirty="0" smtClean="0"/>
              <a:t>IF   test-expression is true, </a:t>
            </a:r>
          </a:p>
          <a:p>
            <a:r>
              <a:rPr lang="en-IN" dirty="0"/>
              <a:t> </a:t>
            </a:r>
            <a:r>
              <a:rPr lang="en-IN" dirty="0" smtClean="0"/>
              <a:t>     THEN   Execute  - statements-A</a:t>
            </a:r>
          </a:p>
          <a:p>
            <a:r>
              <a:rPr lang="en-IN" dirty="0"/>
              <a:t> </a:t>
            </a:r>
            <a:r>
              <a:rPr lang="en-IN" dirty="0" smtClean="0"/>
              <a:t>     ELSE    Execute - statements-B</a:t>
            </a:r>
          </a:p>
          <a:p>
            <a:pPr marL="342900" indent="-342900">
              <a:buAutoNum type="arabicPeriod"/>
            </a:pP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42181" y="801603"/>
            <a:ext cx="672603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It is two-way decision </a:t>
            </a:r>
            <a:r>
              <a:rPr lang="en-IN" dirty="0" smtClean="0">
                <a:solidFill>
                  <a:srgbClr val="0070C0"/>
                </a:solidFill>
              </a:rPr>
              <a:t>statement, any one of the block is executed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214953"/>
            <a:ext cx="3457575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3800" y="5943600"/>
            <a:ext cx="396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If( n % 2 == 0) </a:t>
            </a:r>
            <a:r>
              <a:rPr lang="en-IN" b="1" dirty="0" err="1" smtClean="0">
                <a:solidFill>
                  <a:srgbClr val="0070C0"/>
                </a:solidFill>
              </a:rPr>
              <a:t>printf</a:t>
            </a:r>
            <a:r>
              <a:rPr lang="en-IN" b="1" dirty="0" smtClean="0">
                <a:solidFill>
                  <a:srgbClr val="0070C0"/>
                </a:solidFill>
              </a:rPr>
              <a:t>(“EVEN”);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else  </a:t>
            </a:r>
            <a:r>
              <a:rPr lang="en-IN" b="1" dirty="0" err="1" smtClean="0">
                <a:solidFill>
                  <a:srgbClr val="0070C0"/>
                </a:solidFill>
              </a:rPr>
              <a:t>printf</a:t>
            </a:r>
            <a:r>
              <a:rPr lang="en-IN" b="1" dirty="0" smtClean="0">
                <a:solidFill>
                  <a:srgbClr val="0070C0"/>
                </a:solidFill>
              </a:rPr>
              <a:t>(“ODD”);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4356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3" grpId="0"/>
      <p:bldP spid="13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1"/>
            <a:ext cx="4876800" cy="685799"/>
          </a:xfrm>
        </p:spPr>
        <p:txBody>
          <a:bodyPr>
            <a:normAutofit/>
          </a:bodyPr>
          <a:lstStyle/>
          <a:p>
            <a:r>
              <a:rPr lang="en-I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B6E0-946C-42D8-8399-99A113148596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4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569075"/>
            <a:ext cx="3352800" cy="288925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Copyright (C) 2019 , Prof.BadariNath.K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26" y="4191000"/>
            <a:ext cx="34196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Example:</a:t>
            </a:r>
          </a:p>
          <a:p>
            <a:r>
              <a:rPr lang="en-IN" b="1" dirty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f(marks &gt;=75)</a:t>
            </a:r>
          </a:p>
          <a:p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b="1" dirty="0" err="1" smtClean="0">
                <a:solidFill>
                  <a:srgbClr val="0070C0"/>
                </a:solidFill>
              </a:rPr>
              <a:t>printf</a:t>
            </a:r>
            <a:r>
              <a:rPr lang="en-IN" b="1" dirty="0" smtClean="0">
                <a:solidFill>
                  <a:srgbClr val="0070C0"/>
                </a:solidFill>
              </a:rPr>
              <a:t>(“Distinction”);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else if (marks &gt; =60)</a:t>
            </a:r>
          </a:p>
          <a:p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b="1" dirty="0" err="1" smtClean="0">
                <a:solidFill>
                  <a:srgbClr val="0070C0"/>
                </a:solidFill>
              </a:rPr>
              <a:t>printf</a:t>
            </a:r>
            <a:r>
              <a:rPr lang="en-IN" b="1" dirty="0" smtClean="0">
                <a:solidFill>
                  <a:srgbClr val="0070C0"/>
                </a:solidFill>
              </a:rPr>
              <a:t>(“</a:t>
            </a:r>
            <a:r>
              <a:rPr lang="en-IN" b="1" dirty="0" err="1" smtClean="0">
                <a:solidFill>
                  <a:srgbClr val="0070C0"/>
                </a:solidFill>
              </a:rPr>
              <a:t>FirstClass</a:t>
            </a:r>
            <a:r>
              <a:rPr lang="en-IN" b="1" dirty="0" smtClean="0">
                <a:solidFill>
                  <a:srgbClr val="0070C0"/>
                </a:solidFill>
              </a:rPr>
              <a:t>”);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else if (marks &gt;=40)</a:t>
            </a:r>
          </a:p>
          <a:p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b="1" dirty="0" err="1" smtClean="0">
                <a:solidFill>
                  <a:srgbClr val="0070C0"/>
                </a:solidFill>
              </a:rPr>
              <a:t>printf</a:t>
            </a:r>
            <a:r>
              <a:rPr lang="en-IN" b="1" dirty="0" smtClean="0">
                <a:solidFill>
                  <a:srgbClr val="0070C0"/>
                </a:solidFill>
              </a:rPr>
              <a:t>(“Pass”);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else</a:t>
            </a:r>
          </a:p>
          <a:p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b="1" dirty="0" err="1" smtClean="0">
                <a:solidFill>
                  <a:srgbClr val="0070C0"/>
                </a:solidFill>
              </a:rPr>
              <a:t>printf</a:t>
            </a:r>
            <a:r>
              <a:rPr lang="en-IN" b="1" dirty="0" smtClean="0">
                <a:solidFill>
                  <a:srgbClr val="0070C0"/>
                </a:solidFill>
              </a:rPr>
              <a:t>(“Fail”);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503" y="612391"/>
            <a:ext cx="6115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Simple  else - if / else-if ladder statement…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26" y="1457271"/>
            <a:ext cx="29670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          syntax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If  ( </a:t>
            </a:r>
            <a:r>
              <a:rPr lang="en-IN" dirty="0" smtClean="0"/>
              <a:t>condition1</a:t>
            </a:r>
            <a:r>
              <a:rPr lang="en-IN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IN" dirty="0"/>
              <a:t> </a:t>
            </a:r>
            <a:r>
              <a:rPr lang="en-IN" dirty="0" smtClean="0"/>
              <a:t>      statement1;</a:t>
            </a:r>
          </a:p>
          <a:p>
            <a:r>
              <a:rPr lang="en-IN" b="1" dirty="0">
                <a:solidFill>
                  <a:srgbClr val="FF0000"/>
                </a:solidFill>
              </a:rPr>
              <a:t>e</a:t>
            </a:r>
            <a:r>
              <a:rPr lang="en-IN" b="1" dirty="0" smtClean="0">
                <a:solidFill>
                  <a:srgbClr val="FF0000"/>
                </a:solidFill>
              </a:rPr>
              <a:t>lse if (</a:t>
            </a:r>
            <a:r>
              <a:rPr lang="en-IN" dirty="0" smtClean="0"/>
              <a:t>condition2</a:t>
            </a:r>
            <a:r>
              <a:rPr lang="en-IN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IN" dirty="0"/>
              <a:t> </a:t>
            </a:r>
            <a:r>
              <a:rPr lang="en-IN" dirty="0" smtClean="0"/>
              <a:t>      statement2;</a:t>
            </a:r>
          </a:p>
          <a:p>
            <a:r>
              <a:rPr lang="en-IN" b="1" dirty="0">
                <a:solidFill>
                  <a:srgbClr val="FF0000"/>
                </a:solidFill>
              </a:rPr>
              <a:t>e</a:t>
            </a:r>
            <a:r>
              <a:rPr lang="en-IN" b="1" dirty="0" smtClean="0">
                <a:solidFill>
                  <a:srgbClr val="FF0000"/>
                </a:solidFill>
              </a:rPr>
              <a:t>lse if (</a:t>
            </a:r>
            <a:r>
              <a:rPr lang="en-IN" dirty="0" smtClean="0"/>
              <a:t>condition3</a:t>
            </a:r>
            <a:r>
              <a:rPr lang="en-IN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IN" dirty="0"/>
              <a:t> </a:t>
            </a:r>
            <a:r>
              <a:rPr lang="en-IN" dirty="0" smtClean="0"/>
              <a:t>      statement3;</a:t>
            </a:r>
          </a:p>
          <a:p>
            <a:r>
              <a:rPr lang="en-IN" b="1" dirty="0">
                <a:solidFill>
                  <a:srgbClr val="FF0000"/>
                </a:solidFill>
              </a:rPr>
              <a:t>e</a:t>
            </a:r>
            <a:r>
              <a:rPr lang="en-IN" b="1" dirty="0" smtClean="0">
                <a:solidFill>
                  <a:srgbClr val="FF0000"/>
                </a:solidFill>
              </a:rPr>
              <a:t>lse</a:t>
            </a:r>
          </a:p>
          <a:p>
            <a:r>
              <a:rPr lang="en-IN" dirty="0"/>
              <a:t> </a:t>
            </a:r>
            <a:r>
              <a:rPr lang="en-IN" dirty="0" smtClean="0"/>
              <a:t>      statement4;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08163" y="930037"/>
            <a:ext cx="373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It is </a:t>
            </a:r>
            <a:r>
              <a:rPr lang="en-IN" dirty="0" smtClean="0">
                <a:solidFill>
                  <a:srgbClr val="0070C0"/>
                </a:solidFill>
              </a:rPr>
              <a:t>Multi-way </a:t>
            </a:r>
            <a:r>
              <a:rPr lang="en-IN" dirty="0">
                <a:solidFill>
                  <a:srgbClr val="0070C0"/>
                </a:solidFill>
              </a:rPr>
              <a:t>decision statement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672" y="1280731"/>
            <a:ext cx="5566417" cy="5344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446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3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08163" y="2057400"/>
            <a:ext cx="2001637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208163" y="4800600"/>
            <a:ext cx="2077837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52401"/>
            <a:ext cx="4876800" cy="685799"/>
          </a:xfrm>
        </p:spPr>
        <p:txBody>
          <a:bodyPr>
            <a:normAutofit/>
          </a:bodyPr>
          <a:lstStyle/>
          <a:p>
            <a:r>
              <a:rPr lang="en-IN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B6E0-946C-42D8-8399-99A113148596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5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569075"/>
            <a:ext cx="3352800" cy="288925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Copyright (C) 2019 , Prof.BadariNath.K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26" y="4191000"/>
            <a:ext cx="341967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70C0"/>
                </a:solidFill>
              </a:rPr>
              <a:t>Example:</a:t>
            </a:r>
          </a:p>
          <a:p>
            <a:r>
              <a:rPr lang="en-IN" b="1" dirty="0">
                <a:solidFill>
                  <a:srgbClr val="0070C0"/>
                </a:solidFill>
              </a:rPr>
              <a:t>i</a:t>
            </a:r>
            <a:r>
              <a:rPr lang="en-IN" b="1" dirty="0" smtClean="0">
                <a:solidFill>
                  <a:srgbClr val="0070C0"/>
                </a:solidFill>
              </a:rPr>
              <a:t>f(marks &gt;=40)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  if (</a:t>
            </a:r>
            <a:r>
              <a:rPr lang="en-IN" b="1" dirty="0" err="1" smtClean="0">
                <a:solidFill>
                  <a:srgbClr val="0070C0"/>
                </a:solidFill>
              </a:rPr>
              <a:t>attendence</a:t>
            </a:r>
            <a:r>
              <a:rPr lang="en-IN" b="1" dirty="0" smtClean="0">
                <a:solidFill>
                  <a:srgbClr val="0070C0"/>
                </a:solidFill>
              </a:rPr>
              <a:t> &gt;70)  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     </a:t>
            </a:r>
            <a:r>
              <a:rPr lang="en-IN" b="1" dirty="0" err="1" smtClean="0">
                <a:solidFill>
                  <a:srgbClr val="0070C0"/>
                </a:solidFill>
              </a:rPr>
              <a:t>printf</a:t>
            </a:r>
            <a:r>
              <a:rPr lang="en-IN" b="1" dirty="0" smtClean="0">
                <a:solidFill>
                  <a:srgbClr val="0070C0"/>
                </a:solidFill>
              </a:rPr>
              <a:t>(“PASS”);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  else</a:t>
            </a:r>
          </a:p>
          <a:p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smtClean="0">
                <a:solidFill>
                  <a:srgbClr val="0070C0"/>
                </a:solidFill>
              </a:rPr>
              <a:t>    </a:t>
            </a:r>
            <a:r>
              <a:rPr lang="en-IN" b="1" dirty="0" err="1" smtClean="0">
                <a:solidFill>
                  <a:srgbClr val="0070C0"/>
                </a:solidFill>
              </a:rPr>
              <a:t>printf</a:t>
            </a:r>
            <a:r>
              <a:rPr lang="en-IN" b="1" dirty="0" smtClean="0">
                <a:solidFill>
                  <a:srgbClr val="0070C0"/>
                </a:solidFill>
              </a:rPr>
              <a:t>(“NSAR”); </a:t>
            </a:r>
          </a:p>
          <a:p>
            <a:r>
              <a:rPr lang="en-IN" b="1" dirty="0">
                <a:solidFill>
                  <a:srgbClr val="0070C0"/>
                </a:solidFill>
              </a:rPr>
              <a:t>e</a:t>
            </a:r>
            <a:r>
              <a:rPr lang="en-IN" b="1" dirty="0" smtClean="0">
                <a:solidFill>
                  <a:srgbClr val="0070C0"/>
                </a:solidFill>
              </a:rPr>
              <a:t>lse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   </a:t>
            </a:r>
            <a:r>
              <a:rPr lang="en-IN" b="1" dirty="0" err="1" smtClean="0">
                <a:solidFill>
                  <a:srgbClr val="0070C0"/>
                </a:solidFill>
              </a:rPr>
              <a:t>printf</a:t>
            </a:r>
            <a:r>
              <a:rPr lang="en-IN" b="1" dirty="0" smtClean="0">
                <a:solidFill>
                  <a:srgbClr val="0070C0"/>
                </a:solidFill>
              </a:rPr>
              <a:t>(“NSSR”);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2503" y="612391"/>
            <a:ext cx="6115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solidFill>
                  <a:srgbClr val="FF0000"/>
                </a:solidFill>
              </a:rPr>
              <a:t>Nested if-else statements…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26" y="1457271"/>
            <a:ext cx="29670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          syntax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If  ( </a:t>
            </a:r>
            <a:r>
              <a:rPr lang="en-IN" dirty="0" smtClean="0"/>
              <a:t>condition1</a:t>
            </a:r>
            <a:r>
              <a:rPr lang="en-IN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IN" dirty="0" smtClean="0"/>
              <a:t>   </a:t>
            </a:r>
            <a:r>
              <a:rPr lang="en-IN" b="1" dirty="0" smtClean="0">
                <a:solidFill>
                  <a:srgbClr val="FF0000"/>
                </a:solidFill>
              </a:rPr>
              <a:t>if (</a:t>
            </a:r>
            <a:r>
              <a:rPr lang="en-IN" dirty="0" smtClean="0"/>
              <a:t> sub-conditon1</a:t>
            </a:r>
            <a:r>
              <a:rPr lang="en-IN" b="1" dirty="0" smtClean="0">
                <a:solidFill>
                  <a:srgbClr val="FF0000"/>
                </a:solidFill>
              </a:rPr>
              <a:t>)</a:t>
            </a:r>
          </a:p>
          <a:p>
            <a:r>
              <a:rPr lang="en-IN" dirty="0"/>
              <a:t> </a:t>
            </a:r>
            <a:r>
              <a:rPr lang="en-IN" dirty="0" smtClean="0"/>
              <a:t>     statement 1;</a:t>
            </a:r>
          </a:p>
          <a:p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b="1" dirty="0" smtClean="0">
                <a:solidFill>
                  <a:srgbClr val="FF0000"/>
                </a:solidFill>
              </a:rPr>
              <a:t>else</a:t>
            </a:r>
          </a:p>
          <a:p>
            <a:r>
              <a:rPr lang="en-IN" dirty="0"/>
              <a:t> </a:t>
            </a:r>
            <a:r>
              <a:rPr lang="en-IN" dirty="0" smtClean="0"/>
              <a:t>     statement 2;      </a:t>
            </a:r>
          </a:p>
          <a:p>
            <a:r>
              <a:rPr lang="en-IN" b="1" dirty="0" smtClean="0">
                <a:solidFill>
                  <a:srgbClr val="FF0000"/>
                </a:solidFill>
              </a:rPr>
              <a:t>else</a:t>
            </a:r>
          </a:p>
          <a:p>
            <a:r>
              <a:rPr lang="en-IN" dirty="0"/>
              <a:t> </a:t>
            </a:r>
            <a:r>
              <a:rPr lang="en-IN" dirty="0" smtClean="0"/>
              <a:t>      statement3;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208162" y="930037"/>
            <a:ext cx="55830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Embedding  if-else in another if-else statements.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181" y="1295401"/>
            <a:ext cx="5031897" cy="517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5045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  <p:bldP spid="3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6491"/>
            <a:ext cx="4876800" cy="685799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B6E0-946C-42D8-8399-99A113148596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6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569075"/>
            <a:ext cx="3352800" cy="288925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Copyright (C) 2019 , Prof.BadariNath.K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-76200" y="381735"/>
            <a:ext cx="792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A bank has taken decision to give bonus of 2 % of the balance  is given to all account holders irrespective of  their balance, and 5% is given to female account holders if their balance is more than 5000.Calculate new balance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109470" y="1600200"/>
            <a:ext cx="418167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FF0000"/>
                </a:solidFill>
              </a:rPr>
              <a:t>  </a:t>
            </a:r>
            <a:r>
              <a:rPr lang="en-IN" b="1" dirty="0" smtClean="0">
                <a:solidFill>
                  <a:srgbClr val="0070C0"/>
                </a:solidFill>
              </a:rPr>
              <a:t>char  sex ;</a:t>
            </a:r>
          </a:p>
          <a:p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b="1" dirty="0" err="1" smtClean="0">
                <a:solidFill>
                  <a:srgbClr val="0070C0"/>
                </a:solidFill>
              </a:rPr>
              <a:t>int</a:t>
            </a:r>
            <a:r>
              <a:rPr lang="en-IN" b="1" dirty="0" smtClean="0">
                <a:solidFill>
                  <a:srgbClr val="0070C0"/>
                </a:solidFill>
              </a:rPr>
              <a:t>  </a:t>
            </a:r>
            <a:r>
              <a:rPr lang="en-IN" b="1" dirty="0" err="1" smtClean="0">
                <a:solidFill>
                  <a:srgbClr val="0070C0"/>
                </a:solidFill>
              </a:rPr>
              <a:t>bal</a:t>
            </a:r>
            <a:r>
              <a:rPr lang="en-IN" b="1" dirty="0" smtClean="0">
                <a:solidFill>
                  <a:srgbClr val="0070C0"/>
                </a:solidFill>
              </a:rPr>
              <a:t>, bonus =0;</a:t>
            </a:r>
          </a:p>
          <a:p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b="1" dirty="0" err="1" smtClean="0">
                <a:solidFill>
                  <a:srgbClr val="0070C0"/>
                </a:solidFill>
              </a:rPr>
              <a:t>printf</a:t>
            </a:r>
            <a:r>
              <a:rPr lang="en-IN" b="1" dirty="0" smtClean="0">
                <a:solidFill>
                  <a:srgbClr val="0070C0"/>
                </a:solidFill>
              </a:rPr>
              <a:t>( “Enter Balance &amp; Sex\n”);</a:t>
            </a:r>
          </a:p>
          <a:p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b="1" dirty="0" err="1" smtClean="0">
                <a:solidFill>
                  <a:srgbClr val="0070C0"/>
                </a:solidFill>
              </a:rPr>
              <a:t>scanf</a:t>
            </a:r>
            <a:r>
              <a:rPr lang="en-IN" b="1" dirty="0" smtClean="0">
                <a:solidFill>
                  <a:srgbClr val="0070C0"/>
                </a:solidFill>
              </a:rPr>
              <a:t>(“%d %c”,&amp;</a:t>
            </a:r>
            <a:r>
              <a:rPr lang="en-IN" b="1" dirty="0" err="1" smtClean="0">
                <a:solidFill>
                  <a:srgbClr val="0070C0"/>
                </a:solidFill>
              </a:rPr>
              <a:t>bal</a:t>
            </a:r>
            <a:r>
              <a:rPr lang="en-IN" b="1" dirty="0" smtClean="0">
                <a:solidFill>
                  <a:srgbClr val="0070C0"/>
                </a:solidFill>
              </a:rPr>
              <a:t>,&amp;sex);</a:t>
            </a:r>
          </a:p>
          <a:p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smtClean="0">
                <a:solidFill>
                  <a:srgbClr val="0070C0"/>
                </a:solidFill>
              </a:rPr>
              <a:t> if( sex == ‘F’ )</a:t>
            </a:r>
          </a:p>
          <a:p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smtClean="0">
                <a:solidFill>
                  <a:srgbClr val="0070C0"/>
                </a:solidFill>
              </a:rPr>
              <a:t>   if (</a:t>
            </a:r>
            <a:r>
              <a:rPr lang="en-IN" b="1" dirty="0" err="1" smtClean="0">
                <a:solidFill>
                  <a:srgbClr val="0070C0"/>
                </a:solidFill>
              </a:rPr>
              <a:t>bal</a:t>
            </a:r>
            <a:r>
              <a:rPr lang="en-IN" b="1" dirty="0" smtClean="0">
                <a:solidFill>
                  <a:srgbClr val="0070C0"/>
                </a:solidFill>
              </a:rPr>
              <a:t> &gt; 5000)</a:t>
            </a:r>
          </a:p>
          <a:p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smtClean="0">
                <a:solidFill>
                  <a:srgbClr val="0070C0"/>
                </a:solidFill>
              </a:rPr>
              <a:t>      bonus = </a:t>
            </a:r>
            <a:r>
              <a:rPr lang="en-IN" b="1" dirty="0" err="1" smtClean="0">
                <a:solidFill>
                  <a:srgbClr val="0070C0"/>
                </a:solidFill>
              </a:rPr>
              <a:t>bal</a:t>
            </a:r>
            <a:r>
              <a:rPr lang="en-IN" b="1" dirty="0" smtClean="0">
                <a:solidFill>
                  <a:srgbClr val="0070C0"/>
                </a:solidFill>
              </a:rPr>
              <a:t> * 0,05 ;</a:t>
            </a:r>
          </a:p>
          <a:p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smtClean="0">
                <a:solidFill>
                  <a:srgbClr val="0070C0"/>
                </a:solidFill>
              </a:rPr>
              <a:t>   else</a:t>
            </a:r>
          </a:p>
          <a:p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smtClean="0">
                <a:solidFill>
                  <a:srgbClr val="0070C0"/>
                </a:solidFill>
              </a:rPr>
              <a:t>      bonus = </a:t>
            </a:r>
            <a:r>
              <a:rPr lang="en-IN" b="1" dirty="0" err="1" smtClean="0">
                <a:solidFill>
                  <a:srgbClr val="0070C0"/>
                </a:solidFill>
              </a:rPr>
              <a:t>bal</a:t>
            </a:r>
            <a:r>
              <a:rPr lang="en-IN" b="1" dirty="0" smtClean="0">
                <a:solidFill>
                  <a:srgbClr val="0070C0"/>
                </a:solidFill>
              </a:rPr>
              <a:t> * 0.02;</a:t>
            </a:r>
          </a:p>
          <a:p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smtClean="0">
                <a:solidFill>
                  <a:srgbClr val="0070C0"/>
                </a:solidFill>
              </a:rPr>
              <a:t> else</a:t>
            </a:r>
          </a:p>
          <a:p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smtClean="0">
                <a:solidFill>
                  <a:srgbClr val="0070C0"/>
                </a:solidFill>
              </a:rPr>
              <a:t>      bonus = </a:t>
            </a:r>
            <a:r>
              <a:rPr lang="en-IN" b="1" dirty="0" err="1" smtClean="0">
                <a:solidFill>
                  <a:srgbClr val="0070C0"/>
                </a:solidFill>
              </a:rPr>
              <a:t>bal</a:t>
            </a:r>
            <a:r>
              <a:rPr lang="en-IN" b="1" dirty="0" smtClean="0">
                <a:solidFill>
                  <a:srgbClr val="0070C0"/>
                </a:solidFill>
              </a:rPr>
              <a:t> * 0.02;</a:t>
            </a:r>
          </a:p>
          <a:p>
            <a:r>
              <a:rPr lang="en-IN" b="1" dirty="0" smtClean="0">
                <a:solidFill>
                  <a:srgbClr val="0070C0"/>
                </a:solidFill>
              </a:rPr>
              <a:t>  </a:t>
            </a:r>
            <a:r>
              <a:rPr lang="en-IN" b="1" dirty="0" err="1" smtClean="0">
                <a:solidFill>
                  <a:srgbClr val="0070C0"/>
                </a:solidFill>
              </a:rPr>
              <a:t>bal</a:t>
            </a:r>
            <a:r>
              <a:rPr lang="en-IN" b="1" dirty="0" smtClean="0">
                <a:solidFill>
                  <a:srgbClr val="0070C0"/>
                </a:solidFill>
              </a:rPr>
              <a:t> = </a:t>
            </a:r>
            <a:r>
              <a:rPr lang="en-IN" b="1" dirty="0" err="1" smtClean="0">
                <a:solidFill>
                  <a:srgbClr val="0070C0"/>
                </a:solidFill>
              </a:rPr>
              <a:t>bal</a:t>
            </a:r>
            <a:r>
              <a:rPr lang="en-IN" b="1" dirty="0" smtClean="0">
                <a:solidFill>
                  <a:srgbClr val="0070C0"/>
                </a:solidFill>
              </a:rPr>
              <a:t> + bonus;</a:t>
            </a:r>
          </a:p>
          <a:p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smtClean="0">
                <a:solidFill>
                  <a:srgbClr val="0070C0"/>
                </a:solidFill>
              </a:rPr>
              <a:t> </a:t>
            </a:r>
            <a:r>
              <a:rPr lang="en-IN" b="1" dirty="0" err="1" smtClean="0">
                <a:solidFill>
                  <a:srgbClr val="0070C0"/>
                </a:solidFill>
              </a:rPr>
              <a:t>printf</a:t>
            </a:r>
            <a:r>
              <a:rPr lang="en-IN" b="1" dirty="0" smtClean="0">
                <a:solidFill>
                  <a:srgbClr val="0070C0"/>
                </a:solidFill>
              </a:rPr>
              <a:t>( “ </a:t>
            </a:r>
            <a:r>
              <a:rPr lang="en-IN" b="1" dirty="0" err="1" smtClean="0">
                <a:solidFill>
                  <a:srgbClr val="0070C0"/>
                </a:solidFill>
              </a:rPr>
              <a:t>bal</a:t>
            </a:r>
            <a:r>
              <a:rPr lang="en-IN" b="1" dirty="0" smtClean="0">
                <a:solidFill>
                  <a:srgbClr val="0070C0"/>
                </a:solidFill>
              </a:rPr>
              <a:t> = %d\n”,</a:t>
            </a:r>
            <a:r>
              <a:rPr lang="en-IN" b="1" dirty="0" err="1" smtClean="0">
                <a:solidFill>
                  <a:srgbClr val="0070C0"/>
                </a:solidFill>
              </a:rPr>
              <a:t>bal</a:t>
            </a:r>
            <a:r>
              <a:rPr lang="en-IN" b="1" dirty="0" smtClean="0">
                <a:solidFill>
                  <a:srgbClr val="0070C0"/>
                </a:solidFill>
              </a:rPr>
              <a:t>);</a:t>
            </a:r>
          </a:p>
          <a:p>
            <a:endParaRPr lang="en-IN" b="1" dirty="0">
              <a:solidFill>
                <a:srgbClr val="FF0000"/>
              </a:solidFill>
            </a:endParaRPr>
          </a:p>
          <a:p>
            <a:r>
              <a:rPr lang="en-IN" dirty="0" smtClean="0"/>
              <a:t>  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403" y="1295401"/>
            <a:ext cx="5031897" cy="517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1000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6491"/>
            <a:ext cx="4876800" cy="685799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B6E0-946C-42D8-8399-99A113148596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7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569075"/>
            <a:ext cx="3352800" cy="2889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Copyright (C) 2019 , </a:t>
            </a:r>
            <a:r>
              <a:rPr lang="en-US" dirty="0" err="1" smtClean="0">
                <a:solidFill>
                  <a:srgbClr val="FF0000"/>
                </a:solidFill>
              </a:rPr>
              <a:t>Prof.BadariNath.K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5334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2060"/>
                </a:solidFill>
              </a:rPr>
              <a:t>The switch statement is a multiway branch statement </a:t>
            </a:r>
            <a:r>
              <a:rPr lang="en-IN" dirty="0" smtClean="0">
                <a:solidFill>
                  <a:srgbClr val="002060"/>
                </a:solidFill>
              </a:rPr>
              <a:t>;</a:t>
            </a:r>
            <a:r>
              <a:rPr lang="en-IN" i="1" dirty="0" smtClean="0">
                <a:solidFill>
                  <a:srgbClr val="002060"/>
                </a:solidFill>
              </a:rPr>
              <a:t>Switch </a:t>
            </a:r>
            <a:r>
              <a:rPr lang="en-IN" i="1" dirty="0">
                <a:solidFill>
                  <a:srgbClr val="002060"/>
                </a:solidFill>
              </a:rPr>
              <a:t>statement in C</a:t>
            </a:r>
            <a:r>
              <a:rPr lang="en-IN" dirty="0">
                <a:solidFill>
                  <a:srgbClr val="002060"/>
                </a:solidFill>
              </a:rPr>
              <a:t> language is used to solve multiple option type problems for menu like program, where one value is associated with each option</a:t>
            </a:r>
          </a:p>
        </p:txBody>
      </p:sp>
      <p:pic>
        <p:nvPicPr>
          <p:cNvPr id="4" name="Picture 2" descr="Image result for switch statement in c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310432"/>
            <a:ext cx="6934200" cy="5273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9318" y="1854531"/>
            <a:ext cx="2723882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 smtClean="0">
                <a:solidFill>
                  <a:srgbClr val="FF0000"/>
                </a:solidFill>
              </a:rPr>
              <a:t>Example</a:t>
            </a:r>
          </a:p>
          <a:p>
            <a:r>
              <a:rPr lang="en-IN" sz="1400" b="1" dirty="0" smtClean="0"/>
              <a:t>#</a:t>
            </a:r>
            <a:r>
              <a:rPr lang="en-IN" sz="1400" b="1" dirty="0"/>
              <a:t>include &lt;</a:t>
            </a:r>
            <a:r>
              <a:rPr lang="en-IN" sz="1400" b="1" dirty="0" err="1"/>
              <a:t>stdio.h</a:t>
            </a:r>
            <a:r>
              <a:rPr lang="en-IN" sz="1400" b="1" dirty="0"/>
              <a:t>&gt; </a:t>
            </a:r>
          </a:p>
          <a:p>
            <a:r>
              <a:rPr lang="en-IN" sz="1400" b="1" dirty="0" err="1"/>
              <a:t>int</a:t>
            </a:r>
            <a:r>
              <a:rPr lang="en-IN" sz="1400" b="1" dirty="0"/>
              <a:t> main() </a:t>
            </a:r>
          </a:p>
          <a:p>
            <a:r>
              <a:rPr lang="en-IN" sz="1400" b="1" dirty="0"/>
              <a:t>{ </a:t>
            </a:r>
          </a:p>
          <a:p>
            <a:r>
              <a:rPr lang="en-IN" sz="1400" b="1" dirty="0"/>
              <a:t>   </a:t>
            </a:r>
            <a:r>
              <a:rPr lang="en-IN" sz="1400" b="1" dirty="0" err="1"/>
              <a:t>int</a:t>
            </a:r>
            <a:r>
              <a:rPr lang="en-IN" sz="1400" b="1" dirty="0"/>
              <a:t> </a:t>
            </a:r>
            <a:r>
              <a:rPr lang="en-IN" sz="1400" b="1" dirty="0" smtClean="0"/>
              <a:t> x </a:t>
            </a:r>
            <a:r>
              <a:rPr lang="en-IN" sz="1400" b="1" dirty="0"/>
              <a:t>= 2; </a:t>
            </a:r>
          </a:p>
          <a:p>
            <a:r>
              <a:rPr lang="en-IN" sz="1400" b="1" dirty="0"/>
              <a:t>   switch (x) </a:t>
            </a:r>
          </a:p>
          <a:p>
            <a:r>
              <a:rPr lang="en-IN" sz="1400" b="1" dirty="0"/>
              <a:t>   { </a:t>
            </a:r>
          </a:p>
          <a:p>
            <a:r>
              <a:rPr lang="en-IN" sz="1400" b="1" dirty="0"/>
              <a:t>       case 1: </a:t>
            </a:r>
            <a:r>
              <a:rPr lang="en-IN" sz="1400" b="1" dirty="0" err="1"/>
              <a:t>printf</a:t>
            </a:r>
            <a:r>
              <a:rPr lang="en-IN" sz="1400" b="1" dirty="0"/>
              <a:t>("Choice is 1"); </a:t>
            </a:r>
          </a:p>
          <a:p>
            <a:r>
              <a:rPr lang="en-IN" sz="1400" b="1" dirty="0"/>
              <a:t>               break; </a:t>
            </a:r>
          </a:p>
          <a:p>
            <a:r>
              <a:rPr lang="en-IN" sz="1400" b="1" dirty="0"/>
              <a:t>       case 2: </a:t>
            </a:r>
            <a:r>
              <a:rPr lang="en-IN" sz="1400" b="1" dirty="0" err="1"/>
              <a:t>printf</a:t>
            </a:r>
            <a:r>
              <a:rPr lang="en-IN" sz="1400" b="1" dirty="0"/>
              <a:t>("Choice is 2"); </a:t>
            </a:r>
          </a:p>
          <a:p>
            <a:r>
              <a:rPr lang="en-IN" sz="1400" b="1" dirty="0"/>
              <a:t>                break; </a:t>
            </a:r>
          </a:p>
          <a:p>
            <a:r>
              <a:rPr lang="en-IN" sz="1400" b="1" dirty="0"/>
              <a:t>       case 3: </a:t>
            </a:r>
            <a:r>
              <a:rPr lang="en-IN" sz="1400" b="1" dirty="0" err="1"/>
              <a:t>printf</a:t>
            </a:r>
            <a:r>
              <a:rPr lang="en-IN" sz="1400" b="1" dirty="0"/>
              <a:t>("Choice is 3"); </a:t>
            </a:r>
          </a:p>
          <a:p>
            <a:r>
              <a:rPr lang="en-IN" sz="1400" b="1" dirty="0"/>
              <a:t>               break; </a:t>
            </a:r>
          </a:p>
          <a:p>
            <a:r>
              <a:rPr lang="en-IN" sz="1400" b="1" dirty="0"/>
              <a:t>       default: </a:t>
            </a:r>
            <a:r>
              <a:rPr lang="en-IN" sz="1400" b="1" dirty="0" err="1"/>
              <a:t>printf</a:t>
            </a:r>
            <a:r>
              <a:rPr lang="en-IN" sz="1400" b="1" dirty="0" smtClean="0"/>
              <a:t>(“</a:t>
            </a:r>
            <a:r>
              <a:rPr lang="en-IN" sz="1400" b="1" dirty="0" err="1" smtClean="0"/>
              <a:t>OtherChoice</a:t>
            </a:r>
            <a:r>
              <a:rPr lang="en-IN" sz="1400" b="1" dirty="0" smtClean="0"/>
              <a:t> "); </a:t>
            </a:r>
            <a:endParaRPr lang="en-IN" sz="1400" b="1" dirty="0"/>
          </a:p>
          <a:p>
            <a:r>
              <a:rPr lang="en-IN" sz="1400" b="1" dirty="0"/>
              <a:t>                break;   </a:t>
            </a:r>
          </a:p>
          <a:p>
            <a:r>
              <a:rPr lang="en-IN" sz="1400" b="1" dirty="0"/>
              <a:t>   } </a:t>
            </a:r>
          </a:p>
          <a:p>
            <a:r>
              <a:rPr lang="en-IN" sz="1400" b="1" dirty="0"/>
              <a:t>   return 0; </a:t>
            </a:r>
          </a:p>
          <a:p>
            <a:r>
              <a:rPr lang="en-IN" sz="1400" b="1" dirty="0"/>
              <a:t>}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756" y="6201494"/>
            <a:ext cx="79752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Switch case statements are a substitute for long if statements that compare a variable to several integral </a:t>
            </a:r>
            <a:r>
              <a:rPr lang="en-IN" dirty="0" smtClean="0"/>
              <a:t>values.</a:t>
            </a:r>
            <a:r>
              <a:rPr lang="en-IN" dirty="0"/>
              <a:t> The default statement is optional</a:t>
            </a:r>
          </a:p>
        </p:txBody>
      </p:sp>
    </p:spTree>
    <p:extLst>
      <p:ext uri="{BB962C8B-B14F-4D97-AF65-F5344CB8AC3E}">
        <p14:creationId xmlns:p14="http://schemas.microsoft.com/office/powerpoint/2010/main" val="2573934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5334000" cy="6705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program to determine whether the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character </a:t>
            </a: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entered is an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upper case letter,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 letter, </a:t>
            </a:r>
            <a:endParaRPr lang="en-US" sz="1600" b="1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 </a:t>
            </a:r>
            <a:r>
              <a:rPr lang="en-US" sz="1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a special character. </a:t>
            </a:r>
          </a:p>
          <a:p>
            <a:pPr>
              <a:buNone/>
            </a:pPr>
            <a:r>
              <a:rPr lang="en-US" sz="1500" dirty="0" smtClean="0">
                <a:latin typeface="+mj-lt"/>
              </a:rPr>
              <a:t>  </a:t>
            </a:r>
          </a:p>
          <a:p>
            <a:pPr>
              <a:buNone/>
            </a:pPr>
            <a:r>
              <a:rPr lang="en-US" sz="1500" dirty="0" smtClean="0">
                <a:latin typeface="+mj-lt"/>
              </a:rPr>
              <a:t>  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 &lt;</a:t>
            </a:r>
            <a:r>
              <a:rPr lang="en-US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stdio.h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#include &lt;</a:t>
            </a:r>
            <a:r>
              <a:rPr lang="en-US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conio.h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void main()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{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char </a:t>
            </a:r>
            <a:r>
              <a:rPr lang="en-US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("Enter a character\n");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("%</a:t>
            </a:r>
            <a:r>
              <a:rPr lang="en-US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c",&amp;ch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if (</a:t>
            </a:r>
            <a:r>
              <a:rPr lang="en-US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&gt;=65 &amp;&amp; </a:t>
            </a:r>
            <a:r>
              <a:rPr lang="en-US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&lt;=90)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("Upper Case Letter\n");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else if(</a:t>
            </a:r>
            <a:r>
              <a:rPr lang="en-US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&gt;=97 &amp;&amp; </a:t>
            </a:r>
            <a:r>
              <a:rPr lang="en-US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&lt;=122)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("Lower Case Letter\n");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else if (</a:t>
            </a:r>
            <a:r>
              <a:rPr lang="en-US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&gt;=48 &amp;&amp; </a:t>
            </a:r>
            <a:r>
              <a:rPr lang="en-US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&lt;=57)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("Digit\n");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else 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en-US" sz="12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("Special character\n");</a:t>
            </a:r>
          </a:p>
          <a:p>
            <a:pPr>
              <a:buNone/>
            </a:pPr>
            <a:r>
              <a:rPr lang="en-US" sz="12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>
              <a:buNone/>
            </a:pPr>
            <a:r>
              <a:rPr lang="en-US" sz="1500" dirty="0" smtClean="0">
                <a:latin typeface="+mj-lt"/>
              </a:rPr>
              <a:t> </a:t>
            </a:r>
            <a:r>
              <a:rPr lang="en-US" sz="1500" dirty="0" smtClean="0">
                <a:latin typeface="+mj-lt"/>
              </a:rPr>
              <a:t>  </a:t>
            </a:r>
            <a:r>
              <a:rPr lang="en-US" sz="1500" dirty="0" smtClean="0">
                <a:latin typeface="+mj-lt"/>
              </a:rPr>
              <a:t>Output:</a:t>
            </a:r>
          </a:p>
          <a:p>
            <a:pPr>
              <a:buNone/>
            </a:pPr>
            <a:r>
              <a:rPr lang="en-US" sz="1500" dirty="0" smtClean="0">
                <a:latin typeface="+mj-lt"/>
              </a:rPr>
              <a:t>  Enter a character</a:t>
            </a:r>
          </a:p>
          <a:p>
            <a:pPr>
              <a:buNone/>
            </a:pPr>
            <a:r>
              <a:rPr lang="en-US" sz="1500" dirty="0" smtClean="0">
                <a:latin typeface="+mj-lt"/>
              </a:rPr>
              <a:t>  9</a:t>
            </a:r>
          </a:p>
          <a:p>
            <a:pPr>
              <a:buNone/>
            </a:pPr>
            <a:r>
              <a:rPr lang="en-US" sz="1500" dirty="0" smtClean="0">
                <a:latin typeface="+mj-lt"/>
              </a:rPr>
              <a:t>  Digit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8</a:t>
            </a:fld>
            <a:endParaRPr lang="en-US">
              <a:solidFill>
                <a:srgbClr val="F0A22E">
                  <a:shade val="75000"/>
                </a:srgbClr>
              </a:solidFill>
            </a:endParaRPr>
          </a:p>
        </p:txBody>
      </p:sp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0"/>
            <a:ext cx="1295400" cy="1295400"/>
          </a:xfrm>
          <a:prstGeom prst="rect">
            <a:avLst/>
          </a:prstGeom>
          <a:noFill/>
        </p:spPr>
      </p:pic>
      <p:sp>
        <p:nvSpPr>
          <p:cNvPr id="5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569075"/>
            <a:ext cx="3352800" cy="288925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Copyright (C) 2019 , </a:t>
            </a:r>
            <a:r>
              <a:rPr lang="en-US" dirty="0" err="1" smtClean="0">
                <a:solidFill>
                  <a:srgbClr val="FF0000"/>
                </a:solidFill>
              </a:rPr>
              <a:t>Prof.BadariNath.K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0"/>
            <a:ext cx="2514600" cy="288925"/>
          </a:xfrm>
        </p:spPr>
        <p:txBody>
          <a:bodyPr/>
          <a:lstStyle/>
          <a:p>
            <a:fld id="{6F45B6E0-946C-42D8-8399-99A113148596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11015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6491"/>
            <a:ext cx="4876800" cy="685799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in 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 descr="Related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"/>
            <a:ext cx="1295400" cy="1295400"/>
          </a:xfrm>
          <a:prstGeom prst="rect">
            <a:avLst/>
          </a:prstGeom>
          <a:noFill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5B6E0-946C-42D8-8399-99A113148596}" type="datetime1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2/5/2019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F0A22E">
                    <a:shade val="75000"/>
                  </a:srgbClr>
                </a:solidFill>
              </a:rPr>
              <a:pPr/>
              <a:t>9</a:t>
            </a:fld>
            <a:endParaRPr lang="en-US" dirty="0">
              <a:solidFill>
                <a:srgbClr val="F0A22E">
                  <a:shade val="75000"/>
                </a:srgb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791200" y="6569075"/>
            <a:ext cx="3352800" cy="288925"/>
          </a:xfrm>
        </p:spPr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Copyright (C) 2019 , Prof.BadariNath.K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457200"/>
            <a:ext cx="8610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Working of  switch statement :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 smtClean="0"/>
              <a:t>The </a:t>
            </a:r>
            <a:r>
              <a:rPr lang="en-IN" dirty="0"/>
              <a:t>expression provided in the switch should result in a</a:t>
            </a:r>
            <a:r>
              <a:rPr lang="en-IN" b="1" dirty="0"/>
              <a:t> constant value</a:t>
            </a:r>
            <a:r>
              <a:rPr lang="en-IN" dirty="0"/>
              <a:t> otherwise it </a:t>
            </a:r>
            <a:r>
              <a:rPr lang="en-IN" dirty="0" smtClean="0"/>
              <a:t>would  </a:t>
            </a:r>
            <a:r>
              <a:rPr lang="en-IN" dirty="0"/>
              <a:t>not be valid.</a:t>
            </a:r>
            <a:br>
              <a:rPr lang="en-IN" dirty="0"/>
            </a:br>
            <a:r>
              <a:rPr lang="en-IN" b="1" dirty="0" smtClean="0">
                <a:solidFill>
                  <a:srgbClr val="0070C0"/>
                </a:solidFill>
              </a:rPr>
              <a:t>Valid expressions for switch:</a:t>
            </a:r>
            <a:endParaRPr lang="en-IN" dirty="0" smtClean="0">
              <a:solidFill>
                <a:srgbClr val="0070C0"/>
              </a:solidFill>
            </a:endParaRPr>
          </a:p>
          <a:p>
            <a:pPr algn="just"/>
            <a:r>
              <a:rPr lang="en-IN" dirty="0" smtClean="0">
                <a:solidFill>
                  <a:srgbClr val="0070C0"/>
                </a:solidFill>
              </a:rPr>
              <a:t>     // </a:t>
            </a:r>
            <a:r>
              <a:rPr lang="en-IN" dirty="0">
                <a:solidFill>
                  <a:srgbClr val="0070C0"/>
                </a:solidFill>
              </a:rPr>
              <a:t>Constant expressions allowed switch(1+2+23) switch(1*2+3%4</a:t>
            </a:r>
            <a:r>
              <a:rPr lang="en-IN" dirty="0" smtClean="0">
                <a:solidFill>
                  <a:srgbClr val="0070C0"/>
                </a:solidFill>
              </a:rPr>
              <a:t>)</a:t>
            </a:r>
          </a:p>
          <a:p>
            <a:pPr algn="just"/>
            <a:r>
              <a:rPr lang="en-IN" b="1" dirty="0" smtClean="0">
                <a:solidFill>
                  <a:srgbClr val="0070C0"/>
                </a:solidFill>
              </a:rPr>
              <a:t>     Invalid </a:t>
            </a:r>
            <a:r>
              <a:rPr lang="en-IN" b="1" dirty="0">
                <a:solidFill>
                  <a:srgbClr val="0070C0"/>
                </a:solidFill>
              </a:rPr>
              <a:t>switch expressions for switch:</a:t>
            </a:r>
            <a:endParaRPr lang="en-IN" dirty="0">
              <a:solidFill>
                <a:srgbClr val="0070C0"/>
              </a:solidFill>
            </a:endParaRPr>
          </a:p>
          <a:p>
            <a:pPr algn="just"/>
            <a:r>
              <a:rPr lang="en-IN" dirty="0" smtClean="0">
                <a:solidFill>
                  <a:srgbClr val="0070C0"/>
                </a:solidFill>
              </a:rPr>
              <a:t>    // </a:t>
            </a:r>
            <a:r>
              <a:rPr lang="en-IN" dirty="0">
                <a:solidFill>
                  <a:srgbClr val="0070C0"/>
                </a:solidFill>
              </a:rPr>
              <a:t>Variable expression not allowed switch(</a:t>
            </a:r>
            <a:r>
              <a:rPr lang="en-IN" dirty="0" err="1">
                <a:solidFill>
                  <a:srgbClr val="0070C0"/>
                </a:solidFill>
              </a:rPr>
              <a:t>ab+cd</a:t>
            </a:r>
            <a:r>
              <a:rPr lang="en-IN" dirty="0">
                <a:solidFill>
                  <a:srgbClr val="0070C0"/>
                </a:solidFill>
              </a:rPr>
              <a:t>) switch(</a:t>
            </a:r>
            <a:r>
              <a:rPr lang="en-IN" dirty="0" err="1">
                <a:solidFill>
                  <a:srgbClr val="0070C0"/>
                </a:solidFill>
              </a:rPr>
              <a:t>a+b+c</a:t>
            </a:r>
            <a:r>
              <a:rPr lang="en-IN" dirty="0">
                <a:solidFill>
                  <a:srgbClr val="0070C0"/>
                </a:solidFill>
              </a:rPr>
              <a:t>)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Duplicate case values are not allowed</a:t>
            </a:r>
            <a:r>
              <a:rPr lang="en-IN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rgbClr val="0070C0"/>
                </a:solidFill>
              </a:rPr>
              <a:t>The </a:t>
            </a:r>
            <a:r>
              <a:rPr lang="en-IN" dirty="0">
                <a:solidFill>
                  <a:srgbClr val="0070C0"/>
                </a:solidFill>
              </a:rPr>
              <a:t>default statement is optional</a:t>
            </a:r>
            <a:r>
              <a:rPr lang="en-IN" dirty="0" smtClean="0">
                <a:solidFill>
                  <a:srgbClr val="0070C0"/>
                </a:solidFill>
              </a:rPr>
              <a:t>. Even </a:t>
            </a:r>
            <a:r>
              <a:rPr lang="en-IN" dirty="0">
                <a:solidFill>
                  <a:srgbClr val="0070C0"/>
                </a:solidFill>
              </a:rPr>
              <a:t>if the switch case statement do not have a default </a:t>
            </a:r>
            <a:r>
              <a:rPr lang="en-IN" dirty="0" smtClean="0">
                <a:solidFill>
                  <a:srgbClr val="0070C0"/>
                </a:solidFill>
              </a:rPr>
              <a:t>statement, it </a:t>
            </a:r>
            <a:r>
              <a:rPr lang="en-IN" dirty="0">
                <a:solidFill>
                  <a:srgbClr val="0070C0"/>
                </a:solidFill>
              </a:rPr>
              <a:t>would run without any problem.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 smtClean="0"/>
              <a:t>The </a:t>
            </a:r>
            <a:r>
              <a:rPr lang="en-IN" dirty="0"/>
              <a:t>break statement is used inside the switch to terminate a statement sequence. When a break statement is reached, the switch terminates, and the flow of control jumps to the next line following the switch statement</a:t>
            </a:r>
            <a:r>
              <a:rPr lang="en-IN" dirty="0" smtClean="0"/>
              <a:t>. The </a:t>
            </a:r>
            <a:r>
              <a:rPr lang="en-IN" dirty="0"/>
              <a:t>break statement is optional. If omitted, execution will continue on into the next case. The flow of control will fall through to subsequent cases until a break is reached</a:t>
            </a:r>
            <a:r>
              <a:rPr lang="en-IN" dirty="0" smtClean="0"/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 smtClean="0">
                <a:solidFill>
                  <a:srgbClr val="0070C0"/>
                </a:solidFill>
              </a:rPr>
              <a:t>Nesting </a:t>
            </a:r>
            <a:r>
              <a:rPr lang="en-IN" dirty="0">
                <a:solidFill>
                  <a:srgbClr val="0070C0"/>
                </a:solidFill>
              </a:rPr>
              <a:t>of switch statements are allowed, which means you can have switch statements inside another switch. However nested switch statements should be avoided as it makes program more complex and less readable</a:t>
            </a:r>
            <a:r>
              <a:rPr lang="en-IN" dirty="0"/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4942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</TotalTime>
  <Words>1812</Words>
  <Application>Microsoft Office PowerPoint</Application>
  <PresentationFormat>On-screen Show (4:3)</PresentationFormat>
  <Paragraphs>399</Paragraphs>
  <Slides>14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Trek</vt:lpstr>
      <vt:lpstr>Programming in c</vt:lpstr>
      <vt:lpstr>Programming in c</vt:lpstr>
      <vt:lpstr>Programming in c</vt:lpstr>
      <vt:lpstr>Programming in c</vt:lpstr>
      <vt:lpstr>Programming in c</vt:lpstr>
      <vt:lpstr>Programming in c</vt:lpstr>
      <vt:lpstr>Programming in c</vt:lpstr>
      <vt:lpstr>PowerPoint Presentation</vt:lpstr>
      <vt:lpstr>Programming in 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</dc:title>
  <dc:creator>gcpunch</dc:creator>
  <cp:lastModifiedBy>gcpunch</cp:lastModifiedBy>
  <cp:revision>84</cp:revision>
  <dcterms:created xsi:type="dcterms:W3CDTF">2006-08-16T00:00:00Z</dcterms:created>
  <dcterms:modified xsi:type="dcterms:W3CDTF">2019-02-05T10:54:23Z</dcterms:modified>
</cp:coreProperties>
</file>