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3" r:id="rId22"/>
    <p:sldId id="274" r:id="rId23"/>
    <p:sldId id="275" r:id="rId24"/>
    <p:sldId id="276" r:id="rId25"/>
    <p:sldId id="278" r:id="rId26"/>
    <p:sldId id="279" r:id="rId27"/>
    <p:sldId id="277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2" r:id="rId39"/>
    <p:sldId id="293" r:id="rId40"/>
    <p:sldId id="294" r:id="rId41"/>
    <p:sldId id="290" r:id="rId42"/>
    <p:sldId id="2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CF66C-3F87-46A5-89A5-A91209D955C3}" v="8" dt="2023-08-09T17:25:58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BC0D-F801-A952-9A46-BA794137B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F8B15-4562-253E-5B8D-DA95E0859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24CE-9FEB-D615-7AA9-53CAE2C3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C072-B041-B5C6-1792-44F09824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510C-CE05-C03F-B650-5EB59684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750A-F699-002F-C8E6-458F411A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64B0-5704-E602-EB3C-FBC1ACA9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788C-B91C-A30F-2F93-C0BC3E01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5A06-490D-CDBB-59F5-BD849045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9976-9ECC-6E17-3B86-60EFAD1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53D37-8EDA-CE34-5F96-E26C78EE8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BB7C-F656-AF19-887F-BEDD9CD9D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1D8A-8ECA-7D02-8417-7F42B258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7CA0-A099-0D22-EB0C-2DBA01B3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2E35-ECDA-6C2A-C118-276685F7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5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5319-D2BF-923F-2895-27619D73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D6A8-55A5-7F5B-AC6D-8C6D1EED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CF56-3881-422C-CD5E-49B98E8A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F60D-4C61-1947-10CC-36450BCE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8B18-A38A-039A-CE65-E178FDD6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5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8241-DA5F-690C-12A8-975FF08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2851C-D23D-D588-D3BF-5E1EC639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61591-122F-6687-CE9A-5A1C98D6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F41F-56C3-9795-0C65-56AF22E0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A97A-8299-4946-B343-C05D78D6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2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0501-22F2-001D-51DC-C2C1B873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C472-DD34-272C-E3E9-985936923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5F416-24C8-15F1-58AF-41A6BDEA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C02FD-6FDA-AF01-C558-454976BA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CEDB-D32B-C58E-C311-0DF604B6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9AA20-9816-3B8A-D4A6-395D83EF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7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A2D8-B43B-2301-BA74-6685BA3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E6EA-794C-F369-44E0-A5C47B9C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42F84-E7B0-8FE6-26A6-7E9186A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F7A92-E3E6-4CD6-6676-93427454F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8DF5A-865D-8250-97F8-CBA61ABF3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BF28B-6CC3-2D53-B850-06201855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61AE1-1961-D8D1-982D-7E48EA23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389D9-6839-542B-1A89-4611C4A9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4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BE01-6C7E-0CEB-0443-363D0A33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E7602-4D57-2B96-50C1-42985AF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4AAFE-2B16-F615-ECA2-3BB73ABA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972D6-47F1-6349-01CE-BCE01C4D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EB63D-7EA8-9975-7CEF-6D13873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9B843-55A4-E468-1502-E88731FB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92F2B-6389-BD6A-2206-5AC2BD6B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7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437B-5119-B6BC-9C87-70223FA0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13DD-2369-1237-F38A-68385FA0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E8973-DF70-5CD5-EC66-2609C678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4FAE6-5E9C-BCE6-D84C-11E1A75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55AE4-A921-EFF3-4C1A-75810B03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3DA8-0FC6-CB79-665B-91DEEB11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3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BF45-9E91-36BA-B36A-E7E82993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11F1B-8370-CD31-7D5A-30C83D3A2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DA33D-1A5A-A389-E288-2CC83DC19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6ACA7-A542-A144-D5F3-FBAACB7F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27FB-F825-B2A2-8FB8-B7D4CB3E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28965-7F01-9C9F-3A7E-52BC2674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0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2DB44-7CCD-3634-54DD-D2A7EDD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3404-2C04-C8A2-29B7-DBC0F6B68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DE46-8FA1-CD06-55EF-69805186B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52F4-8A7B-48EB-8036-4BECD9FE7825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C10F-827F-0BFC-ED34-541917F05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0F88-DEB3-9B65-F97A-9DABB830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E13D-95A7-42CD-9C22-D6724669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7D33-E85B-0F18-624A-B2F8223A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155" y="266956"/>
            <a:ext cx="9144000" cy="617947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3B312-4955-B522-7B46-E0392089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936" y="4349290"/>
            <a:ext cx="9144000" cy="1655762"/>
          </a:xfrm>
        </p:spPr>
        <p:txBody>
          <a:bodyPr/>
          <a:lstStyle/>
          <a:p>
            <a:pPr algn="l"/>
            <a:r>
              <a:rPr lang="en-IN" dirty="0"/>
              <a:t>Prof Somesh Nandi</a:t>
            </a:r>
          </a:p>
          <a:p>
            <a:pPr algn="l"/>
            <a:r>
              <a:rPr lang="en-IN" dirty="0"/>
              <a:t>Department of AIML</a:t>
            </a:r>
          </a:p>
          <a:p>
            <a:pPr algn="l"/>
            <a:r>
              <a:rPr lang="en-IN" dirty="0"/>
              <a:t>RVCE</a:t>
            </a:r>
          </a:p>
        </p:txBody>
      </p:sp>
    </p:spTree>
    <p:extLst>
      <p:ext uri="{BB962C8B-B14F-4D97-AF65-F5344CB8AC3E}">
        <p14:creationId xmlns:p14="http://schemas.microsoft.com/office/powerpoint/2010/main" val="184718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B080-D042-1DD4-DBD8-44F23F6B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Quick Summary of Functions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F2A7-C361-2A70-8AAC-88DF581A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624" y="-165562"/>
            <a:ext cx="7074409" cy="3208956"/>
          </a:xfrm>
        </p:spPr>
        <p:txBody>
          <a:bodyPr anchor="ctr">
            <a:normAutofit/>
          </a:bodyPr>
          <a:lstStyle/>
          <a:p>
            <a:pPr fontAlgn="base"/>
            <a:r>
              <a:rPr lang="en-GB" sz="1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3 aspects in each C function. They are,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 or prototype  – This informs compiler about the function name, function parameters and  return value’s data type.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 – This calls the actual function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 – This contains all the statements to be executed</a:t>
            </a:r>
            <a:r>
              <a:rPr lang="en-GB" sz="1400" b="0" i="0" dirty="0">
                <a:solidFill>
                  <a:srgbClr val="FFFFFF"/>
                </a:solidFill>
                <a:effectLst/>
                <a:latin typeface="Merriweather" panose="020F0502020204030204" pitchFamily="2" charset="0"/>
              </a:rPr>
              <a:t>.</a:t>
            </a:r>
          </a:p>
          <a:p>
            <a:endParaRPr lang="en-IN" sz="14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9FEC0-B069-65EA-E859-26609BE3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28" y="2971800"/>
            <a:ext cx="10661751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7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3DD-163F-0932-6B5A-28F5D5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Functions and Some Important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46B2-CEF9-4DA7-8E1F-7FA9011A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081548"/>
            <a:ext cx="11137490" cy="5095415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While creating a C function, you give a definition of what the function has to do</a:t>
            </a:r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 -  its called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calling 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To use a function, you will have to call that function to perform the defined task.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When a program calls a function, the program control is transferred to the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called 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. 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A called function performs a defined task and when its return statement is executed or when its function-ending closing brace is reached, it returns the program control back to the main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08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63DD-163F-0932-6B5A-28F5D581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Using Functions and Some Important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46B2-CEF9-4DA7-8E1F-7FA9011A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081548"/>
            <a:ext cx="11137490" cy="5095415"/>
          </a:xfrm>
        </p:spPr>
        <p:txBody>
          <a:bodyPr>
            <a:normAutofit/>
          </a:bodyPr>
          <a:lstStyle/>
          <a:p>
            <a:r>
              <a:rPr lang="en-IN" dirty="0"/>
              <a:t>Using parameters while defining function is optional.</a:t>
            </a:r>
          </a:p>
          <a:p>
            <a:r>
              <a:rPr lang="en-IN" dirty="0"/>
              <a:t>A function cant be declared inside the body of another function.</a:t>
            </a:r>
          </a:p>
          <a:p>
            <a:r>
              <a:rPr lang="en-IN" dirty="0"/>
              <a:t>If function doesn’t specify any return type then by default integer will be defined.</a:t>
            </a:r>
          </a:p>
          <a:p>
            <a:r>
              <a:rPr lang="en-IN" dirty="0"/>
              <a:t>Function once declared is Global it can be called at any point of the function.</a:t>
            </a:r>
          </a:p>
          <a:p>
            <a:r>
              <a:rPr lang="en-GB" dirty="0"/>
              <a:t>void means that the function does not have a return value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17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A712-F6E2-D11D-9BD8-F694DB1A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1" y="181897"/>
            <a:ext cx="10515600" cy="64759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Return Statement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536C-CCCF-4E00-AF77-F40F0B23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012724"/>
            <a:ext cx="11956026" cy="566337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Return Statement is used to terminate the execution of the function.</a:t>
            </a:r>
          </a:p>
          <a:p>
            <a:r>
              <a:rPr lang="en-GB" dirty="0"/>
              <a:t>Returns control in the point of invocation. It could also return value in that point.</a:t>
            </a:r>
          </a:p>
          <a:p>
            <a:r>
              <a:rPr lang="en-GB" dirty="0">
                <a:highlight>
                  <a:srgbClr val="FFFF00"/>
                </a:highlight>
              </a:rPr>
              <a:t>Syntax</a:t>
            </a:r>
            <a:endParaRPr lang="en-IN" dirty="0">
              <a:highlight>
                <a:srgbClr val="FFFF00"/>
              </a:highlight>
            </a:endParaRPr>
          </a:p>
          <a:p>
            <a:pPr algn="l"/>
            <a:r>
              <a:rPr lang="en-GB" dirty="0"/>
              <a:t>Returning control from function that does not return value:</a:t>
            </a:r>
            <a:br>
              <a:rPr lang="en-GB" dirty="0"/>
            </a:br>
            <a:r>
              <a:rPr lang="en-GB" dirty="0"/>
              <a:t>    return; </a:t>
            </a:r>
          </a:p>
          <a:p>
            <a:pPr algn="l"/>
            <a:r>
              <a:rPr lang="en-GB" dirty="0"/>
              <a:t>Returning control from function that returns value:</a:t>
            </a:r>
            <a:br>
              <a:rPr lang="en-GB" dirty="0"/>
            </a:br>
            <a:r>
              <a:rPr lang="en-GB" dirty="0"/>
              <a:t>    </a:t>
            </a:r>
            <a:r>
              <a:rPr lang="en-GB" dirty="0">
                <a:highlight>
                  <a:srgbClr val="FFFF00"/>
                </a:highlight>
              </a:rPr>
              <a:t>return &lt;value&gt;;</a:t>
            </a:r>
          </a:p>
          <a:p>
            <a:pPr algn="l"/>
            <a:r>
              <a:rPr lang="en-GB" dirty="0"/>
              <a:t>The return value could be any valid expression that returns a value: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 constant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 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 calculation, for instance (a + b) * 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call to another function that returns a value</a:t>
            </a:r>
          </a:p>
          <a:p>
            <a:pPr algn="l"/>
            <a:r>
              <a:rPr lang="en-GB" dirty="0"/>
              <a:t>The value must be of the same (or compatible) type that the function was defined. For example, an int function can’t return a float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96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3A3D-0DC7-4B6A-068F-9B32FF85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solidFill>
                  <a:srgbClr val="000000"/>
                </a:solidFill>
                <a:effectLst/>
                <a:latin typeface="BebasNeue"/>
              </a:rPr>
              <a:t>How the return statement works?</a:t>
            </a:r>
            <a:br>
              <a:rPr lang="en-GB" b="1" i="0" dirty="0">
                <a:solidFill>
                  <a:srgbClr val="000000"/>
                </a:solidFill>
                <a:effectLst/>
                <a:latin typeface="Bebas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964F-39FC-9075-33DD-65C1F430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3" y="812902"/>
            <a:ext cx="11265310" cy="588286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First you need to understand how the function call works. When you call a function two things happen</a:t>
            </a:r>
          </a:p>
          <a:p>
            <a:pPr>
              <a:lnSpc>
                <a:spcPct val="150000"/>
              </a:lnSpc>
            </a:pPr>
            <a:r>
              <a:rPr lang="en-GB" dirty="0"/>
              <a:t>The execution of the current function is paused.</a:t>
            </a:r>
          </a:p>
          <a:p>
            <a:pPr>
              <a:lnSpc>
                <a:spcPct val="150000"/>
              </a:lnSpc>
            </a:pPr>
            <a:r>
              <a:rPr lang="en-GB" dirty="0"/>
              <a:t>The function that you call executes.</a:t>
            </a:r>
          </a:p>
          <a:p>
            <a:pPr>
              <a:lnSpc>
                <a:spcPct val="150000"/>
              </a:lnSpc>
            </a:pPr>
            <a:r>
              <a:rPr lang="en-GB" dirty="0"/>
              <a:t>This is what we call a transfer of control. When you call a function the control of the program is transferred from the calling function to the called function.</a:t>
            </a:r>
            <a:br>
              <a:rPr lang="en-GB" dirty="0"/>
            </a:br>
            <a:r>
              <a:rPr lang="en-GB" dirty="0"/>
              <a:t>The return statement returns the control to the previous routine. </a:t>
            </a:r>
          </a:p>
          <a:p>
            <a:pPr>
              <a:lnSpc>
                <a:spcPct val="150000"/>
              </a:lnSpc>
            </a:pPr>
            <a:r>
              <a:rPr lang="en-GB" dirty="0"/>
              <a:t>That function will continue its execution from the point where it was paused.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98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4F3A3D-0DC7-4B6A-068F-9B32FF85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6870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the return statement works?</a:t>
            </a:r>
            <a:br>
              <a:rPr lang="en-US" sz="32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BC5FB-85FF-0E0A-D003-8BA239F6DB8C}"/>
              </a:ext>
            </a:extLst>
          </p:cNvPr>
          <p:cNvSpPr txBox="1"/>
          <p:nvPr/>
        </p:nvSpPr>
        <p:spPr>
          <a:xfrm>
            <a:off x="223784" y="1233217"/>
            <a:ext cx="4860682" cy="5328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1.The function main is called when our program is started.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2.Then it calls the routine </a:t>
            </a:r>
            <a:r>
              <a:rPr lang="en-US" sz="2400" b="0" i="0" dirty="0" err="1">
                <a:solidFill>
                  <a:srgbClr val="FFFFFF"/>
                </a:solidFill>
                <a:effectLst/>
              </a:rPr>
              <a:t>sumDigits</a:t>
            </a:r>
            <a:r>
              <a:rPr lang="en-US" sz="2400" b="0" i="0" dirty="0">
                <a:solidFill>
                  <a:srgbClr val="FFFFFF"/>
                </a:solidFill>
                <a:effectLst/>
              </a:rPr>
              <a:t>. At this point “main” is paused and </a:t>
            </a:r>
            <a:r>
              <a:rPr lang="en-US" sz="2400" b="0" i="0" dirty="0" err="1">
                <a:solidFill>
                  <a:srgbClr val="FFFFFF"/>
                </a:solidFill>
                <a:effectLst/>
              </a:rPr>
              <a:t>sumDigits</a:t>
            </a:r>
            <a:r>
              <a:rPr lang="en-US" sz="2400" b="0" i="0" dirty="0">
                <a:solidFill>
                  <a:srgbClr val="FFFFFF"/>
                </a:solidFill>
                <a:effectLst/>
              </a:rPr>
              <a:t> starts.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rgbClr val="FFFFFF"/>
                </a:solidFill>
                <a:effectLst/>
              </a:rPr>
              <a:t>3.The second function will do its calculations and reach the </a:t>
            </a:r>
            <a:r>
              <a:rPr lang="en-US" sz="2400" b="0" i="1" dirty="0">
                <a:solidFill>
                  <a:srgbClr val="FFFFFF"/>
                </a:solidFill>
                <a:effectLst/>
              </a:rPr>
              <a:t>return sum;</a:t>
            </a:r>
            <a:r>
              <a:rPr lang="en-US" sz="2400" b="0" i="0" dirty="0">
                <a:solidFill>
                  <a:srgbClr val="FFFFFF"/>
                </a:solidFill>
                <a:effectLst/>
              </a:rPr>
              <a:t> statement. Here it ends and the control is transferred back in main.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4.</a:t>
            </a:r>
            <a:r>
              <a:rPr lang="en-US" sz="2400" b="0" i="0" dirty="0">
                <a:solidFill>
                  <a:srgbClr val="FFFFFF"/>
                </a:solidFill>
                <a:effectLst/>
              </a:rPr>
              <a:t>Since </a:t>
            </a:r>
            <a:r>
              <a:rPr lang="en-US" sz="2400" b="0" i="0" dirty="0" err="1">
                <a:solidFill>
                  <a:srgbClr val="FFFFFF"/>
                </a:solidFill>
                <a:effectLst/>
              </a:rPr>
              <a:t>sumDigits</a:t>
            </a:r>
            <a:r>
              <a:rPr lang="en-US" sz="2400" b="0" i="0" dirty="0">
                <a:solidFill>
                  <a:srgbClr val="FFFFFF"/>
                </a:solidFill>
                <a:effectLst/>
              </a:rPr>
              <a:t> returns a value(the value of the sum variable), a value will appear in the place where the function was called.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CDDDF-2209-00E2-51FE-9B515A094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6062" y="130629"/>
            <a:ext cx="5996244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9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8269-639F-5825-EBE0-6C663ED6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95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cap="all">
                <a:solidFill>
                  <a:srgbClr val="222222"/>
                </a:solidFill>
                <a:effectLst/>
                <a:latin typeface="Montserrat" panose="020F0502020204030204" pitchFamily="2" charset="0"/>
              </a:rPr>
              <a:t>Just for Information</a:t>
            </a:r>
            <a:br>
              <a:rPr lang="en-IN" b="1" i="0" cap="all">
                <a:solidFill>
                  <a:srgbClr val="222222"/>
                </a:solidFill>
                <a:effectLst/>
                <a:latin typeface="Montserrat" panose="020F050202020403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F9EA-2B3D-67BB-1D21-A056E956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599768"/>
            <a:ext cx="11739716" cy="6046838"/>
          </a:xfrm>
        </p:spPr>
        <p:txBody>
          <a:bodyPr/>
          <a:lstStyle/>
          <a:p>
            <a:pPr marL="0" indent="0" algn="just" fontAlgn="base">
              <a:buNone/>
            </a:pPr>
            <a:endParaRPr lang="en-GB" b="0" i="0">
              <a:solidFill>
                <a:srgbClr val="444444"/>
              </a:solidFill>
              <a:effectLst/>
              <a:latin typeface="Merriweather" panose="00000500000000000000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444444"/>
                </a:solidFill>
                <a:effectLst/>
                <a:latin typeface="Merriweather" panose="00000500000000000000" pitchFamily="2" charset="0"/>
              </a:rPr>
              <a:t>Actual parameter – This is the argument which is used in function call.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444444"/>
                </a:solidFill>
                <a:effectLst/>
                <a:latin typeface="Merriweather" panose="00000500000000000000" pitchFamily="2" charset="0"/>
              </a:rPr>
              <a:t>Formal parameter – This is the argument which is used in function definition.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GB">
              <a:solidFill>
                <a:srgbClr val="444444"/>
              </a:solidFill>
              <a:latin typeface="Merriweather" panose="00000500000000000000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endParaRPr lang="en-GB" b="0" i="0">
              <a:solidFill>
                <a:srgbClr val="444444"/>
              </a:solidFill>
              <a:effectLst/>
              <a:latin typeface="Merriweather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2182A-50EC-E395-7F26-FDAE9A05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40" y="2942810"/>
            <a:ext cx="6950042" cy="33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5DF4-AB61-F9E0-4982-9DDC7F0B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IN" dirty="0"/>
              <a:t>Passing Parameters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3903-3227-A652-CD44-D071FB8C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219200"/>
            <a:ext cx="11680723" cy="5742039"/>
          </a:xfrm>
        </p:spPr>
        <p:txBody>
          <a:bodyPr>
            <a:normAutofit/>
          </a:bodyPr>
          <a:lstStyle/>
          <a:p>
            <a:r>
              <a:rPr lang="en-IN" dirty="0"/>
              <a:t>When the function is called, we need to pass the value for that function. There are two ways to pass the parameters.</a:t>
            </a:r>
          </a:p>
          <a:p>
            <a:r>
              <a:rPr lang="en-GB" b="0" i="0" u="none" strike="noStrike" dirty="0">
                <a:solidFill>
                  <a:srgbClr val="40A944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1. Call by value</a:t>
            </a:r>
            <a:endParaRPr lang="en-GB" dirty="0">
              <a:solidFill>
                <a:srgbClr val="40A944"/>
              </a:solidFill>
              <a:highlight>
                <a:srgbClr val="FFFF00"/>
              </a:highlight>
              <a:latin typeface="Nunito" pitchFamily="2" charset="0"/>
            </a:endParaRPr>
          </a:p>
          <a:p>
            <a:pPr fontAlgn="base"/>
            <a:r>
              <a:rPr lang="en-GB" dirty="0"/>
              <a:t>In call by value method, the value of the variable is passed to the function as parameter.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The value of the actual parameter can not be modified by formal parameter.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Different Memory is allocated for both actual and formal parameters. Because value of actual parameter is copied to formal parameter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19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48269-639F-5825-EBE0-6C663ED6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 b="1" i="0" cap="all">
                <a:effectLst/>
                <a:latin typeface="inherit"/>
              </a:rPr>
              <a:t>CALL BY VALUE</a:t>
            </a:r>
            <a:br>
              <a:rPr lang="en-IN" sz="5000" b="1" i="0" cap="all">
                <a:effectLst/>
                <a:latin typeface="Montserrat" panose="020F0502020204030204" pitchFamily="2" charset="0"/>
              </a:rPr>
            </a:br>
            <a:endParaRPr lang="en-IN" sz="50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1192AF-90D9-0201-2F2F-2FC3E349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Actual Parameter x and y are created.</a:t>
            </a:r>
          </a:p>
          <a:p>
            <a:r>
              <a:rPr lang="en-US" dirty="0"/>
              <a:t>They are used in fun definition</a:t>
            </a:r>
          </a:p>
          <a:p>
            <a:r>
              <a:rPr lang="en-US" dirty="0"/>
              <a:t>In that the values of x and y are changed , but that will not affect the actual parameter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48792-ADEF-2ECE-6C8A-F374AED50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742362"/>
            <a:ext cx="6376683" cy="54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68A59-B93F-9FAB-E94B-90E903DC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254655"/>
          </a:xfrm>
        </p:spPr>
        <p:txBody>
          <a:bodyPr anchor="b">
            <a:normAutofit fontScale="90000"/>
          </a:bodyPr>
          <a:lstStyle/>
          <a:p>
            <a:r>
              <a:rPr lang="en-IN" sz="5000" dirty="0"/>
              <a:t>Call by Reference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B942-D07D-BBCA-D0C7-4F9EAA59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20" y="1245058"/>
            <a:ext cx="5494269" cy="5401547"/>
          </a:xfrm>
        </p:spPr>
        <p:txBody>
          <a:bodyPr anchor="t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call by reference method, the address of the variable is passed to the function as parameter.</a:t>
            </a:r>
          </a:p>
          <a:p>
            <a:pPr marL="0" indent="0" fontAlgn="base">
              <a:buNone/>
            </a:pPr>
            <a:endParaRPr lang="en-GB" sz="2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actual parameter can be modified by formal parameter.</a:t>
            </a:r>
          </a:p>
          <a:p>
            <a:pPr marL="0" indent="0" fontAlgn="base">
              <a:buNone/>
            </a:pPr>
            <a:endParaRPr lang="en-GB" sz="2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memory is used for both actual and formal parameters since only address is used by both parameters</a:t>
            </a:r>
            <a:r>
              <a:rPr lang="en-GB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28329-A044-5BD4-9797-5B51A1B4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956" y="341071"/>
            <a:ext cx="5458968" cy="594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DB7C-964C-71B1-ED52-861BDC4F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pPr algn="ctr"/>
            <a:r>
              <a:rPr lang="en-IN" dirty="0"/>
              <a:t>What are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9F69-6CC1-12DC-A4D5-DE8A9C4B7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3" y="1253330"/>
            <a:ext cx="11530781" cy="5239543"/>
          </a:xfrm>
        </p:spPr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 c, we can divide a large program into the basic building blocks known as function.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The function contains the set of programming statements enclosed by {}.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A function can be called multiple times to provide reusability and modularity to the C program. </a:t>
            </a:r>
          </a:p>
          <a:p>
            <a:pPr marL="0" indent="0">
              <a:buNone/>
            </a:pPr>
            <a:endParaRPr lang="en-GB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In other words, we can say that the collection of functions creates a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80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66C7-4705-976B-A56B-435AD6B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33488"/>
            <a:ext cx="5219307" cy="534750"/>
          </a:xfrm>
        </p:spPr>
        <p:txBody>
          <a:bodyPr anchor="b">
            <a:normAutofit/>
          </a:bodyPr>
          <a:lstStyle/>
          <a:p>
            <a:r>
              <a:rPr lang="en-IN" sz="3200" i="1" dirty="0"/>
              <a:t>Passing Arrays to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5BB-2CD9-DCE6-8395-639C2CD4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54" y="744511"/>
            <a:ext cx="5219307" cy="5367501"/>
          </a:xfrm>
        </p:spPr>
        <p:txBody>
          <a:bodyPr anchor="t">
            <a:normAutofit lnSpcReduction="10000"/>
          </a:bodyPr>
          <a:lstStyle/>
          <a:p>
            <a:r>
              <a:rPr lang="en-IN" sz="3200" dirty="0"/>
              <a:t>There are three ways to pass arrays to functions.</a:t>
            </a:r>
          </a:p>
          <a:p>
            <a:endParaRPr lang="en-IN" sz="3200" dirty="0"/>
          </a:p>
          <a:p>
            <a:pPr algn="just"/>
            <a:r>
              <a:rPr lang="en-GB" sz="3200" dirty="0">
                <a:highlight>
                  <a:srgbClr val="00FF00"/>
                </a:highlight>
              </a:rPr>
              <a:t>First Way </a:t>
            </a:r>
            <a:r>
              <a:rPr lang="en-GB" sz="3200" dirty="0"/>
              <a:t>– The receiving parameter of the array may itself be declared as an array, as shown below:</a:t>
            </a:r>
          </a:p>
          <a:p>
            <a:pPr marL="0" indent="0" algn="just">
              <a:buNone/>
            </a:pPr>
            <a:endParaRPr lang="en-GB" sz="3200" dirty="0"/>
          </a:p>
          <a:p>
            <a:r>
              <a:rPr lang="en-GB" sz="3200" dirty="0"/>
              <a:t>Syntax:-</a:t>
            </a:r>
          </a:p>
          <a:p>
            <a:r>
              <a:rPr lang="en-GB" sz="3200" dirty="0" err="1">
                <a:highlight>
                  <a:srgbClr val="FFFF00"/>
                </a:highlight>
              </a:rPr>
              <a:t>return_type</a:t>
            </a:r>
            <a:r>
              <a:rPr lang="en-GB" sz="3200" dirty="0">
                <a:highlight>
                  <a:srgbClr val="FFFF00"/>
                </a:highlight>
              </a:rPr>
              <a:t> function(type </a:t>
            </a:r>
            <a:r>
              <a:rPr lang="en-GB" sz="3200" dirty="0" err="1">
                <a:highlight>
                  <a:srgbClr val="FFFF00"/>
                </a:highlight>
              </a:rPr>
              <a:t>arrayname</a:t>
            </a:r>
            <a:r>
              <a:rPr lang="en-GB" sz="3200" dirty="0">
                <a:highlight>
                  <a:srgbClr val="FFFF00"/>
                </a:highlight>
              </a:rPr>
              <a:t>[SIZE])</a:t>
            </a:r>
            <a:endParaRPr lang="en-IN" sz="3200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256A5-436E-15EC-005C-FA51250A7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6" r="3230" b="-3"/>
          <a:stretch/>
        </p:blipFill>
        <p:spPr>
          <a:xfrm>
            <a:off x="5801032" y="164322"/>
            <a:ext cx="5974119" cy="65278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050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66C7-4705-976B-A56B-435AD6B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33488"/>
            <a:ext cx="5219307" cy="534750"/>
          </a:xfrm>
        </p:spPr>
        <p:txBody>
          <a:bodyPr anchor="b">
            <a:normAutofit/>
          </a:bodyPr>
          <a:lstStyle/>
          <a:p>
            <a:r>
              <a:rPr lang="en-IN" sz="3200" i="1" dirty="0"/>
              <a:t>Passing Arrays to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5BB-2CD9-DCE6-8395-639C2CD4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54" y="744511"/>
            <a:ext cx="5219307" cy="5367501"/>
          </a:xfrm>
        </p:spPr>
        <p:txBody>
          <a:bodyPr anchor="t">
            <a:normAutofit lnSpcReduction="10000"/>
          </a:bodyPr>
          <a:lstStyle/>
          <a:p>
            <a:r>
              <a:rPr lang="en-IN" sz="3200" dirty="0"/>
              <a:t>There are three ways to pass arrays to functions.</a:t>
            </a:r>
          </a:p>
          <a:p>
            <a:endParaRPr lang="en-IN" sz="3200" dirty="0"/>
          </a:p>
          <a:p>
            <a:pPr algn="just"/>
            <a:r>
              <a:rPr lang="en-GB" sz="3200" dirty="0">
                <a:highlight>
                  <a:srgbClr val="00FF00"/>
                </a:highlight>
              </a:rPr>
              <a:t>Second Way- </a:t>
            </a:r>
            <a:r>
              <a:rPr lang="en-GB" sz="3200" dirty="0"/>
              <a:t>The receiving parameters may be declared as an unsized array, as shown below</a:t>
            </a:r>
          </a:p>
          <a:p>
            <a:pPr algn="just"/>
            <a:endParaRPr lang="en-GB" sz="3200" dirty="0"/>
          </a:p>
          <a:p>
            <a:r>
              <a:rPr lang="en-GB" sz="3200" dirty="0"/>
              <a:t>Syntax:-</a:t>
            </a:r>
          </a:p>
          <a:p>
            <a:r>
              <a:rPr lang="en-GB" sz="3200" dirty="0" err="1">
                <a:highlight>
                  <a:srgbClr val="FFFF00"/>
                </a:highlight>
              </a:rPr>
              <a:t>return_type</a:t>
            </a:r>
            <a:r>
              <a:rPr lang="en-GB" sz="3200" dirty="0">
                <a:highlight>
                  <a:srgbClr val="FFFF00"/>
                </a:highlight>
              </a:rPr>
              <a:t> function(type </a:t>
            </a:r>
            <a:r>
              <a:rPr lang="en-GB" sz="3200" dirty="0" err="1">
                <a:highlight>
                  <a:srgbClr val="FFFF00"/>
                </a:highlight>
              </a:rPr>
              <a:t>arrayname</a:t>
            </a:r>
            <a:r>
              <a:rPr lang="en-GB" sz="3200" dirty="0">
                <a:highlight>
                  <a:srgbClr val="FFFF00"/>
                </a:highlight>
              </a:rPr>
              <a:t>[])</a:t>
            </a:r>
            <a:endParaRPr lang="en-IN" sz="3200" dirty="0">
              <a:highlight>
                <a:srgbClr val="FFFF00"/>
              </a:highligh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9B9009E-BCFD-DCD5-9E8F-6FAADE9B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287" y="300863"/>
            <a:ext cx="6218459" cy="65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0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66C7-4705-976B-A56B-435AD6B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33488"/>
            <a:ext cx="5219307" cy="534750"/>
          </a:xfrm>
        </p:spPr>
        <p:txBody>
          <a:bodyPr anchor="b">
            <a:normAutofit/>
          </a:bodyPr>
          <a:lstStyle/>
          <a:p>
            <a:r>
              <a:rPr lang="en-IN" sz="3200" i="1" dirty="0"/>
              <a:t>Passing Arrays to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5BB-2CD9-DCE6-8395-639C2CD4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54" y="744511"/>
            <a:ext cx="6064881" cy="5970921"/>
          </a:xfrm>
        </p:spPr>
        <p:txBody>
          <a:bodyPr anchor="t">
            <a:normAutofit/>
          </a:bodyPr>
          <a:lstStyle/>
          <a:p>
            <a:r>
              <a:rPr lang="en-IN" sz="3200" dirty="0"/>
              <a:t>There are three ways to pass arrays to functions.</a:t>
            </a:r>
          </a:p>
          <a:p>
            <a:endParaRPr lang="en-IN" sz="3200" dirty="0"/>
          </a:p>
          <a:p>
            <a:pPr algn="just"/>
            <a:r>
              <a:rPr lang="en-GB" sz="3200" dirty="0">
                <a:highlight>
                  <a:srgbClr val="00FF00"/>
                </a:highlight>
              </a:rPr>
              <a:t>Third way-</a:t>
            </a:r>
            <a:r>
              <a:rPr lang="en-IN" sz="3200" dirty="0"/>
              <a:t>Formal parameters as a pointer </a:t>
            </a:r>
            <a:endParaRPr lang="en-GB" sz="3200" dirty="0"/>
          </a:p>
          <a:p>
            <a:r>
              <a:rPr lang="en-GB" sz="3200" dirty="0"/>
              <a:t>Syntax:-</a:t>
            </a:r>
          </a:p>
          <a:p>
            <a:r>
              <a:rPr lang="en-GB" sz="3200" dirty="0" err="1">
                <a:highlight>
                  <a:srgbClr val="FFFF00"/>
                </a:highlight>
              </a:rPr>
              <a:t>return_type</a:t>
            </a:r>
            <a:r>
              <a:rPr lang="en-GB" sz="3200" dirty="0">
                <a:highlight>
                  <a:srgbClr val="FFFF00"/>
                </a:highlight>
              </a:rPr>
              <a:t> function(type *param)</a:t>
            </a:r>
            <a:endParaRPr lang="en-IN" sz="3200" dirty="0">
              <a:highlight>
                <a:srgbClr val="FFFF00"/>
              </a:highligh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017F0E6-4CB6-9B55-DDCA-71D45D63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40" y="142568"/>
            <a:ext cx="6064881" cy="65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66C7-4705-976B-A56B-435AD6B5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33488"/>
            <a:ext cx="5219307" cy="534750"/>
          </a:xfrm>
        </p:spPr>
        <p:txBody>
          <a:bodyPr anchor="b">
            <a:normAutofit/>
          </a:bodyPr>
          <a:lstStyle/>
          <a:p>
            <a:r>
              <a:rPr lang="en-IN" sz="3200" i="1" dirty="0"/>
              <a:t>Passing Arrays to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5BB-2CD9-DCE6-8395-639C2CD4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54" y="744511"/>
            <a:ext cx="6064881" cy="5970921"/>
          </a:xfrm>
        </p:spPr>
        <p:txBody>
          <a:bodyPr anchor="t">
            <a:normAutofit/>
          </a:bodyPr>
          <a:lstStyle/>
          <a:p>
            <a:r>
              <a:rPr lang="en-IN" sz="3200" dirty="0"/>
              <a:t>There are three ways to pass arrays to functions.</a:t>
            </a:r>
          </a:p>
          <a:p>
            <a:r>
              <a:rPr lang="en-IN" sz="3200" dirty="0"/>
              <a:t>Declared a with four elements with base address as 1000.</a:t>
            </a:r>
          </a:p>
          <a:p>
            <a:r>
              <a:rPr lang="en-IN" sz="3200" dirty="0"/>
              <a:t>Len is calculated </a:t>
            </a:r>
          </a:p>
          <a:p>
            <a:r>
              <a:rPr lang="en-IN" sz="3200" dirty="0"/>
              <a:t>In printf we are passing array a,</a:t>
            </a:r>
          </a:p>
          <a:p>
            <a:pPr marL="0" indent="0">
              <a:buNone/>
            </a:pPr>
            <a:r>
              <a:rPr lang="en-IN" sz="3200" dirty="0"/>
              <a:t> in this we are not passing complete array , we are just passing address of array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017F0E6-4CB6-9B55-DDCA-71D45D63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40" y="142568"/>
            <a:ext cx="6064881" cy="65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93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9EF4-3524-82DF-4EC7-3A29A845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671227"/>
          </a:xfrm>
        </p:spPr>
        <p:txBody>
          <a:bodyPr anchor="b">
            <a:normAutofit fontScale="90000"/>
          </a:bodyPr>
          <a:lstStyle/>
          <a:p>
            <a:r>
              <a:rPr lang="en-IN" sz="5400" dirty="0"/>
              <a:t>Recursion 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E342-26DC-8CDB-B561-3957D87E2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45" y="2843402"/>
            <a:ext cx="4243589" cy="3320668"/>
          </a:xfrm>
        </p:spPr>
        <p:txBody>
          <a:bodyPr>
            <a:normAutofit/>
          </a:bodyPr>
          <a:lstStyle/>
          <a:p>
            <a:pPr algn="just"/>
            <a:r>
              <a:rPr lang="en-GB" b="1" i="0" dirty="0">
                <a:effectLst/>
                <a:latin typeface="euclid_circular_a"/>
              </a:rPr>
              <a:t>A function that calls itself is known as a recursive function. </a:t>
            </a:r>
          </a:p>
          <a:p>
            <a:pPr algn="just"/>
            <a:r>
              <a:rPr lang="en-GB" b="1" i="0" dirty="0">
                <a:effectLst/>
                <a:latin typeface="euclid_circular_a"/>
              </a:rPr>
              <a:t>And, this technique is known as recursion.</a:t>
            </a:r>
          </a:p>
          <a:p>
            <a:endParaRPr lang="en-IN" sz="2200" dirty="0"/>
          </a:p>
        </p:txBody>
      </p:sp>
      <p:pic>
        <p:nvPicPr>
          <p:cNvPr id="1026" name="Picture 2" descr="How recursion works in C programming?">
            <a:extLst>
              <a:ext uri="{FF2B5EF4-FFF2-40B4-BE49-F238E27FC236}">
                <a16:creationId xmlns:a16="http://schemas.microsoft.com/office/drawing/2014/main" id="{0AC5CFA2-CF76-98FB-124E-C3E291E33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" r="11535" b="2"/>
          <a:stretch/>
        </p:blipFill>
        <p:spPr bwMode="auto">
          <a:xfrm>
            <a:off x="5311703" y="10"/>
            <a:ext cx="6329692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343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F155D-A9B6-B93B-5BEE-A212F73F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to Demonstrate Recursion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B5C64-865D-2806-2299-A23BF843E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7282" y="643466"/>
            <a:ext cx="580076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8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896D-74CD-CBA7-91B2-92315055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Understanding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BC506-9340-2150-6C46-BA21FBCD8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859" y="1762650"/>
            <a:ext cx="3246401" cy="31625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98620-C9AE-83FF-D8EE-9109B54F3817}"/>
              </a:ext>
            </a:extLst>
          </p:cNvPr>
          <p:cNvSpPr txBox="1"/>
          <p:nvPr/>
        </p:nvSpPr>
        <p:spPr>
          <a:xfrm>
            <a:off x="4450218" y="961212"/>
            <a:ext cx="693399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Execution starts from main function.</a:t>
            </a:r>
          </a:p>
          <a:p>
            <a:endParaRPr lang="en-IN" sz="2400" b="1" dirty="0"/>
          </a:p>
          <a:p>
            <a:r>
              <a:rPr lang="en-IN" sz="2400" b="1" dirty="0"/>
              <a:t>The value of n = 3, it calls fun function.(main function is caller of fun function)</a:t>
            </a:r>
          </a:p>
          <a:p>
            <a:endParaRPr lang="en-IN" sz="2400" b="1" dirty="0"/>
          </a:p>
          <a:p>
            <a:r>
              <a:rPr lang="en-IN" sz="2400" b="1" dirty="0"/>
              <a:t>In main function, if part becomes false,  it becomes return 1 + fun(2), so from fun(3), we are calling fun(2). Similarly </a:t>
            </a:r>
          </a:p>
          <a:p>
            <a:endParaRPr lang="en-IN" sz="2400" b="1" dirty="0"/>
          </a:p>
          <a:p>
            <a:r>
              <a:rPr lang="en-IN" sz="2400" b="1" dirty="0"/>
              <a:t>in next iteration, it becomes return 1+fun(1), from fun(1), we are calling fun(2).</a:t>
            </a:r>
          </a:p>
          <a:p>
            <a:endParaRPr lang="en-IN" sz="2400" b="1" dirty="0"/>
          </a:p>
          <a:p>
            <a:r>
              <a:rPr lang="en-IN" sz="2400" b="1" dirty="0"/>
              <a:t>In next iteration, if </a:t>
            </a:r>
            <a:r>
              <a:rPr lang="en-IN" sz="2400" b="1" dirty="0" err="1"/>
              <a:t>codn</a:t>
            </a:r>
            <a:r>
              <a:rPr lang="en-IN" sz="2400" b="1" dirty="0"/>
              <a:t> is true and returning back 1 to fun(1) caller, return 1 + 1  =  2, 2 is returned to fun(2)</a:t>
            </a:r>
          </a:p>
          <a:p>
            <a:endParaRPr lang="en-IN" sz="2400" b="1" dirty="0"/>
          </a:p>
          <a:p>
            <a:r>
              <a:rPr lang="en-IN" sz="2400" b="1" dirty="0"/>
              <a:t>So it returns 3</a:t>
            </a:r>
          </a:p>
        </p:txBody>
      </p:sp>
    </p:spTree>
    <p:extLst>
      <p:ext uri="{BB962C8B-B14F-4D97-AF65-F5344CB8AC3E}">
        <p14:creationId xmlns:p14="http://schemas.microsoft.com/office/powerpoint/2010/main" val="252043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8741-8577-DF47-A89C-A11C7831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Types of Recursion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4AB5-DD48-04C8-591A-BA0887DB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80" y="1127535"/>
            <a:ext cx="11422625" cy="559773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Recursion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Direct Recursion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2.Indirect Recursion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Tail Recursion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4.Non-Tail Recursion</a:t>
            </a:r>
          </a:p>
        </p:txBody>
      </p:sp>
    </p:spTree>
    <p:extLst>
      <p:ext uri="{BB962C8B-B14F-4D97-AF65-F5344CB8AC3E}">
        <p14:creationId xmlns:p14="http://schemas.microsoft.com/office/powerpoint/2010/main" val="3816203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404C8-1ADA-5645-B813-ECB07673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4000"/>
              <a:t>Direct Recursion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DC0FC-5F5E-B013-717E-C8F1CCF1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895681" cy="3979585"/>
          </a:xfrm>
        </p:spPr>
        <p:txBody>
          <a:bodyPr anchor="ctr">
            <a:normAutofit/>
          </a:bodyPr>
          <a:lstStyle/>
          <a:p>
            <a:pPr algn="just"/>
            <a:r>
              <a:rPr lang="en-IN" dirty="0"/>
              <a:t>A function is called Direct recursion, if it calls the same function again.</a:t>
            </a:r>
          </a:p>
          <a:p>
            <a:pPr algn="just"/>
            <a:r>
              <a:rPr lang="en-IN" dirty="0"/>
              <a:t>Structure of Direct Recursion.</a:t>
            </a:r>
          </a:p>
          <a:p>
            <a:pPr algn="just"/>
            <a:r>
              <a:rPr lang="en-IN" dirty="0"/>
              <a:t>In the example, fun function calls, the fun function itself.</a:t>
            </a:r>
          </a:p>
          <a:p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FDCA9-C905-F042-3728-951391247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9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42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53D20-E909-20B8-57B5-1905B839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Indirect Recursion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8F09-B0BC-E4B3-765B-E189692B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203079"/>
            <a:ext cx="4530898" cy="4035880"/>
          </a:xfrm>
        </p:spPr>
        <p:txBody>
          <a:bodyPr anchor="ctr">
            <a:normAutofit/>
          </a:bodyPr>
          <a:lstStyle/>
          <a:p>
            <a:pPr algn="just"/>
            <a:r>
              <a:rPr lang="en-GB" dirty="0"/>
              <a:t>Indirect recursion in C occurs when a function calls another function and if this function calls the first function again. </a:t>
            </a:r>
          </a:p>
          <a:p>
            <a:pPr algn="just"/>
            <a:r>
              <a:rPr lang="en-GB" dirty="0"/>
              <a:t>Such functions are also called indirect recursive functions.</a:t>
            </a:r>
          </a:p>
          <a:p>
            <a:endParaRPr lang="en-GB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AA9B2-FD89-74FA-B1BD-0815C4CF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56" y="2341266"/>
            <a:ext cx="5467254" cy="38976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8158BC8A-4F14-D78F-0A80-7F1549557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2" y="130775"/>
            <a:ext cx="5832443" cy="6447006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ACE589-F0E1-B6E4-930A-2E1EF193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9434"/>
            <a:ext cx="5728658" cy="644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12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FF4A4-10DA-FD14-EF59-3DCDFE47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097" y="127818"/>
            <a:ext cx="9392421" cy="50144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for Indirect Recursion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0726-2940-1424-7210-0115EA92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80" y="2198362"/>
            <a:ext cx="5918220" cy="391777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Write a C program, to print the numbers from 1 to 10 in such way that when it encounters odd number, increment it by 1 and when it encounters even number ,decrement by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3F910-0C51-EB9D-1C63-AA18C528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308" y="1620935"/>
            <a:ext cx="5599912" cy="425403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A983D-86A6-DBE6-E22E-5DA18243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47990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IN" sz="4800" dirty="0"/>
              <a:t>Example – Continued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9D585-657C-8A5E-7321-5D9BDD493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490815"/>
            <a:ext cx="4530898" cy="5875734"/>
          </a:xfrm>
        </p:spPr>
        <p:txBody>
          <a:bodyPr anchor="ctr">
            <a:normAutofit/>
          </a:bodyPr>
          <a:lstStyle/>
          <a:p>
            <a:pPr algn="just"/>
            <a:r>
              <a:rPr lang="en-GB" sz="1600" b="1" i="0" dirty="0">
                <a:effectLst/>
                <a:highlight>
                  <a:srgbClr val="FFFF00"/>
                </a:highlight>
                <a:latin typeface="__Source_Sans_Pro_fea366"/>
              </a:rPr>
              <a:t>In this C program we have function named odd() and even(). </a:t>
            </a:r>
          </a:p>
          <a:p>
            <a:pPr algn="just"/>
            <a:r>
              <a:rPr lang="en-GB" sz="1600" b="1" i="0" dirty="0">
                <a:effectLst/>
                <a:highlight>
                  <a:srgbClr val="FFFF00"/>
                </a:highlight>
                <a:latin typeface="__Source_Sans_Pro_fea366"/>
              </a:rPr>
              <a:t>A variable n is assigned with a value 1 </a:t>
            </a:r>
          </a:p>
          <a:p>
            <a:pPr algn="just"/>
            <a:r>
              <a:rPr lang="en-GB" sz="1600" b="1" i="0" dirty="0">
                <a:effectLst/>
                <a:highlight>
                  <a:srgbClr val="FFFF00"/>
                </a:highlight>
                <a:latin typeface="__Source_Sans_Pro_fea366"/>
              </a:rPr>
              <a:t>Now inside the odd() function, we have an if statement which states that if the value of n is less than or equals 10 add 1 to it and print. Then the value of n is incremented by 1(it becomes even), and the even() function is called. </a:t>
            </a:r>
          </a:p>
          <a:p>
            <a:pPr algn="just"/>
            <a:r>
              <a:rPr lang="en-GB" sz="1600" b="1" i="0" dirty="0">
                <a:effectLst/>
                <a:highlight>
                  <a:srgbClr val="FFFF00"/>
                </a:highlight>
                <a:latin typeface="__Source_Sans_Pro_fea366"/>
              </a:rPr>
              <a:t>Now inside the even() function, we again have an if statement which states that if the value of n is less than or equals 10 subtract 1 from it and print. Then the value of n is incremented by 1(it becomes odd, and the odd() function is called.</a:t>
            </a:r>
          </a:p>
          <a:p>
            <a:pPr algn="just"/>
            <a:r>
              <a:rPr lang="en-GB" sz="1600" b="1" i="0" dirty="0">
                <a:effectLst/>
                <a:highlight>
                  <a:srgbClr val="FFFF00"/>
                </a:highlight>
                <a:latin typeface="__Source_Sans_Pro_fea366"/>
              </a:rPr>
              <a:t> This indirect recursion goes on until the if condition inside both the functions becomes unsatisfied. </a:t>
            </a:r>
          </a:p>
          <a:p>
            <a:pPr algn="just"/>
            <a:r>
              <a:rPr lang="en-GB" sz="1600" b="1" i="0" dirty="0">
                <a:effectLst/>
                <a:highlight>
                  <a:srgbClr val="FFFF00"/>
                </a:highlight>
                <a:latin typeface="__Source_Sans_Pro_fea366"/>
              </a:rPr>
              <a:t>At last, we have the main() function inside, which we call the odd() function as the first number handle is 1, which is odd</a:t>
            </a:r>
            <a:endParaRPr lang="en-IN" sz="1600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8EFB6-A647-28FD-2BEB-FB7A3FEC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20" y="866836"/>
            <a:ext cx="5868358" cy="530024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7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67A6E-E118-2A13-59BC-D9D0363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232111"/>
          </a:xfrm>
        </p:spPr>
        <p:txBody>
          <a:bodyPr anchor="b">
            <a:normAutofit fontScale="90000"/>
          </a:bodyPr>
          <a:lstStyle/>
          <a:p>
            <a:r>
              <a:rPr lang="en-IN" sz="4800" dirty="0"/>
              <a:t>                        Example – Continued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E56BC5-EBC2-6372-008C-47387E28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5597284" cy="3639450"/>
          </a:xfrm>
        </p:spPr>
        <p:txBody>
          <a:bodyPr anchor="ctr">
            <a:normAutofit/>
          </a:bodyPr>
          <a:lstStyle/>
          <a:p>
            <a:r>
              <a:rPr lang="en-GB" sz="3200" dirty="0"/>
              <a:t>Act means "Activation Record"</a:t>
            </a:r>
          </a:p>
          <a:p>
            <a:r>
              <a:rPr lang="en-GB" sz="3200" dirty="0"/>
              <a:t>o means odd()</a:t>
            </a:r>
          </a:p>
          <a:p>
            <a:r>
              <a:rPr lang="en-GB" sz="3200" dirty="0"/>
              <a:t>e means even()</a:t>
            </a:r>
          </a:p>
          <a:p>
            <a:r>
              <a:rPr lang="en-GB" sz="3200" dirty="0"/>
              <a:t>m means main()</a:t>
            </a:r>
          </a:p>
          <a:p>
            <a:r>
              <a:rPr lang="en-US" sz="3200" dirty="0"/>
              <a:t>Output - 2 1 4 3 6 5 8 7 10 9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506A605-7500-8C9E-C992-08E2D614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68" y="2303226"/>
            <a:ext cx="3872778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EADE-233E-E32B-39F2-5BEBAF19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Tail –Recursion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5E625B-14F6-8A4D-D7CE-DA6432EE8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56" y="1579222"/>
            <a:ext cx="9449888" cy="50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65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FB31-D1BB-38D4-4E8F-59D32F69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2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Non –Tail Recursion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5D429-1C98-DED9-3CD0-E499600E6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699" y="1181267"/>
            <a:ext cx="10315470" cy="5440595"/>
          </a:xfrm>
        </p:spPr>
      </p:pic>
    </p:spTree>
    <p:extLst>
      <p:ext uri="{BB962C8B-B14F-4D97-AF65-F5344CB8AC3E}">
        <p14:creationId xmlns:p14="http://schemas.microsoft.com/office/powerpoint/2010/main" val="484081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B92E5-3240-5E80-FD7D-F107AF6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b="0" i="0">
                <a:effectLst/>
                <a:latin typeface="Heebo" pitchFamily="2" charset="-79"/>
                <a:cs typeface="Heebo" pitchFamily="2" charset="-79"/>
              </a:rPr>
              <a:t>Compile time array initialization</a:t>
            </a:r>
            <a:br>
              <a:rPr lang="en-IN" b="0" i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06CA-96BE-9C9F-5297-56C008C3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0" i="0">
                <a:effectLst/>
                <a:latin typeface="Nunito" pitchFamily="2" charset="0"/>
              </a:rPr>
              <a:t>In compile time initialization, user has to enter the details in the program itself.</a:t>
            </a:r>
          </a:p>
          <a:p>
            <a:r>
              <a:rPr lang="en-GB" sz="2000" b="0" i="0">
                <a:effectLst/>
                <a:latin typeface="Nunito" pitchFamily="2" charset="0"/>
              </a:rPr>
              <a:t>Compile time initialization is same as variable initialization. The general form of initialization of array is as follows −</a:t>
            </a:r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4C484-1A5F-AC2F-9ADA-5BD2409D1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95014"/>
            <a:ext cx="5150277" cy="18927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7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61BC-D4AA-9D92-1CB6-14AF3C5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dirty="0"/>
              <a:t>Compile Time Array </a:t>
            </a:r>
            <a:r>
              <a:rPr lang="en-IN" sz="4800" dirty="0" err="1"/>
              <a:t>Intilazation</a:t>
            </a:r>
            <a:r>
              <a:rPr lang="en-IN" sz="48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A3EF-8F49-001E-059E-1BFA8FE5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BADCB-1A2F-5652-F17A-93488F74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88" y="2484255"/>
            <a:ext cx="452956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A9B6-1202-22A3-5665-1A9FEAEB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Run time Array initialization</a:t>
            </a:r>
            <a:br>
              <a:rPr lang="en-GB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69E9-632C-C504-E74A-E6630736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Using runtime initialization user can get a chance of accepting or entering different values during different runs of program.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also used for initializing large arrays or array with user specified values. An array can also be initialized at runtime using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scanf</a:t>
            </a:r>
            <a:r>
              <a:rPr lang="en-GB" b="0" i="0" dirty="0">
                <a:solidFill>
                  <a:srgbClr val="000000"/>
                </a:solidFill>
                <a:effectLst/>
                <a:latin typeface="Nunito" pitchFamily="2" charset="0"/>
              </a:rPr>
              <a:t>()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26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7E07-248F-D04C-1B55-D9CDF9C8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Self-Study and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8B056-F3C8-B3D9-B1A1-C8D65C08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Assignment 1 -  Tower of Hanoi – Application of Recursion </a:t>
            </a:r>
          </a:p>
          <a:p>
            <a:endParaRPr lang="en-IN" dirty="0"/>
          </a:p>
          <a:p>
            <a:r>
              <a:rPr lang="en-IN" dirty="0"/>
              <a:t>Assignment 2 – Difference between Recursion and Iteration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0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D9679B-44B5-B0B2-A6AE-254A5BE635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" y="525638"/>
            <a:ext cx="12184342" cy="580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19BB8BE-1351-4D9B-B761-F84A0B5B6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D36E3-A85D-53E4-3EDF-68C7C54B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322" y="285568"/>
            <a:ext cx="3785554" cy="5892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Functions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110D6-E12B-6576-9D7C-8E0299EF93E2}"/>
              </a:ext>
            </a:extLst>
          </p:cNvPr>
          <p:cNvSpPr txBox="1"/>
          <p:nvPr/>
        </p:nvSpPr>
        <p:spPr>
          <a:xfrm>
            <a:off x="766724" y="1637881"/>
            <a:ext cx="4917277" cy="4934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Main function </a:t>
            </a:r>
            <a:r>
              <a:rPr lang="en-US" sz="2400" dirty="0"/>
              <a:t>– This function marks the start of any C program.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Library functions </a:t>
            </a:r>
            <a:r>
              <a:rPr lang="en-US" sz="2400" dirty="0"/>
              <a:t>–  These are preset functions that are already available in the C library, printf(), </a:t>
            </a:r>
            <a:r>
              <a:rPr lang="en-US" sz="2400" dirty="0" err="1"/>
              <a:t>scanf</a:t>
            </a:r>
            <a:r>
              <a:rPr lang="en-US" sz="2400" dirty="0"/>
              <a:t>(), sin(), cos(), and </a:t>
            </a:r>
            <a:r>
              <a:rPr lang="en-US" sz="2400" dirty="0" err="1"/>
              <a:t>strlen</a:t>
            </a:r>
            <a:r>
              <a:rPr lang="en-US" sz="2400" dirty="0"/>
              <a:t>().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User-defined functions </a:t>
            </a:r>
            <a:r>
              <a:rPr lang="en-US" sz="2400" dirty="0"/>
              <a:t>– In the C language, a user-defined function is one that is created by the programmer to perform a specific task.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Input-output function </a:t>
            </a:r>
            <a:r>
              <a:rPr lang="en-US" sz="2400" dirty="0"/>
              <a:t>–  In C programming, an input-output function is one that either takes user input or sends data to the user. </a:t>
            </a:r>
            <a:endParaRPr lang="en-US" sz="10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2612E-3766-2B87-E9B0-F341DAC75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951" y="98323"/>
            <a:ext cx="6362000" cy="35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7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B37-54DF-B383-D901-E027D2B8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solidFill>
                  <a:srgbClr val="444542"/>
                </a:solidFill>
                <a:effectLst/>
                <a:latin typeface="Raleway" panose="020F0502020204030204" pitchFamily="2" charset="0"/>
              </a:rPr>
              <a:t>Why we need functions in C</a:t>
            </a:r>
            <a:br>
              <a:rPr lang="en-GB" b="1" i="0" dirty="0">
                <a:solidFill>
                  <a:srgbClr val="444542"/>
                </a:solidFill>
                <a:effectLst/>
                <a:latin typeface="Raleway" panose="020F050202020403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1F5B-48C7-FAB9-946D-17EA914BC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2" y="806245"/>
            <a:ext cx="11107994" cy="5400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used because of following reasons –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To improve the readability of code.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 Improves the reusability of the code, same function can be used in any program rather than writing the same code from scratch.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Debugging of the code would be easier if you use functions, as errors are easy to be traced.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 Reduces the size of the code, duplicate set of statements are replaced by function calls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2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5CB60-0ADB-4461-9603-35F613FBE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B6B6D-3CBD-B85B-7D40-E6343DF3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209" y="116654"/>
            <a:ext cx="3993426" cy="3312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the User Defined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877FA-B967-9BCE-0FDD-546CBA44E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80" y="196339"/>
            <a:ext cx="7885081" cy="66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2B98-7E4B-B2B6-38EF-AFFF1193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4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0" dirty="0">
                <a:effectLst/>
                <a:latin typeface="-apple-system"/>
              </a:rPr>
              <a:t>How to Declare a Function in C</a:t>
            </a:r>
            <a:br>
              <a:rPr lang="en-GB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FF73-0D8E-AA16-FF01-1C8AA902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38" y="724412"/>
            <a:ext cx="12012562" cy="61335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Declaring a function in C informs the compiler about the presence of a function without giving implementation details. </a:t>
            </a:r>
          </a:p>
          <a:p>
            <a:r>
              <a:rPr lang="en-GB" dirty="0"/>
              <a:t>This enables the function to be called by other sections of the software before it is specified or implemented.</a:t>
            </a:r>
          </a:p>
          <a:p>
            <a:r>
              <a:rPr lang="en-GB" dirty="0"/>
              <a:t>A function declaration usually contains the function name, return type, and the parameter types. </a:t>
            </a:r>
          </a:p>
          <a:p>
            <a:r>
              <a:rPr lang="en-GB" dirty="0"/>
              <a:t>The following is the syntax for defining a function in C</a:t>
            </a:r>
          </a:p>
          <a:p>
            <a:endParaRPr lang="en-GB" dirty="0"/>
          </a:p>
          <a:p>
            <a:r>
              <a:rPr lang="en-IN" dirty="0"/>
              <a:t>                              </a:t>
            </a:r>
            <a:r>
              <a:rPr lang="en-GB" dirty="0" err="1">
                <a:highlight>
                  <a:srgbClr val="FFFF00"/>
                </a:highlight>
              </a:rPr>
              <a:t>return_type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function_name</a:t>
            </a:r>
            <a:r>
              <a:rPr lang="en-GB" dirty="0">
                <a:highlight>
                  <a:srgbClr val="FFFF00"/>
                </a:highlight>
              </a:rPr>
              <a:t>(</a:t>
            </a:r>
            <a:r>
              <a:rPr lang="en-GB" dirty="0" err="1">
                <a:highlight>
                  <a:srgbClr val="FFFF00"/>
                </a:highlight>
              </a:rPr>
              <a:t>parameter_list</a:t>
            </a:r>
            <a:r>
              <a:rPr lang="en-GB" dirty="0">
                <a:highlight>
                  <a:srgbClr val="FFFF00"/>
                </a:highlight>
              </a:rPr>
              <a:t>);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 err="1">
                <a:highlight>
                  <a:srgbClr val="FFFF00"/>
                </a:highlight>
              </a:rPr>
              <a:t>return_type</a:t>
            </a:r>
            <a:r>
              <a:rPr lang="en-GB" dirty="0">
                <a:highlight>
                  <a:srgbClr val="FFFF00"/>
                </a:highlight>
              </a:rPr>
              <a:t> is the data type of the value that the function returns. </a:t>
            </a:r>
          </a:p>
          <a:p>
            <a:pPr marL="0" indent="0"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GB" dirty="0" err="1">
                <a:highlight>
                  <a:srgbClr val="FFFF00"/>
                </a:highlight>
              </a:rPr>
              <a:t>function_name</a:t>
            </a:r>
            <a:r>
              <a:rPr lang="en-GB" dirty="0">
                <a:highlight>
                  <a:srgbClr val="FFFF00"/>
                </a:highlight>
              </a:rPr>
              <a:t> is the name of the function, and </a:t>
            </a:r>
            <a:r>
              <a:rPr lang="en-GB" dirty="0" err="1">
                <a:highlight>
                  <a:srgbClr val="FFFF00"/>
                </a:highlight>
              </a:rPr>
              <a:t>parameter_list</a:t>
            </a:r>
            <a:r>
              <a:rPr lang="en-GB" dirty="0">
                <a:highlight>
                  <a:srgbClr val="FFFF00"/>
                </a:highlight>
              </a:rPr>
              <a:t> is the list of parameters that the function takes as input.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2565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2B98-7E4B-B2B6-38EF-AFFF1193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GB" sz="3000" b="1" i="0">
                <a:effectLst/>
                <a:latin typeface="-apple-system"/>
              </a:rPr>
              <a:t>How to Declare a Function in C</a:t>
            </a:r>
            <a:br>
              <a:rPr lang="en-GB" sz="3000" b="1" i="0">
                <a:effectLst/>
                <a:latin typeface="-apple-system"/>
              </a:rPr>
            </a:br>
            <a:endParaRPr lang="en-IN" sz="300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795879-70E7-4A0C-1532-BFE55B04F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19" b="3"/>
          <a:stretch/>
        </p:blipFill>
        <p:spPr>
          <a:xfrm>
            <a:off x="677329" y="640080"/>
            <a:ext cx="5366182" cy="5577840"/>
          </a:xfrm>
          <a:prstGeom prst="rect">
            <a:avLst/>
          </a:prstGeom>
        </p:spPr>
      </p:pic>
      <p:sp>
        <p:nvSpPr>
          <p:cNvPr id="27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2C3D76-3446-D625-CBC9-19CAEC03C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1700"/>
              <a:t>We have a created function called add that takes two integers as input and returns their sum. We can declare the function as follows:</a:t>
            </a:r>
          </a:p>
          <a:p>
            <a:r>
              <a:rPr lang="en-GB" sz="1700">
                <a:highlight>
                  <a:srgbClr val="FFFF00"/>
                </a:highlight>
              </a:rPr>
              <a:t>int add(int num1, int num2);</a:t>
            </a:r>
          </a:p>
          <a:p>
            <a:pPr marL="0" indent="0">
              <a:buNone/>
            </a:pPr>
            <a:endParaRPr lang="en-GB" sz="1700">
              <a:highlight>
                <a:srgbClr val="FFFF00"/>
              </a:highlight>
            </a:endParaRPr>
          </a:p>
          <a:p>
            <a:r>
              <a:rPr lang="en-GB" sz="1700"/>
              <a:t>This tells the compiler that there is a function called add that takes two integers as input and returns an integer as output.</a:t>
            </a:r>
          </a:p>
          <a:p>
            <a:endParaRPr lang="en-GB" sz="1700"/>
          </a:p>
          <a:p>
            <a:r>
              <a:rPr lang="en-GB" sz="1700"/>
              <a:t>The body of the function is defined independently of the function statement, usually in a separate block of code called the </a:t>
            </a:r>
            <a:r>
              <a:rPr lang="en-GB" sz="1700">
                <a:highlight>
                  <a:srgbClr val="FFFF00"/>
                </a:highlight>
              </a:rPr>
              <a:t>function definition</a:t>
            </a:r>
            <a:r>
              <a:rPr lang="en-GB" sz="1700"/>
              <a:t>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8502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F680-6DD3-86D2-CB70-7DAC3C51D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Example  - 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836059-D29D-4373-C8D5-D75D8184B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832880"/>
              </p:ext>
            </p:extLst>
          </p:nvPr>
        </p:nvGraphicFramePr>
        <p:xfrm>
          <a:off x="1799303" y="884904"/>
          <a:ext cx="8976852" cy="5829626"/>
        </p:xfrm>
        <a:graphic>
          <a:graphicData uri="http://schemas.openxmlformats.org/drawingml/2006/table">
            <a:tbl>
              <a:tblPr/>
              <a:tblGrid>
                <a:gridCol w="967913">
                  <a:extLst>
                    <a:ext uri="{9D8B030D-6E8A-4147-A177-3AD203B41FA5}">
                      <a16:colId xmlns:a16="http://schemas.microsoft.com/office/drawing/2014/main" val="2446294131"/>
                    </a:ext>
                  </a:extLst>
                </a:gridCol>
                <a:gridCol w="8008939">
                  <a:extLst>
                    <a:ext uri="{9D8B030D-6E8A-4147-A177-3AD203B41FA5}">
                      <a16:colId xmlns:a16="http://schemas.microsoft.com/office/drawing/2014/main" val="344622929"/>
                    </a:ext>
                  </a:extLst>
                </a:gridCol>
              </a:tblGrid>
              <a:tr h="574262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base"/>
                      <a:r>
                        <a:rPr lang="en-IN" sz="18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68906" marR="68906" marT="34453" marB="344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#include&lt;stdio.h&gt;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function prototype, also called function declaration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  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main function, program starts from here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printf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"\</a:t>
                      </a:r>
                      <a:r>
                        <a:rPr lang="en-IN" sz="180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nEnter</a:t>
                      </a:r>
                      <a:r>
                        <a:rPr lang="en-IN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 some number for finding square \n"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scanf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"%f"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&amp;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function call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IN" sz="18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printf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"\</a:t>
                      </a:r>
                      <a:r>
                        <a:rPr lang="en-IN" sz="180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nSquare</a:t>
                      </a:r>
                      <a:r>
                        <a:rPr lang="en-IN" sz="18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 of the given number %f is %f"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IN" sz="18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</a:t>
                      </a:r>
                      <a:r>
                        <a:rPr lang="en-IN" sz="180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IN" sz="18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function definition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IN" sz="18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*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IN" sz="18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IN" sz="18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8906" marR="68906" marT="34453" marB="3445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5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4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9981DA9D8D74DB831105B49E6A601" ma:contentTypeVersion="3" ma:contentTypeDescription="Create a new document." ma:contentTypeScope="" ma:versionID="5ea65b0b6d313c20d867e5fc9aca06a4">
  <xsd:schema xmlns:xsd="http://www.w3.org/2001/XMLSchema" xmlns:xs="http://www.w3.org/2001/XMLSchema" xmlns:p="http://schemas.microsoft.com/office/2006/metadata/properties" xmlns:ns3="944eda89-6151-429f-8045-326bc1f99aa0" targetNamespace="http://schemas.microsoft.com/office/2006/metadata/properties" ma:root="true" ma:fieldsID="42afb75216b235955bf57389f52980d2" ns3:_="">
    <xsd:import namespace="944eda89-6151-429f-8045-326bc1f99a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eda89-6151-429f-8045-326bc1f99a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9EEABB-C7BD-4D25-8670-7C1704195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4eda89-6151-429f-8045-326bc1f99a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4857C3-778D-48C0-8BF2-F404F6E43C0D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44eda89-6151-429f-8045-326bc1f99aa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50898A-85B5-444E-98CE-8AE41A5042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2197</Words>
  <Application>Microsoft Office PowerPoint</Application>
  <PresentationFormat>Widescreen</PresentationFormat>
  <Paragraphs>235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__Source_Sans_Pro_fea366</vt:lpstr>
      <vt:lpstr>-apple-system</vt:lpstr>
      <vt:lpstr>Arial</vt:lpstr>
      <vt:lpstr>BebasNeue</vt:lpstr>
      <vt:lpstr>Calibri</vt:lpstr>
      <vt:lpstr>Calibri Light</vt:lpstr>
      <vt:lpstr>euclid_circular_a</vt:lpstr>
      <vt:lpstr>Heebo</vt:lpstr>
      <vt:lpstr>inherit</vt:lpstr>
      <vt:lpstr>inter-regular</vt:lpstr>
      <vt:lpstr>Merriweather</vt:lpstr>
      <vt:lpstr>Montserrat</vt:lpstr>
      <vt:lpstr>Nunito</vt:lpstr>
      <vt:lpstr>Raleway</vt:lpstr>
      <vt:lpstr>Times New Roman</vt:lpstr>
      <vt:lpstr>Office Theme</vt:lpstr>
      <vt:lpstr>Functions </vt:lpstr>
      <vt:lpstr>What are Functions?</vt:lpstr>
      <vt:lpstr>PowerPoint Presentation</vt:lpstr>
      <vt:lpstr>Types of Functions </vt:lpstr>
      <vt:lpstr>Why we need functions in C </vt:lpstr>
      <vt:lpstr>Creating the User Defined Function</vt:lpstr>
      <vt:lpstr>How to Declare a Function in C </vt:lpstr>
      <vt:lpstr>How to Declare a Function in C </vt:lpstr>
      <vt:lpstr>Example  -  Functions</vt:lpstr>
      <vt:lpstr>Quick Summary of Functions</vt:lpstr>
      <vt:lpstr>Using Functions and Some Important Tips</vt:lpstr>
      <vt:lpstr>Using Functions and Some Important Tips</vt:lpstr>
      <vt:lpstr>Return Statement in C</vt:lpstr>
      <vt:lpstr>How the return statement works? </vt:lpstr>
      <vt:lpstr>How the return statement works? </vt:lpstr>
      <vt:lpstr>Just for Information </vt:lpstr>
      <vt:lpstr>Passing Parameters to Function</vt:lpstr>
      <vt:lpstr>CALL BY VALUE </vt:lpstr>
      <vt:lpstr>Call by Reference </vt:lpstr>
      <vt:lpstr>Passing Arrays to Functions </vt:lpstr>
      <vt:lpstr>Passing Arrays to Functions </vt:lpstr>
      <vt:lpstr>Passing Arrays to Functions </vt:lpstr>
      <vt:lpstr>Passing Arrays to Functions </vt:lpstr>
      <vt:lpstr>Recursion </vt:lpstr>
      <vt:lpstr>Program to Demonstrate Recursion </vt:lpstr>
      <vt:lpstr>Understanding the Program</vt:lpstr>
      <vt:lpstr>Types of Recursion </vt:lpstr>
      <vt:lpstr>Direct Recursion </vt:lpstr>
      <vt:lpstr>Indirect Recursion</vt:lpstr>
      <vt:lpstr>Example for Indirect Recursion </vt:lpstr>
      <vt:lpstr>Example – Continued </vt:lpstr>
      <vt:lpstr>                        Example – Continued </vt:lpstr>
      <vt:lpstr>Tail –Recursion </vt:lpstr>
      <vt:lpstr>Non –Tail Recursion </vt:lpstr>
      <vt:lpstr>Compile time array initialization </vt:lpstr>
      <vt:lpstr>Compile Time Array Intilazation </vt:lpstr>
      <vt:lpstr>Run time Array initialization </vt:lpstr>
      <vt:lpstr>Self-Study and Present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Somesh Nandi</dc:creator>
  <cp:lastModifiedBy>Somesh Nandi</cp:lastModifiedBy>
  <cp:revision>4</cp:revision>
  <dcterms:created xsi:type="dcterms:W3CDTF">2023-08-09T02:10:47Z</dcterms:created>
  <dcterms:modified xsi:type="dcterms:W3CDTF">2023-08-17T06:21:28Z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0x0101003599981DA9D8D74DB831105B49E6A601</vt:lpwstr>
  </property>
</Properties>
</file>