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7772400" cx="100584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380520" y="1142640"/>
            <a:ext cx="92948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80520" y="1142640"/>
            <a:ext cx="92948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380520" y="4406760"/>
            <a:ext cx="92948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805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51433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3" type="body"/>
          </p:nvPr>
        </p:nvSpPr>
        <p:spPr>
          <a:xfrm>
            <a:off x="380520" y="440676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4" type="body"/>
          </p:nvPr>
        </p:nvSpPr>
        <p:spPr>
          <a:xfrm>
            <a:off x="5143320" y="440676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80520" y="114264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3523320" y="114264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body"/>
          </p:nvPr>
        </p:nvSpPr>
        <p:spPr>
          <a:xfrm>
            <a:off x="6665760" y="114264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4" type="body"/>
          </p:nvPr>
        </p:nvSpPr>
        <p:spPr>
          <a:xfrm>
            <a:off x="380520" y="440676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5" type="body"/>
          </p:nvPr>
        </p:nvSpPr>
        <p:spPr>
          <a:xfrm>
            <a:off x="3523320" y="440676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6" type="body"/>
          </p:nvPr>
        </p:nvSpPr>
        <p:spPr>
          <a:xfrm>
            <a:off x="6665760" y="440676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0520" y="1142640"/>
            <a:ext cx="92948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0520" y="1142640"/>
            <a:ext cx="45356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5143320" y="1142640"/>
            <a:ext cx="45356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80520" y="1142640"/>
            <a:ext cx="92948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533520" y="258840"/>
            <a:ext cx="8989920" cy="373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805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5143320" y="1142640"/>
            <a:ext cx="45356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3" type="body"/>
          </p:nvPr>
        </p:nvSpPr>
        <p:spPr>
          <a:xfrm>
            <a:off x="380520" y="440676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380520" y="1142640"/>
            <a:ext cx="45356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51433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3" type="body"/>
          </p:nvPr>
        </p:nvSpPr>
        <p:spPr>
          <a:xfrm>
            <a:off x="5143320" y="440676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3805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51433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3" type="body"/>
          </p:nvPr>
        </p:nvSpPr>
        <p:spPr>
          <a:xfrm>
            <a:off x="380520" y="4406760"/>
            <a:ext cx="92948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380520" y="1142640"/>
            <a:ext cx="92948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2" type="body"/>
          </p:nvPr>
        </p:nvSpPr>
        <p:spPr>
          <a:xfrm>
            <a:off x="380520" y="4406760"/>
            <a:ext cx="92948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805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51433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3" type="body"/>
          </p:nvPr>
        </p:nvSpPr>
        <p:spPr>
          <a:xfrm>
            <a:off x="380520" y="440676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4" type="body"/>
          </p:nvPr>
        </p:nvSpPr>
        <p:spPr>
          <a:xfrm>
            <a:off x="5143320" y="440676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380520" y="114264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3523320" y="114264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3" type="body"/>
          </p:nvPr>
        </p:nvSpPr>
        <p:spPr>
          <a:xfrm>
            <a:off x="6665760" y="114264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4" type="body"/>
          </p:nvPr>
        </p:nvSpPr>
        <p:spPr>
          <a:xfrm>
            <a:off x="380520" y="440676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5" type="body"/>
          </p:nvPr>
        </p:nvSpPr>
        <p:spPr>
          <a:xfrm>
            <a:off x="3523320" y="440676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6" type="body"/>
          </p:nvPr>
        </p:nvSpPr>
        <p:spPr>
          <a:xfrm>
            <a:off x="6665760" y="4406760"/>
            <a:ext cx="299268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80520" y="1142640"/>
            <a:ext cx="92948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80520" y="1142640"/>
            <a:ext cx="45356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143320" y="1142640"/>
            <a:ext cx="45356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533520" y="258840"/>
            <a:ext cx="8989920" cy="373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805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5143320" y="1142640"/>
            <a:ext cx="45356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380520" y="440676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80520" y="1142640"/>
            <a:ext cx="45356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51433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5143320" y="440676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805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5143320" y="1142640"/>
            <a:ext cx="45356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380520" y="4406760"/>
            <a:ext cx="9294840" cy="29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632640"/>
            <a:ext cx="10064880" cy="1157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00CC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" name="Google Shape;7;p1"/>
          <p:cNvGrpSpPr/>
          <p:nvPr/>
        </p:nvGrpSpPr>
        <p:grpSpPr>
          <a:xfrm>
            <a:off x="0" y="6570720"/>
            <a:ext cx="10066320" cy="1219320"/>
            <a:chOff x="0" y="6570720"/>
            <a:chExt cx="10066320" cy="1219320"/>
          </a:xfrm>
        </p:grpSpPr>
        <p:sp>
          <p:nvSpPr>
            <p:cNvPr id="8" name="Google Shape;8;p1"/>
            <p:cNvSpPr/>
            <p:nvPr/>
          </p:nvSpPr>
          <p:spPr>
            <a:xfrm>
              <a:off x="0" y="6570720"/>
              <a:ext cx="100980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755640" y="6570720"/>
              <a:ext cx="100980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533600" y="6570720"/>
              <a:ext cx="100800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09760" y="6570720"/>
              <a:ext cx="100980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087720" y="6570720"/>
              <a:ext cx="100800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863880" y="6570720"/>
              <a:ext cx="100980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621320" y="6570720"/>
              <a:ext cx="100800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396040" y="6570720"/>
              <a:ext cx="101124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194520" y="6570720"/>
              <a:ext cx="101124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991200" y="6570720"/>
              <a:ext cx="101124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7810560" y="6570720"/>
              <a:ext cx="101124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609040" y="6570720"/>
              <a:ext cx="1009800" cy="121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9434520" y="6881760"/>
              <a:ext cx="631800" cy="908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/>
          <p:nvPr/>
        </p:nvSpPr>
        <p:spPr>
          <a:xfrm>
            <a:off x="0" y="3129120"/>
            <a:ext cx="900000" cy="1641240"/>
          </a:xfrm>
          <a:prstGeom prst="rect">
            <a:avLst/>
          </a:prstGeom>
          <a:gradFill>
            <a:gsLst>
              <a:gs pos="0">
                <a:srgbClr val="9900CC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754200" y="2590920"/>
            <a:ext cx="8548560" cy="129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54200" y="7081560"/>
            <a:ext cx="20937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3436920" y="7081560"/>
            <a:ext cx="31831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7209000" y="7081560"/>
            <a:ext cx="20937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>
            <p:ph idx="1" type="body"/>
          </p:nvPr>
        </p:nvSpPr>
        <p:spPr>
          <a:xfrm>
            <a:off x="503280" y="1819080"/>
            <a:ext cx="9050400" cy="512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533520" y="258840"/>
            <a:ext cx="898992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80520" y="1142640"/>
            <a:ext cx="929484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380880" y="1066680"/>
            <a:ext cx="9296640" cy="7632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9900CC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754200" y="2590920"/>
            <a:ext cx="8550000" cy="129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304920" y="258840"/>
            <a:ext cx="94485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Arithmetic (1)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457200" y="2437920"/>
            <a:ext cx="4572000" cy="25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a[ 10 ], *p;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 &amp;a[2];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*p = 10;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*(p+1) = 10;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printf("%d", *(p+3));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5029200" y="2382480"/>
            <a:ext cx="4572000" cy="3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a[ 10 ], *p;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a[2] = 10;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a[3] = 10;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printf("%d", a[5]);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876240" y="6400800"/>
            <a:ext cx="8153640" cy="60948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6"/>
          <p:cNvCxnSpPr/>
          <p:nvPr/>
        </p:nvCxnSpPr>
        <p:spPr>
          <a:xfrm>
            <a:off x="579132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3" name="Google Shape;233;p36"/>
          <p:cNvCxnSpPr/>
          <p:nvPr/>
        </p:nvCxnSpPr>
        <p:spPr>
          <a:xfrm>
            <a:off x="251460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4" name="Google Shape;234;p36"/>
          <p:cNvCxnSpPr/>
          <p:nvPr/>
        </p:nvCxnSpPr>
        <p:spPr>
          <a:xfrm>
            <a:off x="167652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5" name="Google Shape;235;p36"/>
          <p:cNvCxnSpPr/>
          <p:nvPr/>
        </p:nvCxnSpPr>
        <p:spPr>
          <a:xfrm>
            <a:off x="3352680" y="6400800"/>
            <a:ext cx="180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6" name="Google Shape;236;p36"/>
          <p:cNvCxnSpPr/>
          <p:nvPr/>
        </p:nvCxnSpPr>
        <p:spPr>
          <a:xfrm>
            <a:off x="419112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7" name="Google Shape;237;p36"/>
          <p:cNvCxnSpPr/>
          <p:nvPr/>
        </p:nvCxnSpPr>
        <p:spPr>
          <a:xfrm>
            <a:off x="495468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8" name="Google Shape;238;p36"/>
          <p:cNvCxnSpPr/>
          <p:nvPr/>
        </p:nvCxnSpPr>
        <p:spPr>
          <a:xfrm>
            <a:off x="662940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9" name="Google Shape;239;p36"/>
          <p:cNvCxnSpPr/>
          <p:nvPr/>
        </p:nvCxnSpPr>
        <p:spPr>
          <a:xfrm>
            <a:off x="7467480" y="6400800"/>
            <a:ext cx="180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0" name="Google Shape;240;p36"/>
          <p:cNvCxnSpPr/>
          <p:nvPr/>
        </p:nvCxnSpPr>
        <p:spPr>
          <a:xfrm>
            <a:off x="822960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1" name="Google Shape;241;p36"/>
          <p:cNvSpPr/>
          <p:nvPr/>
        </p:nvSpPr>
        <p:spPr>
          <a:xfrm>
            <a:off x="288000" y="6440400"/>
            <a:ext cx="3499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89568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a[0]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169596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a[1]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253476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a[2]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337284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a[3]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428112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a[4]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511848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a[5]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595728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a[6]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679572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a[7]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748764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a[8]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824976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a[9]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2700720" y="5257800"/>
            <a:ext cx="3499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3" name="Google Shape;253;p36"/>
          <p:cNvCxnSpPr/>
          <p:nvPr/>
        </p:nvCxnSpPr>
        <p:spPr>
          <a:xfrm>
            <a:off x="2852640" y="5715000"/>
            <a:ext cx="1800" cy="685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54" name="Google Shape;254;p36"/>
          <p:cNvSpPr/>
          <p:nvPr/>
        </p:nvSpPr>
        <p:spPr>
          <a:xfrm>
            <a:off x="3458880" y="5254560"/>
            <a:ext cx="6973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p+1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5" name="Google Shape;255;p36"/>
          <p:cNvCxnSpPr/>
          <p:nvPr/>
        </p:nvCxnSpPr>
        <p:spPr>
          <a:xfrm>
            <a:off x="3733920" y="5688000"/>
            <a:ext cx="1440" cy="685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56" name="Google Shape;256;p36"/>
          <p:cNvSpPr/>
          <p:nvPr/>
        </p:nvSpPr>
        <p:spPr>
          <a:xfrm>
            <a:off x="4304160" y="5240160"/>
            <a:ext cx="6973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p+2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7" name="Google Shape;257;p36"/>
          <p:cNvCxnSpPr/>
          <p:nvPr/>
        </p:nvCxnSpPr>
        <p:spPr>
          <a:xfrm>
            <a:off x="4578480" y="5673600"/>
            <a:ext cx="1440" cy="685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58" name="Google Shape;258;p36"/>
          <p:cNvSpPr/>
          <p:nvPr/>
        </p:nvSpPr>
        <p:spPr>
          <a:xfrm>
            <a:off x="5005800" y="5257800"/>
            <a:ext cx="6973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p+3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9" name="Google Shape;259;p36"/>
          <p:cNvCxnSpPr/>
          <p:nvPr/>
        </p:nvCxnSpPr>
        <p:spPr>
          <a:xfrm>
            <a:off x="5280120" y="5691240"/>
            <a:ext cx="1440" cy="685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60" name="Google Shape;260;p36"/>
          <p:cNvSpPr/>
          <p:nvPr/>
        </p:nvSpPr>
        <p:spPr>
          <a:xfrm>
            <a:off x="5841000" y="5257800"/>
            <a:ext cx="6973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p+4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" name="Google Shape;261;p36"/>
          <p:cNvCxnSpPr/>
          <p:nvPr/>
        </p:nvCxnSpPr>
        <p:spPr>
          <a:xfrm>
            <a:off x="6114960" y="5691240"/>
            <a:ext cx="1800" cy="685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62" name="Google Shape;262;p36"/>
          <p:cNvSpPr/>
          <p:nvPr/>
        </p:nvSpPr>
        <p:spPr>
          <a:xfrm>
            <a:off x="6678360" y="5257800"/>
            <a:ext cx="6973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p+5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3" name="Google Shape;263;p36"/>
          <p:cNvCxnSpPr/>
          <p:nvPr/>
        </p:nvCxnSpPr>
        <p:spPr>
          <a:xfrm>
            <a:off x="6953400" y="5691240"/>
            <a:ext cx="1440" cy="685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64" name="Google Shape;264;p36"/>
          <p:cNvSpPr/>
          <p:nvPr/>
        </p:nvSpPr>
        <p:spPr>
          <a:xfrm>
            <a:off x="7517160" y="5240160"/>
            <a:ext cx="6973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p+6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36"/>
          <p:cNvCxnSpPr/>
          <p:nvPr/>
        </p:nvCxnSpPr>
        <p:spPr>
          <a:xfrm>
            <a:off x="7791480" y="5673600"/>
            <a:ext cx="1440" cy="685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66" name="Google Shape;266;p36"/>
          <p:cNvSpPr/>
          <p:nvPr/>
        </p:nvSpPr>
        <p:spPr>
          <a:xfrm>
            <a:off x="8279280" y="5254560"/>
            <a:ext cx="6973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p+7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36"/>
          <p:cNvCxnSpPr/>
          <p:nvPr/>
        </p:nvCxnSpPr>
        <p:spPr>
          <a:xfrm>
            <a:off x="8553600" y="5688000"/>
            <a:ext cx="1440" cy="685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68" name="Google Shape;268;p36"/>
          <p:cNvSpPr/>
          <p:nvPr/>
        </p:nvSpPr>
        <p:spPr>
          <a:xfrm>
            <a:off x="289080" y="1295280"/>
            <a:ext cx="9388440" cy="886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pointer variable points to an array element, there is a notion of adding or subtracting an integer to/from the pointer.</a:t>
            </a: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Arithmetic (2)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380880" y="1142640"/>
            <a:ext cx="929664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examples: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a[10], *p, *q;  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 &amp;a[2];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q = p + 3;           /* q points to a[5] now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 q – 1;           /*  p points to a[4] now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p++; 	         /*  p points to a[5] now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p--;	                    /* p points to a[4] now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*p = 123;            /*  a[4] = 123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*q = *p;	         /*   a[5] = a[4]  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q = p;	         /*   q points to a[4] now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scanf("%d", q)    /* scanf("%d", &amp;a[4]) 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Arithmetic (3)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380880" y="1142640"/>
            <a:ext cx="929664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two pointers point to elements of a same array, then there are notions of subtraction and comparisons between the two pointers.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a[10], *p, *q , i;  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 &amp;a[2];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q = &amp;a[5];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 = q - p;        /* i is 3*/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 = p - q;        /* i is -3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a[2] = a[5] = 0;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 = *p - *q;     /* i = a[2] – a[5] 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&lt; q;            /* true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== q;          /* false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!= q;           /* true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and Arrays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609120" y="1295280"/>
            <a:ext cx="8915400" cy="60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that the value of an array name is also an address.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fact, pointers and array names can be used interchangeably in many (but not all) cases.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 int n, *p;    p=&amp;n;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n=1;  *p = 1;  p[0] = 1;     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major differences are: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names come with valid spaces where they “point” to.  And you cannot “point” the names to other places.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Pointers do not point to valid space when they are created.  You have to point them to some valid space (initialization).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/>
        </p:nvSpPr>
        <p:spPr>
          <a:xfrm>
            <a:off x="304920" y="258840"/>
            <a:ext cx="952488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Pointers to Access Array Elements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876240" y="6400800"/>
            <a:ext cx="8153640" cy="60948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40"/>
          <p:cNvCxnSpPr/>
          <p:nvPr/>
        </p:nvCxnSpPr>
        <p:spPr>
          <a:xfrm>
            <a:off x="579132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4" name="Google Shape;294;p40"/>
          <p:cNvCxnSpPr/>
          <p:nvPr/>
        </p:nvCxnSpPr>
        <p:spPr>
          <a:xfrm>
            <a:off x="251460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5" name="Google Shape;295;p40"/>
          <p:cNvCxnSpPr/>
          <p:nvPr/>
        </p:nvCxnSpPr>
        <p:spPr>
          <a:xfrm>
            <a:off x="167652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6" name="Google Shape;296;p40"/>
          <p:cNvCxnSpPr/>
          <p:nvPr/>
        </p:nvCxnSpPr>
        <p:spPr>
          <a:xfrm>
            <a:off x="3352680" y="6400800"/>
            <a:ext cx="180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7" name="Google Shape;297;p40"/>
          <p:cNvCxnSpPr/>
          <p:nvPr/>
        </p:nvCxnSpPr>
        <p:spPr>
          <a:xfrm>
            <a:off x="419112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8" name="Google Shape;298;p40"/>
          <p:cNvCxnSpPr/>
          <p:nvPr/>
        </p:nvCxnSpPr>
        <p:spPr>
          <a:xfrm>
            <a:off x="495468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9" name="Google Shape;299;p40"/>
          <p:cNvCxnSpPr/>
          <p:nvPr/>
        </p:nvCxnSpPr>
        <p:spPr>
          <a:xfrm>
            <a:off x="662940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0" name="Google Shape;300;p40"/>
          <p:cNvCxnSpPr/>
          <p:nvPr/>
        </p:nvCxnSpPr>
        <p:spPr>
          <a:xfrm>
            <a:off x="7467480" y="6400800"/>
            <a:ext cx="180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1" name="Google Shape;301;p40"/>
          <p:cNvCxnSpPr/>
          <p:nvPr/>
        </p:nvCxnSpPr>
        <p:spPr>
          <a:xfrm>
            <a:off x="8229600" y="6400800"/>
            <a:ext cx="1440" cy="60948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02" name="Google Shape;302;p40"/>
          <p:cNvSpPr/>
          <p:nvPr/>
        </p:nvSpPr>
        <p:spPr>
          <a:xfrm>
            <a:off x="288000" y="6440400"/>
            <a:ext cx="3499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0"/>
          <p:cNvSpPr/>
          <p:nvPr/>
        </p:nvSpPr>
        <p:spPr>
          <a:xfrm>
            <a:off x="89568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a[0]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169596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a[1]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253476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a[2]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337284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a[3]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428112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a[4]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511848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a[5]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595728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a[6]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679572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a[7]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0"/>
          <p:cNvSpPr/>
          <p:nvPr/>
        </p:nvSpPr>
        <p:spPr>
          <a:xfrm>
            <a:off x="748764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a[8]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0"/>
          <p:cNvSpPr/>
          <p:nvPr/>
        </p:nvSpPr>
        <p:spPr>
          <a:xfrm>
            <a:off x="8249760" y="644040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a[9]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2524320" y="5257800"/>
            <a:ext cx="34992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4" name="Google Shape;314;p40"/>
          <p:cNvCxnSpPr/>
          <p:nvPr/>
        </p:nvCxnSpPr>
        <p:spPr>
          <a:xfrm>
            <a:off x="2676600" y="5715000"/>
            <a:ext cx="1440" cy="685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15" name="Google Shape;315;p40"/>
          <p:cNvSpPr/>
          <p:nvPr/>
        </p:nvSpPr>
        <p:spPr>
          <a:xfrm>
            <a:off x="2691000" y="586728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p[0]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0"/>
          <p:cNvSpPr/>
          <p:nvPr/>
        </p:nvSpPr>
        <p:spPr>
          <a:xfrm>
            <a:off x="3529440" y="586728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p[1]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4292280" y="586728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p[2]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5130360" y="586728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p[3]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822640" y="586728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p[4]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6660000" y="586728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p[5]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7498800" y="586728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p[6]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8368920" y="5867280"/>
            <a:ext cx="6897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p[7]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380880" y="1981080"/>
            <a:ext cx="4572000" cy="25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a[ 10 ], *p;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 &amp;a[2];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p[0] = 10;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p[1] = 10;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printf(“%d”, p[3]);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5105520" y="1981080"/>
            <a:ext cx="4572000" cy="25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a[ 10 ], *p;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a[2] = 10;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a[3] = 10;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printf(“%d”, a[5]);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289080" y="1295280"/>
            <a:ext cx="9388440" cy="581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❖"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GB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pointer can be used just like an array</a:t>
            </a: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Name is Like a Constant Pointer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304560" y="1294920"/>
            <a:ext cx="929628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name is like a constant pointer which points to the first element of the array.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a[10], *p, *q;  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 a;	      /* p = &amp;a[0]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q = a + 3;        /* q = &amp;a[0] + 3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 ++;               /*  illegal !!!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Therefore, you can “pass an array” to a function.  Actually, the address of the first element is passed.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 ] = { 5, 7, 8 , 2, 3 };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sum( a, 5 );  /* Equal to sum(&amp;a[0],5) 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……….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42"/>
          <p:cNvSpPr txBox="1"/>
          <p:nvPr/>
        </p:nvSpPr>
        <p:spPr>
          <a:xfrm>
            <a:off x="151920" y="1143000"/>
            <a:ext cx="5257800" cy="62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/* Sum – sum up the ints in the given array */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sum(int *ary, int size)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int i, s;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for(i = 0, s=0; i&lt;size;i++){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	s+=ary[i];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return s;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/>
          <p:cNvSpPr/>
          <p:nvPr/>
        </p:nvSpPr>
        <p:spPr>
          <a:xfrm>
            <a:off x="5562720" y="1143000"/>
            <a:ext cx="4343400" cy="62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/* In another function */</a:t>
            </a: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int a[1000],x;</a:t>
            </a: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……</a:t>
            </a: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x= sum(&amp;a[100],50);</a:t>
            </a: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/* This sums up a[100], a[101], …, a[149] */</a:t>
            </a: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p42"/>
          <p:cNvCxnSpPr/>
          <p:nvPr/>
        </p:nvCxnSpPr>
        <p:spPr>
          <a:xfrm>
            <a:off x="5410080" y="1371600"/>
            <a:ext cx="1800" cy="601992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Allocating Memory for a Pointer (1)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380880" y="1142640"/>
            <a:ext cx="457200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program is wrong!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int *p;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scanf("%d",p);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5105520" y="1142640"/>
            <a:ext cx="457200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one is correct: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int *p;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int a;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p = &amp;a;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scanf("%d",p);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Allocating Memory for a Pointer (2)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380520" y="1142640"/>
            <a:ext cx="952524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another way to allocate memory so the pointer can point to something: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#include &lt;stdlib.h&gt;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main(){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int *p;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p = (int *) malloc( sizeof(int) );   /* Allocate 4 bytes */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scanf("%d", p);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printf("%d", *p);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free(p);	/* This returns the memory to the system.*/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		/* Important !!! */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Allocating Memory for a Pointer (3)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45"/>
          <p:cNvSpPr txBox="1"/>
          <p:nvPr/>
        </p:nvSpPr>
        <p:spPr>
          <a:xfrm>
            <a:off x="380880" y="1143000"/>
            <a:ext cx="9296640" cy="64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Prototypes of </a:t>
            </a: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malloc()</a:t>
            </a: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free()</a:t>
            </a: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defined in stdlib.h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void * malloc(size_t number_of_bytes);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void free(void * p);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</a:t>
            </a: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 malloc</a:t>
            </a: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dynamically allocate and release the memory;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*p;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p = (int *) malloc(1000 * sizeof(int) 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for(i=0; i&lt;1000; i++)</a:t>
            </a:r>
            <a:br>
              <a:rPr b="0" i="0" lang="en-GB" sz="1800" u="none" cap="none" strike="noStrike"/>
            </a:b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  p[i] = i;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p[1000]=3;   /* Wrong!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free(p);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p[0]=5;   /* Wrong!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Fundamentals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380520" y="1142640"/>
            <a:ext cx="632484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variable is defined the compiler (linker/loader actually) allocates a real memory address for the variable.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x;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will allocate 4 bytes in the main memory, which will be used to store an integer value.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value is assigned to a variable, the value is actually placed to the memory that was allocated.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x=3;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will store integer 3 in the 4 bytes of memory.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7924680" y="1143000"/>
            <a:ext cx="1447920" cy="624852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8"/>
          <p:cNvCxnSpPr/>
          <p:nvPr/>
        </p:nvCxnSpPr>
        <p:spPr>
          <a:xfrm>
            <a:off x="7924680" y="1676520"/>
            <a:ext cx="144792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0" name="Google Shape;140;p28"/>
          <p:cNvCxnSpPr/>
          <p:nvPr/>
        </p:nvCxnSpPr>
        <p:spPr>
          <a:xfrm>
            <a:off x="7924680" y="2209680"/>
            <a:ext cx="1447920" cy="180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1" name="Google Shape;141;p28"/>
          <p:cNvCxnSpPr/>
          <p:nvPr/>
        </p:nvCxnSpPr>
        <p:spPr>
          <a:xfrm>
            <a:off x="7924680" y="2666880"/>
            <a:ext cx="1447920" cy="180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2" name="Google Shape;142;p28"/>
          <p:cNvCxnSpPr/>
          <p:nvPr/>
        </p:nvCxnSpPr>
        <p:spPr>
          <a:xfrm>
            <a:off x="7924680" y="3200400"/>
            <a:ext cx="144792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3" name="Google Shape;143;p28"/>
          <p:cNvCxnSpPr/>
          <p:nvPr/>
        </p:nvCxnSpPr>
        <p:spPr>
          <a:xfrm>
            <a:off x="7924680" y="3733920"/>
            <a:ext cx="144792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4" name="Google Shape;144;p28"/>
          <p:cNvCxnSpPr/>
          <p:nvPr/>
        </p:nvCxnSpPr>
        <p:spPr>
          <a:xfrm>
            <a:off x="7924680" y="4267080"/>
            <a:ext cx="1447920" cy="180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5" name="Google Shape;145;p28"/>
          <p:cNvCxnSpPr/>
          <p:nvPr/>
        </p:nvCxnSpPr>
        <p:spPr>
          <a:xfrm>
            <a:off x="7924680" y="4876920"/>
            <a:ext cx="144792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6" name="Google Shape;146;p28"/>
          <p:cNvCxnSpPr/>
          <p:nvPr/>
        </p:nvCxnSpPr>
        <p:spPr>
          <a:xfrm>
            <a:off x="7924680" y="5410080"/>
            <a:ext cx="1447920" cy="180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7" name="Google Shape;147;p28"/>
          <p:cNvCxnSpPr/>
          <p:nvPr/>
        </p:nvCxnSpPr>
        <p:spPr>
          <a:xfrm>
            <a:off x="7924680" y="5943600"/>
            <a:ext cx="144792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8" name="Google Shape;148;p28"/>
          <p:cNvCxnSpPr/>
          <p:nvPr/>
        </p:nvCxnSpPr>
        <p:spPr>
          <a:xfrm>
            <a:off x="7924680" y="6400800"/>
            <a:ext cx="144792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9" name="Google Shape;149;p28"/>
          <p:cNvSpPr/>
          <p:nvPr/>
        </p:nvSpPr>
        <p:spPr>
          <a:xfrm>
            <a:off x="7315200" y="2209680"/>
            <a:ext cx="609480" cy="2057400"/>
          </a:xfrm>
          <a:custGeom>
            <a:rect b="b" l="l" r="r" t="t"/>
            <a:pathLst>
              <a:path extrusionOk="0" h="5716" w="1695">
                <a:moveTo>
                  <a:pt x="1694" y="0"/>
                </a:moveTo>
                <a:cubicBezTo>
                  <a:pt x="1270" y="0"/>
                  <a:pt x="847" y="238"/>
                  <a:pt x="847" y="476"/>
                </a:cubicBezTo>
                <a:lnTo>
                  <a:pt x="847" y="2381"/>
                </a:lnTo>
                <a:cubicBezTo>
                  <a:pt x="847" y="2619"/>
                  <a:pt x="423" y="2857"/>
                  <a:pt x="0" y="2857"/>
                </a:cubicBezTo>
                <a:cubicBezTo>
                  <a:pt x="423" y="2857"/>
                  <a:pt x="847" y="3096"/>
                  <a:pt x="847" y="3334"/>
                </a:cubicBezTo>
                <a:lnTo>
                  <a:pt x="847" y="5239"/>
                </a:lnTo>
                <a:cubicBezTo>
                  <a:pt x="847" y="5477"/>
                  <a:pt x="1270" y="5715"/>
                  <a:pt x="1694" y="5715"/>
                </a:cubicBezTo>
              </a:path>
            </a:pathLst>
          </a:cu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7956720" y="2209680"/>
            <a:ext cx="183960" cy="457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28"/>
          <p:cNvSpPr/>
          <p:nvPr/>
        </p:nvSpPr>
        <p:spPr>
          <a:xfrm>
            <a:off x="8003880" y="2209680"/>
            <a:ext cx="131472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00000000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8003880" y="2743200"/>
            <a:ext cx="131472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00000000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8003880" y="3276720"/>
            <a:ext cx="131472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00000000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8002440" y="3733920"/>
            <a:ext cx="131472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00000011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6978600" y="2971800"/>
            <a:ext cx="33660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p28"/>
          <p:cNvCxnSpPr/>
          <p:nvPr/>
        </p:nvCxnSpPr>
        <p:spPr>
          <a:xfrm>
            <a:off x="7924680" y="6934320"/>
            <a:ext cx="144792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/>
          <p:nvPr/>
        </p:nvSpPr>
        <p:spPr>
          <a:xfrm>
            <a:off x="533520" y="337320"/>
            <a:ext cx="8991360" cy="650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– Finding Prime Numbers</a:t>
            </a:r>
            <a:endParaRPr b="0" i="0" sz="3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457200" y="1371600"/>
            <a:ext cx="4791240" cy="4879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&lt;stdlib.h&gt;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Print out all prime 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which are less 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m */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print_prime( int m )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i,j;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* ary = (int *) malloc( m * sizeof(int));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(ary==NULL) exit -1;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for(i=0;i&lt;m;i++)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ary[i]=1;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/* Assume all integers between 0 and m-1 are prime */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ary[0]=ary[1]=0;    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/* Note that in fact 0 and 1 are not prime */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5943600" y="1371600"/>
            <a:ext cx="3648240" cy="5943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for(i=3;i&lt;m;i++){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for( j=2; j&lt;i; j++)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if(ary[ i ] &amp;&amp; i%j==0){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ary[i]=0; 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for(i=0;i&lt;m;i++)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if(ary[i]) printf("%d ", i);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free( ary );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printf("\n");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 {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m;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printf("m = ");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scanf("%d", &amp;m);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printf("\n");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print_prime(m);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0;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2300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6" name="Google Shape;366;p46"/>
          <p:cNvCxnSpPr/>
          <p:nvPr/>
        </p:nvCxnSpPr>
        <p:spPr>
          <a:xfrm>
            <a:off x="5486400" y="1371600"/>
            <a:ext cx="1440" cy="5943600"/>
          </a:xfrm>
          <a:prstGeom prst="straightConnector1">
            <a:avLst/>
          </a:prstGeom>
          <a:noFill/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46"/>
          <p:cNvCxnSpPr/>
          <p:nvPr/>
        </p:nvCxnSpPr>
        <p:spPr>
          <a:xfrm>
            <a:off x="685800" y="1143000"/>
            <a:ext cx="8686800" cy="1440"/>
          </a:xfrm>
          <a:prstGeom prst="straightConnector1">
            <a:avLst/>
          </a:prstGeom>
          <a:noFill/>
          <a:ln cap="flat" cmpd="sng" w="54700">
            <a:solidFill>
              <a:srgbClr val="94006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380520" y="1142640"/>
            <a:ext cx="586764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value of a variable is used, the contents in the memory are used.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y=x;</a:t>
            </a: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will read the contents in the 4 bytes of memory, and then assign it to variable </a:t>
            </a: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&amp;x</a:t>
            </a:r>
            <a:r>
              <a:rPr b="0" i="0" lang="en-GB" sz="2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get the address of </a:t>
            </a: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(referencing operator </a:t>
            </a: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address can be passed to a function: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scanf("%d", &amp;x);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address can also be stored in a variable ……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7829640" y="685800"/>
            <a:ext cx="1447560" cy="624852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9"/>
          <p:cNvCxnSpPr/>
          <p:nvPr/>
        </p:nvCxnSpPr>
        <p:spPr>
          <a:xfrm>
            <a:off x="7829640" y="1219320"/>
            <a:ext cx="144756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5" name="Google Shape;165;p29"/>
          <p:cNvCxnSpPr/>
          <p:nvPr/>
        </p:nvCxnSpPr>
        <p:spPr>
          <a:xfrm>
            <a:off x="7829640" y="1752480"/>
            <a:ext cx="1447560" cy="180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7829640" y="2209680"/>
            <a:ext cx="1447560" cy="180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7829640" y="2743200"/>
            <a:ext cx="144756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8" name="Google Shape;168;p29"/>
          <p:cNvCxnSpPr/>
          <p:nvPr/>
        </p:nvCxnSpPr>
        <p:spPr>
          <a:xfrm>
            <a:off x="7829640" y="3276720"/>
            <a:ext cx="144756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9" name="Google Shape;169;p29"/>
          <p:cNvCxnSpPr/>
          <p:nvPr/>
        </p:nvCxnSpPr>
        <p:spPr>
          <a:xfrm>
            <a:off x="7829640" y="3809880"/>
            <a:ext cx="1447560" cy="180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7829640" y="4419720"/>
            <a:ext cx="144756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1" name="Google Shape;171;p29"/>
          <p:cNvCxnSpPr/>
          <p:nvPr/>
        </p:nvCxnSpPr>
        <p:spPr>
          <a:xfrm>
            <a:off x="7829640" y="4952880"/>
            <a:ext cx="1447560" cy="180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2" name="Google Shape;172;p29"/>
          <p:cNvCxnSpPr/>
          <p:nvPr/>
        </p:nvCxnSpPr>
        <p:spPr>
          <a:xfrm>
            <a:off x="7829640" y="5486400"/>
            <a:ext cx="144756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3" name="Google Shape;173;p29"/>
          <p:cNvCxnSpPr/>
          <p:nvPr/>
        </p:nvCxnSpPr>
        <p:spPr>
          <a:xfrm>
            <a:off x="7829640" y="5943600"/>
            <a:ext cx="144756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29"/>
          <p:cNvSpPr/>
          <p:nvPr/>
        </p:nvSpPr>
        <p:spPr>
          <a:xfrm>
            <a:off x="7219800" y="1752480"/>
            <a:ext cx="609840" cy="2057400"/>
          </a:xfrm>
          <a:custGeom>
            <a:rect b="b" l="l" r="r" t="t"/>
            <a:pathLst>
              <a:path extrusionOk="0" h="5716" w="1696">
                <a:moveTo>
                  <a:pt x="1695" y="0"/>
                </a:moveTo>
                <a:cubicBezTo>
                  <a:pt x="1271" y="0"/>
                  <a:pt x="847" y="238"/>
                  <a:pt x="847" y="476"/>
                </a:cubicBezTo>
                <a:lnTo>
                  <a:pt x="847" y="2381"/>
                </a:lnTo>
                <a:cubicBezTo>
                  <a:pt x="847" y="2619"/>
                  <a:pt x="423" y="2857"/>
                  <a:pt x="0" y="2857"/>
                </a:cubicBezTo>
                <a:cubicBezTo>
                  <a:pt x="423" y="2857"/>
                  <a:pt x="847" y="3096"/>
                  <a:pt x="847" y="3334"/>
                </a:cubicBezTo>
                <a:lnTo>
                  <a:pt x="847" y="5239"/>
                </a:lnTo>
                <a:cubicBezTo>
                  <a:pt x="847" y="5477"/>
                  <a:pt x="1271" y="5715"/>
                  <a:pt x="1695" y="5715"/>
                </a:cubicBezTo>
              </a:path>
            </a:pathLst>
          </a:cu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7861320" y="1752480"/>
            <a:ext cx="183960" cy="457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29"/>
          <p:cNvSpPr/>
          <p:nvPr/>
        </p:nvSpPr>
        <p:spPr>
          <a:xfrm>
            <a:off x="7908840" y="1752480"/>
            <a:ext cx="131472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00000000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7908840" y="2286000"/>
            <a:ext cx="131472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00000000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7908840" y="2819520"/>
            <a:ext cx="131472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00000000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7907040" y="3276720"/>
            <a:ext cx="131472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00000011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6883560" y="2514600"/>
            <a:ext cx="33624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" name="Google Shape;181;p29"/>
          <p:cNvCxnSpPr/>
          <p:nvPr/>
        </p:nvCxnSpPr>
        <p:spPr>
          <a:xfrm>
            <a:off x="7829640" y="6477120"/>
            <a:ext cx="1447560" cy="144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" name="Google Shape;182;p29"/>
          <p:cNvSpPr/>
          <p:nvPr/>
        </p:nvSpPr>
        <p:spPr>
          <a:xfrm>
            <a:off x="7219800" y="4876920"/>
            <a:ext cx="609840" cy="2057400"/>
          </a:xfrm>
          <a:custGeom>
            <a:rect b="b" l="l" r="r" t="t"/>
            <a:pathLst>
              <a:path extrusionOk="0" h="5716" w="1696">
                <a:moveTo>
                  <a:pt x="1695" y="0"/>
                </a:moveTo>
                <a:cubicBezTo>
                  <a:pt x="1271" y="0"/>
                  <a:pt x="847" y="238"/>
                  <a:pt x="847" y="476"/>
                </a:cubicBezTo>
                <a:lnTo>
                  <a:pt x="847" y="2381"/>
                </a:lnTo>
                <a:cubicBezTo>
                  <a:pt x="847" y="2619"/>
                  <a:pt x="423" y="2857"/>
                  <a:pt x="0" y="2857"/>
                </a:cubicBezTo>
                <a:cubicBezTo>
                  <a:pt x="423" y="2857"/>
                  <a:pt x="847" y="3096"/>
                  <a:pt x="847" y="3334"/>
                </a:cubicBezTo>
                <a:lnTo>
                  <a:pt x="847" y="5239"/>
                </a:lnTo>
                <a:cubicBezTo>
                  <a:pt x="847" y="5477"/>
                  <a:pt x="1271" y="5715"/>
                  <a:pt x="1695" y="5715"/>
                </a:cubicBezTo>
              </a:path>
            </a:pathLst>
          </a:cu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6883560" y="5638680"/>
            <a:ext cx="33624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80880" y="1142640"/>
            <a:ext cx="929664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declare a pointer variable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type * pointername;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* p1;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p1 is a variable that tends to point to an integer, (or p1 is a int pointer)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char *p2;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unsigned int * p3;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p1 = &amp;x;     /* Store the address in p1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scanf("%d", p1);  /* i.e. scanf("%d",&amp;x);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p2 = &amp;x;    /* Will get warning message */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914400" y="3048120"/>
            <a:ext cx="2057400" cy="457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Initializing Pointers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380880" y="1143000"/>
            <a:ext cx="9296640" cy="62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other variables, always initialize pointers before using them!!!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main(){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int x;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int *p;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scanf("%d",p);   /*                                          */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p = &amp;x;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scanf("%d",p);  /* Correct */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4876920" y="3962520"/>
            <a:ext cx="4267080" cy="1371600"/>
          </a:xfrm>
          <a:custGeom>
            <a:rect b="b" l="l" r="r" t="t"/>
            <a:pathLst>
              <a:path extrusionOk="0" h="21600" w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Don’t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Pointers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380880" y="1142640"/>
            <a:ext cx="929664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pointers to access the values of other variables,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contents of the memory for other variables.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 this, use the </a:t>
            </a: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 (dereferencing operator).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different context, </a:t>
            </a:r>
            <a:r>
              <a:rPr b="0" i="0" lang="en-GB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different meanings.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920" lvl="2" marL="12556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n, m=3, *p;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920" lvl="2" marL="12556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p=&amp;m;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920" lvl="2" marL="12556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n=*p;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920" lvl="2" marL="12556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printf("%d\n", n);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920" lvl="2" marL="12556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printf("%d\n",*p);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80880" y="1142640"/>
            <a:ext cx="929664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14280" lvl="1" marL="81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m=3, n=100, *p;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p=&amp;m;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printf("m is %d\n",*p);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m++;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printf("now m is %d\n",*p);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p=&amp;n;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printf("n is %d\n",*p);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*p=500;    /* *p is at the left of "="  */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280" lvl="1" marL="81576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printf("now n is %d\n", n);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as Function Parameters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380880" y="1142640"/>
            <a:ext cx="967752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531720" lvl="0" marL="531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Sometimes, you want a function to assign a value to a variable.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1" marL="958679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scanf()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720" lvl="0" marL="53172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you want a function that computes the minimum AND maximum numbers in 2 integers.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720" lvl="0" marL="53172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1, use two global variables.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1" marL="958679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function, assign the minimum and maximum numbers to the two global variables.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1" marL="958679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function returns, the calling function can read the minimum and maximum numbers from the two global variables.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720" lvl="0" marL="53172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bad because the function is not reusable.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533520" y="258840"/>
            <a:ext cx="8991360" cy="8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as Function Parameters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380880" y="1142640"/>
            <a:ext cx="4572000" cy="62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Instead, we use the following function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void min_max(int a, int b,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	int *min, int *max){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if(a&gt;b){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	*max=a;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	*min=b;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    else{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	*max=b;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	*min=a;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5105520" y="1142640"/>
            <a:ext cx="4952880" cy="644508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rmAutofit/>
          </a:bodyPr>
          <a:lstStyle/>
          <a:p>
            <a:pPr indent="-376200" lvl="0" marL="3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int x,y;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int small,big;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printf("Two integers: ");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scanf("%d %d", &amp;x, &amp;y);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min_max(x,y,&amp;small,&amp;big);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printf("%d &lt;= %d", small, big);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200" lvl="0" marL="37620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5"/>
          <p:cNvCxnSpPr/>
          <p:nvPr/>
        </p:nvCxnSpPr>
        <p:spPr>
          <a:xfrm>
            <a:off x="4943520" y="1371600"/>
            <a:ext cx="1440" cy="6019920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