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0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1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24A59115-D33E-EE82-246E-63E5649B5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"/>
            <a:ext cx="12191979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51A3E-0214-E66C-31B2-02B48745A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697" y="852488"/>
            <a:ext cx="4854071" cy="3893582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STRUCTURES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5FBDF-56C9-A705-1467-ED77BFBE0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09" y="3984308"/>
            <a:ext cx="4872618" cy="1211818"/>
          </a:xfrm>
        </p:spPr>
        <p:txBody>
          <a:bodyPr anchor="b"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SOMESH NANDI</a:t>
            </a:r>
          </a:p>
          <a:p>
            <a:pPr algn="r"/>
            <a:r>
              <a:rPr lang="en-IN" dirty="0">
                <a:solidFill>
                  <a:srgbClr val="FFFFFF"/>
                </a:solidFill>
              </a:rPr>
              <a:t>DEPARTMENT OF AIML -RVCE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8/28/2023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33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C7EB-26CB-086C-C5B4-AC9D818F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81" y="0"/>
            <a:ext cx="10995659" cy="602521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__Source_Sans_Pro_fea366"/>
              </a:rPr>
              <a:t>Initialize Structure Members</a:t>
            </a:r>
            <a:br>
              <a:rPr lang="en-IN" b="1" i="0" dirty="0">
                <a:effectLst/>
                <a:latin typeface="__Source_Sans_Pro_fea366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171F-8062-7989-D525-724C81D4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845574"/>
            <a:ext cx="11121514" cy="5212326"/>
          </a:xfrm>
        </p:spPr>
        <p:txBody>
          <a:bodyPr>
            <a:normAutofit/>
          </a:bodyPr>
          <a:lstStyle/>
          <a:p>
            <a:r>
              <a:rPr lang="en-GB" sz="2400" b="1" i="0" dirty="0">
                <a:effectLst/>
                <a:latin typeface="LM Roman 12" panose="00000500000000000000" pitchFamily="50" charset="0"/>
              </a:rPr>
              <a:t>Initializing a structure member means assigning values to the structure members according to their respective data types. </a:t>
            </a:r>
          </a:p>
          <a:p>
            <a:r>
              <a:rPr lang="en-GB" sz="2400" b="1" i="0" dirty="0">
                <a:effectLst/>
                <a:latin typeface="LM Roman 12" panose="00000500000000000000" pitchFamily="50" charset="0"/>
              </a:rPr>
              <a:t>But declaration doesn't allocate memory for the structure. When we declare a variable for a structure, only then is the memory allocated to that structure variable. </a:t>
            </a:r>
          </a:p>
          <a:p>
            <a:r>
              <a:rPr lang="en-GB" sz="2400" b="1" i="0" dirty="0">
                <a:effectLst/>
                <a:latin typeface="LM Roman 12" panose="00000500000000000000" pitchFamily="50" charset="0"/>
              </a:rPr>
              <a:t>Hence, assigning value to something that doesn't have memory is the same as serving food without a plate, which isn't a good idea! </a:t>
            </a:r>
            <a:r>
              <a:rPr lang="en-GB" sz="2400" b="1" i="0" dirty="0">
                <a:effectLst/>
                <a:highlight>
                  <a:srgbClr val="FFFF00"/>
                </a:highlight>
                <a:latin typeface="LM Roman 12" panose="00000500000000000000" pitchFamily="50" charset="0"/>
              </a:rPr>
              <a:t>In short, structure members cannot be initialized during the declaration</a:t>
            </a:r>
            <a:r>
              <a:rPr lang="en-GB" sz="2400" b="1" i="0" dirty="0">
                <a:effectLst/>
                <a:latin typeface="LM Roman 12" panose="00000500000000000000" pitchFamily="50" charset="0"/>
              </a:rPr>
              <a:t>. For example:</a:t>
            </a:r>
            <a:endParaRPr lang="en-IN" sz="2400" b="1" dirty="0">
              <a:latin typeface="LM Roman 12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35CF3-8DE7-A553-45A0-92A2C457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116" y="4729316"/>
            <a:ext cx="5699323" cy="20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1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C7EB-26CB-086C-C5B4-AC9D818F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81" y="0"/>
            <a:ext cx="10995659" cy="602521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__Source_Sans_Pro_fea366"/>
              </a:rPr>
              <a:t>Initialize Structure Members</a:t>
            </a:r>
            <a:br>
              <a:rPr lang="en-IN" b="1" i="0" dirty="0">
                <a:effectLst/>
                <a:latin typeface="__Source_Sans_Pro_fea366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171F-8062-7989-D525-724C81D4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845574"/>
            <a:ext cx="11121514" cy="5212326"/>
          </a:xfrm>
        </p:spPr>
        <p:txBody>
          <a:bodyPr>
            <a:normAutofit/>
          </a:bodyPr>
          <a:lstStyle/>
          <a:p>
            <a:pPr algn="l"/>
            <a:r>
              <a:rPr lang="en-GB" sz="3600" b="1" dirty="0">
                <a:latin typeface="LM Roman 12" panose="00000500000000000000" pitchFamily="50" charset="0"/>
              </a:rPr>
              <a:t>There are three ways to initialize structure members: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dirty="0">
                <a:latin typeface="LM Roman 12" panose="00000500000000000000" pitchFamily="50" charset="0"/>
              </a:rPr>
              <a:t>Using dot '.' operator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dirty="0">
                <a:latin typeface="LM Roman 12" panose="00000500000000000000" pitchFamily="50" charset="0"/>
              </a:rPr>
              <a:t>Using curly braces ‘{}’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dirty="0">
                <a:latin typeface="LM Roman 12" panose="00000500000000000000" pitchFamily="50" charset="0"/>
              </a:rPr>
              <a:t>Designated initializers</a:t>
            </a:r>
          </a:p>
          <a:p>
            <a:endParaRPr lang="en-IN" sz="2400" b="1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2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C7EB-26CB-086C-C5B4-AC9D818F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IN" sz="3300" b="1" i="0" dirty="0">
                <a:effectLst/>
              </a:rPr>
              <a:t>Initialize Structure Members – Using dot(.) Operator</a:t>
            </a:r>
            <a:br>
              <a:rPr lang="en-IN" sz="3300" b="1" i="0" dirty="0">
                <a:effectLst/>
              </a:rPr>
            </a:br>
            <a:endParaRPr lang="en-IN" sz="330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3" y="173776"/>
            <a:ext cx="5184115" cy="365125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Initialization of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171F-8062-7989-D525-724C81D4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895600"/>
            <a:ext cx="5547360" cy="3175088"/>
          </a:xfrm>
        </p:spPr>
        <p:txBody>
          <a:bodyPr>
            <a:normAutofit/>
          </a:bodyPr>
          <a:lstStyle/>
          <a:p>
            <a:r>
              <a:rPr lang="en-GB" b="1" dirty="0"/>
              <a:t>Using the dot (.) operator, we can access any structure member and then initialize or assign its value according to its data type.</a:t>
            </a:r>
          </a:p>
          <a:p>
            <a:r>
              <a:rPr lang="en-GB" b="1" dirty="0"/>
              <a:t>Syntax:</a:t>
            </a:r>
          </a:p>
          <a:p>
            <a:r>
              <a:rPr lang="en-GB" b="1" dirty="0">
                <a:highlight>
                  <a:srgbClr val="FFFF00"/>
                </a:highlight>
              </a:rPr>
              <a:t>struct </a:t>
            </a:r>
            <a:r>
              <a:rPr lang="en-GB" b="1" dirty="0" err="1">
                <a:highlight>
                  <a:srgbClr val="FFFF00"/>
                </a:highlight>
              </a:rPr>
              <a:t>structure_name</a:t>
            </a:r>
            <a:r>
              <a:rPr lang="en-GB" b="1" dirty="0">
                <a:highlight>
                  <a:srgbClr val="FFFF00"/>
                </a:highlight>
              </a:rPr>
              <a:t> </a:t>
            </a:r>
            <a:r>
              <a:rPr lang="en-GB" b="1" dirty="0" err="1">
                <a:highlight>
                  <a:srgbClr val="FFFF00"/>
                </a:highlight>
              </a:rPr>
              <a:t>variable_name</a:t>
            </a:r>
            <a:endParaRPr lang="en-GB" b="1" dirty="0">
              <a:highlight>
                <a:srgbClr val="FFFF00"/>
              </a:highlight>
            </a:endParaRPr>
          </a:p>
          <a:p>
            <a:r>
              <a:rPr lang="en-GB" b="1" dirty="0" err="1">
                <a:highlight>
                  <a:srgbClr val="FFFF00"/>
                </a:highlight>
              </a:rPr>
              <a:t>variable_name.member</a:t>
            </a:r>
            <a:r>
              <a:rPr lang="en-GB" b="1" dirty="0">
                <a:highlight>
                  <a:srgbClr val="FFFF00"/>
                </a:highlight>
              </a:rPr>
              <a:t> = value;</a:t>
            </a:r>
            <a:endParaRPr lang="en-IN" b="1" dirty="0">
              <a:highlight>
                <a:srgbClr val="FFFF00"/>
              </a:highlight>
            </a:endParaRPr>
          </a:p>
          <a:p>
            <a:endParaRPr lang="en-GB" b="1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006E0-01E1-C73E-0935-AEFFE05B5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452"/>
          <a:stretch/>
        </p:blipFill>
        <p:spPr>
          <a:xfrm>
            <a:off x="6649082" y="356338"/>
            <a:ext cx="4804105" cy="3175088"/>
          </a:xfrm>
          <a:prstGeom prst="rect">
            <a:avLst/>
          </a:prstGeo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8/28/2023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3F247-8C4C-E389-3C70-6B850774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81" y="3531426"/>
            <a:ext cx="4804105" cy="22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1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3C42-4A3E-6A81-DE97-69514784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33" y="69854"/>
            <a:ext cx="6536248" cy="85815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</a:rPr>
              <a:t>Using curly braces ‘{}’</a:t>
            </a:r>
            <a:br>
              <a:rPr lang="en-IN" b="0" i="0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59AD-63AD-130C-DA07-FD46ABD6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80412"/>
            <a:ext cx="3862586" cy="350119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2400" b="1" dirty="0">
                <a:latin typeface="LM Roman 12" panose="00000500000000000000" pitchFamily="50" charset="0"/>
              </a:rPr>
              <a:t>If we want to initialize all the members during the structure variable declaration, we can declare using curly braces.</a:t>
            </a:r>
          </a:p>
          <a:p>
            <a:pPr>
              <a:lnSpc>
                <a:spcPct val="110000"/>
              </a:lnSpc>
            </a:pPr>
            <a:r>
              <a:rPr lang="en-GB" sz="2400" b="1" dirty="0">
                <a:latin typeface="LM Roman 12" panose="00000500000000000000" pitchFamily="50" charset="0"/>
              </a:rPr>
              <a:t>Syntax:</a:t>
            </a:r>
          </a:p>
          <a:p>
            <a:pPr>
              <a:lnSpc>
                <a:spcPct val="110000"/>
              </a:lnSpc>
            </a:pPr>
            <a:r>
              <a:rPr lang="en-GB" sz="2400" b="1" dirty="0">
                <a:highlight>
                  <a:srgbClr val="FFFF00"/>
                </a:highlight>
                <a:latin typeface="LM Roman 12" panose="00000500000000000000" pitchFamily="50" charset="0"/>
              </a:rPr>
              <a:t>struct </a:t>
            </a:r>
            <a:r>
              <a:rPr lang="en-GB" sz="2400" b="1" dirty="0" err="1">
                <a:highlight>
                  <a:srgbClr val="FFFF00"/>
                </a:highlight>
                <a:latin typeface="LM Roman 12" panose="00000500000000000000" pitchFamily="50" charset="0"/>
              </a:rPr>
              <a:t>stucture_name</a:t>
            </a:r>
            <a:r>
              <a:rPr lang="en-GB" sz="2400" b="1" dirty="0">
                <a:highlight>
                  <a:srgbClr val="FFFF00"/>
                </a:highlight>
                <a:latin typeface="LM Roman 12" panose="00000500000000000000" pitchFamily="50" charset="0"/>
              </a:rPr>
              <a:t> v1 = {value, value, value, ..};</a:t>
            </a:r>
            <a:endParaRPr lang="en-IN" sz="2400" b="1" dirty="0">
              <a:highlight>
                <a:srgbClr val="FFFF00"/>
              </a:highlight>
              <a:latin typeface="LM Roman 12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3473D-CB2E-C847-7D0B-7CE9C1FA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080412"/>
            <a:ext cx="6903309" cy="4849575"/>
          </a:xfrm>
          <a:prstGeom prst="rect">
            <a:avLst/>
          </a:prstGeo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8/28/2023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C7EB-26CB-086C-C5B4-AC9D818F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917153"/>
          </a:xfrm>
        </p:spPr>
        <p:txBody>
          <a:bodyPr>
            <a:normAutofit fontScale="90000"/>
          </a:bodyPr>
          <a:lstStyle/>
          <a:p>
            <a:r>
              <a:rPr lang="en-IN" sz="3300" b="1" i="0" dirty="0">
                <a:effectLst/>
              </a:rPr>
              <a:t>Access Structure Members – Using dot(.) Operator</a:t>
            </a:r>
            <a:br>
              <a:rPr lang="en-IN" sz="3300" b="1" i="0" dirty="0">
                <a:effectLst/>
              </a:rPr>
            </a:br>
            <a:endParaRPr lang="en-IN" sz="330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522344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IN" sz="1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Accessing the Members of Structures </a:t>
            </a:r>
            <a:endParaRPr lang="en-US" sz="1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171F-8062-7989-D525-724C81D4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9" y="1968463"/>
            <a:ext cx="5547360" cy="4166866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/>
              <a:t>Using the dot (.) operator, we can access any structure member and then initialize or assign its value according to its data type.</a:t>
            </a:r>
          </a:p>
          <a:p>
            <a:pPr algn="just"/>
            <a:r>
              <a:rPr lang="en-GB" sz="2400" b="1" dirty="0"/>
              <a:t>Syntax:</a:t>
            </a:r>
          </a:p>
          <a:p>
            <a:pPr algn="just"/>
            <a:r>
              <a:rPr lang="en-GB" sz="2400" b="1" dirty="0">
                <a:highlight>
                  <a:srgbClr val="FFFF00"/>
                </a:highlight>
              </a:rPr>
              <a:t>struct </a:t>
            </a:r>
            <a:r>
              <a:rPr lang="en-GB" sz="2400" b="1" dirty="0" err="1">
                <a:highlight>
                  <a:srgbClr val="FFFF00"/>
                </a:highlight>
              </a:rPr>
              <a:t>structure_name</a:t>
            </a:r>
            <a:r>
              <a:rPr lang="en-GB" sz="2400" b="1" dirty="0">
                <a:highlight>
                  <a:srgbClr val="FFFF00"/>
                </a:highlight>
              </a:rPr>
              <a:t> </a:t>
            </a:r>
            <a:r>
              <a:rPr lang="en-GB" sz="2400" b="1" dirty="0" err="1">
                <a:highlight>
                  <a:srgbClr val="FFFF00"/>
                </a:highlight>
              </a:rPr>
              <a:t>variable_name</a:t>
            </a:r>
            <a:endParaRPr lang="en-GB" sz="2400" b="1" dirty="0">
              <a:highlight>
                <a:srgbClr val="FFFF00"/>
              </a:highlight>
            </a:endParaRPr>
          </a:p>
          <a:p>
            <a:pPr algn="just"/>
            <a:r>
              <a:rPr lang="en-GB" sz="2400" b="1" dirty="0" err="1">
                <a:highlight>
                  <a:srgbClr val="FFFF00"/>
                </a:highlight>
              </a:rPr>
              <a:t>variable_name.member</a:t>
            </a:r>
            <a:r>
              <a:rPr lang="en-GB" sz="2400" b="1" dirty="0">
                <a:highlight>
                  <a:srgbClr val="FFFF00"/>
                </a:highlight>
              </a:rPr>
              <a:t> = value;</a:t>
            </a:r>
            <a:endParaRPr lang="en-IN" sz="2400" b="1" dirty="0">
              <a:highlight>
                <a:srgbClr val="FFFF00"/>
              </a:highlight>
            </a:endParaRPr>
          </a:p>
          <a:p>
            <a:endParaRPr lang="en-GB" b="1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006E0-01E1-C73E-0935-AEFFE05B5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452"/>
          <a:stretch/>
        </p:blipFill>
        <p:spPr>
          <a:xfrm>
            <a:off x="6649082" y="356338"/>
            <a:ext cx="4804105" cy="3175088"/>
          </a:xfrm>
          <a:prstGeom prst="rect">
            <a:avLst/>
          </a:prstGeo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8/28/2023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3F247-8C4C-E389-3C70-6B850774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81" y="3531426"/>
            <a:ext cx="4804105" cy="22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4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6195" y="155997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IN" sz="1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Copying and Comparing Structures </a:t>
            </a:r>
            <a:endParaRPr lang="en-US" sz="1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D9BA-4640-846B-58F7-418A8B47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067" y="825911"/>
            <a:ext cx="3410233" cy="5627288"/>
          </a:xfrm>
        </p:spPr>
        <p:txBody>
          <a:bodyPr>
            <a:normAutofit/>
          </a:bodyPr>
          <a:lstStyle/>
          <a:p>
            <a:r>
              <a:rPr lang="en-IN" b="1" dirty="0"/>
              <a:t>We can assign structure to another structure of same type.</a:t>
            </a:r>
          </a:p>
          <a:p>
            <a:r>
              <a:rPr lang="en-GB" b="1" i="0" dirty="0">
                <a:effectLst/>
              </a:rPr>
              <a:t>Two variables of the same structure type can be copied the same way as ordinary variables. If b1 and b2 </a:t>
            </a:r>
            <a:r>
              <a:rPr lang="en-GB" b="1" dirty="0"/>
              <a:t> </a:t>
            </a:r>
            <a:r>
              <a:rPr lang="en-GB" b="1" i="0" dirty="0">
                <a:effectLst/>
              </a:rPr>
              <a:t>are two book variables, then the following statements are valid: </a:t>
            </a:r>
          </a:p>
          <a:p>
            <a:r>
              <a:rPr lang="en-GB" b="1" i="0" dirty="0">
                <a:effectLst/>
              </a:rPr>
              <a:t>b1 = b2; b2 = b1</a:t>
            </a:r>
          </a:p>
          <a:p>
            <a:endParaRPr lang="en-IN" b="1" dirty="0"/>
          </a:p>
        </p:txBody>
      </p:sp>
      <p:sp>
        <p:nvSpPr>
          <p:cNvPr id="6153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8/28/2023</a:t>
            </a:fld>
            <a:endParaRPr lang="en-US"/>
          </a:p>
        </p:txBody>
      </p:sp>
      <p:sp>
        <p:nvSpPr>
          <p:cNvPr id="6155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148" name="Picture 4" descr="Structures and Unions. + Introduction We have seen that arrays can be used  to represent a group of data items that belong to the same type, such as. -  ppt download">
            <a:extLst>
              <a:ext uri="{FF2B5EF4-FFF2-40B4-BE49-F238E27FC236}">
                <a16:creationId xmlns:a16="http://schemas.microsoft.com/office/drawing/2014/main" id="{37F6FAFE-8A7D-AE6C-5FD9-39EF72699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9" y="615356"/>
            <a:ext cx="6715649" cy="562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45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65C-3407-C485-B25A-1C446849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370" y="100012"/>
            <a:ext cx="5547360" cy="554754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Array of Structures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C7F1A-E0B1-3452-2643-E74B872E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91" y="1208817"/>
            <a:ext cx="5448300" cy="446074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CF0C-430A-6D94-85DF-9888CAD6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50" y="886488"/>
            <a:ext cx="4689605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2400" b="1" i="0" dirty="0">
                <a:effectLst/>
              </a:rPr>
              <a:t>The array of structures can also be described as a collection of structure variables.</a:t>
            </a:r>
          </a:p>
          <a:p>
            <a:pPr algn="just"/>
            <a:r>
              <a:rPr lang="en-GB" sz="2400" b="1" dirty="0"/>
              <a:t>The main advantage of an array is we can represent multiple values with a single variable. So the reusability of code improves; also, readability is increased. </a:t>
            </a:r>
          </a:p>
          <a:p>
            <a:pPr algn="just"/>
            <a:r>
              <a:rPr lang="en-GB" sz="2400" b="1" dirty="0"/>
              <a:t>If there is no array of structures, we need to store many values in multiple structure variables, which is redundant</a:t>
            </a:r>
            <a:endParaRPr lang="en-IN" sz="2400" b="1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8/28/2023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A65C-3407-C485-B25A-1C446849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059" y="100012"/>
            <a:ext cx="7649496" cy="554754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Array of Structures- Example 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8/28/2023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A3943-383C-E5A9-846F-860120ED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654766"/>
            <a:ext cx="10995660" cy="5403134"/>
          </a:xfrm>
        </p:spPr>
        <p:txBody>
          <a:bodyPr/>
          <a:lstStyle/>
          <a:p>
            <a:pPr algn="just"/>
            <a:r>
              <a:rPr lang="en-GB" sz="2400" b="1" i="1" dirty="0">
                <a:effectLst/>
                <a:latin typeface="LM Roman 12" panose="00000500000000000000" pitchFamily="50" charset="0"/>
              </a:rPr>
              <a:t>S</a:t>
            </a:r>
            <a:r>
              <a:rPr lang="en-GB" sz="2400" b="0" i="0" dirty="0">
                <a:effectLst/>
                <a:latin typeface="LM Roman 12" panose="00000500000000000000" pitchFamily="50" charset="0"/>
              </a:rPr>
              <a:t> is array of structure </a:t>
            </a:r>
            <a:r>
              <a:rPr lang="en-GB" sz="2400" b="0" i="1" dirty="0">
                <a:effectLst/>
                <a:latin typeface="LM Roman 12" panose="00000500000000000000" pitchFamily="50" charset="0"/>
              </a:rPr>
              <a:t>student</a:t>
            </a:r>
            <a:r>
              <a:rPr lang="en-GB" sz="2400" b="0" i="0" dirty="0">
                <a:effectLst/>
                <a:latin typeface="LM Roman 12" panose="00000500000000000000" pitchFamily="50" charset="0"/>
              </a:rPr>
              <a:t> having size </a:t>
            </a:r>
            <a:r>
              <a:rPr lang="en-GB" sz="2400" b="1" i="0" dirty="0">
                <a:effectLst/>
                <a:latin typeface="LM Roman 12" panose="00000500000000000000" pitchFamily="50" charset="0"/>
              </a:rPr>
              <a:t>10</a:t>
            </a:r>
            <a:r>
              <a:rPr lang="en-GB" sz="2400" b="0" i="0" dirty="0">
                <a:effectLst/>
                <a:latin typeface="LM Roman 12" panose="00000500000000000000" pitchFamily="50" charset="0"/>
              </a:rPr>
              <a:t> which means it could store information of </a:t>
            </a:r>
            <a:r>
              <a:rPr lang="en-GB" sz="2400" b="1" i="0" dirty="0">
                <a:effectLst/>
                <a:latin typeface="LM Roman 12" panose="00000500000000000000" pitchFamily="50" charset="0"/>
              </a:rPr>
              <a:t>10</a:t>
            </a:r>
            <a:r>
              <a:rPr lang="en-GB" sz="2400" b="0" i="0" dirty="0">
                <a:effectLst/>
                <a:latin typeface="LM Roman 12" panose="00000500000000000000" pitchFamily="50" charset="0"/>
              </a:rPr>
              <a:t> different variables of type </a:t>
            </a:r>
            <a:r>
              <a:rPr lang="en-GB" sz="2400" b="0" i="1" dirty="0">
                <a:effectLst/>
                <a:latin typeface="LM Roman 12" panose="00000500000000000000" pitchFamily="50" charset="0"/>
              </a:rPr>
              <a:t>student</a:t>
            </a:r>
            <a:r>
              <a:rPr lang="en-GB" sz="2400" b="0" i="0" dirty="0">
                <a:effectLst/>
                <a:latin typeface="LM Roman 12" panose="00000500000000000000" pitchFamily="50" charset="0"/>
              </a:rPr>
              <a:t>. </a:t>
            </a:r>
          </a:p>
          <a:p>
            <a:pPr algn="just"/>
            <a:r>
              <a:rPr lang="en-GB" sz="2400" b="0" i="0" dirty="0">
                <a:effectLst/>
                <a:latin typeface="LM Roman 12" panose="00000500000000000000" pitchFamily="50" charset="0"/>
              </a:rPr>
              <a:t>So we don't need to take </a:t>
            </a:r>
            <a:r>
              <a:rPr lang="en-GB" sz="2400" b="1" i="0" dirty="0">
                <a:effectLst/>
                <a:latin typeface="LM Roman 12" panose="00000500000000000000" pitchFamily="50" charset="0"/>
              </a:rPr>
              <a:t>10</a:t>
            </a:r>
            <a:r>
              <a:rPr lang="en-GB" sz="2400" b="0" i="0" dirty="0">
                <a:effectLst/>
                <a:latin typeface="LM Roman 12" panose="00000500000000000000" pitchFamily="50" charset="0"/>
              </a:rPr>
              <a:t> different variables instead we could use array of structure </a:t>
            </a:r>
            <a:r>
              <a:rPr lang="en-GB" sz="2400" b="0" i="1" dirty="0">
                <a:effectLst/>
                <a:latin typeface="LM Roman 12" panose="00000500000000000000" pitchFamily="50" charset="0"/>
              </a:rPr>
              <a:t>student</a:t>
            </a:r>
            <a:r>
              <a:rPr lang="en-GB" sz="2400" b="0" i="0" dirty="0">
                <a:effectLst/>
                <a:latin typeface="LM Roman 12" panose="00000500000000000000" pitchFamily="50" charset="0"/>
              </a:rPr>
              <a:t>.</a:t>
            </a:r>
          </a:p>
          <a:p>
            <a:br>
              <a:rPr lang="en-GB" dirty="0"/>
            </a:br>
            <a:endParaRPr lang="en-IN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DB947EC-84F0-BCF6-5316-B51A46AB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24" y="2261798"/>
            <a:ext cx="7087214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8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821A-DB8C-A92E-DABB-0D99A577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154563"/>
            <a:ext cx="10995659" cy="55335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Structures and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768C-F74B-42EC-C062-E5227CAE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806245"/>
            <a:ext cx="10995660" cy="5251655"/>
          </a:xfrm>
        </p:spPr>
        <p:txBody>
          <a:bodyPr/>
          <a:lstStyle/>
          <a:p>
            <a:pPr algn="l"/>
            <a:r>
              <a:rPr lang="en-GB" sz="2400" b="1" i="0" dirty="0">
                <a:effectLst/>
                <a:latin typeface="LM Roman 12" panose="00000500000000000000" pitchFamily="50" charset="0"/>
              </a:rPr>
              <a:t>Structures can be passed as arguments to the functions. This can be done in three ways. They are,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LM Roman 12" panose="00000500000000000000" pitchFamily="50" charset="0"/>
              </a:rPr>
              <a:t>Passing the members of the structures as an argument.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LM Roman 12" panose="00000500000000000000" pitchFamily="50" charset="0"/>
              </a:rPr>
              <a:t>Passing the entire structure as an argument.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LM Roman 12" panose="00000500000000000000" pitchFamily="50" charset="0"/>
              </a:rPr>
              <a:t>Passing the address of the structure as arguments</a:t>
            </a:r>
            <a:r>
              <a:rPr lang="en-GB" sz="2400" b="1" i="0" dirty="0">
                <a:solidFill>
                  <a:srgbClr val="61738E"/>
                </a:solidFill>
                <a:effectLst/>
                <a:latin typeface="LM Roman 12" panose="00000500000000000000" pitchFamily="50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17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4284-27FC-0878-D3CE-F225CF9C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154564"/>
            <a:ext cx="10995659" cy="49436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Passing the Induvial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8531-6735-6929-42DF-3060B985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816077"/>
            <a:ext cx="11602064" cy="524182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LM Roman 12" panose="00000500000000000000" pitchFamily="50" charset="0"/>
              </a:rPr>
              <a:t>T</a:t>
            </a:r>
            <a:r>
              <a:rPr lang="en-GB" sz="2400" b="1" i="0" dirty="0">
                <a:effectLst/>
                <a:latin typeface="LM Roman 12" panose="00000500000000000000" pitchFamily="50" charset="0"/>
              </a:rPr>
              <a:t>he dot (.) operator is used to access the individual members of the structure and pass them to the function.</a:t>
            </a:r>
          </a:p>
          <a:p>
            <a:pPr algn="just"/>
            <a:r>
              <a:rPr lang="en-GB" sz="2400" b="1" dirty="0">
                <a:latin typeface="LM Roman 12" panose="00000500000000000000" pitchFamily="50" charset="0"/>
              </a:rPr>
              <a:t>Eg: Let us create a structure to hold the details of a student, such as the name of the student, roll number, and marks, and print out just the roll number and marks using a function. Passing the entire structure to the function is unnecessary when we want to print only a few structure members</a:t>
            </a:r>
            <a:endParaRPr lang="en-IN" sz="2400" b="1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3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E462-8126-6710-9110-7EA4FCFE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8" y="177915"/>
            <a:ext cx="10995659" cy="622185"/>
          </a:xfrm>
        </p:spPr>
        <p:txBody>
          <a:bodyPr/>
          <a:lstStyle/>
          <a:p>
            <a:pPr algn="ctr"/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38B7-9D91-544F-EDA5-677DE46F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934065"/>
            <a:ext cx="10995660" cy="5923935"/>
          </a:xfrm>
        </p:spPr>
        <p:txBody>
          <a:bodyPr/>
          <a:lstStyle/>
          <a:p>
            <a:r>
              <a:rPr lang="en-IN" dirty="0"/>
              <a:t>Here is the Problem Statement………………………………</a:t>
            </a:r>
          </a:p>
          <a:p>
            <a:r>
              <a:rPr lang="en-IN" dirty="0"/>
              <a:t>I have a Car Showroom and I want to store the details of every car in software ? How?</a:t>
            </a:r>
          </a:p>
          <a:p>
            <a:r>
              <a:rPr lang="en-IN" dirty="0"/>
              <a:t>I need to define the variables for each car to store its specifications that of </a:t>
            </a:r>
            <a:r>
              <a:rPr lang="en-IN" dirty="0">
                <a:highlight>
                  <a:srgbClr val="FFFF00"/>
                </a:highlight>
              </a:rPr>
              <a:t>different data types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Suppose if I have 1000 Cars, is this method is user friendly? – Of course, No</a:t>
            </a:r>
          </a:p>
          <a:p>
            <a:r>
              <a:rPr lang="en-IN" dirty="0"/>
              <a:t>Can we use array? If no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E9761-7AE2-7D59-C752-4097BA30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9" y="2733368"/>
            <a:ext cx="4818391" cy="2658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E0E42-9001-C5F6-F710-8AD74A87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40" y="2733368"/>
            <a:ext cx="4818392" cy="25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5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4284-27FC-0878-D3CE-F225CF9C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154564"/>
            <a:ext cx="10995659" cy="49436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Passing the Induvial Members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7C987-840B-B191-F91A-064F98CA3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77" y="648930"/>
            <a:ext cx="5761219" cy="29245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F731EC-E9F2-66C3-0A6D-4F41523B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97" y="3418931"/>
            <a:ext cx="5761219" cy="3284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C881E6-E351-601B-47A2-337894DEC3D0}"/>
              </a:ext>
            </a:extLst>
          </p:cNvPr>
          <p:cNvSpPr txBox="1"/>
          <p:nvPr/>
        </p:nvSpPr>
        <p:spPr>
          <a:xfrm>
            <a:off x="6097676" y="648930"/>
            <a:ext cx="609432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b="0" i="0" dirty="0">
                <a:effectLst/>
                <a:latin typeface="LM Roman 12" panose="00000500000000000000" pitchFamily="50" charset="0"/>
              </a:rPr>
              <a:t>we created a structure to hold the name, roll number, and percentage of the student. </a:t>
            </a:r>
          </a:p>
          <a:p>
            <a:pPr algn="just"/>
            <a:r>
              <a:rPr lang="en-GB" sz="2800" b="0" i="0" dirty="0">
                <a:effectLst/>
                <a:latin typeface="LM Roman 12" panose="00000500000000000000" pitchFamily="50" charset="0"/>
              </a:rPr>
              <a:t>The input from the user is stored in the structure. A function named display() is created, which takes the roll number and the percentage of the student as the parameter. </a:t>
            </a:r>
          </a:p>
          <a:p>
            <a:pPr algn="just"/>
            <a:r>
              <a:rPr lang="en-GB" sz="2800" b="0" i="0" dirty="0">
                <a:effectLst/>
                <a:latin typeface="LM Roman 12" panose="00000500000000000000" pitchFamily="50" charset="0"/>
              </a:rPr>
              <a:t>Using the </a:t>
            </a:r>
            <a:r>
              <a:rPr lang="en-GB" sz="2800" b="1" i="0" dirty="0">
                <a:effectLst/>
                <a:latin typeface="LM Roman 12" panose="00000500000000000000" pitchFamily="50" charset="0"/>
              </a:rPr>
              <a:t>dot (.)</a:t>
            </a:r>
            <a:r>
              <a:rPr lang="en-GB" sz="2800" b="0" i="0" dirty="0">
                <a:effectLst/>
                <a:latin typeface="LM Roman 12" panose="00000500000000000000" pitchFamily="50" charset="0"/>
              </a:rPr>
              <a:t> operator, we accessed the member of the structure and passed it to the function.</a:t>
            </a:r>
            <a:endParaRPr lang="en-IN" sz="2800" dirty="0">
              <a:latin typeface="LM Roman 12" panose="000005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EC0EBA-1E3A-8329-FD9D-90FB4294A2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6" y="3418931"/>
            <a:ext cx="5761219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1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41C5-A443-C601-8C13-5F4C3494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81" y="168082"/>
            <a:ext cx="10995659" cy="632018"/>
          </a:xfrm>
        </p:spPr>
        <p:txBody>
          <a:bodyPr/>
          <a:lstStyle/>
          <a:p>
            <a:pPr algn="ctr"/>
            <a:r>
              <a:rPr lang="en-IN" dirty="0"/>
              <a:t>Passing the Entire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9FB6-D1FC-D1A6-C4E3-A4D1B1D3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800100"/>
            <a:ext cx="11406649" cy="5257800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You can pass a structure variable to a function as argument like we pass any other variable to a function. </a:t>
            </a: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Structure variable is passed using call by value.(Copy of the Each Member is made)</a:t>
            </a:r>
          </a:p>
          <a:p>
            <a:r>
              <a:rPr lang="en-GB" sz="2400" dirty="0">
                <a:solidFill>
                  <a:srgbClr val="000000"/>
                </a:solidFill>
                <a:latin typeface="LM Roman 12" panose="00000500000000000000" pitchFamily="50" charset="0"/>
              </a:rPr>
              <a:t>Instead of writing the members in display function, write the structure name in the pervious example.</a:t>
            </a:r>
            <a:endParaRPr lang="en-IN" sz="2400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3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41C5-A443-C601-8C13-5F4C3494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81" y="168082"/>
            <a:ext cx="10995659" cy="632018"/>
          </a:xfrm>
        </p:spPr>
        <p:txBody>
          <a:bodyPr/>
          <a:lstStyle/>
          <a:p>
            <a:pPr algn="ctr"/>
            <a:r>
              <a:rPr lang="en-IN" dirty="0"/>
              <a:t>Passing the  Structure through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9FB6-D1FC-D1A6-C4E3-A4D1B1D3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800100"/>
            <a:ext cx="11406649" cy="5257800"/>
          </a:xfrm>
        </p:spPr>
        <p:txBody>
          <a:bodyPr>
            <a:normAutofit/>
          </a:bodyPr>
          <a:lstStyle/>
          <a:p>
            <a:pPr marL="0" algn="just"/>
            <a:r>
              <a:rPr lang="en-GB" sz="2800" dirty="0">
                <a:latin typeface="LM Roman 12" panose="00000500000000000000" pitchFamily="50" charset="0"/>
              </a:rPr>
              <a:t>Passing the parameter as a value will make a copy of the structure variable, passing it to the function. </a:t>
            </a:r>
          </a:p>
          <a:p>
            <a:pPr marL="0" algn="just"/>
            <a:r>
              <a:rPr lang="en-GB" sz="2800" dirty="0">
                <a:latin typeface="LM Roman 12" panose="00000500000000000000" pitchFamily="50" charset="0"/>
              </a:rPr>
              <a:t>Imagine we have a structure with a huge number of structure members. Making a copy of all the members and passing it to the function takes a lot of time and consumes a lot of memory.</a:t>
            </a:r>
          </a:p>
          <a:p>
            <a:pPr marL="0" indent="0" algn="just">
              <a:buNone/>
            </a:pPr>
            <a:r>
              <a:rPr lang="en-GB" sz="2800" dirty="0">
                <a:latin typeface="LM Roman 12" panose="00000500000000000000" pitchFamily="50" charset="0"/>
              </a:rPr>
              <a:t> To overcome this problem, we can pass the address of the structure.</a:t>
            </a:r>
          </a:p>
          <a:p>
            <a:pPr marL="0" algn="just"/>
            <a:r>
              <a:rPr lang="en-GB" sz="2800" dirty="0">
                <a:latin typeface="LM Roman 12" panose="00000500000000000000" pitchFamily="50" charset="0"/>
              </a:rPr>
              <a:t>Pointers are the variables that hold the address of other variables. We can use pointers to pass the structure by reference</a:t>
            </a:r>
          </a:p>
          <a:p>
            <a:endParaRPr lang="en-IN" sz="2400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14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78">
            <a:extLst>
              <a:ext uri="{FF2B5EF4-FFF2-40B4-BE49-F238E27FC236}">
                <a16:creationId xmlns:a16="http://schemas.microsoft.com/office/drawing/2014/main" id="{52FD550C-D841-42FB-86A0-10D45E2C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2682" y="100012"/>
            <a:ext cx="782899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IN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Passing the  Structure through Pointers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65044AA6-65A7-B947-8C05-482FA499B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242" b="-4"/>
          <a:stretch/>
        </p:blipFill>
        <p:spPr>
          <a:xfrm>
            <a:off x="0" y="849130"/>
            <a:ext cx="3374069" cy="5085521"/>
          </a:xfrm>
          <a:noFill/>
        </p:spPr>
      </p:pic>
      <p:pic>
        <p:nvPicPr>
          <p:cNvPr id="7" name="Picture 6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851C2151-99F4-3806-9304-C963440B7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8" r="12747" b="-2"/>
          <a:stretch/>
        </p:blipFill>
        <p:spPr>
          <a:xfrm>
            <a:off x="3571824" y="886240"/>
            <a:ext cx="3365861" cy="5085520"/>
          </a:xfrm>
          <a:prstGeom prst="rect">
            <a:avLst/>
          </a:prstGeom>
          <a:noFill/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178" y="886238"/>
            <a:ext cx="4817673" cy="5085522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LM Roman 12" panose="00000500000000000000" pitchFamily="50" charset="0"/>
              </a:rPr>
              <a:t> structure named car and a function named </a:t>
            </a:r>
            <a:r>
              <a:rPr lang="en-GB" sz="2400" b="1" i="0" dirty="0" err="1">
                <a:effectLst/>
                <a:latin typeface="LM Roman 12" panose="00000500000000000000" pitchFamily="50" charset="0"/>
              </a:rPr>
              <a:t>print_struct</a:t>
            </a:r>
            <a:r>
              <a:rPr lang="en-GB" sz="2400" b="1" i="0" dirty="0">
                <a:effectLst/>
                <a:latin typeface="LM Roman 12" panose="00000500000000000000" pitchFamily="50" charset="0"/>
              </a:rPr>
              <a:t>() are defined. The structure stores the model name, seating capacity, and the fuel type of the vehicle.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LM Roman 12" panose="00000500000000000000" pitchFamily="50" charset="0"/>
              </a:rPr>
              <a:t>In the main() function, we created a structure variable named tata and stored the values. Later the address of the structure is passed into the </a:t>
            </a:r>
            <a:r>
              <a:rPr lang="en-GB" sz="2400" b="1" i="0" dirty="0" err="1">
                <a:effectLst/>
                <a:latin typeface="LM Roman 12" panose="00000500000000000000" pitchFamily="50" charset="0"/>
              </a:rPr>
              <a:t>print_struct</a:t>
            </a:r>
            <a:r>
              <a:rPr lang="en-GB" sz="2400" b="1" i="0" dirty="0">
                <a:effectLst/>
                <a:latin typeface="LM Roman 12" panose="00000500000000000000" pitchFamily="50" charset="0"/>
              </a:rPr>
              <a:t>() function, which prints the details entered by the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LM Roman 12" panose="00000500000000000000" pitchFamily="50" charset="0"/>
              </a:rPr>
              <a:t>The address is passed using the address operator ampersand (&amp;). To access the pointer members, we use the arrow operator -&gt; operator</a:t>
            </a:r>
            <a:r>
              <a:rPr lang="en-GB" sz="2400" b="0" i="0" dirty="0">
                <a:solidFill>
                  <a:srgbClr val="61738E"/>
                </a:solidFill>
                <a:effectLst/>
                <a:latin typeface="LM Roman 12" panose="00000500000000000000" pitchFamily="50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Date Placeholder 77">
            <a:extLst>
              <a:ext uri="{FF2B5EF4-FFF2-40B4-BE49-F238E27FC236}">
                <a16:creationId xmlns:a16="http://schemas.microsoft.com/office/drawing/2014/main" id="{FB242FF9-7067-4B72-B884-CF66DF92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5CA483A6-8786-4469-984C-D496DAC8E58E}" type="datetime1">
              <a:rPr lang="en-US" smtClean="0"/>
              <a:pPr>
                <a:spcAft>
                  <a:spcPts val="600"/>
                </a:spcAft>
              </a:pPr>
              <a:t>8/29/2023</a:t>
            </a:fld>
            <a:endParaRPr lang="en-US"/>
          </a:p>
        </p:txBody>
      </p:sp>
      <p:sp>
        <p:nvSpPr>
          <p:cNvPr id="18" name="Slide Number Placeholder 79">
            <a:extLst>
              <a:ext uri="{FF2B5EF4-FFF2-40B4-BE49-F238E27FC236}">
                <a16:creationId xmlns:a16="http://schemas.microsoft.com/office/drawing/2014/main" id="{4846CD6F-CF9A-4459-93EB-D7E4B81B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41C5-A443-C601-8C13-5F4C3494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81" y="168082"/>
            <a:ext cx="10995659" cy="632018"/>
          </a:xfrm>
        </p:spPr>
        <p:txBody>
          <a:bodyPr/>
          <a:lstStyle/>
          <a:p>
            <a:pPr algn="ctr"/>
            <a:r>
              <a:rPr lang="en-IN" dirty="0"/>
              <a:t>Passing the  Structure through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9FB6-D1FC-D1A6-C4E3-A4D1B1D3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800100"/>
            <a:ext cx="11406649" cy="5257800"/>
          </a:xfrm>
        </p:spPr>
        <p:txBody>
          <a:bodyPr>
            <a:normAutofit/>
          </a:bodyPr>
          <a:lstStyle/>
          <a:p>
            <a:pPr marL="0" algn="just"/>
            <a:r>
              <a:rPr lang="en-GB" sz="2800" dirty="0">
                <a:latin typeface="LM Roman 12" panose="00000500000000000000" pitchFamily="50" charset="0"/>
              </a:rPr>
              <a:t>Passing the parameter as a value will make a copy of the structure variable, passing it to the function. </a:t>
            </a:r>
          </a:p>
          <a:p>
            <a:pPr marL="0" algn="just"/>
            <a:r>
              <a:rPr lang="en-GB" sz="2800" dirty="0">
                <a:latin typeface="LM Roman 12" panose="00000500000000000000" pitchFamily="50" charset="0"/>
              </a:rPr>
              <a:t>Imagine we have a structure with a huge number of structure members. Making a copy of all the members and passing it to the function takes a lot of time and consumes a lot of memory.</a:t>
            </a:r>
          </a:p>
          <a:p>
            <a:pPr marL="0" indent="0" algn="just">
              <a:buNone/>
            </a:pPr>
            <a:r>
              <a:rPr lang="en-GB" sz="2800" dirty="0">
                <a:latin typeface="LM Roman 12" panose="00000500000000000000" pitchFamily="50" charset="0"/>
              </a:rPr>
              <a:t> To overcome this problem, we can pass the address of the structure.</a:t>
            </a:r>
          </a:p>
          <a:p>
            <a:pPr marL="0" algn="just"/>
            <a:r>
              <a:rPr lang="en-GB" sz="2800" dirty="0">
                <a:latin typeface="LM Roman 12" panose="00000500000000000000" pitchFamily="50" charset="0"/>
              </a:rPr>
              <a:t>Pointers are the variables that hold the address of other variables. We can use pointers to pass the structure by reference</a:t>
            </a:r>
          </a:p>
          <a:p>
            <a:endParaRPr lang="en-IN" sz="2400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7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EA57-802E-CE12-A0F5-986E4DC8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8" y="252886"/>
            <a:ext cx="10995659" cy="4658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Definition of Structure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2EB2F-6013-8C91-E590-8B12311AF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38" y="895212"/>
            <a:ext cx="9745736" cy="43252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AC273-F9F3-78BD-CEA0-84B708DC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8" y="5396916"/>
            <a:ext cx="10664027" cy="95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0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7B2D-F16D-6862-5151-60FF3229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50" y="558009"/>
            <a:ext cx="6877594" cy="1252217"/>
          </a:xfrm>
        </p:spPr>
        <p:txBody>
          <a:bodyPr>
            <a:normAutofit fontScale="90000"/>
          </a:bodyPr>
          <a:lstStyle/>
          <a:p>
            <a:br>
              <a:rPr lang="en-GB" b="1" i="0" dirty="0">
                <a:effectLst/>
              </a:rPr>
            </a:br>
            <a:r>
              <a:rPr lang="en-GB" b="1" i="0" dirty="0">
                <a:effectLst/>
              </a:rPr>
              <a:t>	Syntax                       </a:t>
            </a:r>
            <a:br>
              <a:rPr lang="en-GB" b="1" i="0" dirty="0">
                <a:effectLst/>
              </a:rPr>
            </a:br>
            <a:r>
              <a:rPr lang="en-GB" b="1" i="0" dirty="0">
                <a:effectLst/>
              </a:rPr>
              <a:t>                               </a:t>
            </a:r>
            <a:br>
              <a:rPr lang="en-GB" b="1" i="0" dirty="0">
                <a:effectLst/>
              </a:rPr>
            </a:br>
            <a:r>
              <a:rPr lang="en-GB" b="1" i="0" dirty="0">
                <a:effectLst/>
              </a:rPr>
              <a:t> 				</a:t>
            </a:r>
            <a:br>
              <a:rPr lang="en-GB" b="1" i="0" dirty="0">
                <a:effectLst/>
              </a:rPr>
            </a:br>
            <a:r>
              <a:rPr lang="en-GB" b="1" i="0" dirty="0">
                <a:effectLst/>
              </a:rPr>
              <a:t>					Example</a:t>
            </a:r>
            <a:br>
              <a:rPr lang="en-GB" b="1" i="0" dirty="0">
                <a:effectLst/>
              </a:rPr>
            </a:b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0500" y="192884"/>
            <a:ext cx="41148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GB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to Create a Structure?</a:t>
            </a:r>
            <a:endParaRPr 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7DCD9-361F-E6CB-B86A-53F8671D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31" y="1451608"/>
            <a:ext cx="3374069" cy="328718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30434-E7C3-84D6-64FC-8D11D10B4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69" y="2701909"/>
            <a:ext cx="3365861" cy="311616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77B2-491C-9FC9-6B69-10139813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972378"/>
            <a:ext cx="3418752" cy="508552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600" b="1" i="0" dirty="0">
                <a:effectLst/>
              </a:rPr>
              <a:t>To create a structure in C, the </a:t>
            </a:r>
            <a:r>
              <a:rPr lang="en-GB" sz="2600" b="1" i="0" dirty="0">
                <a:effectLst/>
                <a:highlight>
                  <a:srgbClr val="FFFF00"/>
                </a:highlight>
              </a:rPr>
              <a:t>struct keyword </a:t>
            </a:r>
            <a:r>
              <a:rPr lang="en-GB" sz="2600" b="1" i="0" dirty="0">
                <a:effectLst/>
              </a:rPr>
              <a:t>is used followed by the tag name of the structure. </a:t>
            </a:r>
          </a:p>
          <a:p>
            <a:pPr algn="just"/>
            <a:r>
              <a:rPr lang="en-GB" sz="2600" b="1" i="0" dirty="0">
                <a:effectLst/>
              </a:rPr>
              <a:t>Then the body of the structure is defined, in which the required data members (primitive or user-defined data types) are added.</a:t>
            </a:r>
          </a:p>
          <a:p>
            <a:endParaRPr lang="en-IN" b="1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8/28/2023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7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456F-2B42-F308-1EB1-DF6578A6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344" y="100012"/>
            <a:ext cx="6980971" cy="1250811"/>
          </a:xfrm>
        </p:spPr>
        <p:txBody>
          <a:bodyPr>
            <a:normAutofit/>
          </a:bodyPr>
          <a:lstStyle/>
          <a:p>
            <a:r>
              <a:rPr lang="en-GB" sz="3100" b="1" i="0" dirty="0">
                <a:effectLst/>
              </a:rPr>
              <a:t>How to Declare Structure Variables?</a:t>
            </a:r>
            <a:br>
              <a:rPr lang="en-GB" sz="3100" b="1" i="0" dirty="0">
                <a:effectLst/>
              </a:rPr>
            </a:br>
            <a:endParaRPr lang="en-IN" sz="310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B305C-D086-46FB-A476-F6D2D5B27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191"/>
          <a:stretch/>
        </p:blipFill>
        <p:spPr>
          <a:xfrm>
            <a:off x="431391" y="952500"/>
            <a:ext cx="6896100" cy="488224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A697-7C27-C077-7AFF-51FEBFAB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156" y="952500"/>
            <a:ext cx="3797378" cy="5105400"/>
          </a:xfrm>
        </p:spPr>
        <p:txBody>
          <a:bodyPr>
            <a:normAutofit/>
          </a:bodyPr>
          <a:lstStyle/>
          <a:p>
            <a:pPr algn="just"/>
            <a:r>
              <a:rPr lang="en-GB" sz="3200" b="1" i="0" dirty="0">
                <a:effectLst/>
              </a:rPr>
              <a:t>There are two ways to declare variables for structure in C language</a:t>
            </a:r>
            <a:r>
              <a:rPr lang="en-GB" b="0" i="0" dirty="0">
                <a:effectLst/>
              </a:rPr>
              <a:t>: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8/28/2023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456F-2B42-F308-1EB1-DF6578A6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344" y="100012"/>
            <a:ext cx="6980971" cy="1250811"/>
          </a:xfrm>
        </p:spPr>
        <p:txBody>
          <a:bodyPr>
            <a:normAutofit/>
          </a:bodyPr>
          <a:lstStyle/>
          <a:p>
            <a:r>
              <a:rPr lang="en-GB" sz="3100" b="1" i="0" dirty="0">
                <a:effectLst/>
              </a:rPr>
              <a:t>How to Declare Structure Variables?</a:t>
            </a:r>
            <a:br>
              <a:rPr lang="en-GB" sz="3100" b="1" i="0" dirty="0">
                <a:effectLst/>
              </a:rPr>
            </a:b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A697-7C27-C077-7AFF-51FEBFAB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677" y="952500"/>
            <a:ext cx="4003857" cy="5105400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 startAt="2"/>
            </a:pPr>
            <a:r>
              <a:rPr lang="en-GB" sz="2400" b="1" i="0" dirty="0">
                <a:effectLst/>
                <a:latin typeface="LM Roman 12" panose="00000500000000000000" pitchFamily="50" charset="0"/>
              </a:rPr>
              <a:t>Second Way:</a:t>
            </a:r>
          </a:p>
          <a:p>
            <a:pPr algn="just"/>
            <a:r>
              <a:rPr lang="en-GB" sz="2400" b="1" i="0" dirty="0">
                <a:effectLst/>
                <a:latin typeface="LM Roman 12" panose="00000500000000000000" pitchFamily="50" charset="0"/>
              </a:rPr>
              <a:t>As we create a structure in C, we have created a user-defined data type. So this data type can be treated as the primitive data type while declaring a variable for that structure.</a:t>
            </a:r>
          </a:p>
          <a:p>
            <a:pPr algn="just"/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8/28/2023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09FA0-5598-0C9A-8649-B4237586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7559695" cy="554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EB1C-3C48-6BCC-C3D2-48D78B0E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8" y="95571"/>
            <a:ext cx="10995659" cy="5041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Type def 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83D1-0250-6B18-2DF7-82D56117B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973394"/>
            <a:ext cx="10995660" cy="5084506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LM Roman 12" panose="00000500000000000000" pitchFamily="50" charset="0"/>
              </a:rPr>
              <a:t>The typedef is a keyword that is used to provide existing data types with a new name. The C typedef keyword is used to redefine the name of already existing data types.</a:t>
            </a:r>
          </a:p>
          <a:p>
            <a:r>
              <a:rPr lang="en-GB" sz="2400" b="1" dirty="0">
                <a:latin typeface="LM Roman 12" panose="00000500000000000000" pitchFamily="50" charset="0"/>
              </a:rPr>
              <a:t>When names of datatypes become difficult to use in programs, typedef is used with user-defined datatypes, which behave similarly to defining an alias for commands.</a:t>
            </a:r>
          </a:p>
          <a:p>
            <a:r>
              <a:rPr lang="en-GB" sz="2400" b="1" dirty="0">
                <a:latin typeface="LM Roman 12" panose="00000500000000000000" pitchFamily="50" charset="0"/>
              </a:rPr>
              <a:t>Eg :</a:t>
            </a:r>
            <a:r>
              <a:rPr lang="en-GB" sz="3200" b="1" dirty="0">
                <a:highlight>
                  <a:srgbClr val="FFFF00"/>
                </a:highlight>
                <a:latin typeface="LM Roman 12" panose="00000500000000000000" pitchFamily="50" charset="0"/>
              </a:rPr>
              <a:t>typedef int AIML</a:t>
            </a:r>
          </a:p>
          <a:p>
            <a:r>
              <a:rPr lang="en-GB" sz="3200" b="1" dirty="0">
                <a:highlight>
                  <a:srgbClr val="FFFF00"/>
                </a:highlight>
                <a:latin typeface="LM Roman 12" panose="00000500000000000000" pitchFamily="50" charset="0"/>
              </a:rPr>
              <a:t>AIML N=5</a:t>
            </a:r>
          </a:p>
          <a:p>
            <a:endParaRPr lang="en-GB" sz="2400" b="1" dirty="0">
              <a:latin typeface="LM Roman 12" panose="00000500000000000000" pitchFamily="50" charset="0"/>
            </a:endParaRPr>
          </a:p>
          <a:p>
            <a:endParaRPr lang="en-IN" sz="2400" b="1" dirty="0">
              <a:latin typeface="LM Roman 12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170B9-BC99-E78E-55D1-4161C484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10" y="3429000"/>
            <a:ext cx="6457287" cy="25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7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EB1C-3C48-6BCC-C3D2-48D78B0E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8" y="95571"/>
            <a:ext cx="10995659" cy="5041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Type def  declaration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D4251D-D825-CCFC-2998-5B68A5457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9749"/>
            <a:ext cx="11444748" cy="5709877"/>
          </a:xfrm>
        </p:spPr>
      </p:pic>
    </p:spTree>
    <p:extLst>
      <p:ext uri="{BB962C8B-B14F-4D97-AF65-F5344CB8AC3E}">
        <p14:creationId xmlns:p14="http://schemas.microsoft.com/office/powerpoint/2010/main" val="70133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EB1C-3C48-6BCC-C3D2-48D78B0E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8" y="95571"/>
            <a:ext cx="10995659" cy="5041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Type def  declaration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E27C6-8C7E-1801-64A2-282FCBEB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EA496-AA03-91AB-4A84-810E91DD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9" y="800100"/>
            <a:ext cx="12021001" cy="588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8449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1344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__Source_Sans_Pro_fea366</vt:lpstr>
      <vt:lpstr>Amasis MT Pro Medium</vt:lpstr>
      <vt:lpstr>Arial</vt:lpstr>
      <vt:lpstr>LM Roman 12</vt:lpstr>
      <vt:lpstr>Univers Light</vt:lpstr>
      <vt:lpstr>TribuneVTI</vt:lpstr>
      <vt:lpstr>STRUCTURES  </vt:lpstr>
      <vt:lpstr>Introduction </vt:lpstr>
      <vt:lpstr>Definition of Structure </vt:lpstr>
      <vt:lpstr>  Syntax                                                                   Example </vt:lpstr>
      <vt:lpstr>How to Declare Structure Variables? </vt:lpstr>
      <vt:lpstr>How to Declare Structure Variables? </vt:lpstr>
      <vt:lpstr>Type def  declaration</vt:lpstr>
      <vt:lpstr>Type def  declaration</vt:lpstr>
      <vt:lpstr>Type def  declaration</vt:lpstr>
      <vt:lpstr>Initialize Structure Members </vt:lpstr>
      <vt:lpstr>Initialize Structure Members </vt:lpstr>
      <vt:lpstr>Initialize Structure Members – Using dot(.) Operator </vt:lpstr>
      <vt:lpstr>Using curly braces ‘{}’ </vt:lpstr>
      <vt:lpstr>Access Structure Members – Using dot(.) Operator </vt:lpstr>
      <vt:lpstr>PowerPoint Presentation</vt:lpstr>
      <vt:lpstr>Array of Structures </vt:lpstr>
      <vt:lpstr>Array of Structures- Example </vt:lpstr>
      <vt:lpstr>Structures and Functions </vt:lpstr>
      <vt:lpstr>Passing the Induvial Members </vt:lpstr>
      <vt:lpstr>Passing the Induvial Members </vt:lpstr>
      <vt:lpstr>Passing the Entire Structure </vt:lpstr>
      <vt:lpstr>Passing the  Structure through Pointers</vt:lpstr>
      <vt:lpstr>PowerPoint Presentation</vt:lpstr>
      <vt:lpstr>Passing the  Structure through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 </dc:title>
  <dc:creator>Somesh Nandi</dc:creator>
  <cp:lastModifiedBy>Somesh Nandi</cp:lastModifiedBy>
  <cp:revision>2</cp:revision>
  <dcterms:created xsi:type="dcterms:W3CDTF">2023-08-28T14:31:59Z</dcterms:created>
  <dcterms:modified xsi:type="dcterms:W3CDTF">2023-08-28T18:56:36Z</dcterms:modified>
</cp:coreProperties>
</file>