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65" r:id="rId7"/>
    <p:sldId id="267" r:id="rId8"/>
    <p:sldId id="268" r:id="rId9"/>
    <p:sldId id="269" r:id="rId10"/>
    <p:sldId id="270" r:id="rId11"/>
    <p:sldId id="279" r:id="rId12"/>
    <p:sldId id="272" r:id="rId13"/>
    <p:sldId id="273" r:id="rId14"/>
    <p:sldId id="275" r:id="rId15"/>
    <p:sldId id="280" r:id="rId16"/>
    <p:sldId id="276" r:id="rId17"/>
    <p:sldId id="277" r:id="rId18"/>
    <p:sldId id="281" r:id="rId19"/>
    <p:sldId id="282" r:id="rId20"/>
    <p:sldId id="283" r:id="rId21"/>
    <p:sldId id="284" r:id="rId22"/>
    <p:sldId id="285" r:id="rId23"/>
    <p:sldId id="294" r:id="rId24"/>
    <p:sldId id="287" r:id="rId25"/>
    <p:sldId id="286" r:id="rId26"/>
    <p:sldId id="288" r:id="rId27"/>
    <p:sldId id="289" r:id="rId28"/>
    <p:sldId id="290" r:id="rId29"/>
    <p:sldId id="292" r:id="rId30"/>
    <p:sldId id="291" r:id="rId31"/>
    <p:sldId id="293" r:id="rId32"/>
    <p:sldId id="295" r:id="rId33"/>
    <p:sldId id="296" r:id="rId34"/>
    <p:sldId id="297" r:id="rId35"/>
    <p:sldId id="298" r:id="rId36"/>
    <p:sldId id="299" r:id="rId37"/>
    <p:sldId id="300" r:id="rId38"/>
    <p:sldId id="301" r:id="rId39"/>
    <p:sldId id="303" r:id="rId40"/>
    <p:sldId id="304" r:id="rId41"/>
    <p:sldId id="305" r:id="rId42"/>
    <p:sldId id="306" r:id="rId43"/>
    <p:sldId id="307" r:id="rId44"/>
    <p:sldId id="308" r:id="rId45"/>
    <p:sldId id="309"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92" r:id="rId73"/>
    <p:sldId id="337" r:id="rId74"/>
    <p:sldId id="338" r:id="rId75"/>
    <p:sldId id="339" r:id="rId76"/>
    <p:sldId id="340" r:id="rId77"/>
    <p:sldId id="343" r:id="rId78"/>
    <p:sldId id="344" r:id="rId79"/>
    <p:sldId id="345" r:id="rId80"/>
    <p:sldId id="347" r:id="rId81"/>
    <p:sldId id="346"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0" r:id="rId95"/>
    <p:sldId id="361" r:id="rId96"/>
    <p:sldId id="363" r:id="rId97"/>
    <p:sldId id="364" r:id="rId98"/>
    <p:sldId id="365" r:id="rId99"/>
    <p:sldId id="366" r:id="rId100"/>
    <p:sldId id="367" r:id="rId101"/>
    <p:sldId id="368" r:id="rId102"/>
    <p:sldId id="379" r:id="rId103"/>
    <p:sldId id="380" r:id="rId104"/>
    <p:sldId id="393" r:id="rId105"/>
    <p:sldId id="394" r:id="rId106"/>
    <p:sldId id="395" r:id="rId107"/>
    <p:sldId id="396" r:id="rId108"/>
    <p:sldId id="397" r:id="rId109"/>
    <p:sldId id="398" r:id="rId110"/>
    <p:sldId id="369" r:id="rId111"/>
    <p:sldId id="370" r:id="rId112"/>
    <p:sldId id="371" r:id="rId113"/>
    <p:sldId id="387" r:id="rId114"/>
    <p:sldId id="388" r:id="rId115"/>
    <p:sldId id="389" r:id="rId116"/>
    <p:sldId id="390" r:id="rId117"/>
    <p:sldId id="391" r:id="rId118"/>
    <p:sldId id="372" r:id="rId119"/>
    <p:sldId id="373" r:id="rId120"/>
    <p:sldId id="374"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096" y="2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5049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4563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7896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 name="Slide Number"/>
          <p:cNvSpPr txBox="1">
            <a:spLocks noGrp="1"/>
          </p:cNvSpPr>
          <p:nvPr>
            <p:ph type="sldNum" sz="quarter" idx="10"/>
          </p:nvPr>
        </p:nvSpPr>
        <p:spPr>
          <a:xfrm>
            <a:off x="0" y="0"/>
            <a:ext cx="0" cy="0"/>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8557906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1446" y="2356742"/>
            <a:ext cx="4822620" cy="482517"/>
          </a:xfrm>
        </p:spPr>
        <p:txBody>
          <a:bodyPr/>
          <a:lstStyle>
            <a:lvl1pPr>
              <a:defRPr sz="2500"/>
            </a:lvl1pPr>
          </a:lstStyle>
          <a:p>
            <a:r>
              <a:rPr lang="en-US" smtClean="0"/>
              <a:t>Click to edit Master title style</a:t>
            </a:r>
            <a:endParaRPr lang="en-US"/>
          </a:p>
        </p:txBody>
      </p:sp>
    </p:spTree>
    <p:extLst>
      <p:ext uri="{BB962C8B-B14F-4D97-AF65-F5344CB8AC3E}">
        <p14:creationId xmlns:p14="http://schemas.microsoft.com/office/powerpoint/2010/main" val="377082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5216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2325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6/25/2023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0675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fld id="{1D8BD707-D9CF-40AE-B4C6-C98DA3205C09}" type="datetimeFigureOut">
              <a:rPr lang="en-US" smtClean="0"/>
              <a:pPr/>
              <a:t>6/25/2023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71078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fld id="{1D8BD707-D9CF-40AE-B4C6-C98DA3205C09}" type="datetimeFigureOut">
              <a:rPr lang="en-US" smtClean="0"/>
              <a:pPr/>
              <a:t>6/25/2023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2935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D8BD707-D9CF-40AE-B4C6-C98DA3205C09}" type="datetimeFigureOut">
              <a:rPr lang="en-US" smtClean="0"/>
              <a:pPr/>
              <a:t>6/25/2023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1954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6/25/2023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344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6/25/2023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4041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6"/>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fld id="{1D8BD707-D9CF-40AE-B4C6-C98DA3205C09}" type="datetimeFigureOut">
              <a:rPr lang="en-US" smtClean="0"/>
              <a:pPr/>
              <a:t>6/25/2023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B6F15528-21DE-4FAA-801E-634DDDAF4B2B}" type="slidenum">
              <a:rPr lang="en-US" smtClean="0"/>
              <a:pPr/>
              <a:t>‹#›</a:t>
            </a:fld>
            <a:endParaRPr lang="en-US"/>
          </a:p>
        </p:txBody>
      </p:sp>
      <p:grpSp>
        <p:nvGrpSpPr>
          <p:cNvPr id="1031" name="Group 1"/>
          <p:cNvGrpSpPr>
            <a:grpSpLocks/>
          </p:cNvGrpSpPr>
          <p:nvPr/>
        </p:nvGrpSpPr>
        <p:grpSpPr bwMode="auto">
          <a:xfrm>
            <a:off x="0" y="0"/>
            <a:ext cx="9144000" cy="6858000"/>
            <a:chOff x="0" y="0"/>
            <a:chExt cx="12192000" cy="6858000"/>
          </a:xfrm>
        </p:grpSpPr>
        <p:sp>
          <p:nvSpPr>
            <p:cNvPr id="8" name="Rectangle 7"/>
            <p:cNvSpPr/>
            <p:nvPr/>
          </p:nvSpPr>
          <p:spPr bwMode="auto">
            <a:xfrm>
              <a:off x="0" y="0"/>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eaLnBrk="1" fontAlgn="auto" hangingPunct="1">
                <a:spcBef>
                  <a:spcPts val="0"/>
                </a:spcBef>
                <a:spcAft>
                  <a:spcPts val="0"/>
                </a:spcAft>
                <a:defRPr/>
              </a:pPr>
              <a:endParaRPr lang="en-IN" dirty="0">
                <a:solidFill>
                  <a:srgbClr val="FFFFFF"/>
                </a:solidFill>
              </a:endParaRPr>
            </a:p>
          </p:txBody>
        </p:sp>
        <p:sp>
          <p:nvSpPr>
            <p:cNvPr id="9" name="object 7"/>
            <p:cNvSpPr txBox="1"/>
            <p:nvPr/>
          </p:nvSpPr>
          <p:spPr bwMode="auto">
            <a:xfrm>
              <a:off x="9683751" y="92075"/>
              <a:ext cx="2498725" cy="566822"/>
            </a:xfrm>
            <a:prstGeom prst="rect">
              <a:avLst/>
            </a:prstGeom>
          </p:spPr>
          <p:txBody>
            <a:bodyPr lIns="0" tIns="12700" rIns="0" bIns="0">
              <a:spAutoFit/>
            </a:bodyPr>
            <a:lstStyle/>
            <a:p>
              <a:pPr marL="12700" eaLnBrk="1" fontAlgn="auto" hangingPunct="1">
                <a:spcBef>
                  <a:spcPts val="100"/>
                </a:spcBef>
                <a:spcAft>
                  <a:spcPts val="0"/>
                </a:spcAft>
                <a:defRPr/>
              </a:pPr>
              <a:r>
                <a:rPr b="1" i="1" spc="-5" dirty="0">
                  <a:solidFill>
                    <a:srgbClr val="422C75"/>
                  </a:solidFill>
                  <a:latin typeface="Playfair Display"/>
                  <a:ea typeface="ＭＳ Ｐゴシック" charset="0"/>
                  <a:cs typeface="Playfair Display"/>
                </a:rPr>
                <a:t>Go, change </a:t>
              </a:r>
              <a:r>
                <a:rPr b="1" i="1" dirty="0">
                  <a:solidFill>
                    <a:srgbClr val="422C75"/>
                  </a:solidFill>
                  <a:latin typeface="Playfair Display"/>
                  <a:ea typeface="ＭＳ Ｐゴシック" charset="0"/>
                  <a:cs typeface="Playfair Display"/>
                </a:rPr>
                <a:t>the</a:t>
              </a:r>
              <a:r>
                <a:rPr b="1" i="1" spc="-80" dirty="0">
                  <a:solidFill>
                    <a:srgbClr val="422C75"/>
                  </a:solidFill>
                  <a:latin typeface="Playfair Display"/>
                  <a:ea typeface="ＭＳ Ｐゴシック" charset="0"/>
                  <a:cs typeface="Playfair Display"/>
                </a:rPr>
                <a:t> </a:t>
              </a:r>
              <a:r>
                <a:rPr b="1" i="1" spc="-5" dirty="0">
                  <a:solidFill>
                    <a:srgbClr val="422C75"/>
                  </a:solidFill>
                  <a:latin typeface="Playfair Display"/>
                  <a:ea typeface="ＭＳ Ｐゴシック" charset="0"/>
                  <a:cs typeface="Playfair Display"/>
                </a:rPr>
                <a:t>world</a:t>
              </a:r>
              <a:endParaRPr b="1" dirty="0">
                <a:latin typeface="Playfair Display"/>
                <a:ea typeface="ＭＳ Ｐゴシック" charset="0"/>
                <a:cs typeface="Playfair Display"/>
              </a:endParaRPr>
            </a:p>
          </p:txBody>
        </p:sp>
        <p:pic>
          <p:nvPicPr>
            <p:cNvPr id="1034" name="Picture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555" y="39898"/>
              <a:ext cx="1908073" cy="136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4524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lnSpc>
          <a:spcPct val="90000"/>
        </a:lnSpc>
        <a:spcBef>
          <a:spcPct val="0"/>
        </a:spcBef>
        <a:spcAft>
          <a:spcPct val="0"/>
        </a:spcAft>
        <a:defRPr sz="4400" b="0" i="0" u="none"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b="0" i="0" u="none"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UNIT-V</a:t>
            </a:r>
            <a:endParaRPr lang="en-IN" dirty="0"/>
          </a:p>
        </p:txBody>
      </p:sp>
      <p:sp>
        <p:nvSpPr>
          <p:cNvPr id="3" name="Subtitle 2"/>
          <p:cNvSpPr>
            <a:spLocks noGrp="1"/>
          </p:cNvSpPr>
          <p:nvPr>
            <p:ph type="subTitle" idx="1"/>
          </p:nvPr>
        </p:nvSpPr>
        <p:spPr/>
        <p:txBody>
          <a:bodyPr/>
          <a:lstStyle/>
          <a:p>
            <a:r>
              <a:rPr lang="en-IN" dirty="0" smtClean="0"/>
              <a:t>DYNAMIC MEMORY ALLOCATION ,LINKED LIST AND FILES</a:t>
            </a:r>
          </a:p>
          <a:p>
            <a:endParaRPr lang="en-IN" dirty="0" smtClean="0"/>
          </a:p>
        </p:txBody>
      </p:sp>
    </p:spTree>
    <p:extLst>
      <p:ext uri="{BB962C8B-B14F-4D97-AF65-F5344CB8AC3E}">
        <p14:creationId xmlns:p14="http://schemas.microsoft.com/office/powerpoint/2010/main" val="333270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idx="4294967295"/>
          </p:nvPr>
        </p:nvSpPr>
        <p:spPr>
          <a:xfrm>
            <a:off x="533400" y="228600"/>
            <a:ext cx="8229600" cy="1371600"/>
          </a:xfrm>
        </p:spPr>
        <p:txBody>
          <a:bodyPr/>
          <a:lstStyle/>
          <a:p>
            <a:pPr eaLnBrk="1" hangingPunct="1"/>
            <a:r>
              <a:rPr lang="en-US" altLang="en-US" smtClean="0"/>
              <a:t>Points to Note</a:t>
            </a:r>
          </a:p>
        </p:txBody>
      </p:sp>
      <p:sp>
        <p:nvSpPr>
          <p:cNvPr id="10244" name="Rectangle 4"/>
          <p:cNvSpPr>
            <a:spLocks noGrp="1" noChangeArrowheads="1"/>
          </p:cNvSpPr>
          <p:nvPr>
            <p:ph type="body" idx="4294967295"/>
          </p:nvPr>
        </p:nvSpPr>
        <p:spPr>
          <a:xfrm>
            <a:off x="609600" y="1447800"/>
            <a:ext cx="7643813" cy="3651250"/>
          </a:xfrm>
        </p:spPr>
        <p:txBody>
          <a:bodyPr/>
          <a:lstStyle/>
          <a:p>
            <a:pPr eaLnBrk="1" hangingPunct="1"/>
            <a:r>
              <a:rPr lang="en-US" altLang="en-US" sz="2800" dirty="0" err="1" smtClean="0">
                <a:solidFill>
                  <a:srgbClr val="0000FF"/>
                </a:solidFill>
              </a:rPr>
              <a:t>malloc</a:t>
            </a:r>
            <a:r>
              <a:rPr lang="en-US" altLang="en-US" dirty="0" smtClean="0"/>
              <a:t> </a:t>
            </a:r>
            <a:r>
              <a:rPr lang="en-US" altLang="en-US" sz="2800" dirty="0" smtClean="0"/>
              <a:t>always allocates a block of contiguous bytes</a:t>
            </a:r>
          </a:p>
          <a:p>
            <a:pPr lvl="1" eaLnBrk="1" hangingPunct="1"/>
            <a:r>
              <a:rPr lang="en-US" altLang="en-US" dirty="0" smtClean="0"/>
              <a:t>The allocation can fail if sufficient contiguous memory space is not available</a:t>
            </a:r>
          </a:p>
          <a:p>
            <a:pPr lvl="1" eaLnBrk="1" hangingPunct="1"/>
            <a:r>
              <a:rPr lang="en-US" altLang="en-US" dirty="0" smtClean="0"/>
              <a:t>If it fails, </a:t>
            </a:r>
            <a:r>
              <a:rPr lang="en-US" altLang="en-US" dirty="0" err="1" smtClean="0">
                <a:solidFill>
                  <a:srgbClr val="0000FF"/>
                </a:solidFill>
              </a:rPr>
              <a:t>malloc</a:t>
            </a:r>
            <a:r>
              <a:rPr lang="en-US" altLang="en-US" dirty="0" smtClean="0"/>
              <a:t> returns </a:t>
            </a:r>
            <a:r>
              <a:rPr lang="en-US" altLang="en-US" dirty="0" smtClean="0">
                <a:solidFill>
                  <a:srgbClr val="0000FF"/>
                </a:solidFill>
              </a:rPr>
              <a:t>NULL</a:t>
            </a:r>
            <a:endParaRPr lang="en-US" altLang="en-US" dirty="0" smtClean="0"/>
          </a:p>
          <a:p>
            <a:pPr lvl="1" eaLnBrk="1" hangingPunct="1"/>
            <a:endParaRPr lang="en-US" altLang="en-US" sz="2000" dirty="0" smtClean="0">
              <a:solidFill>
                <a:srgbClr val="800080"/>
              </a:solidFill>
              <a:latin typeface="Courier New" pitchFamily="49" charset="0"/>
            </a:endParaRPr>
          </a:p>
          <a:p>
            <a:pPr lvl="1" eaLnBrk="1" hangingPunct="1">
              <a:buFont typeface="Wingdings" pitchFamily="2" charset="2"/>
              <a:buNone/>
            </a:pPr>
            <a:r>
              <a:rPr lang="en-US" altLang="en-US" sz="2400" dirty="0" smtClean="0">
                <a:solidFill>
                  <a:srgbClr val="0000FF"/>
                </a:solidFill>
              </a:rPr>
              <a:t>if  ((p = (</a:t>
            </a:r>
            <a:r>
              <a:rPr lang="en-US" altLang="en-US" sz="2400" dirty="0" err="1" smtClean="0">
                <a:solidFill>
                  <a:srgbClr val="0000FF"/>
                </a:solidFill>
              </a:rPr>
              <a:t>int</a:t>
            </a:r>
            <a:r>
              <a:rPr lang="en-US" altLang="en-US" sz="2400" dirty="0" smtClean="0">
                <a:solidFill>
                  <a:srgbClr val="0000FF"/>
                </a:solidFill>
              </a:rPr>
              <a:t> *) </a:t>
            </a:r>
            <a:r>
              <a:rPr lang="en-US" altLang="en-US" sz="2400" dirty="0" err="1" smtClean="0">
                <a:solidFill>
                  <a:srgbClr val="0000FF"/>
                </a:solidFill>
              </a:rPr>
              <a:t>malloc</a:t>
            </a:r>
            <a:r>
              <a:rPr lang="en-US" altLang="en-US" sz="2400" dirty="0" smtClean="0">
                <a:solidFill>
                  <a:srgbClr val="0000FF"/>
                </a:solidFill>
              </a:rPr>
              <a:t>(100 * </a:t>
            </a:r>
            <a:r>
              <a:rPr lang="en-US" altLang="en-US" sz="2400" dirty="0" err="1" smtClean="0">
                <a:solidFill>
                  <a:srgbClr val="0000FF"/>
                </a:solidFill>
              </a:rPr>
              <a:t>sizeof</a:t>
            </a:r>
            <a:r>
              <a:rPr lang="en-US" altLang="en-US" sz="2400" dirty="0" smtClean="0">
                <a:solidFill>
                  <a:srgbClr val="0000FF"/>
                </a:solidFill>
              </a:rPr>
              <a:t>(</a:t>
            </a:r>
            <a:r>
              <a:rPr lang="en-US" altLang="en-US" sz="2400" dirty="0" err="1" smtClean="0">
                <a:solidFill>
                  <a:srgbClr val="0000FF"/>
                </a:solidFill>
              </a:rPr>
              <a:t>int</a:t>
            </a:r>
            <a:r>
              <a:rPr lang="en-US" altLang="en-US" sz="2400" dirty="0" smtClean="0">
                <a:solidFill>
                  <a:srgbClr val="0000FF"/>
                </a:solidFill>
              </a:rPr>
              <a:t>))) == NULL)</a:t>
            </a:r>
          </a:p>
          <a:p>
            <a:pPr lvl="1" eaLnBrk="1" hangingPunct="1">
              <a:buFont typeface="Wingdings" pitchFamily="2" charset="2"/>
              <a:buNone/>
            </a:pPr>
            <a:r>
              <a:rPr lang="en-US" altLang="en-US" sz="2400" dirty="0" smtClean="0">
                <a:solidFill>
                  <a:srgbClr val="0000FF"/>
                </a:solidFill>
              </a:rPr>
              <a:t>  {</a:t>
            </a:r>
          </a:p>
          <a:p>
            <a:pPr lvl="1" eaLnBrk="1" hangingPunct="1">
              <a:buFont typeface="Wingdings" pitchFamily="2" charset="2"/>
              <a:buNone/>
            </a:pPr>
            <a:r>
              <a:rPr lang="en-US" altLang="en-US" sz="2400" dirty="0" smtClean="0">
                <a:solidFill>
                  <a:srgbClr val="0000FF"/>
                </a:solidFill>
              </a:rPr>
              <a:t>		  </a:t>
            </a:r>
            <a:r>
              <a:rPr lang="en-US" altLang="en-US" sz="2400" dirty="0" err="1" smtClean="0">
                <a:solidFill>
                  <a:srgbClr val="0000FF"/>
                </a:solidFill>
              </a:rPr>
              <a:t>printf</a:t>
            </a:r>
            <a:r>
              <a:rPr lang="en-US" altLang="en-US" sz="2400" dirty="0" smtClean="0">
                <a:solidFill>
                  <a:srgbClr val="0000FF"/>
                </a:solidFill>
              </a:rPr>
              <a:t> (“\n Memory cannot be allocated”);</a:t>
            </a:r>
          </a:p>
          <a:p>
            <a:pPr lvl="1" eaLnBrk="1" hangingPunct="1">
              <a:buFont typeface="Wingdings" pitchFamily="2" charset="2"/>
              <a:buNone/>
            </a:pPr>
            <a:r>
              <a:rPr lang="en-US" altLang="en-US" sz="2400" dirty="0" smtClean="0">
                <a:solidFill>
                  <a:srgbClr val="0000FF"/>
                </a:solidFill>
              </a:rPr>
              <a:t>		  exit();</a:t>
            </a:r>
          </a:p>
          <a:p>
            <a:pPr lvl="1" eaLnBrk="1" hangingPunct="1">
              <a:buFont typeface="Wingdings" pitchFamily="2" charset="2"/>
              <a:buNone/>
            </a:pPr>
            <a:r>
              <a:rPr lang="en-US" altLang="en-US" sz="2400" dirty="0" smtClean="0">
                <a:solidFill>
                  <a:srgbClr val="0000FF"/>
                </a:solidFill>
              </a:rPr>
              <a:t>	}</a:t>
            </a:r>
          </a:p>
          <a:p>
            <a:pPr lvl="2" eaLnBrk="1" hangingPunct="1">
              <a:buFont typeface="Wingdings" pitchFamily="2" charset="2"/>
              <a:buNone/>
            </a:pPr>
            <a:endParaRPr lang="en-US" altLang="en-US" dirty="0" smtClean="0">
              <a:solidFill>
                <a:srgbClr val="0000FF"/>
              </a:solidFill>
            </a:endParaRPr>
          </a:p>
        </p:txBody>
      </p:sp>
    </p:spTree>
    <p:extLst>
      <p:ext uri="{BB962C8B-B14F-4D97-AF65-F5344CB8AC3E}">
        <p14:creationId xmlns:p14="http://schemas.microsoft.com/office/powerpoint/2010/main" val="2702399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p:cNvSpPr>
          <p:nvPr>
            <p:ph type="title"/>
          </p:nvPr>
        </p:nvSpPr>
        <p:spPr/>
        <p:txBody>
          <a:bodyPr/>
          <a:lstStyle/>
          <a:p>
            <a:r>
              <a:rPr lang="en-US" altLang="en-US" sz="2400" smtClean="0"/>
              <a:t>C program using getw, putw,fscanf, fprintf</a:t>
            </a:r>
          </a:p>
        </p:txBody>
      </p:sp>
      <p:sp>
        <p:nvSpPr>
          <p:cNvPr id="18435" name="Rectangle 5"/>
          <p:cNvSpPr>
            <a:spLocks noGrp="1"/>
          </p:cNvSpPr>
          <p:nvPr>
            <p:ph type="body" sz="half" idx="1"/>
          </p:nvPr>
        </p:nvSpPr>
        <p:spPr>
          <a:xfrm>
            <a:off x="457200" y="1052513"/>
            <a:ext cx="4038600" cy="5545137"/>
          </a:xfrm>
        </p:spPr>
        <p:txBody>
          <a:bodyPr/>
          <a:lstStyle/>
          <a:p>
            <a:pPr>
              <a:lnSpc>
                <a:spcPct val="80000"/>
              </a:lnSpc>
              <a:buFont typeface="Arial" charset="0"/>
              <a:buNone/>
            </a:pPr>
            <a:r>
              <a:rPr lang="en-US" altLang="en-US" sz="2000" smtClean="0"/>
              <a:t>#include &lt;stdio.h&gt;</a:t>
            </a:r>
          </a:p>
          <a:p>
            <a:pPr>
              <a:lnSpc>
                <a:spcPct val="80000"/>
              </a:lnSpc>
              <a:buFont typeface="Arial" charset="0"/>
              <a:buNone/>
            </a:pPr>
            <a:r>
              <a:rPr lang="en-US" altLang="en-US" sz="2000" smtClean="0"/>
              <a:t>main()</a:t>
            </a:r>
          </a:p>
          <a:p>
            <a:pPr>
              <a:lnSpc>
                <a:spcPct val="80000"/>
              </a:lnSpc>
              <a:buFont typeface="Arial" charset="0"/>
              <a:buNone/>
            </a:pPr>
            <a:r>
              <a:rPr lang="en-US" altLang="en-US" sz="2000" smtClean="0"/>
              <a:t>{ int i,sum1=0;</a:t>
            </a:r>
          </a:p>
          <a:p>
            <a:pPr>
              <a:lnSpc>
                <a:spcPct val="80000"/>
              </a:lnSpc>
              <a:buFont typeface="Arial" charset="0"/>
              <a:buNone/>
            </a:pPr>
            <a:r>
              <a:rPr lang="en-US" altLang="en-US" sz="2000" smtClean="0"/>
              <a:t>  FILE *f1;</a:t>
            </a:r>
          </a:p>
          <a:p>
            <a:pPr>
              <a:lnSpc>
                <a:spcPct val="80000"/>
              </a:lnSpc>
              <a:buFont typeface="Arial" charset="0"/>
              <a:buNone/>
            </a:pPr>
            <a:r>
              <a:rPr lang="en-US" altLang="en-US" sz="2000" smtClean="0"/>
              <a:t>  </a:t>
            </a:r>
            <a:r>
              <a:rPr lang="en-US" altLang="en-US" sz="2000" smtClean="0">
                <a:solidFill>
                  <a:schemeClr val="accent2"/>
                </a:solidFill>
              </a:rPr>
              <a:t>/* open files */</a:t>
            </a:r>
          </a:p>
          <a:p>
            <a:pPr>
              <a:lnSpc>
                <a:spcPct val="80000"/>
              </a:lnSpc>
              <a:buFont typeface="Arial" charset="0"/>
              <a:buNone/>
            </a:pPr>
            <a:r>
              <a:rPr lang="en-US" altLang="en-US" sz="2000" smtClean="0"/>
              <a:t>  f1 = fopen("int_data.bin","w"); </a:t>
            </a:r>
          </a:p>
          <a:p>
            <a:pPr>
              <a:lnSpc>
                <a:spcPct val="80000"/>
              </a:lnSpc>
              <a:buFont typeface="Arial" charset="0"/>
              <a:buNone/>
            </a:pPr>
            <a:r>
              <a:rPr lang="en-US" altLang="en-US" sz="2000" smtClean="0"/>
              <a:t>  </a:t>
            </a:r>
            <a:r>
              <a:rPr lang="en-US" altLang="en-US" sz="2000" smtClean="0">
                <a:solidFill>
                  <a:schemeClr val="accent2"/>
                </a:solidFill>
              </a:rPr>
              <a:t>/* write integers to files in binary and text format*/</a:t>
            </a:r>
          </a:p>
          <a:p>
            <a:pPr>
              <a:lnSpc>
                <a:spcPct val="80000"/>
              </a:lnSpc>
              <a:buFont typeface="Arial" charset="0"/>
              <a:buNone/>
            </a:pPr>
            <a:r>
              <a:rPr lang="en-US" altLang="en-US" sz="2000" smtClean="0"/>
              <a:t>for(i=10;i&lt;15;i++) 	putw(i,f1); </a:t>
            </a:r>
          </a:p>
          <a:p>
            <a:pPr>
              <a:lnSpc>
                <a:spcPct val="80000"/>
              </a:lnSpc>
              <a:buFont typeface="Arial" charset="0"/>
              <a:buNone/>
            </a:pPr>
            <a:r>
              <a:rPr lang="en-US" altLang="en-US" sz="2000" smtClean="0"/>
              <a:t>fclose(f1); </a:t>
            </a:r>
          </a:p>
          <a:p>
            <a:pPr>
              <a:lnSpc>
                <a:spcPct val="80000"/>
              </a:lnSpc>
              <a:buFont typeface="Arial" charset="0"/>
              <a:buNone/>
            </a:pPr>
            <a:r>
              <a:rPr lang="en-US" altLang="en-US" sz="2000" smtClean="0"/>
              <a:t>f1 = fopen("int_data.bin","r");  </a:t>
            </a:r>
          </a:p>
          <a:p>
            <a:pPr>
              <a:lnSpc>
                <a:spcPct val="80000"/>
              </a:lnSpc>
              <a:buFont typeface="Arial" charset="0"/>
              <a:buNone/>
            </a:pPr>
            <a:r>
              <a:rPr lang="en-US" altLang="en-US" sz="2000" smtClean="0"/>
              <a:t>   while((i=getw(f1))!=EOF)</a:t>
            </a:r>
          </a:p>
          <a:p>
            <a:pPr>
              <a:lnSpc>
                <a:spcPct val="80000"/>
              </a:lnSpc>
              <a:buFont typeface="Arial" charset="0"/>
              <a:buNone/>
            </a:pPr>
            <a:r>
              <a:rPr lang="en-US" altLang="en-US" sz="2000" smtClean="0"/>
              <a:t>    {   sum1+=i; </a:t>
            </a:r>
          </a:p>
          <a:p>
            <a:pPr>
              <a:lnSpc>
                <a:spcPct val="80000"/>
              </a:lnSpc>
              <a:buFont typeface="Arial" charset="0"/>
              <a:buNone/>
            </a:pPr>
            <a:r>
              <a:rPr lang="en-US" altLang="en-US" sz="2000" smtClean="0"/>
              <a:t>      printf("binary file: i=%d\n",i);</a:t>
            </a:r>
          </a:p>
          <a:p>
            <a:pPr>
              <a:lnSpc>
                <a:spcPct val="80000"/>
              </a:lnSpc>
              <a:buFont typeface="Arial" charset="0"/>
              <a:buNone/>
            </a:pPr>
            <a:r>
              <a:rPr lang="en-US" altLang="en-US" sz="2000" smtClean="0"/>
              <a:t>    } </a:t>
            </a:r>
            <a:r>
              <a:rPr lang="en-US" altLang="en-US" sz="2000" smtClean="0">
                <a:solidFill>
                  <a:schemeClr val="accent2"/>
                </a:solidFill>
              </a:rPr>
              <a:t>/* end while getw */</a:t>
            </a:r>
          </a:p>
          <a:p>
            <a:pPr>
              <a:lnSpc>
                <a:spcPct val="80000"/>
              </a:lnSpc>
              <a:buFont typeface="Arial" charset="0"/>
              <a:buNone/>
            </a:pPr>
            <a:r>
              <a:rPr lang="en-US" altLang="en-US" sz="2000" smtClean="0"/>
              <a:t>printf("binary sum=%d,sum1);</a:t>
            </a:r>
          </a:p>
          <a:p>
            <a:pPr>
              <a:lnSpc>
                <a:spcPct val="80000"/>
              </a:lnSpc>
              <a:buFont typeface="Arial" charset="0"/>
              <a:buNone/>
            </a:pPr>
            <a:r>
              <a:rPr lang="en-US" altLang="en-US" sz="2000" smtClean="0"/>
              <a:t> fclose(f1);</a:t>
            </a:r>
          </a:p>
          <a:p>
            <a:pPr>
              <a:lnSpc>
                <a:spcPct val="80000"/>
              </a:lnSpc>
              <a:buFont typeface="Arial" charset="0"/>
              <a:buNone/>
            </a:pPr>
            <a:r>
              <a:rPr lang="en-US" altLang="en-US" sz="2000" smtClean="0"/>
              <a:t>}</a:t>
            </a:r>
          </a:p>
        </p:txBody>
      </p:sp>
      <p:sp>
        <p:nvSpPr>
          <p:cNvPr id="18436" name="Rectangle 6"/>
          <p:cNvSpPr>
            <a:spLocks noGrp="1"/>
          </p:cNvSpPr>
          <p:nvPr>
            <p:ph type="body" sz="half" idx="2"/>
          </p:nvPr>
        </p:nvSpPr>
        <p:spPr>
          <a:xfrm>
            <a:off x="4716463" y="1052513"/>
            <a:ext cx="4181475" cy="5303837"/>
          </a:xfrm>
        </p:spPr>
        <p:txBody>
          <a:bodyPr/>
          <a:lstStyle/>
          <a:p>
            <a:pPr>
              <a:lnSpc>
                <a:spcPct val="80000"/>
              </a:lnSpc>
              <a:buFont typeface="Arial" charset="0"/>
              <a:buNone/>
            </a:pPr>
            <a:r>
              <a:rPr lang="en-US" altLang="en-US" sz="2000" smtClean="0"/>
              <a:t>#include &lt;stdio.h&gt;</a:t>
            </a:r>
          </a:p>
          <a:p>
            <a:pPr>
              <a:lnSpc>
                <a:spcPct val="80000"/>
              </a:lnSpc>
              <a:buFont typeface="Arial" charset="0"/>
              <a:buNone/>
            </a:pPr>
            <a:r>
              <a:rPr lang="en-US" altLang="en-US" sz="2000" smtClean="0"/>
              <a:t>main()</a:t>
            </a:r>
          </a:p>
          <a:p>
            <a:pPr>
              <a:lnSpc>
                <a:spcPct val="80000"/>
              </a:lnSpc>
              <a:buFont typeface="Arial" charset="0"/>
              <a:buNone/>
            </a:pPr>
            <a:r>
              <a:rPr lang="en-US" altLang="en-US" sz="2000" smtClean="0"/>
              <a:t>{  int i, sum2=0;</a:t>
            </a:r>
          </a:p>
          <a:p>
            <a:pPr>
              <a:lnSpc>
                <a:spcPct val="80000"/>
              </a:lnSpc>
              <a:buFont typeface="Arial" charset="0"/>
              <a:buNone/>
            </a:pPr>
            <a:r>
              <a:rPr lang="en-US" altLang="en-US" sz="2000" smtClean="0"/>
              <a:t>  FILE *f2;</a:t>
            </a:r>
          </a:p>
          <a:p>
            <a:pPr>
              <a:lnSpc>
                <a:spcPct val="80000"/>
              </a:lnSpc>
              <a:buFont typeface="Arial" charset="0"/>
              <a:buNone/>
            </a:pPr>
            <a:r>
              <a:rPr lang="en-US" altLang="en-US" sz="2000" smtClean="0"/>
              <a:t>  </a:t>
            </a:r>
            <a:r>
              <a:rPr lang="en-US" altLang="en-US" sz="2000" smtClean="0">
                <a:solidFill>
                  <a:schemeClr val="accent2"/>
                </a:solidFill>
              </a:rPr>
              <a:t>/* open files */</a:t>
            </a:r>
          </a:p>
          <a:p>
            <a:pPr>
              <a:lnSpc>
                <a:spcPct val="80000"/>
              </a:lnSpc>
              <a:buFont typeface="Arial" charset="0"/>
              <a:buNone/>
            </a:pPr>
            <a:r>
              <a:rPr lang="en-US" altLang="en-US" sz="2000" smtClean="0"/>
              <a:t>  f2 = fopen("int_data.txt","w");</a:t>
            </a:r>
          </a:p>
          <a:p>
            <a:pPr>
              <a:lnSpc>
                <a:spcPct val="80000"/>
              </a:lnSpc>
              <a:buFont typeface="Arial" charset="0"/>
              <a:buNone/>
            </a:pPr>
            <a:r>
              <a:rPr lang="en-US" altLang="en-US" sz="2000" smtClean="0"/>
              <a:t>  </a:t>
            </a:r>
            <a:r>
              <a:rPr lang="en-US" altLang="en-US" sz="2000" smtClean="0">
                <a:solidFill>
                  <a:schemeClr val="accent2"/>
                </a:solidFill>
              </a:rPr>
              <a:t>/* write integers to files in binary and text format*/</a:t>
            </a:r>
          </a:p>
          <a:p>
            <a:pPr>
              <a:lnSpc>
                <a:spcPct val="80000"/>
              </a:lnSpc>
              <a:buFont typeface="Arial" charset="0"/>
              <a:buNone/>
            </a:pPr>
            <a:r>
              <a:rPr lang="en-US" altLang="en-US" sz="2000" smtClean="0"/>
              <a:t>for(i=10;i&lt;15;i++) printf(f2,"%d\n",i);</a:t>
            </a:r>
          </a:p>
          <a:p>
            <a:pPr>
              <a:lnSpc>
                <a:spcPct val="80000"/>
              </a:lnSpc>
              <a:buFont typeface="Arial" charset="0"/>
              <a:buNone/>
            </a:pPr>
            <a:r>
              <a:rPr lang="en-US" altLang="en-US" sz="2000" smtClean="0"/>
              <a:t>fclose(f2); </a:t>
            </a:r>
          </a:p>
          <a:p>
            <a:pPr>
              <a:lnSpc>
                <a:spcPct val="80000"/>
              </a:lnSpc>
              <a:buFont typeface="Arial" charset="0"/>
              <a:buNone/>
            </a:pPr>
            <a:r>
              <a:rPr lang="en-US" altLang="en-US" sz="2000" smtClean="0"/>
              <a:t>f2 = fopen("int_data.txt","r");</a:t>
            </a:r>
          </a:p>
          <a:p>
            <a:pPr>
              <a:lnSpc>
                <a:spcPct val="80000"/>
              </a:lnSpc>
              <a:buFont typeface="Arial" charset="0"/>
              <a:buNone/>
            </a:pPr>
            <a:r>
              <a:rPr lang="en-US" altLang="en-US" sz="2000" smtClean="0"/>
              <a:t>while(fscanf(f2,"%d",&amp;i)!=EOF)</a:t>
            </a:r>
          </a:p>
          <a:p>
            <a:pPr>
              <a:lnSpc>
                <a:spcPct val="80000"/>
              </a:lnSpc>
              <a:buFont typeface="Arial" charset="0"/>
              <a:buNone/>
            </a:pPr>
            <a:r>
              <a:rPr lang="en-US" altLang="en-US" sz="2000" smtClean="0"/>
              <a:t>    { sum2+=i; printf("text file: i=%d\n",i);</a:t>
            </a:r>
          </a:p>
          <a:p>
            <a:pPr>
              <a:lnSpc>
                <a:spcPct val="80000"/>
              </a:lnSpc>
              <a:buFont typeface="Arial" charset="0"/>
              <a:buNone/>
            </a:pPr>
            <a:r>
              <a:rPr lang="en-US" altLang="en-US" sz="2000" smtClean="0"/>
              <a:t>    } </a:t>
            </a:r>
            <a:r>
              <a:rPr lang="en-US" altLang="en-US" sz="2000" smtClean="0">
                <a:solidFill>
                  <a:schemeClr val="accent2"/>
                </a:solidFill>
              </a:rPr>
              <a:t>/*end while fscanf*/</a:t>
            </a:r>
          </a:p>
          <a:p>
            <a:pPr>
              <a:lnSpc>
                <a:spcPct val="80000"/>
              </a:lnSpc>
              <a:buFont typeface="Arial" charset="0"/>
              <a:buNone/>
            </a:pPr>
            <a:r>
              <a:rPr lang="en-US" altLang="en-US" sz="2000" smtClean="0"/>
              <a:t>  printf("text sum=%d\n",sum2);</a:t>
            </a:r>
          </a:p>
          <a:p>
            <a:pPr>
              <a:lnSpc>
                <a:spcPct val="80000"/>
              </a:lnSpc>
              <a:buFont typeface="Arial" charset="0"/>
              <a:buNone/>
            </a:pPr>
            <a:r>
              <a:rPr lang="en-US" altLang="en-US" sz="2000" smtClean="0"/>
              <a:t>  fclose(f2); </a:t>
            </a:r>
          </a:p>
          <a:p>
            <a:pPr>
              <a:lnSpc>
                <a:spcPct val="80000"/>
              </a:lnSpc>
              <a:buFont typeface="Arial" charset="0"/>
              <a:buNone/>
            </a:pPr>
            <a:r>
              <a:rPr lang="en-US" altLang="en-US" sz="2000" smtClean="0"/>
              <a:t>}</a:t>
            </a:r>
          </a:p>
        </p:txBody>
      </p:sp>
      <p:sp>
        <p:nvSpPr>
          <p:cNvPr id="18437" name="Rectangle 7"/>
          <p:cNvSpPr>
            <a:spLocks noChangeArrowheads="1"/>
          </p:cNvSpPr>
          <p:nvPr/>
        </p:nvSpPr>
        <p:spPr bwMode="auto">
          <a:xfrm>
            <a:off x="323850" y="1052513"/>
            <a:ext cx="4171950" cy="55451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18438" name="Rectangle 8"/>
          <p:cNvSpPr>
            <a:spLocks noChangeArrowheads="1"/>
          </p:cNvSpPr>
          <p:nvPr/>
        </p:nvSpPr>
        <p:spPr bwMode="auto">
          <a:xfrm>
            <a:off x="4716463" y="1052513"/>
            <a:ext cx="4181475" cy="55451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Tree>
    <p:extLst>
      <p:ext uri="{BB962C8B-B14F-4D97-AF65-F5344CB8AC3E}">
        <p14:creationId xmlns:p14="http://schemas.microsoft.com/office/powerpoint/2010/main" val="1521942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p:cNvSpPr>
          <p:nvPr>
            <p:ph type="title"/>
          </p:nvPr>
        </p:nvSpPr>
        <p:spPr>
          <a:xfrm>
            <a:off x="457200" y="333375"/>
            <a:ext cx="8229600" cy="574675"/>
          </a:xfrm>
        </p:spPr>
        <p:txBody>
          <a:bodyPr/>
          <a:lstStyle/>
          <a:p>
            <a:r>
              <a:rPr lang="en-US" altLang="en-US" sz="2800" smtClean="0"/>
              <a:t>On execution of previous Programs</a:t>
            </a:r>
          </a:p>
        </p:txBody>
      </p:sp>
      <p:sp>
        <p:nvSpPr>
          <p:cNvPr id="19459" name="Rectangle 5"/>
          <p:cNvSpPr>
            <a:spLocks noGrp="1"/>
          </p:cNvSpPr>
          <p:nvPr>
            <p:ph type="body" sz="half" idx="1"/>
          </p:nvPr>
        </p:nvSpPr>
        <p:spPr>
          <a:xfrm>
            <a:off x="457200" y="908050"/>
            <a:ext cx="4038600" cy="5689600"/>
          </a:xfrm>
        </p:spPr>
        <p:txBody>
          <a:bodyPr/>
          <a:lstStyle/>
          <a:p>
            <a:pPr>
              <a:buFont typeface="Arial" charset="0"/>
              <a:buNone/>
            </a:pPr>
            <a:r>
              <a:rPr lang="en-US" altLang="en-US" sz="2400" smtClean="0"/>
              <a:t>$ ./a.out</a:t>
            </a:r>
          </a:p>
          <a:p>
            <a:pPr>
              <a:buFont typeface="Arial" charset="0"/>
              <a:buNone/>
            </a:pPr>
            <a:r>
              <a:rPr lang="en-US" altLang="en-US" sz="2400" smtClean="0"/>
              <a:t>binary file: i=10</a:t>
            </a:r>
          </a:p>
          <a:p>
            <a:pPr>
              <a:buFont typeface="Arial" charset="0"/>
              <a:buNone/>
            </a:pPr>
            <a:r>
              <a:rPr lang="en-US" altLang="en-US" sz="2400" smtClean="0"/>
              <a:t>binary file: i=11</a:t>
            </a:r>
          </a:p>
          <a:p>
            <a:pPr>
              <a:buFont typeface="Arial" charset="0"/>
              <a:buNone/>
            </a:pPr>
            <a:r>
              <a:rPr lang="en-US" altLang="en-US" sz="2400" smtClean="0"/>
              <a:t>binary file: i=12 </a:t>
            </a:r>
          </a:p>
          <a:p>
            <a:pPr>
              <a:buFont typeface="Arial" charset="0"/>
              <a:buNone/>
            </a:pPr>
            <a:r>
              <a:rPr lang="en-US" altLang="en-US" sz="2400" smtClean="0"/>
              <a:t>binary file: i=13</a:t>
            </a:r>
          </a:p>
          <a:p>
            <a:pPr>
              <a:buFont typeface="Arial" charset="0"/>
              <a:buNone/>
            </a:pPr>
            <a:r>
              <a:rPr lang="en-US" altLang="en-US" sz="2400" smtClean="0"/>
              <a:t>binary file: i=14</a:t>
            </a:r>
          </a:p>
          <a:p>
            <a:pPr>
              <a:buFont typeface="Arial" charset="0"/>
              <a:buNone/>
            </a:pPr>
            <a:r>
              <a:rPr lang="en-US" altLang="en-US" sz="2400" smtClean="0"/>
              <a:t>binary sum=60, </a:t>
            </a:r>
          </a:p>
          <a:p>
            <a:pPr>
              <a:buFont typeface="Arial" charset="0"/>
              <a:buNone/>
            </a:pPr>
            <a:r>
              <a:rPr lang="en-US" altLang="en-US" sz="2400" smtClean="0"/>
              <a:t>$ cat int_data.txt</a:t>
            </a:r>
          </a:p>
          <a:p>
            <a:pPr>
              <a:buFont typeface="Arial" charset="0"/>
              <a:buNone/>
            </a:pPr>
            <a:r>
              <a:rPr lang="en-US" altLang="en-US" sz="2400" smtClean="0"/>
              <a:t>10</a:t>
            </a:r>
          </a:p>
          <a:p>
            <a:pPr>
              <a:buFont typeface="Arial" charset="0"/>
              <a:buNone/>
            </a:pPr>
            <a:r>
              <a:rPr lang="en-US" altLang="en-US" sz="2400" smtClean="0"/>
              <a:t>11</a:t>
            </a:r>
          </a:p>
          <a:p>
            <a:pPr>
              <a:buFont typeface="Arial" charset="0"/>
              <a:buNone/>
            </a:pPr>
            <a:r>
              <a:rPr lang="en-US" altLang="en-US" sz="2400" smtClean="0"/>
              <a:t>12</a:t>
            </a:r>
          </a:p>
          <a:p>
            <a:pPr>
              <a:buFont typeface="Arial" charset="0"/>
              <a:buNone/>
            </a:pPr>
            <a:r>
              <a:rPr lang="en-US" altLang="en-US" sz="2400" smtClean="0"/>
              <a:t>13</a:t>
            </a:r>
          </a:p>
          <a:p>
            <a:pPr>
              <a:buFont typeface="Arial" charset="0"/>
              <a:buNone/>
            </a:pPr>
            <a:r>
              <a:rPr lang="en-US" altLang="en-US" sz="2400" smtClean="0"/>
              <a:t>14</a:t>
            </a:r>
          </a:p>
        </p:txBody>
      </p:sp>
      <p:sp>
        <p:nvSpPr>
          <p:cNvPr id="19460" name="Rectangle 6"/>
          <p:cNvSpPr>
            <a:spLocks noGrp="1"/>
          </p:cNvSpPr>
          <p:nvPr>
            <p:ph type="body" sz="half" idx="2"/>
          </p:nvPr>
        </p:nvSpPr>
        <p:spPr>
          <a:xfrm>
            <a:off x="4648200" y="1052513"/>
            <a:ext cx="4038600" cy="5303837"/>
          </a:xfrm>
        </p:spPr>
        <p:txBody>
          <a:bodyPr/>
          <a:lstStyle/>
          <a:p>
            <a:pPr>
              <a:buFont typeface="Arial" charset="0"/>
              <a:buNone/>
            </a:pPr>
            <a:r>
              <a:rPr lang="en-US" altLang="en-US" sz="2000" smtClean="0"/>
              <a:t>$ ./a.out</a:t>
            </a:r>
          </a:p>
          <a:p>
            <a:pPr>
              <a:buFont typeface="Arial" charset="0"/>
              <a:buNone/>
            </a:pPr>
            <a:r>
              <a:rPr lang="en-US" altLang="en-US" sz="2000" smtClean="0"/>
              <a:t>text file: i=10</a:t>
            </a:r>
          </a:p>
          <a:p>
            <a:pPr>
              <a:buFont typeface="Arial" charset="0"/>
              <a:buNone/>
            </a:pPr>
            <a:r>
              <a:rPr lang="en-US" altLang="en-US" sz="2000" smtClean="0"/>
              <a:t>text file: i=11</a:t>
            </a:r>
          </a:p>
          <a:p>
            <a:pPr>
              <a:buFont typeface="Arial" charset="0"/>
              <a:buNone/>
            </a:pPr>
            <a:r>
              <a:rPr lang="en-US" altLang="en-US" sz="2000" smtClean="0"/>
              <a:t>text file: i=12</a:t>
            </a:r>
          </a:p>
          <a:p>
            <a:pPr>
              <a:buFont typeface="Arial" charset="0"/>
              <a:buNone/>
            </a:pPr>
            <a:r>
              <a:rPr lang="en-US" altLang="en-US" sz="2000" smtClean="0"/>
              <a:t>text file: i=13</a:t>
            </a:r>
          </a:p>
          <a:p>
            <a:pPr>
              <a:buFont typeface="Arial" charset="0"/>
              <a:buNone/>
            </a:pPr>
            <a:r>
              <a:rPr lang="en-US" altLang="en-US" sz="2000" smtClean="0"/>
              <a:t>text file: i=14</a:t>
            </a:r>
          </a:p>
          <a:p>
            <a:pPr>
              <a:buFont typeface="Arial" charset="0"/>
              <a:buNone/>
            </a:pPr>
            <a:r>
              <a:rPr lang="en-US" altLang="en-US" sz="2000" smtClean="0"/>
              <a:t>text sum=60</a:t>
            </a:r>
          </a:p>
          <a:p>
            <a:pPr>
              <a:buFont typeface="Arial" charset="0"/>
              <a:buNone/>
            </a:pPr>
            <a:r>
              <a:rPr lang="en-US" altLang="en-US" sz="2000" smtClean="0"/>
              <a:t>$ more int_data.bin</a:t>
            </a:r>
          </a:p>
          <a:p>
            <a:pPr>
              <a:buFont typeface="Arial" charset="0"/>
              <a:buNone/>
            </a:pPr>
            <a:r>
              <a:rPr lang="en-US" altLang="en-US" sz="2000" smtClean="0"/>
              <a:t>^@^@^@^K^@^@^@^L^@^@^@^M^@^@^@^N^@^@^@</a:t>
            </a:r>
          </a:p>
          <a:p>
            <a:pPr>
              <a:buFont typeface="Arial" charset="0"/>
              <a:buNone/>
            </a:pPr>
            <a:r>
              <a:rPr lang="en-US" altLang="en-US" sz="2000" smtClean="0"/>
              <a:t>$ </a:t>
            </a:r>
          </a:p>
          <a:p>
            <a:endParaRPr lang="en-US" altLang="en-US" sz="2000" smtClean="0"/>
          </a:p>
          <a:p>
            <a:pPr>
              <a:buFont typeface="Arial" charset="0"/>
              <a:buNone/>
            </a:pPr>
            <a:endParaRPr lang="en-US" altLang="en-US" sz="2000" smtClean="0"/>
          </a:p>
        </p:txBody>
      </p:sp>
      <p:sp>
        <p:nvSpPr>
          <p:cNvPr id="19461" name="Rectangle 7"/>
          <p:cNvSpPr>
            <a:spLocks noChangeArrowheads="1"/>
          </p:cNvSpPr>
          <p:nvPr/>
        </p:nvSpPr>
        <p:spPr bwMode="auto">
          <a:xfrm>
            <a:off x="457200" y="908050"/>
            <a:ext cx="3178175" cy="568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19462" name="Rectangle 8"/>
          <p:cNvSpPr>
            <a:spLocks noChangeArrowheads="1"/>
          </p:cNvSpPr>
          <p:nvPr/>
        </p:nvSpPr>
        <p:spPr bwMode="auto">
          <a:xfrm>
            <a:off x="4284663" y="908050"/>
            <a:ext cx="4248150" cy="5113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Tree>
    <p:extLst>
      <p:ext uri="{BB962C8B-B14F-4D97-AF65-F5344CB8AC3E}">
        <p14:creationId xmlns:p14="http://schemas.microsoft.com/office/powerpoint/2010/main" val="22550662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7200" y="277813"/>
            <a:ext cx="8229600" cy="485775"/>
          </a:xfrm>
        </p:spPr>
        <p:txBody>
          <a:bodyPr/>
          <a:lstStyle/>
          <a:p>
            <a:pPr eaLnBrk="1" hangingPunct="1"/>
            <a:r>
              <a:rPr lang="en-US" sz="3800" smtClean="0">
                <a:solidFill>
                  <a:schemeClr val="tx1"/>
                </a:solidFill>
              </a:rPr>
              <a:t>fread( ) and fwrite( )</a:t>
            </a:r>
          </a:p>
        </p:txBody>
      </p:sp>
      <p:sp>
        <p:nvSpPr>
          <p:cNvPr id="20484" name="Rectangle 3"/>
          <p:cNvSpPr>
            <a:spLocks noGrp="1" noChangeArrowheads="1"/>
          </p:cNvSpPr>
          <p:nvPr>
            <p:ph type="body" idx="1"/>
          </p:nvPr>
        </p:nvSpPr>
        <p:spPr>
          <a:xfrm>
            <a:off x="228600" y="990600"/>
            <a:ext cx="8610600" cy="5486400"/>
          </a:xfrm>
        </p:spPr>
        <p:txBody>
          <a:bodyPr/>
          <a:lstStyle/>
          <a:p>
            <a:pPr eaLnBrk="1" hangingPunct="1"/>
            <a:endParaRPr lang="en-US" sz="2100" smtClean="0"/>
          </a:p>
          <a:p>
            <a:pPr eaLnBrk="1" hangingPunct="1">
              <a:buFont typeface="Wingdings" pitchFamily="2" charset="2"/>
              <a:buNone/>
            </a:pPr>
            <a:r>
              <a:rPr lang="en-US" sz="2100" smtClean="0">
                <a:solidFill>
                  <a:srgbClr val="FF0000"/>
                </a:solidFill>
              </a:rPr>
              <a:t>size_t </a:t>
            </a:r>
            <a:r>
              <a:rPr lang="en-US" sz="2000" smtClean="0">
                <a:solidFill>
                  <a:srgbClr val="3399FF"/>
                </a:solidFill>
              </a:rPr>
              <a:t>fread</a:t>
            </a:r>
            <a:r>
              <a:rPr lang="en-US" sz="2100" smtClean="0">
                <a:solidFill>
                  <a:srgbClr val="FF0000"/>
                </a:solidFill>
              </a:rPr>
              <a:t>(void </a:t>
            </a:r>
            <a:r>
              <a:rPr lang="en-US" sz="2100" smtClean="0">
                <a:solidFill>
                  <a:srgbClr val="000066"/>
                </a:solidFill>
              </a:rPr>
              <a:t>*buffer</a:t>
            </a:r>
            <a:r>
              <a:rPr lang="en-US" sz="2100" smtClean="0">
                <a:solidFill>
                  <a:srgbClr val="FF0000"/>
                </a:solidFill>
              </a:rPr>
              <a:t>, size_t </a:t>
            </a:r>
            <a:r>
              <a:rPr lang="en-US" sz="2100" smtClean="0">
                <a:solidFill>
                  <a:srgbClr val="000066"/>
                </a:solidFill>
              </a:rPr>
              <a:t>numbytes</a:t>
            </a:r>
            <a:r>
              <a:rPr lang="en-US" sz="2100" smtClean="0">
                <a:solidFill>
                  <a:srgbClr val="FF0000"/>
                </a:solidFill>
              </a:rPr>
              <a:t>, size_t </a:t>
            </a:r>
            <a:r>
              <a:rPr lang="en-US" sz="2100" smtClean="0">
                <a:solidFill>
                  <a:srgbClr val="000066"/>
                </a:solidFill>
              </a:rPr>
              <a:t>count</a:t>
            </a:r>
            <a:r>
              <a:rPr lang="en-US" sz="2100" smtClean="0">
                <a:solidFill>
                  <a:srgbClr val="FF0000"/>
                </a:solidFill>
              </a:rPr>
              <a:t>, FILE *</a:t>
            </a:r>
            <a:r>
              <a:rPr lang="en-US" sz="2100" smtClean="0">
                <a:solidFill>
                  <a:srgbClr val="000066"/>
                </a:solidFill>
              </a:rPr>
              <a:t>a_file</a:t>
            </a:r>
            <a:r>
              <a:rPr lang="en-US" sz="2100" smtClean="0">
                <a:solidFill>
                  <a:srgbClr val="FF0000"/>
                </a:solidFill>
              </a:rPr>
              <a:t>);</a:t>
            </a:r>
            <a:br>
              <a:rPr lang="en-US" sz="2100" smtClean="0">
                <a:solidFill>
                  <a:srgbClr val="FF0000"/>
                </a:solidFill>
              </a:rPr>
            </a:br>
            <a:endParaRPr lang="en-US" sz="2100" smtClean="0">
              <a:solidFill>
                <a:srgbClr val="FF0000"/>
              </a:solidFill>
            </a:endParaRPr>
          </a:p>
          <a:p>
            <a:pPr eaLnBrk="1" hangingPunct="1">
              <a:buFont typeface="Wingdings" pitchFamily="2" charset="2"/>
              <a:buNone/>
            </a:pPr>
            <a:r>
              <a:rPr lang="en-US" sz="2400" smtClean="0">
                <a:solidFill>
                  <a:srgbClr val="FF0000"/>
                </a:solidFill>
              </a:rPr>
              <a:t>size_t </a:t>
            </a:r>
            <a:r>
              <a:rPr lang="en-US" sz="2400" smtClean="0">
                <a:solidFill>
                  <a:srgbClr val="3399FF"/>
                </a:solidFill>
              </a:rPr>
              <a:t>fwrite</a:t>
            </a:r>
            <a:r>
              <a:rPr lang="en-US" sz="2400" smtClean="0">
                <a:solidFill>
                  <a:srgbClr val="FF0000"/>
                </a:solidFill>
              </a:rPr>
              <a:t>(void *</a:t>
            </a:r>
            <a:r>
              <a:rPr lang="en-US" sz="2400" smtClean="0">
                <a:solidFill>
                  <a:srgbClr val="000066"/>
                </a:solidFill>
              </a:rPr>
              <a:t>buffer</a:t>
            </a:r>
            <a:r>
              <a:rPr lang="en-US" sz="2400" smtClean="0">
                <a:solidFill>
                  <a:srgbClr val="FF0000"/>
                </a:solidFill>
              </a:rPr>
              <a:t>, size_t </a:t>
            </a:r>
            <a:r>
              <a:rPr lang="en-US" sz="2400" smtClean="0">
                <a:solidFill>
                  <a:srgbClr val="000066"/>
                </a:solidFill>
              </a:rPr>
              <a:t>numbytes</a:t>
            </a:r>
            <a:r>
              <a:rPr lang="en-US" sz="2400" smtClean="0">
                <a:solidFill>
                  <a:srgbClr val="FF0000"/>
                </a:solidFill>
              </a:rPr>
              <a:t>, size_t </a:t>
            </a:r>
            <a:r>
              <a:rPr lang="en-US" sz="2400" smtClean="0">
                <a:solidFill>
                  <a:srgbClr val="000066"/>
                </a:solidFill>
              </a:rPr>
              <a:t>count</a:t>
            </a:r>
            <a:r>
              <a:rPr lang="en-US" sz="2400" smtClean="0">
                <a:solidFill>
                  <a:srgbClr val="FF0000"/>
                </a:solidFill>
              </a:rPr>
              <a:t>, FILE *</a:t>
            </a:r>
            <a:r>
              <a:rPr lang="en-US" sz="2400" smtClean="0">
                <a:solidFill>
                  <a:srgbClr val="000066"/>
                </a:solidFill>
              </a:rPr>
              <a:t>a_file</a:t>
            </a:r>
            <a:r>
              <a:rPr lang="en-US" sz="2400" smtClean="0">
                <a:solidFill>
                  <a:srgbClr val="FF0000"/>
                </a:solidFill>
              </a:rPr>
              <a:t>);</a:t>
            </a:r>
            <a:br>
              <a:rPr lang="en-US" sz="2400" smtClean="0">
                <a:solidFill>
                  <a:srgbClr val="FF0000"/>
                </a:solidFill>
              </a:rPr>
            </a:br>
            <a:endParaRPr lang="en-US" sz="2000" smtClean="0">
              <a:solidFill>
                <a:srgbClr val="FF0000"/>
              </a:solidFill>
            </a:endParaRPr>
          </a:p>
          <a:p>
            <a:pPr lvl="1" eaLnBrk="1" hangingPunct="1"/>
            <a:r>
              <a:rPr lang="en-US" sz="2200" smtClean="0"/>
              <a:t>Buffer in fread is a pointer to a region of memory that will receive the data  from the file. Buffer in fwrite() is a pointer to the information that will be written to the file.</a:t>
            </a:r>
          </a:p>
          <a:p>
            <a:pPr lvl="1" eaLnBrk="1" hangingPunct="1"/>
            <a:r>
              <a:rPr lang="en-US" sz="2200" smtClean="0"/>
              <a:t> The second argument is the size of the element; it is in bytes. For example, if you have an array of characters, you would want to read it in one byte chunks, so </a:t>
            </a:r>
            <a:r>
              <a:rPr lang="en-US" sz="2200" smtClean="0">
                <a:solidFill>
                  <a:srgbClr val="000066"/>
                </a:solidFill>
              </a:rPr>
              <a:t>numbytes</a:t>
            </a:r>
            <a:r>
              <a:rPr lang="en-US" sz="2200" smtClean="0"/>
              <a:t> is one. You can use the sizeof operator to get the size of the various datatypes;  for example, if you have a variable, int x; you can get the size of x with sizeof(x);</a:t>
            </a:r>
          </a:p>
        </p:txBody>
      </p:sp>
    </p:spTree>
    <p:extLst>
      <p:ext uri="{BB962C8B-B14F-4D97-AF65-F5344CB8AC3E}">
        <p14:creationId xmlns:p14="http://schemas.microsoft.com/office/powerpoint/2010/main" val="26080012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mtClean="0"/>
              <a:t>Contd..</a:t>
            </a:r>
          </a:p>
        </p:txBody>
      </p:sp>
      <p:sp>
        <p:nvSpPr>
          <p:cNvPr id="21508" name="Rectangle 3"/>
          <p:cNvSpPr>
            <a:spLocks noGrp="1" noChangeArrowheads="1"/>
          </p:cNvSpPr>
          <p:nvPr>
            <p:ph type="body" idx="1"/>
          </p:nvPr>
        </p:nvSpPr>
        <p:spPr/>
        <p:txBody>
          <a:bodyPr/>
          <a:lstStyle/>
          <a:p>
            <a:pPr lvl="1" eaLnBrk="1" hangingPunct="1"/>
            <a:r>
              <a:rPr lang="en-US" sz="2400" smtClean="0"/>
              <a:t>The third argument is simply how many elements you want to read or write; for example, if you pass a 100 element array</a:t>
            </a:r>
          </a:p>
          <a:p>
            <a:pPr lvl="1" eaLnBrk="1" hangingPunct="1"/>
            <a:r>
              <a:rPr lang="en-US" sz="2400" smtClean="0"/>
              <a:t>The final argument is simply the file pointer </a:t>
            </a:r>
          </a:p>
          <a:p>
            <a:pPr lvl="1" eaLnBrk="1" hangingPunct="1"/>
            <a:r>
              <a:rPr lang="en-US" sz="2400" smtClean="0"/>
              <a:t>Size_t is an unsigned integer.</a:t>
            </a:r>
          </a:p>
          <a:p>
            <a:pPr lvl="1" eaLnBrk="1" hangingPunct="1"/>
            <a:r>
              <a:rPr lang="en-US" sz="2400" smtClean="0"/>
              <a:t>fread()  returns number of items read and fwrite() returns number of items written </a:t>
            </a:r>
          </a:p>
          <a:p>
            <a:pPr lvl="1" eaLnBrk="1" hangingPunct="1"/>
            <a:r>
              <a:rPr lang="en-US" sz="2400" smtClean="0"/>
              <a:t>To check to ensure the end of file was reached, use the feof function, which accepts a FILE pointer and returns true if the end of the file has been reached. </a:t>
            </a:r>
          </a:p>
          <a:p>
            <a:pPr eaLnBrk="1" hangingPunct="1"/>
            <a:endParaRPr lang="en-US" sz="2500" smtClean="0"/>
          </a:p>
        </p:txBody>
      </p:sp>
    </p:spTree>
    <p:extLst>
      <p:ext uri="{BB962C8B-B14F-4D97-AF65-F5344CB8AC3E}">
        <p14:creationId xmlns:p14="http://schemas.microsoft.com/office/powerpoint/2010/main" val="20586508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pPr>
            <a:r>
              <a:rPr lang="en-US" sz="3200" dirty="0"/>
              <a:t>/* a simple example of using </a:t>
            </a:r>
            <a:r>
              <a:rPr lang="en-US" sz="3200" dirty="0" err="1"/>
              <a:t>fread</a:t>
            </a:r>
            <a:r>
              <a:rPr lang="en-US" sz="3200" dirty="0"/>
              <a:t> and </a:t>
            </a:r>
            <a:r>
              <a:rPr lang="en-US" sz="3200" dirty="0" err="1"/>
              <a:t>fwrite</a:t>
            </a:r>
            <a:r>
              <a:rPr lang="en-US" sz="3200" dirty="0"/>
              <a:t> to read and write an array of structures</a:t>
            </a:r>
            <a:br>
              <a:rPr lang="en-US" sz="3200" dirty="0"/>
            </a:br>
            <a:r>
              <a:rPr lang="en-US" sz="3200" dirty="0"/>
              <a:t> */</a:t>
            </a:r>
            <a:endParaRPr lang="en-US" sz="3200" dirty="0"/>
          </a:p>
        </p:txBody>
      </p:sp>
      <p:sp>
        <p:nvSpPr>
          <p:cNvPr id="3" name="Content Placeholder 2"/>
          <p:cNvSpPr>
            <a:spLocks noGrp="1"/>
          </p:cNvSpPr>
          <p:nvPr>
            <p:ph idx="1"/>
          </p:nvPr>
        </p:nvSpPr>
        <p:spPr/>
        <p:txBody>
          <a:bodyPr/>
          <a:lstStyle/>
          <a:p>
            <a:pPr>
              <a:lnSpc>
                <a:spcPct val="80000"/>
              </a:lnSpc>
              <a:buNone/>
            </a:pPr>
            <a:r>
              <a:rPr lang="en-US" sz="1400" dirty="0" smtClean="0"/>
              <a:t>#</a:t>
            </a:r>
            <a:r>
              <a:rPr lang="en-US" sz="1400" dirty="0"/>
              <a:t>include &lt;</a:t>
            </a:r>
            <a:r>
              <a:rPr lang="en-US" sz="1400" dirty="0" err="1"/>
              <a:t>stdio.h</a:t>
            </a:r>
            <a:r>
              <a:rPr lang="en-US" sz="1400" dirty="0"/>
              <a:t>&gt;</a:t>
            </a:r>
          </a:p>
          <a:p>
            <a:pPr>
              <a:lnSpc>
                <a:spcPct val="80000"/>
              </a:lnSpc>
              <a:buNone/>
            </a:pPr>
            <a:r>
              <a:rPr lang="en-US" sz="1400" dirty="0"/>
              <a:t>#include &lt;</a:t>
            </a:r>
            <a:r>
              <a:rPr lang="en-US" sz="1400" dirty="0" err="1"/>
              <a:t>conio.h</a:t>
            </a:r>
            <a:r>
              <a:rPr lang="en-US" sz="1400" dirty="0"/>
              <a:t>&gt;</a:t>
            </a:r>
          </a:p>
          <a:p>
            <a:pPr>
              <a:lnSpc>
                <a:spcPct val="80000"/>
              </a:lnSpc>
              <a:buNone/>
            </a:pPr>
            <a:r>
              <a:rPr lang="en-US" sz="1400" dirty="0" err="1"/>
              <a:t>int</a:t>
            </a:r>
            <a:r>
              <a:rPr lang="en-US" sz="1400" dirty="0"/>
              <a:t> main()</a:t>
            </a:r>
          </a:p>
          <a:p>
            <a:pPr>
              <a:lnSpc>
                <a:spcPct val="80000"/>
              </a:lnSpc>
              <a:buNone/>
            </a:pPr>
            <a:r>
              <a:rPr lang="en-US" sz="1400" dirty="0"/>
              <a:t>{</a:t>
            </a:r>
          </a:p>
          <a:p>
            <a:pPr>
              <a:lnSpc>
                <a:spcPct val="80000"/>
              </a:lnSpc>
              <a:buNone/>
            </a:pPr>
            <a:r>
              <a:rPr lang="en-US" sz="1400" dirty="0"/>
              <a:t>   FILE *</a:t>
            </a:r>
            <a:r>
              <a:rPr lang="en-US" sz="1400" dirty="0" err="1"/>
              <a:t>fp</a:t>
            </a:r>
            <a:r>
              <a:rPr lang="en-US" sz="1400" dirty="0"/>
              <a:t>;</a:t>
            </a:r>
          </a:p>
          <a:p>
            <a:pPr>
              <a:lnSpc>
                <a:spcPct val="80000"/>
              </a:lnSpc>
              <a:buNone/>
            </a:pPr>
            <a:r>
              <a:rPr lang="en-US" sz="1400" dirty="0"/>
              <a:t>   </a:t>
            </a:r>
            <a:r>
              <a:rPr lang="en-US" sz="1400" dirty="0" err="1"/>
              <a:t>struct</a:t>
            </a:r>
            <a:r>
              <a:rPr lang="en-US" sz="1400" dirty="0"/>
              <a:t> prod {</a:t>
            </a:r>
          </a:p>
          <a:p>
            <a:pPr>
              <a:lnSpc>
                <a:spcPct val="80000"/>
              </a:lnSpc>
              <a:buNone/>
            </a:pPr>
            <a:r>
              <a:rPr lang="en-US" sz="1400" dirty="0"/>
              <a:t>      </a:t>
            </a:r>
            <a:r>
              <a:rPr lang="en-US" sz="1400" dirty="0" err="1"/>
              <a:t>int</a:t>
            </a:r>
            <a:r>
              <a:rPr lang="en-US" sz="1400" dirty="0"/>
              <a:t> </a:t>
            </a:r>
            <a:r>
              <a:rPr lang="en-US" sz="1400" dirty="0" err="1"/>
              <a:t>cat_num</a:t>
            </a:r>
            <a:r>
              <a:rPr lang="en-US" sz="1400" dirty="0"/>
              <a:t>;</a:t>
            </a:r>
          </a:p>
          <a:p>
            <a:pPr>
              <a:lnSpc>
                <a:spcPct val="80000"/>
              </a:lnSpc>
              <a:buNone/>
            </a:pPr>
            <a:r>
              <a:rPr lang="en-US" sz="1400" dirty="0"/>
              <a:t>      float cost;</a:t>
            </a:r>
          </a:p>
          <a:p>
            <a:pPr>
              <a:lnSpc>
                <a:spcPct val="80000"/>
              </a:lnSpc>
              <a:buNone/>
            </a:pPr>
            <a:r>
              <a:rPr lang="en-US" sz="1400" dirty="0"/>
              <a:t>   };</a:t>
            </a:r>
          </a:p>
          <a:p>
            <a:pPr>
              <a:lnSpc>
                <a:spcPct val="80000"/>
              </a:lnSpc>
              <a:buNone/>
            </a:pPr>
            <a:r>
              <a:rPr lang="en-US" sz="1400" dirty="0"/>
              <a:t>   </a:t>
            </a:r>
            <a:r>
              <a:rPr lang="en-US" sz="1400" dirty="0" err="1"/>
              <a:t>typedef</a:t>
            </a:r>
            <a:r>
              <a:rPr lang="en-US" sz="1400" dirty="0"/>
              <a:t> </a:t>
            </a:r>
            <a:r>
              <a:rPr lang="en-US" sz="1400" dirty="0" err="1"/>
              <a:t>struct</a:t>
            </a:r>
            <a:r>
              <a:rPr lang="en-US" sz="1400" dirty="0"/>
              <a:t> prod product;</a:t>
            </a:r>
          </a:p>
          <a:p>
            <a:pPr>
              <a:lnSpc>
                <a:spcPct val="80000"/>
              </a:lnSpc>
              <a:buNone/>
            </a:pPr>
            <a:r>
              <a:rPr lang="en-US" sz="1400" dirty="0"/>
              <a:t>   product a[3] = {{2,20.1},{4,40.1},{6,60.1}};</a:t>
            </a:r>
          </a:p>
          <a:p>
            <a:pPr>
              <a:lnSpc>
                <a:spcPct val="80000"/>
              </a:lnSpc>
              <a:buNone/>
            </a:pPr>
            <a:r>
              <a:rPr lang="en-US" sz="1400" dirty="0"/>
              <a:t>   product k, *p = &amp;k;</a:t>
            </a:r>
          </a:p>
          <a:p>
            <a:endParaRPr lang="en-IN" sz="1400" dirty="0"/>
          </a:p>
        </p:txBody>
      </p:sp>
    </p:spTree>
    <p:extLst>
      <p:ext uri="{BB962C8B-B14F-4D97-AF65-F5344CB8AC3E}">
        <p14:creationId xmlns:p14="http://schemas.microsoft.com/office/powerpoint/2010/main" val="12098848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nSpc>
                <a:spcPct val="80000"/>
              </a:lnSpc>
              <a:buNone/>
            </a:pPr>
            <a:r>
              <a:rPr lang="en-US" sz="2000" dirty="0" err="1"/>
              <a:t>fp</a:t>
            </a:r>
            <a:r>
              <a:rPr lang="en-US" sz="2000" dirty="0"/>
              <a:t> = </a:t>
            </a:r>
            <a:r>
              <a:rPr lang="en-US" sz="2000" dirty="0" err="1"/>
              <a:t>fopen</a:t>
            </a:r>
            <a:r>
              <a:rPr lang="en-US" sz="2000" dirty="0"/>
              <a:t>("c:\fread1.txt","w+");</a:t>
            </a:r>
          </a:p>
          <a:p>
            <a:pPr>
              <a:lnSpc>
                <a:spcPct val="80000"/>
              </a:lnSpc>
              <a:buNone/>
            </a:pPr>
            <a:r>
              <a:rPr lang="en-US" sz="2000" dirty="0"/>
              <a:t>     </a:t>
            </a:r>
            <a:r>
              <a:rPr lang="en-US" sz="2000" dirty="0">
                <a:solidFill>
                  <a:srgbClr val="CC3300"/>
                </a:solidFill>
              </a:rPr>
              <a:t>// write the entire array into the file pointed to by </a:t>
            </a:r>
            <a:r>
              <a:rPr lang="en-US" sz="2000" dirty="0" err="1">
                <a:solidFill>
                  <a:srgbClr val="CC3300"/>
                </a:solidFill>
              </a:rPr>
              <a:t>fp</a:t>
            </a:r>
            <a:endParaRPr lang="en-US" sz="2000" dirty="0">
              <a:solidFill>
                <a:srgbClr val="CC3300"/>
              </a:solidFill>
            </a:endParaRPr>
          </a:p>
          <a:p>
            <a:pPr>
              <a:lnSpc>
                <a:spcPct val="80000"/>
              </a:lnSpc>
              <a:buNone/>
            </a:pPr>
            <a:r>
              <a:rPr lang="en-US" sz="2000" dirty="0"/>
              <a:t>   </a:t>
            </a:r>
            <a:r>
              <a:rPr lang="en-US" sz="2000" dirty="0" err="1"/>
              <a:t>fwrite</a:t>
            </a:r>
            <a:r>
              <a:rPr lang="en-US" sz="2000" dirty="0"/>
              <a:t>(a, </a:t>
            </a:r>
            <a:r>
              <a:rPr lang="en-US" sz="2000" dirty="0" err="1"/>
              <a:t>sizeof</a:t>
            </a:r>
            <a:r>
              <a:rPr lang="en-US" sz="2000" dirty="0"/>
              <a:t>(product), 3, </a:t>
            </a:r>
            <a:r>
              <a:rPr lang="en-US" sz="2000" dirty="0" err="1"/>
              <a:t>fp</a:t>
            </a:r>
            <a:r>
              <a:rPr lang="en-US" sz="2000" dirty="0"/>
              <a:t>);</a:t>
            </a:r>
          </a:p>
          <a:p>
            <a:pPr>
              <a:lnSpc>
                <a:spcPct val="80000"/>
              </a:lnSpc>
              <a:buNone/>
            </a:pPr>
            <a:r>
              <a:rPr lang="en-US" sz="2000" dirty="0">
                <a:solidFill>
                  <a:srgbClr val="CC3300"/>
                </a:solidFill>
              </a:rPr>
              <a:t>// prepare for reading from the beginning of the file</a:t>
            </a:r>
          </a:p>
          <a:p>
            <a:pPr>
              <a:lnSpc>
                <a:spcPct val="80000"/>
              </a:lnSpc>
              <a:buNone/>
            </a:pPr>
            <a:r>
              <a:rPr lang="en-US" sz="2000" dirty="0"/>
              <a:t>   rewind(</a:t>
            </a:r>
            <a:r>
              <a:rPr lang="en-US" sz="2000" dirty="0" err="1"/>
              <a:t>fp</a:t>
            </a:r>
            <a:r>
              <a:rPr lang="en-US" sz="2000" dirty="0"/>
              <a:t>);</a:t>
            </a:r>
          </a:p>
          <a:p>
            <a:pPr>
              <a:lnSpc>
                <a:spcPct val="80000"/>
              </a:lnSpc>
              <a:buNone/>
            </a:pPr>
            <a:r>
              <a:rPr lang="en-US" sz="2000" dirty="0"/>
              <a:t>   </a:t>
            </a:r>
            <a:r>
              <a:rPr lang="en-US" sz="2000" dirty="0">
                <a:solidFill>
                  <a:srgbClr val="CC3300"/>
                </a:solidFill>
              </a:rPr>
              <a:t>// read from the file one product at a time</a:t>
            </a:r>
          </a:p>
          <a:p>
            <a:pPr>
              <a:lnSpc>
                <a:spcPct val="80000"/>
              </a:lnSpc>
              <a:buNone/>
            </a:pPr>
            <a:r>
              <a:rPr lang="en-US" sz="2000" dirty="0"/>
              <a:t>   for (i=0; i&lt;3; i++) {</a:t>
            </a:r>
          </a:p>
          <a:p>
            <a:pPr>
              <a:lnSpc>
                <a:spcPct val="80000"/>
              </a:lnSpc>
              <a:buNone/>
            </a:pPr>
            <a:r>
              <a:rPr lang="en-US" sz="2000" dirty="0"/>
              <a:t>     </a:t>
            </a:r>
            <a:r>
              <a:rPr lang="en-US" sz="2000" dirty="0" err="1"/>
              <a:t>fread</a:t>
            </a:r>
            <a:r>
              <a:rPr lang="en-US" sz="2000" dirty="0"/>
              <a:t>(p, </a:t>
            </a:r>
            <a:r>
              <a:rPr lang="en-US" sz="2000" dirty="0" err="1"/>
              <a:t>sizeof</a:t>
            </a:r>
            <a:r>
              <a:rPr lang="en-US" sz="2000" dirty="0"/>
              <a:t>(product), 1, </a:t>
            </a:r>
            <a:r>
              <a:rPr lang="en-US" sz="2000" dirty="0" err="1"/>
              <a:t>fp</a:t>
            </a:r>
            <a:r>
              <a:rPr lang="en-US" sz="2000" dirty="0"/>
              <a:t>);</a:t>
            </a:r>
          </a:p>
          <a:p>
            <a:pPr>
              <a:lnSpc>
                <a:spcPct val="80000"/>
              </a:lnSpc>
              <a:buNone/>
            </a:pPr>
            <a:r>
              <a:rPr lang="en-US" sz="2000" dirty="0"/>
              <a:t>     </a:t>
            </a:r>
            <a:r>
              <a:rPr lang="en-US" sz="2000" dirty="0" err="1"/>
              <a:t>printf</a:t>
            </a:r>
            <a:r>
              <a:rPr lang="en-US" sz="2000" dirty="0"/>
              <a:t>(" product %d, </a:t>
            </a:r>
            <a:r>
              <a:rPr lang="en-US" sz="2000" dirty="0" err="1"/>
              <a:t>cat_num</a:t>
            </a:r>
            <a:r>
              <a:rPr lang="en-US" sz="2000" dirty="0"/>
              <a:t>=%d, cost=%f\n", </a:t>
            </a:r>
            <a:r>
              <a:rPr lang="en-US" sz="2000" dirty="0" err="1"/>
              <a:t>i,p</a:t>
            </a:r>
            <a:r>
              <a:rPr lang="en-US" sz="2000" dirty="0"/>
              <a:t>-&gt;</a:t>
            </a:r>
            <a:r>
              <a:rPr lang="en-US" sz="2000" dirty="0" err="1"/>
              <a:t>cat_num,p</a:t>
            </a:r>
            <a:r>
              <a:rPr lang="en-US" sz="2000" dirty="0"/>
              <a:t>-&gt;cost);</a:t>
            </a:r>
          </a:p>
          <a:p>
            <a:pPr>
              <a:lnSpc>
                <a:spcPct val="80000"/>
              </a:lnSpc>
              <a:buNone/>
            </a:pPr>
            <a:r>
              <a:rPr lang="en-US" sz="2000" dirty="0"/>
              <a:t>   }</a:t>
            </a:r>
          </a:p>
          <a:p>
            <a:pPr>
              <a:lnSpc>
                <a:spcPct val="80000"/>
              </a:lnSpc>
              <a:buNone/>
            </a:pPr>
            <a:r>
              <a:rPr lang="en-US" sz="2000" dirty="0"/>
              <a:t>   </a:t>
            </a:r>
            <a:r>
              <a:rPr lang="en-US" sz="2000" dirty="0" err="1"/>
              <a:t>getch</a:t>
            </a:r>
            <a:r>
              <a:rPr lang="en-US" sz="2000" dirty="0"/>
              <a:t>();</a:t>
            </a:r>
          </a:p>
          <a:p>
            <a:pPr>
              <a:lnSpc>
                <a:spcPct val="80000"/>
              </a:lnSpc>
              <a:buNone/>
            </a:pPr>
            <a:r>
              <a:rPr lang="en-US" sz="2000" dirty="0"/>
              <a:t>}</a:t>
            </a:r>
          </a:p>
        </p:txBody>
      </p:sp>
    </p:spTree>
    <p:extLst>
      <p:ext uri="{BB962C8B-B14F-4D97-AF65-F5344CB8AC3E}">
        <p14:creationId xmlns:p14="http://schemas.microsoft.com/office/powerpoint/2010/main" val="30957085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Merge two files</a:t>
            </a:r>
            <a:endParaRPr lang="en-IN" dirty="0"/>
          </a:p>
        </p:txBody>
      </p:sp>
      <p:sp>
        <p:nvSpPr>
          <p:cNvPr id="3" name="Content Placeholder 2"/>
          <p:cNvSpPr>
            <a:spLocks noGrp="1"/>
          </p:cNvSpPr>
          <p:nvPr>
            <p:ph idx="1"/>
          </p:nvPr>
        </p:nvSpPr>
        <p:spPr/>
        <p:txBody>
          <a:bodyPr/>
          <a:lstStyle/>
          <a:p>
            <a:pPr>
              <a:buClr>
                <a:schemeClr val="tx1"/>
              </a:buClr>
              <a:buNone/>
            </a:pPr>
            <a:r>
              <a:rPr lang="en-US" sz="1600" dirty="0">
                <a:latin typeface="Courier New" pitchFamily="49" charset="0"/>
              </a:rPr>
              <a:t>#include &lt;</a:t>
            </a:r>
            <a:r>
              <a:rPr lang="en-US" sz="1600" dirty="0" err="1">
                <a:latin typeface="Courier New" pitchFamily="49" charset="0"/>
              </a:rPr>
              <a:t>stdio.h</a:t>
            </a:r>
            <a:r>
              <a:rPr lang="en-US" sz="1600" dirty="0">
                <a:latin typeface="Courier New" pitchFamily="49" charset="0"/>
              </a:rPr>
              <a:t>&gt;</a:t>
            </a:r>
          </a:p>
          <a:p>
            <a:pPr>
              <a:buClr>
                <a:schemeClr val="tx1"/>
              </a:buClr>
              <a:buNone/>
            </a:pPr>
            <a:r>
              <a:rPr lang="en-US" sz="1600" dirty="0" err="1">
                <a:latin typeface="Courier New" pitchFamily="49" charset="0"/>
              </a:rPr>
              <a:t>int</a:t>
            </a:r>
            <a:r>
              <a:rPr lang="en-US" sz="1600" dirty="0">
                <a:latin typeface="Courier New" pitchFamily="49" charset="0"/>
              </a:rPr>
              <a:t> main() </a:t>
            </a:r>
          </a:p>
          <a:p>
            <a:pPr>
              <a:buClr>
                <a:schemeClr val="tx1"/>
              </a:buClr>
              <a:buNone/>
            </a:pPr>
            <a:r>
              <a:rPr lang="en-US" sz="1600" dirty="0">
                <a:latin typeface="Courier New" pitchFamily="49" charset="0"/>
              </a:rPr>
              <a:t>{   FILE *</a:t>
            </a:r>
            <a:r>
              <a:rPr lang="en-US" sz="1600" dirty="0" err="1">
                <a:latin typeface="Courier New" pitchFamily="49" charset="0"/>
              </a:rPr>
              <a:t>fileA</a:t>
            </a:r>
            <a:r>
              <a:rPr lang="en-US" sz="1600" dirty="0">
                <a:latin typeface="Courier New" pitchFamily="49" charset="0"/>
              </a:rPr>
              <a:t>,  /* first input file */</a:t>
            </a:r>
          </a:p>
          <a:p>
            <a:pPr>
              <a:buClr>
                <a:schemeClr val="tx1"/>
              </a:buClr>
              <a:buNone/>
            </a:pPr>
            <a:r>
              <a:rPr lang="en-US" sz="1600" dirty="0">
                <a:latin typeface="Courier New" pitchFamily="49" charset="0"/>
              </a:rPr>
              <a:t>         *</a:t>
            </a:r>
            <a:r>
              <a:rPr lang="en-US" sz="1600" dirty="0" err="1">
                <a:latin typeface="Courier New" pitchFamily="49" charset="0"/>
              </a:rPr>
              <a:t>fileB</a:t>
            </a:r>
            <a:r>
              <a:rPr lang="en-US" sz="1600" dirty="0">
                <a:latin typeface="Courier New" pitchFamily="49" charset="0"/>
              </a:rPr>
              <a:t>,  /* second input file */</a:t>
            </a:r>
          </a:p>
          <a:p>
            <a:pPr>
              <a:buClr>
                <a:schemeClr val="tx1"/>
              </a:buClr>
              <a:buNone/>
            </a:pPr>
            <a:r>
              <a:rPr lang="en-US" sz="1600" dirty="0">
                <a:latin typeface="Courier New" pitchFamily="49" charset="0"/>
              </a:rPr>
              <a:t>         *</a:t>
            </a:r>
            <a:r>
              <a:rPr lang="en-US" sz="1600" dirty="0" err="1">
                <a:latin typeface="Courier New" pitchFamily="49" charset="0"/>
              </a:rPr>
              <a:t>fileC</a:t>
            </a:r>
            <a:r>
              <a:rPr lang="en-US" sz="1600" dirty="0">
                <a:latin typeface="Courier New" pitchFamily="49" charset="0"/>
              </a:rPr>
              <a:t>; /*  output file to be created */</a:t>
            </a:r>
          </a:p>
          <a:p>
            <a:pPr>
              <a:buClr>
                <a:schemeClr val="tx1"/>
              </a:buClr>
              <a:buNone/>
            </a:pPr>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num1,  /* number to be read from first file */</a:t>
            </a:r>
          </a:p>
          <a:p>
            <a:pPr>
              <a:buClr>
                <a:schemeClr val="tx1"/>
              </a:buClr>
              <a:buNone/>
            </a:pPr>
            <a:r>
              <a:rPr lang="en-US" sz="1600" dirty="0">
                <a:latin typeface="Courier New" pitchFamily="49" charset="0"/>
              </a:rPr>
              <a:t>       num2;  /* number to be read from second file */</a:t>
            </a:r>
          </a:p>
          <a:p>
            <a:pPr>
              <a:buClr>
                <a:schemeClr val="tx1"/>
              </a:buClr>
              <a:buNone/>
            </a:pPr>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f1, f2;</a:t>
            </a:r>
          </a:p>
          <a:p>
            <a:pPr>
              <a:buClr>
                <a:schemeClr val="tx1"/>
              </a:buClr>
              <a:buNone/>
            </a:pPr>
            <a:endParaRPr lang="en-US" sz="1600" dirty="0">
              <a:latin typeface="Courier New" pitchFamily="49" charset="0"/>
            </a:endParaRPr>
          </a:p>
          <a:p>
            <a:pPr>
              <a:buClr>
                <a:schemeClr val="tx1"/>
              </a:buClr>
              <a:buNone/>
            </a:pPr>
            <a:r>
              <a:rPr lang="en-US" sz="1600" dirty="0">
                <a:latin typeface="Courier New" pitchFamily="49" charset="0"/>
              </a:rPr>
              <a:t>   /* Open files for processing */</a:t>
            </a:r>
          </a:p>
          <a:p>
            <a:pPr>
              <a:buClr>
                <a:schemeClr val="tx1"/>
              </a:buClr>
              <a:buNone/>
            </a:pPr>
            <a:r>
              <a:rPr lang="en-US" sz="1600" dirty="0">
                <a:latin typeface="Courier New" pitchFamily="49" charset="0"/>
              </a:rPr>
              <a:t>   </a:t>
            </a:r>
            <a:r>
              <a:rPr lang="en-US" sz="1600" dirty="0" err="1">
                <a:latin typeface="Courier New" pitchFamily="49" charset="0"/>
              </a:rPr>
              <a:t>fileA</a:t>
            </a:r>
            <a:r>
              <a:rPr lang="en-US" sz="1600" dirty="0">
                <a:latin typeface="Courier New" pitchFamily="49" charset="0"/>
              </a:rPr>
              <a:t> = </a:t>
            </a:r>
            <a:r>
              <a:rPr lang="en-US" sz="1600" dirty="0" err="1">
                <a:latin typeface="Courier New" pitchFamily="49" charset="0"/>
              </a:rPr>
              <a:t>fopen</a:t>
            </a:r>
            <a:r>
              <a:rPr lang="en-US" sz="1600" dirty="0">
                <a:latin typeface="Courier New" pitchFamily="49" charset="0"/>
              </a:rPr>
              <a:t>("class1.txt","r");</a:t>
            </a:r>
          </a:p>
          <a:p>
            <a:pPr>
              <a:buClr>
                <a:schemeClr val="tx1"/>
              </a:buClr>
              <a:buNone/>
            </a:pPr>
            <a:r>
              <a:rPr lang="en-US" sz="1600" dirty="0">
                <a:latin typeface="Courier New" pitchFamily="49" charset="0"/>
              </a:rPr>
              <a:t>   </a:t>
            </a:r>
            <a:r>
              <a:rPr lang="en-US" sz="1600" dirty="0" err="1">
                <a:latin typeface="Courier New" pitchFamily="49" charset="0"/>
              </a:rPr>
              <a:t>fileB</a:t>
            </a:r>
            <a:r>
              <a:rPr lang="en-US" sz="1600" dirty="0">
                <a:latin typeface="Courier New" pitchFamily="49" charset="0"/>
              </a:rPr>
              <a:t> = </a:t>
            </a:r>
            <a:r>
              <a:rPr lang="en-US" sz="1600" dirty="0" err="1">
                <a:latin typeface="Courier New" pitchFamily="49" charset="0"/>
              </a:rPr>
              <a:t>fopen</a:t>
            </a:r>
            <a:r>
              <a:rPr lang="en-US" sz="1600" dirty="0">
                <a:latin typeface="Courier New" pitchFamily="49" charset="0"/>
              </a:rPr>
              <a:t>("class2.txt","r");</a:t>
            </a:r>
          </a:p>
          <a:p>
            <a:pPr>
              <a:buClr>
                <a:schemeClr val="tx1"/>
              </a:buClr>
              <a:buNone/>
            </a:pPr>
            <a:r>
              <a:rPr lang="en-US" sz="1600" dirty="0">
                <a:latin typeface="Courier New" pitchFamily="49" charset="0"/>
              </a:rPr>
              <a:t>   </a:t>
            </a:r>
            <a:r>
              <a:rPr lang="en-US" sz="1600" dirty="0" err="1">
                <a:latin typeface="Courier New" pitchFamily="49" charset="0"/>
              </a:rPr>
              <a:t>fileC</a:t>
            </a:r>
            <a:r>
              <a:rPr lang="en-US" sz="1600" dirty="0">
                <a:latin typeface="Courier New" pitchFamily="49" charset="0"/>
              </a:rPr>
              <a:t> = </a:t>
            </a:r>
            <a:r>
              <a:rPr lang="en-US" sz="1600" dirty="0" err="1">
                <a:latin typeface="Courier New" pitchFamily="49" charset="0"/>
              </a:rPr>
              <a:t>fopen</a:t>
            </a:r>
            <a:r>
              <a:rPr lang="en-US" sz="1600" dirty="0">
                <a:latin typeface="Courier New" pitchFamily="49" charset="0"/>
              </a:rPr>
              <a:t>("</a:t>
            </a:r>
            <a:r>
              <a:rPr lang="en-US" sz="1600" dirty="0" err="1">
                <a:latin typeface="Courier New" pitchFamily="49" charset="0"/>
              </a:rPr>
              <a:t>class.txt","w</a:t>
            </a:r>
            <a:r>
              <a:rPr lang="en-US" sz="1600" dirty="0">
                <a:latin typeface="Courier New" pitchFamily="49" charset="0"/>
              </a:rPr>
              <a:t>");</a:t>
            </a:r>
          </a:p>
          <a:p>
            <a:endParaRPr lang="en-IN" sz="1600" dirty="0"/>
          </a:p>
        </p:txBody>
      </p:sp>
    </p:spTree>
    <p:extLst>
      <p:ext uri="{BB962C8B-B14F-4D97-AF65-F5344CB8AC3E}">
        <p14:creationId xmlns:p14="http://schemas.microsoft.com/office/powerpoint/2010/main" val="7122109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Courier New" pitchFamily="49" charset="0"/>
              </a:rPr>
              <a:t>/* As long as there are numbers in both files, read and compare </a:t>
            </a:r>
            <a:r>
              <a:rPr lang="en-US" sz="2000" dirty="0" smtClean="0">
                <a:latin typeface="Courier New" pitchFamily="49" charset="0"/>
              </a:rPr>
              <a:t>numbers one </a:t>
            </a:r>
            <a:r>
              <a:rPr lang="en-US" sz="2000" dirty="0">
                <a:latin typeface="Courier New" pitchFamily="49" charset="0"/>
              </a:rPr>
              <a:t>by one. Write the smaller number to the output file and read the next number in the file from which the smaller number is read. */</a:t>
            </a:r>
            <a:br>
              <a:rPr lang="en-US" sz="2000" dirty="0">
                <a:latin typeface="Courier New" pitchFamily="49" charset="0"/>
              </a:rPr>
            </a:br>
            <a:endParaRPr lang="en-IN" sz="2000" dirty="0"/>
          </a:p>
        </p:txBody>
      </p:sp>
      <p:sp>
        <p:nvSpPr>
          <p:cNvPr id="3" name="Content Placeholder 2"/>
          <p:cNvSpPr>
            <a:spLocks noGrp="1"/>
          </p:cNvSpPr>
          <p:nvPr>
            <p:ph idx="1"/>
          </p:nvPr>
        </p:nvSpPr>
        <p:spPr/>
        <p:txBody>
          <a:bodyPr/>
          <a:lstStyle/>
          <a:p>
            <a:r>
              <a:rPr lang="en-US" sz="1400" dirty="0">
                <a:latin typeface="Courier New" pitchFamily="49" charset="0"/>
              </a:rPr>
              <a:t/>
            </a:r>
            <a:br>
              <a:rPr lang="en-US" sz="1400" dirty="0">
                <a:latin typeface="Courier New" pitchFamily="49" charset="0"/>
              </a:rPr>
            </a:br>
            <a:r>
              <a:rPr lang="en-US" sz="1400" dirty="0">
                <a:latin typeface="Courier New" pitchFamily="49" charset="0"/>
              </a:rPr>
              <a:t>   f1 = </a:t>
            </a:r>
            <a:r>
              <a:rPr lang="en-US" sz="1400" dirty="0" err="1">
                <a:latin typeface="Courier New" pitchFamily="49" charset="0"/>
              </a:rPr>
              <a:t>fscanf</a:t>
            </a:r>
            <a:r>
              <a:rPr lang="en-US" sz="1400" dirty="0">
                <a:latin typeface="Courier New" pitchFamily="49" charset="0"/>
              </a:rPr>
              <a:t>(</a:t>
            </a:r>
            <a:r>
              <a:rPr lang="en-US" sz="1400" dirty="0" err="1">
                <a:latin typeface="Courier New" pitchFamily="49" charset="0"/>
              </a:rPr>
              <a:t>fileA</a:t>
            </a:r>
            <a:r>
              <a:rPr lang="en-US" sz="1400" dirty="0">
                <a:latin typeface="Courier New" pitchFamily="49" charset="0"/>
              </a:rPr>
              <a:t>, "%d", &amp;num1);</a:t>
            </a:r>
            <a:br>
              <a:rPr lang="en-US" sz="1400" dirty="0">
                <a:latin typeface="Courier New" pitchFamily="49" charset="0"/>
              </a:rPr>
            </a:br>
            <a:r>
              <a:rPr lang="en-US" sz="1400" dirty="0">
                <a:latin typeface="Courier New" pitchFamily="49" charset="0"/>
              </a:rPr>
              <a:t>   f2 = </a:t>
            </a:r>
            <a:r>
              <a:rPr lang="en-US" sz="1400" dirty="0" err="1">
                <a:latin typeface="Courier New" pitchFamily="49" charset="0"/>
              </a:rPr>
              <a:t>fscanf</a:t>
            </a:r>
            <a:r>
              <a:rPr lang="en-US" sz="1400" dirty="0">
                <a:latin typeface="Courier New" pitchFamily="49" charset="0"/>
              </a:rPr>
              <a:t>(</a:t>
            </a:r>
            <a:r>
              <a:rPr lang="en-US" sz="1400" dirty="0" err="1">
                <a:latin typeface="Courier New" pitchFamily="49" charset="0"/>
              </a:rPr>
              <a:t>fileB</a:t>
            </a:r>
            <a:r>
              <a:rPr lang="en-US" sz="1400" dirty="0">
                <a:latin typeface="Courier New" pitchFamily="49" charset="0"/>
              </a:rPr>
              <a:t>, "%d", &amp;num2);</a:t>
            </a:r>
            <a:br>
              <a:rPr lang="en-US" sz="1400" dirty="0">
                <a:latin typeface="Courier New" pitchFamily="49" charset="0"/>
              </a:rPr>
            </a:br>
            <a:r>
              <a:rPr lang="en-US" sz="1400" dirty="0">
                <a:latin typeface="Courier New" pitchFamily="49" charset="0"/>
              </a:rPr>
              <a:t/>
            </a:r>
            <a:br>
              <a:rPr lang="en-US" sz="1400" dirty="0">
                <a:latin typeface="Courier New" pitchFamily="49" charset="0"/>
              </a:rPr>
            </a:br>
            <a:r>
              <a:rPr lang="en-US" sz="1400" dirty="0">
                <a:latin typeface="Courier New" pitchFamily="49" charset="0"/>
              </a:rPr>
              <a:t>   while ((f1!=EOF) &amp;&amp; (f2!=EOF)){</a:t>
            </a:r>
            <a:br>
              <a:rPr lang="en-US" sz="1400" dirty="0">
                <a:latin typeface="Courier New" pitchFamily="49" charset="0"/>
              </a:rPr>
            </a:br>
            <a:r>
              <a:rPr lang="en-US" sz="1400" dirty="0">
                <a:latin typeface="Courier New" pitchFamily="49" charset="0"/>
              </a:rPr>
              <a:t>      if (num1 &lt; num2){        </a:t>
            </a:r>
            <a:br>
              <a:rPr lang="en-US" sz="1400" dirty="0">
                <a:latin typeface="Courier New" pitchFamily="49" charset="0"/>
              </a:rPr>
            </a:br>
            <a:r>
              <a:rPr lang="en-US" sz="1400" dirty="0">
                <a:latin typeface="Courier New" pitchFamily="49" charset="0"/>
              </a:rPr>
              <a:t>         </a:t>
            </a:r>
            <a:r>
              <a:rPr lang="en-US" sz="1400" dirty="0" err="1">
                <a:latin typeface="Courier New" pitchFamily="49" charset="0"/>
              </a:rPr>
              <a:t>fprintf</a:t>
            </a:r>
            <a:r>
              <a:rPr lang="en-US" sz="1400" dirty="0">
                <a:latin typeface="Courier New" pitchFamily="49" charset="0"/>
              </a:rPr>
              <a:t>(</a:t>
            </a:r>
            <a:r>
              <a:rPr lang="en-US" sz="1400" dirty="0" err="1">
                <a:latin typeface="Courier New" pitchFamily="49" charset="0"/>
              </a:rPr>
              <a:t>fileC</a:t>
            </a:r>
            <a:r>
              <a:rPr lang="en-US" sz="1400" dirty="0">
                <a:latin typeface="Courier New" pitchFamily="49" charset="0"/>
              </a:rPr>
              <a:t>,"%d\n", num1);</a:t>
            </a:r>
            <a:br>
              <a:rPr lang="en-US" sz="1400" dirty="0">
                <a:latin typeface="Courier New" pitchFamily="49" charset="0"/>
              </a:rPr>
            </a:br>
            <a:r>
              <a:rPr lang="en-US" sz="1400" dirty="0">
                <a:latin typeface="Courier New" pitchFamily="49" charset="0"/>
              </a:rPr>
              <a:t>         f1 = </a:t>
            </a:r>
            <a:r>
              <a:rPr lang="en-US" sz="1400" dirty="0" err="1">
                <a:latin typeface="Courier New" pitchFamily="49" charset="0"/>
              </a:rPr>
              <a:t>fscanf</a:t>
            </a:r>
            <a:r>
              <a:rPr lang="en-US" sz="1400" dirty="0">
                <a:latin typeface="Courier New" pitchFamily="49" charset="0"/>
              </a:rPr>
              <a:t>(</a:t>
            </a:r>
            <a:r>
              <a:rPr lang="en-US" sz="1400" dirty="0" err="1">
                <a:latin typeface="Courier New" pitchFamily="49" charset="0"/>
              </a:rPr>
              <a:t>fileA</a:t>
            </a:r>
            <a:r>
              <a:rPr lang="en-US" sz="1400" dirty="0">
                <a:latin typeface="Courier New" pitchFamily="49" charset="0"/>
              </a:rPr>
              <a:t>, "%d", &amp;num1);</a:t>
            </a:r>
            <a:br>
              <a:rPr lang="en-US" sz="1400" dirty="0">
                <a:latin typeface="Courier New" pitchFamily="49" charset="0"/>
              </a:rPr>
            </a:br>
            <a:r>
              <a:rPr lang="en-US" sz="1400" dirty="0">
                <a:latin typeface="Courier New" pitchFamily="49" charset="0"/>
              </a:rPr>
              <a:t>      }</a:t>
            </a:r>
            <a:br>
              <a:rPr lang="en-US" sz="1400" dirty="0">
                <a:latin typeface="Courier New" pitchFamily="49" charset="0"/>
              </a:rPr>
            </a:br>
            <a:r>
              <a:rPr lang="en-US" sz="1400" dirty="0">
                <a:latin typeface="Courier New" pitchFamily="49" charset="0"/>
              </a:rPr>
              <a:t>      else if (num2 &lt; num1) { </a:t>
            </a:r>
            <a:br>
              <a:rPr lang="en-US" sz="1400" dirty="0">
                <a:latin typeface="Courier New" pitchFamily="49" charset="0"/>
              </a:rPr>
            </a:br>
            <a:r>
              <a:rPr lang="en-US" sz="1400" dirty="0">
                <a:latin typeface="Courier New" pitchFamily="49" charset="0"/>
              </a:rPr>
              <a:t>         </a:t>
            </a:r>
            <a:r>
              <a:rPr lang="en-US" sz="1400" dirty="0" err="1">
                <a:latin typeface="Courier New" pitchFamily="49" charset="0"/>
              </a:rPr>
              <a:t>fprintf</a:t>
            </a:r>
            <a:r>
              <a:rPr lang="en-US" sz="1400" dirty="0">
                <a:latin typeface="Courier New" pitchFamily="49" charset="0"/>
              </a:rPr>
              <a:t>(</a:t>
            </a:r>
            <a:r>
              <a:rPr lang="en-US" sz="1400" dirty="0" err="1">
                <a:latin typeface="Courier New" pitchFamily="49" charset="0"/>
              </a:rPr>
              <a:t>fileC</a:t>
            </a:r>
            <a:r>
              <a:rPr lang="en-US" sz="1400" dirty="0">
                <a:latin typeface="Courier New" pitchFamily="49" charset="0"/>
              </a:rPr>
              <a:t>,"%d\n", num2);</a:t>
            </a:r>
            <a:br>
              <a:rPr lang="en-US" sz="1400" dirty="0">
                <a:latin typeface="Courier New" pitchFamily="49" charset="0"/>
              </a:rPr>
            </a:br>
            <a:r>
              <a:rPr lang="en-US" sz="1400" dirty="0">
                <a:latin typeface="Courier New" pitchFamily="49" charset="0"/>
              </a:rPr>
              <a:t>         f2 = </a:t>
            </a:r>
            <a:r>
              <a:rPr lang="en-US" sz="1400" dirty="0" err="1">
                <a:latin typeface="Courier New" pitchFamily="49" charset="0"/>
              </a:rPr>
              <a:t>fscanf</a:t>
            </a:r>
            <a:r>
              <a:rPr lang="en-US" sz="1400" dirty="0">
                <a:latin typeface="Courier New" pitchFamily="49" charset="0"/>
              </a:rPr>
              <a:t>(</a:t>
            </a:r>
            <a:r>
              <a:rPr lang="en-US" sz="1400" dirty="0" err="1">
                <a:latin typeface="Courier New" pitchFamily="49" charset="0"/>
              </a:rPr>
              <a:t>fileB</a:t>
            </a:r>
            <a:r>
              <a:rPr lang="en-US" sz="1400" dirty="0">
                <a:latin typeface="Courier New" pitchFamily="49" charset="0"/>
              </a:rPr>
              <a:t>, "%d", &amp;num2);</a:t>
            </a:r>
            <a:br>
              <a:rPr lang="en-US" sz="1400" dirty="0">
                <a:latin typeface="Courier New" pitchFamily="49" charset="0"/>
              </a:rPr>
            </a:br>
            <a:r>
              <a:rPr lang="en-US" sz="1400" dirty="0">
                <a:latin typeface="Courier New" pitchFamily="49" charset="0"/>
              </a:rPr>
              <a:t>      }</a:t>
            </a:r>
            <a:br>
              <a:rPr lang="en-US" sz="1400" dirty="0">
                <a:latin typeface="Courier New" pitchFamily="49" charset="0"/>
              </a:rPr>
            </a:br>
            <a:r>
              <a:rPr lang="en-US" sz="1400" dirty="0">
                <a:latin typeface="Courier New" pitchFamily="49" charset="0"/>
              </a:rPr>
              <a:t>      else {  /* numbs are </a:t>
            </a:r>
            <a:r>
              <a:rPr lang="en-US" sz="1400" dirty="0" err="1">
                <a:latin typeface="Courier New" pitchFamily="49" charset="0"/>
              </a:rPr>
              <a:t>equal:read</a:t>
            </a:r>
            <a:r>
              <a:rPr lang="en-US" sz="1400" dirty="0">
                <a:latin typeface="Courier New" pitchFamily="49" charset="0"/>
              </a:rPr>
              <a:t> from both files */</a:t>
            </a:r>
            <a:br>
              <a:rPr lang="en-US" sz="1400" dirty="0">
                <a:latin typeface="Courier New" pitchFamily="49" charset="0"/>
              </a:rPr>
            </a:br>
            <a:r>
              <a:rPr lang="en-US" sz="1400" dirty="0">
                <a:latin typeface="Courier New" pitchFamily="49" charset="0"/>
              </a:rPr>
              <a:t>         </a:t>
            </a:r>
            <a:r>
              <a:rPr lang="en-US" sz="1400" dirty="0" err="1">
                <a:latin typeface="Courier New" pitchFamily="49" charset="0"/>
              </a:rPr>
              <a:t>fprintf</a:t>
            </a:r>
            <a:r>
              <a:rPr lang="en-US" sz="1400" dirty="0">
                <a:latin typeface="Courier New" pitchFamily="49" charset="0"/>
              </a:rPr>
              <a:t>(</a:t>
            </a:r>
            <a:r>
              <a:rPr lang="en-US" sz="1400" dirty="0" err="1">
                <a:latin typeface="Courier New" pitchFamily="49" charset="0"/>
              </a:rPr>
              <a:t>fileC</a:t>
            </a:r>
            <a:r>
              <a:rPr lang="en-US" sz="1400" dirty="0">
                <a:latin typeface="Courier New" pitchFamily="49" charset="0"/>
              </a:rPr>
              <a:t>,"%d\n", num1);</a:t>
            </a:r>
            <a:br>
              <a:rPr lang="en-US" sz="1400" dirty="0">
                <a:latin typeface="Courier New" pitchFamily="49" charset="0"/>
              </a:rPr>
            </a:br>
            <a:r>
              <a:rPr lang="en-US" sz="1400" dirty="0">
                <a:latin typeface="Courier New" pitchFamily="49" charset="0"/>
              </a:rPr>
              <a:t>         f1 = </a:t>
            </a:r>
            <a:r>
              <a:rPr lang="en-US" sz="1400" dirty="0" err="1">
                <a:latin typeface="Courier New" pitchFamily="49" charset="0"/>
              </a:rPr>
              <a:t>fscanf</a:t>
            </a:r>
            <a:r>
              <a:rPr lang="en-US" sz="1400" dirty="0">
                <a:latin typeface="Courier New" pitchFamily="49" charset="0"/>
              </a:rPr>
              <a:t>(</a:t>
            </a:r>
            <a:r>
              <a:rPr lang="en-US" sz="1400" dirty="0" err="1">
                <a:latin typeface="Courier New" pitchFamily="49" charset="0"/>
              </a:rPr>
              <a:t>fileA</a:t>
            </a:r>
            <a:r>
              <a:rPr lang="en-US" sz="1400" dirty="0">
                <a:latin typeface="Courier New" pitchFamily="49" charset="0"/>
              </a:rPr>
              <a:t>, "%d", &amp;num1);</a:t>
            </a:r>
            <a:br>
              <a:rPr lang="en-US" sz="1400" dirty="0">
                <a:latin typeface="Courier New" pitchFamily="49" charset="0"/>
              </a:rPr>
            </a:br>
            <a:r>
              <a:rPr lang="en-US" sz="1400" dirty="0">
                <a:latin typeface="Courier New" pitchFamily="49" charset="0"/>
              </a:rPr>
              <a:t>         f2 = </a:t>
            </a:r>
            <a:r>
              <a:rPr lang="en-US" sz="1400" dirty="0" err="1">
                <a:latin typeface="Courier New" pitchFamily="49" charset="0"/>
              </a:rPr>
              <a:t>fscanf</a:t>
            </a:r>
            <a:r>
              <a:rPr lang="en-US" sz="1400" dirty="0">
                <a:latin typeface="Courier New" pitchFamily="49" charset="0"/>
              </a:rPr>
              <a:t>(</a:t>
            </a:r>
            <a:r>
              <a:rPr lang="en-US" sz="1400" dirty="0" err="1">
                <a:latin typeface="Courier New" pitchFamily="49" charset="0"/>
              </a:rPr>
              <a:t>fileB</a:t>
            </a:r>
            <a:r>
              <a:rPr lang="en-US" sz="1400" dirty="0">
                <a:latin typeface="Courier New" pitchFamily="49" charset="0"/>
              </a:rPr>
              <a:t>, "%d", &amp;num2);</a:t>
            </a:r>
            <a:br>
              <a:rPr lang="en-US" sz="1400" dirty="0">
                <a:latin typeface="Courier New" pitchFamily="49" charset="0"/>
              </a:rPr>
            </a:br>
            <a:r>
              <a:rPr lang="en-US" sz="1400" dirty="0">
                <a:latin typeface="Courier New" pitchFamily="49" charset="0"/>
              </a:rPr>
              <a:t>      }</a:t>
            </a:r>
            <a:br>
              <a:rPr lang="en-US" sz="1400" dirty="0">
                <a:latin typeface="Courier New" pitchFamily="49" charset="0"/>
              </a:rPr>
            </a:br>
            <a:r>
              <a:rPr lang="en-US" sz="1400" dirty="0">
                <a:latin typeface="Courier New" pitchFamily="49" charset="0"/>
              </a:rPr>
              <a:t>   }</a:t>
            </a:r>
            <a:br>
              <a:rPr lang="en-US" sz="1400" dirty="0">
                <a:latin typeface="Courier New" pitchFamily="49" charset="0"/>
              </a:rPr>
            </a:br>
            <a:endParaRPr lang="en-IN" sz="1400" dirty="0"/>
          </a:p>
        </p:txBody>
      </p:sp>
    </p:spTree>
    <p:extLst>
      <p:ext uri="{BB962C8B-B14F-4D97-AF65-F5344CB8AC3E}">
        <p14:creationId xmlns:p14="http://schemas.microsoft.com/office/powerpoint/2010/main" val="10988826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1600" dirty="0">
                <a:latin typeface="Courier New" pitchFamily="49" charset="0"/>
              </a:rPr>
              <a:t>while (f1!=EOF){/* if reached end of second file, read </a:t>
            </a:r>
            <a:br>
              <a:rPr lang="en-US" sz="1600" dirty="0">
                <a:latin typeface="Courier New" pitchFamily="49" charset="0"/>
              </a:rPr>
            </a:br>
            <a:r>
              <a:rPr lang="en-US" sz="1600" dirty="0">
                <a:latin typeface="Courier New" pitchFamily="49" charset="0"/>
              </a:rPr>
              <a:t>          the remaining numbers from first file and write to   </a:t>
            </a:r>
            <a:br>
              <a:rPr lang="en-US" sz="1600" dirty="0">
                <a:latin typeface="Courier New" pitchFamily="49" charset="0"/>
              </a:rPr>
            </a:br>
            <a:r>
              <a:rPr lang="en-US" sz="1600" dirty="0">
                <a:latin typeface="Courier New" pitchFamily="49" charset="0"/>
              </a:rPr>
              <a:t>          output file */</a:t>
            </a:r>
            <a:br>
              <a:rPr lang="en-US" sz="1600" dirty="0">
                <a:latin typeface="Courier New" pitchFamily="49" charset="0"/>
              </a:rPr>
            </a:br>
            <a:r>
              <a:rPr lang="en-US" sz="1600" dirty="0">
                <a:latin typeface="Courier New" pitchFamily="49" charset="0"/>
              </a:rPr>
              <a:t>      </a:t>
            </a:r>
            <a:r>
              <a:rPr lang="en-US" sz="1600" dirty="0" err="1">
                <a:latin typeface="Courier New" pitchFamily="49" charset="0"/>
              </a:rPr>
              <a:t>fprintf</a:t>
            </a:r>
            <a:r>
              <a:rPr lang="en-US" sz="1600" dirty="0">
                <a:latin typeface="Courier New" pitchFamily="49" charset="0"/>
              </a:rPr>
              <a:t>(</a:t>
            </a:r>
            <a:r>
              <a:rPr lang="en-US" sz="1600" dirty="0" err="1">
                <a:latin typeface="Courier New" pitchFamily="49" charset="0"/>
              </a:rPr>
              <a:t>fileC</a:t>
            </a:r>
            <a:r>
              <a:rPr lang="en-US" sz="1600" dirty="0">
                <a:latin typeface="Courier New" pitchFamily="49" charset="0"/>
              </a:rPr>
              <a:t>,"%d\n", num1);</a:t>
            </a:r>
            <a:br>
              <a:rPr lang="en-US" sz="1600" dirty="0">
                <a:latin typeface="Courier New" pitchFamily="49" charset="0"/>
              </a:rPr>
            </a:br>
            <a:r>
              <a:rPr lang="en-US" sz="1600" dirty="0">
                <a:latin typeface="Courier New" pitchFamily="49" charset="0"/>
              </a:rPr>
              <a:t>      f1 = </a:t>
            </a:r>
            <a:r>
              <a:rPr lang="en-US" sz="1600" dirty="0" err="1">
                <a:latin typeface="Courier New" pitchFamily="49" charset="0"/>
              </a:rPr>
              <a:t>fscanf</a:t>
            </a:r>
            <a:r>
              <a:rPr lang="en-US" sz="1600" dirty="0">
                <a:latin typeface="Courier New" pitchFamily="49" charset="0"/>
              </a:rPr>
              <a:t>(</a:t>
            </a:r>
            <a:r>
              <a:rPr lang="en-US" sz="1600" dirty="0" err="1">
                <a:latin typeface="Courier New" pitchFamily="49" charset="0"/>
              </a:rPr>
              <a:t>fileA</a:t>
            </a:r>
            <a:r>
              <a:rPr lang="en-US" sz="1600" dirty="0">
                <a:latin typeface="Courier New" pitchFamily="49" charset="0"/>
              </a:rPr>
              <a:t>, "%d", &amp;num1);</a:t>
            </a:r>
            <a:br>
              <a:rPr lang="en-US" sz="1600" dirty="0">
                <a:latin typeface="Courier New" pitchFamily="49" charset="0"/>
              </a:rPr>
            </a:br>
            <a:r>
              <a:rPr lang="en-US" sz="1600" dirty="0">
                <a:latin typeface="Courier New" pitchFamily="49" charset="0"/>
              </a:rPr>
              <a:t>   }</a:t>
            </a:r>
            <a:br>
              <a:rPr lang="en-US" sz="1600" dirty="0">
                <a:latin typeface="Courier New" pitchFamily="49" charset="0"/>
              </a:rPr>
            </a:br>
            <a:r>
              <a:rPr lang="en-US" sz="1600" dirty="0">
                <a:latin typeface="Courier New" pitchFamily="49" charset="0"/>
              </a:rPr>
              <a:t>   while (f2!=EOF){ if reached the end of first file, read </a:t>
            </a:r>
            <a:br>
              <a:rPr lang="en-US" sz="1600" dirty="0">
                <a:latin typeface="Courier New" pitchFamily="49" charset="0"/>
              </a:rPr>
            </a:br>
            <a:r>
              <a:rPr lang="en-US" sz="1600" dirty="0">
                <a:latin typeface="Courier New" pitchFamily="49" charset="0"/>
              </a:rPr>
              <a:t>          the remaining numbers from second file and write </a:t>
            </a:r>
            <a:br>
              <a:rPr lang="en-US" sz="1600" dirty="0">
                <a:latin typeface="Courier New" pitchFamily="49" charset="0"/>
              </a:rPr>
            </a:br>
            <a:r>
              <a:rPr lang="en-US" sz="1600" dirty="0">
                <a:latin typeface="Courier New" pitchFamily="49" charset="0"/>
              </a:rPr>
              <a:t>          to output file */</a:t>
            </a:r>
            <a:br>
              <a:rPr lang="en-US" sz="1600" dirty="0">
                <a:latin typeface="Courier New" pitchFamily="49" charset="0"/>
              </a:rPr>
            </a:br>
            <a:r>
              <a:rPr lang="en-US" sz="1600" dirty="0">
                <a:latin typeface="Courier New" pitchFamily="49" charset="0"/>
              </a:rPr>
              <a:t>      </a:t>
            </a:r>
            <a:r>
              <a:rPr lang="en-US" sz="1600" dirty="0" err="1">
                <a:latin typeface="Courier New" pitchFamily="49" charset="0"/>
              </a:rPr>
              <a:t>fprintf</a:t>
            </a:r>
            <a:r>
              <a:rPr lang="en-US" sz="1600" dirty="0">
                <a:latin typeface="Courier New" pitchFamily="49" charset="0"/>
              </a:rPr>
              <a:t>(</a:t>
            </a:r>
            <a:r>
              <a:rPr lang="en-US" sz="1600" dirty="0" err="1">
                <a:latin typeface="Courier New" pitchFamily="49" charset="0"/>
              </a:rPr>
              <a:t>fileC</a:t>
            </a:r>
            <a:r>
              <a:rPr lang="en-US" sz="1600" dirty="0">
                <a:latin typeface="Courier New" pitchFamily="49" charset="0"/>
              </a:rPr>
              <a:t>,"%d\n", num2);</a:t>
            </a:r>
            <a:br>
              <a:rPr lang="en-US" sz="1600" dirty="0">
                <a:latin typeface="Courier New" pitchFamily="49" charset="0"/>
              </a:rPr>
            </a:br>
            <a:r>
              <a:rPr lang="en-US" sz="1600" dirty="0">
                <a:latin typeface="Courier New" pitchFamily="49" charset="0"/>
              </a:rPr>
              <a:t>      f2 = </a:t>
            </a:r>
            <a:r>
              <a:rPr lang="en-US" sz="1600" dirty="0" err="1">
                <a:latin typeface="Courier New" pitchFamily="49" charset="0"/>
              </a:rPr>
              <a:t>fscanf</a:t>
            </a:r>
            <a:r>
              <a:rPr lang="en-US" sz="1600" dirty="0">
                <a:latin typeface="Courier New" pitchFamily="49" charset="0"/>
              </a:rPr>
              <a:t>(</a:t>
            </a:r>
            <a:r>
              <a:rPr lang="en-US" sz="1600" dirty="0" err="1">
                <a:latin typeface="Courier New" pitchFamily="49" charset="0"/>
              </a:rPr>
              <a:t>fileB</a:t>
            </a:r>
            <a:r>
              <a:rPr lang="en-US" sz="1600" dirty="0">
                <a:latin typeface="Courier New" pitchFamily="49" charset="0"/>
              </a:rPr>
              <a:t>, "%d", &amp;num2);</a:t>
            </a:r>
            <a:br>
              <a:rPr lang="en-US" sz="1600" dirty="0">
                <a:latin typeface="Courier New" pitchFamily="49" charset="0"/>
              </a:rPr>
            </a:br>
            <a:r>
              <a:rPr lang="en-US" sz="1600" dirty="0">
                <a:latin typeface="Courier New" pitchFamily="49" charset="0"/>
              </a:rPr>
              <a:t>   }</a:t>
            </a:r>
            <a:br>
              <a:rPr lang="en-US" sz="1600" dirty="0">
                <a:latin typeface="Courier New" pitchFamily="49" charset="0"/>
              </a:rPr>
            </a:br>
            <a:r>
              <a:rPr lang="en-US" sz="1600" dirty="0">
                <a:latin typeface="Courier New" pitchFamily="49" charset="0"/>
              </a:rPr>
              <a:t/>
            </a:r>
            <a:br>
              <a:rPr lang="en-US" sz="1600" dirty="0">
                <a:latin typeface="Courier New" pitchFamily="49" charset="0"/>
              </a:rPr>
            </a:br>
            <a:r>
              <a:rPr lang="en-US" sz="1600" dirty="0">
                <a:latin typeface="Courier New" pitchFamily="49" charset="0"/>
              </a:rPr>
              <a:t>   /* close files */</a:t>
            </a:r>
            <a:br>
              <a:rPr lang="en-US" sz="1600" dirty="0">
                <a:latin typeface="Courier New" pitchFamily="49" charset="0"/>
              </a:rPr>
            </a:br>
            <a:r>
              <a:rPr lang="en-US" sz="1600" dirty="0">
                <a:latin typeface="Courier New" pitchFamily="49" charset="0"/>
              </a:rPr>
              <a:t>   </a:t>
            </a:r>
            <a:r>
              <a:rPr lang="en-US" sz="1600" dirty="0" err="1">
                <a:latin typeface="Courier New" pitchFamily="49" charset="0"/>
              </a:rPr>
              <a:t>fclose</a:t>
            </a:r>
            <a:r>
              <a:rPr lang="en-US" sz="1600" dirty="0">
                <a:latin typeface="Courier New" pitchFamily="49" charset="0"/>
              </a:rPr>
              <a:t>(</a:t>
            </a:r>
            <a:r>
              <a:rPr lang="en-US" sz="1600" dirty="0" err="1">
                <a:latin typeface="Courier New" pitchFamily="49" charset="0"/>
              </a:rPr>
              <a:t>fileA</a:t>
            </a:r>
            <a:r>
              <a:rPr lang="en-US" sz="1600" dirty="0">
                <a:latin typeface="Courier New" pitchFamily="49" charset="0"/>
              </a:rPr>
              <a:t>);</a:t>
            </a:r>
            <a:br>
              <a:rPr lang="en-US" sz="1600" dirty="0">
                <a:latin typeface="Courier New" pitchFamily="49" charset="0"/>
              </a:rPr>
            </a:br>
            <a:r>
              <a:rPr lang="en-US" sz="1600" dirty="0">
                <a:latin typeface="Courier New" pitchFamily="49" charset="0"/>
              </a:rPr>
              <a:t>   </a:t>
            </a:r>
            <a:r>
              <a:rPr lang="en-US" sz="1600" dirty="0" err="1">
                <a:latin typeface="Courier New" pitchFamily="49" charset="0"/>
              </a:rPr>
              <a:t>fclose</a:t>
            </a:r>
            <a:r>
              <a:rPr lang="en-US" sz="1600" dirty="0">
                <a:latin typeface="Courier New" pitchFamily="49" charset="0"/>
              </a:rPr>
              <a:t>(</a:t>
            </a:r>
            <a:r>
              <a:rPr lang="en-US" sz="1600" dirty="0" err="1">
                <a:latin typeface="Courier New" pitchFamily="49" charset="0"/>
              </a:rPr>
              <a:t>fileB</a:t>
            </a:r>
            <a:r>
              <a:rPr lang="en-US" sz="1600" dirty="0">
                <a:latin typeface="Courier New" pitchFamily="49" charset="0"/>
              </a:rPr>
              <a:t>);</a:t>
            </a:r>
            <a:br>
              <a:rPr lang="en-US" sz="1600" dirty="0">
                <a:latin typeface="Courier New" pitchFamily="49" charset="0"/>
              </a:rPr>
            </a:br>
            <a:r>
              <a:rPr lang="en-US" sz="1600" dirty="0">
                <a:latin typeface="Courier New" pitchFamily="49" charset="0"/>
              </a:rPr>
              <a:t>   </a:t>
            </a:r>
            <a:r>
              <a:rPr lang="en-US" sz="1600" dirty="0" err="1">
                <a:latin typeface="Courier New" pitchFamily="49" charset="0"/>
              </a:rPr>
              <a:t>fclose</a:t>
            </a:r>
            <a:r>
              <a:rPr lang="en-US" sz="1600" dirty="0">
                <a:latin typeface="Courier New" pitchFamily="49" charset="0"/>
              </a:rPr>
              <a:t>(</a:t>
            </a:r>
            <a:r>
              <a:rPr lang="en-US" sz="1600" dirty="0" err="1">
                <a:latin typeface="Courier New" pitchFamily="49" charset="0"/>
              </a:rPr>
              <a:t>fileC</a:t>
            </a:r>
            <a:r>
              <a:rPr lang="en-US" sz="1600" dirty="0">
                <a:latin typeface="Courier New" pitchFamily="49" charset="0"/>
              </a:rPr>
              <a:t>);</a:t>
            </a:r>
            <a:br>
              <a:rPr lang="en-US" sz="1600" dirty="0">
                <a:latin typeface="Courier New" pitchFamily="49" charset="0"/>
              </a:rPr>
            </a:br>
            <a:r>
              <a:rPr lang="en-US" sz="1600" dirty="0">
                <a:latin typeface="Courier New" pitchFamily="49" charset="0"/>
              </a:rPr>
              <a:t>   return 0;</a:t>
            </a:r>
            <a:br>
              <a:rPr lang="en-US" sz="1600" dirty="0">
                <a:latin typeface="Courier New" pitchFamily="49" charset="0"/>
              </a:rPr>
            </a:br>
            <a:r>
              <a:rPr lang="en-US" sz="1600" dirty="0">
                <a:latin typeface="Courier New" pitchFamily="49" charset="0"/>
              </a:rPr>
              <a:t>}  /* end of main */</a:t>
            </a:r>
            <a:endParaRPr lang="en-IN" sz="1600" dirty="0"/>
          </a:p>
        </p:txBody>
      </p:sp>
    </p:spTree>
    <p:extLst>
      <p:ext uri="{BB962C8B-B14F-4D97-AF65-F5344CB8AC3E}">
        <p14:creationId xmlns:p14="http://schemas.microsoft.com/office/powerpoint/2010/main" val="8649686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IN" dirty="0"/>
          </a:p>
        </p:txBody>
      </p:sp>
      <p:sp>
        <p:nvSpPr>
          <p:cNvPr id="3" name="Content Placeholder 2"/>
          <p:cNvSpPr>
            <a:spLocks noGrp="1"/>
          </p:cNvSpPr>
          <p:nvPr>
            <p:ph idx="1"/>
          </p:nvPr>
        </p:nvSpPr>
        <p:spPr/>
        <p:txBody>
          <a:bodyPr/>
          <a:lstStyle/>
          <a:p>
            <a:pPr>
              <a:buNone/>
            </a:pPr>
            <a:r>
              <a:rPr lang="en-US" sz="2000" dirty="0"/>
              <a:t>. Write a C language program to read </a:t>
            </a:r>
            <a:r>
              <a:rPr lang="en-US" sz="2000" dirty="0">
                <a:solidFill>
                  <a:srgbClr val="FF0000"/>
                </a:solidFill>
              </a:rPr>
              <a:t>“mark.dat”</a:t>
            </a:r>
            <a:r>
              <a:rPr lang="en-US" sz="2000" dirty="0"/>
              <a:t> file containing </a:t>
            </a:r>
            <a:r>
              <a:rPr lang="en-US" sz="2000" dirty="0" err="1"/>
              <a:t>rollno</a:t>
            </a:r>
            <a:r>
              <a:rPr lang="en-US" sz="2000" dirty="0"/>
              <a:t>, </a:t>
            </a:r>
            <a:r>
              <a:rPr lang="en-US" sz="2000" dirty="0" err="1"/>
              <a:t>name,marks</a:t>
            </a:r>
            <a:r>
              <a:rPr lang="en-US" sz="2000" dirty="0"/>
              <a:t> of three subjects and calculate total mark, result in grade and store same in </a:t>
            </a:r>
            <a:r>
              <a:rPr lang="en-US" sz="2000" dirty="0">
                <a:solidFill>
                  <a:srgbClr val="FF0000"/>
                </a:solidFill>
              </a:rPr>
              <a:t>“result.dat”</a:t>
            </a:r>
            <a:r>
              <a:rPr lang="en-US" sz="2000" dirty="0"/>
              <a:t> file. (Note : Make use of </a:t>
            </a:r>
            <a:r>
              <a:rPr lang="en-US" sz="2000" dirty="0" err="1"/>
              <a:t>fread</a:t>
            </a:r>
            <a:r>
              <a:rPr lang="en-US" sz="2000" dirty="0"/>
              <a:t> and </a:t>
            </a:r>
            <a:r>
              <a:rPr lang="en-US" sz="2000" dirty="0" err="1"/>
              <a:t>fwrite</a:t>
            </a:r>
            <a:r>
              <a:rPr lang="en-US" sz="2000" dirty="0"/>
              <a:t> functions)</a:t>
            </a:r>
          </a:p>
          <a:p>
            <a:pPr>
              <a:buNone/>
            </a:pPr>
            <a:r>
              <a:rPr lang="en-US" sz="2000" dirty="0"/>
              <a:t>2. Write a C language program to read a </a:t>
            </a:r>
            <a:r>
              <a:rPr lang="en-US" sz="2000" dirty="0">
                <a:solidFill>
                  <a:srgbClr val="FF0000"/>
                </a:solidFill>
              </a:rPr>
              <a:t>cust.dat</a:t>
            </a:r>
            <a:r>
              <a:rPr lang="en-US" sz="2000" dirty="0"/>
              <a:t> file containing meter number, name, current reading &amp; previous reading. Read the same file. Calculate unit and total amounts according to the following rules —</a:t>
            </a:r>
          </a:p>
          <a:p>
            <a:pPr>
              <a:buNone/>
            </a:pPr>
            <a:r>
              <a:rPr lang="en-US" sz="2000" b="1" dirty="0"/>
              <a:t>Unit 	rate</a:t>
            </a:r>
          </a:p>
          <a:p>
            <a:pPr>
              <a:buNone/>
            </a:pPr>
            <a:r>
              <a:rPr lang="en-US" sz="2000" dirty="0"/>
              <a:t>0-50	 1.00</a:t>
            </a:r>
          </a:p>
          <a:p>
            <a:pPr>
              <a:buNone/>
            </a:pPr>
            <a:r>
              <a:rPr lang="en-US" sz="2000" dirty="0"/>
              <a:t>51-100 	1.50</a:t>
            </a:r>
          </a:p>
          <a:p>
            <a:pPr>
              <a:buNone/>
            </a:pPr>
            <a:r>
              <a:rPr lang="en-US" sz="2000" dirty="0"/>
              <a:t>&gt; 100 	2.00</a:t>
            </a:r>
          </a:p>
          <a:p>
            <a:pPr>
              <a:buNone/>
            </a:pPr>
            <a:r>
              <a:rPr lang="en-US" sz="2000" dirty="0"/>
              <a:t>Store meter number ,name ,unit &amp; amount in </a:t>
            </a:r>
            <a:r>
              <a:rPr lang="en-US" sz="2000" dirty="0">
                <a:solidFill>
                  <a:srgbClr val="FF0000"/>
                </a:solidFill>
              </a:rPr>
              <a:t>master.dat</a:t>
            </a:r>
            <a:r>
              <a:rPr lang="en-US" sz="2000" dirty="0"/>
              <a:t> file.</a:t>
            </a:r>
          </a:p>
          <a:p>
            <a:endParaRPr lang="en-IN" sz="2000" dirty="0"/>
          </a:p>
        </p:txBody>
      </p:sp>
    </p:spTree>
    <p:extLst>
      <p:ext uri="{BB962C8B-B14F-4D97-AF65-F5344CB8AC3E}">
        <p14:creationId xmlns:p14="http://schemas.microsoft.com/office/powerpoint/2010/main" val="126267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Allocate a 10 char string using </a:t>
            </a:r>
            <a:r>
              <a:rPr lang="en-US" b="1" dirty="0" err="1"/>
              <a:t>malloc</a:t>
            </a:r>
            <a:r>
              <a:rPr lang="en-US" b="1" dirty="0"/>
              <a:t>()</a:t>
            </a:r>
            <a:endParaRPr lang="en-IN" dirty="0"/>
          </a:p>
        </p:txBody>
      </p:sp>
      <p:pic>
        <p:nvPicPr>
          <p:cNvPr id="1026" name="Picture 2" descr="C:\Users\nittu\Desktop\malloce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80772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354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Errors that occur during I/O</a:t>
            </a:r>
          </a:p>
        </p:txBody>
      </p:sp>
      <p:sp>
        <p:nvSpPr>
          <p:cNvPr id="20483" name="Content Placeholder 2"/>
          <p:cNvSpPr>
            <a:spLocks noGrp="1"/>
          </p:cNvSpPr>
          <p:nvPr>
            <p:ph idx="1"/>
          </p:nvPr>
        </p:nvSpPr>
        <p:spPr/>
        <p:txBody>
          <a:bodyPr/>
          <a:lstStyle/>
          <a:p>
            <a:pPr eaLnBrk="1" hangingPunct="1"/>
            <a:r>
              <a:rPr lang="en-US" altLang="en-US" smtClean="0"/>
              <a:t>Typical errors that occur</a:t>
            </a:r>
          </a:p>
          <a:p>
            <a:pPr eaLnBrk="1" hangingPunct="1"/>
            <a:endParaRPr lang="en-US" altLang="en-US" smtClean="0"/>
          </a:p>
          <a:p>
            <a:pPr lvl="1" eaLnBrk="1" hangingPunct="1"/>
            <a:r>
              <a:rPr lang="en-US" altLang="en-US" smtClean="0"/>
              <a:t>trying to read beyond end-of-file</a:t>
            </a:r>
          </a:p>
          <a:p>
            <a:pPr lvl="1" eaLnBrk="1" hangingPunct="1"/>
            <a:endParaRPr lang="en-US" altLang="en-US" smtClean="0"/>
          </a:p>
          <a:p>
            <a:pPr lvl="1" eaLnBrk="1" hangingPunct="1"/>
            <a:r>
              <a:rPr lang="en-US" altLang="en-US" smtClean="0"/>
              <a:t>trying to use a file that has not been opened</a:t>
            </a:r>
          </a:p>
          <a:p>
            <a:pPr lvl="1" eaLnBrk="1" hangingPunct="1"/>
            <a:endParaRPr lang="en-US" altLang="en-US" smtClean="0"/>
          </a:p>
          <a:p>
            <a:pPr lvl="1" eaLnBrk="1" hangingPunct="1"/>
            <a:r>
              <a:rPr lang="en-US" altLang="en-US" smtClean="0"/>
              <a:t>perform operation on file not permitted by ‘fopen’ mode</a:t>
            </a:r>
          </a:p>
          <a:p>
            <a:pPr lvl="1" eaLnBrk="1" hangingPunct="1"/>
            <a:endParaRPr lang="en-US" altLang="en-US" smtClean="0"/>
          </a:p>
          <a:p>
            <a:pPr lvl="1" eaLnBrk="1" hangingPunct="1"/>
            <a:r>
              <a:rPr lang="en-US" altLang="en-US" smtClean="0"/>
              <a:t>open file with invalid filename</a:t>
            </a:r>
          </a:p>
          <a:p>
            <a:pPr lvl="1" eaLnBrk="1" hangingPunct="1"/>
            <a:endParaRPr lang="en-US" altLang="en-US" smtClean="0"/>
          </a:p>
          <a:p>
            <a:pPr lvl="1" eaLnBrk="1" hangingPunct="1"/>
            <a:r>
              <a:rPr lang="en-US" altLang="en-US" smtClean="0"/>
              <a:t>write to write-protected file</a:t>
            </a:r>
          </a:p>
        </p:txBody>
      </p:sp>
    </p:spTree>
    <p:extLst>
      <p:ext uri="{BB962C8B-B14F-4D97-AF65-F5344CB8AC3E}">
        <p14:creationId xmlns:p14="http://schemas.microsoft.com/office/powerpoint/2010/main" val="13288707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00013"/>
            <a:ext cx="8229600" cy="1143001"/>
          </a:xfrm>
        </p:spPr>
        <p:txBody>
          <a:bodyPr/>
          <a:lstStyle/>
          <a:p>
            <a:pPr eaLnBrk="1" hangingPunct="1"/>
            <a:r>
              <a:rPr lang="en-US" altLang="en-US" smtClean="0"/>
              <a:t>Error handling</a:t>
            </a:r>
          </a:p>
        </p:txBody>
      </p:sp>
      <p:sp>
        <p:nvSpPr>
          <p:cNvPr id="21507" name="Content Placeholder 2"/>
          <p:cNvSpPr>
            <a:spLocks noGrp="1"/>
          </p:cNvSpPr>
          <p:nvPr>
            <p:ph idx="1"/>
          </p:nvPr>
        </p:nvSpPr>
        <p:spPr>
          <a:xfrm>
            <a:off x="457200" y="908050"/>
            <a:ext cx="8229600" cy="5486400"/>
          </a:xfrm>
        </p:spPr>
        <p:txBody>
          <a:bodyPr/>
          <a:lstStyle/>
          <a:p>
            <a:pPr eaLnBrk="1" hangingPunct="1"/>
            <a:r>
              <a:rPr lang="en-US" altLang="en-US" smtClean="0"/>
              <a:t>given file-pointer, check if EOF reached, errors while handling file, problems opening file etc.</a:t>
            </a:r>
          </a:p>
          <a:p>
            <a:pPr eaLnBrk="1" hangingPunct="1"/>
            <a:r>
              <a:rPr lang="en-US" altLang="en-US" smtClean="0"/>
              <a:t>check if EOF reached: feof()</a:t>
            </a:r>
          </a:p>
          <a:p>
            <a:pPr eaLnBrk="1" hangingPunct="1"/>
            <a:r>
              <a:rPr lang="en-US" altLang="en-US" smtClean="0"/>
              <a:t>feof() takes file-pointer as input, returns nonzero if all data read and zero otherwise</a:t>
            </a:r>
          </a:p>
          <a:p>
            <a:pPr eaLnBrk="1" hangingPunct="1">
              <a:buFont typeface="Arial" charset="0"/>
              <a:buNone/>
            </a:pPr>
            <a:r>
              <a:rPr lang="en-US" altLang="en-US" smtClean="0"/>
              <a:t>				</a:t>
            </a:r>
            <a:r>
              <a:rPr lang="en-US" altLang="en-US" sz="2000" smtClean="0"/>
              <a:t>if(feof(fp))</a:t>
            </a:r>
          </a:p>
          <a:p>
            <a:pPr eaLnBrk="1" hangingPunct="1">
              <a:buFont typeface="Arial" charset="0"/>
              <a:buNone/>
            </a:pPr>
            <a:r>
              <a:rPr lang="en-US" altLang="en-US" sz="2000" smtClean="0"/>
              <a:t>					printf(“End of data\n”);</a:t>
            </a:r>
          </a:p>
          <a:p>
            <a:pPr eaLnBrk="1" hangingPunct="1"/>
            <a:endParaRPr lang="en-US" altLang="en-US" smtClean="0"/>
          </a:p>
          <a:p>
            <a:pPr eaLnBrk="1" hangingPunct="1"/>
            <a:r>
              <a:rPr lang="en-US" altLang="en-US" smtClean="0"/>
              <a:t>ferror() takes file-pointer as input, returns nonzero integer if error detected  else returns zero</a:t>
            </a:r>
          </a:p>
          <a:p>
            <a:pPr eaLnBrk="1" hangingPunct="1">
              <a:buFont typeface="Arial" charset="0"/>
              <a:buNone/>
            </a:pPr>
            <a:r>
              <a:rPr lang="en-US" altLang="en-US" smtClean="0"/>
              <a:t>				</a:t>
            </a:r>
            <a:r>
              <a:rPr lang="en-US" altLang="en-US" sz="2000" smtClean="0"/>
              <a:t>if(ferror(fp) !=0)</a:t>
            </a:r>
          </a:p>
          <a:p>
            <a:pPr eaLnBrk="1" hangingPunct="1">
              <a:buFont typeface="Arial" charset="0"/>
              <a:buNone/>
            </a:pPr>
            <a:r>
              <a:rPr lang="en-US" altLang="en-US" sz="2000" smtClean="0"/>
              <a:t>					printf(“An error has occurred\n”);</a:t>
            </a:r>
          </a:p>
        </p:txBody>
      </p:sp>
    </p:spTree>
    <p:extLst>
      <p:ext uri="{BB962C8B-B14F-4D97-AF65-F5344CB8AC3E}">
        <p14:creationId xmlns:p14="http://schemas.microsoft.com/office/powerpoint/2010/main" val="4337258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en-US" altLang="en-US" smtClean="0"/>
              <a:t>Error while opening file</a:t>
            </a:r>
          </a:p>
        </p:txBody>
      </p:sp>
      <p:sp>
        <p:nvSpPr>
          <p:cNvPr id="22531" name="Rectangle 3"/>
          <p:cNvSpPr>
            <a:spLocks noGrp="1"/>
          </p:cNvSpPr>
          <p:nvPr>
            <p:ph type="body" idx="1"/>
          </p:nvPr>
        </p:nvSpPr>
        <p:spPr/>
        <p:txBody>
          <a:bodyPr/>
          <a:lstStyle/>
          <a:p>
            <a:pPr eaLnBrk="1" hangingPunct="1"/>
            <a:r>
              <a:rPr lang="en-US" altLang="en-US" smtClean="0"/>
              <a:t>if file cannot be opened then fopen returns a NULL pointer</a:t>
            </a:r>
          </a:p>
          <a:p>
            <a:pPr eaLnBrk="1" hangingPunct="1"/>
            <a:endParaRPr lang="en-US" altLang="en-US" smtClean="0"/>
          </a:p>
          <a:p>
            <a:pPr eaLnBrk="1" hangingPunct="1"/>
            <a:r>
              <a:rPr lang="en-US" altLang="en-US" smtClean="0"/>
              <a:t>Good practice to check if pointer is NULL before proceeding</a:t>
            </a:r>
          </a:p>
          <a:p>
            <a:pPr eaLnBrk="1" hangingPunct="1"/>
            <a:endParaRPr lang="en-US" altLang="en-US" smtClean="0"/>
          </a:p>
          <a:p>
            <a:pPr lvl="1" eaLnBrk="1" hangingPunct="1">
              <a:buFont typeface="Arial" charset="0"/>
              <a:buNone/>
            </a:pPr>
            <a:r>
              <a:rPr lang="en-US" altLang="en-US" smtClean="0"/>
              <a:t> 		fp = fopen(“input.dat”, “r”);</a:t>
            </a:r>
          </a:p>
          <a:p>
            <a:pPr lvl="1" eaLnBrk="1" hangingPunct="1">
              <a:buFont typeface="Arial" charset="0"/>
              <a:buNone/>
            </a:pPr>
            <a:r>
              <a:rPr lang="en-US" altLang="en-US" smtClean="0"/>
              <a:t>		</a:t>
            </a:r>
          </a:p>
          <a:p>
            <a:pPr lvl="1" eaLnBrk="1" hangingPunct="1">
              <a:buFont typeface="Arial" charset="0"/>
              <a:buNone/>
            </a:pPr>
            <a:r>
              <a:rPr lang="en-US" altLang="en-US" smtClean="0"/>
              <a:t>		if (fp == NULL)</a:t>
            </a:r>
          </a:p>
          <a:p>
            <a:pPr lvl="1" eaLnBrk="1" hangingPunct="1">
              <a:buFont typeface="Arial" charset="0"/>
              <a:buNone/>
            </a:pPr>
            <a:r>
              <a:rPr lang="en-US" altLang="en-US" smtClean="0"/>
              <a:t>			printf(“File could not be opened \n ”);</a:t>
            </a:r>
          </a:p>
          <a:p>
            <a:endParaRPr lang="en-US" altLang="en-US" smtClean="0"/>
          </a:p>
        </p:txBody>
      </p:sp>
    </p:spTree>
    <p:extLst>
      <p:ext uri="{BB962C8B-B14F-4D97-AF65-F5344CB8AC3E}">
        <p14:creationId xmlns:p14="http://schemas.microsoft.com/office/powerpoint/2010/main" val="23211311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accessing of files</a:t>
            </a:r>
            <a:endParaRPr lang="en-IN" dirty="0"/>
          </a:p>
        </p:txBody>
      </p:sp>
      <p:sp>
        <p:nvSpPr>
          <p:cNvPr id="3" name="Content Placeholder 2"/>
          <p:cNvSpPr>
            <a:spLocks noGrp="1"/>
          </p:cNvSpPr>
          <p:nvPr>
            <p:ph idx="1"/>
          </p:nvPr>
        </p:nvSpPr>
        <p:spPr/>
        <p:txBody>
          <a:bodyPr/>
          <a:lstStyle/>
          <a:p>
            <a:pPr marL="0" indent="0">
              <a:buNone/>
            </a:pPr>
            <a:r>
              <a:rPr lang="en-US" dirty="0"/>
              <a:t>Random accessing of files in C language can be done with the help of the following functions −</a:t>
            </a:r>
          </a:p>
          <a:p>
            <a:r>
              <a:rPr lang="en-US" dirty="0" err="1"/>
              <a:t>ftell</a:t>
            </a:r>
            <a:r>
              <a:rPr lang="en-US" dirty="0"/>
              <a:t> ( )</a:t>
            </a:r>
          </a:p>
          <a:p>
            <a:r>
              <a:rPr lang="en-US" dirty="0"/>
              <a:t>rewind ( )</a:t>
            </a:r>
          </a:p>
          <a:p>
            <a:r>
              <a:rPr lang="en-US" dirty="0" err="1"/>
              <a:t>fseek</a:t>
            </a:r>
            <a:r>
              <a:rPr lang="en-US" dirty="0"/>
              <a:t> ( )</a:t>
            </a:r>
          </a:p>
          <a:p>
            <a:endParaRPr lang="en-IN" dirty="0"/>
          </a:p>
        </p:txBody>
      </p:sp>
    </p:spTree>
    <p:extLst>
      <p:ext uri="{BB962C8B-B14F-4D97-AF65-F5344CB8AC3E}">
        <p14:creationId xmlns:p14="http://schemas.microsoft.com/office/powerpoint/2010/main" val="9939403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ftell</a:t>
            </a:r>
            <a:r>
              <a:rPr lang="en-US" dirty="0"/>
              <a:t> ( )</a:t>
            </a:r>
            <a:br>
              <a:rPr lang="en-US" dirty="0"/>
            </a:br>
            <a:endParaRPr lang="en-IN" dirty="0"/>
          </a:p>
        </p:txBody>
      </p:sp>
      <p:sp>
        <p:nvSpPr>
          <p:cNvPr id="3" name="Content Placeholder 2"/>
          <p:cNvSpPr>
            <a:spLocks noGrp="1"/>
          </p:cNvSpPr>
          <p:nvPr>
            <p:ph idx="1"/>
          </p:nvPr>
        </p:nvSpPr>
        <p:spPr/>
        <p:txBody>
          <a:bodyPr/>
          <a:lstStyle/>
          <a:p>
            <a:r>
              <a:rPr lang="en-US" dirty="0" smtClean="0"/>
              <a:t>It </a:t>
            </a:r>
            <a:r>
              <a:rPr lang="en-US" dirty="0"/>
              <a:t>returns the current position of the file </a:t>
            </a:r>
            <a:r>
              <a:rPr lang="en-US" dirty="0" err="1"/>
              <a:t>ptr</a:t>
            </a:r>
            <a:r>
              <a:rPr lang="en-US" dirty="0"/>
              <a:t>.</a:t>
            </a:r>
          </a:p>
          <a:p>
            <a:r>
              <a:rPr lang="en-US" dirty="0"/>
              <a:t>The syntax is as follows −</a:t>
            </a:r>
          </a:p>
          <a:p>
            <a:r>
              <a:rPr lang="en-US" dirty="0" err="1"/>
              <a:t>int</a:t>
            </a:r>
            <a:r>
              <a:rPr lang="en-US" dirty="0"/>
              <a:t> n = </a:t>
            </a:r>
            <a:r>
              <a:rPr lang="en-US" dirty="0" err="1"/>
              <a:t>ftell</a:t>
            </a:r>
            <a:r>
              <a:rPr lang="en-US" dirty="0"/>
              <a:t> (file pointer)For example,</a:t>
            </a:r>
          </a:p>
          <a:p>
            <a:r>
              <a:rPr lang="en-US" dirty="0"/>
              <a:t>FILE *</a:t>
            </a:r>
            <a:r>
              <a:rPr lang="en-US" dirty="0" err="1"/>
              <a:t>fp</a:t>
            </a:r>
            <a:r>
              <a:rPr lang="en-US" dirty="0"/>
              <a:t>; </a:t>
            </a:r>
            <a:r>
              <a:rPr lang="en-US" dirty="0" err="1"/>
              <a:t>int</a:t>
            </a:r>
            <a:r>
              <a:rPr lang="en-US" dirty="0"/>
              <a:t> n</a:t>
            </a:r>
            <a:r>
              <a:rPr lang="en-US" dirty="0" smtClean="0"/>
              <a:t>;</a:t>
            </a:r>
          </a:p>
          <a:p>
            <a:r>
              <a:rPr lang="en-US" dirty="0" smtClean="0"/>
              <a:t> </a:t>
            </a:r>
            <a:r>
              <a:rPr lang="en-US" dirty="0"/>
              <a:t>_____ _____ _____ </a:t>
            </a:r>
            <a:endParaRPr lang="en-US" dirty="0" smtClean="0"/>
          </a:p>
          <a:p>
            <a:r>
              <a:rPr lang="en-US" dirty="0" smtClean="0"/>
              <a:t>n </a:t>
            </a:r>
            <a:r>
              <a:rPr lang="en-US" dirty="0"/>
              <a:t>= </a:t>
            </a:r>
            <a:r>
              <a:rPr lang="en-US" dirty="0" err="1"/>
              <a:t>ftell</a:t>
            </a:r>
            <a:r>
              <a:rPr lang="en-US" dirty="0"/>
              <a:t> (</a:t>
            </a:r>
            <a:r>
              <a:rPr lang="en-US" dirty="0" err="1"/>
              <a:t>fp</a:t>
            </a:r>
            <a:r>
              <a:rPr lang="en-US" dirty="0"/>
              <a:t>);</a:t>
            </a:r>
            <a:r>
              <a:rPr lang="en-US" b="1" dirty="0"/>
              <a:t>Note</a:t>
            </a:r>
            <a:r>
              <a:rPr lang="en-US" dirty="0"/>
              <a:t> − </a:t>
            </a:r>
            <a:r>
              <a:rPr lang="en-US" dirty="0" err="1"/>
              <a:t>ftell</a:t>
            </a:r>
            <a:r>
              <a:rPr lang="en-US" dirty="0"/>
              <a:t> ( ) is used for counting the number of characters which are entered into a file.</a:t>
            </a:r>
          </a:p>
          <a:p>
            <a:endParaRPr lang="en-IN" dirty="0"/>
          </a:p>
        </p:txBody>
      </p:sp>
    </p:spTree>
    <p:extLst>
      <p:ext uri="{BB962C8B-B14F-4D97-AF65-F5344CB8AC3E}">
        <p14:creationId xmlns:p14="http://schemas.microsoft.com/office/powerpoint/2010/main" val="26335706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rewind ( )</a:t>
            </a:r>
            <a:br>
              <a:rPr lang="en-US" dirty="0"/>
            </a:br>
            <a:endParaRPr lang="en-IN" dirty="0"/>
          </a:p>
        </p:txBody>
      </p:sp>
      <p:sp>
        <p:nvSpPr>
          <p:cNvPr id="3" name="Content Placeholder 2"/>
          <p:cNvSpPr>
            <a:spLocks noGrp="1"/>
          </p:cNvSpPr>
          <p:nvPr>
            <p:ph idx="1"/>
          </p:nvPr>
        </p:nvSpPr>
        <p:spPr/>
        <p:txBody>
          <a:bodyPr/>
          <a:lstStyle/>
          <a:p>
            <a:r>
              <a:rPr lang="en-US" dirty="0" smtClean="0"/>
              <a:t>It </a:t>
            </a:r>
            <a:r>
              <a:rPr lang="en-US" dirty="0"/>
              <a:t>makes file </a:t>
            </a:r>
            <a:r>
              <a:rPr lang="en-US" dirty="0" err="1"/>
              <a:t>ptr</a:t>
            </a:r>
            <a:r>
              <a:rPr lang="en-US" dirty="0"/>
              <a:t> move to beginning of the file.</a:t>
            </a:r>
          </a:p>
          <a:p>
            <a:r>
              <a:rPr lang="en-US" dirty="0"/>
              <a:t>The syntax is as follows −</a:t>
            </a:r>
          </a:p>
          <a:p>
            <a:r>
              <a:rPr lang="en-US" dirty="0"/>
              <a:t>rewind (file pointer);For example,</a:t>
            </a:r>
          </a:p>
          <a:p>
            <a:r>
              <a:rPr lang="en-US" dirty="0"/>
              <a:t>FILE *</a:t>
            </a:r>
            <a:r>
              <a:rPr lang="en-US" dirty="0" err="1"/>
              <a:t>fp</a:t>
            </a:r>
            <a:r>
              <a:rPr lang="en-US" dirty="0"/>
              <a:t>;    -----    -----    rewind (</a:t>
            </a:r>
            <a:r>
              <a:rPr lang="en-US" dirty="0" err="1"/>
              <a:t>fp</a:t>
            </a:r>
            <a:r>
              <a:rPr lang="en-US" dirty="0"/>
              <a:t>);    n = </a:t>
            </a:r>
            <a:r>
              <a:rPr lang="en-US" dirty="0" err="1"/>
              <a:t>ftell</a:t>
            </a:r>
            <a:r>
              <a:rPr lang="en-US" dirty="0"/>
              <a:t> (</a:t>
            </a:r>
            <a:r>
              <a:rPr lang="en-US" dirty="0" err="1"/>
              <a:t>fp</a:t>
            </a:r>
            <a:r>
              <a:rPr lang="en-US" dirty="0"/>
              <a:t>);    </a:t>
            </a:r>
            <a:r>
              <a:rPr lang="en-US" dirty="0" err="1"/>
              <a:t>printf</a:t>
            </a:r>
            <a:r>
              <a:rPr lang="en-US" dirty="0"/>
              <a:t> ("%d”, n);</a:t>
            </a:r>
            <a:r>
              <a:rPr lang="en-US" b="1" dirty="0"/>
              <a:t>Output</a:t>
            </a:r>
            <a:endParaRPr lang="en-US" dirty="0"/>
          </a:p>
          <a:p>
            <a:r>
              <a:rPr lang="en-US" dirty="0"/>
              <a:t>The output is as follows −</a:t>
            </a:r>
          </a:p>
          <a:p>
            <a:r>
              <a:rPr lang="en-US" dirty="0"/>
              <a:t>0 (always).</a:t>
            </a:r>
            <a:endParaRPr lang="en-IN" dirty="0"/>
          </a:p>
        </p:txBody>
      </p:sp>
    </p:spTree>
    <p:extLst>
      <p:ext uri="{BB962C8B-B14F-4D97-AF65-F5344CB8AC3E}">
        <p14:creationId xmlns:p14="http://schemas.microsoft.com/office/powerpoint/2010/main" val="23854264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fseek</a:t>
            </a:r>
            <a:r>
              <a:rPr lang="en-US" dirty="0"/>
              <a:t> ( )</a:t>
            </a:r>
            <a:br>
              <a:rPr lang="en-US" dirty="0"/>
            </a:br>
            <a:endParaRPr lang="en-IN" dirty="0"/>
          </a:p>
        </p:txBody>
      </p:sp>
      <p:sp>
        <p:nvSpPr>
          <p:cNvPr id="3" name="Content Placeholder 2"/>
          <p:cNvSpPr>
            <a:spLocks noGrp="1"/>
          </p:cNvSpPr>
          <p:nvPr>
            <p:ph idx="1"/>
          </p:nvPr>
        </p:nvSpPr>
        <p:spPr/>
        <p:txBody>
          <a:bodyPr/>
          <a:lstStyle/>
          <a:p>
            <a:r>
              <a:rPr lang="en-US" sz="1600" dirty="0" smtClean="0"/>
              <a:t>It is to make the file pointer point to a particular location in a file.</a:t>
            </a:r>
          </a:p>
          <a:p>
            <a:r>
              <a:rPr lang="en-US" sz="1600" dirty="0" smtClean="0"/>
              <a:t>The </a:t>
            </a:r>
            <a:r>
              <a:rPr lang="en-US" sz="1600" dirty="0"/>
              <a:t>syntax is as follows −</a:t>
            </a:r>
          </a:p>
          <a:p>
            <a:r>
              <a:rPr lang="en-US" sz="1600" dirty="0" err="1"/>
              <a:t>fseek</a:t>
            </a:r>
            <a:r>
              <a:rPr lang="en-US" sz="1600" dirty="0"/>
              <a:t>(file pointer, offset, position);Offset</a:t>
            </a:r>
          </a:p>
          <a:p>
            <a:r>
              <a:rPr lang="en-US" sz="1600" dirty="0"/>
              <a:t>The no of positions to be moved while reading or writing.</a:t>
            </a:r>
          </a:p>
          <a:p>
            <a:r>
              <a:rPr lang="en-US" sz="1600" dirty="0"/>
              <a:t>If can be either negative (or) positive.</a:t>
            </a:r>
          </a:p>
          <a:p>
            <a:pPr lvl="1"/>
            <a:r>
              <a:rPr lang="en-US" sz="1400" dirty="0"/>
              <a:t>Positive - forward direction.</a:t>
            </a:r>
          </a:p>
          <a:p>
            <a:pPr lvl="1"/>
            <a:r>
              <a:rPr lang="en-US" sz="1400" dirty="0"/>
              <a:t>Negative – backward direction.</a:t>
            </a:r>
          </a:p>
          <a:p>
            <a:r>
              <a:rPr lang="en-US" sz="1600" dirty="0"/>
              <a:t>Position</a:t>
            </a:r>
          </a:p>
          <a:p>
            <a:r>
              <a:rPr lang="en-US" sz="1600" dirty="0"/>
              <a:t>It can have three values, which are as follows −</a:t>
            </a:r>
          </a:p>
          <a:p>
            <a:r>
              <a:rPr lang="en-US" sz="1600" dirty="0"/>
              <a:t>0 – Beginning of the file.</a:t>
            </a:r>
          </a:p>
          <a:p>
            <a:r>
              <a:rPr lang="en-US" sz="1600" dirty="0"/>
              <a:t>1 – Current position.</a:t>
            </a:r>
          </a:p>
          <a:p>
            <a:r>
              <a:rPr lang="en-US" sz="1600" dirty="0"/>
              <a:t>2 – End of the file.</a:t>
            </a:r>
          </a:p>
          <a:p>
            <a:endParaRPr lang="en-IN" sz="1600" dirty="0"/>
          </a:p>
        </p:txBody>
      </p:sp>
    </p:spTree>
    <p:extLst>
      <p:ext uri="{BB962C8B-B14F-4D97-AF65-F5344CB8AC3E}">
        <p14:creationId xmlns:p14="http://schemas.microsoft.com/office/powerpoint/2010/main" val="29526894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IN" dirty="0"/>
          </a:p>
        </p:txBody>
      </p:sp>
      <p:sp>
        <p:nvSpPr>
          <p:cNvPr id="3" name="Content Placeholder 2"/>
          <p:cNvSpPr>
            <a:spLocks noGrp="1"/>
          </p:cNvSpPr>
          <p:nvPr>
            <p:ph idx="1"/>
          </p:nvPr>
        </p:nvSpPr>
        <p:spPr/>
        <p:txBody>
          <a:bodyPr/>
          <a:lstStyle/>
          <a:p>
            <a:r>
              <a:rPr lang="en-US" sz="2000" dirty="0" err="1" smtClean="0"/>
              <a:t>fseek</a:t>
            </a:r>
            <a:r>
              <a:rPr lang="en-US" sz="2000" dirty="0" smtClean="0"/>
              <a:t> </a:t>
            </a:r>
            <a:r>
              <a:rPr lang="en-US" sz="2000" dirty="0"/>
              <a:t>(fp,0,2) - </a:t>
            </a:r>
            <a:r>
              <a:rPr lang="en-US" sz="2000" dirty="0" err="1"/>
              <a:t>fp</a:t>
            </a:r>
            <a:r>
              <a:rPr lang="en-US" sz="2000" dirty="0"/>
              <a:t> moved 0 bytes forward from the end of the file.</a:t>
            </a:r>
          </a:p>
          <a:p>
            <a:r>
              <a:rPr lang="en-US" sz="2000" dirty="0" err="1"/>
              <a:t>fseek</a:t>
            </a:r>
            <a:r>
              <a:rPr lang="en-US" sz="2000" dirty="0"/>
              <a:t> (</a:t>
            </a:r>
            <a:r>
              <a:rPr lang="en-US" sz="2000" dirty="0" err="1"/>
              <a:t>fp</a:t>
            </a:r>
            <a:r>
              <a:rPr lang="en-US" sz="2000" dirty="0"/>
              <a:t>, 0, 0) – </a:t>
            </a:r>
            <a:r>
              <a:rPr lang="en-US" sz="2000" dirty="0" err="1"/>
              <a:t>fp</a:t>
            </a:r>
            <a:r>
              <a:rPr lang="en-US" sz="2000" dirty="0"/>
              <a:t> moved 0 bytes forward from beginning of the file</a:t>
            </a:r>
          </a:p>
          <a:p>
            <a:r>
              <a:rPr lang="en-US" sz="2000" dirty="0" err="1"/>
              <a:t>fseek</a:t>
            </a:r>
            <a:r>
              <a:rPr lang="en-US" sz="2000" dirty="0"/>
              <a:t> (</a:t>
            </a:r>
            <a:r>
              <a:rPr lang="en-US" sz="2000" dirty="0" err="1"/>
              <a:t>fp</a:t>
            </a:r>
            <a:r>
              <a:rPr lang="en-US" sz="2000" dirty="0"/>
              <a:t>, m, 0) – </a:t>
            </a:r>
            <a:r>
              <a:rPr lang="en-US" sz="2000" dirty="0" err="1"/>
              <a:t>fp</a:t>
            </a:r>
            <a:r>
              <a:rPr lang="en-US" sz="2000" dirty="0"/>
              <a:t> moved m bytes forward from the beginning of the file.</a:t>
            </a:r>
          </a:p>
          <a:p>
            <a:r>
              <a:rPr lang="en-US" sz="2000" dirty="0" err="1"/>
              <a:t>fseek</a:t>
            </a:r>
            <a:r>
              <a:rPr lang="en-US" sz="2000" dirty="0"/>
              <a:t> (</a:t>
            </a:r>
            <a:r>
              <a:rPr lang="en-US" sz="2000" dirty="0" err="1"/>
              <a:t>fp</a:t>
            </a:r>
            <a:r>
              <a:rPr lang="en-US" sz="2000" dirty="0"/>
              <a:t>, -m, 2) – </a:t>
            </a:r>
            <a:r>
              <a:rPr lang="en-US" sz="2000" dirty="0" err="1"/>
              <a:t>fp</a:t>
            </a:r>
            <a:r>
              <a:rPr lang="en-US" sz="2000" dirty="0"/>
              <a:t> moved m bytes backward from the end of the file.</a:t>
            </a:r>
          </a:p>
          <a:p>
            <a:r>
              <a:rPr lang="en-US" sz="2000" dirty="0"/>
              <a:t>Errors</a:t>
            </a:r>
          </a:p>
          <a:p>
            <a:r>
              <a:rPr lang="en-US" sz="2000" dirty="0"/>
              <a:t>The errors related to </a:t>
            </a:r>
            <a:r>
              <a:rPr lang="en-US" sz="2000" dirty="0" err="1"/>
              <a:t>fseek</a:t>
            </a:r>
            <a:r>
              <a:rPr lang="en-US" sz="2000" dirty="0"/>
              <a:t> () function are as follows −</a:t>
            </a:r>
          </a:p>
          <a:p>
            <a:r>
              <a:rPr lang="en-US" sz="2000" dirty="0" err="1"/>
              <a:t>fseek</a:t>
            </a:r>
            <a:r>
              <a:rPr lang="en-US" sz="2000" dirty="0"/>
              <a:t> (</a:t>
            </a:r>
            <a:r>
              <a:rPr lang="en-US" sz="2000" dirty="0" err="1"/>
              <a:t>fp</a:t>
            </a:r>
            <a:r>
              <a:rPr lang="en-US" sz="2000" dirty="0"/>
              <a:t>, -m, 0);</a:t>
            </a:r>
          </a:p>
          <a:p>
            <a:r>
              <a:rPr lang="en-US" sz="2000" dirty="0" err="1"/>
              <a:t>fseek</a:t>
            </a:r>
            <a:r>
              <a:rPr lang="en-US" sz="2000" dirty="0"/>
              <a:t>(</a:t>
            </a:r>
            <a:r>
              <a:rPr lang="en-US" sz="2000" dirty="0" err="1"/>
              <a:t>fp</a:t>
            </a:r>
            <a:r>
              <a:rPr lang="en-US" sz="2000" dirty="0"/>
              <a:t>, +m, 2);</a:t>
            </a:r>
          </a:p>
          <a:p>
            <a:endParaRPr lang="en-IN" sz="2000" dirty="0"/>
          </a:p>
        </p:txBody>
      </p:sp>
    </p:spTree>
    <p:extLst>
      <p:ext uri="{BB962C8B-B14F-4D97-AF65-F5344CB8AC3E}">
        <p14:creationId xmlns:p14="http://schemas.microsoft.com/office/powerpoint/2010/main" val="12005787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r>
              <a:rPr lang="en-US" altLang="en-US" smtClean="0"/>
              <a:t>Random access to files</a:t>
            </a:r>
          </a:p>
        </p:txBody>
      </p:sp>
      <p:sp>
        <p:nvSpPr>
          <p:cNvPr id="23555" name="Rectangle 3"/>
          <p:cNvSpPr>
            <a:spLocks noGrp="1"/>
          </p:cNvSpPr>
          <p:nvPr>
            <p:ph type="body" idx="1"/>
          </p:nvPr>
        </p:nvSpPr>
        <p:spPr/>
        <p:txBody>
          <a:bodyPr/>
          <a:lstStyle/>
          <a:p>
            <a:r>
              <a:rPr lang="en-US" altLang="en-US" smtClean="0"/>
              <a:t>how to jump to a given position (byte number) in a file without reading all the previous data?</a:t>
            </a:r>
          </a:p>
          <a:p>
            <a:r>
              <a:rPr lang="en-US" altLang="en-US" smtClean="0"/>
              <a:t>fseek (file-pointer, offset, position);</a:t>
            </a:r>
          </a:p>
          <a:p>
            <a:r>
              <a:rPr lang="en-US" altLang="en-US" smtClean="0"/>
              <a:t>position: 0 (beginning), 1 (current), 2 (end)</a:t>
            </a:r>
          </a:p>
          <a:p>
            <a:r>
              <a:rPr lang="en-US" altLang="en-US" smtClean="0"/>
              <a:t>offset: number of locations to move from position</a:t>
            </a:r>
          </a:p>
          <a:p>
            <a:pPr lvl="1">
              <a:buFont typeface="Arial" charset="0"/>
              <a:buNone/>
            </a:pPr>
            <a:r>
              <a:rPr lang="en-US" altLang="en-US" smtClean="0"/>
              <a:t>Example:   fseek(fp,-m, 1); /* move back by m bytes from current 								position */</a:t>
            </a:r>
          </a:p>
          <a:p>
            <a:pPr lvl="1">
              <a:buFont typeface="Arial" charset="0"/>
              <a:buNone/>
            </a:pPr>
            <a:r>
              <a:rPr lang="en-US" altLang="en-US" smtClean="0"/>
              <a:t>                  fseek(fp,m,0); /* move to (m+1)th byte in file */</a:t>
            </a:r>
          </a:p>
          <a:p>
            <a:pPr lvl="1">
              <a:buFont typeface="Arial" charset="0"/>
              <a:buNone/>
            </a:pPr>
            <a:r>
              <a:rPr lang="en-US" altLang="en-US" smtClean="0"/>
              <a:t>			     fseek(fp, -10, 2); /* what is this? */</a:t>
            </a:r>
          </a:p>
          <a:p>
            <a:pPr lvl="1">
              <a:buFont typeface="Arial" charset="0"/>
              <a:buNone/>
            </a:pPr>
            <a:endParaRPr lang="en-US" altLang="en-US" smtClean="0"/>
          </a:p>
          <a:p>
            <a:r>
              <a:rPr lang="en-US" altLang="en-US" smtClean="0"/>
              <a:t>ftell(fp) returns current byte position in file</a:t>
            </a:r>
          </a:p>
          <a:p>
            <a:r>
              <a:rPr lang="en-US" altLang="en-US" smtClean="0"/>
              <a:t>rewind(fp) resets position to start of file</a:t>
            </a:r>
          </a:p>
        </p:txBody>
      </p:sp>
    </p:spTree>
    <p:extLst>
      <p:ext uri="{BB962C8B-B14F-4D97-AF65-F5344CB8AC3E}">
        <p14:creationId xmlns:p14="http://schemas.microsoft.com/office/powerpoint/2010/main" val="606949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lstStyle/>
          <a:p>
            <a:r>
              <a:rPr lang="en-US" altLang="en-US" smtClean="0"/>
              <a:t>Command line arguments</a:t>
            </a:r>
          </a:p>
        </p:txBody>
      </p:sp>
      <p:sp>
        <p:nvSpPr>
          <p:cNvPr id="24579" name="Rectangle 3"/>
          <p:cNvSpPr>
            <a:spLocks noGrp="1"/>
          </p:cNvSpPr>
          <p:nvPr>
            <p:ph type="body" idx="1"/>
          </p:nvPr>
        </p:nvSpPr>
        <p:spPr/>
        <p:txBody>
          <a:bodyPr/>
          <a:lstStyle/>
          <a:p>
            <a:r>
              <a:rPr lang="en-US" altLang="en-US" sz="2400" dirty="0" smtClean="0"/>
              <a:t>can give input to C program from command line</a:t>
            </a:r>
          </a:p>
          <a:p>
            <a:pPr>
              <a:buFont typeface="Arial" charset="0"/>
              <a:buNone/>
            </a:pPr>
            <a:r>
              <a:rPr lang="en-US" altLang="en-US" sz="2400" dirty="0" smtClean="0"/>
              <a:t>					E.g.  &gt;  </a:t>
            </a:r>
            <a:r>
              <a:rPr lang="en-US" altLang="en-US" sz="2400" dirty="0" err="1" smtClean="0"/>
              <a:t>prog.c</a:t>
            </a:r>
            <a:r>
              <a:rPr lang="en-US" altLang="en-US" sz="2400" dirty="0" smtClean="0"/>
              <a:t>  10 name1 name2 ….</a:t>
            </a:r>
          </a:p>
          <a:p>
            <a:r>
              <a:rPr lang="en-US" altLang="en-US" sz="2400" dirty="0" smtClean="0"/>
              <a:t>how to use these arguments?</a:t>
            </a:r>
          </a:p>
          <a:p>
            <a:pPr lvl="2">
              <a:buFont typeface="Arial" charset="0"/>
              <a:buNone/>
            </a:pPr>
            <a:r>
              <a:rPr lang="en-US" altLang="en-US" sz="1800" dirty="0" smtClean="0"/>
              <a:t>     main ( </a:t>
            </a:r>
            <a:r>
              <a:rPr lang="en-US" altLang="en-US" sz="1800" dirty="0" err="1" smtClean="0"/>
              <a:t>int</a:t>
            </a:r>
            <a:r>
              <a:rPr lang="en-US" altLang="en-US" sz="1800" dirty="0" smtClean="0"/>
              <a:t> </a:t>
            </a:r>
            <a:r>
              <a:rPr lang="en-US" altLang="en-US" sz="1800" dirty="0" err="1" smtClean="0"/>
              <a:t>argc</a:t>
            </a:r>
            <a:r>
              <a:rPr lang="en-US" altLang="en-US" sz="1800" dirty="0" smtClean="0"/>
              <a:t>, char *</a:t>
            </a:r>
            <a:r>
              <a:rPr lang="en-US" altLang="en-US" sz="1800" dirty="0" err="1" smtClean="0"/>
              <a:t>argv</a:t>
            </a:r>
            <a:r>
              <a:rPr lang="en-US" altLang="en-US" sz="1800" dirty="0" smtClean="0"/>
              <a:t>[] )</a:t>
            </a:r>
          </a:p>
          <a:p>
            <a:r>
              <a:rPr lang="en-US" altLang="en-US" sz="2400" dirty="0" err="1" smtClean="0"/>
              <a:t>argc</a:t>
            </a:r>
            <a:r>
              <a:rPr lang="en-US" altLang="en-US" sz="2400" dirty="0" smtClean="0"/>
              <a:t> – gives a count of number of arguments (including program name) </a:t>
            </a:r>
          </a:p>
          <a:p>
            <a:r>
              <a:rPr lang="en-US" altLang="en-US" sz="2400" dirty="0" smtClean="0"/>
              <a:t>char *</a:t>
            </a:r>
            <a:r>
              <a:rPr lang="en-US" altLang="en-US" sz="2400" dirty="0" err="1" smtClean="0"/>
              <a:t>argv</a:t>
            </a:r>
            <a:r>
              <a:rPr lang="en-US" altLang="en-US" sz="2400" dirty="0" smtClean="0"/>
              <a:t>[] defines an array of pointers to character (or array of strings)</a:t>
            </a:r>
          </a:p>
          <a:p>
            <a:r>
              <a:rPr lang="en-US" altLang="en-US" sz="2400" dirty="0" err="1" smtClean="0"/>
              <a:t>argv</a:t>
            </a:r>
            <a:r>
              <a:rPr lang="en-US" altLang="en-US" sz="2400" dirty="0" smtClean="0"/>
              <a:t>[0] – program name</a:t>
            </a:r>
          </a:p>
          <a:p>
            <a:r>
              <a:rPr lang="en-US" altLang="en-US" sz="2400" dirty="0" err="1" smtClean="0"/>
              <a:t>argv</a:t>
            </a:r>
            <a:r>
              <a:rPr lang="en-US" altLang="en-US" sz="2400" dirty="0" smtClean="0"/>
              <a:t>[1] to </a:t>
            </a:r>
            <a:r>
              <a:rPr lang="en-US" altLang="en-US" sz="2400" dirty="0" err="1" smtClean="0"/>
              <a:t>argv</a:t>
            </a:r>
            <a:r>
              <a:rPr lang="en-US" altLang="en-US" sz="2400" dirty="0" smtClean="0"/>
              <a:t>[</a:t>
            </a:r>
            <a:r>
              <a:rPr lang="en-US" altLang="en-US" sz="2400" dirty="0" err="1" smtClean="0"/>
              <a:t>argc</a:t>
            </a:r>
            <a:r>
              <a:rPr lang="en-US" altLang="en-US" sz="2400" dirty="0" smtClean="0"/>
              <a:t> -1] give the other arguments as strings </a:t>
            </a:r>
          </a:p>
        </p:txBody>
      </p:sp>
    </p:spTree>
    <p:extLst>
      <p:ext uri="{BB962C8B-B14F-4D97-AF65-F5344CB8AC3E}">
        <p14:creationId xmlns:p14="http://schemas.microsoft.com/office/powerpoint/2010/main" val="203318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t>c</a:t>
            </a:r>
            <a:r>
              <a:rPr lang="en-IN" dirty="0" err="1" smtClean="0"/>
              <a:t>alloc</a:t>
            </a:r>
            <a:r>
              <a:rPr lang="en-IN" dirty="0" smtClean="0"/>
              <a:t> </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c</a:t>
                </a:r>
                <a:r>
                  <a:rPr lang="en-IN" dirty="0" err="1" smtClean="0"/>
                  <a:t>alloc</a:t>
                </a:r>
                <a:r>
                  <a:rPr lang="en-IN" dirty="0" smtClean="0"/>
                  <a:t>() is another function that reserves memory at the runtime . </a:t>
                </a:r>
              </a:p>
              <a:p>
                <a:r>
                  <a:rPr lang="en-IN" dirty="0" smtClean="0"/>
                  <a:t>Used to request multiple blocks of storage each of the same size and then sets all bytes to zero. </a:t>
                </a:r>
              </a:p>
              <a:p>
                <a:r>
                  <a:rPr lang="en-IN" dirty="0" err="1" smtClean="0"/>
                  <a:t>Calloc</a:t>
                </a:r>
                <a:r>
                  <a:rPr lang="en-IN" dirty="0" smtClean="0"/>
                  <a:t> stands for contiguous memory allocation.</a:t>
                </a:r>
              </a:p>
              <a:p>
                <a:r>
                  <a:rPr lang="en-IN" dirty="0" smtClean="0"/>
                  <a:t>Syntax of </a:t>
                </a:r>
                <a:r>
                  <a:rPr lang="en-IN" dirty="0" err="1" smtClean="0"/>
                  <a:t>calloc</a:t>
                </a:r>
                <a:r>
                  <a:rPr lang="en-IN" dirty="0" smtClean="0"/>
                  <a:t>  is given as:</a:t>
                </a:r>
              </a:p>
              <a:p>
                <a:r>
                  <a:rPr lang="en-IN" dirty="0" err="1" smtClean="0"/>
                  <a:t>Ptr</a:t>
                </a:r>
                <a:r>
                  <a:rPr lang="en-IN" dirty="0" smtClean="0"/>
                  <a:t>=(</a:t>
                </a:r>
                <a14:m>
                  <m:oMath xmlns:m="http://schemas.openxmlformats.org/officeDocument/2006/math">
                    <m:sSup>
                      <m:sSupPr>
                        <m:ctrlPr>
                          <a:rPr lang="en-IN" i="1" smtClean="0">
                            <a:latin typeface="Cambria Math"/>
                          </a:rPr>
                        </m:ctrlPr>
                      </m:sSupPr>
                      <m:e>
                        <m:r>
                          <a:rPr lang="en-IN" b="0" i="1" smtClean="0">
                            <a:latin typeface="Cambria Math"/>
                          </a:rPr>
                          <m:t>(</m:t>
                        </m:r>
                        <m:r>
                          <a:rPr lang="en-IN" b="0" i="1" smtClean="0">
                            <a:latin typeface="Cambria Math"/>
                          </a:rPr>
                          <m:t>𝑐𝑎𝑠𝑡</m:t>
                        </m:r>
                        <m:r>
                          <a:rPr lang="en-IN" b="0" i="1" smtClean="0">
                            <a:latin typeface="Cambria Math"/>
                          </a:rPr>
                          <m:t>−</m:t>
                        </m:r>
                        <m:r>
                          <a:rPr lang="en-IN" b="0" i="1" smtClean="0">
                            <a:latin typeface="Cambria Math"/>
                          </a:rPr>
                          <m:t>𝑡𝑦𝑝𝑒</m:t>
                        </m:r>
                        <m:r>
                          <a:rPr lang="en-IN" b="0" i="1" smtClean="0">
                            <a:latin typeface="Cambria Math"/>
                          </a:rPr>
                          <m:t>)</m:t>
                        </m:r>
                      </m:e>
                      <m:sup>
                        <m:r>
                          <a:rPr lang="en-IN" b="0" i="1" smtClean="0">
                            <a:latin typeface="Cambria Math"/>
                          </a:rPr>
                          <m:t>∗</m:t>
                        </m:r>
                      </m:sup>
                    </m:sSup>
                  </m:oMath>
                </a14:m>
                <a:r>
                  <a:rPr lang="en-IN" dirty="0" smtClean="0"/>
                  <a:t> </a:t>
                </a:r>
                <a:r>
                  <a:rPr lang="en-IN" dirty="0" err="1" smtClean="0"/>
                  <a:t>calloc</a:t>
                </a:r>
                <a:r>
                  <a:rPr lang="en-IN" dirty="0" smtClean="0"/>
                  <a:t>(</a:t>
                </a:r>
                <a:r>
                  <a:rPr lang="en-IN" dirty="0" err="1" smtClean="0"/>
                  <a:t>n_items,size</a:t>
                </a:r>
                <a:r>
                  <a:rPr lang="en-IN" dirty="0" smtClean="0"/>
                  <a:t>);</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14" t="-2241"/>
                </a:stretch>
              </a:blipFill>
            </p:spPr>
            <p:txBody>
              <a:bodyPr/>
              <a:lstStyle/>
              <a:p>
                <a:r>
                  <a:rPr lang="en-IN">
                    <a:noFill/>
                  </a:rPr>
                  <a:t> </a:t>
                </a:r>
              </a:p>
            </p:txBody>
          </p:sp>
        </mc:Fallback>
      </mc:AlternateContent>
    </p:spTree>
    <p:extLst>
      <p:ext uri="{BB962C8B-B14F-4D97-AF65-F5344CB8AC3E}">
        <p14:creationId xmlns:p14="http://schemas.microsoft.com/office/powerpoint/2010/main" val="375211067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52400"/>
            <a:ext cx="8229600" cy="1143000"/>
          </a:xfrm>
        </p:spPr>
        <p:txBody>
          <a:bodyPr/>
          <a:lstStyle/>
          <a:p>
            <a:r>
              <a:rPr lang="en-US" altLang="en-US" smtClean="0"/>
              <a:t>Example args.c</a:t>
            </a:r>
          </a:p>
        </p:txBody>
      </p:sp>
      <p:sp>
        <p:nvSpPr>
          <p:cNvPr id="25603" name="Content Placeholder 2"/>
          <p:cNvSpPr>
            <a:spLocks noGrp="1"/>
          </p:cNvSpPr>
          <p:nvPr>
            <p:ph idx="1"/>
          </p:nvPr>
        </p:nvSpPr>
        <p:spPr>
          <a:xfrm>
            <a:off x="609600" y="3657600"/>
            <a:ext cx="8229600" cy="2819400"/>
          </a:xfrm>
        </p:spPr>
        <p:txBody>
          <a:bodyPr/>
          <a:lstStyle/>
          <a:p>
            <a:pPr>
              <a:buFont typeface="Arial" charset="0"/>
              <a:buNone/>
            </a:pPr>
            <a:r>
              <a:rPr lang="en-US" altLang="en-US" sz="1800" smtClean="0"/>
              <a:t>$ cc args.c -o args.out</a:t>
            </a:r>
          </a:p>
          <a:p>
            <a:pPr>
              <a:buFont typeface="Arial" charset="0"/>
              <a:buNone/>
            </a:pPr>
            <a:r>
              <a:rPr lang="en-US" altLang="en-US" sz="1800" smtClean="0"/>
              <a:t>$ ./args.out 2  join leave 6</a:t>
            </a:r>
          </a:p>
          <a:p>
            <a:pPr>
              <a:buFont typeface="Arial" charset="0"/>
              <a:buNone/>
            </a:pPr>
            <a:r>
              <a:rPr lang="en-US" altLang="en-US" sz="1800" smtClean="0"/>
              <a:t>6</a:t>
            </a:r>
          </a:p>
          <a:p>
            <a:pPr>
              <a:buFont typeface="Arial" charset="0"/>
              <a:buNone/>
            </a:pPr>
            <a:r>
              <a:rPr lang="en-US" altLang="en-US" sz="1800" smtClean="0"/>
              <a:t>leave</a:t>
            </a:r>
          </a:p>
          <a:p>
            <a:pPr>
              <a:buFont typeface="Arial" charset="0"/>
              <a:buNone/>
            </a:pPr>
            <a:r>
              <a:rPr lang="en-US" altLang="en-US" sz="1800" smtClean="0"/>
              <a:t>join</a:t>
            </a:r>
          </a:p>
          <a:p>
            <a:pPr>
              <a:buFont typeface="Arial" charset="0"/>
              <a:buNone/>
            </a:pPr>
            <a:r>
              <a:rPr lang="en-US" altLang="en-US" sz="1800" smtClean="0"/>
              <a:t>2</a:t>
            </a:r>
          </a:p>
          <a:p>
            <a:pPr>
              <a:buFont typeface="Arial" charset="0"/>
              <a:buNone/>
            </a:pPr>
            <a:r>
              <a:rPr lang="en-US" altLang="en-US" sz="1800" smtClean="0"/>
              <a:t>./args.out</a:t>
            </a:r>
          </a:p>
          <a:p>
            <a:pPr>
              <a:buFont typeface="Arial" charset="0"/>
              <a:buNone/>
            </a:pPr>
            <a:r>
              <a:rPr lang="en-US" altLang="en-US" sz="1800" smtClean="0"/>
              <a:t>$</a:t>
            </a:r>
            <a:r>
              <a:rPr lang="en-US" altLang="en-US" smtClean="0"/>
              <a:t> </a:t>
            </a:r>
          </a:p>
          <a:p>
            <a:pPr>
              <a:buFont typeface="Arial" charset="0"/>
              <a:buNone/>
            </a:pPr>
            <a:endParaRPr lang="en-US" altLang="en-US" smtClean="0"/>
          </a:p>
        </p:txBody>
      </p:sp>
      <p:sp>
        <p:nvSpPr>
          <p:cNvPr id="25604" name="TextBox 3"/>
          <p:cNvSpPr txBox="1">
            <a:spLocks noChangeArrowheads="1"/>
          </p:cNvSpPr>
          <p:nvPr/>
        </p:nvSpPr>
        <p:spPr bwMode="auto">
          <a:xfrm>
            <a:off x="1524000" y="990600"/>
            <a:ext cx="63246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itchFamily="-110" charset="0"/>
                <a:ea typeface="ＭＳ Ｐゴシック" charset="-128"/>
              </a:defRPr>
            </a:lvl1pPr>
            <a:lvl2pPr marL="37931725" indent="-37474525">
              <a:defRPr sz="2000">
                <a:solidFill>
                  <a:schemeClr val="tx1"/>
                </a:solidFill>
                <a:latin typeface="Calibri" pitchFamily="-110" charset="0"/>
                <a:ea typeface="ＭＳ Ｐゴシック" charset="-128"/>
              </a:defRPr>
            </a:lvl2pPr>
            <a:lvl3pPr>
              <a:defRPr sz="2400">
                <a:solidFill>
                  <a:schemeClr val="tx1"/>
                </a:solidFill>
                <a:latin typeface="Calibri" pitchFamily="-110" charset="0"/>
                <a:ea typeface="ＭＳ Ｐゴシック" charset="-128"/>
              </a:defRPr>
            </a:lvl3pPr>
            <a:lvl4pPr>
              <a:defRPr sz="1600">
                <a:solidFill>
                  <a:schemeClr val="tx1"/>
                </a:solidFill>
                <a:latin typeface="Calibri" pitchFamily="-110" charset="0"/>
                <a:ea typeface="ＭＳ Ｐゴシック" charset="-128"/>
              </a:defRPr>
            </a:lvl4pPr>
            <a:lvl5pPr>
              <a:defRPr sz="1600">
                <a:solidFill>
                  <a:schemeClr val="tx1"/>
                </a:solidFill>
                <a:latin typeface="Calibri" pitchFamily="-110" charset="0"/>
                <a:ea typeface="ＭＳ Ｐゴシック" charset="-128"/>
              </a:defRPr>
            </a:lvl5pPr>
            <a:lvl6pPr eaLnBrk="0" fontAlgn="base" hangingPunct="0">
              <a:spcAft>
                <a:spcPct val="0"/>
              </a:spcAft>
              <a:buFont typeface="Arial" charset="0"/>
              <a:buChar char="»"/>
              <a:defRPr sz="1600">
                <a:solidFill>
                  <a:schemeClr val="tx1"/>
                </a:solidFill>
                <a:latin typeface="Calibri" pitchFamily="-110" charset="0"/>
                <a:ea typeface="ＭＳ Ｐゴシック" charset="-128"/>
              </a:defRPr>
            </a:lvl6pPr>
            <a:lvl7pPr eaLnBrk="0" fontAlgn="base" hangingPunct="0">
              <a:spcAft>
                <a:spcPct val="0"/>
              </a:spcAft>
              <a:buFont typeface="Arial" charset="0"/>
              <a:buChar char="»"/>
              <a:defRPr sz="1600">
                <a:solidFill>
                  <a:schemeClr val="tx1"/>
                </a:solidFill>
                <a:latin typeface="Calibri" pitchFamily="-110" charset="0"/>
                <a:ea typeface="ＭＳ Ｐゴシック" charset="-128"/>
              </a:defRPr>
            </a:lvl7pPr>
            <a:lvl8pPr eaLnBrk="0" fontAlgn="base" hangingPunct="0">
              <a:spcAft>
                <a:spcPct val="0"/>
              </a:spcAft>
              <a:buFont typeface="Arial" charset="0"/>
              <a:buChar char="»"/>
              <a:defRPr sz="1600">
                <a:solidFill>
                  <a:schemeClr val="tx1"/>
                </a:solidFill>
                <a:latin typeface="Calibri" pitchFamily="-110" charset="0"/>
                <a:ea typeface="ＭＳ Ｐゴシック" charset="-128"/>
              </a:defRPr>
            </a:lvl8pPr>
            <a:lvl9pPr eaLnBrk="0" fontAlgn="base" hangingPunct="0">
              <a:spcAft>
                <a:spcPct val="0"/>
              </a:spcAft>
              <a:buFont typeface="Arial" charset="0"/>
              <a:buChar char="»"/>
              <a:defRPr sz="1600">
                <a:solidFill>
                  <a:schemeClr val="tx1"/>
                </a:solidFill>
                <a:latin typeface="Calibri" pitchFamily="-110" charset="0"/>
                <a:ea typeface="ＭＳ Ｐゴシック" charset="-128"/>
              </a:defRPr>
            </a:lvl9pPr>
          </a:lstStyle>
          <a:p>
            <a:pPr eaLnBrk="1" hangingPunct="1"/>
            <a:r>
              <a:rPr lang="en-US" altLang="en-US" sz="1600">
                <a:latin typeface="Arial" charset="0"/>
              </a:rPr>
              <a:t>#include &lt;stdio.h&gt;</a:t>
            </a:r>
          </a:p>
          <a:p>
            <a:pPr eaLnBrk="1" hangingPunct="1"/>
            <a:endParaRPr lang="en-US" altLang="en-US" sz="1600">
              <a:latin typeface="Arial" charset="0"/>
            </a:endParaRPr>
          </a:p>
          <a:p>
            <a:pPr eaLnBrk="1" hangingPunct="1"/>
            <a:r>
              <a:rPr lang="en-US" altLang="en-US" sz="1600">
                <a:latin typeface="Arial" charset="0"/>
              </a:rPr>
              <a:t>main(int argc,char *argv[])</a:t>
            </a:r>
          </a:p>
          <a:p>
            <a:pPr eaLnBrk="1" hangingPunct="1"/>
            <a:r>
              <a:rPr lang="en-US" altLang="en-US" sz="1600">
                <a:latin typeface="Arial" charset="0"/>
              </a:rPr>
              <a:t>{ </a:t>
            </a:r>
          </a:p>
          <a:p>
            <a:pPr eaLnBrk="1" hangingPunct="1"/>
            <a:r>
              <a:rPr lang="en-US" altLang="en-US" sz="1600">
                <a:latin typeface="Arial" charset="0"/>
              </a:rPr>
              <a:t>  while(argc&gt;0)      /* print out all arguments in reverse order*/</a:t>
            </a:r>
          </a:p>
          <a:p>
            <a:pPr eaLnBrk="1" hangingPunct="1"/>
            <a:r>
              <a:rPr lang="en-US" altLang="en-US" sz="1600">
                <a:latin typeface="Arial" charset="0"/>
              </a:rPr>
              <a:t>    {</a:t>
            </a:r>
          </a:p>
          <a:p>
            <a:pPr eaLnBrk="1" hangingPunct="1"/>
            <a:r>
              <a:rPr lang="en-US" altLang="en-US" sz="1600">
                <a:latin typeface="Arial" charset="0"/>
              </a:rPr>
              <a:t>      printf("%s\n",argv[argc-1]);</a:t>
            </a:r>
          </a:p>
          <a:p>
            <a:pPr eaLnBrk="1" hangingPunct="1"/>
            <a:r>
              <a:rPr lang="en-US" altLang="en-US" sz="1600">
                <a:latin typeface="Arial" charset="0"/>
              </a:rPr>
              <a:t>      argc--;</a:t>
            </a:r>
          </a:p>
          <a:p>
            <a:pPr eaLnBrk="1" hangingPunct="1"/>
            <a:r>
              <a:rPr lang="en-US" altLang="en-US" sz="1600">
                <a:latin typeface="Arial" charset="0"/>
              </a:rPr>
              <a:t>    } </a:t>
            </a:r>
          </a:p>
          <a:p>
            <a:pPr eaLnBrk="1" hangingPunct="1"/>
            <a:r>
              <a:rPr lang="en-US" altLang="en-US" sz="1600">
                <a:latin typeface="Arial" charset="0"/>
              </a:rPr>
              <a:t>}</a:t>
            </a:r>
            <a:endParaRPr lang="en-US" altLang="en-US" sz="2000">
              <a:latin typeface="Arial" charset="0"/>
            </a:endParaRPr>
          </a:p>
        </p:txBody>
      </p:sp>
    </p:spTree>
    <p:extLst>
      <p:ext uri="{BB962C8B-B14F-4D97-AF65-F5344CB8AC3E}">
        <p14:creationId xmlns:p14="http://schemas.microsoft.com/office/powerpoint/2010/main" val="388534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calloc</a:t>
            </a:r>
            <a:r>
              <a:rPr lang="en-IN" dirty="0" smtClean="0"/>
              <a:t> </a:t>
            </a:r>
            <a:endParaRPr lang="en-IN" dirty="0"/>
          </a:p>
        </p:txBody>
      </p:sp>
      <p:sp>
        <p:nvSpPr>
          <p:cNvPr id="3" name="Content Placeholder 2"/>
          <p:cNvSpPr>
            <a:spLocks noGrp="1"/>
          </p:cNvSpPr>
          <p:nvPr>
            <p:ph idx="1"/>
          </p:nvPr>
        </p:nvSpPr>
        <p:spPr/>
        <p:txBody>
          <a:bodyPr/>
          <a:lstStyle/>
          <a:p>
            <a:r>
              <a:rPr lang="en-US" dirty="0"/>
              <a:t>If </a:t>
            </a:r>
            <a:r>
              <a:rPr lang="en-US" dirty="0" err="1"/>
              <a:t>calloc</a:t>
            </a:r>
            <a:r>
              <a:rPr lang="en-US" dirty="0"/>
              <a:t>() could find space for array of </a:t>
            </a:r>
            <a:r>
              <a:rPr lang="en-US" dirty="0" err="1"/>
              <a:t>n_items</a:t>
            </a:r>
            <a:r>
              <a:rPr lang="en-US" dirty="0"/>
              <a:t>*size bytes of memory in the heap, then it returns a pointer to the block in memory</a:t>
            </a:r>
            <a:r>
              <a:rPr lang="en-US" dirty="0" smtClean="0"/>
              <a:t>.</a:t>
            </a:r>
          </a:p>
          <a:p>
            <a:r>
              <a:rPr lang="en-US" dirty="0" smtClean="0"/>
              <a:t>If </a:t>
            </a:r>
            <a:r>
              <a:rPr lang="en-US" dirty="0" err="1"/>
              <a:t>malloc</a:t>
            </a:r>
            <a:r>
              <a:rPr lang="en-US" dirty="0"/>
              <a:t>() could not find space for </a:t>
            </a:r>
            <a:r>
              <a:rPr lang="en-US" dirty="0" err="1"/>
              <a:t>n_items</a:t>
            </a:r>
            <a:r>
              <a:rPr lang="en-US" dirty="0"/>
              <a:t>*size bytes of memory in the heap, then it returns a NULL</a:t>
            </a:r>
            <a:r>
              <a:rPr lang="en-US" dirty="0" smtClean="0"/>
              <a:t>.</a:t>
            </a:r>
          </a:p>
          <a:p>
            <a:r>
              <a:rPr lang="en-US" dirty="0"/>
              <a:t>always check for this condition when allocating memory.</a:t>
            </a:r>
            <a:endParaRPr lang="en-IN" dirty="0"/>
          </a:p>
        </p:txBody>
      </p:sp>
    </p:spTree>
    <p:extLst>
      <p:ext uri="{BB962C8B-B14F-4D97-AF65-F5344CB8AC3E}">
        <p14:creationId xmlns:p14="http://schemas.microsoft.com/office/powerpoint/2010/main" val="220140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Calloc</a:t>
            </a:r>
            <a:r>
              <a:rPr lang="en-IN" dirty="0" smtClean="0"/>
              <a:t> code to check error in memory allocation </a:t>
            </a:r>
            <a:endParaRPr lang="en-IN" dirty="0"/>
          </a:p>
        </p:txBody>
      </p:sp>
      <p:sp>
        <p:nvSpPr>
          <p:cNvPr id="3" name="Content Placeholder 2"/>
          <p:cNvSpPr>
            <a:spLocks noGrp="1"/>
          </p:cNvSpPr>
          <p:nvPr>
            <p:ph idx="1"/>
          </p:nvPr>
        </p:nvSpPr>
        <p:spPr/>
        <p:txBody>
          <a:bodyPr/>
          <a:lstStyle/>
          <a:p>
            <a:r>
              <a:rPr lang="en-US" dirty="0" err="1"/>
              <a:t>int</a:t>
            </a:r>
            <a:r>
              <a:rPr lang="en-US" dirty="0"/>
              <a:t> *</a:t>
            </a:r>
            <a:r>
              <a:rPr lang="en-US" dirty="0" err="1"/>
              <a:t>i_ptr</a:t>
            </a:r>
            <a:r>
              <a:rPr lang="en-US" dirty="0"/>
              <a:t> </a:t>
            </a:r>
            <a:r>
              <a:rPr lang="en-US" dirty="0" smtClean="0"/>
              <a:t>;</a:t>
            </a:r>
          </a:p>
          <a:p>
            <a:r>
              <a:rPr lang="en-US" dirty="0" smtClean="0"/>
              <a:t>/* </a:t>
            </a:r>
            <a:r>
              <a:rPr lang="en-US" dirty="0"/>
              <a:t>allocate memory for 20 integers</a:t>
            </a:r>
            <a:r>
              <a:rPr lang="en-US" dirty="0" smtClean="0"/>
              <a:t>*/</a:t>
            </a:r>
          </a:p>
          <a:p>
            <a:r>
              <a:rPr lang="en-US" dirty="0" err="1" smtClean="0"/>
              <a:t>i_ptr</a:t>
            </a:r>
            <a:r>
              <a:rPr lang="en-US" dirty="0" smtClean="0"/>
              <a:t> </a:t>
            </a:r>
            <a:r>
              <a:rPr lang="en-US" dirty="0"/>
              <a:t>= (</a:t>
            </a:r>
            <a:r>
              <a:rPr lang="en-US" dirty="0" err="1"/>
              <a:t>int</a:t>
            </a:r>
            <a:r>
              <a:rPr lang="en-US" dirty="0"/>
              <a:t> *)</a:t>
            </a:r>
            <a:r>
              <a:rPr lang="en-US" dirty="0" err="1"/>
              <a:t>calloc</a:t>
            </a:r>
            <a:r>
              <a:rPr lang="en-US" dirty="0"/>
              <a:t>(20, </a:t>
            </a:r>
            <a:r>
              <a:rPr lang="en-US" dirty="0" err="1"/>
              <a:t>sizeof</a:t>
            </a:r>
            <a:r>
              <a:rPr lang="en-US" dirty="0"/>
              <a:t>(</a:t>
            </a:r>
            <a:r>
              <a:rPr lang="en-US" dirty="0" err="1"/>
              <a:t>int</a:t>
            </a:r>
            <a:r>
              <a:rPr lang="en-US" dirty="0"/>
              <a:t>) ) </a:t>
            </a:r>
            <a:r>
              <a:rPr lang="en-US" dirty="0" smtClean="0"/>
              <a:t>;</a:t>
            </a:r>
          </a:p>
          <a:p>
            <a:r>
              <a:rPr lang="en-US" dirty="0" smtClean="0"/>
              <a:t>if </a:t>
            </a:r>
            <a:r>
              <a:rPr lang="en-US" dirty="0"/>
              <a:t>(</a:t>
            </a:r>
            <a:r>
              <a:rPr lang="en-US" dirty="0" err="1"/>
              <a:t>i_ptr</a:t>
            </a:r>
            <a:r>
              <a:rPr lang="en-US" dirty="0"/>
              <a:t> == NULL</a:t>
            </a:r>
            <a:r>
              <a:rPr lang="en-US" dirty="0" smtClean="0"/>
              <a:t>)</a:t>
            </a:r>
          </a:p>
          <a:p>
            <a:r>
              <a:rPr lang="en-US" dirty="0" smtClean="0"/>
              <a:t>{</a:t>
            </a:r>
          </a:p>
          <a:p>
            <a:r>
              <a:rPr lang="en-US" dirty="0" err="1" smtClean="0"/>
              <a:t>printf</a:t>
            </a:r>
            <a:r>
              <a:rPr lang="en-US" dirty="0"/>
              <a:t>("Not enough memory to </a:t>
            </a:r>
            <a:r>
              <a:rPr lang="en-US" dirty="0" smtClean="0"/>
              <a:t>allocate integers\n");</a:t>
            </a:r>
          </a:p>
          <a:p>
            <a:r>
              <a:rPr lang="en-US" dirty="0" smtClean="0"/>
              <a:t>exit</a:t>
            </a:r>
            <a:r>
              <a:rPr lang="en-US" dirty="0"/>
              <a:t>(-1); </a:t>
            </a:r>
            <a:endParaRPr lang="en-US" dirty="0" smtClean="0"/>
          </a:p>
          <a:p>
            <a:r>
              <a:rPr lang="en-US" dirty="0" smtClean="0"/>
              <a:t>/* </a:t>
            </a:r>
            <a:r>
              <a:rPr lang="en-US" dirty="0"/>
              <a:t>terminate program if out of memory */}</a:t>
            </a:r>
            <a:endParaRPr lang="en-IN" dirty="0"/>
          </a:p>
        </p:txBody>
      </p:sp>
    </p:spTree>
    <p:extLst>
      <p:ext uri="{BB962C8B-B14F-4D97-AF65-F5344CB8AC3E}">
        <p14:creationId xmlns:p14="http://schemas.microsoft.com/office/powerpoint/2010/main" val="3497301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Allocate a 10 char string using </a:t>
            </a:r>
            <a:r>
              <a:rPr lang="en-US" b="1" dirty="0" err="1"/>
              <a:t>calloc</a:t>
            </a:r>
            <a:r>
              <a:rPr lang="en-US" b="1" dirty="0"/>
              <a:t>()</a:t>
            </a:r>
            <a:endParaRPr lang="en-IN" dirty="0"/>
          </a:p>
        </p:txBody>
      </p:sp>
      <p:pic>
        <p:nvPicPr>
          <p:cNvPr id="2050" name="Picture 2" descr="C:\Users\nittu\Desktop\calloce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620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50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Releasing the used space </a:t>
            </a:r>
            <a:endParaRPr lang="en-IN" dirty="0"/>
          </a:p>
        </p:txBody>
      </p:sp>
      <p:sp>
        <p:nvSpPr>
          <p:cNvPr id="3" name="Content Placeholder 2"/>
          <p:cNvSpPr>
            <a:spLocks noGrp="1"/>
          </p:cNvSpPr>
          <p:nvPr>
            <p:ph idx="1"/>
          </p:nvPr>
        </p:nvSpPr>
        <p:spPr/>
        <p:txBody>
          <a:bodyPr/>
          <a:lstStyle/>
          <a:p>
            <a:pPr algn="just"/>
            <a:r>
              <a:rPr lang="en-IN" dirty="0" smtClean="0"/>
              <a:t>When a variable is allocated space during the compile time, then the memory used by that variable is automatically released by the system in accordance with its storage classes.</a:t>
            </a:r>
          </a:p>
          <a:p>
            <a:pPr algn="just"/>
            <a:r>
              <a:rPr lang="en-IN" dirty="0" smtClean="0"/>
              <a:t>But when memory is allocated dynamically programmer has to release the space when it is not required. </a:t>
            </a:r>
          </a:p>
          <a:p>
            <a:pPr algn="just"/>
            <a:r>
              <a:rPr lang="en-US" dirty="0"/>
              <a:t>free() deallocates the memory block created by a previous call to </a:t>
            </a:r>
            <a:r>
              <a:rPr lang="en-US" dirty="0" err="1"/>
              <a:t>malloc</a:t>
            </a:r>
            <a:r>
              <a:rPr lang="en-US" dirty="0"/>
              <a:t>() or </a:t>
            </a:r>
            <a:r>
              <a:rPr lang="en-US" dirty="0" err="1"/>
              <a:t>calloc</a:t>
            </a:r>
            <a:r>
              <a:rPr lang="en-US" dirty="0" smtClean="0"/>
              <a:t>().</a:t>
            </a:r>
          </a:p>
          <a:p>
            <a:pPr algn="just"/>
            <a:r>
              <a:rPr lang="en-US" dirty="0"/>
              <a:t>This frees up the memory so that it can be dynamically allocated again if required.</a:t>
            </a:r>
            <a:endParaRPr lang="en-IN" dirty="0"/>
          </a:p>
        </p:txBody>
      </p:sp>
    </p:spTree>
    <p:extLst>
      <p:ext uri="{BB962C8B-B14F-4D97-AF65-F5344CB8AC3E}">
        <p14:creationId xmlns:p14="http://schemas.microsoft.com/office/powerpoint/2010/main" val="2434998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Releasing the used space </a:t>
            </a:r>
          </a:p>
        </p:txBody>
      </p:sp>
      <p:sp>
        <p:nvSpPr>
          <p:cNvPr id="3" name="Content Placeholder 2"/>
          <p:cNvSpPr>
            <a:spLocks noGrp="1"/>
          </p:cNvSpPr>
          <p:nvPr>
            <p:ph idx="1"/>
          </p:nvPr>
        </p:nvSpPr>
        <p:spPr/>
        <p:txBody>
          <a:bodyPr/>
          <a:lstStyle/>
          <a:p>
            <a:pPr algn="just"/>
            <a:r>
              <a:rPr lang="en-US" dirty="0"/>
              <a:t>free() can only be used with the </a:t>
            </a:r>
            <a:r>
              <a:rPr lang="en-US" dirty="0" err="1"/>
              <a:t>malloc</a:t>
            </a:r>
            <a:r>
              <a:rPr lang="en-US" dirty="0"/>
              <a:t>() or </a:t>
            </a:r>
            <a:r>
              <a:rPr lang="en-US" dirty="0" err="1"/>
              <a:t>calloc</a:t>
            </a:r>
            <a:r>
              <a:rPr lang="en-US" dirty="0"/>
              <a:t>(). The size of the memory block is not required because the heap memory manager knows the size of the memory block from the address given. When the memory is allocated the heap memory manager remembers the address and the size</a:t>
            </a:r>
            <a:r>
              <a:rPr lang="en-US" dirty="0" smtClean="0"/>
              <a:t>.</a:t>
            </a:r>
          </a:p>
          <a:p>
            <a:pPr algn="just"/>
            <a:r>
              <a:rPr lang="en-US" dirty="0" smtClean="0"/>
              <a:t>Syntax of free is given below:</a:t>
            </a:r>
          </a:p>
          <a:p>
            <a:pPr algn="just"/>
            <a:r>
              <a:rPr lang="en-US" dirty="0"/>
              <a:t>f</a:t>
            </a:r>
            <a:r>
              <a:rPr lang="en-US" dirty="0" smtClean="0"/>
              <a:t>ree(</a:t>
            </a:r>
            <a:r>
              <a:rPr lang="en-US" dirty="0" err="1" smtClean="0"/>
              <a:t>ptr</a:t>
            </a:r>
            <a:r>
              <a:rPr lang="en-US" dirty="0" smtClean="0"/>
              <a:t>);</a:t>
            </a:r>
            <a:endParaRPr lang="en-IN" dirty="0"/>
          </a:p>
        </p:txBody>
      </p:sp>
    </p:spTree>
    <p:extLst>
      <p:ext uri="{BB962C8B-B14F-4D97-AF65-F5344CB8AC3E}">
        <p14:creationId xmlns:p14="http://schemas.microsoft.com/office/powerpoint/2010/main" val="355819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1122362"/>
            <a:ext cx="6858000" cy="3525837"/>
          </a:xfrm>
        </p:spPr>
        <p:txBody>
          <a:bodyPr/>
          <a:lstStyle/>
          <a:p>
            <a:r>
              <a:rPr lang="en-IN" sz="7200" b="1" dirty="0" smtClean="0"/>
              <a:t>Linked list and files </a:t>
            </a:r>
            <a:endParaRPr lang="en-IN" sz="7200" b="1" dirty="0"/>
          </a:p>
        </p:txBody>
      </p:sp>
    </p:spTree>
    <p:extLst>
      <p:ext uri="{BB962C8B-B14F-4D97-AF65-F5344CB8AC3E}">
        <p14:creationId xmlns:p14="http://schemas.microsoft.com/office/powerpoint/2010/main" val="1369134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 </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Linked lists vs Arrays</a:t>
            </a:r>
          </a:p>
          <a:p>
            <a:r>
              <a:rPr lang="en-IN" dirty="0" smtClean="0"/>
              <a:t>Memory allocation and Deallocation for a linked list</a:t>
            </a:r>
          </a:p>
          <a:p>
            <a:r>
              <a:rPr lang="en-IN" dirty="0" smtClean="0"/>
              <a:t>Types of linked lists</a:t>
            </a:r>
          </a:p>
          <a:p>
            <a:r>
              <a:rPr lang="en-IN" dirty="0" smtClean="0"/>
              <a:t>Singly linked lists</a:t>
            </a:r>
          </a:p>
          <a:p>
            <a:r>
              <a:rPr lang="en-IN" dirty="0" smtClean="0"/>
              <a:t>Introduction to files</a:t>
            </a:r>
          </a:p>
          <a:p>
            <a:r>
              <a:rPr lang="en-IN" dirty="0" smtClean="0"/>
              <a:t>Using files in C</a:t>
            </a:r>
          </a:p>
          <a:p>
            <a:r>
              <a:rPr lang="en-IN" dirty="0" smtClean="0"/>
              <a:t>Reading data from files</a:t>
            </a:r>
          </a:p>
          <a:p>
            <a:r>
              <a:rPr lang="en-IN" dirty="0" smtClean="0"/>
              <a:t>Writing data to files</a:t>
            </a:r>
          </a:p>
          <a:p>
            <a:endParaRPr lang="en-IN" dirty="0"/>
          </a:p>
        </p:txBody>
      </p:sp>
    </p:spTree>
    <p:extLst>
      <p:ext uri="{BB962C8B-B14F-4D97-AF65-F5344CB8AC3E}">
        <p14:creationId xmlns:p14="http://schemas.microsoft.com/office/powerpoint/2010/main" val="2934395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CONTENTS</a:t>
            </a:r>
            <a:endParaRPr lang="en-IN" dirty="0"/>
          </a:p>
        </p:txBody>
      </p:sp>
      <p:sp>
        <p:nvSpPr>
          <p:cNvPr id="3" name="Content Placeholder 2"/>
          <p:cNvSpPr>
            <a:spLocks noGrp="1"/>
          </p:cNvSpPr>
          <p:nvPr>
            <p:ph idx="1"/>
          </p:nvPr>
        </p:nvSpPr>
        <p:spPr/>
        <p:txBody>
          <a:bodyPr/>
          <a:lstStyle/>
          <a:p>
            <a:r>
              <a:rPr lang="en-IN" dirty="0" smtClean="0"/>
              <a:t>Dynamic Memory Allocation:</a:t>
            </a:r>
          </a:p>
          <a:p>
            <a:pPr>
              <a:buFont typeface="Wingdings" panose="05000000000000000000" pitchFamily="2" charset="2"/>
              <a:buChar char="Ø"/>
            </a:pPr>
            <a:r>
              <a:rPr lang="en-IN" dirty="0" smtClean="0"/>
              <a:t>Memory allocation process</a:t>
            </a:r>
          </a:p>
          <a:p>
            <a:pPr>
              <a:buFont typeface="Wingdings" panose="05000000000000000000" pitchFamily="2" charset="2"/>
              <a:buChar char="Ø"/>
            </a:pPr>
            <a:r>
              <a:rPr lang="en-IN" dirty="0" smtClean="0"/>
              <a:t>Allocating a block of memory</a:t>
            </a:r>
          </a:p>
          <a:p>
            <a:pPr>
              <a:buFont typeface="Wingdings" panose="05000000000000000000" pitchFamily="2" charset="2"/>
              <a:buChar char="Ø"/>
            </a:pPr>
            <a:r>
              <a:rPr lang="en-IN" dirty="0" smtClean="0"/>
              <a:t>Releasing the used space</a:t>
            </a:r>
          </a:p>
          <a:p>
            <a:pPr marL="0" indent="0">
              <a:buNone/>
            </a:pPr>
            <a:endParaRPr lang="en-IN" dirty="0"/>
          </a:p>
        </p:txBody>
      </p:sp>
    </p:spTree>
    <p:extLst>
      <p:ext uri="{BB962C8B-B14F-4D97-AF65-F5344CB8AC3E}">
        <p14:creationId xmlns:p14="http://schemas.microsoft.com/office/powerpoint/2010/main" val="1153377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p:txBody>
          <a:bodyPr/>
          <a:lstStyle/>
          <a:p>
            <a:r>
              <a:rPr lang="en-IN" dirty="0" smtClean="0"/>
              <a:t>Detecting End-Of-File</a:t>
            </a:r>
          </a:p>
          <a:p>
            <a:r>
              <a:rPr lang="en-IN" dirty="0" smtClean="0"/>
              <a:t>Functions for selecting a record randomly</a:t>
            </a:r>
          </a:p>
          <a:p>
            <a:r>
              <a:rPr lang="en-IN" dirty="0" smtClean="0"/>
              <a:t>Remove()</a:t>
            </a:r>
            <a:endParaRPr lang="en-IN" dirty="0"/>
          </a:p>
        </p:txBody>
      </p:sp>
    </p:spTree>
    <p:extLst>
      <p:ext uri="{BB962C8B-B14F-4D97-AF65-F5344CB8AC3E}">
        <p14:creationId xmlns:p14="http://schemas.microsoft.com/office/powerpoint/2010/main" val="1371249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 </a:t>
            </a:r>
            <a:endParaRPr lang="en-IN" dirty="0"/>
          </a:p>
        </p:txBody>
      </p:sp>
      <p:sp>
        <p:nvSpPr>
          <p:cNvPr id="3" name="Content Placeholder 2"/>
          <p:cNvSpPr>
            <a:spLocks noGrp="1"/>
          </p:cNvSpPr>
          <p:nvPr>
            <p:ph idx="1"/>
          </p:nvPr>
        </p:nvSpPr>
        <p:spPr/>
        <p:txBody>
          <a:bodyPr/>
          <a:lstStyle/>
          <a:p>
            <a:pPr algn="just"/>
            <a:r>
              <a:rPr lang="en-IN" dirty="0" smtClean="0"/>
              <a:t>A linked list is a linear collection of data elements. These data elements are called nodes.</a:t>
            </a:r>
          </a:p>
          <a:p>
            <a:pPr algn="just"/>
            <a:r>
              <a:rPr lang="en-IN" dirty="0" smtClean="0"/>
              <a:t>Linked lists are data structures which can be used to implement other data structures.</a:t>
            </a:r>
          </a:p>
          <a:p>
            <a:pPr algn="just"/>
            <a:r>
              <a:rPr lang="en-IN" dirty="0" smtClean="0"/>
              <a:t>They are building blocks for other data structure like queue, stacks.</a:t>
            </a:r>
          </a:p>
          <a:p>
            <a:pPr algn="just"/>
            <a:r>
              <a:rPr lang="en-IN" dirty="0" smtClean="0"/>
              <a:t>A linked list can be perceived as a train or a sequence of nodes in which each node contains one or more data fields and a pointer to the next node. </a:t>
            </a:r>
          </a:p>
          <a:p>
            <a:endParaRPr lang="en-IN" dirty="0"/>
          </a:p>
        </p:txBody>
      </p:sp>
    </p:spTree>
    <p:extLst>
      <p:ext uri="{BB962C8B-B14F-4D97-AF65-F5344CB8AC3E}">
        <p14:creationId xmlns:p14="http://schemas.microsoft.com/office/powerpoint/2010/main" val="1758255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en-US" dirty="0" smtClean="0"/>
              <a:t>Introduction</a:t>
            </a:r>
          </a:p>
        </p:txBody>
      </p:sp>
      <p:sp>
        <p:nvSpPr>
          <p:cNvPr id="3075" name="Rectangle 3"/>
          <p:cNvSpPr>
            <a:spLocks noGrp="1" noChangeArrowheads="1"/>
          </p:cNvSpPr>
          <p:nvPr>
            <p:ph idx="1"/>
          </p:nvPr>
        </p:nvSpPr>
        <p:spPr>
          <a:xfrm>
            <a:off x="685800" y="1371600"/>
            <a:ext cx="8001000" cy="4724400"/>
          </a:xfrm>
        </p:spPr>
        <p:txBody>
          <a:bodyPr/>
          <a:lstStyle/>
          <a:p>
            <a:pPr eaLnBrk="1" hangingPunct="1"/>
            <a:r>
              <a:rPr lang="en-US" altLang="en-US" sz="2800" smtClean="0"/>
              <a:t>A linked list is a data structure which can change during execution.</a:t>
            </a:r>
          </a:p>
          <a:p>
            <a:pPr lvl="1" eaLnBrk="1" hangingPunct="1"/>
            <a:r>
              <a:rPr lang="en-US" altLang="en-US" sz="2400" smtClean="0"/>
              <a:t>Successive elements are connected by pointers.</a:t>
            </a:r>
          </a:p>
          <a:p>
            <a:pPr lvl="1" eaLnBrk="1" hangingPunct="1"/>
            <a:r>
              <a:rPr lang="en-US" altLang="en-US" sz="2400" smtClean="0"/>
              <a:t>Last element points to </a:t>
            </a:r>
            <a:r>
              <a:rPr lang="en-US" altLang="en-US" sz="2400" smtClean="0">
                <a:solidFill>
                  <a:srgbClr val="0000CC"/>
                </a:solidFill>
                <a:latin typeface="Courier New" pitchFamily="49" charset="0"/>
              </a:rPr>
              <a:t>NULL</a:t>
            </a:r>
            <a:r>
              <a:rPr lang="en-US" altLang="en-US" sz="2400" smtClean="0"/>
              <a:t>.</a:t>
            </a:r>
          </a:p>
          <a:p>
            <a:pPr lvl="1" eaLnBrk="1" hangingPunct="1"/>
            <a:r>
              <a:rPr lang="en-US" altLang="en-US" sz="2400" smtClean="0"/>
              <a:t>It can grow or shrink in size during execution of a program.</a:t>
            </a:r>
          </a:p>
          <a:p>
            <a:pPr lvl="1" eaLnBrk="1" hangingPunct="1"/>
            <a:r>
              <a:rPr lang="en-US" altLang="en-US" sz="2400" smtClean="0"/>
              <a:t>It can be made just as long as required.</a:t>
            </a:r>
          </a:p>
          <a:p>
            <a:pPr lvl="1" eaLnBrk="1" hangingPunct="1"/>
            <a:r>
              <a:rPr lang="en-US" altLang="en-US" sz="2400" smtClean="0"/>
              <a:t>It does not waste memory space.</a:t>
            </a:r>
          </a:p>
        </p:txBody>
      </p:sp>
      <p:grpSp>
        <p:nvGrpSpPr>
          <p:cNvPr id="2" name="Group 19"/>
          <p:cNvGrpSpPr>
            <a:grpSpLocks/>
          </p:cNvGrpSpPr>
          <p:nvPr/>
        </p:nvGrpSpPr>
        <p:grpSpPr bwMode="auto">
          <a:xfrm>
            <a:off x="1066800" y="5257800"/>
            <a:ext cx="7397750" cy="685800"/>
            <a:chOff x="768" y="2880"/>
            <a:chExt cx="4660" cy="432"/>
          </a:xfrm>
        </p:grpSpPr>
        <p:sp>
          <p:nvSpPr>
            <p:cNvPr id="17418" name="Rectangle 4"/>
            <p:cNvSpPr>
              <a:spLocks noChangeArrowheads="1"/>
            </p:cNvSpPr>
            <p:nvPr/>
          </p:nvSpPr>
          <p:spPr bwMode="auto">
            <a:xfrm>
              <a:off x="768" y="2880"/>
              <a:ext cx="864" cy="336"/>
            </a:xfrm>
            <a:prstGeom prst="rect">
              <a:avLst/>
            </a:prstGeom>
            <a:solidFill>
              <a:srgbClr val="FFCC99"/>
            </a:solidFill>
            <a:ln w="25400">
              <a:solidFill>
                <a:srgbClr val="993300"/>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17419" name="Rectangle 5"/>
            <p:cNvSpPr>
              <a:spLocks noChangeArrowheads="1"/>
            </p:cNvSpPr>
            <p:nvPr/>
          </p:nvSpPr>
          <p:spPr bwMode="auto">
            <a:xfrm>
              <a:off x="2304" y="2880"/>
              <a:ext cx="864" cy="336"/>
            </a:xfrm>
            <a:prstGeom prst="rect">
              <a:avLst/>
            </a:prstGeom>
            <a:solidFill>
              <a:srgbClr val="FFCC99"/>
            </a:solidFill>
            <a:ln w="25400">
              <a:solidFill>
                <a:srgbClr val="993300"/>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17420" name="Rectangle 6"/>
            <p:cNvSpPr>
              <a:spLocks noChangeArrowheads="1"/>
            </p:cNvSpPr>
            <p:nvPr/>
          </p:nvSpPr>
          <p:spPr bwMode="auto">
            <a:xfrm>
              <a:off x="3792" y="2880"/>
              <a:ext cx="864" cy="336"/>
            </a:xfrm>
            <a:prstGeom prst="rect">
              <a:avLst/>
            </a:prstGeom>
            <a:solidFill>
              <a:srgbClr val="FFCC99"/>
            </a:solidFill>
            <a:ln w="25400">
              <a:solidFill>
                <a:srgbClr val="993300"/>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17421" name="Line 7"/>
            <p:cNvSpPr>
              <a:spLocks noChangeShapeType="1"/>
            </p:cNvSpPr>
            <p:nvPr/>
          </p:nvSpPr>
          <p:spPr bwMode="auto">
            <a:xfrm>
              <a:off x="1536" y="3072"/>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422" name="Line 8"/>
            <p:cNvSpPr>
              <a:spLocks noChangeShapeType="1"/>
            </p:cNvSpPr>
            <p:nvPr/>
          </p:nvSpPr>
          <p:spPr bwMode="auto">
            <a:xfrm>
              <a:off x="3024" y="3072"/>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423" name="Line 9"/>
            <p:cNvSpPr>
              <a:spLocks noChangeShapeType="1"/>
            </p:cNvSpPr>
            <p:nvPr/>
          </p:nvSpPr>
          <p:spPr bwMode="auto">
            <a:xfrm>
              <a:off x="4560" y="3072"/>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7424" name="Group 10"/>
            <p:cNvGrpSpPr>
              <a:grpSpLocks/>
            </p:cNvGrpSpPr>
            <p:nvPr/>
          </p:nvGrpSpPr>
          <p:grpSpPr bwMode="auto">
            <a:xfrm>
              <a:off x="960" y="2880"/>
              <a:ext cx="3456" cy="336"/>
              <a:chOff x="1008" y="1056"/>
              <a:chExt cx="3456" cy="336"/>
            </a:xfrm>
          </p:grpSpPr>
          <p:sp>
            <p:nvSpPr>
              <p:cNvPr id="17427" name="Line 11"/>
              <p:cNvSpPr>
                <a:spLocks noChangeShapeType="1"/>
              </p:cNvSpPr>
              <p:nvPr/>
            </p:nvSpPr>
            <p:spPr bwMode="auto">
              <a:xfrm>
                <a:off x="1440"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28" name="Line 12"/>
              <p:cNvSpPr>
                <a:spLocks noChangeShapeType="1"/>
              </p:cNvSpPr>
              <p:nvPr/>
            </p:nvSpPr>
            <p:spPr bwMode="auto">
              <a:xfrm>
                <a:off x="2928"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29" name="Line 13"/>
              <p:cNvSpPr>
                <a:spLocks noChangeShapeType="1"/>
              </p:cNvSpPr>
              <p:nvPr/>
            </p:nvSpPr>
            <p:spPr bwMode="auto">
              <a:xfrm>
                <a:off x="4464"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30" name="Text Box 14"/>
              <p:cNvSpPr txBox="1">
                <a:spLocks noChangeArrowheads="1"/>
              </p:cNvSpPr>
              <p:nvPr/>
            </p:nvSpPr>
            <p:spPr bwMode="auto">
              <a:xfrm>
                <a:off x="1008"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50000"/>
                  </a:spcBef>
                  <a:buFontTx/>
                  <a:buNone/>
                </a:pPr>
                <a:r>
                  <a:rPr lang="en-US" altLang="en-US" sz="2400">
                    <a:latin typeface="Arial" pitchFamily="34" charset="0"/>
                  </a:rPr>
                  <a:t>A</a:t>
                </a:r>
              </a:p>
            </p:txBody>
          </p:sp>
          <p:sp>
            <p:nvSpPr>
              <p:cNvPr id="17431" name="Text Box 15"/>
              <p:cNvSpPr txBox="1">
                <a:spLocks noChangeArrowheads="1"/>
              </p:cNvSpPr>
              <p:nvPr/>
            </p:nvSpPr>
            <p:spPr bwMode="auto">
              <a:xfrm>
                <a:off x="2544"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50000"/>
                  </a:spcBef>
                  <a:buFontTx/>
                  <a:buNone/>
                </a:pPr>
                <a:r>
                  <a:rPr lang="en-US" altLang="en-US" sz="2400">
                    <a:latin typeface="Arial" pitchFamily="34" charset="0"/>
                  </a:rPr>
                  <a:t>B</a:t>
                </a:r>
              </a:p>
            </p:txBody>
          </p:sp>
          <p:sp>
            <p:nvSpPr>
              <p:cNvPr id="17432" name="Text Box 16"/>
              <p:cNvSpPr txBox="1">
                <a:spLocks noChangeArrowheads="1"/>
              </p:cNvSpPr>
              <p:nvPr/>
            </p:nvSpPr>
            <p:spPr bwMode="auto">
              <a:xfrm>
                <a:off x="4032"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50000"/>
                  </a:spcBef>
                  <a:buFontTx/>
                  <a:buNone/>
                </a:pPr>
                <a:r>
                  <a:rPr lang="en-US" altLang="en-US" sz="2400">
                    <a:latin typeface="Arial" pitchFamily="34" charset="0"/>
                  </a:rPr>
                  <a:t>C</a:t>
                </a:r>
              </a:p>
            </p:txBody>
          </p:sp>
        </p:grpSp>
        <p:sp>
          <p:nvSpPr>
            <p:cNvPr id="17425" name="Line 17"/>
            <p:cNvSpPr>
              <a:spLocks noChangeShapeType="1"/>
            </p:cNvSpPr>
            <p:nvPr/>
          </p:nvSpPr>
          <p:spPr bwMode="auto">
            <a:xfrm>
              <a:off x="5328" y="3072"/>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26" name="Line 18"/>
            <p:cNvSpPr>
              <a:spLocks noChangeShapeType="1"/>
            </p:cNvSpPr>
            <p:nvPr/>
          </p:nvSpPr>
          <p:spPr bwMode="auto">
            <a:xfrm>
              <a:off x="5186" y="3309"/>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 name="Group 22"/>
          <p:cNvGrpSpPr>
            <a:grpSpLocks/>
          </p:cNvGrpSpPr>
          <p:nvPr/>
        </p:nvGrpSpPr>
        <p:grpSpPr bwMode="auto">
          <a:xfrm>
            <a:off x="0" y="4259263"/>
            <a:ext cx="1219200" cy="990600"/>
            <a:chOff x="0" y="2683"/>
            <a:chExt cx="768" cy="624"/>
          </a:xfrm>
        </p:grpSpPr>
        <p:sp>
          <p:nvSpPr>
            <p:cNvPr id="17416" name="Oval 20"/>
            <p:cNvSpPr>
              <a:spLocks noChangeArrowheads="1"/>
            </p:cNvSpPr>
            <p:nvPr/>
          </p:nvSpPr>
          <p:spPr bwMode="auto">
            <a:xfrm>
              <a:off x="0" y="2683"/>
              <a:ext cx="768" cy="240"/>
            </a:xfrm>
            <a:prstGeom prst="ellipse">
              <a:avLst/>
            </a:prstGeom>
            <a:solidFill>
              <a:srgbClr val="CCFFFF"/>
            </a:solidFill>
            <a:ln w="31750">
              <a:solidFill>
                <a:srgbClr val="800000"/>
              </a:solidFill>
              <a:round/>
              <a:headEnd/>
              <a:tailEnd/>
            </a:ln>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solidFill>
                    <a:srgbClr val="990033"/>
                  </a:solidFill>
                  <a:latin typeface="Arial" pitchFamily="34" charset="0"/>
                </a:rPr>
                <a:t>head</a:t>
              </a:r>
            </a:p>
          </p:txBody>
        </p:sp>
        <p:sp>
          <p:nvSpPr>
            <p:cNvPr id="17417" name="Line 21"/>
            <p:cNvSpPr>
              <a:spLocks noChangeShapeType="1"/>
            </p:cNvSpPr>
            <p:nvPr/>
          </p:nvSpPr>
          <p:spPr bwMode="auto">
            <a:xfrm>
              <a:off x="384" y="2923"/>
              <a:ext cx="336" cy="384"/>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3570478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Effect transition="in" filter="checkerboard(across)">
                                      <p:cBhvr>
                                        <p:cTn id="7" dur="500"/>
                                        <p:tgtEl>
                                          <p:spTgt spid="30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checkerboard(across)">
                                      <p:cBhvr>
                                        <p:cTn id="12" dur="500"/>
                                        <p:tgtEl>
                                          <p:spTgt spid="30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animEffect transition="in" filter="checkerboard(across)">
                                      <p:cBhvr>
                                        <p:cTn id="17" dur="500"/>
                                        <p:tgtEl>
                                          <p:spTgt spid="30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075">
                                            <p:txEl>
                                              <p:pRg st="4" end="4"/>
                                            </p:txEl>
                                          </p:spTgt>
                                        </p:tgtEl>
                                        <p:attrNameLst>
                                          <p:attrName>style.visibility</p:attrName>
                                        </p:attrNameLst>
                                      </p:cBhvr>
                                      <p:to>
                                        <p:strVal val="visible"/>
                                      </p:to>
                                    </p:set>
                                    <p:animEffect transition="in" filter="checkerboard(across)">
                                      <p:cBhvr>
                                        <p:cTn id="22" dur="500"/>
                                        <p:tgtEl>
                                          <p:spTgt spid="3075">
                                            <p:txEl>
                                              <p:pRg st="4" end="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075">
                                            <p:txEl>
                                              <p:pRg st="5" end="5"/>
                                            </p:txEl>
                                          </p:spTgt>
                                        </p:tgtEl>
                                        <p:attrNameLst>
                                          <p:attrName>style.visibility</p:attrName>
                                        </p:attrNameLst>
                                      </p:cBhvr>
                                      <p:to>
                                        <p:strVal val="visible"/>
                                      </p:to>
                                    </p:set>
                                    <p:animEffect transition="in" filter="checkerboard(across)">
                                      <p:cBhvr>
                                        <p:cTn id="25" dur="500"/>
                                        <p:tgtEl>
                                          <p:spTgt spid="3075">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lstStyle/>
          <a:p>
            <a:r>
              <a:rPr lang="en-IN" dirty="0" smtClean="0"/>
              <a:t>A linked list is implemented using the following code:</a:t>
            </a:r>
          </a:p>
          <a:p>
            <a:r>
              <a:rPr lang="en-IN" dirty="0" err="1"/>
              <a:t>s</a:t>
            </a:r>
            <a:r>
              <a:rPr lang="en-IN" dirty="0" err="1" smtClean="0"/>
              <a:t>truct</a:t>
            </a:r>
            <a:r>
              <a:rPr lang="en-IN" dirty="0" smtClean="0"/>
              <a:t> node</a:t>
            </a:r>
          </a:p>
          <a:p>
            <a:r>
              <a:rPr lang="en-IN" dirty="0" smtClean="0"/>
              <a:t>{</a:t>
            </a:r>
          </a:p>
          <a:p>
            <a:r>
              <a:rPr lang="en-IN" dirty="0" err="1"/>
              <a:t>i</a:t>
            </a:r>
            <a:r>
              <a:rPr lang="en-IN" dirty="0" err="1" smtClean="0"/>
              <a:t>nt</a:t>
            </a:r>
            <a:r>
              <a:rPr lang="en-IN" dirty="0" smtClean="0"/>
              <a:t> data;</a:t>
            </a:r>
          </a:p>
          <a:p>
            <a:r>
              <a:rPr lang="en-IN" dirty="0" err="1" smtClean="0"/>
              <a:t>struct</a:t>
            </a:r>
            <a:r>
              <a:rPr lang="en-IN" dirty="0" smtClean="0"/>
              <a:t> node *next;</a:t>
            </a:r>
          </a:p>
          <a:p>
            <a:r>
              <a:rPr lang="en-IN" dirty="0" smtClean="0"/>
              <a:t>};</a:t>
            </a:r>
          </a:p>
          <a:p>
            <a:endParaRPr lang="en-IN" dirty="0"/>
          </a:p>
        </p:txBody>
      </p:sp>
    </p:spTree>
    <p:extLst>
      <p:ext uri="{BB962C8B-B14F-4D97-AF65-F5344CB8AC3E}">
        <p14:creationId xmlns:p14="http://schemas.microsoft.com/office/powerpoint/2010/main" val="1971832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Introduction</a:t>
            </a:r>
            <a:endParaRPr lang="en-IN" dirty="0"/>
          </a:p>
        </p:txBody>
      </p:sp>
      <p:sp>
        <p:nvSpPr>
          <p:cNvPr id="3" name="Content Placeholder 2"/>
          <p:cNvSpPr>
            <a:spLocks noGrp="1"/>
          </p:cNvSpPr>
          <p:nvPr>
            <p:ph idx="1"/>
          </p:nvPr>
        </p:nvSpPr>
        <p:spPr/>
        <p:txBody>
          <a:bodyPr/>
          <a:lstStyle/>
          <a:p>
            <a:r>
              <a:rPr lang="en-IN" dirty="0" smtClean="0"/>
              <a:t>Left part of the node which contains data may include a simple data type, an array or a structure. </a:t>
            </a:r>
          </a:p>
          <a:p>
            <a:r>
              <a:rPr lang="en-IN" dirty="0" smtClean="0"/>
              <a:t>Right part of the node contains a pointer to the next node.</a:t>
            </a:r>
          </a:p>
          <a:p>
            <a:r>
              <a:rPr lang="en-IN" dirty="0" smtClean="0"/>
              <a:t>The last node will have no next node connected to it, so it will store a value called NULL.</a:t>
            </a:r>
            <a:endParaRPr lang="en-IN" dirty="0"/>
          </a:p>
        </p:txBody>
      </p:sp>
    </p:spTree>
    <p:extLst>
      <p:ext uri="{BB962C8B-B14F-4D97-AF65-F5344CB8AC3E}">
        <p14:creationId xmlns:p14="http://schemas.microsoft.com/office/powerpoint/2010/main" val="647565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en-US" dirty="0"/>
              <a:t>Introduction</a:t>
            </a:r>
            <a:endParaRPr lang="en-US" altLang="en-US" dirty="0" smtClean="0"/>
          </a:p>
        </p:txBody>
      </p:sp>
      <p:sp>
        <p:nvSpPr>
          <p:cNvPr id="30723" name="Rectangle 3"/>
          <p:cNvSpPr>
            <a:spLocks noGrp="1" noChangeArrowheads="1"/>
          </p:cNvSpPr>
          <p:nvPr>
            <p:ph idx="1"/>
          </p:nvPr>
        </p:nvSpPr>
        <p:spPr/>
        <p:txBody>
          <a:bodyPr/>
          <a:lstStyle/>
          <a:p>
            <a:pPr eaLnBrk="1" hangingPunct="1"/>
            <a:r>
              <a:rPr lang="en-US" altLang="en-US" dirty="0" smtClean="0"/>
              <a:t>Keeping track of a linked list:</a:t>
            </a:r>
          </a:p>
          <a:p>
            <a:pPr lvl="1" eaLnBrk="1" hangingPunct="1"/>
            <a:r>
              <a:rPr lang="en-US" altLang="en-US" dirty="0" smtClean="0"/>
              <a:t>Must know the pointer to the first element of the list (called </a:t>
            </a:r>
            <a:r>
              <a:rPr lang="en-US" altLang="en-US" i="1" dirty="0" smtClean="0">
                <a:solidFill>
                  <a:srgbClr val="993300"/>
                </a:solidFill>
              </a:rPr>
              <a:t>start</a:t>
            </a:r>
            <a:r>
              <a:rPr lang="en-US" altLang="en-US" dirty="0" smtClean="0"/>
              <a:t>, </a:t>
            </a:r>
            <a:r>
              <a:rPr lang="en-US" altLang="en-US" i="1" dirty="0" smtClean="0">
                <a:solidFill>
                  <a:srgbClr val="993300"/>
                </a:solidFill>
              </a:rPr>
              <a:t>head</a:t>
            </a:r>
            <a:r>
              <a:rPr lang="en-US" altLang="en-US" dirty="0" smtClean="0"/>
              <a:t>, etc.).</a:t>
            </a:r>
          </a:p>
          <a:p>
            <a:pPr lvl="1" eaLnBrk="1" hangingPunct="1">
              <a:buFontTx/>
              <a:buNone/>
            </a:pPr>
            <a:endParaRPr lang="en-US" altLang="en-US" dirty="0" smtClean="0"/>
          </a:p>
          <a:p>
            <a:pPr eaLnBrk="1" hangingPunct="1"/>
            <a:r>
              <a:rPr lang="en-US" altLang="en-US" dirty="0" smtClean="0"/>
              <a:t>Linked lists provide flexibility in allowing the items to be rearranged efficiently.</a:t>
            </a:r>
          </a:p>
          <a:p>
            <a:pPr lvl="1" eaLnBrk="1" hangingPunct="1"/>
            <a:r>
              <a:rPr lang="en-US" altLang="en-US" dirty="0" smtClean="0"/>
              <a:t>Insert an element.</a:t>
            </a:r>
          </a:p>
          <a:p>
            <a:pPr lvl="1" eaLnBrk="1" hangingPunct="1"/>
            <a:r>
              <a:rPr lang="en-US" altLang="en-US" dirty="0" smtClean="0"/>
              <a:t>Delete an element.</a:t>
            </a:r>
          </a:p>
          <a:p>
            <a:pPr eaLnBrk="1" hangingPunct="1"/>
            <a:endParaRPr lang="en-US" altLang="en-US" dirty="0" smtClean="0"/>
          </a:p>
        </p:txBody>
      </p:sp>
    </p:spTree>
    <p:extLst>
      <p:ext uri="{BB962C8B-B14F-4D97-AF65-F5344CB8AC3E}">
        <p14:creationId xmlns:p14="http://schemas.microsoft.com/office/powerpoint/2010/main" val="1969596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checkerboard(across)">
                                      <p:cBhvr>
                                        <p:cTn id="7" dur="500"/>
                                        <p:tgtEl>
                                          <p:spTgt spid="3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723">
                                            <p:txEl>
                                              <p:pRg st="4" end="4"/>
                                            </p:txEl>
                                          </p:spTgt>
                                        </p:tgtEl>
                                        <p:attrNameLst>
                                          <p:attrName>style.visibility</p:attrName>
                                        </p:attrNameLst>
                                      </p:cBhvr>
                                      <p:to>
                                        <p:strVal val="visible"/>
                                      </p:to>
                                    </p:set>
                                    <p:animEffect transition="in" filter="checkerboard(across)">
                                      <p:cBhvr>
                                        <p:cTn id="12" dur="500"/>
                                        <p:tgtEl>
                                          <p:spTgt spid="30723">
                                            <p:txEl>
                                              <p:pRg st="4" end="4"/>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animEffect transition="in" filter="checkerboard(across)">
                                      <p:cBhvr>
                                        <p:cTn id="15"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en-US" smtClean="0"/>
              <a:t>Array versus Linked Lists</a:t>
            </a:r>
          </a:p>
        </p:txBody>
      </p:sp>
      <p:sp>
        <p:nvSpPr>
          <p:cNvPr id="31747" name="Rectangle 3"/>
          <p:cNvSpPr>
            <a:spLocks noGrp="1" noChangeArrowheads="1"/>
          </p:cNvSpPr>
          <p:nvPr>
            <p:ph idx="1"/>
          </p:nvPr>
        </p:nvSpPr>
        <p:spPr>
          <a:xfrm>
            <a:off x="685800" y="1371600"/>
            <a:ext cx="8153400" cy="4724400"/>
          </a:xfrm>
        </p:spPr>
        <p:txBody>
          <a:bodyPr rtlCol="0">
            <a:normAutofit/>
          </a:bodyPr>
          <a:lstStyle/>
          <a:p>
            <a:pPr eaLnBrk="1" fontAlgn="auto" hangingPunct="1">
              <a:spcAft>
                <a:spcPts val="0"/>
              </a:spcAft>
              <a:defRPr/>
            </a:pPr>
            <a:r>
              <a:rPr lang="en-US" smtClean="0"/>
              <a:t>Arrays are suitable for:</a:t>
            </a:r>
          </a:p>
          <a:p>
            <a:pPr lvl="1" eaLnBrk="1" fontAlgn="auto" hangingPunct="1">
              <a:spcAft>
                <a:spcPts val="0"/>
              </a:spcAft>
              <a:defRPr/>
            </a:pPr>
            <a:r>
              <a:rPr lang="en-US" smtClean="0"/>
              <a:t>Inserting/deleting an element at the end.</a:t>
            </a:r>
          </a:p>
          <a:p>
            <a:pPr lvl="1" eaLnBrk="1" fontAlgn="auto" hangingPunct="1">
              <a:spcAft>
                <a:spcPts val="0"/>
              </a:spcAft>
              <a:defRPr/>
            </a:pPr>
            <a:r>
              <a:rPr lang="en-US" smtClean="0"/>
              <a:t>Randomly accessing any element.</a:t>
            </a:r>
          </a:p>
          <a:p>
            <a:pPr lvl="1" eaLnBrk="1" fontAlgn="auto" hangingPunct="1">
              <a:spcAft>
                <a:spcPts val="0"/>
              </a:spcAft>
              <a:defRPr/>
            </a:pPr>
            <a:r>
              <a:rPr lang="en-US" smtClean="0"/>
              <a:t>Searching the list for a particular value.</a:t>
            </a:r>
          </a:p>
          <a:p>
            <a:pPr eaLnBrk="1" fontAlgn="auto" hangingPunct="1">
              <a:spcAft>
                <a:spcPts val="0"/>
              </a:spcAft>
              <a:defRPr/>
            </a:pPr>
            <a:r>
              <a:rPr lang="en-US" smtClean="0"/>
              <a:t>Linked lists are suitable for:</a:t>
            </a:r>
          </a:p>
          <a:p>
            <a:pPr lvl="1" eaLnBrk="1" fontAlgn="auto" hangingPunct="1">
              <a:spcAft>
                <a:spcPts val="0"/>
              </a:spcAft>
              <a:defRPr/>
            </a:pPr>
            <a:r>
              <a:rPr lang="en-US" smtClean="0"/>
              <a:t>Inserting an element.</a:t>
            </a:r>
          </a:p>
          <a:p>
            <a:pPr lvl="1" eaLnBrk="1" fontAlgn="auto" hangingPunct="1">
              <a:spcAft>
                <a:spcPts val="0"/>
              </a:spcAft>
              <a:defRPr/>
            </a:pPr>
            <a:r>
              <a:rPr lang="en-US" smtClean="0"/>
              <a:t>Deleting an element.</a:t>
            </a:r>
          </a:p>
          <a:p>
            <a:pPr lvl="1" eaLnBrk="1" fontAlgn="auto" hangingPunct="1">
              <a:spcAft>
                <a:spcPts val="0"/>
              </a:spcAft>
              <a:defRPr/>
            </a:pPr>
            <a:r>
              <a:rPr lang="en-US" smtClean="0"/>
              <a:t>Applications where sequential access is required.</a:t>
            </a:r>
          </a:p>
          <a:p>
            <a:pPr lvl="1" eaLnBrk="1" fontAlgn="auto" hangingPunct="1">
              <a:spcAft>
                <a:spcPts val="0"/>
              </a:spcAft>
              <a:defRPr/>
            </a:pPr>
            <a:r>
              <a:rPr lang="en-US" smtClean="0"/>
              <a:t>In situations where the number of elements cannot be predicted beforehand.</a:t>
            </a:r>
          </a:p>
        </p:txBody>
      </p:sp>
    </p:spTree>
    <p:extLst>
      <p:ext uri="{BB962C8B-B14F-4D97-AF65-F5344CB8AC3E}">
        <p14:creationId xmlns:p14="http://schemas.microsoft.com/office/powerpoint/2010/main" val="3557448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checkerboard(across)">
                                      <p:cBhvr>
                                        <p:cTn id="7" dur="500"/>
                                        <p:tgtEl>
                                          <p:spTgt spid="3174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1747">
                                            <p:txEl>
                                              <p:pRg st="2" end="2"/>
                                            </p:txEl>
                                          </p:spTgt>
                                        </p:tgtEl>
                                        <p:attrNameLst>
                                          <p:attrName>style.visibility</p:attrName>
                                        </p:attrNameLst>
                                      </p:cBhvr>
                                      <p:to>
                                        <p:strVal val="visible"/>
                                      </p:to>
                                    </p:set>
                                    <p:animEffect transition="in" filter="checkerboard(across)">
                                      <p:cBhvr>
                                        <p:cTn id="10" dur="500"/>
                                        <p:tgtEl>
                                          <p:spTgt spid="3174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animEffect transition="in" filter="checkerboard(across)">
                                      <p:cBhvr>
                                        <p:cTn id="13" dur="500"/>
                                        <p:tgtEl>
                                          <p:spTgt spid="3174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1747">
                                            <p:txEl>
                                              <p:pRg st="5" end="5"/>
                                            </p:txEl>
                                          </p:spTgt>
                                        </p:tgtEl>
                                        <p:attrNameLst>
                                          <p:attrName>style.visibility</p:attrName>
                                        </p:attrNameLst>
                                      </p:cBhvr>
                                      <p:to>
                                        <p:strVal val="visible"/>
                                      </p:to>
                                    </p:set>
                                    <p:animEffect transition="in" filter="checkerboard(across)">
                                      <p:cBhvr>
                                        <p:cTn id="18" dur="500"/>
                                        <p:tgtEl>
                                          <p:spTgt spid="31747">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animEffect transition="in" filter="checkerboard(across)">
                                      <p:cBhvr>
                                        <p:cTn id="21" dur="500"/>
                                        <p:tgtEl>
                                          <p:spTgt spid="31747">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1747">
                                            <p:txEl>
                                              <p:pRg st="7" end="7"/>
                                            </p:txEl>
                                          </p:spTgt>
                                        </p:tgtEl>
                                        <p:attrNameLst>
                                          <p:attrName>style.visibility</p:attrName>
                                        </p:attrNameLst>
                                      </p:cBhvr>
                                      <p:to>
                                        <p:strVal val="visible"/>
                                      </p:to>
                                    </p:set>
                                    <p:animEffect transition="in" filter="checkerboard(across)">
                                      <p:cBhvr>
                                        <p:cTn id="24" dur="500"/>
                                        <p:tgtEl>
                                          <p:spTgt spid="31747">
                                            <p:txEl>
                                              <p:pRg st="7" end="7"/>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1747">
                                            <p:txEl>
                                              <p:pRg st="8" end="8"/>
                                            </p:txEl>
                                          </p:spTgt>
                                        </p:tgtEl>
                                        <p:attrNameLst>
                                          <p:attrName>style.visibility</p:attrName>
                                        </p:attrNameLst>
                                      </p:cBhvr>
                                      <p:to>
                                        <p:strVal val="visible"/>
                                      </p:to>
                                    </p:set>
                                    <p:animEffect transition="in" filter="checkerboard(across)">
                                      <p:cBhvr>
                                        <p:cTn id="27" dur="500"/>
                                        <p:tgtEl>
                                          <p:spTgt spid="31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Disadvantages of Linked Lists:</a:t>
            </a:r>
            <a:br>
              <a:rPr lang="en-IN" b="1" dirty="0"/>
            </a:br>
            <a:endParaRPr lang="en-IN" dirty="0"/>
          </a:p>
        </p:txBody>
      </p:sp>
      <p:sp>
        <p:nvSpPr>
          <p:cNvPr id="3" name="Content Placeholder 2"/>
          <p:cNvSpPr>
            <a:spLocks noGrp="1"/>
          </p:cNvSpPr>
          <p:nvPr>
            <p:ph idx="1"/>
          </p:nvPr>
        </p:nvSpPr>
        <p:spPr/>
        <p:txBody>
          <a:bodyPr/>
          <a:lstStyle/>
          <a:p>
            <a:r>
              <a:rPr lang="en-US" dirty="0"/>
              <a:t>Random access is not allowed. We have to access elements sequentially starting from the first node. So we cannot do a binary search with linked lists. </a:t>
            </a:r>
          </a:p>
          <a:p>
            <a:r>
              <a:rPr lang="en-US" dirty="0"/>
              <a:t>Extra memory space for a pointer is required for each element of the list. </a:t>
            </a:r>
          </a:p>
          <a:p>
            <a:r>
              <a:rPr lang="en-US" dirty="0"/>
              <a:t>Arrays have a better cache locality that can make a pretty big difference in performance.</a:t>
            </a:r>
          </a:p>
          <a:p>
            <a:r>
              <a:rPr lang="en-US" dirty="0"/>
              <a:t>It takes a lot of time in traversing and changing the pointers.</a:t>
            </a:r>
          </a:p>
          <a:p>
            <a:r>
              <a:rPr lang="en-US" dirty="0"/>
              <a:t>It will be confusing when we work with pointers.</a:t>
            </a:r>
          </a:p>
          <a:p>
            <a:endParaRPr lang="en-IN" dirty="0"/>
          </a:p>
        </p:txBody>
      </p:sp>
    </p:spTree>
    <p:extLst>
      <p:ext uri="{BB962C8B-B14F-4D97-AF65-F5344CB8AC3E}">
        <p14:creationId xmlns:p14="http://schemas.microsoft.com/office/powerpoint/2010/main" val="3587246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Arrays:</a:t>
            </a:r>
            <a:br>
              <a:rPr lang="en-IN" b="1" dirty="0"/>
            </a:br>
            <a:endParaRPr lang="en-IN" dirty="0"/>
          </a:p>
        </p:txBody>
      </p:sp>
      <p:sp>
        <p:nvSpPr>
          <p:cNvPr id="3" name="Content Placeholder 2"/>
          <p:cNvSpPr>
            <a:spLocks noGrp="1"/>
          </p:cNvSpPr>
          <p:nvPr>
            <p:ph idx="1"/>
          </p:nvPr>
        </p:nvSpPr>
        <p:spPr>
          <a:xfrm>
            <a:off x="628650" y="1524000"/>
            <a:ext cx="7886700" cy="5105400"/>
          </a:xfrm>
        </p:spPr>
        <p:txBody>
          <a:bodyPr/>
          <a:lstStyle/>
          <a:p>
            <a:r>
              <a:rPr lang="en-US" dirty="0"/>
              <a:t>Arrays store multiple data of similar types with the same name.</a:t>
            </a:r>
          </a:p>
          <a:p>
            <a:r>
              <a:rPr lang="en-US" dirty="0"/>
              <a:t>It allows random access to elements.</a:t>
            </a:r>
          </a:p>
          <a:p>
            <a:r>
              <a:rPr lang="en-US" dirty="0"/>
              <a:t>As the array is of fixed size and stored in contiguous memory locations there is no memory shortage or overflow.</a:t>
            </a:r>
          </a:p>
          <a:p>
            <a:r>
              <a:rPr lang="en-US" dirty="0"/>
              <a:t>It is helpful to store any type of data with a fixed size.</a:t>
            </a:r>
          </a:p>
          <a:p>
            <a:r>
              <a:rPr lang="en-US" dirty="0"/>
              <a:t>Since the elements in the array are stored at contiguous memory locations it is easy to iterate in this data structure and unit time is required to access an element if the index is known.</a:t>
            </a:r>
          </a:p>
          <a:p>
            <a:endParaRPr lang="en-IN" dirty="0"/>
          </a:p>
        </p:txBody>
      </p:sp>
    </p:spTree>
    <p:extLst>
      <p:ext uri="{BB962C8B-B14F-4D97-AF65-F5344CB8AC3E}">
        <p14:creationId xmlns:p14="http://schemas.microsoft.com/office/powerpoint/2010/main" val="800626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 </a:t>
            </a:r>
            <a:r>
              <a:rPr lang="en-IN" b="1" dirty="0"/>
              <a:t>of Arrays:</a:t>
            </a:r>
            <a:br>
              <a:rPr lang="en-IN" b="1" dirty="0"/>
            </a:br>
            <a:endParaRPr lang="en-IN" dirty="0"/>
          </a:p>
        </p:txBody>
      </p:sp>
      <p:sp>
        <p:nvSpPr>
          <p:cNvPr id="3" name="Content Placeholder 2"/>
          <p:cNvSpPr>
            <a:spLocks noGrp="1"/>
          </p:cNvSpPr>
          <p:nvPr>
            <p:ph idx="1"/>
          </p:nvPr>
        </p:nvSpPr>
        <p:spPr/>
        <p:txBody>
          <a:bodyPr/>
          <a:lstStyle/>
          <a:p>
            <a:r>
              <a:rPr lang="en-US" dirty="0"/>
              <a:t>The size of the arrays is fixed: So we must know the upper limit on the number of elements in advance. Also, generally, the allocated memory is equal to the upper limit irrespective of usage, and in practical uses, the upper limit is rarely reached. </a:t>
            </a:r>
          </a:p>
          <a:p>
            <a:r>
              <a:rPr lang="en-US" dirty="0"/>
              <a:t>Inserting a new element in an array of elements is expensive because a room has to be created for the new elements and to create a room existing elements have to be shifted. </a:t>
            </a:r>
          </a:p>
          <a:p>
            <a:pPr marL="0" indent="0">
              <a:buNone/>
            </a:pPr>
            <a:endParaRPr lang="en-IN" dirty="0"/>
          </a:p>
        </p:txBody>
      </p:sp>
    </p:spTree>
    <p:extLst>
      <p:ext uri="{BB962C8B-B14F-4D97-AF65-F5344CB8AC3E}">
        <p14:creationId xmlns:p14="http://schemas.microsoft.com/office/powerpoint/2010/main" val="247508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533400" y="152400"/>
            <a:ext cx="8229600" cy="1371600"/>
          </a:xfrm>
        </p:spPr>
        <p:txBody>
          <a:bodyPr/>
          <a:lstStyle/>
          <a:p>
            <a:pPr eaLnBrk="1" hangingPunct="1"/>
            <a:r>
              <a:rPr lang="en-US" altLang="en-US" smtClean="0"/>
              <a:t>Problem with Arrays</a:t>
            </a:r>
          </a:p>
        </p:txBody>
      </p:sp>
      <p:sp>
        <p:nvSpPr>
          <p:cNvPr id="4100" name="Rectangle 3"/>
          <p:cNvSpPr>
            <a:spLocks noGrp="1" noChangeArrowheads="1"/>
          </p:cNvSpPr>
          <p:nvPr>
            <p:ph type="body" idx="4294967295"/>
          </p:nvPr>
        </p:nvSpPr>
        <p:spPr>
          <a:xfrm>
            <a:off x="381000" y="1447800"/>
            <a:ext cx="8382000" cy="3886200"/>
          </a:xfrm>
        </p:spPr>
        <p:txBody>
          <a:bodyPr/>
          <a:lstStyle/>
          <a:p>
            <a:pPr eaLnBrk="1" hangingPunct="1"/>
            <a:r>
              <a:rPr lang="en-US" altLang="en-US" sz="2400" dirty="0" smtClean="0"/>
              <a:t>Sometimes</a:t>
            </a:r>
          </a:p>
          <a:p>
            <a:pPr lvl="1" eaLnBrk="1" hangingPunct="1">
              <a:spcBef>
                <a:spcPct val="0"/>
              </a:spcBef>
            </a:pPr>
            <a:r>
              <a:rPr lang="en-US" altLang="en-US" sz="2400" dirty="0" smtClean="0"/>
              <a:t>Amount of data cannot be predicted beforehand</a:t>
            </a:r>
          </a:p>
          <a:p>
            <a:pPr lvl="1" eaLnBrk="1" hangingPunct="1">
              <a:spcBef>
                <a:spcPct val="0"/>
              </a:spcBef>
            </a:pPr>
            <a:r>
              <a:rPr lang="en-US" altLang="en-US" sz="2400" dirty="0" smtClean="0"/>
              <a:t>Number of data items keeps changing during program execution</a:t>
            </a:r>
          </a:p>
          <a:p>
            <a:pPr eaLnBrk="1" hangingPunct="1">
              <a:spcBef>
                <a:spcPct val="0"/>
              </a:spcBef>
            </a:pPr>
            <a:r>
              <a:rPr lang="en-US" altLang="en-US" sz="2400" dirty="0" smtClean="0"/>
              <a:t>Example: Search for an element in an array of N elements</a:t>
            </a:r>
          </a:p>
          <a:p>
            <a:pPr eaLnBrk="1" hangingPunct="1">
              <a:spcBef>
                <a:spcPct val="0"/>
              </a:spcBef>
            </a:pPr>
            <a:r>
              <a:rPr lang="en-US" altLang="en-US" sz="2400" dirty="0" smtClean="0"/>
              <a:t>One solution: find the maximum possible value of  N and allocate an array of N elements</a:t>
            </a:r>
          </a:p>
          <a:p>
            <a:pPr lvl="1" eaLnBrk="1" hangingPunct="1">
              <a:spcBef>
                <a:spcPct val="0"/>
              </a:spcBef>
            </a:pPr>
            <a:r>
              <a:rPr lang="en-US" altLang="en-US" sz="2400" dirty="0" smtClean="0"/>
              <a:t>Wasteful of memory space, as N may be much smaller in some executions</a:t>
            </a:r>
          </a:p>
          <a:p>
            <a:pPr lvl="1" eaLnBrk="1" hangingPunct="1">
              <a:spcBef>
                <a:spcPct val="0"/>
              </a:spcBef>
            </a:pPr>
            <a:r>
              <a:rPr lang="en-US" altLang="en-US" sz="2400" dirty="0" smtClean="0"/>
              <a:t>Example:  maximum value of N may be 10,000, but a particular run may need to search only among 100 elements</a:t>
            </a:r>
          </a:p>
          <a:p>
            <a:pPr lvl="2" eaLnBrk="1" hangingPunct="1">
              <a:spcBef>
                <a:spcPct val="0"/>
              </a:spcBef>
            </a:pPr>
            <a:r>
              <a:rPr lang="en-US" altLang="en-US" dirty="0" smtClean="0"/>
              <a:t>Using array of size 10,000 always wastes memory in most cases </a:t>
            </a:r>
          </a:p>
        </p:txBody>
      </p:sp>
    </p:spTree>
    <p:extLst>
      <p:ext uri="{BB962C8B-B14F-4D97-AF65-F5344CB8AC3E}">
        <p14:creationId xmlns:p14="http://schemas.microsoft.com/office/powerpoint/2010/main" val="2271055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Disadvantages of Arrays:</a:t>
            </a:r>
            <a:br>
              <a:rPr lang="en-IN" b="1" dirty="0"/>
            </a:br>
            <a:endParaRPr lang="en-IN" dirty="0"/>
          </a:p>
        </p:txBody>
      </p:sp>
      <p:sp>
        <p:nvSpPr>
          <p:cNvPr id="3" name="Content Placeholder 2"/>
          <p:cNvSpPr>
            <a:spLocks noGrp="1"/>
          </p:cNvSpPr>
          <p:nvPr>
            <p:ph idx="1"/>
          </p:nvPr>
        </p:nvSpPr>
        <p:spPr/>
        <p:txBody>
          <a:bodyPr/>
          <a:lstStyle/>
          <a:p>
            <a:r>
              <a:rPr lang="en-US" dirty="0"/>
              <a:t>The array is static in nature. Once the size of the array is declared then we can’t modify it.</a:t>
            </a:r>
          </a:p>
          <a:p>
            <a:r>
              <a:rPr lang="en-US" dirty="0"/>
              <a:t>Insertion and deletion operations are difficult in an array as elements are stored in contiguous memory locations and the shifting operations are costly.</a:t>
            </a:r>
          </a:p>
          <a:p>
            <a:r>
              <a:rPr lang="en-US" dirty="0"/>
              <a:t>The number of elements that have to be stored in an array should be known in advance.</a:t>
            </a:r>
          </a:p>
          <a:p>
            <a:r>
              <a:rPr lang="en-US" dirty="0"/>
              <a:t>Wastage of memory is the main problem in the array. If the array size is big the less allocation of memory leads to wastage of memory.</a:t>
            </a:r>
          </a:p>
          <a:p>
            <a:endParaRPr lang="en-IN" dirty="0"/>
          </a:p>
        </p:txBody>
      </p:sp>
    </p:spTree>
    <p:extLst>
      <p:ext uri="{BB962C8B-B14F-4D97-AF65-F5344CB8AC3E}">
        <p14:creationId xmlns:p14="http://schemas.microsoft.com/office/powerpoint/2010/main" val="2441786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Arrays Vs Linked Lists </a:t>
            </a:r>
            <a:endParaRPr lang="en-IN" dirty="0"/>
          </a:p>
        </p:txBody>
      </p:sp>
      <p:sp>
        <p:nvSpPr>
          <p:cNvPr id="3" name="Content Placeholder 2"/>
          <p:cNvSpPr>
            <a:spLocks noGrp="1"/>
          </p:cNvSpPr>
          <p:nvPr>
            <p:ph idx="1"/>
          </p:nvPr>
        </p:nvSpPr>
        <p:spPr/>
        <p:txBody>
          <a:bodyPr/>
          <a:lstStyle/>
          <a:p>
            <a:endParaRPr lang="en-IN"/>
          </a:p>
        </p:txBody>
      </p:sp>
      <p:pic>
        <p:nvPicPr>
          <p:cNvPr id="3074" name="Picture 2" descr="https://media.geeksforgeeks.org/wp-content/uploads/20220525085238/Screenshot202205250851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7543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2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Memory allocation and Deallocation for a linked list </a:t>
            </a:r>
            <a:endParaRPr lang="en-IN" dirty="0"/>
          </a:p>
        </p:txBody>
      </p:sp>
      <p:sp>
        <p:nvSpPr>
          <p:cNvPr id="3" name="Content Placeholder 2"/>
          <p:cNvSpPr>
            <a:spLocks noGrp="1"/>
          </p:cNvSpPr>
          <p:nvPr>
            <p:ph idx="1"/>
          </p:nvPr>
        </p:nvSpPr>
        <p:spPr/>
        <p:txBody>
          <a:bodyPr/>
          <a:lstStyle/>
          <a:p>
            <a:r>
              <a:rPr lang="en-US" b="1" dirty="0"/>
              <a:t>Linked list in memory is represented in tabular form where there are two main pointers:</a:t>
            </a:r>
            <a:endParaRPr lang="en-US" dirty="0"/>
          </a:p>
          <a:p>
            <a:r>
              <a:rPr lang="en-US" b="1" dirty="0"/>
              <a:t>START</a:t>
            </a:r>
            <a:r>
              <a:rPr lang="en-US" dirty="0"/>
              <a:t> pointer refers to the first location of linked list as shown below:</a:t>
            </a:r>
          </a:p>
          <a:p>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86200"/>
            <a:ext cx="7010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769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Memory allocation and Deallocation for a linked list </a:t>
            </a:r>
          </a:p>
        </p:txBody>
      </p:sp>
      <p:sp>
        <p:nvSpPr>
          <p:cNvPr id="3" name="Content Placeholder 2"/>
          <p:cNvSpPr>
            <a:spLocks noGrp="1"/>
          </p:cNvSpPr>
          <p:nvPr>
            <p:ph idx="1"/>
          </p:nvPr>
        </p:nvSpPr>
        <p:spPr/>
        <p:txBody>
          <a:bodyPr/>
          <a:lstStyle/>
          <a:p>
            <a:pPr algn="just"/>
            <a:r>
              <a:rPr lang="en-US" dirty="0"/>
              <a:t>The above figure shows that nodes need not to be stored in sequence and using the next pointer, we can refer to next node of linked list. </a:t>
            </a:r>
            <a:endParaRPr lang="en-US" dirty="0" smtClean="0"/>
          </a:p>
          <a:p>
            <a:pPr algn="just"/>
            <a:r>
              <a:rPr lang="en-US" dirty="0" smtClean="0"/>
              <a:t>-</a:t>
            </a:r>
            <a:r>
              <a:rPr lang="en-US" dirty="0"/>
              <a:t>1 represents the end of linked list that means this linked list holds two nodes</a:t>
            </a:r>
            <a:r>
              <a:rPr lang="en-US" dirty="0" smtClean="0"/>
              <a:t>.</a:t>
            </a:r>
          </a:p>
          <a:p>
            <a:pPr algn="just"/>
            <a:r>
              <a:rPr lang="en-US" dirty="0" smtClean="0"/>
              <a:t> </a:t>
            </a:r>
            <a:r>
              <a:rPr lang="en-US" dirty="0"/>
              <a:t>The highlighted empty rows represents the available memory locations. </a:t>
            </a:r>
            <a:endParaRPr lang="en-US" dirty="0" smtClean="0"/>
          </a:p>
          <a:p>
            <a:pPr algn="just"/>
            <a:r>
              <a:rPr lang="en-US" dirty="0" smtClean="0"/>
              <a:t>Now </a:t>
            </a:r>
            <a:r>
              <a:rPr lang="en-US" dirty="0"/>
              <a:t>suppose if we want to add another node to current linked list then AVAIL pointer comes into picture.</a:t>
            </a:r>
            <a:endParaRPr lang="en-IN" dirty="0"/>
          </a:p>
        </p:txBody>
      </p:sp>
    </p:spTree>
    <p:extLst>
      <p:ext uri="{BB962C8B-B14F-4D97-AF65-F5344CB8AC3E}">
        <p14:creationId xmlns:p14="http://schemas.microsoft.com/office/powerpoint/2010/main" val="1078268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Memory allocation and Deallocation for a linked list </a:t>
            </a:r>
          </a:p>
        </p:txBody>
      </p:sp>
      <p:sp>
        <p:nvSpPr>
          <p:cNvPr id="3" name="Content Placeholder 2"/>
          <p:cNvSpPr>
            <a:spLocks noGrp="1"/>
          </p:cNvSpPr>
          <p:nvPr>
            <p:ph idx="1"/>
          </p:nvPr>
        </p:nvSpPr>
        <p:spPr/>
        <p:txBody>
          <a:bodyPr/>
          <a:lstStyle/>
          <a:p>
            <a:pPr algn="just"/>
            <a:r>
              <a:rPr lang="en-US" b="1" dirty="0"/>
              <a:t>AVAIL pointer:</a:t>
            </a:r>
            <a:r>
              <a:rPr lang="en-US" dirty="0"/>
              <a:t> The computer maintains a list of free available memory cells and this free space is called the free pool. AVAIL pointer stores the address of first free space in memory cells</a:t>
            </a:r>
            <a:r>
              <a:rPr lang="en-US" dirty="0" smtClean="0"/>
              <a:t>.</a:t>
            </a:r>
          </a:p>
          <a:p>
            <a:pPr algn="just"/>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6553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104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Memory allocation and Deallocation for a linked list </a:t>
            </a:r>
          </a:p>
        </p:txBody>
      </p:sp>
      <p:sp>
        <p:nvSpPr>
          <p:cNvPr id="3" name="Content Placeholder 2"/>
          <p:cNvSpPr>
            <a:spLocks noGrp="1"/>
          </p:cNvSpPr>
          <p:nvPr>
            <p:ph idx="1"/>
          </p:nvPr>
        </p:nvSpPr>
        <p:spPr/>
        <p:txBody>
          <a:bodyPr/>
          <a:lstStyle/>
          <a:p>
            <a:pPr algn="just"/>
            <a:r>
              <a:rPr lang="en-US" dirty="0"/>
              <a:t>For adding new node in linked, computer checks if there is free memory cell exists. If there are multiple cells free then computer checks the address of memory that AVAIL pointer holds. Now, new node is added to memory which was pointed by AVAIL previously.</a:t>
            </a:r>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191000"/>
            <a:ext cx="7086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593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Memory allocation and Deallocation for a linked list </a:t>
            </a:r>
          </a:p>
        </p:txBody>
      </p:sp>
      <p:sp>
        <p:nvSpPr>
          <p:cNvPr id="3" name="Content Placeholder 2"/>
          <p:cNvSpPr>
            <a:spLocks noGrp="1"/>
          </p:cNvSpPr>
          <p:nvPr>
            <p:ph idx="1"/>
          </p:nvPr>
        </p:nvSpPr>
        <p:spPr/>
        <p:txBody>
          <a:bodyPr/>
          <a:lstStyle/>
          <a:p>
            <a:pPr algn="just"/>
            <a:r>
              <a:rPr lang="en-US" dirty="0"/>
              <a:t>The above figure shows a new entry in linked list wherein AVAIL pointer holds the address of new free memory cell. This is how memory is allocated for linked lists</a:t>
            </a:r>
            <a:r>
              <a:rPr lang="en-US" dirty="0" smtClean="0"/>
              <a:t>.</a:t>
            </a:r>
          </a:p>
          <a:p>
            <a:pPr algn="just"/>
            <a:r>
              <a:rPr lang="en-US" dirty="0"/>
              <a:t>Now, if we want to delete a node from linked list then that free space occupied by node must be given back to free pool so that memory can be reused by other programs that need memory space</a:t>
            </a:r>
            <a:r>
              <a:rPr lang="en-US" dirty="0" smtClean="0"/>
              <a:t>.</a:t>
            </a:r>
          </a:p>
        </p:txBody>
      </p:sp>
    </p:spTree>
    <p:extLst>
      <p:ext uri="{BB962C8B-B14F-4D97-AF65-F5344CB8AC3E}">
        <p14:creationId xmlns:p14="http://schemas.microsoft.com/office/powerpoint/2010/main" val="1901655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Memory allocation and Deallocation for a linked list </a:t>
            </a:r>
          </a:p>
        </p:txBody>
      </p:sp>
      <p:sp>
        <p:nvSpPr>
          <p:cNvPr id="3" name="Content Placeholder 2"/>
          <p:cNvSpPr>
            <a:spLocks noGrp="1"/>
          </p:cNvSpPr>
          <p:nvPr>
            <p:ph idx="1"/>
          </p:nvPr>
        </p:nvSpPr>
        <p:spPr/>
        <p:txBody>
          <a:bodyPr/>
          <a:lstStyle/>
          <a:p>
            <a:r>
              <a:rPr lang="en-US" dirty="0"/>
              <a:t>The operating system does this task of adding the freed memory to the free pool. The operating system will perform this operation whenever it finds the CPU idle or whenever the programs are falling short of memory space</a:t>
            </a:r>
            <a:r>
              <a:rPr lang="en-US" dirty="0" smtClean="0"/>
              <a:t>.</a:t>
            </a:r>
            <a:endParaRPr lang="en-IN" dirty="0" smtClean="0"/>
          </a:p>
          <a:p>
            <a:r>
              <a:rPr lang="en-US" dirty="0"/>
              <a:t>The operating system scans through all the memory cells and marks those cells that are being used by some program. Then it collects all the cells which are not being used and adds their address to the free pool, so that these cells can be reused by other programs. This process is called garbage collection.</a:t>
            </a:r>
            <a:endParaRPr lang="en-IN" dirty="0"/>
          </a:p>
        </p:txBody>
      </p:sp>
    </p:spTree>
    <p:extLst>
      <p:ext uri="{BB962C8B-B14F-4D97-AF65-F5344CB8AC3E}">
        <p14:creationId xmlns:p14="http://schemas.microsoft.com/office/powerpoint/2010/main" val="2940462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Lists and its types</a:t>
            </a:r>
            <a:endParaRPr lang="en-IN" dirty="0"/>
          </a:p>
        </p:txBody>
      </p:sp>
      <p:sp>
        <p:nvSpPr>
          <p:cNvPr id="3" name="Content Placeholder 2"/>
          <p:cNvSpPr>
            <a:spLocks noGrp="1"/>
          </p:cNvSpPr>
          <p:nvPr>
            <p:ph idx="1"/>
          </p:nvPr>
        </p:nvSpPr>
        <p:spPr/>
        <p:txBody>
          <a:bodyPr/>
          <a:lstStyle/>
          <a:p>
            <a:r>
              <a:rPr lang="en-US" dirty="0"/>
              <a:t>A linked list is like a train where each bogie is connected with links. Different types of linked lists exist to make lives easier, like an image viewer, music player, or when you navigate through web pages. </a:t>
            </a:r>
            <a:endParaRPr lang="en-US" dirty="0" smtClean="0"/>
          </a:p>
          <a:p>
            <a:pPr marL="0" indent="0">
              <a:buNone/>
            </a:pPr>
            <a:r>
              <a:rPr lang="en-US" dirty="0" smtClean="0"/>
              <a:t>Types of linked list</a:t>
            </a:r>
            <a:endParaRPr lang="en-US" dirty="0"/>
          </a:p>
          <a:p>
            <a:r>
              <a:rPr lang="en-US" dirty="0"/>
              <a:t>Singly linked lists</a:t>
            </a:r>
          </a:p>
          <a:p>
            <a:r>
              <a:rPr lang="en-US" dirty="0"/>
              <a:t>Doubly linked lists</a:t>
            </a:r>
          </a:p>
          <a:p>
            <a:r>
              <a:rPr lang="en-US" dirty="0"/>
              <a:t>Circular linked lists</a:t>
            </a:r>
          </a:p>
          <a:p>
            <a:r>
              <a:rPr lang="en-US" dirty="0"/>
              <a:t>Circular doubly linked lists</a:t>
            </a:r>
          </a:p>
          <a:p>
            <a:endParaRPr lang="en-IN" dirty="0"/>
          </a:p>
        </p:txBody>
      </p:sp>
    </p:spTree>
    <p:extLst>
      <p:ext uri="{BB962C8B-B14F-4D97-AF65-F5344CB8AC3E}">
        <p14:creationId xmlns:p14="http://schemas.microsoft.com/office/powerpoint/2010/main" val="175281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en-US" smtClean="0"/>
              <a:t>Introduction</a:t>
            </a:r>
          </a:p>
        </p:txBody>
      </p:sp>
      <p:sp>
        <p:nvSpPr>
          <p:cNvPr id="3075" name="Rectangle 3"/>
          <p:cNvSpPr>
            <a:spLocks noGrp="1" noChangeArrowheads="1"/>
          </p:cNvSpPr>
          <p:nvPr>
            <p:ph idx="1"/>
          </p:nvPr>
        </p:nvSpPr>
        <p:spPr>
          <a:xfrm>
            <a:off x="685800" y="1371600"/>
            <a:ext cx="8001000" cy="4724400"/>
          </a:xfrm>
        </p:spPr>
        <p:txBody>
          <a:bodyPr/>
          <a:lstStyle/>
          <a:p>
            <a:pPr eaLnBrk="1" hangingPunct="1"/>
            <a:r>
              <a:rPr lang="en-US" altLang="en-US" sz="2800" dirty="0" smtClean="0"/>
              <a:t>A linked list is a data structure which can change during execution.</a:t>
            </a:r>
          </a:p>
          <a:p>
            <a:pPr lvl="1" eaLnBrk="1" hangingPunct="1"/>
            <a:r>
              <a:rPr lang="en-US" altLang="en-US" sz="2400" dirty="0" smtClean="0"/>
              <a:t>Successive elements are connected by pointers.</a:t>
            </a:r>
          </a:p>
          <a:p>
            <a:pPr lvl="1" eaLnBrk="1" hangingPunct="1"/>
            <a:r>
              <a:rPr lang="en-US" altLang="en-US" sz="2400" dirty="0" smtClean="0"/>
              <a:t>Last element points to </a:t>
            </a:r>
            <a:r>
              <a:rPr lang="en-US" altLang="en-US" sz="2400" dirty="0" smtClean="0">
                <a:solidFill>
                  <a:srgbClr val="0000CC"/>
                </a:solidFill>
                <a:latin typeface="Courier New" pitchFamily="49" charset="0"/>
              </a:rPr>
              <a:t>NULL</a:t>
            </a:r>
            <a:r>
              <a:rPr lang="en-US" altLang="en-US" sz="2400" dirty="0" smtClean="0"/>
              <a:t>.</a:t>
            </a:r>
          </a:p>
          <a:p>
            <a:pPr lvl="1" eaLnBrk="1" hangingPunct="1"/>
            <a:r>
              <a:rPr lang="en-US" altLang="en-US" sz="2400" dirty="0" smtClean="0"/>
              <a:t>It can grow or shrink in size during execution of a program.</a:t>
            </a:r>
          </a:p>
          <a:p>
            <a:pPr lvl="1" eaLnBrk="1" hangingPunct="1"/>
            <a:r>
              <a:rPr lang="en-US" altLang="en-US" sz="2400" dirty="0" smtClean="0"/>
              <a:t>It can be made just as long as required.</a:t>
            </a:r>
          </a:p>
          <a:p>
            <a:pPr lvl="1" eaLnBrk="1" hangingPunct="1"/>
            <a:r>
              <a:rPr lang="en-US" altLang="en-US" sz="2400" dirty="0" smtClean="0"/>
              <a:t>It does not waste memory space.</a:t>
            </a:r>
          </a:p>
        </p:txBody>
      </p:sp>
      <p:sp>
        <p:nvSpPr>
          <p:cNvPr id="174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31365C36-715A-47A1-97DE-9851E346673C}" type="slidenum">
              <a:rPr lang="en-US" altLang="en-US" sz="1200">
                <a:solidFill>
                  <a:srgbClr val="898989"/>
                </a:solidFill>
                <a:latin typeface="Times New Roman" pitchFamily="18" charset="0"/>
              </a:rPr>
              <a:pPr/>
              <a:t>39</a:t>
            </a:fld>
            <a:endParaRPr lang="en-US" altLang="en-US" sz="1200">
              <a:solidFill>
                <a:srgbClr val="898989"/>
              </a:solidFill>
              <a:latin typeface="Times New Roman" pitchFamily="18" charset="0"/>
            </a:endParaRPr>
          </a:p>
        </p:txBody>
      </p:sp>
      <p:grpSp>
        <p:nvGrpSpPr>
          <p:cNvPr id="2" name="Group 19"/>
          <p:cNvGrpSpPr>
            <a:grpSpLocks/>
          </p:cNvGrpSpPr>
          <p:nvPr/>
        </p:nvGrpSpPr>
        <p:grpSpPr bwMode="auto">
          <a:xfrm>
            <a:off x="1066800" y="5257800"/>
            <a:ext cx="7397750" cy="685800"/>
            <a:chOff x="768" y="2880"/>
            <a:chExt cx="4660" cy="432"/>
          </a:xfrm>
        </p:grpSpPr>
        <p:sp>
          <p:nvSpPr>
            <p:cNvPr id="17418" name="Rectangle 4"/>
            <p:cNvSpPr>
              <a:spLocks noChangeArrowheads="1"/>
            </p:cNvSpPr>
            <p:nvPr/>
          </p:nvSpPr>
          <p:spPr bwMode="auto">
            <a:xfrm>
              <a:off x="768" y="288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7419" name="Rectangle 5"/>
            <p:cNvSpPr>
              <a:spLocks noChangeArrowheads="1"/>
            </p:cNvSpPr>
            <p:nvPr/>
          </p:nvSpPr>
          <p:spPr bwMode="auto">
            <a:xfrm>
              <a:off x="2304" y="288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7420" name="Rectangle 6"/>
            <p:cNvSpPr>
              <a:spLocks noChangeArrowheads="1"/>
            </p:cNvSpPr>
            <p:nvPr/>
          </p:nvSpPr>
          <p:spPr bwMode="auto">
            <a:xfrm>
              <a:off x="3792" y="288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7421" name="Line 7"/>
            <p:cNvSpPr>
              <a:spLocks noChangeShapeType="1"/>
            </p:cNvSpPr>
            <p:nvPr/>
          </p:nvSpPr>
          <p:spPr bwMode="auto">
            <a:xfrm>
              <a:off x="1536" y="3072"/>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422" name="Line 8"/>
            <p:cNvSpPr>
              <a:spLocks noChangeShapeType="1"/>
            </p:cNvSpPr>
            <p:nvPr/>
          </p:nvSpPr>
          <p:spPr bwMode="auto">
            <a:xfrm>
              <a:off x="3024" y="3072"/>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423" name="Line 9"/>
            <p:cNvSpPr>
              <a:spLocks noChangeShapeType="1"/>
            </p:cNvSpPr>
            <p:nvPr/>
          </p:nvSpPr>
          <p:spPr bwMode="auto">
            <a:xfrm>
              <a:off x="4560" y="3072"/>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7424" name="Group 10"/>
            <p:cNvGrpSpPr>
              <a:grpSpLocks/>
            </p:cNvGrpSpPr>
            <p:nvPr/>
          </p:nvGrpSpPr>
          <p:grpSpPr bwMode="auto">
            <a:xfrm>
              <a:off x="960" y="2880"/>
              <a:ext cx="3456" cy="336"/>
              <a:chOff x="1008" y="1056"/>
              <a:chExt cx="3456" cy="336"/>
            </a:xfrm>
          </p:grpSpPr>
          <p:sp>
            <p:nvSpPr>
              <p:cNvPr id="17427" name="Line 11"/>
              <p:cNvSpPr>
                <a:spLocks noChangeShapeType="1"/>
              </p:cNvSpPr>
              <p:nvPr/>
            </p:nvSpPr>
            <p:spPr bwMode="auto">
              <a:xfrm>
                <a:off x="1440"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28" name="Line 12"/>
              <p:cNvSpPr>
                <a:spLocks noChangeShapeType="1"/>
              </p:cNvSpPr>
              <p:nvPr/>
            </p:nvSpPr>
            <p:spPr bwMode="auto">
              <a:xfrm>
                <a:off x="2928"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29" name="Line 13"/>
              <p:cNvSpPr>
                <a:spLocks noChangeShapeType="1"/>
              </p:cNvSpPr>
              <p:nvPr/>
            </p:nvSpPr>
            <p:spPr bwMode="auto">
              <a:xfrm>
                <a:off x="4464"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30" name="Text Box 14"/>
              <p:cNvSpPr txBox="1">
                <a:spLocks noChangeArrowheads="1"/>
              </p:cNvSpPr>
              <p:nvPr/>
            </p:nvSpPr>
            <p:spPr bwMode="auto">
              <a:xfrm>
                <a:off x="1008"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A</a:t>
                </a:r>
              </a:p>
            </p:txBody>
          </p:sp>
          <p:sp>
            <p:nvSpPr>
              <p:cNvPr id="17431" name="Text Box 15"/>
              <p:cNvSpPr txBox="1">
                <a:spLocks noChangeArrowheads="1"/>
              </p:cNvSpPr>
              <p:nvPr/>
            </p:nvSpPr>
            <p:spPr bwMode="auto">
              <a:xfrm>
                <a:off x="2544"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B</a:t>
                </a:r>
              </a:p>
            </p:txBody>
          </p:sp>
          <p:sp>
            <p:nvSpPr>
              <p:cNvPr id="17432" name="Text Box 16"/>
              <p:cNvSpPr txBox="1">
                <a:spLocks noChangeArrowheads="1"/>
              </p:cNvSpPr>
              <p:nvPr/>
            </p:nvSpPr>
            <p:spPr bwMode="auto">
              <a:xfrm>
                <a:off x="4032"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C</a:t>
                </a:r>
              </a:p>
            </p:txBody>
          </p:sp>
        </p:grpSp>
        <p:sp>
          <p:nvSpPr>
            <p:cNvPr id="17425" name="Line 17"/>
            <p:cNvSpPr>
              <a:spLocks noChangeShapeType="1"/>
            </p:cNvSpPr>
            <p:nvPr/>
          </p:nvSpPr>
          <p:spPr bwMode="auto">
            <a:xfrm>
              <a:off x="5328" y="3072"/>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26" name="Line 18"/>
            <p:cNvSpPr>
              <a:spLocks noChangeShapeType="1"/>
            </p:cNvSpPr>
            <p:nvPr/>
          </p:nvSpPr>
          <p:spPr bwMode="auto">
            <a:xfrm>
              <a:off x="5186" y="3309"/>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 name="Group 22"/>
          <p:cNvGrpSpPr>
            <a:grpSpLocks/>
          </p:cNvGrpSpPr>
          <p:nvPr/>
        </p:nvGrpSpPr>
        <p:grpSpPr bwMode="auto">
          <a:xfrm>
            <a:off x="0" y="4259263"/>
            <a:ext cx="1219200" cy="990600"/>
            <a:chOff x="0" y="2683"/>
            <a:chExt cx="768" cy="624"/>
          </a:xfrm>
        </p:grpSpPr>
        <p:sp>
          <p:nvSpPr>
            <p:cNvPr id="17416" name="Oval 20"/>
            <p:cNvSpPr>
              <a:spLocks noChangeArrowheads="1"/>
            </p:cNvSpPr>
            <p:nvPr/>
          </p:nvSpPr>
          <p:spPr bwMode="auto">
            <a:xfrm>
              <a:off x="0" y="2683"/>
              <a:ext cx="768" cy="240"/>
            </a:xfrm>
            <a:prstGeom prst="ellipse">
              <a:avLst/>
            </a:prstGeom>
            <a:solidFill>
              <a:srgbClr val="CCFFFF"/>
            </a:solidFill>
            <a:ln w="31750">
              <a:solidFill>
                <a:srgbClr val="800000"/>
              </a:solidFill>
              <a:round/>
              <a:headEnd/>
              <a:tailEnd/>
            </a:ln>
          </p:spPr>
          <p:txBody>
            <a:bodyPr wrap="none" anchor="ctr"/>
            <a:lstStyle/>
            <a:p>
              <a:pPr algn="ctr" eaLnBrk="1" hangingPunct="1"/>
              <a:r>
                <a:rPr lang="en-US" altLang="en-US" sz="1800">
                  <a:solidFill>
                    <a:srgbClr val="990033"/>
                  </a:solidFill>
                  <a:latin typeface="Arial" charset="0"/>
                </a:rPr>
                <a:t>head</a:t>
              </a:r>
            </a:p>
          </p:txBody>
        </p:sp>
        <p:sp>
          <p:nvSpPr>
            <p:cNvPr id="17417" name="Line 21"/>
            <p:cNvSpPr>
              <a:spLocks noChangeShapeType="1"/>
            </p:cNvSpPr>
            <p:nvPr/>
          </p:nvSpPr>
          <p:spPr bwMode="auto">
            <a:xfrm>
              <a:off x="384" y="2923"/>
              <a:ext cx="336" cy="384"/>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3162301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Effect transition="in" filter="checkerboard(across)">
                                      <p:cBhvr>
                                        <p:cTn id="7" dur="500"/>
                                        <p:tgtEl>
                                          <p:spTgt spid="30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checkerboard(across)">
                                      <p:cBhvr>
                                        <p:cTn id="12" dur="500"/>
                                        <p:tgtEl>
                                          <p:spTgt spid="30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animEffect transition="in" filter="checkerboard(across)">
                                      <p:cBhvr>
                                        <p:cTn id="17" dur="500"/>
                                        <p:tgtEl>
                                          <p:spTgt spid="30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075">
                                            <p:txEl>
                                              <p:pRg st="4" end="4"/>
                                            </p:txEl>
                                          </p:spTgt>
                                        </p:tgtEl>
                                        <p:attrNameLst>
                                          <p:attrName>style.visibility</p:attrName>
                                        </p:attrNameLst>
                                      </p:cBhvr>
                                      <p:to>
                                        <p:strVal val="visible"/>
                                      </p:to>
                                    </p:set>
                                    <p:animEffect transition="in" filter="checkerboard(across)">
                                      <p:cBhvr>
                                        <p:cTn id="22" dur="500"/>
                                        <p:tgtEl>
                                          <p:spTgt spid="3075">
                                            <p:txEl>
                                              <p:pRg st="4" end="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075">
                                            <p:txEl>
                                              <p:pRg st="5" end="5"/>
                                            </p:txEl>
                                          </p:spTgt>
                                        </p:tgtEl>
                                        <p:attrNameLst>
                                          <p:attrName>style.visibility</p:attrName>
                                        </p:attrNameLst>
                                      </p:cBhvr>
                                      <p:to>
                                        <p:strVal val="visible"/>
                                      </p:to>
                                    </p:set>
                                    <p:animEffect transition="in" filter="checkerboard(across)">
                                      <p:cBhvr>
                                        <p:cTn id="25" dur="500"/>
                                        <p:tgtEl>
                                          <p:spTgt spid="3075">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en-US" smtClean="0"/>
              <a:t>Better Solution</a:t>
            </a:r>
          </a:p>
        </p:txBody>
      </p:sp>
      <p:sp>
        <p:nvSpPr>
          <p:cNvPr id="5124" name="Rectangle 3"/>
          <p:cNvSpPr>
            <a:spLocks noGrp="1" noChangeArrowheads="1"/>
          </p:cNvSpPr>
          <p:nvPr>
            <p:ph type="body" idx="1"/>
          </p:nvPr>
        </p:nvSpPr>
        <p:spPr/>
        <p:txBody>
          <a:bodyPr/>
          <a:lstStyle/>
          <a:p>
            <a:pPr lvl="1" eaLnBrk="1" hangingPunct="1"/>
            <a:r>
              <a:rPr lang="en-US" altLang="en-US" sz="2400" dirty="0" smtClean="0"/>
              <a:t>Dynamic memory allocation</a:t>
            </a:r>
          </a:p>
          <a:p>
            <a:pPr lvl="2" eaLnBrk="1" hangingPunct="1"/>
            <a:r>
              <a:rPr lang="en-US" altLang="en-US" sz="2000" dirty="0" smtClean="0"/>
              <a:t>Know how much memory is needed after the program is run</a:t>
            </a:r>
          </a:p>
          <a:p>
            <a:pPr lvl="3" eaLnBrk="1" hangingPunct="1"/>
            <a:r>
              <a:rPr lang="en-US" altLang="en-US" sz="1600" dirty="0" smtClean="0"/>
              <a:t>Example: ask the user to enter from keyboard</a:t>
            </a:r>
          </a:p>
          <a:p>
            <a:pPr lvl="1" eaLnBrk="1" hangingPunct="1"/>
            <a:r>
              <a:rPr lang="en-US" altLang="en-US" sz="2400" dirty="0" smtClean="0"/>
              <a:t>Dynamically allocate only the amount of memory needed</a:t>
            </a:r>
          </a:p>
          <a:p>
            <a:pPr eaLnBrk="1" hangingPunct="1"/>
            <a:r>
              <a:rPr lang="en-US" altLang="en-US" sz="2800" dirty="0" smtClean="0"/>
              <a:t>C provides functions to dynamically allocate memory</a:t>
            </a:r>
          </a:p>
          <a:p>
            <a:pPr lvl="1" eaLnBrk="1" hangingPunct="1"/>
            <a:r>
              <a:rPr lang="en-US" altLang="en-US" sz="2400" dirty="0" err="1" smtClean="0">
                <a:solidFill>
                  <a:srgbClr val="0000FF"/>
                </a:solidFill>
              </a:rPr>
              <a:t>malloc</a:t>
            </a:r>
            <a:r>
              <a:rPr lang="en-US" altLang="en-US" sz="2400" dirty="0" smtClean="0">
                <a:solidFill>
                  <a:srgbClr val="0000FF"/>
                </a:solidFill>
              </a:rPr>
              <a:t>, </a:t>
            </a:r>
            <a:r>
              <a:rPr lang="en-US" altLang="en-US" sz="2400" dirty="0" err="1" smtClean="0">
                <a:solidFill>
                  <a:srgbClr val="0000FF"/>
                </a:solidFill>
              </a:rPr>
              <a:t>calloc</a:t>
            </a:r>
            <a:r>
              <a:rPr lang="en-US" altLang="en-US" sz="2400" dirty="0" smtClean="0">
                <a:solidFill>
                  <a:srgbClr val="0000FF"/>
                </a:solidFill>
              </a:rPr>
              <a:t>, </a:t>
            </a:r>
            <a:r>
              <a:rPr lang="en-US" altLang="en-US" sz="2400" dirty="0" err="1" smtClean="0">
                <a:solidFill>
                  <a:srgbClr val="0000FF"/>
                </a:solidFill>
              </a:rPr>
              <a:t>realloc,free</a:t>
            </a:r>
            <a:r>
              <a:rPr lang="en-US" altLang="en-US" sz="2400" dirty="0" smtClean="0">
                <a:solidFill>
                  <a:srgbClr val="0000FF"/>
                </a:solidFill>
              </a:rPr>
              <a:t>()</a:t>
            </a:r>
          </a:p>
        </p:txBody>
      </p:sp>
    </p:spTree>
    <p:extLst>
      <p:ext uri="{BB962C8B-B14F-4D97-AF65-F5344CB8AC3E}">
        <p14:creationId xmlns:p14="http://schemas.microsoft.com/office/powerpoint/2010/main" val="2828693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endParaRPr lang="en-US" altLang="en-US" smtClean="0"/>
          </a:p>
        </p:txBody>
      </p:sp>
      <p:sp>
        <p:nvSpPr>
          <p:cNvPr id="30723" name="Rectangle 3"/>
          <p:cNvSpPr>
            <a:spLocks noGrp="1" noChangeArrowheads="1"/>
          </p:cNvSpPr>
          <p:nvPr>
            <p:ph idx="1"/>
          </p:nvPr>
        </p:nvSpPr>
        <p:spPr/>
        <p:txBody>
          <a:bodyPr/>
          <a:lstStyle/>
          <a:p>
            <a:pPr eaLnBrk="1" hangingPunct="1"/>
            <a:r>
              <a:rPr lang="en-US" altLang="en-US" smtClean="0"/>
              <a:t>Keeping track of a linked list:</a:t>
            </a:r>
          </a:p>
          <a:p>
            <a:pPr lvl="1" eaLnBrk="1" hangingPunct="1"/>
            <a:r>
              <a:rPr lang="en-US" altLang="en-US" smtClean="0"/>
              <a:t>Must know the pointer to the first element of the list (called </a:t>
            </a:r>
            <a:r>
              <a:rPr lang="en-US" altLang="en-US" i="1" smtClean="0">
                <a:solidFill>
                  <a:srgbClr val="993300"/>
                </a:solidFill>
              </a:rPr>
              <a:t>start</a:t>
            </a:r>
            <a:r>
              <a:rPr lang="en-US" altLang="en-US" smtClean="0"/>
              <a:t>, </a:t>
            </a:r>
            <a:r>
              <a:rPr lang="en-US" altLang="en-US" i="1" smtClean="0">
                <a:solidFill>
                  <a:srgbClr val="993300"/>
                </a:solidFill>
              </a:rPr>
              <a:t>head</a:t>
            </a:r>
            <a:r>
              <a:rPr lang="en-US" altLang="en-US" smtClean="0"/>
              <a:t>, etc.).</a:t>
            </a:r>
          </a:p>
          <a:p>
            <a:pPr lvl="1" eaLnBrk="1" hangingPunct="1">
              <a:buFontTx/>
              <a:buNone/>
            </a:pPr>
            <a:endParaRPr lang="en-US" altLang="en-US" smtClean="0"/>
          </a:p>
          <a:p>
            <a:pPr eaLnBrk="1" hangingPunct="1"/>
            <a:r>
              <a:rPr lang="en-US" altLang="en-US" smtClean="0"/>
              <a:t>Linked lists provide flexibility in allowing the items to be rearranged efficiently.</a:t>
            </a:r>
          </a:p>
          <a:p>
            <a:pPr lvl="1" eaLnBrk="1" hangingPunct="1"/>
            <a:r>
              <a:rPr lang="en-US" altLang="en-US" smtClean="0"/>
              <a:t>Insert an element.</a:t>
            </a:r>
          </a:p>
          <a:p>
            <a:pPr lvl="1" eaLnBrk="1" hangingPunct="1"/>
            <a:r>
              <a:rPr lang="en-US" altLang="en-US" smtClean="0"/>
              <a:t>Delete an element.</a:t>
            </a:r>
          </a:p>
          <a:p>
            <a:pPr eaLnBrk="1" hangingPunct="1"/>
            <a:endParaRPr lang="en-US" altLang="en-US" smtClean="0"/>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3DA1A1C4-0DC1-4DBA-AB7B-5256B0B453AA}" type="slidenum">
              <a:rPr lang="en-US" altLang="en-US" sz="1200">
                <a:solidFill>
                  <a:srgbClr val="898989"/>
                </a:solidFill>
                <a:latin typeface="Times New Roman" pitchFamily="18" charset="0"/>
              </a:rPr>
              <a:pPr/>
              <a:t>40</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2868536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checkerboard(across)">
                                      <p:cBhvr>
                                        <p:cTn id="7" dur="500"/>
                                        <p:tgtEl>
                                          <p:spTgt spid="3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723">
                                            <p:txEl>
                                              <p:pRg st="4" end="4"/>
                                            </p:txEl>
                                          </p:spTgt>
                                        </p:tgtEl>
                                        <p:attrNameLst>
                                          <p:attrName>style.visibility</p:attrName>
                                        </p:attrNameLst>
                                      </p:cBhvr>
                                      <p:to>
                                        <p:strVal val="visible"/>
                                      </p:to>
                                    </p:set>
                                    <p:animEffect transition="in" filter="checkerboard(across)">
                                      <p:cBhvr>
                                        <p:cTn id="12" dur="500"/>
                                        <p:tgtEl>
                                          <p:spTgt spid="30723">
                                            <p:txEl>
                                              <p:pRg st="4" end="4"/>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animEffect transition="in" filter="checkerboard(across)">
                                      <p:cBhvr>
                                        <p:cTn id="15"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altLang="en-US" smtClean="0"/>
              <a:t>Illustration: Insertion</a:t>
            </a:r>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2C2EDE21-475F-4D10-8FEB-A07103A24E53}" type="slidenum">
              <a:rPr lang="en-US" altLang="en-US" sz="1200">
                <a:solidFill>
                  <a:srgbClr val="898989"/>
                </a:solidFill>
                <a:latin typeface="Times New Roman" pitchFamily="18" charset="0"/>
              </a:rPr>
              <a:pPr/>
              <a:t>41</a:t>
            </a:fld>
            <a:endParaRPr lang="en-US" altLang="en-US" sz="1200">
              <a:solidFill>
                <a:srgbClr val="898989"/>
              </a:solidFill>
              <a:latin typeface="Times New Roman" pitchFamily="18" charset="0"/>
            </a:endParaRPr>
          </a:p>
        </p:txBody>
      </p:sp>
      <p:grpSp>
        <p:nvGrpSpPr>
          <p:cNvPr id="2" name="Group 47"/>
          <p:cNvGrpSpPr>
            <a:grpSpLocks/>
          </p:cNvGrpSpPr>
          <p:nvPr/>
        </p:nvGrpSpPr>
        <p:grpSpPr bwMode="auto">
          <a:xfrm>
            <a:off x="1143000" y="4191000"/>
            <a:ext cx="1371600" cy="533400"/>
            <a:chOff x="720" y="2640"/>
            <a:chExt cx="864" cy="336"/>
          </a:xfrm>
        </p:grpSpPr>
        <p:sp>
          <p:nvSpPr>
            <p:cNvPr id="19511" name="Rectangle 3"/>
            <p:cNvSpPr>
              <a:spLocks noChangeArrowheads="1"/>
            </p:cNvSpPr>
            <p:nvPr/>
          </p:nvSpPr>
          <p:spPr bwMode="auto">
            <a:xfrm>
              <a:off x="720" y="264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512" name="Line 27"/>
            <p:cNvSpPr>
              <a:spLocks noChangeShapeType="1"/>
            </p:cNvSpPr>
            <p:nvPr/>
          </p:nvSpPr>
          <p:spPr bwMode="auto">
            <a:xfrm>
              <a:off x="1344"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9513" name="Text Box 34"/>
            <p:cNvSpPr txBox="1">
              <a:spLocks noChangeArrowheads="1"/>
            </p:cNvSpPr>
            <p:nvPr/>
          </p:nvSpPr>
          <p:spPr bwMode="auto">
            <a:xfrm>
              <a:off x="912" y="26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A</a:t>
              </a:r>
            </a:p>
          </p:txBody>
        </p:sp>
      </p:grpSp>
      <p:grpSp>
        <p:nvGrpSpPr>
          <p:cNvPr id="3" name="Group 68"/>
          <p:cNvGrpSpPr>
            <a:grpSpLocks/>
          </p:cNvGrpSpPr>
          <p:nvPr/>
        </p:nvGrpSpPr>
        <p:grpSpPr bwMode="auto">
          <a:xfrm>
            <a:off x="1143000" y="4191000"/>
            <a:ext cx="1371600" cy="533400"/>
            <a:chOff x="720" y="2640"/>
            <a:chExt cx="864" cy="336"/>
          </a:xfrm>
        </p:grpSpPr>
        <p:sp>
          <p:nvSpPr>
            <p:cNvPr id="19508" name="Rectangle 69"/>
            <p:cNvSpPr>
              <a:spLocks noChangeArrowheads="1"/>
            </p:cNvSpPr>
            <p:nvPr/>
          </p:nvSpPr>
          <p:spPr bwMode="auto">
            <a:xfrm>
              <a:off x="720" y="264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509" name="Line 70"/>
            <p:cNvSpPr>
              <a:spLocks noChangeShapeType="1"/>
            </p:cNvSpPr>
            <p:nvPr/>
          </p:nvSpPr>
          <p:spPr bwMode="auto">
            <a:xfrm>
              <a:off x="1344"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9510" name="Text Box 71"/>
            <p:cNvSpPr txBox="1">
              <a:spLocks noChangeArrowheads="1"/>
            </p:cNvSpPr>
            <p:nvPr/>
          </p:nvSpPr>
          <p:spPr bwMode="auto">
            <a:xfrm>
              <a:off x="912" y="26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A</a:t>
              </a:r>
            </a:p>
          </p:txBody>
        </p:sp>
      </p:grpSp>
      <p:sp>
        <p:nvSpPr>
          <p:cNvPr id="6152" name="Line 22"/>
          <p:cNvSpPr>
            <a:spLocks noChangeShapeType="1"/>
          </p:cNvSpPr>
          <p:nvPr/>
        </p:nvSpPr>
        <p:spPr bwMode="auto">
          <a:xfrm>
            <a:off x="3124200" y="4495800"/>
            <a:ext cx="457200" cy="0"/>
          </a:xfrm>
          <a:prstGeom prst="line">
            <a:avLst/>
          </a:prstGeom>
          <a:noFill/>
          <a:ln w="31750">
            <a:solidFill>
              <a:srgbClr val="9933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27" name="Text Box 31"/>
          <p:cNvSpPr txBox="1">
            <a:spLocks noChangeArrowheads="1"/>
          </p:cNvSpPr>
          <p:nvPr/>
        </p:nvSpPr>
        <p:spPr bwMode="auto">
          <a:xfrm>
            <a:off x="3657600" y="2819400"/>
            <a:ext cx="167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1800">
                <a:latin typeface="Arial" charset="0"/>
              </a:rPr>
              <a:t>Item to be inserted</a:t>
            </a:r>
          </a:p>
        </p:txBody>
      </p:sp>
      <p:grpSp>
        <p:nvGrpSpPr>
          <p:cNvPr id="4" name="Group 72"/>
          <p:cNvGrpSpPr>
            <a:grpSpLocks/>
          </p:cNvGrpSpPr>
          <p:nvPr/>
        </p:nvGrpSpPr>
        <p:grpSpPr bwMode="auto">
          <a:xfrm>
            <a:off x="1981200" y="4419600"/>
            <a:ext cx="1371600" cy="1524000"/>
            <a:chOff x="1248" y="2784"/>
            <a:chExt cx="864" cy="960"/>
          </a:xfrm>
        </p:grpSpPr>
        <p:sp>
          <p:nvSpPr>
            <p:cNvPr id="19503" name="Rectangle 6"/>
            <p:cNvSpPr>
              <a:spLocks noChangeArrowheads="1"/>
            </p:cNvSpPr>
            <p:nvPr/>
          </p:nvSpPr>
          <p:spPr bwMode="auto">
            <a:xfrm>
              <a:off x="1248" y="3408"/>
              <a:ext cx="864" cy="336"/>
            </a:xfrm>
            <a:prstGeom prst="rect">
              <a:avLst/>
            </a:prstGeom>
            <a:solidFill>
              <a:srgbClr val="99CCFF"/>
            </a:solidFill>
            <a:ln w="25400">
              <a:solidFill>
                <a:srgbClr val="993300"/>
              </a:solidFill>
              <a:miter lim="800000"/>
              <a:headEnd/>
              <a:tailEnd/>
            </a:ln>
          </p:spPr>
          <p:txBody>
            <a:bodyPr wrap="none" anchor="ctr"/>
            <a:lstStyle/>
            <a:p>
              <a:pPr eaLnBrk="1" hangingPunct="1"/>
              <a:endParaRPr lang="en-US" altLang="en-US"/>
            </a:p>
          </p:txBody>
        </p:sp>
        <p:sp>
          <p:nvSpPr>
            <p:cNvPr id="19504" name="Line 19"/>
            <p:cNvSpPr>
              <a:spLocks noChangeShapeType="1"/>
            </p:cNvSpPr>
            <p:nvPr/>
          </p:nvSpPr>
          <p:spPr bwMode="auto">
            <a:xfrm>
              <a:off x="1488" y="2784"/>
              <a:ext cx="0" cy="624"/>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9505" name="Line 20"/>
            <p:cNvSpPr>
              <a:spLocks noChangeShapeType="1"/>
            </p:cNvSpPr>
            <p:nvPr/>
          </p:nvSpPr>
          <p:spPr bwMode="auto">
            <a:xfrm flipV="1">
              <a:off x="1968" y="2832"/>
              <a:ext cx="0" cy="72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19506" name="Line 30"/>
            <p:cNvSpPr>
              <a:spLocks noChangeShapeType="1"/>
            </p:cNvSpPr>
            <p:nvPr/>
          </p:nvSpPr>
          <p:spPr bwMode="auto">
            <a:xfrm>
              <a:off x="1872" y="340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9507" name="Text Box 32"/>
            <p:cNvSpPr txBox="1">
              <a:spLocks noChangeArrowheads="1"/>
            </p:cNvSpPr>
            <p:nvPr/>
          </p:nvSpPr>
          <p:spPr bwMode="auto">
            <a:xfrm>
              <a:off x="1440" y="340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X</a:t>
              </a:r>
            </a:p>
          </p:txBody>
        </p:sp>
      </p:grpSp>
      <p:grpSp>
        <p:nvGrpSpPr>
          <p:cNvPr id="5" name="Group 46"/>
          <p:cNvGrpSpPr>
            <a:grpSpLocks/>
          </p:cNvGrpSpPr>
          <p:nvPr/>
        </p:nvGrpSpPr>
        <p:grpSpPr bwMode="auto">
          <a:xfrm>
            <a:off x="2133600" y="2895600"/>
            <a:ext cx="1371600" cy="533400"/>
            <a:chOff x="1344" y="1824"/>
            <a:chExt cx="864" cy="336"/>
          </a:xfrm>
        </p:grpSpPr>
        <p:sp>
          <p:nvSpPr>
            <p:cNvPr id="19500" name="Rectangle 15"/>
            <p:cNvSpPr>
              <a:spLocks noChangeArrowheads="1"/>
            </p:cNvSpPr>
            <p:nvPr/>
          </p:nvSpPr>
          <p:spPr bwMode="auto">
            <a:xfrm>
              <a:off x="1344" y="1824"/>
              <a:ext cx="864" cy="336"/>
            </a:xfrm>
            <a:prstGeom prst="rect">
              <a:avLst/>
            </a:prstGeom>
            <a:solidFill>
              <a:srgbClr val="99CCFF"/>
            </a:solidFill>
            <a:ln w="25400">
              <a:solidFill>
                <a:srgbClr val="993300"/>
              </a:solidFill>
              <a:miter lim="800000"/>
              <a:headEnd/>
              <a:tailEnd/>
            </a:ln>
          </p:spPr>
          <p:txBody>
            <a:bodyPr wrap="none" anchor="ctr"/>
            <a:lstStyle/>
            <a:p>
              <a:pPr eaLnBrk="1" hangingPunct="1"/>
              <a:endParaRPr lang="en-US" altLang="en-US"/>
            </a:p>
          </p:txBody>
        </p:sp>
        <p:sp>
          <p:nvSpPr>
            <p:cNvPr id="19501" name="Line 26"/>
            <p:cNvSpPr>
              <a:spLocks noChangeShapeType="1"/>
            </p:cNvSpPr>
            <p:nvPr/>
          </p:nvSpPr>
          <p:spPr bwMode="auto">
            <a:xfrm>
              <a:off x="1968" y="182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9502" name="Text Box 39"/>
            <p:cNvSpPr txBox="1">
              <a:spLocks noChangeArrowheads="1"/>
            </p:cNvSpPr>
            <p:nvPr/>
          </p:nvSpPr>
          <p:spPr bwMode="auto">
            <a:xfrm>
              <a:off x="1536" y="182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X</a:t>
              </a:r>
            </a:p>
          </p:txBody>
        </p:sp>
      </p:grpSp>
      <p:grpSp>
        <p:nvGrpSpPr>
          <p:cNvPr id="6" name="Group 45"/>
          <p:cNvGrpSpPr>
            <a:grpSpLocks/>
          </p:cNvGrpSpPr>
          <p:nvPr/>
        </p:nvGrpSpPr>
        <p:grpSpPr bwMode="auto">
          <a:xfrm>
            <a:off x="1295400" y="1676400"/>
            <a:ext cx="7397750" cy="685800"/>
            <a:chOff x="816" y="1056"/>
            <a:chExt cx="4660" cy="432"/>
          </a:xfrm>
        </p:grpSpPr>
        <p:sp>
          <p:nvSpPr>
            <p:cNvPr id="19485" name="Rectangle 12"/>
            <p:cNvSpPr>
              <a:spLocks noChangeArrowheads="1"/>
            </p:cNvSpPr>
            <p:nvPr/>
          </p:nvSpPr>
          <p:spPr bwMode="auto">
            <a:xfrm>
              <a:off x="816"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86" name="Rectangle 13"/>
            <p:cNvSpPr>
              <a:spLocks noChangeArrowheads="1"/>
            </p:cNvSpPr>
            <p:nvPr/>
          </p:nvSpPr>
          <p:spPr bwMode="auto">
            <a:xfrm>
              <a:off x="2352"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87" name="Rectangle 14"/>
            <p:cNvSpPr>
              <a:spLocks noChangeArrowheads="1"/>
            </p:cNvSpPr>
            <p:nvPr/>
          </p:nvSpPr>
          <p:spPr bwMode="auto">
            <a:xfrm>
              <a:off x="3840"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88" name="Line 16"/>
            <p:cNvSpPr>
              <a:spLocks noChangeShapeType="1"/>
            </p:cNvSpPr>
            <p:nvPr/>
          </p:nvSpPr>
          <p:spPr bwMode="auto">
            <a:xfrm>
              <a:off x="1584" y="1248"/>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9489" name="Line 17"/>
            <p:cNvSpPr>
              <a:spLocks noChangeShapeType="1"/>
            </p:cNvSpPr>
            <p:nvPr/>
          </p:nvSpPr>
          <p:spPr bwMode="auto">
            <a:xfrm>
              <a:off x="3072" y="1248"/>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9490" name="Line 18"/>
            <p:cNvSpPr>
              <a:spLocks noChangeShapeType="1"/>
            </p:cNvSpPr>
            <p:nvPr/>
          </p:nvSpPr>
          <p:spPr bwMode="auto">
            <a:xfrm>
              <a:off x="4608" y="1248"/>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9491" name="Group 40"/>
            <p:cNvGrpSpPr>
              <a:grpSpLocks/>
            </p:cNvGrpSpPr>
            <p:nvPr/>
          </p:nvGrpSpPr>
          <p:grpSpPr bwMode="auto">
            <a:xfrm>
              <a:off x="1008" y="1056"/>
              <a:ext cx="3456" cy="336"/>
              <a:chOff x="1008" y="1056"/>
              <a:chExt cx="3456" cy="336"/>
            </a:xfrm>
          </p:grpSpPr>
          <p:sp>
            <p:nvSpPr>
              <p:cNvPr id="19494" name="Line 23"/>
              <p:cNvSpPr>
                <a:spLocks noChangeShapeType="1"/>
              </p:cNvSpPr>
              <p:nvPr/>
            </p:nvSpPr>
            <p:spPr bwMode="auto">
              <a:xfrm>
                <a:off x="1440"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9495" name="Line 24"/>
              <p:cNvSpPr>
                <a:spLocks noChangeShapeType="1"/>
              </p:cNvSpPr>
              <p:nvPr/>
            </p:nvSpPr>
            <p:spPr bwMode="auto">
              <a:xfrm>
                <a:off x="2928"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9496" name="Line 25"/>
              <p:cNvSpPr>
                <a:spLocks noChangeShapeType="1"/>
              </p:cNvSpPr>
              <p:nvPr/>
            </p:nvSpPr>
            <p:spPr bwMode="auto">
              <a:xfrm>
                <a:off x="4464"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9497" name="Text Box 33"/>
              <p:cNvSpPr txBox="1">
                <a:spLocks noChangeArrowheads="1"/>
              </p:cNvSpPr>
              <p:nvPr/>
            </p:nvSpPr>
            <p:spPr bwMode="auto">
              <a:xfrm>
                <a:off x="1008"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A</a:t>
                </a:r>
              </a:p>
            </p:txBody>
          </p:sp>
          <p:sp>
            <p:nvSpPr>
              <p:cNvPr id="19498" name="Text Box 35"/>
              <p:cNvSpPr txBox="1">
                <a:spLocks noChangeArrowheads="1"/>
              </p:cNvSpPr>
              <p:nvPr/>
            </p:nvSpPr>
            <p:spPr bwMode="auto">
              <a:xfrm>
                <a:off x="2544"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B</a:t>
                </a:r>
              </a:p>
            </p:txBody>
          </p:sp>
          <p:sp>
            <p:nvSpPr>
              <p:cNvPr id="19499" name="Text Box 37"/>
              <p:cNvSpPr txBox="1">
                <a:spLocks noChangeArrowheads="1"/>
              </p:cNvSpPr>
              <p:nvPr/>
            </p:nvSpPr>
            <p:spPr bwMode="auto">
              <a:xfrm>
                <a:off x="4032"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C</a:t>
                </a:r>
              </a:p>
            </p:txBody>
          </p:sp>
        </p:grpSp>
        <p:sp>
          <p:nvSpPr>
            <p:cNvPr id="19492" name="Line 41"/>
            <p:cNvSpPr>
              <a:spLocks noChangeShapeType="1"/>
            </p:cNvSpPr>
            <p:nvPr/>
          </p:nvSpPr>
          <p:spPr bwMode="auto">
            <a:xfrm>
              <a:off x="5376" y="1248"/>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93" name="Line 42"/>
            <p:cNvSpPr>
              <a:spLocks noChangeShapeType="1"/>
            </p:cNvSpPr>
            <p:nvPr/>
          </p:nvSpPr>
          <p:spPr bwMode="auto">
            <a:xfrm>
              <a:off x="5234" y="1485"/>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 name="Group 48"/>
          <p:cNvGrpSpPr>
            <a:grpSpLocks/>
          </p:cNvGrpSpPr>
          <p:nvPr/>
        </p:nvGrpSpPr>
        <p:grpSpPr bwMode="auto">
          <a:xfrm>
            <a:off x="3581400" y="4191000"/>
            <a:ext cx="4954588" cy="676275"/>
            <a:chOff x="2256" y="2640"/>
            <a:chExt cx="3121" cy="426"/>
          </a:xfrm>
        </p:grpSpPr>
        <p:sp>
          <p:nvSpPr>
            <p:cNvPr id="19475" name="Rectangle 4"/>
            <p:cNvSpPr>
              <a:spLocks noChangeArrowheads="1"/>
            </p:cNvSpPr>
            <p:nvPr/>
          </p:nvSpPr>
          <p:spPr bwMode="auto">
            <a:xfrm>
              <a:off x="2256" y="264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76" name="Rectangle 5"/>
            <p:cNvSpPr>
              <a:spLocks noChangeArrowheads="1"/>
            </p:cNvSpPr>
            <p:nvPr/>
          </p:nvSpPr>
          <p:spPr bwMode="auto">
            <a:xfrm>
              <a:off x="3744" y="264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77" name="Line 8"/>
            <p:cNvSpPr>
              <a:spLocks noChangeShapeType="1"/>
            </p:cNvSpPr>
            <p:nvPr/>
          </p:nvSpPr>
          <p:spPr bwMode="auto">
            <a:xfrm>
              <a:off x="2976" y="2832"/>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9478" name="Line 9"/>
            <p:cNvSpPr>
              <a:spLocks noChangeShapeType="1"/>
            </p:cNvSpPr>
            <p:nvPr/>
          </p:nvSpPr>
          <p:spPr bwMode="auto">
            <a:xfrm>
              <a:off x="4512" y="2832"/>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19479" name="Line 28"/>
            <p:cNvSpPr>
              <a:spLocks noChangeShapeType="1"/>
            </p:cNvSpPr>
            <p:nvPr/>
          </p:nvSpPr>
          <p:spPr bwMode="auto">
            <a:xfrm>
              <a:off x="2832"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9480" name="Line 29"/>
            <p:cNvSpPr>
              <a:spLocks noChangeShapeType="1"/>
            </p:cNvSpPr>
            <p:nvPr/>
          </p:nvSpPr>
          <p:spPr bwMode="auto">
            <a:xfrm>
              <a:off x="4368"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9481" name="Text Box 36"/>
            <p:cNvSpPr txBox="1">
              <a:spLocks noChangeArrowheads="1"/>
            </p:cNvSpPr>
            <p:nvPr/>
          </p:nvSpPr>
          <p:spPr bwMode="auto">
            <a:xfrm>
              <a:off x="2400" y="26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B</a:t>
              </a:r>
            </a:p>
          </p:txBody>
        </p:sp>
        <p:sp>
          <p:nvSpPr>
            <p:cNvPr id="19482" name="Text Box 38"/>
            <p:cNvSpPr txBox="1">
              <a:spLocks noChangeArrowheads="1"/>
            </p:cNvSpPr>
            <p:nvPr/>
          </p:nvSpPr>
          <p:spPr bwMode="auto">
            <a:xfrm>
              <a:off x="3936" y="26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C</a:t>
              </a:r>
            </a:p>
          </p:txBody>
        </p:sp>
        <p:sp>
          <p:nvSpPr>
            <p:cNvPr id="19483" name="Line 43"/>
            <p:cNvSpPr>
              <a:spLocks noChangeShapeType="1"/>
            </p:cNvSpPr>
            <p:nvPr/>
          </p:nvSpPr>
          <p:spPr bwMode="auto">
            <a:xfrm>
              <a:off x="5277" y="2826"/>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84" name="Line 44"/>
            <p:cNvSpPr>
              <a:spLocks noChangeShapeType="1"/>
            </p:cNvSpPr>
            <p:nvPr/>
          </p:nvSpPr>
          <p:spPr bwMode="auto">
            <a:xfrm>
              <a:off x="5135" y="3063"/>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6" name="Group 15"/>
          <p:cNvGrpSpPr>
            <a:grpSpLocks/>
          </p:cNvGrpSpPr>
          <p:nvPr/>
        </p:nvGrpSpPr>
        <p:grpSpPr bwMode="auto">
          <a:xfrm>
            <a:off x="304800" y="4706938"/>
            <a:ext cx="838200" cy="703262"/>
            <a:chOff x="304801" y="4707582"/>
            <a:chExt cx="837461" cy="702618"/>
          </a:xfrm>
        </p:grpSpPr>
        <p:sp>
          <p:nvSpPr>
            <p:cNvPr id="19473" name="TextBox 6"/>
            <p:cNvSpPr txBox="1">
              <a:spLocks noChangeArrowheads="1"/>
            </p:cNvSpPr>
            <p:nvPr/>
          </p:nvSpPr>
          <p:spPr bwMode="auto">
            <a:xfrm>
              <a:off x="304801" y="4948535"/>
              <a:ext cx="764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eaLnBrk="1" hangingPunct="1"/>
              <a:r>
                <a:rPr lang="en-US" altLang="en-US" sz="2400">
                  <a:solidFill>
                    <a:srgbClr val="FF0000"/>
                  </a:solidFill>
                  <a:latin typeface="Times New Roman" pitchFamily="18" charset="0"/>
                </a:rPr>
                <a:t>curr</a:t>
              </a:r>
            </a:p>
          </p:txBody>
        </p:sp>
        <p:cxnSp>
          <p:nvCxnSpPr>
            <p:cNvPr id="11" name="Straight Arrow Connector 10"/>
            <p:cNvCxnSpPr/>
            <p:nvPr/>
          </p:nvCxnSpPr>
          <p:spPr>
            <a:xfrm flipV="1">
              <a:off x="687052" y="4707582"/>
              <a:ext cx="455210" cy="49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a:grpSpLocks/>
          </p:cNvGrpSpPr>
          <p:nvPr/>
        </p:nvGrpSpPr>
        <p:grpSpPr bwMode="auto">
          <a:xfrm>
            <a:off x="908050" y="2919413"/>
            <a:ext cx="1225550" cy="461962"/>
            <a:chOff x="908310" y="2919536"/>
            <a:chExt cx="1225290" cy="461665"/>
          </a:xfrm>
        </p:grpSpPr>
        <p:sp>
          <p:nvSpPr>
            <p:cNvPr id="19471" name="TextBox 8"/>
            <p:cNvSpPr txBox="1">
              <a:spLocks noChangeArrowheads="1"/>
            </p:cNvSpPr>
            <p:nvPr/>
          </p:nvSpPr>
          <p:spPr bwMode="auto">
            <a:xfrm>
              <a:off x="908310" y="2919536"/>
              <a:ext cx="715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eaLnBrk="1" hangingPunct="1"/>
              <a:r>
                <a:rPr lang="en-US" altLang="en-US" sz="2400">
                  <a:solidFill>
                    <a:srgbClr val="FF0000"/>
                  </a:solidFill>
                  <a:latin typeface="Times New Roman" pitchFamily="18" charset="0"/>
                </a:rPr>
                <a:t>tmp</a:t>
              </a:r>
            </a:p>
          </p:txBody>
        </p:sp>
        <p:cxnSp>
          <p:nvCxnSpPr>
            <p:cNvPr id="13" name="Straight Arrow Connector 12"/>
            <p:cNvCxnSpPr>
              <a:stCxn id="19471" idx="3"/>
              <a:endCxn id="19500" idx="1"/>
            </p:cNvCxnSpPr>
            <p:nvPr/>
          </p:nvCxnSpPr>
          <p:spPr>
            <a:xfrm>
              <a:off x="1624121" y="3151162"/>
              <a:ext cx="509479" cy="1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1926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127"/>
                                        </p:tgtEl>
                                        <p:attrNameLst>
                                          <p:attrName>style.visibility</p:attrName>
                                        </p:attrNameLst>
                                      </p:cBhvr>
                                      <p:to>
                                        <p:strVal val="visible"/>
                                      </p:to>
                                    </p:set>
                                    <p:animEffect transition="in" filter="checkerboard(across)">
                                      <p:cBhvr>
                                        <p:cTn id="22" dur="500"/>
                                        <p:tgtEl>
                                          <p:spTgt spid="41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heckerboard(across)">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heckerboard(across)">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152"/>
                                        </p:tgtEl>
                                        <p:attrNameLst>
                                          <p:attrName>style.visibility</p:attrName>
                                        </p:attrNameLst>
                                      </p:cBhvr>
                                      <p:to>
                                        <p:strVal val="visible"/>
                                      </p:to>
                                    </p:set>
                                    <p:animEffect transition="in" filter="blinds(horizontal)">
                                      <p:cBhvr>
                                        <p:cTn id="52"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animBg="1"/>
      <p:bldP spid="41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09600" y="133350"/>
            <a:ext cx="8229600" cy="1143000"/>
          </a:xfrm>
        </p:spPr>
        <p:txBody>
          <a:bodyPr/>
          <a:lstStyle/>
          <a:p>
            <a:r>
              <a:rPr lang="en-US" altLang="en-US" smtClean="0"/>
              <a:t>Pseudo-code for insertion</a:t>
            </a:r>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4D3FA7CB-B609-4E62-B835-F50F89370B7A}" type="slidenum">
              <a:rPr lang="en-US" altLang="en-US" sz="1200">
                <a:solidFill>
                  <a:srgbClr val="898989"/>
                </a:solidFill>
                <a:latin typeface="Times New Roman" pitchFamily="18" charset="0"/>
              </a:rPr>
              <a:pPr/>
              <a:t>42</a:t>
            </a:fld>
            <a:endParaRPr lang="en-US" altLang="en-US" sz="1200">
              <a:solidFill>
                <a:srgbClr val="898989"/>
              </a:solidFill>
              <a:latin typeface="Times New Roman" pitchFamily="18" charset="0"/>
            </a:endParaRPr>
          </a:p>
        </p:txBody>
      </p:sp>
      <p:sp>
        <p:nvSpPr>
          <p:cNvPr id="20485" name="TextBox 5"/>
          <p:cNvSpPr txBox="1">
            <a:spLocks noChangeArrowheads="1"/>
          </p:cNvSpPr>
          <p:nvPr/>
        </p:nvSpPr>
        <p:spPr bwMode="auto">
          <a:xfrm>
            <a:off x="2095500" y="1370013"/>
            <a:ext cx="4953000" cy="48926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eaLnBrk="1" hangingPunct="1"/>
            <a:r>
              <a:rPr lang="en-US" altLang="en-US" sz="2400">
                <a:latin typeface="Times New Roman" pitchFamily="18" charset="0"/>
              </a:rPr>
              <a:t>typedef struct nd {</a:t>
            </a:r>
          </a:p>
          <a:p>
            <a:pPr eaLnBrk="1" hangingPunct="1"/>
            <a:r>
              <a:rPr lang="en-US" altLang="en-US" sz="2400">
                <a:latin typeface="Times New Roman" pitchFamily="18" charset="0"/>
              </a:rPr>
              <a:t>   struct item data;</a:t>
            </a:r>
          </a:p>
          <a:p>
            <a:pPr eaLnBrk="1" hangingPunct="1"/>
            <a:r>
              <a:rPr lang="en-US" altLang="en-US" sz="2400">
                <a:latin typeface="Times New Roman" pitchFamily="18" charset="0"/>
              </a:rPr>
              <a:t>   struct nd * next;</a:t>
            </a:r>
          </a:p>
          <a:p>
            <a:pPr eaLnBrk="1" hangingPunct="1"/>
            <a:r>
              <a:rPr lang="en-US" altLang="en-US" sz="2400">
                <a:latin typeface="Times New Roman" pitchFamily="18" charset="0"/>
              </a:rPr>
              <a:t>   } node;</a:t>
            </a:r>
          </a:p>
          <a:p>
            <a:pPr eaLnBrk="1" hangingPunct="1"/>
            <a:endParaRPr lang="en-US" altLang="en-US" sz="2400">
              <a:latin typeface="Times New Roman" pitchFamily="18" charset="0"/>
            </a:endParaRPr>
          </a:p>
          <a:p>
            <a:pPr eaLnBrk="1" hangingPunct="1"/>
            <a:r>
              <a:rPr lang="en-US" altLang="en-US" sz="2400">
                <a:latin typeface="Times New Roman" pitchFamily="18" charset="0"/>
              </a:rPr>
              <a:t>void insert(node *curr)</a:t>
            </a:r>
          </a:p>
          <a:p>
            <a:pPr eaLnBrk="1" hangingPunct="1"/>
            <a:r>
              <a:rPr lang="en-US" altLang="en-US" sz="2400">
                <a:latin typeface="Times New Roman" pitchFamily="18" charset="0"/>
              </a:rPr>
              <a:t>{</a:t>
            </a:r>
          </a:p>
          <a:p>
            <a:pPr eaLnBrk="1" hangingPunct="1"/>
            <a:r>
              <a:rPr lang="en-US" altLang="en-US" sz="2400">
                <a:latin typeface="Times New Roman" pitchFamily="18" charset="0"/>
              </a:rPr>
              <a:t>node * tmp;</a:t>
            </a:r>
          </a:p>
          <a:p>
            <a:pPr eaLnBrk="1" hangingPunct="1"/>
            <a:endParaRPr lang="en-US" altLang="en-US" sz="2400">
              <a:latin typeface="Times New Roman" pitchFamily="18" charset="0"/>
            </a:endParaRPr>
          </a:p>
          <a:p>
            <a:pPr eaLnBrk="1" hangingPunct="1"/>
            <a:r>
              <a:rPr lang="en-US" altLang="en-US" sz="2400">
                <a:latin typeface="Times New Roman" pitchFamily="18" charset="0"/>
              </a:rPr>
              <a:t>tmp=(node *) malloc(sizeof(node));</a:t>
            </a:r>
          </a:p>
          <a:p>
            <a:pPr eaLnBrk="1" hangingPunct="1"/>
            <a:r>
              <a:rPr lang="en-US" altLang="en-US" sz="2400">
                <a:latin typeface="Times New Roman" pitchFamily="18" charset="0"/>
              </a:rPr>
              <a:t>tmp-&gt;next=curr-&gt;next;</a:t>
            </a:r>
          </a:p>
          <a:p>
            <a:pPr eaLnBrk="1" hangingPunct="1"/>
            <a:r>
              <a:rPr lang="en-US" altLang="en-US" sz="2400">
                <a:latin typeface="Times New Roman" pitchFamily="18" charset="0"/>
              </a:rPr>
              <a:t>curr-&gt;next=tmp;</a:t>
            </a:r>
          </a:p>
          <a:p>
            <a:pPr eaLnBrk="1" hangingPunct="1"/>
            <a:r>
              <a:rPr lang="en-US" altLang="en-US" sz="2400">
                <a:latin typeface="Times New Roman" pitchFamily="18" charset="0"/>
              </a:rPr>
              <a:t>}</a:t>
            </a:r>
          </a:p>
        </p:txBody>
      </p:sp>
    </p:spTree>
    <p:extLst>
      <p:ext uri="{BB962C8B-B14F-4D97-AF65-F5344CB8AC3E}">
        <p14:creationId xmlns:p14="http://schemas.microsoft.com/office/powerpoint/2010/main" val="490351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en-US" smtClean="0"/>
              <a:t>Illustration: Deletion</a:t>
            </a: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D43D5F95-16B7-4ED1-A435-7CAE21ED168C}" type="slidenum">
              <a:rPr lang="en-US" altLang="en-US" sz="1200">
                <a:solidFill>
                  <a:srgbClr val="898989"/>
                </a:solidFill>
                <a:latin typeface="Times New Roman" pitchFamily="18" charset="0"/>
              </a:rPr>
              <a:pPr/>
              <a:t>43</a:t>
            </a:fld>
            <a:endParaRPr lang="en-US" altLang="en-US" sz="1200">
              <a:solidFill>
                <a:srgbClr val="898989"/>
              </a:solidFill>
              <a:latin typeface="Times New Roman" pitchFamily="18" charset="0"/>
            </a:endParaRPr>
          </a:p>
        </p:txBody>
      </p:sp>
      <p:grpSp>
        <p:nvGrpSpPr>
          <p:cNvPr id="2" name="Group 46"/>
          <p:cNvGrpSpPr>
            <a:grpSpLocks/>
          </p:cNvGrpSpPr>
          <p:nvPr/>
        </p:nvGrpSpPr>
        <p:grpSpPr bwMode="auto">
          <a:xfrm>
            <a:off x="1295400" y="3962400"/>
            <a:ext cx="1371600" cy="533400"/>
            <a:chOff x="816" y="2496"/>
            <a:chExt cx="864" cy="336"/>
          </a:xfrm>
        </p:grpSpPr>
        <p:sp>
          <p:nvSpPr>
            <p:cNvPr id="21551" name="Rectangle 12"/>
            <p:cNvSpPr>
              <a:spLocks noChangeArrowheads="1"/>
            </p:cNvSpPr>
            <p:nvPr/>
          </p:nvSpPr>
          <p:spPr bwMode="auto">
            <a:xfrm>
              <a:off x="816" y="249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52" name="Line 29"/>
            <p:cNvSpPr>
              <a:spLocks noChangeShapeType="1"/>
            </p:cNvSpPr>
            <p:nvPr/>
          </p:nvSpPr>
          <p:spPr bwMode="auto">
            <a:xfrm>
              <a:off x="1488" y="24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53" name="Text Box 34"/>
            <p:cNvSpPr txBox="1">
              <a:spLocks noChangeArrowheads="1"/>
            </p:cNvSpPr>
            <p:nvPr/>
          </p:nvSpPr>
          <p:spPr bwMode="auto">
            <a:xfrm>
              <a:off x="1056" y="24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A</a:t>
              </a:r>
            </a:p>
          </p:txBody>
        </p:sp>
      </p:grpSp>
      <p:grpSp>
        <p:nvGrpSpPr>
          <p:cNvPr id="3" name="Group 49"/>
          <p:cNvGrpSpPr>
            <a:grpSpLocks/>
          </p:cNvGrpSpPr>
          <p:nvPr/>
        </p:nvGrpSpPr>
        <p:grpSpPr bwMode="auto">
          <a:xfrm>
            <a:off x="2514600" y="4267200"/>
            <a:ext cx="3048000" cy="990600"/>
            <a:chOff x="1584" y="2688"/>
            <a:chExt cx="1920" cy="624"/>
          </a:xfrm>
        </p:grpSpPr>
        <p:sp>
          <p:nvSpPr>
            <p:cNvPr id="21547" name="Line 19"/>
            <p:cNvSpPr>
              <a:spLocks noChangeShapeType="1"/>
            </p:cNvSpPr>
            <p:nvPr/>
          </p:nvSpPr>
          <p:spPr bwMode="auto">
            <a:xfrm>
              <a:off x="1584" y="2688"/>
              <a:ext cx="336"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48" name="Line 20"/>
            <p:cNvSpPr>
              <a:spLocks noChangeShapeType="1"/>
            </p:cNvSpPr>
            <p:nvPr/>
          </p:nvSpPr>
          <p:spPr bwMode="auto">
            <a:xfrm>
              <a:off x="1920" y="2688"/>
              <a:ext cx="0" cy="624"/>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49" name="Line 21"/>
            <p:cNvSpPr>
              <a:spLocks noChangeShapeType="1"/>
            </p:cNvSpPr>
            <p:nvPr/>
          </p:nvSpPr>
          <p:spPr bwMode="auto">
            <a:xfrm>
              <a:off x="1920" y="3312"/>
              <a:ext cx="1584" cy="0"/>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50" name="Line 23"/>
            <p:cNvSpPr>
              <a:spLocks noChangeShapeType="1"/>
            </p:cNvSpPr>
            <p:nvPr/>
          </p:nvSpPr>
          <p:spPr bwMode="auto">
            <a:xfrm flipV="1">
              <a:off x="3504" y="2688"/>
              <a:ext cx="0" cy="624"/>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7176" name="Line 24"/>
          <p:cNvSpPr>
            <a:spLocks noChangeShapeType="1"/>
          </p:cNvSpPr>
          <p:nvPr/>
        </p:nvSpPr>
        <p:spPr bwMode="auto">
          <a:xfrm>
            <a:off x="5562600" y="4267200"/>
            <a:ext cx="533400" cy="0"/>
          </a:xfrm>
          <a:prstGeom prst="line">
            <a:avLst/>
          </a:prstGeom>
          <a:noFill/>
          <a:ln w="31750">
            <a:solidFill>
              <a:srgbClr val="9933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4" name="Group 48"/>
          <p:cNvGrpSpPr>
            <a:grpSpLocks/>
          </p:cNvGrpSpPr>
          <p:nvPr/>
        </p:nvGrpSpPr>
        <p:grpSpPr bwMode="auto">
          <a:xfrm>
            <a:off x="3733800" y="3962400"/>
            <a:ext cx="1676400" cy="533400"/>
            <a:chOff x="2352" y="2496"/>
            <a:chExt cx="1056" cy="336"/>
          </a:xfrm>
        </p:grpSpPr>
        <p:sp>
          <p:nvSpPr>
            <p:cNvPr id="21543" name="Rectangle 13"/>
            <p:cNvSpPr>
              <a:spLocks noChangeArrowheads="1"/>
            </p:cNvSpPr>
            <p:nvPr/>
          </p:nvSpPr>
          <p:spPr bwMode="auto">
            <a:xfrm>
              <a:off x="2352" y="2496"/>
              <a:ext cx="864" cy="336"/>
            </a:xfrm>
            <a:prstGeom prst="rect">
              <a:avLst/>
            </a:prstGeom>
            <a:solidFill>
              <a:srgbClr val="99CCFF"/>
            </a:solidFill>
            <a:ln w="25400">
              <a:solidFill>
                <a:srgbClr val="993300"/>
              </a:solidFill>
              <a:miter lim="800000"/>
              <a:headEnd/>
              <a:tailEnd/>
            </a:ln>
          </p:spPr>
          <p:txBody>
            <a:bodyPr wrap="none" anchor="ctr"/>
            <a:lstStyle/>
            <a:p>
              <a:pPr eaLnBrk="1" hangingPunct="1"/>
              <a:endParaRPr lang="en-US" altLang="en-US"/>
            </a:p>
          </p:txBody>
        </p:sp>
        <p:sp>
          <p:nvSpPr>
            <p:cNvPr id="21544" name="Line 25"/>
            <p:cNvSpPr>
              <a:spLocks noChangeShapeType="1"/>
            </p:cNvSpPr>
            <p:nvPr/>
          </p:nvSpPr>
          <p:spPr bwMode="auto">
            <a:xfrm>
              <a:off x="3120" y="2688"/>
              <a:ext cx="28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1545" name="Line 30"/>
            <p:cNvSpPr>
              <a:spLocks noChangeShapeType="1"/>
            </p:cNvSpPr>
            <p:nvPr/>
          </p:nvSpPr>
          <p:spPr bwMode="auto">
            <a:xfrm>
              <a:off x="2976" y="24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46" name="Text Box 35"/>
            <p:cNvSpPr txBox="1">
              <a:spLocks noChangeArrowheads="1"/>
            </p:cNvSpPr>
            <p:nvPr/>
          </p:nvSpPr>
          <p:spPr bwMode="auto">
            <a:xfrm>
              <a:off x="2544" y="24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B</a:t>
              </a:r>
            </a:p>
          </p:txBody>
        </p:sp>
      </p:grpSp>
      <p:grpSp>
        <p:nvGrpSpPr>
          <p:cNvPr id="5" name="Group 45"/>
          <p:cNvGrpSpPr>
            <a:grpSpLocks/>
          </p:cNvGrpSpPr>
          <p:nvPr/>
        </p:nvGrpSpPr>
        <p:grpSpPr bwMode="auto">
          <a:xfrm>
            <a:off x="1295400" y="1676400"/>
            <a:ext cx="7397750" cy="685800"/>
            <a:chOff x="816" y="1056"/>
            <a:chExt cx="4660" cy="432"/>
          </a:xfrm>
        </p:grpSpPr>
        <p:grpSp>
          <p:nvGrpSpPr>
            <p:cNvPr id="21528" name="Group 44"/>
            <p:cNvGrpSpPr>
              <a:grpSpLocks/>
            </p:cNvGrpSpPr>
            <p:nvPr/>
          </p:nvGrpSpPr>
          <p:grpSpPr bwMode="auto">
            <a:xfrm>
              <a:off x="816" y="1056"/>
              <a:ext cx="4560" cy="432"/>
              <a:chOff x="816" y="1056"/>
              <a:chExt cx="4560" cy="432"/>
            </a:xfrm>
          </p:grpSpPr>
          <p:sp>
            <p:nvSpPr>
              <p:cNvPr id="21530" name="Rectangle 4"/>
              <p:cNvSpPr>
                <a:spLocks noChangeArrowheads="1"/>
              </p:cNvSpPr>
              <p:nvPr/>
            </p:nvSpPr>
            <p:spPr bwMode="auto">
              <a:xfrm>
                <a:off x="816"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31" name="Rectangle 5"/>
              <p:cNvSpPr>
                <a:spLocks noChangeArrowheads="1"/>
              </p:cNvSpPr>
              <p:nvPr/>
            </p:nvSpPr>
            <p:spPr bwMode="auto">
              <a:xfrm>
                <a:off x="2352"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32" name="Rectangle 6"/>
              <p:cNvSpPr>
                <a:spLocks noChangeArrowheads="1"/>
              </p:cNvSpPr>
              <p:nvPr/>
            </p:nvSpPr>
            <p:spPr bwMode="auto">
              <a:xfrm>
                <a:off x="3840"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33" name="Line 8"/>
              <p:cNvSpPr>
                <a:spLocks noChangeShapeType="1"/>
              </p:cNvSpPr>
              <p:nvPr/>
            </p:nvSpPr>
            <p:spPr bwMode="auto">
              <a:xfrm>
                <a:off x="1584" y="1248"/>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1534" name="Line 9"/>
              <p:cNvSpPr>
                <a:spLocks noChangeShapeType="1"/>
              </p:cNvSpPr>
              <p:nvPr/>
            </p:nvSpPr>
            <p:spPr bwMode="auto">
              <a:xfrm>
                <a:off x="3072" y="1248"/>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1535" name="Line 10"/>
              <p:cNvSpPr>
                <a:spLocks noChangeShapeType="1"/>
              </p:cNvSpPr>
              <p:nvPr/>
            </p:nvSpPr>
            <p:spPr bwMode="auto">
              <a:xfrm>
                <a:off x="4608" y="1248"/>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36" name="Line 26"/>
              <p:cNvSpPr>
                <a:spLocks noChangeShapeType="1"/>
              </p:cNvSpPr>
              <p:nvPr/>
            </p:nvSpPr>
            <p:spPr bwMode="auto">
              <a:xfrm>
                <a:off x="1488"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37" name="Line 27"/>
              <p:cNvSpPr>
                <a:spLocks noChangeShapeType="1"/>
              </p:cNvSpPr>
              <p:nvPr/>
            </p:nvSpPr>
            <p:spPr bwMode="auto">
              <a:xfrm>
                <a:off x="2976"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38" name="Line 28"/>
              <p:cNvSpPr>
                <a:spLocks noChangeShapeType="1"/>
              </p:cNvSpPr>
              <p:nvPr/>
            </p:nvSpPr>
            <p:spPr bwMode="auto">
              <a:xfrm>
                <a:off x="4464"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39" name="Text Box 33"/>
              <p:cNvSpPr txBox="1">
                <a:spLocks noChangeArrowheads="1"/>
              </p:cNvSpPr>
              <p:nvPr/>
            </p:nvSpPr>
            <p:spPr bwMode="auto">
              <a:xfrm>
                <a:off x="1056"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A</a:t>
                </a:r>
              </a:p>
            </p:txBody>
          </p:sp>
          <p:sp>
            <p:nvSpPr>
              <p:cNvPr id="21540" name="Text Box 36"/>
              <p:cNvSpPr txBox="1">
                <a:spLocks noChangeArrowheads="1"/>
              </p:cNvSpPr>
              <p:nvPr/>
            </p:nvSpPr>
            <p:spPr bwMode="auto">
              <a:xfrm>
                <a:off x="2544"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B</a:t>
                </a:r>
              </a:p>
            </p:txBody>
          </p:sp>
          <p:sp>
            <p:nvSpPr>
              <p:cNvPr id="21541" name="Text Box 37"/>
              <p:cNvSpPr txBox="1">
                <a:spLocks noChangeArrowheads="1"/>
              </p:cNvSpPr>
              <p:nvPr/>
            </p:nvSpPr>
            <p:spPr bwMode="auto">
              <a:xfrm>
                <a:off x="4032"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C</a:t>
                </a:r>
              </a:p>
            </p:txBody>
          </p:sp>
          <p:sp>
            <p:nvSpPr>
              <p:cNvPr id="21542" name="Line 39"/>
              <p:cNvSpPr>
                <a:spLocks noChangeShapeType="1"/>
              </p:cNvSpPr>
              <p:nvPr/>
            </p:nvSpPr>
            <p:spPr bwMode="auto">
              <a:xfrm>
                <a:off x="5376" y="1248"/>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1529" name="Line 40"/>
            <p:cNvSpPr>
              <a:spLocks noChangeShapeType="1"/>
            </p:cNvSpPr>
            <p:nvPr/>
          </p:nvSpPr>
          <p:spPr bwMode="auto">
            <a:xfrm>
              <a:off x="5234" y="1485"/>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 name="Group 47"/>
          <p:cNvGrpSpPr>
            <a:grpSpLocks/>
          </p:cNvGrpSpPr>
          <p:nvPr/>
        </p:nvGrpSpPr>
        <p:grpSpPr bwMode="auto">
          <a:xfrm>
            <a:off x="6096000" y="3962400"/>
            <a:ext cx="2597150" cy="684213"/>
            <a:chOff x="3840" y="2496"/>
            <a:chExt cx="1636" cy="431"/>
          </a:xfrm>
        </p:grpSpPr>
        <p:sp>
          <p:nvSpPr>
            <p:cNvPr id="21522" name="Rectangle 14"/>
            <p:cNvSpPr>
              <a:spLocks noChangeArrowheads="1"/>
            </p:cNvSpPr>
            <p:nvPr/>
          </p:nvSpPr>
          <p:spPr bwMode="auto">
            <a:xfrm>
              <a:off x="3840" y="249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23" name="Line 18"/>
            <p:cNvSpPr>
              <a:spLocks noChangeShapeType="1"/>
            </p:cNvSpPr>
            <p:nvPr/>
          </p:nvSpPr>
          <p:spPr bwMode="auto">
            <a:xfrm>
              <a:off x="4608" y="2688"/>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24" name="Line 31"/>
            <p:cNvSpPr>
              <a:spLocks noChangeShapeType="1"/>
            </p:cNvSpPr>
            <p:nvPr/>
          </p:nvSpPr>
          <p:spPr bwMode="auto">
            <a:xfrm>
              <a:off x="4464" y="24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25" name="Text Box 32"/>
            <p:cNvSpPr txBox="1">
              <a:spLocks noChangeArrowheads="1"/>
            </p:cNvSpPr>
            <p:nvPr/>
          </p:nvSpPr>
          <p:spPr bwMode="auto">
            <a:xfrm>
              <a:off x="4032" y="24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C</a:t>
              </a:r>
            </a:p>
          </p:txBody>
        </p:sp>
        <p:sp>
          <p:nvSpPr>
            <p:cNvPr id="21526" name="Line 41"/>
            <p:cNvSpPr>
              <a:spLocks noChangeShapeType="1"/>
            </p:cNvSpPr>
            <p:nvPr/>
          </p:nvSpPr>
          <p:spPr bwMode="auto">
            <a:xfrm>
              <a:off x="5367" y="2681"/>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27" name="Line 42"/>
            <p:cNvSpPr>
              <a:spLocks noChangeShapeType="1"/>
            </p:cNvSpPr>
            <p:nvPr/>
          </p:nvSpPr>
          <p:spPr bwMode="auto">
            <a:xfrm>
              <a:off x="5234" y="2927"/>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5163" name="Text Box 43"/>
          <p:cNvSpPr txBox="1">
            <a:spLocks noChangeArrowheads="1"/>
          </p:cNvSpPr>
          <p:nvPr/>
        </p:nvSpPr>
        <p:spPr bwMode="auto">
          <a:xfrm>
            <a:off x="3505200" y="12954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1800">
                <a:latin typeface="Arial" charset="0"/>
              </a:rPr>
              <a:t>Item to be deleted</a:t>
            </a:r>
          </a:p>
        </p:txBody>
      </p:sp>
      <p:grpSp>
        <p:nvGrpSpPr>
          <p:cNvPr id="16" name="Group 15"/>
          <p:cNvGrpSpPr>
            <a:grpSpLocks/>
          </p:cNvGrpSpPr>
          <p:nvPr/>
        </p:nvGrpSpPr>
        <p:grpSpPr bwMode="auto">
          <a:xfrm>
            <a:off x="1293813" y="3136900"/>
            <a:ext cx="765175" cy="825500"/>
            <a:chOff x="1293923" y="3136900"/>
            <a:chExt cx="764953" cy="825500"/>
          </a:xfrm>
        </p:grpSpPr>
        <p:sp>
          <p:nvSpPr>
            <p:cNvPr id="21520" name="TextBox 7"/>
            <p:cNvSpPr txBox="1">
              <a:spLocks noChangeArrowheads="1"/>
            </p:cNvSpPr>
            <p:nvPr/>
          </p:nvSpPr>
          <p:spPr bwMode="auto">
            <a:xfrm>
              <a:off x="1293923" y="3136900"/>
              <a:ext cx="764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eaLnBrk="1" hangingPunct="1"/>
              <a:r>
                <a:rPr lang="en-US" altLang="en-US" sz="2400">
                  <a:solidFill>
                    <a:srgbClr val="FF0000"/>
                  </a:solidFill>
                  <a:latin typeface="Times New Roman" pitchFamily="18" charset="0"/>
                </a:rPr>
                <a:t>curr</a:t>
              </a:r>
            </a:p>
          </p:txBody>
        </p:sp>
        <p:cxnSp>
          <p:nvCxnSpPr>
            <p:cNvPr id="13" name="Straight Arrow Connector 12"/>
            <p:cNvCxnSpPr>
              <a:stCxn id="21520" idx="2"/>
            </p:cNvCxnSpPr>
            <p:nvPr/>
          </p:nvCxnSpPr>
          <p:spPr>
            <a:xfrm flipH="1">
              <a:off x="1676399" y="3598863"/>
              <a:ext cx="0" cy="363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a:grpSpLocks/>
          </p:cNvGrpSpPr>
          <p:nvPr/>
        </p:nvGrpSpPr>
        <p:grpSpPr bwMode="auto">
          <a:xfrm>
            <a:off x="3886200" y="2971800"/>
            <a:ext cx="715963" cy="990600"/>
            <a:chOff x="3886200" y="2971800"/>
            <a:chExt cx="715260" cy="990600"/>
          </a:xfrm>
        </p:grpSpPr>
        <p:sp>
          <p:nvSpPr>
            <p:cNvPr id="21518" name="TextBox 5"/>
            <p:cNvSpPr txBox="1">
              <a:spLocks noChangeArrowheads="1"/>
            </p:cNvSpPr>
            <p:nvPr/>
          </p:nvSpPr>
          <p:spPr bwMode="auto">
            <a:xfrm>
              <a:off x="3886200" y="2971800"/>
              <a:ext cx="715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eaLnBrk="1" hangingPunct="1"/>
              <a:r>
                <a:rPr lang="en-US" altLang="en-US" sz="2400">
                  <a:solidFill>
                    <a:srgbClr val="FF0000"/>
                  </a:solidFill>
                  <a:latin typeface="Times New Roman" pitchFamily="18" charset="0"/>
                </a:rPr>
                <a:t>tmp</a:t>
              </a:r>
            </a:p>
          </p:txBody>
        </p:sp>
        <p:cxnSp>
          <p:nvCxnSpPr>
            <p:cNvPr id="15" name="Straight Arrow Connector 14"/>
            <p:cNvCxnSpPr>
              <a:stCxn id="21518" idx="2"/>
            </p:cNvCxnSpPr>
            <p:nvPr/>
          </p:nvCxnSpPr>
          <p:spPr>
            <a:xfrm>
              <a:off x="4244623" y="3433763"/>
              <a:ext cx="0" cy="52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1287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63"/>
                                        </p:tgtEl>
                                        <p:attrNameLst>
                                          <p:attrName>style.visibility</p:attrName>
                                        </p:attrNameLst>
                                      </p:cBhvr>
                                      <p:to>
                                        <p:strVal val="visible"/>
                                      </p:to>
                                    </p:set>
                                    <p:anim calcmode="lin" valueType="num">
                                      <p:cBhvr additive="base">
                                        <p:cTn id="12" dur="500" fill="hold"/>
                                        <p:tgtEl>
                                          <p:spTgt spid="5163"/>
                                        </p:tgtEl>
                                        <p:attrNameLst>
                                          <p:attrName>ppt_x</p:attrName>
                                        </p:attrNameLst>
                                      </p:cBhvr>
                                      <p:tavLst>
                                        <p:tav tm="0">
                                          <p:val>
                                            <p:strVal val="#ppt_x"/>
                                          </p:val>
                                        </p:tav>
                                        <p:tav tm="100000">
                                          <p:val>
                                            <p:strVal val="#ppt_x"/>
                                          </p:val>
                                        </p:tav>
                                      </p:tavLst>
                                    </p:anim>
                                    <p:anim calcmode="lin" valueType="num">
                                      <p:cBhvr additive="base">
                                        <p:cTn id="13" dur="500" fill="hold"/>
                                        <p:tgtEl>
                                          <p:spTgt spid="516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176"/>
                                        </p:tgtEl>
                                        <p:attrNameLst>
                                          <p:attrName>style.visibility</p:attrName>
                                        </p:attrNameLst>
                                      </p:cBhvr>
                                      <p:to>
                                        <p:strVal val="visible"/>
                                      </p:to>
                                    </p:set>
                                    <p:animEffect transition="in" filter="blinds(horizontal)">
                                      <p:cBhvr>
                                        <p:cTn id="48"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animBg="1"/>
      <p:bldP spid="516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609600" y="133350"/>
            <a:ext cx="8229600" cy="1143000"/>
          </a:xfrm>
        </p:spPr>
        <p:txBody>
          <a:bodyPr/>
          <a:lstStyle/>
          <a:p>
            <a:r>
              <a:rPr lang="en-US" altLang="en-US" smtClean="0"/>
              <a:t>Pseudo-code for deletion</a:t>
            </a:r>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061D20C5-9C3A-43E9-9ADC-3FD0ECE740B2}" type="slidenum">
              <a:rPr lang="en-US" altLang="en-US" sz="1200">
                <a:solidFill>
                  <a:srgbClr val="898989"/>
                </a:solidFill>
                <a:latin typeface="Times New Roman" pitchFamily="18" charset="0"/>
              </a:rPr>
              <a:pPr/>
              <a:t>44</a:t>
            </a:fld>
            <a:endParaRPr lang="en-US" altLang="en-US" sz="1200">
              <a:solidFill>
                <a:srgbClr val="898989"/>
              </a:solidFill>
              <a:latin typeface="Times New Roman" pitchFamily="18" charset="0"/>
            </a:endParaRPr>
          </a:p>
        </p:txBody>
      </p:sp>
      <p:sp>
        <p:nvSpPr>
          <p:cNvPr id="22533" name="TextBox 5"/>
          <p:cNvSpPr txBox="1">
            <a:spLocks noChangeArrowheads="1"/>
          </p:cNvSpPr>
          <p:nvPr/>
        </p:nvSpPr>
        <p:spPr bwMode="auto">
          <a:xfrm>
            <a:off x="2095500" y="1370013"/>
            <a:ext cx="4953000" cy="452278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eaLnBrk="1" hangingPunct="1"/>
            <a:r>
              <a:rPr lang="en-US" altLang="en-US" sz="2400">
                <a:latin typeface="Times New Roman" pitchFamily="18" charset="0"/>
              </a:rPr>
              <a:t>typedef struct nd {</a:t>
            </a:r>
          </a:p>
          <a:p>
            <a:pPr eaLnBrk="1" hangingPunct="1"/>
            <a:r>
              <a:rPr lang="en-US" altLang="en-US" sz="2400">
                <a:latin typeface="Times New Roman" pitchFamily="18" charset="0"/>
              </a:rPr>
              <a:t>   struct item data;</a:t>
            </a:r>
          </a:p>
          <a:p>
            <a:pPr eaLnBrk="1" hangingPunct="1"/>
            <a:r>
              <a:rPr lang="en-US" altLang="en-US" sz="2400">
                <a:latin typeface="Times New Roman" pitchFamily="18" charset="0"/>
              </a:rPr>
              <a:t>   struct nd * next;</a:t>
            </a:r>
          </a:p>
          <a:p>
            <a:pPr eaLnBrk="1" hangingPunct="1"/>
            <a:r>
              <a:rPr lang="en-US" altLang="en-US" sz="2400">
                <a:latin typeface="Times New Roman" pitchFamily="18" charset="0"/>
              </a:rPr>
              <a:t>   } node;</a:t>
            </a:r>
          </a:p>
          <a:p>
            <a:pPr eaLnBrk="1" hangingPunct="1"/>
            <a:endParaRPr lang="en-US" altLang="en-US" sz="2400">
              <a:latin typeface="Times New Roman" pitchFamily="18" charset="0"/>
            </a:endParaRPr>
          </a:p>
          <a:p>
            <a:pPr eaLnBrk="1" hangingPunct="1"/>
            <a:r>
              <a:rPr lang="en-US" altLang="en-US" sz="2400">
                <a:latin typeface="Times New Roman" pitchFamily="18" charset="0"/>
              </a:rPr>
              <a:t>void delete(node *curr)</a:t>
            </a:r>
          </a:p>
          <a:p>
            <a:pPr eaLnBrk="1" hangingPunct="1"/>
            <a:r>
              <a:rPr lang="en-US" altLang="en-US" sz="2400">
                <a:latin typeface="Times New Roman" pitchFamily="18" charset="0"/>
              </a:rPr>
              <a:t>{</a:t>
            </a:r>
          </a:p>
          <a:p>
            <a:pPr eaLnBrk="1" hangingPunct="1"/>
            <a:r>
              <a:rPr lang="en-US" altLang="en-US" sz="2400">
                <a:latin typeface="Times New Roman" pitchFamily="18" charset="0"/>
              </a:rPr>
              <a:t>node * tmp;</a:t>
            </a:r>
          </a:p>
          <a:p>
            <a:pPr eaLnBrk="1" hangingPunct="1"/>
            <a:r>
              <a:rPr lang="en-US" altLang="en-US" sz="2400">
                <a:latin typeface="Times New Roman" pitchFamily="18" charset="0"/>
              </a:rPr>
              <a:t> tmp=curr-&gt;next;</a:t>
            </a:r>
          </a:p>
          <a:p>
            <a:pPr eaLnBrk="1" hangingPunct="1"/>
            <a:r>
              <a:rPr lang="en-US" altLang="en-US" sz="2400">
                <a:latin typeface="Times New Roman" pitchFamily="18" charset="0"/>
              </a:rPr>
              <a:t>curr-&gt;next=tmp-&gt;next;</a:t>
            </a:r>
          </a:p>
          <a:p>
            <a:pPr eaLnBrk="1" hangingPunct="1"/>
            <a:r>
              <a:rPr lang="en-US" altLang="en-US" sz="2400">
                <a:latin typeface="Times New Roman" pitchFamily="18" charset="0"/>
              </a:rPr>
              <a:t>free(tmp);</a:t>
            </a:r>
          </a:p>
          <a:p>
            <a:pPr eaLnBrk="1" hangingPunct="1"/>
            <a:r>
              <a:rPr lang="en-US" altLang="en-US" sz="2400">
                <a:latin typeface="Times New Roman" pitchFamily="18" charset="0"/>
              </a:rPr>
              <a:t>}</a:t>
            </a:r>
          </a:p>
        </p:txBody>
      </p:sp>
    </p:spTree>
    <p:extLst>
      <p:ext uri="{BB962C8B-B14F-4D97-AF65-F5344CB8AC3E}">
        <p14:creationId xmlns:p14="http://schemas.microsoft.com/office/powerpoint/2010/main" val="35111656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en-US" smtClean="0"/>
              <a:t>In essence ...</a:t>
            </a:r>
          </a:p>
        </p:txBody>
      </p:sp>
      <p:sp>
        <p:nvSpPr>
          <p:cNvPr id="6147" name="Rectangle 3"/>
          <p:cNvSpPr>
            <a:spLocks noGrp="1" noChangeArrowheads="1"/>
          </p:cNvSpPr>
          <p:nvPr>
            <p:ph idx="1"/>
          </p:nvPr>
        </p:nvSpPr>
        <p:spPr>
          <a:xfrm>
            <a:off x="685800" y="1371600"/>
            <a:ext cx="8001000" cy="4724400"/>
          </a:xfrm>
        </p:spPr>
        <p:txBody>
          <a:bodyPr rtlCol="0">
            <a:normAutofit/>
          </a:bodyPr>
          <a:lstStyle/>
          <a:p>
            <a:pPr eaLnBrk="1" fontAlgn="auto" hangingPunct="1">
              <a:spcAft>
                <a:spcPts val="0"/>
              </a:spcAft>
              <a:buFont typeface="Arial" pitchFamily="34" charset="0"/>
              <a:buChar char="•"/>
              <a:defRPr/>
            </a:pPr>
            <a:r>
              <a:rPr lang="en-US" smtClean="0"/>
              <a:t>For insertion:</a:t>
            </a:r>
          </a:p>
          <a:p>
            <a:pPr lvl="1" eaLnBrk="1" fontAlgn="auto" hangingPunct="1">
              <a:spcAft>
                <a:spcPts val="0"/>
              </a:spcAft>
              <a:buFont typeface="Arial" pitchFamily="34" charset="0"/>
              <a:buChar char="–"/>
              <a:defRPr/>
            </a:pPr>
            <a:r>
              <a:rPr lang="en-US" smtClean="0"/>
              <a:t>A record is created holding the new item.</a:t>
            </a:r>
          </a:p>
          <a:p>
            <a:pPr lvl="1" eaLnBrk="1" fontAlgn="auto" hangingPunct="1">
              <a:spcAft>
                <a:spcPts val="0"/>
              </a:spcAft>
              <a:buFont typeface="Arial" pitchFamily="34" charset="0"/>
              <a:buChar char="–"/>
              <a:defRPr/>
            </a:pPr>
            <a:r>
              <a:rPr lang="en-US" smtClean="0"/>
              <a:t>The </a:t>
            </a:r>
            <a:r>
              <a:rPr lang="en-US" smtClean="0">
                <a:solidFill>
                  <a:srgbClr val="CC0000"/>
                </a:solidFill>
              </a:rPr>
              <a:t>next</a:t>
            </a:r>
            <a:r>
              <a:rPr lang="en-US" smtClean="0"/>
              <a:t> pointer of the new record is set to link it to the item which is to follow it in the list.</a:t>
            </a:r>
          </a:p>
          <a:p>
            <a:pPr lvl="1" eaLnBrk="1" fontAlgn="auto" hangingPunct="1">
              <a:spcAft>
                <a:spcPts val="0"/>
              </a:spcAft>
              <a:buFont typeface="Arial" pitchFamily="34" charset="0"/>
              <a:buChar char="–"/>
              <a:defRPr/>
            </a:pPr>
            <a:r>
              <a:rPr lang="en-US" smtClean="0"/>
              <a:t>The </a:t>
            </a:r>
            <a:r>
              <a:rPr lang="en-US" smtClean="0">
                <a:solidFill>
                  <a:srgbClr val="CC0000"/>
                </a:solidFill>
              </a:rPr>
              <a:t>next</a:t>
            </a:r>
            <a:r>
              <a:rPr lang="en-US" smtClean="0"/>
              <a:t> pointer of the item which is to precede it must be modified to point to the new item.</a:t>
            </a:r>
          </a:p>
          <a:p>
            <a:pPr eaLnBrk="1" fontAlgn="auto" hangingPunct="1">
              <a:spcAft>
                <a:spcPts val="0"/>
              </a:spcAft>
              <a:buFont typeface="Arial" pitchFamily="34" charset="0"/>
              <a:buChar char="•"/>
              <a:defRPr/>
            </a:pPr>
            <a:r>
              <a:rPr lang="en-US" smtClean="0"/>
              <a:t>For deletion:</a:t>
            </a:r>
          </a:p>
          <a:p>
            <a:pPr lvl="1" eaLnBrk="1" fontAlgn="auto" hangingPunct="1">
              <a:spcAft>
                <a:spcPts val="0"/>
              </a:spcAft>
              <a:buFont typeface="Arial" pitchFamily="34" charset="0"/>
              <a:buChar char="–"/>
              <a:defRPr/>
            </a:pPr>
            <a:r>
              <a:rPr lang="en-US" smtClean="0"/>
              <a:t>The </a:t>
            </a:r>
            <a:r>
              <a:rPr lang="en-US" smtClean="0">
                <a:solidFill>
                  <a:srgbClr val="CC0000"/>
                </a:solidFill>
              </a:rPr>
              <a:t>next</a:t>
            </a:r>
            <a:r>
              <a:rPr lang="en-US" smtClean="0"/>
              <a:t> pointer of the item immediately preceding the one to be deleted is altered, and made to point to the item following the deleted item.</a:t>
            </a:r>
          </a:p>
        </p:txBody>
      </p:sp>
      <p:sp>
        <p:nvSpPr>
          <p:cNvPr id="235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2C51D037-E32E-41C9-BCB6-C94F4CC5770D}" type="slidenum">
              <a:rPr lang="en-US" altLang="en-US" sz="1200">
                <a:solidFill>
                  <a:srgbClr val="898989"/>
                </a:solidFill>
                <a:latin typeface="Times New Roman" pitchFamily="18" charset="0"/>
              </a:rPr>
              <a:pPr/>
              <a:t>45</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1015137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checkerboard(across)">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checkerboard(across)">
                                      <p:cBhvr>
                                        <p:cTn id="12" dur="500"/>
                                        <p:tgtEl>
                                          <p:spTgt spid="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checkerboard(across)">
                                      <p:cBhvr>
                                        <p:cTn id="17" dur="500"/>
                                        <p:tgtEl>
                                          <p:spTgt spid="61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6147">
                                            <p:txEl>
                                              <p:pRg st="5" end="5"/>
                                            </p:txEl>
                                          </p:spTgt>
                                        </p:tgtEl>
                                        <p:attrNameLst>
                                          <p:attrName>style.visibility</p:attrName>
                                        </p:attrNameLst>
                                      </p:cBhvr>
                                      <p:to>
                                        <p:strVal val="visible"/>
                                      </p:to>
                                    </p:set>
                                    <p:animEffect transition="in" filter="checkerboard(across)">
                                      <p:cBhvr>
                                        <p:cTn id="22"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smtClean="0"/>
              <a:t>Types of Lists</a:t>
            </a:r>
          </a:p>
        </p:txBody>
      </p:sp>
      <p:sp>
        <p:nvSpPr>
          <p:cNvPr id="7171" name="Rectangle 3"/>
          <p:cNvSpPr>
            <a:spLocks noGrp="1" noChangeArrowheads="1"/>
          </p:cNvSpPr>
          <p:nvPr>
            <p:ph idx="1"/>
          </p:nvPr>
        </p:nvSpPr>
        <p:spPr/>
        <p:txBody>
          <a:bodyPr/>
          <a:lstStyle/>
          <a:p>
            <a:pPr eaLnBrk="1" hangingPunct="1"/>
            <a:r>
              <a:rPr lang="en-US" altLang="en-US" smtClean="0"/>
              <a:t>Depending on the way in which the links are used to maintain adjacency, several different types of linked lists are possible.</a:t>
            </a:r>
          </a:p>
          <a:p>
            <a:pPr eaLnBrk="1" hangingPunct="1"/>
            <a:endParaRPr lang="en-US" altLang="en-US" smtClean="0"/>
          </a:p>
          <a:p>
            <a:pPr lvl="1" eaLnBrk="1" hangingPunct="1"/>
            <a:r>
              <a:rPr lang="en-US" altLang="en-US" smtClean="0"/>
              <a:t>Linear singly-linked list (or simply linear list)</a:t>
            </a:r>
          </a:p>
          <a:p>
            <a:pPr lvl="2" eaLnBrk="1" hangingPunct="1"/>
            <a:r>
              <a:rPr lang="en-US" altLang="en-US" smtClean="0"/>
              <a:t>One we have discussed so far.</a:t>
            </a:r>
          </a:p>
        </p:txBody>
      </p:sp>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4E9A6691-D5E0-4CFF-B5BC-B479FD3D688F}" type="slidenum">
              <a:rPr lang="en-US" altLang="en-US" sz="1200">
                <a:solidFill>
                  <a:srgbClr val="898989"/>
                </a:solidFill>
                <a:latin typeface="Times New Roman" pitchFamily="18" charset="0"/>
              </a:rPr>
              <a:pPr/>
              <a:t>46</a:t>
            </a:fld>
            <a:endParaRPr lang="en-US" altLang="en-US" sz="1200">
              <a:solidFill>
                <a:srgbClr val="898989"/>
              </a:solidFill>
              <a:latin typeface="Times New Roman" pitchFamily="18" charset="0"/>
            </a:endParaRPr>
          </a:p>
        </p:txBody>
      </p:sp>
      <p:grpSp>
        <p:nvGrpSpPr>
          <p:cNvPr id="2" name="Group 35"/>
          <p:cNvGrpSpPr>
            <a:grpSpLocks/>
          </p:cNvGrpSpPr>
          <p:nvPr/>
        </p:nvGrpSpPr>
        <p:grpSpPr bwMode="auto">
          <a:xfrm>
            <a:off x="152400" y="4038600"/>
            <a:ext cx="8456613" cy="1692275"/>
            <a:chOff x="96" y="2544"/>
            <a:chExt cx="5327" cy="1066"/>
          </a:xfrm>
        </p:grpSpPr>
        <p:grpSp>
          <p:nvGrpSpPr>
            <p:cNvPr id="25607" name="Group 32"/>
            <p:cNvGrpSpPr>
              <a:grpSpLocks/>
            </p:cNvGrpSpPr>
            <p:nvPr/>
          </p:nvGrpSpPr>
          <p:grpSpPr bwMode="auto">
            <a:xfrm>
              <a:off x="768" y="3168"/>
              <a:ext cx="4655" cy="442"/>
              <a:chOff x="768" y="2784"/>
              <a:chExt cx="4655" cy="442"/>
            </a:xfrm>
          </p:grpSpPr>
          <p:sp>
            <p:nvSpPr>
              <p:cNvPr id="25610" name="Rectangle 5"/>
              <p:cNvSpPr>
                <a:spLocks noChangeArrowheads="1"/>
              </p:cNvSpPr>
              <p:nvPr/>
            </p:nvSpPr>
            <p:spPr bwMode="auto">
              <a:xfrm>
                <a:off x="768" y="2784"/>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5611" name="Rectangle 6"/>
              <p:cNvSpPr>
                <a:spLocks noChangeArrowheads="1"/>
              </p:cNvSpPr>
              <p:nvPr/>
            </p:nvSpPr>
            <p:spPr bwMode="auto">
              <a:xfrm>
                <a:off x="2304" y="2784"/>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5612" name="Rectangle 7"/>
              <p:cNvSpPr>
                <a:spLocks noChangeArrowheads="1"/>
              </p:cNvSpPr>
              <p:nvPr/>
            </p:nvSpPr>
            <p:spPr bwMode="auto">
              <a:xfrm>
                <a:off x="3792" y="2784"/>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5613" name="Line 8"/>
              <p:cNvSpPr>
                <a:spLocks noChangeShapeType="1"/>
              </p:cNvSpPr>
              <p:nvPr/>
            </p:nvSpPr>
            <p:spPr bwMode="auto">
              <a:xfrm>
                <a:off x="1536" y="2976"/>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14" name="Line 9"/>
              <p:cNvSpPr>
                <a:spLocks noChangeShapeType="1"/>
              </p:cNvSpPr>
              <p:nvPr/>
            </p:nvSpPr>
            <p:spPr bwMode="auto">
              <a:xfrm>
                <a:off x="3024" y="2976"/>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15" name="Line 10"/>
              <p:cNvSpPr>
                <a:spLocks noChangeShapeType="1"/>
              </p:cNvSpPr>
              <p:nvPr/>
            </p:nvSpPr>
            <p:spPr bwMode="auto">
              <a:xfrm>
                <a:off x="4560" y="2976"/>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16" name="Line 11"/>
              <p:cNvSpPr>
                <a:spLocks noChangeShapeType="1"/>
              </p:cNvSpPr>
              <p:nvPr/>
            </p:nvSpPr>
            <p:spPr bwMode="auto">
              <a:xfrm>
                <a:off x="1440" y="27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17" name="Line 12"/>
              <p:cNvSpPr>
                <a:spLocks noChangeShapeType="1"/>
              </p:cNvSpPr>
              <p:nvPr/>
            </p:nvSpPr>
            <p:spPr bwMode="auto">
              <a:xfrm>
                <a:off x="2928" y="27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18" name="Line 13"/>
              <p:cNvSpPr>
                <a:spLocks noChangeShapeType="1"/>
              </p:cNvSpPr>
              <p:nvPr/>
            </p:nvSpPr>
            <p:spPr bwMode="auto">
              <a:xfrm>
                <a:off x="4416" y="27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19" name="Text Box 14"/>
              <p:cNvSpPr txBox="1">
                <a:spLocks noChangeArrowheads="1"/>
              </p:cNvSpPr>
              <p:nvPr/>
            </p:nvSpPr>
            <p:spPr bwMode="auto">
              <a:xfrm>
                <a:off x="1008" y="278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A</a:t>
                </a:r>
              </a:p>
            </p:txBody>
          </p:sp>
          <p:sp>
            <p:nvSpPr>
              <p:cNvPr id="25620" name="Text Box 15"/>
              <p:cNvSpPr txBox="1">
                <a:spLocks noChangeArrowheads="1"/>
              </p:cNvSpPr>
              <p:nvPr/>
            </p:nvSpPr>
            <p:spPr bwMode="auto">
              <a:xfrm>
                <a:off x="2496" y="278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B</a:t>
                </a:r>
              </a:p>
            </p:txBody>
          </p:sp>
          <p:sp>
            <p:nvSpPr>
              <p:cNvPr id="25621" name="Text Box 16"/>
              <p:cNvSpPr txBox="1">
                <a:spLocks noChangeArrowheads="1"/>
              </p:cNvSpPr>
              <p:nvPr/>
            </p:nvSpPr>
            <p:spPr bwMode="auto">
              <a:xfrm>
                <a:off x="3984" y="278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C</a:t>
                </a:r>
              </a:p>
            </p:txBody>
          </p:sp>
          <p:sp>
            <p:nvSpPr>
              <p:cNvPr id="25622" name="Line 30"/>
              <p:cNvSpPr>
                <a:spLocks noChangeShapeType="1"/>
              </p:cNvSpPr>
              <p:nvPr/>
            </p:nvSpPr>
            <p:spPr bwMode="auto">
              <a:xfrm>
                <a:off x="5323" y="2986"/>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23" name="Line 31"/>
              <p:cNvSpPr>
                <a:spLocks noChangeShapeType="1"/>
              </p:cNvSpPr>
              <p:nvPr/>
            </p:nvSpPr>
            <p:spPr bwMode="auto">
              <a:xfrm>
                <a:off x="5181" y="3223"/>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5608" name="Oval 33"/>
            <p:cNvSpPr>
              <a:spLocks noChangeArrowheads="1"/>
            </p:cNvSpPr>
            <p:nvPr/>
          </p:nvSpPr>
          <p:spPr bwMode="auto">
            <a:xfrm>
              <a:off x="96" y="2544"/>
              <a:ext cx="768" cy="240"/>
            </a:xfrm>
            <a:prstGeom prst="ellipse">
              <a:avLst/>
            </a:prstGeom>
            <a:solidFill>
              <a:srgbClr val="CCFFFF"/>
            </a:solidFill>
            <a:ln w="31750">
              <a:solidFill>
                <a:srgbClr val="800000"/>
              </a:solidFill>
              <a:round/>
              <a:headEnd/>
              <a:tailEnd/>
            </a:ln>
          </p:spPr>
          <p:txBody>
            <a:bodyPr wrap="none" anchor="ctr"/>
            <a:lstStyle/>
            <a:p>
              <a:pPr algn="ctr" eaLnBrk="1" hangingPunct="1"/>
              <a:r>
                <a:rPr lang="en-US" altLang="en-US" sz="1800">
                  <a:solidFill>
                    <a:srgbClr val="990033"/>
                  </a:solidFill>
                  <a:latin typeface="Arial" charset="0"/>
                </a:rPr>
                <a:t>head</a:t>
              </a:r>
            </a:p>
          </p:txBody>
        </p:sp>
        <p:sp>
          <p:nvSpPr>
            <p:cNvPr id="25609" name="Line 34"/>
            <p:cNvSpPr>
              <a:spLocks noChangeShapeType="1"/>
            </p:cNvSpPr>
            <p:nvPr/>
          </p:nvSpPr>
          <p:spPr bwMode="auto">
            <a:xfrm>
              <a:off x="480" y="2784"/>
              <a:ext cx="336" cy="384"/>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97375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checkerboard(across)">
                                      <p:cBhvr>
                                        <p:cTn id="7" dur="500"/>
                                        <p:tgtEl>
                                          <p:spTgt spid="7171">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171">
                                            <p:txEl>
                                              <p:pRg st="3" end="3"/>
                                            </p:txEl>
                                          </p:spTgt>
                                        </p:tgtEl>
                                        <p:attrNameLst>
                                          <p:attrName>style.visibility</p:attrName>
                                        </p:attrNameLst>
                                      </p:cBhvr>
                                      <p:to>
                                        <p:strVal val="visible"/>
                                      </p:to>
                                    </p:set>
                                    <p:animEffect transition="in" filter="checkerboard(across)">
                                      <p:cBhvr>
                                        <p:cTn id="10" dur="500"/>
                                        <p:tgtEl>
                                          <p:spTgt spid="717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lvl="1" eaLnBrk="1" hangingPunct="1"/>
            <a:r>
              <a:rPr lang="en-US" altLang="en-US" smtClean="0"/>
              <a:t>Circular linked list</a:t>
            </a:r>
          </a:p>
          <a:p>
            <a:pPr lvl="2" eaLnBrk="1" hangingPunct="1"/>
            <a:r>
              <a:rPr lang="en-US" altLang="en-US" smtClean="0"/>
              <a:t>The pointer from the last element in the list points back to the first element.</a:t>
            </a: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F22787F2-EB83-4946-8F59-75A7655BBCCE}" type="slidenum">
              <a:rPr lang="en-US" altLang="en-US" sz="1200">
                <a:solidFill>
                  <a:srgbClr val="898989"/>
                </a:solidFill>
                <a:latin typeface="Times New Roman" pitchFamily="18" charset="0"/>
              </a:rPr>
              <a:pPr/>
              <a:t>47</a:t>
            </a:fld>
            <a:endParaRPr lang="en-US" altLang="en-US" sz="1200">
              <a:solidFill>
                <a:srgbClr val="898989"/>
              </a:solidFill>
              <a:latin typeface="Times New Roman" pitchFamily="18" charset="0"/>
            </a:endParaRPr>
          </a:p>
        </p:txBody>
      </p:sp>
      <p:grpSp>
        <p:nvGrpSpPr>
          <p:cNvPr id="2" name="Group 24"/>
          <p:cNvGrpSpPr>
            <a:grpSpLocks/>
          </p:cNvGrpSpPr>
          <p:nvPr/>
        </p:nvGrpSpPr>
        <p:grpSpPr bwMode="auto">
          <a:xfrm>
            <a:off x="381000" y="2971800"/>
            <a:ext cx="8229600" cy="2438400"/>
            <a:chOff x="240" y="1872"/>
            <a:chExt cx="5184" cy="1536"/>
          </a:xfrm>
        </p:grpSpPr>
        <p:grpSp>
          <p:nvGrpSpPr>
            <p:cNvPr id="26630" name="Group 21"/>
            <p:cNvGrpSpPr>
              <a:grpSpLocks/>
            </p:cNvGrpSpPr>
            <p:nvPr/>
          </p:nvGrpSpPr>
          <p:grpSpPr bwMode="auto">
            <a:xfrm>
              <a:off x="384" y="2496"/>
              <a:ext cx="5040" cy="912"/>
              <a:chOff x="288" y="1872"/>
              <a:chExt cx="5040" cy="912"/>
            </a:xfrm>
          </p:grpSpPr>
          <p:sp>
            <p:nvSpPr>
              <p:cNvPr id="26633" name="Rectangle 5"/>
              <p:cNvSpPr>
                <a:spLocks noChangeArrowheads="1"/>
              </p:cNvSpPr>
              <p:nvPr/>
            </p:nvSpPr>
            <p:spPr bwMode="auto">
              <a:xfrm>
                <a:off x="768" y="1872"/>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6634" name="Rectangle 6"/>
              <p:cNvSpPr>
                <a:spLocks noChangeArrowheads="1"/>
              </p:cNvSpPr>
              <p:nvPr/>
            </p:nvSpPr>
            <p:spPr bwMode="auto">
              <a:xfrm>
                <a:off x="2304" y="1872"/>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6635" name="Rectangle 7"/>
              <p:cNvSpPr>
                <a:spLocks noChangeArrowheads="1"/>
              </p:cNvSpPr>
              <p:nvPr/>
            </p:nvSpPr>
            <p:spPr bwMode="auto">
              <a:xfrm>
                <a:off x="3792" y="1872"/>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6636" name="Line 8"/>
              <p:cNvSpPr>
                <a:spLocks noChangeShapeType="1"/>
              </p:cNvSpPr>
              <p:nvPr/>
            </p:nvSpPr>
            <p:spPr bwMode="auto">
              <a:xfrm>
                <a:off x="1536" y="2064"/>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6637" name="Line 9"/>
              <p:cNvSpPr>
                <a:spLocks noChangeShapeType="1"/>
              </p:cNvSpPr>
              <p:nvPr/>
            </p:nvSpPr>
            <p:spPr bwMode="auto">
              <a:xfrm>
                <a:off x="3024" y="2064"/>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6638" name="Line 10"/>
              <p:cNvSpPr>
                <a:spLocks noChangeShapeType="1"/>
              </p:cNvSpPr>
              <p:nvPr/>
            </p:nvSpPr>
            <p:spPr bwMode="auto">
              <a:xfrm>
                <a:off x="4560" y="2064"/>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9" name="Line 11"/>
              <p:cNvSpPr>
                <a:spLocks noChangeShapeType="1"/>
              </p:cNvSpPr>
              <p:nvPr/>
            </p:nvSpPr>
            <p:spPr bwMode="auto">
              <a:xfrm>
                <a:off x="1440" y="187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40" name="Line 12"/>
              <p:cNvSpPr>
                <a:spLocks noChangeShapeType="1"/>
              </p:cNvSpPr>
              <p:nvPr/>
            </p:nvSpPr>
            <p:spPr bwMode="auto">
              <a:xfrm>
                <a:off x="2928" y="187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41" name="Line 13"/>
              <p:cNvSpPr>
                <a:spLocks noChangeShapeType="1"/>
              </p:cNvSpPr>
              <p:nvPr/>
            </p:nvSpPr>
            <p:spPr bwMode="auto">
              <a:xfrm>
                <a:off x="4416" y="187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42" name="Text Box 14"/>
              <p:cNvSpPr txBox="1">
                <a:spLocks noChangeArrowheads="1"/>
              </p:cNvSpPr>
              <p:nvPr/>
            </p:nvSpPr>
            <p:spPr bwMode="auto">
              <a:xfrm>
                <a:off x="1008" y="187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A</a:t>
                </a:r>
              </a:p>
            </p:txBody>
          </p:sp>
          <p:sp>
            <p:nvSpPr>
              <p:cNvPr id="26643" name="Text Box 15"/>
              <p:cNvSpPr txBox="1">
                <a:spLocks noChangeArrowheads="1"/>
              </p:cNvSpPr>
              <p:nvPr/>
            </p:nvSpPr>
            <p:spPr bwMode="auto">
              <a:xfrm>
                <a:off x="2496" y="187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B</a:t>
                </a:r>
              </a:p>
            </p:txBody>
          </p:sp>
          <p:sp>
            <p:nvSpPr>
              <p:cNvPr id="26644" name="Text Box 16"/>
              <p:cNvSpPr txBox="1">
                <a:spLocks noChangeArrowheads="1"/>
              </p:cNvSpPr>
              <p:nvPr/>
            </p:nvSpPr>
            <p:spPr bwMode="auto">
              <a:xfrm>
                <a:off x="3984" y="187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C</a:t>
                </a:r>
              </a:p>
            </p:txBody>
          </p:sp>
          <p:sp>
            <p:nvSpPr>
              <p:cNvPr id="26645" name="Line 17"/>
              <p:cNvSpPr>
                <a:spLocks noChangeShapeType="1"/>
              </p:cNvSpPr>
              <p:nvPr/>
            </p:nvSpPr>
            <p:spPr bwMode="auto">
              <a:xfrm>
                <a:off x="5328" y="2064"/>
                <a:ext cx="0" cy="720"/>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46" name="Line 18"/>
              <p:cNvSpPr>
                <a:spLocks noChangeShapeType="1"/>
              </p:cNvSpPr>
              <p:nvPr/>
            </p:nvSpPr>
            <p:spPr bwMode="auto">
              <a:xfrm flipH="1">
                <a:off x="288" y="2784"/>
                <a:ext cx="5040" cy="0"/>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47" name="Line 19"/>
              <p:cNvSpPr>
                <a:spLocks noChangeShapeType="1"/>
              </p:cNvSpPr>
              <p:nvPr/>
            </p:nvSpPr>
            <p:spPr bwMode="auto">
              <a:xfrm flipV="1">
                <a:off x="288" y="2064"/>
                <a:ext cx="0" cy="720"/>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48" name="Line 20"/>
              <p:cNvSpPr>
                <a:spLocks noChangeShapeType="1"/>
              </p:cNvSpPr>
              <p:nvPr/>
            </p:nvSpPr>
            <p:spPr bwMode="auto">
              <a:xfrm>
                <a:off x="288" y="2064"/>
                <a:ext cx="480" cy="0"/>
              </a:xfrm>
              <a:prstGeom prst="line">
                <a:avLst/>
              </a:prstGeom>
              <a:noFill/>
              <a:ln w="31750">
                <a:solidFill>
                  <a:srgbClr val="9933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26631" name="Oval 22"/>
            <p:cNvSpPr>
              <a:spLocks noChangeArrowheads="1"/>
            </p:cNvSpPr>
            <p:nvPr/>
          </p:nvSpPr>
          <p:spPr bwMode="auto">
            <a:xfrm>
              <a:off x="240" y="1872"/>
              <a:ext cx="768" cy="240"/>
            </a:xfrm>
            <a:prstGeom prst="ellipse">
              <a:avLst/>
            </a:prstGeom>
            <a:solidFill>
              <a:srgbClr val="CCFFFF"/>
            </a:solidFill>
            <a:ln w="31750">
              <a:solidFill>
                <a:srgbClr val="800000"/>
              </a:solidFill>
              <a:round/>
              <a:headEnd/>
              <a:tailEnd/>
            </a:ln>
          </p:spPr>
          <p:txBody>
            <a:bodyPr wrap="none" anchor="ctr"/>
            <a:lstStyle/>
            <a:p>
              <a:pPr algn="ctr" eaLnBrk="1" hangingPunct="1"/>
              <a:r>
                <a:rPr lang="en-US" altLang="en-US" sz="1800">
                  <a:solidFill>
                    <a:srgbClr val="990033"/>
                  </a:solidFill>
                  <a:latin typeface="Arial" charset="0"/>
                </a:rPr>
                <a:t>head</a:t>
              </a:r>
            </a:p>
          </p:txBody>
        </p:sp>
        <p:sp>
          <p:nvSpPr>
            <p:cNvPr id="26632" name="Line 23"/>
            <p:cNvSpPr>
              <a:spLocks noChangeShapeType="1"/>
            </p:cNvSpPr>
            <p:nvPr/>
          </p:nvSpPr>
          <p:spPr bwMode="auto">
            <a:xfrm>
              <a:off x="624" y="2112"/>
              <a:ext cx="336" cy="384"/>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4225287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checkerboard(across)">
                                      <p:cBhvr>
                                        <p:cTn id="7" dur="500"/>
                                        <p:tgtEl>
                                          <p:spTgt spid="8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lvl="1" eaLnBrk="1" hangingPunct="1"/>
            <a:r>
              <a:rPr lang="en-US" altLang="en-US" smtClean="0"/>
              <a:t>Doubly linked list</a:t>
            </a:r>
          </a:p>
          <a:p>
            <a:pPr lvl="2" eaLnBrk="1" hangingPunct="1"/>
            <a:r>
              <a:rPr lang="en-US" altLang="en-US" smtClean="0"/>
              <a:t>Pointers exist between adjacent nodes in both directions.</a:t>
            </a:r>
          </a:p>
          <a:p>
            <a:pPr lvl="2" eaLnBrk="1" hangingPunct="1"/>
            <a:r>
              <a:rPr lang="en-US" altLang="en-US" smtClean="0"/>
              <a:t>The list can be traversed either forward or backward.</a:t>
            </a:r>
          </a:p>
          <a:p>
            <a:pPr lvl="2" eaLnBrk="1" hangingPunct="1"/>
            <a:r>
              <a:rPr lang="en-US" altLang="en-US" smtClean="0"/>
              <a:t>Usually two pointers are maintained to keep track of the list, </a:t>
            </a:r>
            <a:r>
              <a:rPr lang="en-US" altLang="en-US" i="1" smtClean="0">
                <a:solidFill>
                  <a:srgbClr val="993300"/>
                </a:solidFill>
              </a:rPr>
              <a:t>head</a:t>
            </a:r>
            <a:r>
              <a:rPr lang="en-US" altLang="en-US" smtClean="0"/>
              <a:t> and </a:t>
            </a:r>
            <a:r>
              <a:rPr lang="en-US" altLang="en-US" i="1" smtClean="0">
                <a:solidFill>
                  <a:srgbClr val="993300"/>
                </a:solidFill>
              </a:rPr>
              <a:t>tail</a:t>
            </a:r>
            <a:r>
              <a:rPr lang="en-US" altLang="en-US" smtClean="0"/>
              <a:t>.</a:t>
            </a:r>
          </a:p>
        </p:txBody>
      </p:sp>
      <p:sp>
        <p:nvSpPr>
          <p:cNvPr id="276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5449DF81-4346-465B-8577-1625EC7C3BCD}" type="slidenum">
              <a:rPr lang="en-US" altLang="en-US" sz="1200">
                <a:solidFill>
                  <a:srgbClr val="898989"/>
                </a:solidFill>
                <a:latin typeface="Times New Roman" pitchFamily="18" charset="0"/>
              </a:rPr>
              <a:pPr/>
              <a:t>48</a:t>
            </a:fld>
            <a:endParaRPr lang="en-US" altLang="en-US" sz="1200">
              <a:solidFill>
                <a:srgbClr val="898989"/>
              </a:solidFill>
              <a:latin typeface="Times New Roman" pitchFamily="18" charset="0"/>
            </a:endParaRPr>
          </a:p>
        </p:txBody>
      </p:sp>
      <p:grpSp>
        <p:nvGrpSpPr>
          <p:cNvPr id="2" name="Group 33"/>
          <p:cNvGrpSpPr>
            <a:grpSpLocks/>
          </p:cNvGrpSpPr>
          <p:nvPr/>
        </p:nvGrpSpPr>
        <p:grpSpPr bwMode="auto">
          <a:xfrm>
            <a:off x="533400" y="3581400"/>
            <a:ext cx="8307388" cy="1524000"/>
            <a:chOff x="336" y="2256"/>
            <a:chExt cx="5233" cy="960"/>
          </a:xfrm>
        </p:grpSpPr>
        <p:grpSp>
          <p:nvGrpSpPr>
            <p:cNvPr id="27654" name="Group 28"/>
            <p:cNvGrpSpPr>
              <a:grpSpLocks/>
            </p:cNvGrpSpPr>
            <p:nvPr/>
          </p:nvGrpSpPr>
          <p:grpSpPr bwMode="auto">
            <a:xfrm>
              <a:off x="576" y="2880"/>
              <a:ext cx="4993" cy="336"/>
              <a:chOff x="287" y="2352"/>
              <a:chExt cx="4993" cy="336"/>
            </a:xfrm>
          </p:grpSpPr>
          <p:sp>
            <p:nvSpPr>
              <p:cNvPr id="27659" name="Rectangle 5"/>
              <p:cNvSpPr>
                <a:spLocks noChangeArrowheads="1"/>
              </p:cNvSpPr>
              <p:nvPr/>
            </p:nvSpPr>
            <p:spPr bwMode="auto">
              <a:xfrm>
                <a:off x="720" y="2352"/>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7660" name="Rectangle 6"/>
              <p:cNvSpPr>
                <a:spLocks noChangeArrowheads="1"/>
              </p:cNvSpPr>
              <p:nvPr/>
            </p:nvSpPr>
            <p:spPr bwMode="auto">
              <a:xfrm>
                <a:off x="2256" y="2352"/>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7661" name="Rectangle 7"/>
              <p:cNvSpPr>
                <a:spLocks noChangeArrowheads="1"/>
              </p:cNvSpPr>
              <p:nvPr/>
            </p:nvSpPr>
            <p:spPr bwMode="auto">
              <a:xfrm>
                <a:off x="3744" y="2352"/>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7662" name="Line 8"/>
              <p:cNvSpPr>
                <a:spLocks noChangeShapeType="1"/>
              </p:cNvSpPr>
              <p:nvPr/>
            </p:nvSpPr>
            <p:spPr bwMode="auto">
              <a:xfrm>
                <a:off x="1488" y="2592"/>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63" name="Line 9"/>
              <p:cNvSpPr>
                <a:spLocks noChangeShapeType="1"/>
              </p:cNvSpPr>
              <p:nvPr/>
            </p:nvSpPr>
            <p:spPr bwMode="auto">
              <a:xfrm>
                <a:off x="2976" y="2592"/>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64" name="Line 10"/>
              <p:cNvSpPr>
                <a:spLocks noChangeShapeType="1"/>
              </p:cNvSpPr>
              <p:nvPr/>
            </p:nvSpPr>
            <p:spPr bwMode="auto">
              <a:xfrm>
                <a:off x="4512" y="2592"/>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65" name="Line 11"/>
              <p:cNvSpPr>
                <a:spLocks noChangeShapeType="1"/>
              </p:cNvSpPr>
              <p:nvPr/>
            </p:nvSpPr>
            <p:spPr bwMode="auto">
              <a:xfrm>
                <a:off x="1392"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666" name="Line 12"/>
              <p:cNvSpPr>
                <a:spLocks noChangeShapeType="1"/>
              </p:cNvSpPr>
              <p:nvPr/>
            </p:nvSpPr>
            <p:spPr bwMode="auto">
              <a:xfrm>
                <a:off x="2880"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667" name="Line 13"/>
              <p:cNvSpPr>
                <a:spLocks noChangeShapeType="1"/>
              </p:cNvSpPr>
              <p:nvPr/>
            </p:nvSpPr>
            <p:spPr bwMode="auto">
              <a:xfrm>
                <a:off x="4368"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668" name="Text Box 14"/>
              <p:cNvSpPr txBox="1">
                <a:spLocks noChangeArrowheads="1"/>
              </p:cNvSpPr>
              <p:nvPr/>
            </p:nvSpPr>
            <p:spPr bwMode="auto">
              <a:xfrm>
                <a:off x="1056" y="235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A</a:t>
                </a:r>
              </a:p>
            </p:txBody>
          </p:sp>
          <p:sp>
            <p:nvSpPr>
              <p:cNvPr id="27669" name="Text Box 15"/>
              <p:cNvSpPr txBox="1">
                <a:spLocks noChangeArrowheads="1"/>
              </p:cNvSpPr>
              <p:nvPr/>
            </p:nvSpPr>
            <p:spPr bwMode="auto">
              <a:xfrm>
                <a:off x="2544" y="235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B</a:t>
                </a:r>
              </a:p>
            </p:txBody>
          </p:sp>
          <p:sp>
            <p:nvSpPr>
              <p:cNvPr id="27670" name="Text Box 16"/>
              <p:cNvSpPr txBox="1">
                <a:spLocks noChangeArrowheads="1"/>
              </p:cNvSpPr>
              <p:nvPr/>
            </p:nvSpPr>
            <p:spPr bwMode="auto">
              <a:xfrm>
                <a:off x="3984" y="235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C</a:t>
                </a:r>
              </a:p>
            </p:txBody>
          </p:sp>
          <p:sp>
            <p:nvSpPr>
              <p:cNvPr id="27671" name="Line 17"/>
              <p:cNvSpPr>
                <a:spLocks noChangeShapeType="1"/>
              </p:cNvSpPr>
              <p:nvPr/>
            </p:nvSpPr>
            <p:spPr bwMode="auto">
              <a:xfrm>
                <a:off x="912"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672" name="Line 18"/>
              <p:cNvSpPr>
                <a:spLocks noChangeShapeType="1"/>
              </p:cNvSpPr>
              <p:nvPr/>
            </p:nvSpPr>
            <p:spPr bwMode="auto">
              <a:xfrm>
                <a:off x="2448"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673" name="Line 19"/>
              <p:cNvSpPr>
                <a:spLocks noChangeShapeType="1"/>
              </p:cNvSpPr>
              <p:nvPr/>
            </p:nvSpPr>
            <p:spPr bwMode="auto">
              <a:xfrm>
                <a:off x="3984"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674" name="Line 21"/>
              <p:cNvSpPr>
                <a:spLocks noChangeShapeType="1"/>
              </p:cNvSpPr>
              <p:nvPr/>
            </p:nvSpPr>
            <p:spPr bwMode="auto">
              <a:xfrm>
                <a:off x="287" y="2589"/>
                <a:ext cx="432" cy="0"/>
              </a:xfrm>
              <a:prstGeom prst="line">
                <a:avLst/>
              </a:prstGeom>
              <a:noFill/>
              <a:ln w="31750">
                <a:solidFill>
                  <a:srgbClr val="9933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75" name="Line 23"/>
              <p:cNvSpPr>
                <a:spLocks noChangeShapeType="1"/>
              </p:cNvSpPr>
              <p:nvPr/>
            </p:nvSpPr>
            <p:spPr bwMode="auto">
              <a:xfrm>
                <a:off x="3120" y="2448"/>
                <a:ext cx="768" cy="0"/>
              </a:xfrm>
              <a:prstGeom prst="line">
                <a:avLst/>
              </a:prstGeom>
              <a:noFill/>
              <a:ln w="31750">
                <a:solidFill>
                  <a:srgbClr val="993366"/>
                </a:solidFill>
                <a:round/>
                <a:headEnd type="arrow" w="med" len="med"/>
                <a:tailEnd type="oval"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76" name="Line 24"/>
              <p:cNvSpPr>
                <a:spLocks noChangeShapeType="1"/>
              </p:cNvSpPr>
              <p:nvPr/>
            </p:nvSpPr>
            <p:spPr bwMode="auto">
              <a:xfrm>
                <a:off x="1584" y="2448"/>
                <a:ext cx="768" cy="0"/>
              </a:xfrm>
              <a:prstGeom prst="line">
                <a:avLst/>
              </a:prstGeom>
              <a:noFill/>
              <a:ln w="31750">
                <a:solidFill>
                  <a:srgbClr val="993366"/>
                </a:solidFill>
                <a:round/>
                <a:headEnd type="arrow" w="med" len="med"/>
                <a:tailEnd type="oval"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77" name="Line 26"/>
              <p:cNvSpPr>
                <a:spLocks noChangeShapeType="1"/>
              </p:cNvSpPr>
              <p:nvPr/>
            </p:nvSpPr>
            <p:spPr bwMode="auto">
              <a:xfrm flipH="1">
                <a:off x="4608" y="2448"/>
                <a:ext cx="624" cy="0"/>
              </a:xfrm>
              <a:prstGeom prst="line">
                <a:avLst/>
              </a:prstGeom>
              <a:noFill/>
              <a:ln w="31750">
                <a:solidFill>
                  <a:srgbClr val="9933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78" name="Line 27"/>
              <p:cNvSpPr>
                <a:spLocks noChangeShapeType="1"/>
              </p:cNvSpPr>
              <p:nvPr/>
            </p:nvSpPr>
            <p:spPr bwMode="auto">
              <a:xfrm flipH="1">
                <a:off x="288" y="2448"/>
                <a:ext cx="52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27655" name="Oval 29"/>
            <p:cNvSpPr>
              <a:spLocks noChangeArrowheads="1"/>
            </p:cNvSpPr>
            <p:nvPr/>
          </p:nvSpPr>
          <p:spPr bwMode="auto">
            <a:xfrm>
              <a:off x="336" y="2256"/>
              <a:ext cx="768" cy="240"/>
            </a:xfrm>
            <a:prstGeom prst="ellipse">
              <a:avLst/>
            </a:prstGeom>
            <a:solidFill>
              <a:srgbClr val="CCFFFF"/>
            </a:solidFill>
            <a:ln w="31750">
              <a:solidFill>
                <a:srgbClr val="800000"/>
              </a:solidFill>
              <a:round/>
              <a:headEnd/>
              <a:tailEnd/>
            </a:ln>
          </p:spPr>
          <p:txBody>
            <a:bodyPr wrap="none" anchor="ctr"/>
            <a:lstStyle/>
            <a:p>
              <a:pPr algn="ctr" eaLnBrk="1" hangingPunct="1"/>
              <a:r>
                <a:rPr lang="en-US" altLang="en-US" sz="1800">
                  <a:solidFill>
                    <a:srgbClr val="990033"/>
                  </a:solidFill>
                  <a:latin typeface="Arial" charset="0"/>
                </a:rPr>
                <a:t>head</a:t>
              </a:r>
            </a:p>
          </p:txBody>
        </p:sp>
        <p:sp>
          <p:nvSpPr>
            <p:cNvPr id="27656" name="Line 30"/>
            <p:cNvSpPr>
              <a:spLocks noChangeShapeType="1"/>
            </p:cNvSpPr>
            <p:nvPr/>
          </p:nvSpPr>
          <p:spPr bwMode="auto">
            <a:xfrm>
              <a:off x="720" y="2496"/>
              <a:ext cx="336" cy="384"/>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657" name="Oval 31"/>
            <p:cNvSpPr>
              <a:spLocks noChangeArrowheads="1"/>
            </p:cNvSpPr>
            <p:nvPr/>
          </p:nvSpPr>
          <p:spPr bwMode="auto">
            <a:xfrm>
              <a:off x="4752" y="2256"/>
              <a:ext cx="768" cy="240"/>
            </a:xfrm>
            <a:prstGeom prst="ellipse">
              <a:avLst/>
            </a:prstGeom>
            <a:solidFill>
              <a:srgbClr val="CCFFFF"/>
            </a:solidFill>
            <a:ln w="31750">
              <a:solidFill>
                <a:srgbClr val="800000"/>
              </a:solidFill>
              <a:round/>
              <a:headEnd/>
              <a:tailEnd/>
            </a:ln>
          </p:spPr>
          <p:txBody>
            <a:bodyPr wrap="none" anchor="ctr"/>
            <a:lstStyle/>
            <a:p>
              <a:pPr algn="ctr" eaLnBrk="1" hangingPunct="1"/>
              <a:r>
                <a:rPr lang="en-US" altLang="en-US" sz="1800">
                  <a:solidFill>
                    <a:srgbClr val="990033"/>
                  </a:solidFill>
                  <a:latin typeface="Arial" charset="0"/>
                </a:rPr>
                <a:t>tail</a:t>
              </a:r>
            </a:p>
          </p:txBody>
        </p:sp>
        <p:sp>
          <p:nvSpPr>
            <p:cNvPr id="27658" name="Line 32"/>
            <p:cNvSpPr>
              <a:spLocks noChangeShapeType="1"/>
            </p:cNvSpPr>
            <p:nvPr/>
          </p:nvSpPr>
          <p:spPr bwMode="auto">
            <a:xfrm flipH="1">
              <a:off x="4800" y="2496"/>
              <a:ext cx="384" cy="384"/>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2824403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checkerboard(across)">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checkerboard(across)">
                                      <p:cBhvr>
                                        <p:cTn id="12" dur="500"/>
                                        <p:tgtEl>
                                          <p:spTgt spid="92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checkerboard(across)">
                                      <p:cBhvr>
                                        <p:cTn id="17" dur="500"/>
                                        <p:tgtEl>
                                          <p:spTgt spid="92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p:cNvSpPr>
            <a:spLocks noGrp="1" noChangeArrowheads="1"/>
          </p:cNvSpPr>
          <p:nvPr>
            <p:ph type="title"/>
          </p:nvPr>
        </p:nvSpPr>
        <p:spPr/>
        <p:txBody>
          <a:bodyPr/>
          <a:lstStyle/>
          <a:p>
            <a:pPr eaLnBrk="1" hangingPunct="1"/>
            <a:r>
              <a:rPr lang="en-US" altLang="en-US" smtClean="0"/>
              <a:t>Basic Operations on a List</a:t>
            </a:r>
          </a:p>
        </p:txBody>
      </p:sp>
      <p:sp>
        <p:nvSpPr>
          <p:cNvPr id="10247" name="Rectangle 7"/>
          <p:cNvSpPr>
            <a:spLocks noGrp="1" noChangeArrowheads="1"/>
          </p:cNvSpPr>
          <p:nvPr>
            <p:ph idx="1"/>
          </p:nvPr>
        </p:nvSpPr>
        <p:spPr/>
        <p:txBody>
          <a:bodyPr/>
          <a:lstStyle/>
          <a:p>
            <a:pPr eaLnBrk="1" hangingPunct="1"/>
            <a:r>
              <a:rPr lang="en-US" altLang="en-US" smtClean="0"/>
              <a:t>Creating a list</a:t>
            </a:r>
          </a:p>
          <a:p>
            <a:pPr eaLnBrk="1" hangingPunct="1"/>
            <a:r>
              <a:rPr lang="en-US" altLang="en-US" smtClean="0"/>
              <a:t>Traversing the list</a:t>
            </a:r>
          </a:p>
          <a:p>
            <a:pPr eaLnBrk="1" hangingPunct="1"/>
            <a:r>
              <a:rPr lang="en-US" altLang="en-US" smtClean="0"/>
              <a:t>Inserting an item in the list</a:t>
            </a:r>
          </a:p>
          <a:p>
            <a:pPr eaLnBrk="1" hangingPunct="1"/>
            <a:r>
              <a:rPr lang="en-US" altLang="en-US" smtClean="0"/>
              <a:t>Deleting an item from the list</a:t>
            </a:r>
          </a:p>
          <a:p>
            <a:pPr eaLnBrk="1" hangingPunct="1"/>
            <a:r>
              <a:rPr lang="en-US" altLang="en-US" smtClean="0"/>
              <a:t>Concatenating two lists into one</a:t>
            </a:r>
          </a:p>
        </p:txBody>
      </p:sp>
      <p:sp>
        <p:nvSpPr>
          <p:cNvPr id="28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41424E69-DF43-4387-AFCE-B3CCB7AE89F2}" type="slidenum">
              <a:rPr lang="en-US" altLang="en-US" sz="1200">
                <a:solidFill>
                  <a:srgbClr val="898989"/>
                </a:solidFill>
                <a:latin typeface="Times New Roman" pitchFamily="18" charset="0"/>
              </a:rPr>
              <a:pPr/>
              <a:t>49</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1669996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47">
                                            <p:txEl>
                                              <p:pRg st="0" end="0"/>
                                            </p:txEl>
                                          </p:spTgt>
                                        </p:tgtEl>
                                        <p:attrNameLst>
                                          <p:attrName>style.visibility</p:attrName>
                                        </p:attrNameLst>
                                      </p:cBhvr>
                                      <p:to>
                                        <p:strVal val="visible"/>
                                      </p:to>
                                    </p:set>
                                    <p:animEffect transition="in" filter="checkerboard(across)">
                                      <p:cBhvr>
                                        <p:cTn id="7" dur="500"/>
                                        <p:tgtEl>
                                          <p:spTgt spid="102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47">
                                            <p:txEl>
                                              <p:pRg st="1" end="1"/>
                                            </p:txEl>
                                          </p:spTgt>
                                        </p:tgtEl>
                                        <p:attrNameLst>
                                          <p:attrName>style.visibility</p:attrName>
                                        </p:attrNameLst>
                                      </p:cBhvr>
                                      <p:to>
                                        <p:strVal val="visible"/>
                                      </p:to>
                                    </p:set>
                                    <p:animEffect transition="in" filter="checkerboard(across)">
                                      <p:cBhvr>
                                        <p:cTn id="12" dur="500"/>
                                        <p:tgtEl>
                                          <p:spTgt spid="102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247">
                                            <p:txEl>
                                              <p:pRg st="2" end="2"/>
                                            </p:txEl>
                                          </p:spTgt>
                                        </p:tgtEl>
                                        <p:attrNameLst>
                                          <p:attrName>style.visibility</p:attrName>
                                        </p:attrNameLst>
                                      </p:cBhvr>
                                      <p:to>
                                        <p:strVal val="visible"/>
                                      </p:to>
                                    </p:set>
                                    <p:animEffect transition="in" filter="checkerboard(across)">
                                      <p:cBhvr>
                                        <p:cTn id="17" dur="500"/>
                                        <p:tgtEl>
                                          <p:spTgt spid="102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247">
                                            <p:txEl>
                                              <p:pRg st="3" end="3"/>
                                            </p:txEl>
                                          </p:spTgt>
                                        </p:tgtEl>
                                        <p:attrNameLst>
                                          <p:attrName>style.visibility</p:attrName>
                                        </p:attrNameLst>
                                      </p:cBhvr>
                                      <p:to>
                                        <p:strVal val="visible"/>
                                      </p:to>
                                    </p:set>
                                    <p:animEffect transition="in" filter="checkerboard(across)">
                                      <p:cBhvr>
                                        <p:cTn id="22" dur="500"/>
                                        <p:tgtEl>
                                          <p:spTgt spid="102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0247">
                                            <p:txEl>
                                              <p:pRg st="4" end="4"/>
                                            </p:txEl>
                                          </p:spTgt>
                                        </p:tgtEl>
                                        <p:attrNameLst>
                                          <p:attrName>style.visibility</p:attrName>
                                        </p:attrNameLst>
                                      </p:cBhvr>
                                      <p:to>
                                        <p:strVal val="visible"/>
                                      </p:to>
                                    </p:set>
                                    <p:animEffect transition="in" filter="checkerboard(across)">
                                      <p:cBhvr>
                                        <p:cTn id="27" dur="500"/>
                                        <p:tgtEl>
                                          <p:spTgt spid="102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57200" y="304800"/>
            <a:ext cx="8229600" cy="1371600"/>
          </a:xfrm>
        </p:spPr>
        <p:txBody>
          <a:bodyPr/>
          <a:lstStyle/>
          <a:p>
            <a:pPr eaLnBrk="1" hangingPunct="1"/>
            <a:r>
              <a:rPr lang="en-US" altLang="en-US" smtClean="0"/>
              <a:t>Memory Allocation Functions</a:t>
            </a:r>
          </a:p>
        </p:txBody>
      </p:sp>
      <p:sp>
        <p:nvSpPr>
          <p:cNvPr id="6148" name="Rectangle 3"/>
          <p:cNvSpPr>
            <a:spLocks noGrp="1" noChangeArrowheads="1"/>
          </p:cNvSpPr>
          <p:nvPr>
            <p:ph type="body" idx="4294967295"/>
          </p:nvPr>
        </p:nvSpPr>
        <p:spPr>
          <a:xfrm>
            <a:off x="533400" y="1600200"/>
            <a:ext cx="7848600" cy="4495800"/>
          </a:xfrm>
        </p:spPr>
        <p:txBody>
          <a:bodyPr/>
          <a:lstStyle/>
          <a:p>
            <a:pPr eaLnBrk="1" hangingPunct="1">
              <a:lnSpc>
                <a:spcPct val="90000"/>
              </a:lnSpc>
            </a:pPr>
            <a:r>
              <a:rPr lang="en-US" altLang="en-US" sz="2400" dirty="0" err="1" smtClean="0">
                <a:solidFill>
                  <a:srgbClr val="0000FF"/>
                </a:solidFill>
              </a:rPr>
              <a:t>malloc</a:t>
            </a:r>
            <a:endParaRPr lang="en-US" altLang="en-US" sz="2400" dirty="0" smtClean="0">
              <a:solidFill>
                <a:srgbClr val="0000FF"/>
              </a:solidFill>
            </a:endParaRPr>
          </a:p>
          <a:p>
            <a:pPr lvl="1" eaLnBrk="1" hangingPunct="1">
              <a:lnSpc>
                <a:spcPct val="90000"/>
              </a:lnSpc>
            </a:pPr>
            <a:r>
              <a:rPr lang="en-US" altLang="en-US" sz="2400" dirty="0" smtClean="0"/>
              <a:t>Allocates requested number of bytes and returns a pointer to the first byte of the allocated space</a:t>
            </a:r>
          </a:p>
          <a:p>
            <a:pPr eaLnBrk="1" hangingPunct="1">
              <a:lnSpc>
                <a:spcPct val="90000"/>
              </a:lnSpc>
            </a:pPr>
            <a:r>
              <a:rPr lang="en-US" altLang="en-US" sz="2400" dirty="0" err="1" smtClean="0">
                <a:solidFill>
                  <a:srgbClr val="0000FF"/>
                </a:solidFill>
              </a:rPr>
              <a:t>calloc</a:t>
            </a:r>
            <a:endParaRPr lang="en-US" altLang="en-US" sz="2400" dirty="0" smtClean="0">
              <a:solidFill>
                <a:srgbClr val="0000FF"/>
              </a:solidFill>
            </a:endParaRPr>
          </a:p>
          <a:p>
            <a:pPr lvl="1" eaLnBrk="1" hangingPunct="1">
              <a:lnSpc>
                <a:spcPct val="90000"/>
              </a:lnSpc>
            </a:pPr>
            <a:r>
              <a:rPr lang="en-US" altLang="en-US" sz="2400" dirty="0" smtClean="0"/>
              <a:t>Allocates space for an array of elements, initializes them to zero and then returns a pointer to the memory.</a:t>
            </a:r>
          </a:p>
          <a:p>
            <a:pPr eaLnBrk="1" hangingPunct="1">
              <a:lnSpc>
                <a:spcPct val="90000"/>
              </a:lnSpc>
            </a:pPr>
            <a:r>
              <a:rPr lang="en-US" altLang="en-US" sz="2400" dirty="0" smtClean="0">
                <a:solidFill>
                  <a:srgbClr val="0000FF"/>
                </a:solidFill>
              </a:rPr>
              <a:t>free</a:t>
            </a:r>
          </a:p>
          <a:p>
            <a:pPr lvl="1" eaLnBrk="1" hangingPunct="1">
              <a:lnSpc>
                <a:spcPct val="90000"/>
              </a:lnSpc>
            </a:pPr>
            <a:r>
              <a:rPr lang="en-US" altLang="en-US" sz="2400" dirty="0" smtClean="0"/>
              <a:t>Frees previously allocated space.</a:t>
            </a:r>
          </a:p>
          <a:p>
            <a:pPr eaLnBrk="1" hangingPunct="1">
              <a:lnSpc>
                <a:spcPct val="90000"/>
              </a:lnSpc>
            </a:pPr>
            <a:r>
              <a:rPr lang="en-US" altLang="en-US" sz="2400" dirty="0" err="1" smtClean="0">
                <a:solidFill>
                  <a:srgbClr val="0000FF"/>
                </a:solidFill>
              </a:rPr>
              <a:t>realloc</a:t>
            </a:r>
            <a:endParaRPr lang="en-US" altLang="en-US" sz="2400" dirty="0" smtClean="0">
              <a:solidFill>
                <a:srgbClr val="0000FF"/>
              </a:solidFill>
            </a:endParaRPr>
          </a:p>
          <a:p>
            <a:pPr lvl="1" eaLnBrk="1" hangingPunct="1">
              <a:lnSpc>
                <a:spcPct val="90000"/>
              </a:lnSpc>
            </a:pPr>
            <a:r>
              <a:rPr lang="en-US" altLang="en-US" sz="2400" dirty="0" smtClean="0"/>
              <a:t>Modifies the size of previously allocated space.</a:t>
            </a:r>
          </a:p>
        </p:txBody>
      </p:sp>
    </p:spTree>
    <p:extLst>
      <p:ext uri="{BB962C8B-B14F-4D97-AF65-F5344CB8AC3E}">
        <p14:creationId xmlns:p14="http://schemas.microsoft.com/office/powerpoint/2010/main" val="3955291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ltLang="en-US" smtClean="0"/>
              <a:t>Conceptual Idea</a:t>
            </a:r>
          </a:p>
        </p:txBody>
      </p:sp>
      <p:sp>
        <p:nvSpPr>
          <p:cNvPr id="307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9978AA2B-C70D-4D9E-B163-19162A386484}" type="slidenum">
              <a:rPr lang="en-US" altLang="en-US" sz="1200">
                <a:solidFill>
                  <a:srgbClr val="898989"/>
                </a:solidFill>
                <a:latin typeface="Times New Roman" pitchFamily="18" charset="0"/>
              </a:rPr>
              <a:pPr/>
              <a:t>50</a:t>
            </a:fld>
            <a:endParaRPr lang="en-US" altLang="en-US" sz="1200">
              <a:solidFill>
                <a:srgbClr val="898989"/>
              </a:solidFill>
              <a:latin typeface="Times New Roman" pitchFamily="18" charset="0"/>
            </a:endParaRPr>
          </a:p>
        </p:txBody>
      </p:sp>
      <p:sp>
        <p:nvSpPr>
          <p:cNvPr id="30725" name="AutoShape 3"/>
          <p:cNvSpPr>
            <a:spLocks noChangeArrowheads="1"/>
          </p:cNvSpPr>
          <p:nvPr/>
        </p:nvSpPr>
        <p:spPr bwMode="auto">
          <a:xfrm>
            <a:off x="3657600" y="2057400"/>
            <a:ext cx="2667000" cy="3505200"/>
          </a:xfrm>
          <a:prstGeom prst="can">
            <a:avLst>
              <a:gd name="adj" fmla="val 32857"/>
            </a:avLst>
          </a:prstGeom>
          <a:solidFill>
            <a:srgbClr val="CCFFFF"/>
          </a:solidFill>
          <a:ln w="38100">
            <a:solidFill>
              <a:srgbClr val="CC0000"/>
            </a:solidFill>
            <a:round/>
            <a:headEnd/>
            <a:tailEnd/>
          </a:ln>
        </p:spPr>
        <p:txBody>
          <a:bodyPr wrap="none" anchor="ctr"/>
          <a:lstStyle/>
          <a:p>
            <a:pPr algn="ctr" eaLnBrk="1" hangingPunct="1"/>
            <a:r>
              <a:rPr lang="en-US" altLang="en-US">
                <a:solidFill>
                  <a:srgbClr val="336600"/>
                </a:solidFill>
                <a:latin typeface="Arial" charset="0"/>
              </a:rPr>
              <a:t>List </a:t>
            </a:r>
          </a:p>
          <a:p>
            <a:pPr algn="ctr" eaLnBrk="1" hangingPunct="1"/>
            <a:r>
              <a:rPr lang="en-US" altLang="en-US">
                <a:solidFill>
                  <a:srgbClr val="336600"/>
                </a:solidFill>
                <a:latin typeface="Arial" charset="0"/>
              </a:rPr>
              <a:t>implementation</a:t>
            </a:r>
          </a:p>
          <a:p>
            <a:pPr algn="ctr" eaLnBrk="1" hangingPunct="1"/>
            <a:r>
              <a:rPr lang="en-US" altLang="en-US">
                <a:solidFill>
                  <a:srgbClr val="336600"/>
                </a:solidFill>
                <a:latin typeface="Arial" charset="0"/>
              </a:rPr>
              <a:t>and the</a:t>
            </a:r>
          </a:p>
          <a:p>
            <a:pPr algn="ctr" eaLnBrk="1" hangingPunct="1"/>
            <a:r>
              <a:rPr lang="en-US" altLang="en-US">
                <a:solidFill>
                  <a:srgbClr val="336600"/>
                </a:solidFill>
                <a:latin typeface="Arial" charset="0"/>
              </a:rPr>
              <a:t>related functions</a:t>
            </a:r>
          </a:p>
        </p:txBody>
      </p:sp>
      <p:sp>
        <p:nvSpPr>
          <p:cNvPr id="30726" name="AutoShape 4"/>
          <p:cNvSpPr>
            <a:spLocks noChangeArrowheads="1"/>
          </p:cNvSpPr>
          <p:nvPr/>
        </p:nvSpPr>
        <p:spPr bwMode="auto">
          <a:xfrm>
            <a:off x="2438400" y="3048000"/>
            <a:ext cx="1219200" cy="304800"/>
          </a:xfrm>
          <a:prstGeom prst="rightArrow">
            <a:avLst>
              <a:gd name="adj1" fmla="val 50000"/>
              <a:gd name="adj2" fmla="val 100000"/>
            </a:avLst>
          </a:prstGeom>
          <a:solidFill>
            <a:srgbClr val="FFCC99"/>
          </a:solidFill>
          <a:ln w="38100">
            <a:solidFill>
              <a:schemeClr val="accent2"/>
            </a:solidFill>
            <a:miter lim="800000"/>
            <a:headEnd/>
            <a:tailEnd/>
          </a:ln>
        </p:spPr>
        <p:txBody>
          <a:bodyPr wrap="none" anchor="ctr"/>
          <a:lstStyle/>
          <a:p>
            <a:pPr eaLnBrk="1" hangingPunct="1"/>
            <a:endParaRPr lang="en-US" altLang="en-US"/>
          </a:p>
        </p:txBody>
      </p:sp>
      <p:sp>
        <p:nvSpPr>
          <p:cNvPr id="30727" name="AutoShape 5"/>
          <p:cNvSpPr>
            <a:spLocks noChangeArrowheads="1"/>
          </p:cNvSpPr>
          <p:nvPr/>
        </p:nvSpPr>
        <p:spPr bwMode="auto">
          <a:xfrm>
            <a:off x="2438400" y="4724400"/>
            <a:ext cx="1219200" cy="304800"/>
          </a:xfrm>
          <a:prstGeom prst="rightArrow">
            <a:avLst>
              <a:gd name="adj1" fmla="val 50000"/>
              <a:gd name="adj2" fmla="val 100000"/>
            </a:avLst>
          </a:prstGeom>
          <a:solidFill>
            <a:srgbClr val="FFCC99"/>
          </a:solidFill>
          <a:ln w="38100">
            <a:solidFill>
              <a:schemeClr val="accent2"/>
            </a:solidFill>
            <a:miter lim="800000"/>
            <a:headEnd/>
            <a:tailEnd/>
          </a:ln>
        </p:spPr>
        <p:txBody>
          <a:bodyPr wrap="none" anchor="ctr"/>
          <a:lstStyle/>
          <a:p>
            <a:pPr eaLnBrk="1" hangingPunct="1"/>
            <a:endParaRPr lang="en-US" altLang="en-US"/>
          </a:p>
        </p:txBody>
      </p:sp>
      <p:sp>
        <p:nvSpPr>
          <p:cNvPr id="30728" name="AutoShape 6"/>
          <p:cNvSpPr>
            <a:spLocks noChangeArrowheads="1"/>
          </p:cNvSpPr>
          <p:nvPr/>
        </p:nvSpPr>
        <p:spPr bwMode="auto">
          <a:xfrm>
            <a:off x="2438400" y="3886200"/>
            <a:ext cx="1219200" cy="304800"/>
          </a:xfrm>
          <a:prstGeom prst="rightArrow">
            <a:avLst>
              <a:gd name="adj1" fmla="val 50000"/>
              <a:gd name="adj2" fmla="val 100000"/>
            </a:avLst>
          </a:prstGeom>
          <a:solidFill>
            <a:srgbClr val="FFCC99"/>
          </a:solidFill>
          <a:ln w="38100">
            <a:solidFill>
              <a:schemeClr val="accent2"/>
            </a:solidFill>
            <a:miter lim="800000"/>
            <a:headEnd/>
            <a:tailEnd/>
          </a:ln>
        </p:spPr>
        <p:txBody>
          <a:bodyPr wrap="none" anchor="ctr"/>
          <a:lstStyle/>
          <a:p>
            <a:pPr eaLnBrk="1" hangingPunct="1"/>
            <a:endParaRPr lang="en-US" altLang="en-US"/>
          </a:p>
        </p:txBody>
      </p:sp>
      <p:sp>
        <p:nvSpPr>
          <p:cNvPr id="30729" name="Text Box 7"/>
          <p:cNvSpPr txBox="1">
            <a:spLocks noChangeArrowheads="1"/>
          </p:cNvSpPr>
          <p:nvPr/>
        </p:nvSpPr>
        <p:spPr bwMode="auto">
          <a:xfrm>
            <a:off x="914400" y="2895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lgn="ctr" eaLnBrk="1" hangingPunct="1">
              <a:spcBef>
                <a:spcPct val="50000"/>
              </a:spcBef>
            </a:pPr>
            <a:r>
              <a:rPr lang="en-US" altLang="en-US" sz="2400">
                <a:solidFill>
                  <a:srgbClr val="990033"/>
                </a:solidFill>
                <a:latin typeface="Arial" charset="0"/>
              </a:rPr>
              <a:t>Insert</a:t>
            </a:r>
          </a:p>
        </p:txBody>
      </p:sp>
      <p:sp>
        <p:nvSpPr>
          <p:cNvPr id="30730" name="Text Box 8"/>
          <p:cNvSpPr txBox="1">
            <a:spLocks noChangeArrowheads="1"/>
          </p:cNvSpPr>
          <p:nvPr/>
        </p:nvSpPr>
        <p:spPr bwMode="auto">
          <a:xfrm>
            <a:off x="914400" y="3810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lgn="ctr" eaLnBrk="1" hangingPunct="1">
              <a:spcBef>
                <a:spcPct val="50000"/>
              </a:spcBef>
            </a:pPr>
            <a:r>
              <a:rPr lang="en-US" altLang="en-US" sz="2400">
                <a:solidFill>
                  <a:srgbClr val="990033"/>
                </a:solidFill>
                <a:latin typeface="Arial" charset="0"/>
              </a:rPr>
              <a:t>Delete</a:t>
            </a:r>
          </a:p>
        </p:txBody>
      </p:sp>
      <p:sp>
        <p:nvSpPr>
          <p:cNvPr id="30731" name="Text Box 9"/>
          <p:cNvSpPr txBox="1">
            <a:spLocks noChangeArrowheads="1"/>
          </p:cNvSpPr>
          <p:nvPr/>
        </p:nvSpPr>
        <p:spPr bwMode="auto">
          <a:xfrm>
            <a:off x="914400" y="4648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lgn="ctr" eaLnBrk="1" hangingPunct="1">
              <a:spcBef>
                <a:spcPct val="50000"/>
              </a:spcBef>
            </a:pPr>
            <a:r>
              <a:rPr lang="en-US" altLang="en-US" sz="2400">
                <a:solidFill>
                  <a:srgbClr val="990033"/>
                </a:solidFill>
                <a:latin typeface="Arial" charset="0"/>
              </a:rPr>
              <a:t>Traverse</a:t>
            </a:r>
          </a:p>
        </p:txBody>
      </p:sp>
    </p:spTree>
    <p:extLst>
      <p:ext uri="{BB962C8B-B14F-4D97-AF65-F5344CB8AC3E}">
        <p14:creationId xmlns:p14="http://schemas.microsoft.com/office/powerpoint/2010/main" val="36332277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altLang="en-US" smtClean="0"/>
              <a:t>Example: Working with linked list</a:t>
            </a:r>
          </a:p>
        </p:txBody>
      </p:sp>
      <p:sp>
        <p:nvSpPr>
          <p:cNvPr id="31746" name="Rectangle 3"/>
          <p:cNvSpPr>
            <a:spLocks noGrp="1" noChangeArrowheads="1"/>
          </p:cNvSpPr>
          <p:nvPr>
            <p:ph idx="1"/>
          </p:nvPr>
        </p:nvSpPr>
        <p:spPr>
          <a:xfrm>
            <a:off x="685800" y="1219200"/>
            <a:ext cx="7772400" cy="4953000"/>
          </a:xfrm>
        </p:spPr>
        <p:txBody>
          <a:bodyPr/>
          <a:lstStyle/>
          <a:p>
            <a:pPr eaLnBrk="1" hangingPunct="1"/>
            <a:r>
              <a:rPr lang="en-US" altLang="en-US" smtClean="0"/>
              <a:t>Consider the structure of a node as follows:</a:t>
            </a:r>
          </a:p>
          <a:p>
            <a:pPr lvl="2" eaLnBrk="1" hangingPunct="1">
              <a:buFontTx/>
              <a:buNone/>
            </a:pPr>
            <a:endParaRPr lang="en-US" altLang="en-US" smtClean="0"/>
          </a:p>
          <a:p>
            <a:pPr lvl="1" eaLnBrk="1" hangingPunct="1">
              <a:spcBef>
                <a:spcPct val="5000"/>
              </a:spcBef>
              <a:buFontTx/>
              <a:buNone/>
            </a:pPr>
            <a:r>
              <a:rPr lang="en-US" altLang="en-US" sz="2000" smtClean="0">
                <a:solidFill>
                  <a:srgbClr val="800080"/>
                </a:solidFill>
                <a:latin typeface="Courier New" pitchFamily="49" charset="0"/>
              </a:rPr>
              <a:t>struct stud {  </a:t>
            </a:r>
          </a:p>
          <a:p>
            <a:pPr lvl="1" eaLnBrk="1" hangingPunct="1">
              <a:spcBef>
                <a:spcPct val="5000"/>
              </a:spcBef>
              <a:buFontTx/>
              <a:buNone/>
            </a:pPr>
            <a:r>
              <a:rPr lang="en-US" altLang="en-US" sz="2000" smtClean="0">
                <a:solidFill>
                  <a:srgbClr val="800080"/>
                </a:solidFill>
                <a:latin typeface="Courier New" pitchFamily="49" charset="0"/>
              </a:rPr>
              <a:t>              int   roll;</a:t>
            </a:r>
          </a:p>
          <a:p>
            <a:pPr lvl="1" eaLnBrk="1" hangingPunct="1">
              <a:spcBef>
                <a:spcPct val="5000"/>
              </a:spcBef>
              <a:buFontTx/>
              <a:buNone/>
            </a:pPr>
            <a:r>
              <a:rPr lang="en-US" altLang="en-US" sz="2000" smtClean="0">
                <a:solidFill>
                  <a:srgbClr val="800080"/>
                </a:solidFill>
                <a:latin typeface="Courier New" pitchFamily="49" charset="0"/>
              </a:rPr>
              <a:t>              char  name[25];</a:t>
            </a:r>
          </a:p>
          <a:p>
            <a:pPr lvl="1" eaLnBrk="1" hangingPunct="1">
              <a:spcBef>
                <a:spcPct val="5000"/>
              </a:spcBef>
              <a:buFontTx/>
              <a:buNone/>
            </a:pPr>
            <a:r>
              <a:rPr lang="en-US" altLang="en-US" sz="2000" smtClean="0">
                <a:solidFill>
                  <a:srgbClr val="800080"/>
                </a:solidFill>
                <a:latin typeface="Courier New" pitchFamily="49" charset="0"/>
              </a:rPr>
              <a:t>              int   age;</a:t>
            </a:r>
          </a:p>
          <a:p>
            <a:pPr lvl="1" eaLnBrk="1" hangingPunct="1">
              <a:spcBef>
                <a:spcPct val="5000"/>
              </a:spcBef>
              <a:buFontTx/>
              <a:buNone/>
            </a:pPr>
            <a:r>
              <a:rPr lang="en-US" altLang="en-US" sz="2000" smtClean="0">
                <a:solidFill>
                  <a:srgbClr val="800080"/>
                </a:solidFill>
                <a:latin typeface="Courier New" pitchFamily="49" charset="0"/>
              </a:rPr>
              <a:t>              struct stud *next;</a:t>
            </a:r>
          </a:p>
          <a:p>
            <a:pPr lvl="1" eaLnBrk="1" hangingPunct="1">
              <a:spcBef>
                <a:spcPct val="5000"/>
              </a:spcBef>
              <a:buFontTx/>
              <a:buNone/>
            </a:pPr>
            <a:r>
              <a:rPr lang="en-US" altLang="en-US" sz="2000" smtClean="0">
                <a:solidFill>
                  <a:srgbClr val="800080"/>
                </a:solidFill>
                <a:latin typeface="Courier New" pitchFamily="49" charset="0"/>
              </a:rPr>
              <a:t>            };</a:t>
            </a:r>
          </a:p>
          <a:p>
            <a:pPr lvl="1" eaLnBrk="1" hangingPunct="1">
              <a:spcBef>
                <a:spcPct val="5000"/>
              </a:spcBef>
              <a:buFontTx/>
              <a:buNone/>
            </a:pPr>
            <a:endParaRPr lang="en-US" altLang="en-US" sz="2000" smtClean="0">
              <a:solidFill>
                <a:srgbClr val="800080"/>
              </a:solidFill>
              <a:latin typeface="Courier New" pitchFamily="49" charset="0"/>
            </a:endParaRPr>
          </a:p>
          <a:p>
            <a:pPr lvl="1" eaLnBrk="1" hangingPunct="1">
              <a:spcBef>
                <a:spcPct val="5000"/>
              </a:spcBef>
              <a:buFontTx/>
              <a:buNone/>
            </a:pPr>
            <a:r>
              <a:rPr lang="en-US" altLang="en-US" smtClean="0"/>
              <a:t>   </a:t>
            </a:r>
            <a:r>
              <a:rPr lang="en-US" altLang="en-US" sz="2000" smtClean="0">
                <a:latin typeface="Courier New" pitchFamily="49" charset="0"/>
              </a:rPr>
              <a:t>/* A user-defined data type called “node” */</a:t>
            </a:r>
          </a:p>
          <a:p>
            <a:pPr lvl="1" eaLnBrk="1" hangingPunct="1">
              <a:spcBef>
                <a:spcPct val="5000"/>
              </a:spcBef>
              <a:buFontTx/>
              <a:buNone/>
            </a:pPr>
            <a:endParaRPr lang="en-US" altLang="en-US" sz="800" smtClean="0">
              <a:solidFill>
                <a:srgbClr val="800080"/>
              </a:solidFill>
              <a:latin typeface="Courier New" pitchFamily="49" charset="0"/>
            </a:endParaRPr>
          </a:p>
          <a:p>
            <a:pPr lvl="1" eaLnBrk="1" hangingPunct="1">
              <a:spcBef>
                <a:spcPct val="5000"/>
              </a:spcBef>
              <a:buFontTx/>
              <a:buNone/>
            </a:pPr>
            <a:r>
              <a:rPr lang="en-US" altLang="en-US" sz="2000" smtClean="0">
                <a:solidFill>
                  <a:srgbClr val="800080"/>
                </a:solidFill>
                <a:latin typeface="Courier New" pitchFamily="49" charset="0"/>
              </a:rPr>
              <a:t>typedef struct stud node;</a:t>
            </a:r>
          </a:p>
          <a:p>
            <a:pPr lvl="1" eaLnBrk="1" hangingPunct="1">
              <a:spcBef>
                <a:spcPct val="5000"/>
              </a:spcBef>
              <a:buFontTx/>
              <a:buNone/>
            </a:pPr>
            <a:r>
              <a:rPr lang="en-US" altLang="en-US" sz="2000" smtClean="0">
                <a:solidFill>
                  <a:srgbClr val="800080"/>
                </a:solidFill>
                <a:latin typeface="Courier New" pitchFamily="49" charset="0"/>
              </a:rPr>
              <a:t>node *head;</a:t>
            </a:r>
          </a:p>
        </p:txBody>
      </p:sp>
      <p:sp>
        <p:nvSpPr>
          <p:cNvPr id="317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BCAB75B4-503D-4258-828C-549118F0CBC5}" type="slidenum">
              <a:rPr lang="en-US" altLang="en-US" sz="1200">
                <a:solidFill>
                  <a:srgbClr val="898989"/>
                </a:solidFill>
                <a:latin typeface="Times New Roman" pitchFamily="18" charset="0"/>
              </a:rPr>
              <a:pPr/>
              <a:t>51</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34566315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p:cNvSpPr>
            <a:spLocks noGrp="1" noChangeArrowheads="1"/>
          </p:cNvSpPr>
          <p:nvPr>
            <p:ph type="ctrTitle"/>
          </p:nvPr>
        </p:nvSpPr>
        <p:spPr/>
        <p:txBody>
          <a:bodyPr/>
          <a:lstStyle/>
          <a:p>
            <a:pPr eaLnBrk="1" hangingPunct="1"/>
            <a:r>
              <a:rPr lang="en-US" altLang="en-US" smtClean="0"/>
              <a:t>Creating a List</a:t>
            </a:r>
          </a:p>
        </p:txBody>
      </p:sp>
      <p:sp>
        <p:nvSpPr>
          <p:cNvPr id="34821" name="Rectangle 5"/>
          <p:cNvSpPr>
            <a:spLocks noGrp="1" noChangeArrowheads="1"/>
          </p:cNvSpPr>
          <p:nvPr>
            <p:ph type="subTitle" idx="1"/>
          </p:nvPr>
        </p:nvSpPr>
        <p:spPr/>
        <p:txBody>
          <a:bodyPr>
            <a:normAutofit/>
          </a:bodyPr>
          <a:lstStyle/>
          <a:p>
            <a:pPr eaLnBrk="1" hangingPunct="1"/>
            <a:endParaRPr lang="en-US" smtClean="0">
              <a:solidFill>
                <a:srgbClr val="898989"/>
              </a:solidFill>
            </a:endParaRPr>
          </a:p>
        </p:txBody>
      </p:sp>
      <p:sp>
        <p:nvSpPr>
          <p:cNvPr id="327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71C080F8-9E4C-4D7C-9D8A-BE39CB7351AD}" type="slidenum">
              <a:rPr lang="en-US" altLang="en-US" sz="1200">
                <a:solidFill>
                  <a:srgbClr val="898989"/>
                </a:solidFill>
                <a:latin typeface="Times New Roman" pitchFamily="18" charset="0"/>
              </a:rPr>
              <a:pPr/>
              <a:t>52</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40338133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altLang="en-US" smtClean="0"/>
              <a:t>How to begin?</a:t>
            </a:r>
          </a:p>
        </p:txBody>
      </p:sp>
      <p:sp>
        <p:nvSpPr>
          <p:cNvPr id="33794" name="Rectangle 3"/>
          <p:cNvSpPr>
            <a:spLocks noGrp="1" noChangeArrowheads="1"/>
          </p:cNvSpPr>
          <p:nvPr>
            <p:ph idx="1"/>
          </p:nvPr>
        </p:nvSpPr>
        <p:spPr>
          <a:xfrm>
            <a:off x="457200" y="1219200"/>
            <a:ext cx="8229600" cy="4724400"/>
          </a:xfrm>
        </p:spPr>
        <p:txBody>
          <a:bodyPr/>
          <a:lstStyle/>
          <a:p>
            <a:pPr eaLnBrk="1" hangingPunct="1"/>
            <a:r>
              <a:rPr lang="en-US" altLang="en-US" smtClean="0"/>
              <a:t>To start with, we have to create a node (the first node), and make </a:t>
            </a:r>
            <a:r>
              <a:rPr lang="en-US" altLang="en-US" smtClean="0">
                <a:solidFill>
                  <a:srgbClr val="CC0000"/>
                </a:solidFill>
                <a:latin typeface="Courier New" pitchFamily="49" charset="0"/>
              </a:rPr>
              <a:t>head</a:t>
            </a:r>
            <a:r>
              <a:rPr lang="en-US" altLang="en-US" smtClean="0"/>
              <a:t> point to it.</a:t>
            </a:r>
          </a:p>
          <a:p>
            <a:pPr lvl="1" eaLnBrk="1" hangingPunct="1">
              <a:buFontTx/>
              <a:buNone/>
            </a:pPr>
            <a:r>
              <a:rPr lang="en-US" altLang="en-US" sz="1000" smtClean="0"/>
              <a:t>    </a:t>
            </a:r>
          </a:p>
          <a:p>
            <a:pPr lvl="1" eaLnBrk="1" hangingPunct="1">
              <a:buFontTx/>
              <a:buNone/>
            </a:pPr>
            <a:r>
              <a:rPr lang="en-US" altLang="en-US" smtClean="0">
                <a:solidFill>
                  <a:srgbClr val="800080"/>
                </a:solidFill>
                <a:latin typeface="Courier New" pitchFamily="49" charset="0"/>
              </a:rPr>
              <a:t>head = (node *) malloc(sizeof(node));</a:t>
            </a: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C6665CC6-5FB7-4FD0-8999-F8D326B96A48}" type="slidenum">
              <a:rPr lang="en-US" altLang="en-US" sz="1200">
                <a:solidFill>
                  <a:srgbClr val="898989"/>
                </a:solidFill>
                <a:latin typeface="Times New Roman" pitchFamily="18" charset="0"/>
              </a:rPr>
              <a:pPr/>
              <a:t>53</a:t>
            </a:fld>
            <a:endParaRPr lang="en-US" altLang="en-US" sz="1200">
              <a:solidFill>
                <a:srgbClr val="898989"/>
              </a:solidFill>
              <a:latin typeface="Times New Roman" pitchFamily="18" charset="0"/>
            </a:endParaRPr>
          </a:p>
        </p:txBody>
      </p:sp>
      <p:grpSp>
        <p:nvGrpSpPr>
          <p:cNvPr id="2" name="Group 18"/>
          <p:cNvGrpSpPr>
            <a:grpSpLocks/>
          </p:cNvGrpSpPr>
          <p:nvPr/>
        </p:nvGrpSpPr>
        <p:grpSpPr bwMode="auto">
          <a:xfrm>
            <a:off x="990600" y="3352800"/>
            <a:ext cx="6705600" cy="2057400"/>
            <a:chOff x="624" y="2112"/>
            <a:chExt cx="4224" cy="1296"/>
          </a:xfrm>
        </p:grpSpPr>
        <p:sp>
          <p:nvSpPr>
            <p:cNvPr id="33800" name="Rectangle 4"/>
            <p:cNvSpPr>
              <a:spLocks noChangeArrowheads="1"/>
            </p:cNvSpPr>
            <p:nvPr/>
          </p:nvSpPr>
          <p:spPr bwMode="auto">
            <a:xfrm>
              <a:off x="2832" y="2208"/>
              <a:ext cx="2016" cy="1200"/>
            </a:xfrm>
            <a:prstGeom prst="rect">
              <a:avLst/>
            </a:prstGeom>
            <a:solidFill>
              <a:srgbClr val="FFCC99"/>
            </a:solidFill>
            <a:ln w="31750">
              <a:solidFill>
                <a:srgbClr val="993366"/>
              </a:solidFill>
              <a:miter lim="800000"/>
              <a:headEnd/>
              <a:tailEnd/>
            </a:ln>
          </p:spPr>
          <p:txBody>
            <a:bodyPr wrap="none" anchor="ctr"/>
            <a:lstStyle/>
            <a:p>
              <a:pPr eaLnBrk="1" hangingPunct="1"/>
              <a:endParaRPr lang="en-US" altLang="en-US"/>
            </a:p>
          </p:txBody>
        </p:sp>
        <p:sp>
          <p:nvSpPr>
            <p:cNvPr id="33801" name="Line 6"/>
            <p:cNvSpPr>
              <a:spLocks noChangeShapeType="1"/>
            </p:cNvSpPr>
            <p:nvPr/>
          </p:nvSpPr>
          <p:spPr bwMode="auto">
            <a:xfrm>
              <a:off x="4080" y="2208"/>
              <a:ext cx="0" cy="1200"/>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3802" name="Line 8"/>
            <p:cNvSpPr>
              <a:spLocks noChangeShapeType="1"/>
            </p:cNvSpPr>
            <p:nvPr/>
          </p:nvSpPr>
          <p:spPr bwMode="auto">
            <a:xfrm>
              <a:off x="2832" y="2976"/>
              <a:ext cx="1248" cy="0"/>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3803" name="Line 10"/>
            <p:cNvSpPr>
              <a:spLocks noChangeShapeType="1"/>
            </p:cNvSpPr>
            <p:nvPr/>
          </p:nvSpPr>
          <p:spPr bwMode="auto">
            <a:xfrm>
              <a:off x="2832" y="2592"/>
              <a:ext cx="1248" cy="0"/>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3804" name="Rectangle 11"/>
            <p:cNvSpPr>
              <a:spLocks noChangeArrowheads="1"/>
            </p:cNvSpPr>
            <p:nvPr/>
          </p:nvSpPr>
          <p:spPr bwMode="auto">
            <a:xfrm>
              <a:off x="624" y="2448"/>
              <a:ext cx="624" cy="384"/>
            </a:xfrm>
            <a:prstGeom prst="rect">
              <a:avLst/>
            </a:prstGeom>
            <a:solidFill>
              <a:srgbClr val="CCFFFF"/>
            </a:solidFill>
            <a:ln w="31750">
              <a:solidFill>
                <a:srgbClr val="993366"/>
              </a:solidFill>
              <a:miter lim="800000"/>
              <a:headEnd/>
              <a:tailEnd/>
            </a:ln>
          </p:spPr>
          <p:txBody>
            <a:bodyPr wrap="none" anchor="ctr"/>
            <a:lstStyle/>
            <a:p>
              <a:pPr eaLnBrk="1" hangingPunct="1"/>
              <a:endParaRPr lang="en-US" altLang="en-US"/>
            </a:p>
          </p:txBody>
        </p:sp>
        <p:sp>
          <p:nvSpPr>
            <p:cNvPr id="33805" name="Line 12"/>
            <p:cNvSpPr>
              <a:spLocks noChangeShapeType="1"/>
            </p:cNvSpPr>
            <p:nvPr/>
          </p:nvSpPr>
          <p:spPr bwMode="auto">
            <a:xfrm>
              <a:off x="1104" y="2640"/>
              <a:ext cx="1632" cy="0"/>
            </a:xfrm>
            <a:prstGeom prst="line">
              <a:avLst/>
            </a:prstGeom>
            <a:noFill/>
            <a:ln w="3810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3806" name="Text Box 13"/>
            <p:cNvSpPr txBox="1">
              <a:spLocks noChangeArrowheads="1"/>
            </p:cNvSpPr>
            <p:nvPr/>
          </p:nvSpPr>
          <p:spPr bwMode="auto">
            <a:xfrm>
              <a:off x="672" y="211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head</a:t>
              </a:r>
            </a:p>
          </p:txBody>
        </p:sp>
        <p:sp>
          <p:nvSpPr>
            <p:cNvPr id="33807" name="Text Box 15"/>
            <p:cNvSpPr txBox="1">
              <a:spLocks noChangeArrowheads="1"/>
            </p:cNvSpPr>
            <p:nvPr/>
          </p:nvSpPr>
          <p:spPr bwMode="auto">
            <a:xfrm>
              <a:off x="3168" y="302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age</a:t>
              </a:r>
            </a:p>
          </p:txBody>
        </p:sp>
        <p:sp>
          <p:nvSpPr>
            <p:cNvPr id="33808" name="Text Box 16"/>
            <p:cNvSpPr txBox="1">
              <a:spLocks noChangeArrowheads="1"/>
            </p:cNvSpPr>
            <p:nvPr/>
          </p:nvSpPr>
          <p:spPr bwMode="auto">
            <a:xfrm>
              <a:off x="3120" y="264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name</a:t>
              </a:r>
            </a:p>
          </p:txBody>
        </p:sp>
        <p:sp>
          <p:nvSpPr>
            <p:cNvPr id="33809" name="Text Box 17"/>
            <p:cNvSpPr txBox="1">
              <a:spLocks noChangeArrowheads="1"/>
            </p:cNvSpPr>
            <p:nvPr/>
          </p:nvSpPr>
          <p:spPr bwMode="auto">
            <a:xfrm>
              <a:off x="3120" y="225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roll</a:t>
              </a:r>
            </a:p>
          </p:txBody>
        </p:sp>
      </p:grpSp>
      <p:sp>
        <p:nvSpPr>
          <p:cNvPr id="13326" name="Text Box 14"/>
          <p:cNvSpPr txBox="1">
            <a:spLocks noChangeArrowheads="1"/>
          </p:cNvSpPr>
          <p:nvPr/>
        </p:nvSpPr>
        <p:spPr bwMode="auto">
          <a:xfrm>
            <a:off x="6705600" y="4191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next</a:t>
            </a:r>
          </a:p>
        </p:txBody>
      </p:sp>
    </p:spTree>
    <p:extLst>
      <p:ext uri="{BB962C8B-B14F-4D97-AF65-F5344CB8AC3E}">
        <p14:creationId xmlns:p14="http://schemas.microsoft.com/office/powerpoint/2010/main" val="2198165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3326"/>
                                        </p:tgtEl>
                                        <p:attrNameLst>
                                          <p:attrName>style.visibility</p:attrName>
                                        </p:attrNameLst>
                                      </p:cBhvr>
                                      <p:to>
                                        <p:strVal val="visible"/>
                                      </p:to>
                                    </p:set>
                                    <p:animEffect transition="in" filter="checkerboard(across)">
                                      <p:cBhvr>
                                        <p:cTn id="13" dur="500"/>
                                        <p:tgtEl>
                                          <p:spTgt spid="1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ltLang="en-US" smtClean="0"/>
              <a:t>Contd.</a:t>
            </a:r>
          </a:p>
        </p:txBody>
      </p:sp>
      <p:sp>
        <p:nvSpPr>
          <p:cNvPr id="34818" name="Rectangle 3"/>
          <p:cNvSpPr>
            <a:spLocks noGrp="1" noChangeArrowheads="1"/>
          </p:cNvSpPr>
          <p:nvPr>
            <p:ph idx="1"/>
          </p:nvPr>
        </p:nvSpPr>
        <p:spPr/>
        <p:txBody>
          <a:bodyPr/>
          <a:lstStyle/>
          <a:p>
            <a:pPr eaLnBrk="1" hangingPunct="1"/>
            <a:r>
              <a:rPr lang="en-US" altLang="en-US" smtClean="0"/>
              <a:t>If there are </a:t>
            </a:r>
            <a:r>
              <a:rPr lang="en-US" altLang="en-US" smtClean="0">
                <a:solidFill>
                  <a:srgbClr val="993300"/>
                </a:solidFill>
              </a:rPr>
              <a:t>n</a:t>
            </a:r>
            <a:r>
              <a:rPr lang="en-US" altLang="en-US" smtClean="0"/>
              <a:t> number of nodes in the initial linked list:</a:t>
            </a:r>
          </a:p>
          <a:p>
            <a:pPr lvl="1" eaLnBrk="1" hangingPunct="1"/>
            <a:r>
              <a:rPr lang="en-US" altLang="en-US" smtClean="0"/>
              <a:t>Allocate </a:t>
            </a:r>
            <a:r>
              <a:rPr lang="en-US" altLang="en-US" smtClean="0">
                <a:solidFill>
                  <a:srgbClr val="993300"/>
                </a:solidFill>
              </a:rPr>
              <a:t>n</a:t>
            </a:r>
            <a:r>
              <a:rPr lang="en-US" altLang="en-US" smtClean="0"/>
              <a:t> records, one by one.</a:t>
            </a:r>
          </a:p>
          <a:p>
            <a:pPr lvl="1" eaLnBrk="1" hangingPunct="1"/>
            <a:r>
              <a:rPr lang="en-US" altLang="en-US" smtClean="0"/>
              <a:t>Read in the fields of the records.</a:t>
            </a:r>
          </a:p>
          <a:p>
            <a:pPr lvl="1" eaLnBrk="1" hangingPunct="1"/>
            <a:r>
              <a:rPr lang="en-US" altLang="en-US" smtClean="0"/>
              <a:t>Modify the links of the records so that the chain is formed.</a:t>
            </a:r>
          </a:p>
        </p:txBody>
      </p:sp>
      <p:sp>
        <p:nvSpPr>
          <p:cNvPr id="348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8D88DC76-D150-406B-9B61-490AD2728AEA}" type="slidenum">
              <a:rPr lang="en-US" altLang="en-US" sz="1200">
                <a:solidFill>
                  <a:srgbClr val="898989"/>
                </a:solidFill>
                <a:latin typeface="Times New Roman" pitchFamily="18" charset="0"/>
              </a:rPr>
              <a:pPr/>
              <a:t>54</a:t>
            </a:fld>
            <a:endParaRPr lang="en-US" altLang="en-US" sz="1200">
              <a:solidFill>
                <a:srgbClr val="898989"/>
              </a:solidFill>
              <a:latin typeface="Times New Roman" pitchFamily="18" charset="0"/>
            </a:endParaRPr>
          </a:p>
        </p:txBody>
      </p:sp>
      <p:grpSp>
        <p:nvGrpSpPr>
          <p:cNvPr id="34822" name="Group 4"/>
          <p:cNvGrpSpPr>
            <a:grpSpLocks/>
          </p:cNvGrpSpPr>
          <p:nvPr/>
        </p:nvGrpSpPr>
        <p:grpSpPr bwMode="auto">
          <a:xfrm>
            <a:off x="1371600" y="5181600"/>
            <a:ext cx="7389813" cy="701675"/>
            <a:chOff x="768" y="2784"/>
            <a:chExt cx="4655" cy="442"/>
          </a:xfrm>
        </p:grpSpPr>
        <p:sp>
          <p:nvSpPr>
            <p:cNvPr id="34825" name="Rectangle 5"/>
            <p:cNvSpPr>
              <a:spLocks noChangeArrowheads="1"/>
            </p:cNvSpPr>
            <p:nvPr/>
          </p:nvSpPr>
          <p:spPr bwMode="auto">
            <a:xfrm>
              <a:off x="768" y="2784"/>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34826" name="Rectangle 6"/>
            <p:cNvSpPr>
              <a:spLocks noChangeArrowheads="1"/>
            </p:cNvSpPr>
            <p:nvPr/>
          </p:nvSpPr>
          <p:spPr bwMode="auto">
            <a:xfrm>
              <a:off x="2304" y="2784"/>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34827" name="Rectangle 7"/>
            <p:cNvSpPr>
              <a:spLocks noChangeArrowheads="1"/>
            </p:cNvSpPr>
            <p:nvPr/>
          </p:nvSpPr>
          <p:spPr bwMode="auto">
            <a:xfrm>
              <a:off x="3792" y="2784"/>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34828" name="Line 8"/>
            <p:cNvSpPr>
              <a:spLocks noChangeShapeType="1"/>
            </p:cNvSpPr>
            <p:nvPr/>
          </p:nvSpPr>
          <p:spPr bwMode="auto">
            <a:xfrm>
              <a:off x="1536" y="2976"/>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4829" name="Line 9"/>
            <p:cNvSpPr>
              <a:spLocks noChangeShapeType="1"/>
            </p:cNvSpPr>
            <p:nvPr/>
          </p:nvSpPr>
          <p:spPr bwMode="auto">
            <a:xfrm>
              <a:off x="3024" y="2976"/>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4830" name="Line 10"/>
            <p:cNvSpPr>
              <a:spLocks noChangeShapeType="1"/>
            </p:cNvSpPr>
            <p:nvPr/>
          </p:nvSpPr>
          <p:spPr bwMode="auto">
            <a:xfrm>
              <a:off x="4560" y="2976"/>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34831" name="Line 11"/>
            <p:cNvSpPr>
              <a:spLocks noChangeShapeType="1"/>
            </p:cNvSpPr>
            <p:nvPr/>
          </p:nvSpPr>
          <p:spPr bwMode="auto">
            <a:xfrm>
              <a:off x="1440" y="27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4832" name="Line 12"/>
            <p:cNvSpPr>
              <a:spLocks noChangeShapeType="1"/>
            </p:cNvSpPr>
            <p:nvPr/>
          </p:nvSpPr>
          <p:spPr bwMode="auto">
            <a:xfrm>
              <a:off x="2928" y="27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4833" name="Line 13"/>
            <p:cNvSpPr>
              <a:spLocks noChangeShapeType="1"/>
            </p:cNvSpPr>
            <p:nvPr/>
          </p:nvSpPr>
          <p:spPr bwMode="auto">
            <a:xfrm>
              <a:off x="4416" y="27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4834" name="Text Box 14"/>
            <p:cNvSpPr txBox="1">
              <a:spLocks noChangeArrowheads="1"/>
            </p:cNvSpPr>
            <p:nvPr/>
          </p:nvSpPr>
          <p:spPr bwMode="auto">
            <a:xfrm>
              <a:off x="1008" y="278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A</a:t>
              </a:r>
            </a:p>
          </p:txBody>
        </p:sp>
        <p:sp>
          <p:nvSpPr>
            <p:cNvPr id="34835" name="Text Box 15"/>
            <p:cNvSpPr txBox="1">
              <a:spLocks noChangeArrowheads="1"/>
            </p:cNvSpPr>
            <p:nvPr/>
          </p:nvSpPr>
          <p:spPr bwMode="auto">
            <a:xfrm>
              <a:off x="2496" y="278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B</a:t>
              </a:r>
            </a:p>
          </p:txBody>
        </p:sp>
        <p:sp>
          <p:nvSpPr>
            <p:cNvPr id="34836" name="Text Box 16"/>
            <p:cNvSpPr txBox="1">
              <a:spLocks noChangeArrowheads="1"/>
            </p:cNvSpPr>
            <p:nvPr/>
          </p:nvSpPr>
          <p:spPr bwMode="auto">
            <a:xfrm>
              <a:off x="3984" y="278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a:spcBef>
                  <a:spcPct val="50000"/>
                </a:spcBef>
              </a:pPr>
              <a:r>
                <a:rPr lang="en-US" altLang="en-US" sz="2400">
                  <a:latin typeface="Arial" charset="0"/>
                </a:rPr>
                <a:t>C</a:t>
              </a:r>
            </a:p>
          </p:txBody>
        </p:sp>
        <p:sp>
          <p:nvSpPr>
            <p:cNvPr id="34837" name="Line 17"/>
            <p:cNvSpPr>
              <a:spLocks noChangeShapeType="1"/>
            </p:cNvSpPr>
            <p:nvPr/>
          </p:nvSpPr>
          <p:spPr bwMode="auto">
            <a:xfrm>
              <a:off x="5323" y="2986"/>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38" name="Line 18"/>
            <p:cNvSpPr>
              <a:spLocks noChangeShapeType="1"/>
            </p:cNvSpPr>
            <p:nvPr/>
          </p:nvSpPr>
          <p:spPr bwMode="auto">
            <a:xfrm>
              <a:off x="5181" y="3223"/>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34823" name="Oval 19"/>
          <p:cNvSpPr>
            <a:spLocks noChangeArrowheads="1"/>
          </p:cNvSpPr>
          <p:nvPr/>
        </p:nvSpPr>
        <p:spPr bwMode="auto">
          <a:xfrm>
            <a:off x="304800" y="4191000"/>
            <a:ext cx="1219200" cy="381000"/>
          </a:xfrm>
          <a:prstGeom prst="ellipse">
            <a:avLst/>
          </a:prstGeom>
          <a:solidFill>
            <a:srgbClr val="CCFFFF"/>
          </a:solidFill>
          <a:ln w="31750">
            <a:solidFill>
              <a:srgbClr val="800000"/>
            </a:solidFill>
            <a:round/>
            <a:headEnd/>
            <a:tailEnd/>
          </a:ln>
        </p:spPr>
        <p:txBody>
          <a:bodyPr wrap="none" anchor="ctr"/>
          <a:lstStyle/>
          <a:p>
            <a:pPr algn="ctr" eaLnBrk="1" hangingPunct="1"/>
            <a:r>
              <a:rPr lang="en-US" altLang="en-US" sz="1800">
                <a:solidFill>
                  <a:srgbClr val="990033"/>
                </a:solidFill>
                <a:latin typeface="Arial" charset="0"/>
              </a:rPr>
              <a:t>head</a:t>
            </a:r>
          </a:p>
        </p:txBody>
      </p:sp>
      <p:sp>
        <p:nvSpPr>
          <p:cNvPr id="34824" name="Line 20"/>
          <p:cNvSpPr>
            <a:spLocks noChangeShapeType="1"/>
          </p:cNvSpPr>
          <p:nvPr/>
        </p:nvSpPr>
        <p:spPr bwMode="auto">
          <a:xfrm>
            <a:off x="914400" y="4572000"/>
            <a:ext cx="533400" cy="60960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3296535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endParaRPr lang="en-US" altLang="en-US" smtClean="0"/>
          </a:p>
        </p:txBody>
      </p:sp>
      <p:sp>
        <p:nvSpPr>
          <p:cNvPr id="35842" name="Rectangle 3"/>
          <p:cNvSpPr>
            <a:spLocks noGrp="1" noChangeArrowheads="1"/>
          </p:cNvSpPr>
          <p:nvPr>
            <p:ph idx="1"/>
          </p:nvPr>
        </p:nvSpPr>
        <p:spPr>
          <a:xfrm>
            <a:off x="685800" y="1189038"/>
            <a:ext cx="7239000" cy="4983162"/>
          </a:xfrm>
          <a:solidFill>
            <a:srgbClr val="CCFFFF"/>
          </a:solidFill>
          <a:ln w="31750">
            <a:solidFill>
              <a:srgbClr val="800000"/>
            </a:solidFill>
            <a:miter lim="800000"/>
            <a:headEnd/>
            <a:tailEnd/>
          </a:ln>
        </p:spPr>
        <p:txBody>
          <a:bodyPr/>
          <a:lstStyle/>
          <a:p>
            <a:pPr eaLnBrk="1" hangingPunct="1">
              <a:lnSpc>
                <a:spcPct val="80000"/>
              </a:lnSpc>
              <a:spcBef>
                <a:spcPct val="0"/>
              </a:spcBef>
              <a:buFontTx/>
              <a:buNone/>
            </a:pPr>
            <a:r>
              <a:rPr lang="en-US" altLang="en-US" sz="1600" smtClean="0">
                <a:latin typeface="Courier New" pitchFamily="49" charset="0"/>
              </a:rPr>
              <a:t>node *create_list() </a:t>
            </a:r>
          </a:p>
          <a:p>
            <a:pPr eaLnBrk="1" hangingPunct="1">
              <a:lnSpc>
                <a:spcPct val="80000"/>
              </a:lnSpc>
              <a:spcBef>
                <a:spcPct val="0"/>
              </a:spcBef>
              <a:buFontTx/>
              <a:buNone/>
            </a:pPr>
            <a:r>
              <a:rPr lang="en-US" altLang="en-US" sz="1600" smtClean="0">
                <a:latin typeface="Courier New" pitchFamily="49" charset="0"/>
              </a:rPr>
              <a:t>{ </a:t>
            </a:r>
          </a:p>
          <a:p>
            <a:pPr eaLnBrk="1" hangingPunct="1">
              <a:lnSpc>
                <a:spcPct val="80000"/>
              </a:lnSpc>
              <a:spcBef>
                <a:spcPct val="0"/>
              </a:spcBef>
              <a:buFontTx/>
              <a:buNone/>
            </a:pPr>
            <a:r>
              <a:rPr lang="en-US" altLang="en-US" sz="1600" smtClean="0">
                <a:latin typeface="Courier New" pitchFamily="49" charset="0"/>
              </a:rPr>
              <a:t>    int  k, n; </a:t>
            </a:r>
          </a:p>
          <a:p>
            <a:pPr eaLnBrk="1" hangingPunct="1">
              <a:lnSpc>
                <a:spcPct val="80000"/>
              </a:lnSpc>
              <a:spcBef>
                <a:spcPct val="0"/>
              </a:spcBef>
              <a:buFontTx/>
              <a:buNone/>
            </a:pPr>
            <a:r>
              <a:rPr lang="en-US" altLang="en-US" sz="1600" smtClean="0">
                <a:latin typeface="Courier New" pitchFamily="49" charset="0"/>
              </a:rPr>
              <a:t>    node  *p, *head; </a:t>
            </a:r>
          </a:p>
          <a:p>
            <a:pPr eaLnBrk="1" hangingPunct="1">
              <a:lnSpc>
                <a:spcPct val="80000"/>
              </a:lnSpc>
              <a:spcBef>
                <a:spcPct val="0"/>
              </a:spcBef>
              <a:buFontTx/>
              <a:buNone/>
            </a:pPr>
            <a:endParaRPr lang="en-US" altLang="en-US" sz="1600" smtClean="0">
              <a:latin typeface="Courier New" pitchFamily="49" charset="0"/>
            </a:endParaRPr>
          </a:p>
          <a:p>
            <a:pPr eaLnBrk="1" hangingPunct="1">
              <a:lnSpc>
                <a:spcPct val="80000"/>
              </a:lnSpc>
              <a:spcBef>
                <a:spcPct val="0"/>
              </a:spcBef>
              <a:buFontTx/>
              <a:buNone/>
            </a:pPr>
            <a:r>
              <a:rPr lang="en-US" altLang="en-US" sz="1600" smtClean="0">
                <a:latin typeface="Courier New" pitchFamily="49" charset="0"/>
              </a:rPr>
              <a:t>    printf  ("\n How many elements to enter?"); </a:t>
            </a:r>
          </a:p>
          <a:p>
            <a:pPr eaLnBrk="1" hangingPunct="1">
              <a:lnSpc>
                <a:spcPct val="80000"/>
              </a:lnSpc>
              <a:spcBef>
                <a:spcPct val="0"/>
              </a:spcBef>
              <a:buFontTx/>
              <a:buNone/>
            </a:pPr>
            <a:r>
              <a:rPr lang="en-US" altLang="en-US" sz="1600" smtClean="0">
                <a:latin typeface="Courier New" pitchFamily="49" charset="0"/>
              </a:rPr>
              <a:t>     scanf ("%d", &amp;n); </a:t>
            </a:r>
          </a:p>
          <a:p>
            <a:pPr eaLnBrk="1" hangingPunct="1">
              <a:lnSpc>
                <a:spcPct val="80000"/>
              </a:lnSpc>
              <a:spcBef>
                <a:spcPct val="0"/>
              </a:spcBef>
              <a:buFontTx/>
              <a:buNone/>
            </a:pPr>
            <a:endParaRPr lang="en-US" altLang="en-US" sz="1600" smtClean="0">
              <a:latin typeface="Courier New" pitchFamily="49" charset="0"/>
            </a:endParaRPr>
          </a:p>
          <a:p>
            <a:pPr eaLnBrk="1" hangingPunct="1">
              <a:lnSpc>
                <a:spcPct val="80000"/>
              </a:lnSpc>
              <a:spcBef>
                <a:spcPct val="0"/>
              </a:spcBef>
              <a:buFontTx/>
              <a:buNone/>
            </a:pPr>
            <a:r>
              <a:rPr lang="en-US" altLang="en-US" sz="1600" smtClean="0">
                <a:latin typeface="Courier New" pitchFamily="49" charset="0"/>
              </a:rPr>
              <a:t>    for  (k=0; k&lt;n; k++) </a:t>
            </a:r>
          </a:p>
          <a:p>
            <a:pPr eaLnBrk="1" hangingPunct="1">
              <a:lnSpc>
                <a:spcPct val="80000"/>
              </a:lnSpc>
              <a:spcBef>
                <a:spcPct val="0"/>
              </a:spcBef>
              <a:buFontTx/>
              <a:buNone/>
            </a:pPr>
            <a:r>
              <a:rPr lang="en-US" altLang="en-US" sz="1600" smtClean="0">
                <a:latin typeface="Courier New" pitchFamily="49" charset="0"/>
              </a:rPr>
              <a:t>    { </a:t>
            </a:r>
          </a:p>
          <a:p>
            <a:pPr eaLnBrk="1" hangingPunct="1">
              <a:lnSpc>
                <a:spcPct val="80000"/>
              </a:lnSpc>
              <a:spcBef>
                <a:spcPct val="0"/>
              </a:spcBef>
              <a:buFontTx/>
              <a:buNone/>
            </a:pPr>
            <a:r>
              <a:rPr lang="en-US" altLang="en-US" sz="1600" smtClean="0">
                <a:latin typeface="Courier New" pitchFamily="49" charset="0"/>
              </a:rPr>
              <a:t>        </a:t>
            </a:r>
            <a:r>
              <a:rPr lang="en-US" altLang="en-US" sz="1600" smtClean="0">
                <a:solidFill>
                  <a:srgbClr val="CC0000"/>
                </a:solidFill>
                <a:latin typeface="Courier New" pitchFamily="49" charset="0"/>
              </a:rPr>
              <a:t>if (k == 0) {</a:t>
            </a:r>
          </a:p>
          <a:p>
            <a:pPr eaLnBrk="1" hangingPunct="1">
              <a:lnSpc>
                <a:spcPct val="80000"/>
              </a:lnSpc>
              <a:spcBef>
                <a:spcPct val="0"/>
              </a:spcBef>
              <a:buFontTx/>
              <a:buNone/>
            </a:pPr>
            <a:r>
              <a:rPr lang="en-US" altLang="en-US" sz="1600" smtClean="0">
                <a:solidFill>
                  <a:srgbClr val="CC0000"/>
                </a:solidFill>
                <a:latin typeface="Courier New" pitchFamily="49" charset="0"/>
              </a:rPr>
              <a:t>          head = (node *) malloc(sizeof(node)); </a:t>
            </a:r>
          </a:p>
          <a:p>
            <a:pPr eaLnBrk="1" hangingPunct="1">
              <a:lnSpc>
                <a:spcPct val="80000"/>
              </a:lnSpc>
              <a:spcBef>
                <a:spcPct val="0"/>
              </a:spcBef>
              <a:buFontTx/>
              <a:buNone/>
            </a:pPr>
            <a:r>
              <a:rPr lang="en-US" altLang="en-US" sz="1600" smtClean="0">
                <a:solidFill>
                  <a:srgbClr val="CC0000"/>
                </a:solidFill>
                <a:latin typeface="Courier New" pitchFamily="49" charset="0"/>
              </a:rPr>
              <a:t>          p = head; </a:t>
            </a:r>
          </a:p>
          <a:p>
            <a:pPr eaLnBrk="1" hangingPunct="1">
              <a:lnSpc>
                <a:spcPct val="80000"/>
              </a:lnSpc>
              <a:spcBef>
                <a:spcPct val="0"/>
              </a:spcBef>
              <a:buFontTx/>
              <a:buNone/>
            </a:pPr>
            <a:r>
              <a:rPr lang="en-US" altLang="en-US" sz="1600" smtClean="0">
                <a:solidFill>
                  <a:srgbClr val="CC0000"/>
                </a:solidFill>
                <a:latin typeface="Courier New" pitchFamily="49" charset="0"/>
              </a:rPr>
              <a:t>	     }</a:t>
            </a:r>
          </a:p>
          <a:p>
            <a:pPr eaLnBrk="1" hangingPunct="1">
              <a:lnSpc>
                <a:spcPct val="80000"/>
              </a:lnSpc>
              <a:spcBef>
                <a:spcPct val="0"/>
              </a:spcBef>
              <a:buFontTx/>
              <a:buNone/>
            </a:pPr>
            <a:r>
              <a:rPr lang="en-US" altLang="en-US" sz="1600" smtClean="0">
                <a:solidFill>
                  <a:srgbClr val="CC0000"/>
                </a:solidFill>
                <a:latin typeface="Courier New" pitchFamily="49" charset="0"/>
              </a:rPr>
              <a:t>	     else {</a:t>
            </a:r>
          </a:p>
          <a:p>
            <a:pPr eaLnBrk="1" hangingPunct="1">
              <a:lnSpc>
                <a:spcPct val="80000"/>
              </a:lnSpc>
              <a:spcBef>
                <a:spcPct val="0"/>
              </a:spcBef>
              <a:buFontTx/>
              <a:buNone/>
            </a:pPr>
            <a:r>
              <a:rPr lang="en-US" altLang="en-US" sz="1600" smtClean="0">
                <a:solidFill>
                  <a:srgbClr val="CC0000"/>
                </a:solidFill>
                <a:latin typeface="Courier New" pitchFamily="49" charset="0"/>
              </a:rPr>
              <a:t>               p-&gt;next  = (node *) malloc(sizeof(node)); </a:t>
            </a:r>
          </a:p>
          <a:p>
            <a:pPr eaLnBrk="1" hangingPunct="1">
              <a:lnSpc>
                <a:spcPct val="80000"/>
              </a:lnSpc>
              <a:spcBef>
                <a:spcPct val="0"/>
              </a:spcBef>
              <a:buFontTx/>
              <a:buNone/>
            </a:pPr>
            <a:r>
              <a:rPr lang="en-US" altLang="en-US" sz="1600" smtClean="0">
                <a:solidFill>
                  <a:srgbClr val="CC0000"/>
                </a:solidFill>
                <a:latin typeface="Courier New" pitchFamily="49" charset="0"/>
              </a:rPr>
              <a:t>               p = p-&gt;next;      </a:t>
            </a:r>
          </a:p>
          <a:p>
            <a:pPr eaLnBrk="1" hangingPunct="1">
              <a:lnSpc>
                <a:spcPct val="80000"/>
              </a:lnSpc>
              <a:spcBef>
                <a:spcPct val="0"/>
              </a:spcBef>
              <a:buFontTx/>
              <a:buNone/>
            </a:pPr>
            <a:r>
              <a:rPr lang="en-US" altLang="en-US" sz="1600" smtClean="0">
                <a:solidFill>
                  <a:srgbClr val="CC0000"/>
                </a:solidFill>
                <a:latin typeface="Courier New" pitchFamily="49" charset="0"/>
              </a:rPr>
              <a:t>	          }</a:t>
            </a:r>
          </a:p>
          <a:p>
            <a:pPr eaLnBrk="1" hangingPunct="1">
              <a:lnSpc>
                <a:spcPct val="80000"/>
              </a:lnSpc>
              <a:spcBef>
                <a:spcPct val="0"/>
              </a:spcBef>
              <a:buFontTx/>
              <a:buNone/>
            </a:pPr>
            <a:r>
              <a:rPr lang="en-US" altLang="en-US" sz="1600" smtClean="0">
                <a:latin typeface="Courier New" pitchFamily="49" charset="0"/>
              </a:rPr>
              <a:t>	  </a:t>
            </a:r>
          </a:p>
          <a:p>
            <a:pPr eaLnBrk="1" hangingPunct="1">
              <a:lnSpc>
                <a:spcPct val="80000"/>
              </a:lnSpc>
              <a:spcBef>
                <a:spcPct val="0"/>
              </a:spcBef>
              <a:buFontTx/>
              <a:buNone/>
            </a:pPr>
            <a:r>
              <a:rPr lang="en-US" altLang="en-US" sz="1600" smtClean="0">
                <a:latin typeface="Courier New" pitchFamily="49" charset="0"/>
              </a:rPr>
              <a:t>        scanf ("%d %s %d", &amp;p-&gt;roll, p-&gt;name, &amp;p-&gt;age); </a:t>
            </a:r>
          </a:p>
          <a:p>
            <a:pPr eaLnBrk="1" hangingPunct="1">
              <a:lnSpc>
                <a:spcPct val="80000"/>
              </a:lnSpc>
              <a:spcBef>
                <a:spcPct val="0"/>
              </a:spcBef>
              <a:buFontTx/>
              <a:buNone/>
            </a:pPr>
            <a:r>
              <a:rPr lang="en-US" altLang="en-US" sz="1600" smtClean="0">
                <a:latin typeface="Courier New" pitchFamily="49" charset="0"/>
              </a:rPr>
              <a:t>    } </a:t>
            </a:r>
          </a:p>
          <a:p>
            <a:pPr eaLnBrk="1" hangingPunct="1">
              <a:lnSpc>
                <a:spcPct val="80000"/>
              </a:lnSpc>
              <a:spcBef>
                <a:spcPct val="0"/>
              </a:spcBef>
              <a:buFontTx/>
              <a:buNone/>
            </a:pPr>
            <a:endParaRPr lang="en-US" altLang="en-US" sz="1600" smtClean="0">
              <a:latin typeface="Courier New" pitchFamily="49" charset="0"/>
            </a:endParaRPr>
          </a:p>
          <a:p>
            <a:pPr eaLnBrk="1" hangingPunct="1">
              <a:lnSpc>
                <a:spcPct val="80000"/>
              </a:lnSpc>
              <a:spcBef>
                <a:spcPct val="0"/>
              </a:spcBef>
              <a:buFontTx/>
              <a:buNone/>
            </a:pPr>
            <a:r>
              <a:rPr lang="en-US" altLang="en-US" sz="1600" smtClean="0">
                <a:latin typeface="Courier New" pitchFamily="49" charset="0"/>
              </a:rPr>
              <a:t>    p-&gt;next  =  NULL; </a:t>
            </a:r>
          </a:p>
          <a:p>
            <a:pPr eaLnBrk="1" hangingPunct="1">
              <a:lnSpc>
                <a:spcPct val="80000"/>
              </a:lnSpc>
              <a:spcBef>
                <a:spcPct val="0"/>
              </a:spcBef>
              <a:buFontTx/>
              <a:buNone/>
            </a:pPr>
            <a:r>
              <a:rPr lang="en-US" altLang="en-US" sz="1600" smtClean="0">
                <a:latin typeface="Courier New" pitchFamily="49" charset="0"/>
              </a:rPr>
              <a:t>    return (head);</a:t>
            </a:r>
          </a:p>
          <a:p>
            <a:pPr eaLnBrk="1" hangingPunct="1">
              <a:lnSpc>
                <a:spcPct val="80000"/>
              </a:lnSpc>
              <a:spcBef>
                <a:spcPct val="0"/>
              </a:spcBef>
              <a:buFontTx/>
              <a:buNone/>
            </a:pPr>
            <a:r>
              <a:rPr lang="en-US" altLang="en-US" sz="1600" smtClean="0">
                <a:latin typeface="Courier New" pitchFamily="49" charset="0"/>
              </a:rPr>
              <a:t>} </a:t>
            </a:r>
          </a:p>
        </p:txBody>
      </p:sp>
      <p:sp>
        <p:nvSpPr>
          <p:cNvPr id="358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B2C82BB9-356C-4F14-8263-51F460EAE69C}" type="slidenum">
              <a:rPr lang="en-US" altLang="en-US" sz="1200">
                <a:solidFill>
                  <a:srgbClr val="898989"/>
                </a:solidFill>
                <a:latin typeface="Times New Roman" pitchFamily="18" charset="0"/>
              </a:rPr>
              <a:pPr/>
              <a:t>55</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15659934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endParaRPr lang="en-US" altLang="en-US" smtClean="0"/>
          </a:p>
        </p:txBody>
      </p:sp>
      <p:sp>
        <p:nvSpPr>
          <p:cNvPr id="36866" name="Rectangle 3"/>
          <p:cNvSpPr>
            <a:spLocks noGrp="1" noChangeArrowheads="1"/>
          </p:cNvSpPr>
          <p:nvPr>
            <p:ph idx="1"/>
          </p:nvPr>
        </p:nvSpPr>
        <p:spPr/>
        <p:txBody>
          <a:bodyPr/>
          <a:lstStyle/>
          <a:p>
            <a:pPr eaLnBrk="1" hangingPunct="1"/>
            <a:r>
              <a:rPr lang="en-US" altLang="en-US" smtClean="0"/>
              <a:t>To be called from </a:t>
            </a:r>
            <a:r>
              <a:rPr lang="en-US" altLang="en-US" smtClean="0">
                <a:latin typeface="Courier New" pitchFamily="49" charset="0"/>
              </a:rPr>
              <a:t>main()</a:t>
            </a:r>
            <a:r>
              <a:rPr lang="en-US" altLang="en-US" smtClean="0"/>
              <a:t> function as:</a:t>
            </a:r>
          </a:p>
          <a:p>
            <a:pPr eaLnBrk="1" hangingPunct="1"/>
            <a:endParaRPr lang="en-US" altLang="en-US" smtClean="0"/>
          </a:p>
          <a:p>
            <a:pPr eaLnBrk="1" hangingPunct="1">
              <a:buFontTx/>
              <a:buNone/>
            </a:pPr>
            <a:r>
              <a:rPr lang="en-US" altLang="en-US" smtClean="0"/>
              <a:t>	    		</a:t>
            </a:r>
            <a:r>
              <a:rPr lang="en-US" altLang="en-US" sz="2000" smtClean="0">
                <a:solidFill>
                  <a:srgbClr val="800080"/>
                </a:solidFill>
                <a:latin typeface="Courier New" pitchFamily="49" charset="0"/>
              </a:rPr>
              <a:t>node *head;</a:t>
            </a:r>
          </a:p>
          <a:p>
            <a:pPr eaLnBrk="1" hangingPunct="1">
              <a:buFontTx/>
              <a:buNone/>
            </a:pPr>
            <a:r>
              <a:rPr lang="en-US" altLang="en-US" sz="2000" smtClean="0">
                <a:solidFill>
                  <a:srgbClr val="800080"/>
                </a:solidFill>
                <a:latin typeface="Courier New" pitchFamily="49" charset="0"/>
              </a:rPr>
              <a:t>      	………</a:t>
            </a:r>
          </a:p>
          <a:p>
            <a:pPr eaLnBrk="1" hangingPunct="1">
              <a:buFontTx/>
              <a:buNone/>
            </a:pPr>
            <a:r>
              <a:rPr lang="en-US" altLang="en-US" sz="2000" smtClean="0">
                <a:solidFill>
                  <a:srgbClr val="800080"/>
                </a:solidFill>
                <a:latin typeface="Courier New" pitchFamily="49" charset="0"/>
              </a:rPr>
              <a:t>      	head = create_list();</a:t>
            </a:r>
          </a:p>
        </p:txBody>
      </p:sp>
      <p:sp>
        <p:nvSpPr>
          <p:cNvPr id="368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BACF0A0C-E1AF-41C7-B0E2-C27DDD9932D4}" type="slidenum">
              <a:rPr lang="en-US" altLang="en-US" sz="1200">
                <a:solidFill>
                  <a:srgbClr val="898989"/>
                </a:solidFill>
                <a:latin typeface="Times New Roman" pitchFamily="18" charset="0"/>
              </a:rPr>
              <a:pPr/>
              <a:t>56</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13902566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ctrTitle"/>
          </p:nvPr>
        </p:nvSpPr>
        <p:spPr/>
        <p:txBody>
          <a:bodyPr/>
          <a:lstStyle/>
          <a:p>
            <a:pPr eaLnBrk="1" hangingPunct="1"/>
            <a:r>
              <a:rPr lang="en-US" altLang="en-US" smtClean="0"/>
              <a:t>Traversing the List</a:t>
            </a:r>
          </a:p>
        </p:txBody>
      </p:sp>
      <p:sp>
        <p:nvSpPr>
          <p:cNvPr id="36869" name="Rectangle 5"/>
          <p:cNvSpPr>
            <a:spLocks noGrp="1" noChangeArrowheads="1"/>
          </p:cNvSpPr>
          <p:nvPr>
            <p:ph type="subTitle" idx="1"/>
          </p:nvPr>
        </p:nvSpPr>
        <p:spPr/>
        <p:txBody>
          <a:bodyPr>
            <a:normAutofit/>
          </a:bodyPr>
          <a:lstStyle/>
          <a:p>
            <a:pPr eaLnBrk="1" hangingPunct="1"/>
            <a:endParaRPr lang="en-US" smtClean="0">
              <a:solidFill>
                <a:srgbClr val="898989"/>
              </a:solidFill>
            </a:endParaRPr>
          </a:p>
        </p:txBody>
      </p:sp>
      <p:sp>
        <p:nvSpPr>
          <p:cNvPr id="378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8F6B8A22-25AE-48F7-812A-29D91EE71A5B}" type="slidenum">
              <a:rPr lang="en-US" altLang="en-US" sz="1200">
                <a:solidFill>
                  <a:srgbClr val="898989"/>
                </a:solidFill>
                <a:latin typeface="Times New Roman" pitchFamily="18" charset="0"/>
              </a:rPr>
              <a:pPr/>
              <a:t>57</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13113816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tLang="en-US" smtClean="0"/>
              <a:t>What is to be done?</a:t>
            </a:r>
          </a:p>
        </p:txBody>
      </p:sp>
      <p:sp>
        <p:nvSpPr>
          <p:cNvPr id="16387" name="Rectangle 3"/>
          <p:cNvSpPr>
            <a:spLocks noGrp="1" noChangeArrowheads="1"/>
          </p:cNvSpPr>
          <p:nvPr>
            <p:ph idx="1"/>
          </p:nvPr>
        </p:nvSpPr>
        <p:spPr/>
        <p:txBody>
          <a:bodyPr/>
          <a:lstStyle/>
          <a:p>
            <a:pPr eaLnBrk="1" hangingPunct="1"/>
            <a:r>
              <a:rPr lang="en-US" altLang="en-US" smtClean="0"/>
              <a:t>Once the linked list has been constructed and </a:t>
            </a:r>
            <a:r>
              <a:rPr lang="en-US" altLang="en-US" i="1" smtClean="0">
                <a:solidFill>
                  <a:srgbClr val="CC0000"/>
                </a:solidFill>
              </a:rPr>
              <a:t>head</a:t>
            </a:r>
            <a:r>
              <a:rPr lang="en-US" altLang="en-US" smtClean="0"/>
              <a:t> points to the first node of the list,</a:t>
            </a:r>
          </a:p>
          <a:p>
            <a:pPr lvl="1" eaLnBrk="1" hangingPunct="1"/>
            <a:r>
              <a:rPr lang="en-US" altLang="en-US" smtClean="0"/>
              <a:t>Follow the pointers.</a:t>
            </a:r>
          </a:p>
          <a:p>
            <a:pPr lvl="1" eaLnBrk="1" hangingPunct="1"/>
            <a:r>
              <a:rPr lang="en-US" altLang="en-US" smtClean="0"/>
              <a:t>Display the contents of the nodes as they are traversed.</a:t>
            </a:r>
          </a:p>
          <a:p>
            <a:pPr lvl="1" eaLnBrk="1" hangingPunct="1"/>
            <a:r>
              <a:rPr lang="en-US" altLang="en-US" smtClean="0"/>
              <a:t>Stop when the </a:t>
            </a:r>
            <a:r>
              <a:rPr lang="en-US" altLang="en-US" i="1" smtClean="0">
                <a:solidFill>
                  <a:srgbClr val="993300"/>
                </a:solidFill>
              </a:rPr>
              <a:t>next</a:t>
            </a:r>
            <a:r>
              <a:rPr lang="en-US" altLang="en-US" smtClean="0"/>
              <a:t> pointer points to </a:t>
            </a:r>
            <a:r>
              <a:rPr lang="en-US" altLang="en-US" smtClean="0">
                <a:solidFill>
                  <a:srgbClr val="CC0000"/>
                </a:solidFill>
              </a:rPr>
              <a:t>NULL</a:t>
            </a:r>
            <a:r>
              <a:rPr lang="en-US" altLang="en-US" smtClean="0"/>
              <a:t>.</a:t>
            </a:r>
          </a:p>
        </p:txBody>
      </p:sp>
      <p:sp>
        <p:nvSpPr>
          <p:cNvPr id="389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337C5916-B794-44C1-8659-F86EA8D8F839}" type="slidenum">
              <a:rPr lang="en-US" altLang="en-US" sz="1200">
                <a:solidFill>
                  <a:srgbClr val="898989"/>
                </a:solidFill>
                <a:latin typeface="Times New Roman" pitchFamily="18" charset="0"/>
              </a:rPr>
              <a:pPr/>
              <a:t>58</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1805737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checkerboard(across)">
                                      <p:cBhvr>
                                        <p:cTn id="7" dur="500"/>
                                        <p:tgtEl>
                                          <p:spTgt spid="16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checkerboard(across)">
                                      <p:cBhvr>
                                        <p:cTn id="12" dur="500"/>
                                        <p:tgtEl>
                                          <p:spTgt spid="16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Effect transition="in" filter="checkerboard(across)">
                                      <p:cBhvr>
                                        <p:cTn id="17"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endParaRPr lang="en-US" altLang="en-US" dirty="0" smtClean="0"/>
          </a:p>
        </p:txBody>
      </p:sp>
      <p:sp>
        <p:nvSpPr>
          <p:cNvPr id="39938" name="Rectangle 3"/>
          <p:cNvSpPr>
            <a:spLocks noGrp="1" noChangeArrowheads="1"/>
          </p:cNvSpPr>
          <p:nvPr>
            <p:ph idx="1"/>
          </p:nvPr>
        </p:nvSpPr>
        <p:spPr>
          <a:xfrm>
            <a:off x="685800" y="1371600"/>
            <a:ext cx="7162800" cy="4724400"/>
          </a:xfrm>
          <a:solidFill>
            <a:srgbClr val="CCFFFF"/>
          </a:solidFill>
          <a:ln w="31750">
            <a:solidFill>
              <a:srgbClr val="800000"/>
            </a:solidFill>
            <a:miter lim="800000"/>
            <a:headEnd/>
            <a:tailEnd/>
          </a:ln>
        </p:spPr>
        <p:txBody>
          <a:bodyPr/>
          <a:lstStyle/>
          <a:p>
            <a:pPr eaLnBrk="1" hangingPunct="1">
              <a:lnSpc>
                <a:spcPct val="80000"/>
              </a:lnSpc>
              <a:buFontTx/>
              <a:buNone/>
            </a:pPr>
            <a:r>
              <a:rPr lang="en-US" altLang="en-US" sz="2000" smtClean="0">
                <a:latin typeface="Courier New" pitchFamily="49" charset="0"/>
              </a:rPr>
              <a:t>void display (node *head)</a:t>
            </a:r>
          </a:p>
          <a:p>
            <a:pPr eaLnBrk="1" hangingPunct="1">
              <a:lnSpc>
                <a:spcPct val="80000"/>
              </a:lnSpc>
              <a:buFontTx/>
              <a:buNone/>
            </a:pPr>
            <a:r>
              <a:rPr lang="en-US" altLang="en-US" sz="2000" smtClean="0">
                <a:latin typeface="Courier New" pitchFamily="49" charset="0"/>
              </a:rPr>
              <a:t>{</a:t>
            </a:r>
          </a:p>
          <a:p>
            <a:pPr eaLnBrk="1" hangingPunct="1">
              <a:lnSpc>
                <a:spcPct val="80000"/>
              </a:lnSpc>
              <a:buFontTx/>
              <a:buNone/>
            </a:pPr>
            <a:r>
              <a:rPr lang="en-US" altLang="en-US" sz="2000" smtClean="0">
                <a:latin typeface="Courier New" pitchFamily="49" charset="0"/>
              </a:rPr>
              <a:t>  int  count = 1;</a:t>
            </a:r>
          </a:p>
          <a:p>
            <a:pPr eaLnBrk="1" hangingPunct="1">
              <a:lnSpc>
                <a:spcPct val="80000"/>
              </a:lnSpc>
              <a:buFontTx/>
              <a:buNone/>
            </a:pPr>
            <a:r>
              <a:rPr lang="en-US" altLang="en-US" sz="2000" smtClean="0">
                <a:latin typeface="Courier New" pitchFamily="49" charset="0"/>
              </a:rPr>
              <a:t>  node  *p;</a:t>
            </a:r>
          </a:p>
          <a:p>
            <a:pPr eaLnBrk="1" hangingPunct="1">
              <a:lnSpc>
                <a:spcPct val="80000"/>
              </a:lnSpc>
              <a:buFontTx/>
              <a:buNone/>
            </a:pPr>
            <a:r>
              <a:rPr lang="en-US" altLang="en-US" sz="2000" smtClean="0">
                <a:latin typeface="Courier New" pitchFamily="49" charset="0"/>
              </a:rPr>
              <a:t>    </a:t>
            </a:r>
          </a:p>
          <a:p>
            <a:pPr eaLnBrk="1" hangingPunct="1">
              <a:lnSpc>
                <a:spcPct val="80000"/>
              </a:lnSpc>
              <a:buFontTx/>
              <a:buNone/>
            </a:pPr>
            <a:r>
              <a:rPr lang="en-US" altLang="en-US" sz="2000" smtClean="0">
                <a:latin typeface="Courier New" pitchFamily="49" charset="0"/>
              </a:rPr>
              <a:t>  p = head;</a:t>
            </a:r>
          </a:p>
          <a:p>
            <a:pPr eaLnBrk="1" hangingPunct="1">
              <a:lnSpc>
                <a:spcPct val="80000"/>
              </a:lnSpc>
              <a:buFontTx/>
              <a:buNone/>
            </a:pPr>
            <a:r>
              <a:rPr lang="en-US" altLang="en-US" sz="2000" smtClean="0">
                <a:latin typeface="Courier New" pitchFamily="49" charset="0"/>
              </a:rPr>
              <a:t>  while (p != NULL)</a:t>
            </a:r>
          </a:p>
          <a:p>
            <a:pPr eaLnBrk="1" hangingPunct="1">
              <a:lnSpc>
                <a:spcPct val="80000"/>
              </a:lnSpc>
              <a:buFontTx/>
              <a:buNone/>
            </a:pPr>
            <a:r>
              <a:rPr lang="en-US" altLang="en-US" sz="2000" smtClean="0">
                <a:latin typeface="Courier New" pitchFamily="49" charset="0"/>
              </a:rPr>
              <a:t>  {</a:t>
            </a:r>
          </a:p>
          <a:p>
            <a:pPr eaLnBrk="1" hangingPunct="1">
              <a:lnSpc>
                <a:spcPct val="80000"/>
              </a:lnSpc>
              <a:buFontTx/>
              <a:buNone/>
            </a:pPr>
            <a:r>
              <a:rPr lang="en-US" altLang="en-US" sz="2000" smtClean="0">
                <a:latin typeface="Courier New" pitchFamily="49" charset="0"/>
              </a:rPr>
              <a:t>    printf ("\nNode %d: %d %s %d", count, </a:t>
            </a:r>
          </a:p>
          <a:p>
            <a:pPr eaLnBrk="1" hangingPunct="1">
              <a:lnSpc>
                <a:spcPct val="80000"/>
              </a:lnSpc>
              <a:buFontTx/>
              <a:buNone/>
            </a:pPr>
            <a:r>
              <a:rPr lang="en-US" altLang="en-US" sz="2000" smtClean="0">
                <a:latin typeface="Courier New" pitchFamily="49" charset="0"/>
              </a:rPr>
              <a:t>                   p-&gt;roll, p-&gt;name, p-&gt;age);</a:t>
            </a:r>
          </a:p>
          <a:p>
            <a:pPr eaLnBrk="1" hangingPunct="1">
              <a:lnSpc>
                <a:spcPct val="80000"/>
              </a:lnSpc>
              <a:buFontTx/>
              <a:buNone/>
            </a:pPr>
            <a:r>
              <a:rPr lang="en-US" altLang="en-US" sz="2000" smtClean="0">
                <a:latin typeface="Courier New" pitchFamily="49" charset="0"/>
              </a:rPr>
              <a:t>    count++;</a:t>
            </a:r>
          </a:p>
          <a:p>
            <a:pPr eaLnBrk="1" hangingPunct="1">
              <a:lnSpc>
                <a:spcPct val="80000"/>
              </a:lnSpc>
              <a:buFontTx/>
              <a:buNone/>
            </a:pPr>
            <a:r>
              <a:rPr lang="en-US" altLang="en-US" sz="2000" smtClean="0">
                <a:latin typeface="Courier New" pitchFamily="49" charset="0"/>
              </a:rPr>
              <a:t>    p = p-&gt;next;      </a:t>
            </a:r>
          </a:p>
          <a:p>
            <a:pPr eaLnBrk="1" hangingPunct="1">
              <a:lnSpc>
                <a:spcPct val="80000"/>
              </a:lnSpc>
              <a:buFontTx/>
              <a:buNone/>
            </a:pPr>
            <a:r>
              <a:rPr lang="en-US" altLang="en-US" sz="2000" smtClean="0">
                <a:latin typeface="Courier New" pitchFamily="49" charset="0"/>
              </a:rPr>
              <a:t>  }</a:t>
            </a:r>
          </a:p>
          <a:p>
            <a:pPr eaLnBrk="1" hangingPunct="1">
              <a:lnSpc>
                <a:spcPct val="80000"/>
              </a:lnSpc>
              <a:buFontTx/>
              <a:buNone/>
            </a:pPr>
            <a:r>
              <a:rPr lang="en-US" altLang="en-US" sz="2000" smtClean="0">
                <a:latin typeface="Courier New" pitchFamily="49" charset="0"/>
              </a:rPr>
              <a:t>  printf ("\n");</a:t>
            </a:r>
          </a:p>
          <a:p>
            <a:pPr eaLnBrk="1" hangingPunct="1">
              <a:lnSpc>
                <a:spcPct val="80000"/>
              </a:lnSpc>
              <a:buFontTx/>
              <a:buNone/>
            </a:pPr>
            <a:r>
              <a:rPr lang="en-US" altLang="en-US" sz="2000" smtClean="0">
                <a:latin typeface="Courier New" pitchFamily="49" charset="0"/>
              </a:rPr>
              <a:t>}</a:t>
            </a:r>
          </a:p>
        </p:txBody>
      </p:sp>
      <p:sp>
        <p:nvSpPr>
          <p:cNvPr id="399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8C62D008-D898-4705-B5BF-0C97FE4EC76E}" type="slidenum">
              <a:rPr lang="en-US" altLang="en-US" sz="1200">
                <a:solidFill>
                  <a:srgbClr val="898989"/>
                </a:solidFill>
                <a:latin typeface="Times New Roman" pitchFamily="18" charset="0"/>
              </a:rPr>
              <a:pPr/>
              <a:t>59</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3690873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Memory Allocation Process </a:t>
            </a:r>
            <a:endParaRPr lang="en-IN" dirty="0"/>
          </a:p>
        </p:txBody>
      </p:sp>
      <p:sp>
        <p:nvSpPr>
          <p:cNvPr id="3" name="Content Placeholder 2"/>
          <p:cNvSpPr>
            <a:spLocks noGrp="1"/>
          </p:cNvSpPr>
          <p:nvPr>
            <p:ph idx="1"/>
          </p:nvPr>
        </p:nvSpPr>
        <p:spPr/>
        <p:txBody>
          <a:bodyPr/>
          <a:lstStyle/>
          <a:p>
            <a:pPr algn="just"/>
            <a:r>
              <a:rPr lang="en-IN" dirty="0" smtClean="0"/>
              <a:t>One of the region in memory is named heap. Size of heap keeps changing when the program is executed. </a:t>
            </a:r>
          </a:p>
          <a:p>
            <a:pPr algn="just"/>
            <a:r>
              <a:rPr lang="en-IN" dirty="0" smtClean="0"/>
              <a:t>This happens as during the course of program execution few variables are created and few variables are destroyed when the block they were present is exited. </a:t>
            </a:r>
            <a:endParaRPr lang="en-IN" dirty="0"/>
          </a:p>
        </p:txBody>
      </p:sp>
    </p:spTree>
    <p:extLst>
      <p:ext uri="{BB962C8B-B14F-4D97-AF65-F5344CB8AC3E}">
        <p14:creationId xmlns:p14="http://schemas.microsoft.com/office/powerpoint/2010/main" val="2825981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title"/>
          </p:nvPr>
        </p:nvSpPr>
        <p:spPr/>
        <p:txBody>
          <a:bodyPr/>
          <a:lstStyle/>
          <a:p>
            <a:r>
              <a:rPr lang="en-US" altLang="en-US" sz="3600" dirty="0"/>
              <a:t>To be called from </a:t>
            </a:r>
            <a:r>
              <a:rPr lang="en-US" altLang="en-US" sz="3600" dirty="0">
                <a:latin typeface="Courier New" pitchFamily="49" charset="0"/>
              </a:rPr>
              <a:t>main()</a:t>
            </a:r>
            <a:r>
              <a:rPr lang="en-US" altLang="en-US" sz="3600" dirty="0"/>
              <a:t> function as:</a:t>
            </a:r>
            <a:br>
              <a:rPr lang="en-US" altLang="en-US" sz="3600" dirty="0"/>
            </a:br>
            <a:endParaRPr lang="en-US" altLang="en-US" sz="3600" dirty="0" smtClean="0"/>
          </a:p>
        </p:txBody>
      </p:sp>
      <p:sp>
        <p:nvSpPr>
          <p:cNvPr id="40962" name="Rectangle 4"/>
          <p:cNvSpPr>
            <a:spLocks noGrp="1" noChangeArrowheads="1"/>
          </p:cNvSpPr>
          <p:nvPr>
            <p:ph idx="1"/>
          </p:nvPr>
        </p:nvSpPr>
        <p:spPr/>
        <p:txBody>
          <a:bodyPr/>
          <a:lstStyle/>
          <a:p>
            <a:pPr eaLnBrk="1" hangingPunct="1"/>
            <a:endParaRPr lang="en-US" altLang="en-US" dirty="0" smtClean="0"/>
          </a:p>
          <a:p>
            <a:pPr eaLnBrk="1" hangingPunct="1">
              <a:buFontTx/>
              <a:buNone/>
            </a:pPr>
            <a:r>
              <a:rPr lang="en-US" altLang="en-US" dirty="0" smtClean="0"/>
              <a:t>	    		</a:t>
            </a:r>
            <a:r>
              <a:rPr lang="en-US" altLang="en-US" sz="2000" dirty="0" smtClean="0">
                <a:solidFill>
                  <a:srgbClr val="800080"/>
                </a:solidFill>
                <a:latin typeface="Courier New" pitchFamily="49" charset="0"/>
              </a:rPr>
              <a:t>node *head;</a:t>
            </a:r>
          </a:p>
          <a:p>
            <a:pPr eaLnBrk="1" hangingPunct="1">
              <a:buFontTx/>
              <a:buNone/>
            </a:pPr>
            <a:r>
              <a:rPr lang="en-US" altLang="en-US" sz="2000" dirty="0" smtClean="0">
                <a:solidFill>
                  <a:srgbClr val="800080"/>
                </a:solidFill>
                <a:latin typeface="Courier New" pitchFamily="49" charset="0"/>
              </a:rPr>
              <a:t>      	………</a:t>
            </a:r>
          </a:p>
          <a:p>
            <a:pPr eaLnBrk="1" hangingPunct="1">
              <a:buFontTx/>
              <a:buNone/>
            </a:pPr>
            <a:r>
              <a:rPr lang="en-US" altLang="en-US" sz="2000" dirty="0" smtClean="0">
                <a:solidFill>
                  <a:srgbClr val="800080"/>
                </a:solidFill>
                <a:latin typeface="Courier New" pitchFamily="49" charset="0"/>
              </a:rPr>
              <a:t>      	display (head);</a:t>
            </a:r>
          </a:p>
        </p:txBody>
      </p:sp>
      <p:sp>
        <p:nvSpPr>
          <p:cNvPr id="409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39648E9C-994E-462F-A0D2-E4A7343F284C}" type="slidenum">
              <a:rPr lang="en-US" altLang="en-US" sz="1200">
                <a:solidFill>
                  <a:srgbClr val="898989"/>
                </a:solidFill>
                <a:latin typeface="Times New Roman" pitchFamily="18" charset="0"/>
              </a:rPr>
              <a:pPr/>
              <a:t>60</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31445128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Grp="1" noChangeArrowheads="1"/>
          </p:cNvSpPr>
          <p:nvPr>
            <p:ph type="ctrTitle"/>
          </p:nvPr>
        </p:nvSpPr>
        <p:spPr/>
        <p:txBody>
          <a:bodyPr/>
          <a:lstStyle/>
          <a:p>
            <a:pPr eaLnBrk="1" hangingPunct="1"/>
            <a:r>
              <a:rPr lang="en-US" altLang="en-US" smtClean="0"/>
              <a:t>Inserting a Node in a List</a:t>
            </a:r>
          </a:p>
        </p:txBody>
      </p:sp>
      <p:sp>
        <p:nvSpPr>
          <p:cNvPr id="40965" name="Rectangle 5"/>
          <p:cNvSpPr>
            <a:spLocks noGrp="1" noChangeArrowheads="1"/>
          </p:cNvSpPr>
          <p:nvPr>
            <p:ph type="subTitle" idx="1"/>
          </p:nvPr>
        </p:nvSpPr>
        <p:spPr/>
        <p:txBody>
          <a:bodyPr>
            <a:normAutofit/>
          </a:bodyPr>
          <a:lstStyle/>
          <a:p>
            <a:pPr eaLnBrk="1" hangingPunct="1"/>
            <a:endParaRPr lang="en-US" smtClean="0">
              <a:solidFill>
                <a:srgbClr val="898989"/>
              </a:solidFill>
            </a:endParaRPr>
          </a:p>
        </p:txBody>
      </p:sp>
      <p:sp>
        <p:nvSpPr>
          <p:cNvPr id="419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19EA8D6A-CFF7-4E7D-BDFD-F025F7C4905A}" type="slidenum">
              <a:rPr lang="en-US" altLang="en-US" sz="1200">
                <a:solidFill>
                  <a:srgbClr val="898989"/>
                </a:solidFill>
                <a:latin typeface="Times New Roman" pitchFamily="18" charset="0"/>
              </a:rPr>
              <a:pPr/>
              <a:t>61</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35935987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tLang="en-US" smtClean="0"/>
              <a:t>How to do?</a:t>
            </a:r>
          </a:p>
        </p:txBody>
      </p:sp>
      <p:sp>
        <p:nvSpPr>
          <p:cNvPr id="18435" name="Rectangle 3"/>
          <p:cNvSpPr>
            <a:spLocks noGrp="1" noChangeArrowheads="1"/>
          </p:cNvSpPr>
          <p:nvPr>
            <p:ph idx="1"/>
          </p:nvPr>
        </p:nvSpPr>
        <p:spPr/>
        <p:txBody>
          <a:bodyPr/>
          <a:lstStyle/>
          <a:p>
            <a:pPr eaLnBrk="1" hangingPunct="1"/>
            <a:r>
              <a:rPr lang="en-US" altLang="en-US" smtClean="0"/>
              <a:t>The problem is to insert a node </a:t>
            </a:r>
            <a:r>
              <a:rPr lang="en-US" altLang="en-US" i="1" smtClean="0">
                <a:solidFill>
                  <a:srgbClr val="993300"/>
                </a:solidFill>
              </a:rPr>
              <a:t>before a specified node</a:t>
            </a:r>
            <a:r>
              <a:rPr lang="en-US" altLang="en-US" smtClean="0"/>
              <a:t>.</a:t>
            </a:r>
          </a:p>
          <a:p>
            <a:pPr lvl="1" eaLnBrk="1" hangingPunct="1"/>
            <a:r>
              <a:rPr lang="en-US" altLang="en-US" smtClean="0"/>
              <a:t>Specified means some value is given for the node (called </a:t>
            </a:r>
            <a:r>
              <a:rPr lang="en-US" altLang="en-US" i="1" smtClean="0">
                <a:solidFill>
                  <a:srgbClr val="993300"/>
                </a:solidFill>
              </a:rPr>
              <a:t>key</a:t>
            </a:r>
            <a:r>
              <a:rPr lang="en-US" altLang="en-US" smtClean="0"/>
              <a:t>).</a:t>
            </a:r>
          </a:p>
          <a:p>
            <a:pPr lvl="1" eaLnBrk="1" hangingPunct="1"/>
            <a:r>
              <a:rPr lang="en-US" altLang="en-US" smtClean="0"/>
              <a:t>In this example, we consider it to be </a:t>
            </a:r>
            <a:r>
              <a:rPr lang="en-US" altLang="en-US" smtClean="0">
                <a:solidFill>
                  <a:srgbClr val="800080"/>
                </a:solidFill>
                <a:latin typeface="Courier New" pitchFamily="49" charset="0"/>
              </a:rPr>
              <a:t>roll</a:t>
            </a:r>
            <a:r>
              <a:rPr lang="en-US" altLang="en-US" smtClean="0"/>
              <a:t>.</a:t>
            </a:r>
          </a:p>
          <a:p>
            <a:pPr eaLnBrk="1" hangingPunct="1"/>
            <a:r>
              <a:rPr lang="en-US" altLang="en-US" smtClean="0"/>
              <a:t>Convention followed:</a:t>
            </a:r>
          </a:p>
          <a:p>
            <a:pPr lvl="1" eaLnBrk="1" hangingPunct="1"/>
            <a:r>
              <a:rPr lang="en-US" altLang="en-US" smtClean="0"/>
              <a:t>If the value of roll is given as </a:t>
            </a:r>
            <a:r>
              <a:rPr lang="en-US" altLang="en-US" i="1" smtClean="0">
                <a:solidFill>
                  <a:srgbClr val="993300"/>
                </a:solidFill>
              </a:rPr>
              <a:t>negative</a:t>
            </a:r>
            <a:r>
              <a:rPr lang="en-US" altLang="en-US" smtClean="0"/>
              <a:t>, the node will be inserted at the </a:t>
            </a:r>
            <a:r>
              <a:rPr lang="en-US" altLang="en-US" i="1" smtClean="0">
                <a:solidFill>
                  <a:srgbClr val="993300"/>
                </a:solidFill>
              </a:rPr>
              <a:t>end</a:t>
            </a:r>
            <a:r>
              <a:rPr lang="en-US" altLang="en-US" smtClean="0"/>
              <a:t> of the list.</a:t>
            </a:r>
          </a:p>
        </p:txBody>
      </p:sp>
      <p:sp>
        <p:nvSpPr>
          <p:cNvPr id="430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FADB05FD-BE78-4850-AC42-346FFAAA4458}" type="slidenum">
              <a:rPr lang="en-US" altLang="en-US" sz="1200">
                <a:solidFill>
                  <a:srgbClr val="898989"/>
                </a:solidFill>
                <a:latin typeface="Times New Roman" pitchFamily="18" charset="0"/>
              </a:rPr>
              <a:pPr/>
              <a:t>62</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3002117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checkerboard(across)">
                                      <p:cBhvr>
                                        <p:cTn id="7" dur="500"/>
                                        <p:tgtEl>
                                          <p:spTgt spid="18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checkerboard(across)">
                                      <p:cBhvr>
                                        <p:cTn id="12" dur="500"/>
                                        <p:tgtEl>
                                          <p:spTgt spid="184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animEffect transition="in" filter="checkerboard(across)">
                                      <p:cBhvr>
                                        <p:cTn id="17"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04800"/>
            <a:ext cx="7772400" cy="554038"/>
          </a:xfrm>
        </p:spPr>
        <p:txBody>
          <a:bodyPr rtlCol="0">
            <a:normAutofit fontScale="90000"/>
          </a:bodyPr>
          <a:lstStyle/>
          <a:p>
            <a:pPr eaLnBrk="1" fontAlgn="auto" hangingPunct="1">
              <a:spcAft>
                <a:spcPts val="0"/>
              </a:spcAft>
              <a:defRPr/>
            </a:pPr>
            <a:r>
              <a:rPr lang="en-US" smtClean="0"/>
              <a:t>Contd.</a:t>
            </a:r>
          </a:p>
        </p:txBody>
      </p:sp>
      <p:sp>
        <p:nvSpPr>
          <p:cNvPr id="19459" name="Rectangle 3"/>
          <p:cNvSpPr>
            <a:spLocks noGrp="1" noChangeArrowheads="1"/>
          </p:cNvSpPr>
          <p:nvPr>
            <p:ph idx="1"/>
          </p:nvPr>
        </p:nvSpPr>
        <p:spPr>
          <a:xfrm>
            <a:off x="685800" y="914400"/>
            <a:ext cx="7772400" cy="5181600"/>
          </a:xfrm>
        </p:spPr>
        <p:txBody>
          <a:bodyPr rtlCol="0">
            <a:normAutofit/>
          </a:bodyPr>
          <a:lstStyle/>
          <a:p>
            <a:pPr eaLnBrk="1" fontAlgn="auto" hangingPunct="1">
              <a:spcAft>
                <a:spcPts val="0"/>
              </a:spcAft>
              <a:buFont typeface="Arial" pitchFamily="34" charset="0"/>
              <a:buChar char="•"/>
              <a:defRPr/>
            </a:pPr>
            <a:r>
              <a:rPr lang="en-US" smtClean="0"/>
              <a:t>When a node is added at the beginning,</a:t>
            </a:r>
          </a:p>
          <a:p>
            <a:pPr lvl="1" eaLnBrk="1" fontAlgn="auto" hangingPunct="1">
              <a:spcAft>
                <a:spcPts val="0"/>
              </a:spcAft>
              <a:buFont typeface="Arial" pitchFamily="34" charset="0"/>
              <a:buChar char="–"/>
              <a:defRPr/>
            </a:pPr>
            <a:r>
              <a:rPr lang="en-US" smtClean="0"/>
              <a:t>Only one next pointer needs to be modified.</a:t>
            </a:r>
          </a:p>
          <a:p>
            <a:pPr lvl="2" eaLnBrk="1" fontAlgn="auto" hangingPunct="1">
              <a:spcAft>
                <a:spcPts val="0"/>
              </a:spcAft>
              <a:buFont typeface="Arial" pitchFamily="34" charset="0"/>
              <a:buChar char="•"/>
              <a:defRPr/>
            </a:pPr>
            <a:r>
              <a:rPr lang="en-US" i="1" smtClean="0">
                <a:solidFill>
                  <a:srgbClr val="993300"/>
                </a:solidFill>
              </a:rPr>
              <a:t>head</a:t>
            </a:r>
            <a:r>
              <a:rPr lang="en-US" smtClean="0"/>
              <a:t> is made to point to the new node.</a:t>
            </a:r>
          </a:p>
          <a:p>
            <a:pPr lvl="2" eaLnBrk="1" fontAlgn="auto" hangingPunct="1">
              <a:spcAft>
                <a:spcPts val="0"/>
              </a:spcAft>
              <a:buFont typeface="Arial" pitchFamily="34" charset="0"/>
              <a:buChar char="•"/>
              <a:defRPr/>
            </a:pPr>
            <a:r>
              <a:rPr lang="en-US" smtClean="0"/>
              <a:t>New node points to the previously first element.</a:t>
            </a:r>
          </a:p>
          <a:p>
            <a:pPr eaLnBrk="1" fontAlgn="auto" hangingPunct="1">
              <a:spcAft>
                <a:spcPts val="0"/>
              </a:spcAft>
              <a:buFont typeface="Arial" pitchFamily="34" charset="0"/>
              <a:buChar char="•"/>
              <a:defRPr/>
            </a:pPr>
            <a:r>
              <a:rPr lang="en-US" smtClean="0"/>
              <a:t>When a node is added at the end,</a:t>
            </a:r>
          </a:p>
          <a:p>
            <a:pPr lvl="1" eaLnBrk="1" fontAlgn="auto" hangingPunct="1">
              <a:spcAft>
                <a:spcPts val="0"/>
              </a:spcAft>
              <a:buFont typeface="Arial" pitchFamily="34" charset="0"/>
              <a:buChar char="–"/>
              <a:defRPr/>
            </a:pPr>
            <a:r>
              <a:rPr lang="en-US" smtClean="0"/>
              <a:t>Two next pointers need to be modified.</a:t>
            </a:r>
          </a:p>
          <a:p>
            <a:pPr lvl="2" eaLnBrk="1" fontAlgn="auto" hangingPunct="1">
              <a:spcAft>
                <a:spcPts val="0"/>
              </a:spcAft>
              <a:buFont typeface="Arial" pitchFamily="34" charset="0"/>
              <a:buChar char="•"/>
              <a:defRPr/>
            </a:pPr>
            <a:r>
              <a:rPr lang="en-US" smtClean="0"/>
              <a:t>Last node now points to the new node.</a:t>
            </a:r>
          </a:p>
          <a:p>
            <a:pPr lvl="2" eaLnBrk="1" fontAlgn="auto" hangingPunct="1">
              <a:spcAft>
                <a:spcPts val="0"/>
              </a:spcAft>
              <a:buFont typeface="Arial" pitchFamily="34" charset="0"/>
              <a:buChar char="•"/>
              <a:defRPr/>
            </a:pPr>
            <a:r>
              <a:rPr lang="en-US" smtClean="0"/>
              <a:t>New node points to </a:t>
            </a:r>
            <a:r>
              <a:rPr lang="en-US" smtClean="0">
                <a:solidFill>
                  <a:srgbClr val="993300"/>
                </a:solidFill>
              </a:rPr>
              <a:t>NULL</a:t>
            </a:r>
            <a:r>
              <a:rPr lang="en-US" smtClean="0"/>
              <a:t>.</a:t>
            </a:r>
          </a:p>
          <a:p>
            <a:pPr eaLnBrk="1" fontAlgn="auto" hangingPunct="1">
              <a:spcAft>
                <a:spcPts val="0"/>
              </a:spcAft>
              <a:buFont typeface="Arial" pitchFamily="34" charset="0"/>
              <a:buChar char="•"/>
              <a:defRPr/>
            </a:pPr>
            <a:r>
              <a:rPr lang="en-US" smtClean="0"/>
              <a:t>When a node is added in the middle,</a:t>
            </a:r>
          </a:p>
          <a:p>
            <a:pPr lvl="1" eaLnBrk="1" fontAlgn="auto" hangingPunct="1">
              <a:spcAft>
                <a:spcPts val="0"/>
              </a:spcAft>
              <a:buFont typeface="Arial" pitchFamily="34" charset="0"/>
              <a:buChar char="–"/>
              <a:defRPr/>
            </a:pPr>
            <a:r>
              <a:rPr lang="en-US" smtClean="0"/>
              <a:t>Two next pointers need to be modified.</a:t>
            </a:r>
          </a:p>
          <a:p>
            <a:pPr lvl="2" eaLnBrk="1" fontAlgn="auto" hangingPunct="1">
              <a:spcAft>
                <a:spcPts val="0"/>
              </a:spcAft>
              <a:buFont typeface="Arial" pitchFamily="34" charset="0"/>
              <a:buChar char="•"/>
              <a:defRPr/>
            </a:pPr>
            <a:r>
              <a:rPr lang="en-US" smtClean="0"/>
              <a:t>Previous node now points to the new node.</a:t>
            </a:r>
          </a:p>
          <a:p>
            <a:pPr lvl="2" eaLnBrk="1" fontAlgn="auto" hangingPunct="1">
              <a:spcAft>
                <a:spcPts val="0"/>
              </a:spcAft>
              <a:buFont typeface="Arial" pitchFamily="34" charset="0"/>
              <a:buChar char="•"/>
              <a:defRPr/>
            </a:pPr>
            <a:r>
              <a:rPr lang="en-US" smtClean="0"/>
              <a:t>New node points to the next node.</a:t>
            </a:r>
          </a:p>
        </p:txBody>
      </p:sp>
      <p:sp>
        <p:nvSpPr>
          <p:cNvPr id="440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096602EF-F889-49B2-9F54-6A85F680B773}" type="slidenum">
              <a:rPr lang="en-US" altLang="en-US" sz="1200">
                <a:solidFill>
                  <a:srgbClr val="898989"/>
                </a:solidFill>
                <a:latin typeface="Times New Roman" pitchFamily="18" charset="0"/>
              </a:rPr>
              <a:pPr/>
              <a:t>63</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3260338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 calcmode="lin" valueType="num">
                                      <p:cBhvr additive="base">
                                        <p:cTn id="7"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anim calcmode="lin" valueType="num">
                                      <p:cBhvr additive="base">
                                        <p:cTn id="11"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9459">
                                            <p:txEl>
                                              <p:pRg st="6" end="6"/>
                                            </p:txEl>
                                          </p:spTgt>
                                        </p:tgtEl>
                                        <p:attrNameLst>
                                          <p:attrName>style.visibility</p:attrName>
                                        </p:attrNameLst>
                                      </p:cBhvr>
                                      <p:to>
                                        <p:strVal val="visible"/>
                                      </p:to>
                                    </p:set>
                                    <p:anim calcmode="lin" valueType="num">
                                      <p:cBhvr additive="base">
                                        <p:cTn id="17"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9">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459">
                                            <p:txEl>
                                              <p:pRg st="7" end="7"/>
                                            </p:txEl>
                                          </p:spTgt>
                                        </p:tgtEl>
                                        <p:attrNameLst>
                                          <p:attrName>style.visibility</p:attrName>
                                        </p:attrNameLst>
                                      </p:cBhvr>
                                      <p:to>
                                        <p:strVal val="visible"/>
                                      </p:to>
                                    </p:set>
                                    <p:anim calcmode="lin" valueType="num">
                                      <p:cBhvr additive="base">
                                        <p:cTn id="21"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9459">
                                            <p:txEl>
                                              <p:pRg st="10" end="10"/>
                                            </p:txEl>
                                          </p:spTgt>
                                        </p:tgtEl>
                                        <p:attrNameLst>
                                          <p:attrName>style.visibility</p:attrName>
                                        </p:attrNameLst>
                                      </p:cBhvr>
                                      <p:to>
                                        <p:strVal val="visible"/>
                                      </p:to>
                                    </p:set>
                                    <p:anim calcmode="lin" valueType="num">
                                      <p:cBhvr additive="base">
                                        <p:cTn id="27" dur="500" fill="hold"/>
                                        <p:tgtEl>
                                          <p:spTgt spid="19459">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59">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459">
                                            <p:txEl>
                                              <p:pRg st="11" end="11"/>
                                            </p:txEl>
                                          </p:spTgt>
                                        </p:tgtEl>
                                        <p:attrNameLst>
                                          <p:attrName>style.visibility</p:attrName>
                                        </p:attrNameLst>
                                      </p:cBhvr>
                                      <p:to>
                                        <p:strVal val="visible"/>
                                      </p:to>
                                    </p:set>
                                    <p:anim calcmode="lin" valueType="num">
                                      <p:cBhvr additive="base">
                                        <p:cTn id="31" dur="500" fill="hold"/>
                                        <p:tgtEl>
                                          <p:spTgt spid="19459">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3F36C3A7-8D7F-448C-A935-6085D8971AA8}" type="slidenum">
              <a:rPr lang="en-US" altLang="en-US" sz="1200">
                <a:solidFill>
                  <a:srgbClr val="898989"/>
                </a:solidFill>
                <a:latin typeface="Times New Roman" pitchFamily="18" charset="0"/>
              </a:rPr>
              <a:pPr/>
              <a:t>64</a:t>
            </a:fld>
            <a:endParaRPr lang="en-US" altLang="en-US" sz="1200">
              <a:solidFill>
                <a:srgbClr val="898989"/>
              </a:solidFill>
              <a:latin typeface="Times New Roman" pitchFamily="18" charset="0"/>
            </a:endParaRPr>
          </a:p>
        </p:txBody>
      </p:sp>
      <p:sp>
        <p:nvSpPr>
          <p:cNvPr id="45060" name="Text Box 2"/>
          <p:cNvSpPr txBox="1">
            <a:spLocks noChangeArrowheads="1"/>
          </p:cNvSpPr>
          <p:nvPr/>
        </p:nvSpPr>
        <p:spPr bwMode="auto">
          <a:xfrm>
            <a:off x="304800" y="1371600"/>
            <a:ext cx="8458200" cy="5341938"/>
          </a:xfrm>
          <a:prstGeom prst="rect">
            <a:avLst/>
          </a:prstGeom>
          <a:solidFill>
            <a:srgbClr val="CCFFFF"/>
          </a:solidFill>
          <a:ln w="31750">
            <a:solidFill>
              <a:srgbClr val="993300"/>
            </a:solidFill>
            <a:miter lim="800000"/>
            <a:headEnd/>
            <a:tailEnd/>
          </a:ln>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eaLnBrk="1" hangingPunct="1"/>
            <a:r>
              <a:rPr lang="en-US" altLang="en-US" sz="1800">
                <a:solidFill>
                  <a:srgbClr val="800080"/>
                </a:solidFill>
                <a:latin typeface="Courier New" pitchFamily="49" charset="0"/>
              </a:rPr>
              <a:t>void insert (node **head) </a:t>
            </a:r>
          </a:p>
          <a:p>
            <a:pPr eaLnBrk="1" hangingPunct="1"/>
            <a:r>
              <a:rPr lang="en-US" altLang="en-US" sz="1800">
                <a:solidFill>
                  <a:srgbClr val="800080"/>
                </a:solidFill>
                <a:latin typeface="Courier New" pitchFamily="49" charset="0"/>
              </a:rPr>
              <a:t>{ </a:t>
            </a:r>
          </a:p>
          <a:p>
            <a:pPr eaLnBrk="1" hangingPunct="1"/>
            <a:r>
              <a:rPr lang="en-US" altLang="en-US" sz="1800">
                <a:solidFill>
                  <a:srgbClr val="800080"/>
                </a:solidFill>
                <a:latin typeface="Courier New" pitchFamily="49" charset="0"/>
              </a:rPr>
              <a:t>    int  k = 0, rno; </a:t>
            </a:r>
          </a:p>
          <a:p>
            <a:pPr eaLnBrk="1" hangingPunct="1"/>
            <a:r>
              <a:rPr lang="en-US" altLang="en-US" sz="1800">
                <a:solidFill>
                  <a:srgbClr val="800080"/>
                </a:solidFill>
                <a:latin typeface="Courier New" pitchFamily="49" charset="0"/>
              </a:rPr>
              <a:t>    node *p, *q, *new; </a:t>
            </a:r>
          </a:p>
          <a:p>
            <a:pPr eaLnBrk="1" hangingPunct="1"/>
            <a:r>
              <a:rPr lang="en-US" altLang="en-US" sz="1800">
                <a:solidFill>
                  <a:srgbClr val="800080"/>
                </a:solidFill>
                <a:latin typeface="Courier New" pitchFamily="49" charset="0"/>
              </a:rPr>
              <a:t>    </a:t>
            </a:r>
          </a:p>
          <a:p>
            <a:pPr eaLnBrk="1" hangingPunct="1"/>
            <a:r>
              <a:rPr lang="en-US" altLang="en-US" sz="1800">
                <a:solidFill>
                  <a:srgbClr val="800080"/>
                </a:solidFill>
                <a:latin typeface="Courier New" pitchFamily="49" charset="0"/>
              </a:rPr>
              <a:t>    new = (node *) malloc(sizeof(node)); </a:t>
            </a:r>
          </a:p>
          <a:p>
            <a:pPr eaLnBrk="1" hangingPunct="1"/>
            <a:endParaRPr lang="en-US" altLang="en-US" sz="1800">
              <a:solidFill>
                <a:srgbClr val="800080"/>
              </a:solidFill>
              <a:latin typeface="Courier New" pitchFamily="49" charset="0"/>
            </a:endParaRPr>
          </a:p>
          <a:p>
            <a:pPr eaLnBrk="1" hangingPunct="1"/>
            <a:r>
              <a:rPr lang="en-US" altLang="en-US" sz="1800">
                <a:solidFill>
                  <a:srgbClr val="800080"/>
                </a:solidFill>
                <a:latin typeface="Courier New" pitchFamily="49" charset="0"/>
              </a:rPr>
              <a:t>    printf ("\nData to be inserted: ");</a:t>
            </a:r>
          </a:p>
          <a:p>
            <a:pPr eaLnBrk="1" hangingPunct="1"/>
            <a:r>
              <a:rPr lang="en-US" altLang="en-US" sz="1800">
                <a:solidFill>
                  <a:srgbClr val="800080"/>
                </a:solidFill>
                <a:latin typeface="Courier New" pitchFamily="49" charset="0"/>
              </a:rPr>
              <a:t>      scanf ("%d %s %d", &amp;new-&gt;roll, new-&gt;name, &amp;new-&gt;age); </a:t>
            </a:r>
          </a:p>
          <a:p>
            <a:pPr eaLnBrk="1" hangingPunct="1"/>
            <a:r>
              <a:rPr lang="en-US" altLang="en-US" sz="1800">
                <a:solidFill>
                  <a:srgbClr val="800080"/>
                </a:solidFill>
                <a:latin typeface="Courier New" pitchFamily="49" charset="0"/>
              </a:rPr>
              <a:t>    printf ("\nInsert before roll (-ve for end):"); </a:t>
            </a:r>
          </a:p>
          <a:p>
            <a:pPr eaLnBrk="1" hangingPunct="1"/>
            <a:r>
              <a:rPr lang="en-US" altLang="en-US" sz="1800">
                <a:solidFill>
                  <a:srgbClr val="800080"/>
                </a:solidFill>
                <a:latin typeface="Courier New" pitchFamily="49" charset="0"/>
              </a:rPr>
              <a:t>      scanf ("%d", &amp;rno); </a:t>
            </a:r>
          </a:p>
          <a:p>
            <a:pPr eaLnBrk="1" hangingPunct="1"/>
            <a:endParaRPr lang="en-US" altLang="en-US" sz="1800">
              <a:solidFill>
                <a:srgbClr val="800080"/>
              </a:solidFill>
              <a:latin typeface="Courier New" pitchFamily="49" charset="0"/>
            </a:endParaRPr>
          </a:p>
          <a:p>
            <a:pPr eaLnBrk="1" hangingPunct="1"/>
            <a:r>
              <a:rPr lang="en-US" altLang="en-US" sz="1800">
                <a:solidFill>
                  <a:srgbClr val="800080"/>
                </a:solidFill>
                <a:latin typeface="Courier New" pitchFamily="49" charset="0"/>
              </a:rPr>
              <a:t>    p = *head; </a:t>
            </a:r>
          </a:p>
          <a:p>
            <a:pPr eaLnBrk="1" hangingPunct="1"/>
            <a:endParaRPr lang="en-US" altLang="en-US" sz="1800">
              <a:solidFill>
                <a:srgbClr val="800080"/>
              </a:solidFill>
              <a:latin typeface="Courier New" pitchFamily="49" charset="0"/>
            </a:endParaRPr>
          </a:p>
          <a:p>
            <a:pPr eaLnBrk="1" hangingPunct="1"/>
            <a:r>
              <a:rPr lang="en-US" altLang="en-US" sz="1800">
                <a:solidFill>
                  <a:srgbClr val="800080"/>
                </a:solidFill>
                <a:latin typeface="Courier New" pitchFamily="49" charset="0"/>
              </a:rPr>
              <a:t>    if (p-&gt;roll == rno)      </a:t>
            </a:r>
            <a:r>
              <a:rPr lang="en-US" altLang="en-US" sz="1800">
                <a:solidFill>
                  <a:srgbClr val="993300"/>
                </a:solidFill>
                <a:latin typeface="Courier New" pitchFamily="49" charset="0"/>
              </a:rPr>
              <a:t>/* At the beginning */</a:t>
            </a:r>
            <a:r>
              <a:rPr lang="en-US" altLang="en-US" sz="1800">
                <a:solidFill>
                  <a:srgbClr val="800080"/>
                </a:solidFill>
                <a:latin typeface="Courier New" pitchFamily="49" charset="0"/>
              </a:rPr>
              <a:t> </a:t>
            </a:r>
          </a:p>
          <a:p>
            <a:pPr eaLnBrk="1" hangingPunct="1"/>
            <a:r>
              <a:rPr lang="en-US" altLang="en-US" sz="1800">
                <a:solidFill>
                  <a:srgbClr val="800080"/>
                </a:solidFill>
                <a:latin typeface="Courier New" pitchFamily="49" charset="0"/>
              </a:rPr>
              <a:t>    { </a:t>
            </a:r>
          </a:p>
          <a:p>
            <a:pPr eaLnBrk="1" hangingPunct="1"/>
            <a:r>
              <a:rPr lang="en-US" altLang="en-US" sz="1800">
                <a:solidFill>
                  <a:srgbClr val="800080"/>
                </a:solidFill>
                <a:latin typeface="Courier New" pitchFamily="49" charset="0"/>
              </a:rPr>
              <a:t>        new-&gt;next = p; </a:t>
            </a:r>
          </a:p>
          <a:p>
            <a:pPr eaLnBrk="1" hangingPunct="1"/>
            <a:r>
              <a:rPr lang="en-US" altLang="en-US" sz="1800">
                <a:solidFill>
                  <a:srgbClr val="800080"/>
                </a:solidFill>
                <a:latin typeface="Courier New" pitchFamily="49" charset="0"/>
              </a:rPr>
              <a:t>        *head = new; </a:t>
            </a:r>
          </a:p>
          <a:p>
            <a:pPr eaLnBrk="1" hangingPunct="1"/>
            <a:r>
              <a:rPr lang="en-US" altLang="en-US" sz="1800">
                <a:solidFill>
                  <a:srgbClr val="800080"/>
                </a:solidFill>
                <a:latin typeface="Courier New" pitchFamily="49" charset="0"/>
              </a:rPr>
              <a:t>    } </a:t>
            </a:r>
          </a:p>
        </p:txBody>
      </p:sp>
      <p:sp>
        <p:nvSpPr>
          <p:cNvPr id="2" name="TextBox 1"/>
          <p:cNvSpPr txBox="1"/>
          <p:nvPr/>
        </p:nvSpPr>
        <p:spPr>
          <a:xfrm>
            <a:off x="1752600" y="533400"/>
            <a:ext cx="4114800" cy="707886"/>
          </a:xfrm>
          <a:prstGeom prst="rect">
            <a:avLst/>
          </a:prstGeom>
          <a:noFill/>
        </p:spPr>
        <p:txBody>
          <a:bodyPr wrap="square" rtlCol="0">
            <a:spAutoFit/>
          </a:bodyPr>
          <a:lstStyle/>
          <a:p>
            <a:r>
              <a:rPr lang="en-US" sz="4000" dirty="0" smtClean="0"/>
              <a:t>To insert a node</a:t>
            </a:r>
            <a:endParaRPr lang="en-IN" sz="4000" dirty="0"/>
          </a:p>
        </p:txBody>
      </p:sp>
    </p:spTree>
    <p:extLst>
      <p:ext uri="{BB962C8B-B14F-4D97-AF65-F5344CB8AC3E}">
        <p14:creationId xmlns:p14="http://schemas.microsoft.com/office/powerpoint/2010/main" val="30731347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F42B1F91-8E8D-443C-94B9-61293E24EF32}" type="slidenum">
              <a:rPr lang="en-US" altLang="en-US" sz="1200">
                <a:solidFill>
                  <a:srgbClr val="898989"/>
                </a:solidFill>
                <a:latin typeface="Times New Roman" pitchFamily="18" charset="0"/>
              </a:rPr>
              <a:pPr/>
              <a:t>65</a:t>
            </a:fld>
            <a:endParaRPr lang="en-US" altLang="en-US" sz="1200">
              <a:solidFill>
                <a:srgbClr val="898989"/>
              </a:solidFill>
              <a:latin typeface="Times New Roman" pitchFamily="18" charset="0"/>
            </a:endParaRPr>
          </a:p>
        </p:txBody>
      </p:sp>
      <p:sp>
        <p:nvSpPr>
          <p:cNvPr id="46084" name="Text Box 2"/>
          <p:cNvSpPr txBox="1">
            <a:spLocks noChangeArrowheads="1"/>
          </p:cNvSpPr>
          <p:nvPr/>
        </p:nvSpPr>
        <p:spPr bwMode="auto">
          <a:xfrm>
            <a:off x="914400" y="914400"/>
            <a:ext cx="5867400" cy="6740307"/>
          </a:xfrm>
          <a:prstGeom prst="rect">
            <a:avLst/>
          </a:prstGeom>
          <a:solidFill>
            <a:srgbClr val="CCFFFF"/>
          </a:solidFill>
          <a:ln w="31750">
            <a:solidFill>
              <a:srgbClr val="993300"/>
            </a:solidFill>
            <a:miter lim="800000"/>
            <a:headEnd/>
            <a:tailEnd/>
          </a:ln>
        </p:spPr>
        <p:txBody>
          <a:bodyPr wrap="square">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eaLnBrk="1" hangingPunct="1"/>
            <a:r>
              <a:rPr lang="en-US" altLang="en-US" sz="1800" dirty="0">
                <a:latin typeface="Times New Roman" pitchFamily="18" charset="0"/>
              </a:rPr>
              <a:t>    </a:t>
            </a:r>
            <a:r>
              <a:rPr lang="en-US" altLang="en-US" sz="1800" dirty="0">
                <a:solidFill>
                  <a:srgbClr val="800080"/>
                </a:solidFill>
                <a:latin typeface="Courier New" pitchFamily="49" charset="0"/>
              </a:rPr>
              <a:t>else </a:t>
            </a:r>
          </a:p>
          <a:p>
            <a:pPr eaLnBrk="1" hangingPunct="1"/>
            <a:r>
              <a:rPr lang="en-US" altLang="en-US" sz="1800" dirty="0">
                <a:solidFill>
                  <a:srgbClr val="800080"/>
                </a:solidFill>
                <a:latin typeface="Courier New" pitchFamily="49" charset="0"/>
              </a:rPr>
              <a:t>    {</a:t>
            </a:r>
          </a:p>
          <a:p>
            <a:pPr eaLnBrk="1" hangingPunct="1"/>
            <a:r>
              <a:rPr lang="en-US" altLang="en-US" sz="1800" dirty="0">
                <a:solidFill>
                  <a:srgbClr val="800080"/>
                </a:solidFill>
                <a:latin typeface="Courier New" pitchFamily="49" charset="0"/>
              </a:rPr>
              <a:t>	while ((p != NULL) &amp;&amp; (p-&gt;roll != </a:t>
            </a:r>
            <a:r>
              <a:rPr lang="en-US" altLang="en-US" sz="1800" dirty="0" err="1">
                <a:solidFill>
                  <a:srgbClr val="800080"/>
                </a:solidFill>
                <a:latin typeface="Courier New" pitchFamily="49" charset="0"/>
              </a:rPr>
              <a:t>rno</a:t>
            </a:r>
            <a:r>
              <a:rPr lang="en-US" altLang="en-US" sz="1800" dirty="0">
                <a:solidFill>
                  <a:srgbClr val="800080"/>
                </a:solidFill>
                <a:latin typeface="Courier New" pitchFamily="49" charset="0"/>
              </a:rPr>
              <a:t>))      </a:t>
            </a:r>
          </a:p>
          <a:p>
            <a:pPr eaLnBrk="1" hangingPunct="1"/>
            <a:r>
              <a:rPr lang="en-US" altLang="en-US" sz="1800" dirty="0">
                <a:solidFill>
                  <a:srgbClr val="800080"/>
                </a:solidFill>
                <a:latin typeface="Courier New" pitchFamily="49" charset="0"/>
              </a:rPr>
              <a:t>        { </a:t>
            </a:r>
          </a:p>
          <a:p>
            <a:pPr eaLnBrk="1" hangingPunct="1"/>
            <a:r>
              <a:rPr lang="en-US" altLang="en-US" sz="1800" dirty="0">
                <a:solidFill>
                  <a:srgbClr val="800080"/>
                </a:solidFill>
                <a:latin typeface="Courier New" pitchFamily="49" charset="0"/>
              </a:rPr>
              <a:t>            q = p; </a:t>
            </a:r>
          </a:p>
          <a:p>
            <a:pPr eaLnBrk="1" hangingPunct="1"/>
            <a:r>
              <a:rPr lang="en-US" altLang="en-US" sz="1800" dirty="0">
                <a:solidFill>
                  <a:srgbClr val="800080"/>
                </a:solidFill>
                <a:latin typeface="Courier New" pitchFamily="49" charset="0"/>
              </a:rPr>
              <a:t>            p = p-&gt;next; </a:t>
            </a:r>
          </a:p>
          <a:p>
            <a:pPr eaLnBrk="1" hangingPunct="1"/>
            <a:r>
              <a:rPr lang="en-US" altLang="en-US" sz="1800" dirty="0">
                <a:solidFill>
                  <a:srgbClr val="800080"/>
                </a:solidFill>
                <a:latin typeface="Courier New" pitchFamily="49" charset="0"/>
              </a:rPr>
              <a:t>        }      </a:t>
            </a:r>
          </a:p>
          <a:p>
            <a:pPr eaLnBrk="1" hangingPunct="1"/>
            <a:r>
              <a:rPr lang="en-US" altLang="en-US" sz="1800" dirty="0">
                <a:solidFill>
                  <a:srgbClr val="800080"/>
                </a:solidFill>
                <a:latin typeface="Courier New" pitchFamily="49" charset="0"/>
              </a:rPr>
              <a:t>    </a:t>
            </a:r>
          </a:p>
          <a:p>
            <a:pPr eaLnBrk="1" hangingPunct="1"/>
            <a:r>
              <a:rPr lang="en-US" altLang="en-US" sz="1800" dirty="0">
                <a:solidFill>
                  <a:srgbClr val="800080"/>
                </a:solidFill>
                <a:latin typeface="Courier New" pitchFamily="49" charset="0"/>
              </a:rPr>
              <a:t>        if  (p == NULL)       </a:t>
            </a:r>
            <a:r>
              <a:rPr lang="en-US" altLang="en-US" sz="1800" dirty="0">
                <a:solidFill>
                  <a:srgbClr val="993300"/>
                </a:solidFill>
                <a:latin typeface="Courier New" pitchFamily="49" charset="0"/>
              </a:rPr>
              <a:t>/* At the end */</a:t>
            </a:r>
            <a:r>
              <a:rPr lang="en-US" altLang="en-US" sz="1800" dirty="0">
                <a:solidFill>
                  <a:srgbClr val="800080"/>
                </a:solidFill>
                <a:latin typeface="Courier New" pitchFamily="49" charset="0"/>
              </a:rPr>
              <a:t> </a:t>
            </a:r>
          </a:p>
          <a:p>
            <a:pPr eaLnBrk="1" hangingPunct="1"/>
            <a:r>
              <a:rPr lang="en-US" altLang="en-US" sz="1800" dirty="0">
                <a:solidFill>
                  <a:srgbClr val="800080"/>
                </a:solidFill>
                <a:latin typeface="Courier New" pitchFamily="49" charset="0"/>
              </a:rPr>
              <a:t>        { </a:t>
            </a:r>
          </a:p>
          <a:p>
            <a:pPr eaLnBrk="1" hangingPunct="1"/>
            <a:r>
              <a:rPr lang="en-US" altLang="en-US" sz="1800" dirty="0">
                <a:solidFill>
                  <a:srgbClr val="800080"/>
                </a:solidFill>
                <a:latin typeface="Courier New" pitchFamily="49" charset="0"/>
              </a:rPr>
              <a:t>            q-&gt;next = new;    </a:t>
            </a:r>
          </a:p>
          <a:p>
            <a:pPr eaLnBrk="1" hangingPunct="1"/>
            <a:r>
              <a:rPr lang="en-US" altLang="en-US" sz="1800" dirty="0">
                <a:solidFill>
                  <a:srgbClr val="800080"/>
                </a:solidFill>
                <a:latin typeface="Courier New" pitchFamily="49" charset="0"/>
              </a:rPr>
              <a:t>            new-&gt;next = NULL;     </a:t>
            </a:r>
          </a:p>
          <a:p>
            <a:pPr eaLnBrk="1" hangingPunct="1"/>
            <a:r>
              <a:rPr lang="en-US" altLang="en-US" sz="1800" dirty="0">
                <a:solidFill>
                  <a:srgbClr val="800080"/>
                </a:solidFill>
                <a:latin typeface="Courier New" pitchFamily="49" charset="0"/>
              </a:rPr>
              <a:t>        } </a:t>
            </a:r>
          </a:p>
          <a:p>
            <a:pPr eaLnBrk="1" hangingPunct="1"/>
            <a:r>
              <a:rPr lang="en-US" altLang="en-US" sz="1800" dirty="0">
                <a:solidFill>
                  <a:srgbClr val="800080"/>
                </a:solidFill>
                <a:latin typeface="Courier New" pitchFamily="49" charset="0"/>
              </a:rPr>
              <a:t>	 else if  (p-&gt;roll  == </a:t>
            </a:r>
            <a:r>
              <a:rPr lang="en-US" altLang="en-US" sz="1800" dirty="0" err="1">
                <a:solidFill>
                  <a:srgbClr val="800080"/>
                </a:solidFill>
                <a:latin typeface="Courier New" pitchFamily="49" charset="0"/>
              </a:rPr>
              <a:t>rno</a:t>
            </a:r>
            <a:r>
              <a:rPr lang="en-US" altLang="en-US" sz="1800" dirty="0">
                <a:solidFill>
                  <a:srgbClr val="800080"/>
                </a:solidFill>
                <a:latin typeface="Courier New" pitchFamily="49" charset="0"/>
              </a:rPr>
              <a:t>)     </a:t>
            </a:r>
          </a:p>
          <a:p>
            <a:pPr eaLnBrk="1" hangingPunct="1"/>
            <a:r>
              <a:rPr lang="en-US" altLang="en-US" sz="1800" dirty="0">
                <a:solidFill>
                  <a:srgbClr val="800080"/>
                </a:solidFill>
                <a:latin typeface="Courier New" pitchFamily="49" charset="0"/>
              </a:rPr>
              <a:t>                           </a:t>
            </a:r>
            <a:r>
              <a:rPr lang="en-US" altLang="en-US" sz="1800" dirty="0">
                <a:solidFill>
                  <a:srgbClr val="993300"/>
                </a:solidFill>
                <a:latin typeface="Courier New" pitchFamily="49" charset="0"/>
              </a:rPr>
              <a:t>/* In the middle */</a:t>
            </a:r>
            <a:r>
              <a:rPr lang="en-US" altLang="en-US" sz="1800" dirty="0">
                <a:solidFill>
                  <a:srgbClr val="800080"/>
                </a:solidFill>
                <a:latin typeface="Courier New" pitchFamily="49" charset="0"/>
              </a:rPr>
              <a:t> </a:t>
            </a:r>
          </a:p>
          <a:p>
            <a:pPr eaLnBrk="1" hangingPunct="1"/>
            <a:r>
              <a:rPr lang="en-US" altLang="en-US" sz="1800" dirty="0">
                <a:solidFill>
                  <a:srgbClr val="800080"/>
                </a:solidFill>
                <a:latin typeface="Courier New" pitchFamily="49" charset="0"/>
              </a:rPr>
              <a:t>                { </a:t>
            </a:r>
          </a:p>
          <a:p>
            <a:pPr eaLnBrk="1" hangingPunct="1"/>
            <a:r>
              <a:rPr lang="en-US" altLang="en-US" sz="1800" dirty="0">
                <a:solidFill>
                  <a:srgbClr val="800080"/>
                </a:solidFill>
                <a:latin typeface="Courier New" pitchFamily="49" charset="0"/>
              </a:rPr>
              <a:t>                    q-&gt;next = new; </a:t>
            </a:r>
          </a:p>
          <a:p>
            <a:pPr eaLnBrk="1" hangingPunct="1"/>
            <a:r>
              <a:rPr lang="en-US" altLang="en-US" sz="1800" dirty="0">
                <a:solidFill>
                  <a:srgbClr val="800080"/>
                </a:solidFill>
                <a:latin typeface="Courier New" pitchFamily="49" charset="0"/>
              </a:rPr>
              <a:t>                    new-&gt;next = p; </a:t>
            </a:r>
          </a:p>
          <a:p>
            <a:pPr eaLnBrk="1" hangingPunct="1"/>
            <a:r>
              <a:rPr lang="en-US" altLang="en-US" sz="1800" dirty="0">
                <a:solidFill>
                  <a:srgbClr val="800080"/>
                </a:solidFill>
                <a:latin typeface="Courier New" pitchFamily="49" charset="0"/>
              </a:rPr>
              <a:t>                } </a:t>
            </a:r>
          </a:p>
          <a:p>
            <a:pPr eaLnBrk="1" hangingPunct="1"/>
            <a:r>
              <a:rPr lang="en-US" altLang="en-US" sz="1800" dirty="0">
                <a:solidFill>
                  <a:srgbClr val="800080"/>
                </a:solidFill>
                <a:latin typeface="Courier New" pitchFamily="49" charset="0"/>
              </a:rPr>
              <a:t>    }</a:t>
            </a:r>
          </a:p>
          <a:p>
            <a:pPr eaLnBrk="1" hangingPunct="1"/>
            <a:r>
              <a:rPr lang="en-US" altLang="en-US" sz="1800" dirty="0">
                <a:solidFill>
                  <a:srgbClr val="800080"/>
                </a:solidFill>
                <a:latin typeface="Courier New" pitchFamily="49" charset="0"/>
              </a:rPr>
              <a:t>} </a:t>
            </a:r>
          </a:p>
        </p:txBody>
      </p:sp>
      <p:sp>
        <p:nvSpPr>
          <p:cNvPr id="46085" name="Rectangle 3"/>
          <p:cNvSpPr>
            <a:spLocks noChangeArrowheads="1"/>
          </p:cNvSpPr>
          <p:nvPr/>
        </p:nvSpPr>
        <p:spPr bwMode="auto">
          <a:xfrm>
            <a:off x="6888163" y="2133600"/>
            <a:ext cx="2133600" cy="1600200"/>
          </a:xfrm>
          <a:prstGeom prst="rect">
            <a:avLst/>
          </a:prstGeom>
          <a:solidFill>
            <a:srgbClr val="FFFF99"/>
          </a:solidFill>
          <a:ln w="31750">
            <a:solidFill>
              <a:srgbClr val="993366"/>
            </a:solidFill>
            <a:miter lim="800000"/>
            <a:headEnd/>
            <a:tailEnd/>
          </a:ln>
        </p:spPr>
        <p:txBody>
          <a:bodyPr wrap="none" anchor="ctr"/>
          <a:lstStyle/>
          <a:p>
            <a:r>
              <a:rPr lang="en-US" altLang="en-US" sz="2000">
                <a:solidFill>
                  <a:srgbClr val="CC0000"/>
                </a:solidFill>
                <a:latin typeface="Arial" charset="0"/>
              </a:rPr>
              <a:t>The pointers </a:t>
            </a:r>
          </a:p>
          <a:p>
            <a:r>
              <a:rPr lang="en-US" altLang="en-US" sz="2000">
                <a:solidFill>
                  <a:srgbClr val="CC0000"/>
                </a:solidFill>
                <a:latin typeface="Arial" charset="0"/>
              </a:rPr>
              <a:t>q and p </a:t>
            </a:r>
          </a:p>
          <a:p>
            <a:r>
              <a:rPr lang="en-US" altLang="en-US" sz="2000">
                <a:solidFill>
                  <a:srgbClr val="CC0000"/>
                </a:solidFill>
                <a:latin typeface="Arial" charset="0"/>
              </a:rPr>
              <a:t>always point </a:t>
            </a:r>
          </a:p>
          <a:p>
            <a:r>
              <a:rPr lang="en-US" altLang="en-US" sz="2000">
                <a:solidFill>
                  <a:srgbClr val="CC0000"/>
                </a:solidFill>
                <a:latin typeface="Arial" charset="0"/>
              </a:rPr>
              <a:t>to consecutive </a:t>
            </a:r>
          </a:p>
          <a:p>
            <a:r>
              <a:rPr lang="en-US" altLang="en-US" sz="2000">
                <a:solidFill>
                  <a:srgbClr val="CC0000"/>
                </a:solidFill>
                <a:latin typeface="Arial" charset="0"/>
              </a:rPr>
              <a:t>nodes.</a:t>
            </a:r>
          </a:p>
        </p:txBody>
      </p:sp>
    </p:spTree>
    <p:extLst>
      <p:ext uri="{BB962C8B-B14F-4D97-AF65-F5344CB8AC3E}">
        <p14:creationId xmlns:p14="http://schemas.microsoft.com/office/powerpoint/2010/main" val="36358323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noChangeArrowheads="1"/>
          </p:cNvSpPr>
          <p:nvPr>
            <p:ph type="title"/>
          </p:nvPr>
        </p:nvSpPr>
        <p:spPr/>
        <p:txBody>
          <a:bodyPr/>
          <a:lstStyle/>
          <a:p>
            <a:pPr eaLnBrk="1" hangingPunct="1"/>
            <a:endParaRPr lang="en-US" altLang="en-US" smtClean="0"/>
          </a:p>
        </p:txBody>
      </p:sp>
      <p:sp>
        <p:nvSpPr>
          <p:cNvPr id="47106" name="Rectangle 4"/>
          <p:cNvSpPr>
            <a:spLocks noGrp="1" noChangeArrowheads="1"/>
          </p:cNvSpPr>
          <p:nvPr>
            <p:ph idx="1"/>
          </p:nvPr>
        </p:nvSpPr>
        <p:spPr/>
        <p:txBody>
          <a:bodyPr/>
          <a:lstStyle/>
          <a:p>
            <a:pPr eaLnBrk="1" hangingPunct="1"/>
            <a:r>
              <a:rPr lang="en-US" altLang="en-US" smtClean="0"/>
              <a:t>To be called from </a:t>
            </a:r>
            <a:r>
              <a:rPr lang="en-US" altLang="en-US" smtClean="0">
                <a:latin typeface="Courier New" pitchFamily="49" charset="0"/>
              </a:rPr>
              <a:t>main()</a:t>
            </a:r>
            <a:r>
              <a:rPr lang="en-US" altLang="en-US" smtClean="0"/>
              <a:t> function as:</a:t>
            </a:r>
          </a:p>
          <a:p>
            <a:pPr eaLnBrk="1" hangingPunct="1"/>
            <a:endParaRPr lang="en-US" altLang="en-US" smtClean="0"/>
          </a:p>
          <a:p>
            <a:pPr eaLnBrk="1" hangingPunct="1">
              <a:buFontTx/>
              <a:buNone/>
            </a:pPr>
            <a:r>
              <a:rPr lang="en-US" altLang="en-US" smtClean="0"/>
              <a:t>	    		</a:t>
            </a:r>
            <a:r>
              <a:rPr lang="en-US" altLang="en-US" sz="2000" smtClean="0">
                <a:solidFill>
                  <a:srgbClr val="800080"/>
                </a:solidFill>
                <a:latin typeface="Courier New" pitchFamily="49" charset="0"/>
              </a:rPr>
              <a:t>node *head;</a:t>
            </a:r>
          </a:p>
          <a:p>
            <a:pPr eaLnBrk="1" hangingPunct="1">
              <a:buFontTx/>
              <a:buNone/>
            </a:pPr>
            <a:r>
              <a:rPr lang="en-US" altLang="en-US" sz="2000" smtClean="0">
                <a:solidFill>
                  <a:srgbClr val="800080"/>
                </a:solidFill>
                <a:latin typeface="Courier New" pitchFamily="49" charset="0"/>
              </a:rPr>
              <a:t>      	………</a:t>
            </a:r>
          </a:p>
          <a:p>
            <a:pPr eaLnBrk="1" hangingPunct="1">
              <a:buFontTx/>
              <a:buNone/>
            </a:pPr>
            <a:r>
              <a:rPr lang="en-US" altLang="en-US" sz="2000" smtClean="0">
                <a:solidFill>
                  <a:srgbClr val="800080"/>
                </a:solidFill>
                <a:latin typeface="Courier New" pitchFamily="49" charset="0"/>
              </a:rPr>
              <a:t>      	insert (&amp;head);</a:t>
            </a:r>
          </a:p>
        </p:txBody>
      </p:sp>
      <p:sp>
        <p:nvSpPr>
          <p:cNvPr id="471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F995D792-A903-4914-A64F-13ADA9DA8D30}" type="slidenum">
              <a:rPr lang="en-US" altLang="en-US" sz="1200">
                <a:solidFill>
                  <a:srgbClr val="898989"/>
                </a:solidFill>
                <a:latin typeface="Times New Roman" pitchFamily="18" charset="0"/>
              </a:rPr>
              <a:pPr/>
              <a:t>66</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27389638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Grp="1" noChangeArrowheads="1"/>
          </p:cNvSpPr>
          <p:nvPr>
            <p:ph type="ctrTitle"/>
          </p:nvPr>
        </p:nvSpPr>
        <p:spPr/>
        <p:txBody>
          <a:bodyPr/>
          <a:lstStyle/>
          <a:p>
            <a:pPr eaLnBrk="1" hangingPunct="1"/>
            <a:r>
              <a:rPr lang="en-US" altLang="en-US" smtClean="0"/>
              <a:t>Deleting a node from the list</a:t>
            </a:r>
          </a:p>
        </p:txBody>
      </p:sp>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D8F774AB-13D6-45B0-B0D7-F3C829ADD51D}" type="slidenum">
              <a:rPr lang="en-US" altLang="en-US" sz="1200">
                <a:solidFill>
                  <a:srgbClr val="898989"/>
                </a:solidFill>
                <a:latin typeface="Times New Roman" pitchFamily="18" charset="0"/>
              </a:rPr>
              <a:pPr/>
              <a:t>67</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25254967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tLang="en-US" smtClean="0"/>
              <a:t>What is to be done?</a:t>
            </a:r>
          </a:p>
        </p:txBody>
      </p:sp>
      <p:sp>
        <p:nvSpPr>
          <p:cNvPr id="21507" name="Rectangle 3"/>
          <p:cNvSpPr>
            <a:spLocks noGrp="1" noChangeArrowheads="1"/>
          </p:cNvSpPr>
          <p:nvPr>
            <p:ph idx="1"/>
          </p:nvPr>
        </p:nvSpPr>
        <p:spPr/>
        <p:txBody>
          <a:bodyPr/>
          <a:lstStyle/>
          <a:p>
            <a:pPr eaLnBrk="1" hangingPunct="1"/>
            <a:r>
              <a:rPr lang="en-US" altLang="en-US" smtClean="0"/>
              <a:t>Here also we are required to delete a specified node.</a:t>
            </a:r>
          </a:p>
          <a:p>
            <a:pPr lvl="1" eaLnBrk="1" hangingPunct="1"/>
            <a:r>
              <a:rPr lang="en-US" altLang="en-US" smtClean="0"/>
              <a:t>Say, the node whose </a:t>
            </a:r>
            <a:r>
              <a:rPr lang="en-US" altLang="en-US" smtClean="0">
                <a:solidFill>
                  <a:srgbClr val="800080"/>
                </a:solidFill>
                <a:latin typeface="Courier New" pitchFamily="49" charset="0"/>
              </a:rPr>
              <a:t>roll</a:t>
            </a:r>
            <a:r>
              <a:rPr lang="en-US" altLang="en-US" smtClean="0"/>
              <a:t> field is given.</a:t>
            </a:r>
          </a:p>
          <a:p>
            <a:pPr eaLnBrk="1" hangingPunct="1"/>
            <a:r>
              <a:rPr lang="en-US" altLang="en-US" smtClean="0"/>
              <a:t>Here also three conditions arise:</a:t>
            </a:r>
          </a:p>
          <a:p>
            <a:pPr lvl="1" eaLnBrk="1" hangingPunct="1"/>
            <a:r>
              <a:rPr lang="en-US" altLang="en-US" smtClean="0"/>
              <a:t>Deleting the first node.</a:t>
            </a:r>
          </a:p>
          <a:p>
            <a:pPr lvl="1" eaLnBrk="1" hangingPunct="1"/>
            <a:r>
              <a:rPr lang="en-US" altLang="en-US" smtClean="0"/>
              <a:t>Deleting the last node.</a:t>
            </a:r>
          </a:p>
          <a:p>
            <a:pPr lvl="1" eaLnBrk="1" hangingPunct="1"/>
            <a:r>
              <a:rPr lang="en-US" altLang="en-US" smtClean="0"/>
              <a:t>Deleting an intermediate node.</a:t>
            </a:r>
          </a:p>
        </p:txBody>
      </p:sp>
      <p:sp>
        <p:nvSpPr>
          <p:cNvPr id="491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798BD15A-E257-4F85-B74A-A3420AD26661}" type="slidenum">
              <a:rPr lang="en-US" altLang="en-US" sz="1200">
                <a:solidFill>
                  <a:srgbClr val="898989"/>
                </a:solidFill>
                <a:latin typeface="Times New Roman" pitchFamily="18" charset="0"/>
              </a:rPr>
              <a:pPr/>
              <a:t>68</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2346778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7" dur="500"/>
                                        <p:tgtEl>
                                          <p:spTgt spid="215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12" dur="500"/>
                                        <p:tgtEl>
                                          <p:spTgt spid="2150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17"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EE4C2C61-1E56-4274-A76E-2285449B9A35}" type="slidenum">
              <a:rPr lang="en-US" altLang="en-US" sz="1200">
                <a:solidFill>
                  <a:srgbClr val="898989"/>
                </a:solidFill>
                <a:latin typeface="Times New Roman" pitchFamily="18" charset="0"/>
              </a:rPr>
              <a:pPr/>
              <a:t>69</a:t>
            </a:fld>
            <a:endParaRPr lang="en-US" altLang="en-US" sz="1200">
              <a:solidFill>
                <a:srgbClr val="898989"/>
              </a:solidFill>
              <a:latin typeface="Times New Roman" pitchFamily="18" charset="0"/>
            </a:endParaRPr>
          </a:p>
        </p:txBody>
      </p:sp>
      <p:sp>
        <p:nvSpPr>
          <p:cNvPr id="50180" name="Text Box 2"/>
          <p:cNvSpPr txBox="1">
            <a:spLocks noChangeArrowheads="1"/>
          </p:cNvSpPr>
          <p:nvPr/>
        </p:nvSpPr>
        <p:spPr bwMode="auto">
          <a:xfrm>
            <a:off x="1524000" y="914400"/>
            <a:ext cx="6248400" cy="4243388"/>
          </a:xfrm>
          <a:prstGeom prst="rect">
            <a:avLst/>
          </a:prstGeom>
          <a:solidFill>
            <a:srgbClr val="CCFFFF"/>
          </a:solidFill>
          <a:ln w="31750">
            <a:solidFill>
              <a:srgbClr val="993300"/>
            </a:solidFill>
            <a:miter lim="800000"/>
            <a:headEnd/>
            <a:tailEnd/>
          </a:ln>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eaLnBrk="1" hangingPunct="1"/>
            <a:r>
              <a:rPr lang="en-US" altLang="en-US" sz="1800">
                <a:solidFill>
                  <a:srgbClr val="800080"/>
                </a:solidFill>
                <a:latin typeface="Courier New" pitchFamily="49" charset="0"/>
              </a:rPr>
              <a:t>void  delete (node **head) </a:t>
            </a:r>
          </a:p>
          <a:p>
            <a:pPr eaLnBrk="1" hangingPunct="1"/>
            <a:r>
              <a:rPr lang="en-US" altLang="en-US" sz="1800">
                <a:solidFill>
                  <a:srgbClr val="800080"/>
                </a:solidFill>
                <a:latin typeface="Courier New" pitchFamily="49" charset="0"/>
              </a:rPr>
              <a:t>{ </a:t>
            </a:r>
          </a:p>
          <a:p>
            <a:pPr eaLnBrk="1" hangingPunct="1"/>
            <a:r>
              <a:rPr lang="en-US" altLang="en-US" sz="1800">
                <a:solidFill>
                  <a:srgbClr val="800080"/>
                </a:solidFill>
                <a:latin typeface="Courier New" pitchFamily="49" charset="0"/>
              </a:rPr>
              <a:t>    int  rno; </a:t>
            </a:r>
          </a:p>
          <a:p>
            <a:pPr eaLnBrk="1" hangingPunct="1"/>
            <a:r>
              <a:rPr lang="en-US" altLang="en-US" sz="1800">
                <a:solidFill>
                  <a:srgbClr val="800080"/>
                </a:solidFill>
                <a:latin typeface="Courier New" pitchFamily="49" charset="0"/>
              </a:rPr>
              <a:t>    node  *p, *q; </a:t>
            </a:r>
          </a:p>
          <a:p>
            <a:pPr eaLnBrk="1" hangingPunct="1"/>
            <a:r>
              <a:rPr lang="en-US" altLang="en-US" sz="1800">
                <a:solidFill>
                  <a:srgbClr val="800080"/>
                </a:solidFill>
                <a:latin typeface="Courier New" pitchFamily="49" charset="0"/>
              </a:rPr>
              <a:t>    </a:t>
            </a:r>
          </a:p>
          <a:p>
            <a:pPr eaLnBrk="1" hangingPunct="1"/>
            <a:r>
              <a:rPr lang="en-US" altLang="en-US" sz="1800">
                <a:solidFill>
                  <a:srgbClr val="800080"/>
                </a:solidFill>
                <a:latin typeface="Courier New" pitchFamily="49" charset="0"/>
              </a:rPr>
              <a:t>    printf ("\nDelete for roll :"); </a:t>
            </a:r>
          </a:p>
          <a:p>
            <a:pPr eaLnBrk="1" hangingPunct="1"/>
            <a:r>
              <a:rPr lang="en-US" altLang="en-US" sz="1800">
                <a:solidFill>
                  <a:srgbClr val="800080"/>
                </a:solidFill>
                <a:latin typeface="Courier New" pitchFamily="49" charset="0"/>
              </a:rPr>
              <a:t>      scanf ("%d", &amp;rno); </a:t>
            </a:r>
          </a:p>
          <a:p>
            <a:pPr eaLnBrk="1" hangingPunct="1"/>
            <a:endParaRPr lang="en-US" altLang="en-US" sz="1800">
              <a:solidFill>
                <a:srgbClr val="800080"/>
              </a:solidFill>
              <a:latin typeface="Courier New" pitchFamily="49" charset="0"/>
            </a:endParaRPr>
          </a:p>
          <a:p>
            <a:pPr eaLnBrk="1" hangingPunct="1"/>
            <a:r>
              <a:rPr lang="en-US" altLang="en-US" sz="1800">
                <a:solidFill>
                  <a:srgbClr val="800080"/>
                </a:solidFill>
                <a:latin typeface="Courier New" pitchFamily="49" charset="0"/>
              </a:rPr>
              <a:t>    p = *head; </a:t>
            </a:r>
          </a:p>
          <a:p>
            <a:pPr eaLnBrk="1" hangingPunct="1"/>
            <a:r>
              <a:rPr lang="en-US" altLang="en-US" sz="1800">
                <a:solidFill>
                  <a:srgbClr val="800080"/>
                </a:solidFill>
                <a:latin typeface="Courier New" pitchFamily="49" charset="0"/>
              </a:rPr>
              <a:t>    if  (p-&gt;roll == rno)            </a:t>
            </a:r>
          </a:p>
          <a:p>
            <a:pPr eaLnBrk="1" hangingPunct="1"/>
            <a:r>
              <a:rPr lang="en-US" altLang="en-US" sz="1800">
                <a:solidFill>
                  <a:srgbClr val="800080"/>
                </a:solidFill>
                <a:latin typeface="Courier New" pitchFamily="49" charset="0"/>
              </a:rPr>
              <a:t>             </a:t>
            </a:r>
            <a:r>
              <a:rPr lang="en-US" altLang="en-US" sz="1800">
                <a:solidFill>
                  <a:srgbClr val="993300"/>
                </a:solidFill>
                <a:latin typeface="Courier New" pitchFamily="49" charset="0"/>
              </a:rPr>
              <a:t>/* Delete the first element */</a:t>
            </a:r>
            <a:r>
              <a:rPr lang="en-US" altLang="en-US" sz="1800">
                <a:solidFill>
                  <a:srgbClr val="800080"/>
                </a:solidFill>
                <a:latin typeface="Courier New" pitchFamily="49" charset="0"/>
              </a:rPr>
              <a:t> </a:t>
            </a:r>
          </a:p>
          <a:p>
            <a:pPr eaLnBrk="1" hangingPunct="1"/>
            <a:r>
              <a:rPr lang="en-US" altLang="en-US" sz="1800">
                <a:solidFill>
                  <a:srgbClr val="800080"/>
                </a:solidFill>
                <a:latin typeface="Courier New" pitchFamily="49" charset="0"/>
              </a:rPr>
              <a:t>    { </a:t>
            </a:r>
          </a:p>
          <a:p>
            <a:pPr eaLnBrk="1" hangingPunct="1"/>
            <a:r>
              <a:rPr lang="en-US" altLang="en-US" sz="1800">
                <a:solidFill>
                  <a:srgbClr val="800080"/>
                </a:solidFill>
                <a:latin typeface="Courier New" pitchFamily="49" charset="0"/>
              </a:rPr>
              <a:t>        *head = p-&gt;next;   </a:t>
            </a:r>
          </a:p>
          <a:p>
            <a:pPr eaLnBrk="1" hangingPunct="1"/>
            <a:r>
              <a:rPr lang="en-US" altLang="en-US" sz="1800">
                <a:solidFill>
                  <a:srgbClr val="800080"/>
                </a:solidFill>
                <a:latin typeface="Courier New" pitchFamily="49" charset="0"/>
              </a:rPr>
              <a:t>        free (p); </a:t>
            </a:r>
          </a:p>
          <a:p>
            <a:pPr eaLnBrk="1" hangingPunct="1"/>
            <a:r>
              <a:rPr lang="en-US" altLang="en-US" sz="1800">
                <a:solidFill>
                  <a:srgbClr val="800080"/>
                </a:solidFill>
                <a:latin typeface="Courier New" pitchFamily="49" charset="0"/>
              </a:rPr>
              <a:t>    } </a:t>
            </a:r>
          </a:p>
        </p:txBody>
      </p:sp>
    </p:spTree>
    <p:extLst>
      <p:ext uri="{BB962C8B-B14F-4D97-AF65-F5344CB8AC3E}">
        <p14:creationId xmlns:p14="http://schemas.microsoft.com/office/powerpoint/2010/main" val="2778181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243C15A-7D8B-45CD-8C24-52DD8556E8EF}" type="slidenum">
              <a:rPr lang="en-US" altLang="en-US" smtClean="0">
                <a:latin typeface="Arial Black" pitchFamily="34" charset="0"/>
              </a:rPr>
              <a:pPr/>
              <a:t>7</a:t>
            </a:fld>
            <a:endParaRPr lang="en-US" altLang="en-US" smtClean="0">
              <a:latin typeface="Arial Black" pitchFamily="34" charset="0"/>
            </a:endParaRPr>
          </a:p>
        </p:txBody>
      </p:sp>
      <p:sp>
        <p:nvSpPr>
          <p:cNvPr id="7171" name="Rectangle 2"/>
          <p:cNvSpPr>
            <a:spLocks noGrp="1" noChangeArrowheads="1"/>
          </p:cNvSpPr>
          <p:nvPr>
            <p:ph type="title" idx="4294967295"/>
          </p:nvPr>
        </p:nvSpPr>
        <p:spPr>
          <a:xfrm>
            <a:off x="533400" y="228600"/>
            <a:ext cx="8229600" cy="1371600"/>
          </a:xfrm>
        </p:spPr>
        <p:txBody>
          <a:bodyPr/>
          <a:lstStyle/>
          <a:p>
            <a:pPr eaLnBrk="1" hangingPunct="1"/>
            <a:r>
              <a:rPr lang="en-US" altLang="en-US" smtClean="0"/>
              <a:t>Allocating a Block of Memory</a:t>
            </a:r>
          </a:p>
        </p:txBody>
      </p:sp>
      <p:sp>
        <p:nvSpPr>
          <p:cNvPr id="7172" name="Rectangle 3"/>
          <p:cNvSpPr>
            <a:spLocks noGrp="1" noChangeArrowheads="1"/>
          </p:cNvSpPr>
          <p:nvPr>
            <p:ph type="body" idx="4294967295"/>
          </p:nvPr>
        </p:nvSpPr>
        <p:spPr>
          <a:xfrm>
            <a:off x="457200" y="1752600"/>
            <a:ext cx="8229600" cy="4343400"/>
          </a:xfrm>
        </p:spPr>
        <p:txBody>
          <a:bodyPr/>
          <a:lstStyle/>
          <a:p>
            <a:pPr eaLnBrk="1" hangingPunct="1">
              <a:lnSpc>
                <a:spcPct val="90000"/>
              </a:lnSpc>
            </a:pPr>
            <a:r>
              <a:rPr lang="en-US" altLang="en-US" dirty="0" err="1" smtClean="0"/>
              <a:t>malloc</a:t>
            </a:r>
            <a:r>
              <a:rPr lang="en-US" altLang="en-US" dirty="0" smtClean="0"/>
              <a:t>() is present in &lt;</a:t>
            </a:r>
            <a:r>
              <a:rPr lang="en-US" altLang="en-US" dirty="0" err="1" smtClean="0"/>
              <a:t>stdlib.h</a:t>
            </a:r>
            <a:r>
              <a:rPr lang="en-US" altLang="en-US" dirty="0" smtClean="0"/>
              <a:t>&gt;</a:t>
            </a:r>
            <a:endParaRPr lang="en-US" altLang="en-US" sz="2800" dirty="0" smtClean="0"/>
          </a:p>
          <a:p>
            <a:pPr eaLnBrk="1" hangingPunct="1">
              <a:lnSpc>
                <a:spcPct val="90000"/>
              </a:lnSpc>
            </a:pPr>
            <a:r>
              <a:rPr lang="en-US" altLang="en-US" sz="2800" dirty="0" smtClean="0"/>
              <a:t>A block of memory can be allocated using the function </a:t>
            </a:r>
            <a:r>
              <a:rPr lang="en-US" altLang="en-US" sz="2800" dirty="0" err="1" smtClean="0">
                <a:solidFill>
                  <a:srgbClr val="0000FF"/>
                </a:solidFill>
              </a:rPr>
              <a:t>malloc</a:t>
            </a:r>
            <a:endParaRPr lang="en-US" altLang="en-US" sz="2800" dirty="0" smtClean="0"/>
          </a:p>
          <a:p>
            <a:pPr lvl="1" eaLnBrk="1" hangingPunct="1">
              <a:lnSpc>
                <a:spcPct val="90000"/>
              </a:lnSpc>
            </a:pPr>
            <a:r>
              <a:rPr lang="en-US" altLang="en-US" dirty="0" smtClean="0"/>
              <a:t>Reserves a block of memory of specified size and returns a pointer of type </a:t>
            </a:r>
            <a:r>
              <a:rPr lang="en-US" altLang="en-US" dirty="0" smtClean="0">
                <a:solidFill>
                  <a:srgbClr val="0000FF"/>
                </a:solidFill>
              </a:rPr>
              <a:t>void</a:t>
            </a:r>
            <a:endParaRPr lang="en-US" altLang="en-US" dirty="0" smtClean="0"/>
          </a:p>
          <a:p>
            <a:pPr lvl="1" eaLnBrk="1" hangingPunct="1">
              <a:lnSpc>
                <a:spcPct val="90000"/>
              </a:lnSpc>
            </a:pPr>
            <a:r>
              <a:rPr lang="en-US" altLang="en-US" dirty="0" smtClean="0"/>
              <a:t>The return pointer can be type-casted to any pointer type</a:t>
            </a:r>
            <a:endParaRPr lang="en-US" altLang="en-US" sz="2400" dirty="0" smtClean="0"/>
          </a:p>
          <a:p>
            <a:pPr eaLnBrk="1" hangingPunct="1">
              <a:lnSpc>
                <a:spcPct val="90000"/>
              </a:lnSpc>
            </a:pPr>
            <a:r>
              <a:rPr lang="en-US" altLang="en-US" sz="2800" dirty="0" smtClean="0"/>
              <a:t>General format:</a:t>
            </a:r>
          </a:p>
          <a:p>
            <a:pPr eaLnBrk="1" hangingPunct="1">
              <a:lnSpc>
                <a:spcPct val="90000"/>
              </a:lnSpc>
              <a:buFont typeface="Wingdings" pitchFamily="2" charset="2"/>
              <a:buNone/>
            </a:pPr>
            <a:r>
              <a:rPr lang="en-US" altLang="en-US" sz="2800" dirty="0" smtClean="0"/>
              <a:t>	     </a:t>
            </a:r>
            <a:r>
              <a:rPr lang="en-US" altLang="en-US" sz="2800" dirty="0" smtClean="0">
                <a:solidFill>
                  <a:srgbClr val="3333FF"/>
                </a:solidFill>
              </a:rPr>
              <a:t>type *p;</a:t>
            </a:r>
          </a:p>
          <a:p>
            <a:pPr lvl="1" eaLnBrk="1" hangingPunct="1">
              <a:lnSpc>
                <a:spcPct val="90000"/>
              </a:lnSpc>
              <a:buFont typeface="Wingdings" pitchFamily="2" charset="2"/>
              <a:buNone/>
            </a:pPr>
            <a:r>
              <a:rPr lang="en-US" altLang="en-US" dirty="0" smtClean="0"/>
              <a:t>   </a:t>
            </a:r>
            <a:r>
              <a:rPr lang="en-US" altLang="en-US" dirty="0" smtClean="0">
                <a:solidFill>
                  <a:srgbClr val="0000FF"/>
                </a:solidFill>
              </a:rPr>
              <a:t>p =  (type *) </a:t>
            </a:r>
            <a:r>
              <a:rPr lang="en-US" altLang="en-US" dirty="0" err="1" smtClean="0">
                <a:solidFill>
                  <a:srgbClr val="0000FF"/>
                </a:solidFill>
              </a:rPr>
              <a:t>malloc</a:t>
            </a:r>
            <a:r>
              <a:rPr lang="en-US" altLang="en-US" dirty="0" smtClean="0">
                <a:solidFill>
                  <a:srgbClr val="0000FF"/>
                </a:solidFill>
              </a:rPr>
              <a:t> (</a:t>
            </a:r>
            <a:r>
              <a:rPr lang="en-US" altLang="en-US" dirty="0" err="1" smtClean="0">
                <a:solidFill>
                  <a:srgbClr val="0000FF"/>
                </a:solidFill>
              </a:rPr>
              <a:t>byte_size</a:t>
            </a:r>
            <a:r>
              <a:rPr lang="en-US" altLang="en-US" dirty="0" smtClean="0">
                <a:solidFill>
                  <a:srgbClr val="0000FF"/>
                </a:solidFill>
              </a:rPr>
              <a:t>);</a:t>
            </a:r>
          </a:p>
        </p:txBody>
      </p:sp>
    </p:spTree>
    <p:extLst>
      <p:ext uri="{BB962C8B-B14F-4D97-AF65-F5344CB8AC3E}">
        <p14:creationId xmlns:p14="http://schemas.microsoft.com/office/powerpoint/2010/main" val="3513479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322E32FA-5224-40A1-8E58-54D1A2246D4B}" type="slidenum">
              <a:rPr lang="en-US" altLang="en-US" sz="1200">
                <a:solidFill>
                  <a:srgbClr val="898989"/>
                </a:solidFill>
                <a:latin typeface="Times New Roman" pitchFamily="18" charset="0"/>
              </a:rPr>
              <a:pPr/>
              <a:t>70</a:t>
            </a:fld>
            <a:endParaRPr lang="en-US" altLang="en-US" sz="1200">
              <a:solidFill>
                <a:srgbClr val="898989"/>
              </a:solidFill>
              <a:latin typeface="Times New Roman" pitchFamily="18" charset="0"/>
            </a:endParaRPr>
          </a:p>
        </p:txBody>
      </p:sp>
      <p:sp>
        <p:nvSpPr>
          <p:cNvPr id="51204" name="Text Box 2"/>
          <p:cNvSpPr txBox="1">
            <a:spLocks noChangeArrowheads="1"/>
          </p:cNvSpPr>
          <p:nvPr/>
        </p:nvSpPr>
        <p:spPr bwMode="auto">
          <a:xfrm>
            <a:off x="457200" y="609600"/>
            <a:ext cx="7315200" cy="5341938"/>
          </a:xfrm>
          <a:prstGeom prst="rect">
            <a:avLst/>
          </a:prstGeom>
          <a:solidFill>
            <a:srgbClr val="CCFFFF"/>
          </a:solidFill>
          <a:ln w="31750">
            <a:solidFill>
              <a:srgbClr val="993300"/>
            </a:solidFill>
            <a:miter lim="800000"/>
            <a:headEnd/>
            <a:tailEnd/>
          </a:ln>
        </p:spPr>
        <p:txBody>
          <a:bodyPr>
            <a:spAutoFit/>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pPr eaLnBrk="1" hangingPunct="1"/>
            <a:r>
              <a:rPr lang="en-US" altLang="en-US" sz="1800">
                <a:latin typeface="Times New Roman" pitchFamily="18" charset="0"/>
              </a:rPr>
              <a:t>   </a:t>
            </a:r>
            <a:r>
              <a:rPr lang="en-US" altLang="en-US" sz="1800">
                <a:solidFill>
                  <a:srgbClr val="800080"/>
                </a:solidFill>
                <a:latin typeface="Courier New" pitchFamily="49" charset="0"/>
              </a:rPr>
              <a:t>else</a:t>
            </a:r>
          </a:p>
          <a:p>
            <a:pPr eaLnBrk="1" hangingPunct="1"/>
            <a:r>
              <a:rPr lang="en-US" altLang="en-US" sz="1800">
                <a:solidFill>
                  <a:srgbClr val="800080"/>
                </a:solidFill>
                <a:latin typeface="Courier New" pitchFamily="49" charset="0"/>
              </a:rPr>
              <a:t>    {</a:t>
            </a:r>
          </a:p>
          <a:p>
            <a:pPr eaLnBrk="1" hangingPunct="1"/>
            <a:r>
              <a:rPr lang="en-US" altLang="en-US" sz="1800">
                <a:solidFill>
                  <a:srgbClr val="800080"/>
                </a:solidFill>
                <a:latin typeface="Courier New" pitchFamily="49" charset="0"/>
              </a:rPr>
              <a:t>        while  ((p != NULL) &amp;&amp; (p-&gt;roll != rno))      </a:t>
            </a:r>
          </a:p>
          <a:p>
            <a:pPr eaLnBrk="1" hangingPunct="1"/>
            <a:r>
              <a:rPr lang="en-US" altLang="en-US" sz="1800">
                <a:solidFill>
                  <a:srgbClr val="800080"/>
                </a:solidFill>
                <a:latin typeface="Courier New" pitchFamily="49" charset="0"/>
              </a:rPr>
              <a:t>        { </a:t>
            </a:r>
          </a:p>
          <a:p>
            <a:pPr eaLnBrk="1" hangingPunct="1"/>
            <a:r>
              <a:rPr lang="en-US" altLang="en-US" sz="1800">
                <a:solidFill>
                  <a:srgbClr val="800080"/>
                </a:solidFill>
                <a:latin typeface="Courier New" pitchFamily="49" charset="0"/>
              </a:rPr>
              <a:t>            q = p; </a:t>
            </a:r>
          </a:p>
          <a:p>
            <a:pPr eaLnBrk="1" hangingPunct="1"/>
            <a:r>
              <a:rPr lang="en-US" altLang="en-US" sz="1800">
                <a:solidFill>
                  <a:srgbClr val="800080"/>
                </a:solidFill>
                <a:latin typeface="Courier New" pitchFamily="49" charset="0"/>
              </a:rPr>
              <a:t>            p  =  p-&gt;next; </a:t>
            </a:r>
          </a:p>
          <a:p>
            <a:pPr eaLnBrk="1" hangingPunct="1"/>
            <a:r>
              <a:rPr lang="en-US" altLang="en-US" sz="1800">
                <a:solidFill>
                  <a:srgbClr val="800080"/>
                </a:solidFill>
                <a:latin typeface="Courier New" pitchFamily="49" charset="0"/>
              </a:rPr>
              <a:t>        }      </a:t>
            </a:r>
          </a:p>
          <a:p>
            <a:pPr eaLnBrk="1" hangingPunct="1"/>
            <a:endParaRPr lang="en-US" altLang="en-US" sz="1800">
              <a:solidFill>
                <a:srgbClr val="800080"/>
              </a:solidFill>
              <a:latin typeface="Courier New" pitchFamily="49" charset="0"/>
            </a:endParaRPr>
          </a:p>
          <a:p>
            <a:pPr eaLnBrk="1" hangingPunct="1"/>
            <a:r>
              <a:rPr lang="en-US" altLang="en-US" sz="1800">
                <a:solidFill>
                  <a:srgbClr val="800080"/>
                </a:solidFill>
                <a:latin typeface="Courier New" pitchFamily="49" charset="0"/>
              </a:rPr>
              <a:t>        if  (p == NULL)      </a:t>
            </a:r>
            <a:r>
              <a:rPr lang="en-US" altLang="en-US" sz="1800">
                <a:solidFill>
                  <a:srgbClr val="993300"/>
                </a:solidFill>
                <a:latin typeface="Courier New" pitchFamily="49" charset="0"/>
              </a:rPr>
              <a:t>/* Element not found */</a:t>
            </a:r>
            <a:r>
              <a:rPr lang="en-US" altLang="en-US" sz="1800">
                <a:solidFill>
                  <a:srgbClr val="800080"/>
                </a:solidFill>
                <a:latin typeface="Courier New" pitchFamily="49" charset="0"/>
              </a:rPr>
              <a:t> </a:t>
            </a:r>
          </a:p>
          <a:p>
            <a:pPr eaLnBrk="1" hangingPunct="1"/>
            <a:r>
              <a:rPr lang="en-US" altLang="en-US" sz="1800">
                <a:solidFill>
                  <a:srgbClr val="800080"/>
                </a:solidFill>
                <a:latin typeface="Courier New" pitchFamily="49" charset="0"/>
              </a:rPr>
              <a:t>           printf ("\nNo match :: deletion failed");</a:t>
            </a:r>
          </a:p>
          <a:p>
            <a:pPr eaLnBrk="1" hangingPunct="1"/>
            <a:r>
              <a:rPr lang="en-US" altLang="en-US" sz="1800">
                <a:solidFill>
                  <a:srgbClr val="800080"/>
                </a:solidFill>
                <a:latin typeface="Courier New" pitchFamily="49" charset="0"/>
              </a:rPr>
              <a:t>       </a:t>
            </a:r>
          </a:p>
          <a:p>
            <a:pPr eaLnBrk="1" hangingPunct="1"/>
            <a:r>
              <a:rPr lang="en-US" altLang="en-US" sz="1800">
                <a:solidFill>
                  <a:srgbClr val="800080"/>
                </a:solidFill>
                <a:latin typeface="Courier New" pitchFamily="49" charset="0"/>
              </a:rPr>
              <a:t>        else if (p-&gt;roll == rno)           </a:t>
            </a:r>
          </a:p>
          <a:p>
            <a:pPr eaLnBrk="1" hangingPunct="1"/>
            <a:r>
              <a:rPr lang="en-US" altLang="en-US" sz="1800">
                <a:solidFill>
                  <a:srgbClr val="800080"/>
                </a:solidFill>
                <a:latin typeface="Courier New" pitchFamily="49" charset="0"/>
              </a:rPr>
              <a:t>                      </a:t>
            </a:r>
            <a:r>
              <a:rPr lang="en-US" altLang="en-US" sz="1800">
                <a:solidFill>
                  <a:srgbClr val="993300"/>
                </a:solidFill>
                <a:latin typeface="Courier New" pitchFamily="49" charset="0"/>
              </a:rPr>
              <a:t>/* Delete any other element */</a:t>
            </a:r>
            <a:r>
              <a:rPr lang="en-US" altLang="en-US" sz="1800">
                <a:solidFill>
                  <a:srgbClr val="800080"/>
                </a:solidFill>
                <a:latin typeface="Courier New" pitchFamily="49" charset="0"/>
              </a:rPr>
              <a:t> </a:t>
            </a:r>
          </a:p>
          <a:p>
            <a:pPr eaLnBrk="1" hangingPunct="1"/>
            <a:r>
              <a:rPr lang="en-US" altLang="en-US" sz="1800">
                <a:solidFill>
                  <a:srgbClr val="800080"/>
                </a:solidFill>
                <a:latin typeface="Courier New" pitchFamily="49" charset="0"/>
              </a:rPr>
              <a:t>             {        </a:t>
            </a:r>
          </a:p>
          <a:p>
            <a:pPr eaLnBrk="1" hangingPunct="1"/>
            <a:r>
              <a:rPr lang="en-US" altLang="en-US" sz="1800">
                <a:solidFill>
                  <a:srgbClr val="800080"/>
                </a:solidFill>
                <a:latin typeface="Courier New" pitchFamily="49" charset="0"/>
              </a:rPr>
              <a:t>                 q-&gt;next  =  p-&gt;next; </a:t>
            </a:r>
          </a:p>
          <a:p>
            <a:pPr eaLnBrk="1" hangingPunct="1"/>
            <a:r>
              <a:rPr lang="en-US" altLang="en-US" sz="1800">
                <a:solidFill>
                  <a:srgbClr val="800080"/>
                </a:solidFill>
                <a:latin typeface="Courier New" pitchFamily="49" charset="0"/>
              </a:rPr>
              <a:t>                 free (p); </a:t>
            </a:r>
          </a:p>
          <a:p>
            <a:pPr eaLnBrk="1" hangingPunct="1"/>
            <a:r>
              <a:rPr lang="en-US" altLang="en-US" sz="1800">
                <a:solidFill>
                  <a:srgbClr val="800080"/>
                </a:solidFill>
                <a:latin typeface="Courier New" pitchFamily="49" charset="0"/>
              </a:rPr>
              <a:t>             } </a:t>
            </a:r>
          </a:p>
          <a:p>
            <a:pPr eaLnBrk="1" hangingPunct="1"/>
            <a:r>
              <a:rPr lang="en-US" altLang="en-US" sz="1800">
                <a:solidFill>
                  <a:srgbClr val="800080"/>
                </a:solidFill>
                <a:latin typeface="Courier New" pitchFamily="49" charset="0"/>
              </a:rPr>
              <a:t>    }</a:t>
            </a:r>
          </a:p>
          <a:p>
            <a:pPr eaLnBrk="1" hangingPunct="1"/>
            <a:r>
              <a:rPr lang="en-US" altLang="en-US" sz="1800">
                <a:solidFill>
                  <a:srgbClr val="800080"/>
                </a:solidFill>
                <a:latin typeface="Courier New" pitchFamily="49" charset="0"/>
              </a:rPr>
              <a:t>} </a:t>
            </a:r>
          </a:p>
        </p:txBody>
      </p:sp>
    </p:spTree>
    <p:extLst>
      <p:ext uri="{BB962C8B-B14F-4D97-AF65-F5344CB8AC3E}">
        <p14:creationId xmlns:p14="http://schemas.microsoft.com/office/powerpoint/2010/main" val="11906481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304800"/>
            <a:ext cx="7772400" cy="623888"/>
          </a:xfrm>
        </p:spPr>
        <p:txBody>
          <a:bodyPr rtlCol="0">
            <a:normAutofit fontScale="90000"/>
          </a:bodyPr>
          <a:lstStyle/>
          <a:p>
            <a:pPr eaLnBrk="1" fontAlgn="auto" hangingPunct="1">
              <a:spcAft>
                <a:spcPts val="0"/>
              </a:spcAft>
              <a:defRPr/>
            </a:pPr>
            <a:r>
              <a:rPr lang="en-US" smtClean="0"/>
              <a:t>Few Exercises to Try Out</a:t>
            </a:r>
          </a:p>
        </p:txBody>
      </p:sp>
      <p:sp>
        <p:nvSpPr>
          <p:cNvPr id="24579" name="Rectangle 3"/>
          <p:cNvSpPr>
            <a:spLocks noGrp="1" noChangeArrowheads="1"/>
          </p:cNvSpPr>
          <p:nvPr>
            <p:ph idx="1"/>
          </p:nvPr>
        </p:nvSpPr>
        <p:spPr>
          <a:xfrm>
            <a:off x="685800" y="990600"/>
            <a:ext cx="8153400" cy="5105400"/>
          </a:xfrm>
        </p:spPr>
        <p:txBody>
          <a:bodyPr rtlCol="0">
            <a:normAutofit/>
          </a:bodyPr>
          <a:lstStyle/>
          <a:p>
            <a:pPr eaLnBrk="1" fontAlgn="auto" hangingPunct="1">
              <a:spcAft>
                <a:spcPts val="0"/>
              </a:spcAft>
              <a:buFont typeface="Arial" pitchFamily="34" charset="0"/>
              <a:buChar char="•"/>
              <a:defRPr/>
            </a:pPr>
            <a:r>
              <a:rPr lang="en-US" dirty="0" smtClean="0"/>
              <a:t>Write a function to:</a:t>
            </a:r>
          </a:p>
          <a:p>
            <a:pPr lvl="1" eaLnBrk="1" fontAlgn="auto" hangingPunct="1">
              <a:spcAft>
                <a:spcPts val="0"/>
              </a:spcAft>
              <a:buFont typeface="Arial" pitchFamily="34" charset="0"/>
              <a:buChar char="–"/>
              <a:defRPr/>
            </a:pPr>
            <a:r>
              <a:rPr lang="en-US" dirty="0" smtClean="0"/>
              <a:t>Concatenate two given list into one big list.</a:t>
            </a:r>
          </a:p>
          <a:p>
            <a:pPr lvl="2" eaLnBrk="1" fontAlgn="auto" hangingPunct="1">
              <a:spcAft>
                <a:spcPts val="0"/>
              </a:spcAft>
              <a:buFontTx/>
              <a:buNone/>
              <a:defRPr/>
            </a:pPr>
            <a:r>
              <a:rPr lang="en-US" dirty="0" smtClean="0"/>
              <a:t>    </a:t>
            </a:r>
            <a:r>
              <a:rPr lang="en-US" dirty="0" smtClean="0">
                <a:solidFill>
                  <a:srgbClr val="800080"/>
                </a:solidFill>
              </a:rPr>
              <a:t>node  *concatenate (node *head1, node *head2);</a:t>
            </a:r>
          </a:p>
          <a:p>
            <a:pPr lvl="1" eaLnBrk="1" fontAlgn="auto" hangingPunct="1">
              <a:spcAft>
                <a:spcPts val="0"/>
              </a:spcAft>
              <a:buFont typeface="Arial" pitchFamily="34" charset="0"/>
              <a:buChar char="–"/>
              <a:defRPr/>
            </a:pPr>
            <a:r>
              <a:rPr lang="en-US" dirty="0" smtClean="0"/>
              <a:t>Insert an element in a linked list in sorted order. The function will be called for every element to be inserted.</a:t>
            </a:r>
          </a:p>
          <a:p>
            <a:pPr lvl="2" eaLnBrk="1" fontAlgn="auto" hangingPunct="1">
              <a:spcAft>
                <a:spcPts val="0"/>
              </a:spcAft>
              <a:buFontTx/>
              <a:buNone/>
              <a:defRPr/>
            </a:pPr>
            <a:r>
              <a:rPr lang="en-US" dirty="0" smtClean="0">
                <a:solidFill>
                  <a:srgbClr val="800080"/>
                </a:solidFill>
              </a:rPr>
              <a:t>    void  </a:t>
            </a:r>
            <a:r>
              <a:rPr lang="en-US" dirty="0" err="1" smtClean="0">
                <a:solidFill>
                  <a:srgbClr val="800080"/>
                </a:solidFill>
              </a:rPr>
              <a:t>insert_sorted</a:t>
            </a:r>
            <a:r>
              <a:rPr lang="en-US" dirty="0" smtClean="0">
                <a:solidFill>
                  <a:srgbClr val="800080"/>
                </a:solidFill>
              </a:rPr>
              <a:t> (node **head,  node *element);</a:t>
            </a:r>
          </a:p>
          <a:p>
            <a:pPr lvl="1" eaLnBrk="1" fontAlgn="auto" hangingPunct="1">
              <a:spcAft>
                <a:spcPts val="0"/>
              </a:spcAft>
              <a:buFont typeface="Arial" pitchFamily="34" charset="0"/>
              <a:buChar char="–"/>
              <a:defRPr/>
            </a:pPr>
            <a:r>
              <a:rPr lang="en-US" dirty="0" smtClean="0"/>
              <a:t>Always insert elements at one end, and delete elements from the other end (</a:t>
            </a:r>
            <a:r>
              <a:rPr lang="en-US" dirty="0" smtClean="0">
                <a:solidFill>
                  <a:srgbClr val="996633"/>
                </a:solidFill>
              </a:rPr>
              <a:t>first-in first-out QUEUE</a:t>
            </a:r>
            <a:r>
              <a:rPr lang="en-US" dirty="0" smtClean="0"/>
              <a:t>).</a:t>
            </a:r>
          </a:p>
          <a:p>
            <a:pPr lvl="2" eaLnBrk="1" fontAlgn="auto" hangingPunct="1">
              <a:spcAft>
                <a:spcPts val="0"/>
              </a:spcAft>
              <a:buFontTx/>
              <a:buNone/>
              <a:defRPr/>
            </a:pPr>
            <a:r>
              <a:rPr lang="en-US" dirty="0" smtClean="0"/>
              <a:t> </a:t>
            </a:r>
            <a:r>
              <a:rPr lang="en-US" dirty="0" smtClean="0">
                <a:solidFill>
                  <a:srgbClr val="800080"/>
                </a:solidFill>
              </a:rPr>
              <a:t>void  </a:t>
            </a:r>
            <a:r>
              <a:rPr lang="en-US" dirty="0" err="1" smtClean="0">
                <a:solidFill>
                  <a:srgbClr val="800080"/>
                </a:solidFill>
              </a:rPr>
              <a:t>insert_q</a:t>
            </a:r>
            <a:r>
              <a:rPr lang="en-US" dirty="0" smtClean="0">
                <a:solidFill>
                  <a:srgbClr val="800080"/>
                </a:solidFill>
              </a:rPr>
              <a:t> (node **head,  node *element)</a:t>
            </a:r>
          </a:p>
          <a:p>
            <a:pPr lvl="2" eaLnBrk="1" fontAlgn="auto" hangingPunct="1">
              <a:spcAft>
                <a:spcPts val="0"/>
              </a:spcAft>
              <a:buFontTx/>
              <a:buNone/>
              <a:defRPr/>
            </a:pPr>
            <a:r>
              <a:rPr lang="en-US" dirty="0" smtClean="0">
                <a:solidFill>
                  <a:srgbClr val="800080"/>
                </a:solidFill>
              </a:rPr>
              <a:t> node  *</a:t>
            </a:r>
            <a:r>
              <a:rPr lang="en-US" dirty="0" err="1" smtClean="0">
                <a:solidFill>
                  <a:srgbClr val="800080"/>
                </a:solidFill>
              </a:rPr>
              <a:t>delete_q</a:t>
            </a:r>
            <a:r>
              <a:rPr lang="en-US" dirty="0" smtClean="0">
                <a:solidFill>
                  <a:srgbClr val="800080"/>
                </a:solidFill>
              </a:rPr>
              <a:t> (node **head)</a:t>
            </a:r>
            <a:r>
              <a:rPr lang="en-US" dirty="0" smtClean="0"/>
              <a:t>   </a:t>
            </a:r>
            <a:r>
              <a:rPr lang="en-US" sz="1800" dirty="0" smtClean="0">
                <a:solidFill>
                  <a:srgbClr val="CC0000"/>
                </a:solidFill>
              </a:rPr>
              <a:t>/* Return the deleted node */</a:t>
            </a:r>
          </a:p>
        </p:txBody>
      </p:sp>
      <p:sp>
        <p:nvSpPr>
          <p:cNvPr id="522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110" charset="0"/>
              </a:defRPr>
            </a:lvl1pPr>
            <a:lvl2pPr>
              <a:defRPr sz="2800">
                <a:solidFill>
                  <a:schemeClr val="tx1"/>
                </a:solidFill>
                <a:latin typeface="Calibri" pitchFamily="-110" charset="0"/>
              </a:defRPr>
            </a:lvl2pPr>
            <a:lvl3pPr>
              <a:defRPr sz="2400">
                <a:solidFill>
                  <a:schemeClr val="tx1"/>
                </a:solidFill>
                <a:latin typeface="Calibri" pitchFamily="-110" charset="0"/>
              </a:defRPr>
            </a:lvl3pPr>
            <a:lvl4pPr>
              <a:defRPr sz="2000">
                <a:solidFill>
                  <a:schemeClr val="tx1"/>
                </a:solidFill>
                <a:latin typeface="Calibri" pitchFamily="-110" charset="0"/>
              </a:defRPr>
            </a:lvl4pPr>
            <a:lvl5pPr>
              <a:defRPr sz="2000">
                <a:solidFill>
                  <a:schemeClr val="tx1"/>
                </a:solidFill>
                <a:latin typeface="Calibri" pitchFamily="-110" charset="0"/>
              </a:defRPr>
            </a:lvl5pPr>
            <a:lvl6pPr eaLnBrk="0" fontAlgn="base" hangingPunct="0">
              <a:spcAft>
                <a:spcPct val="0"/>
              </a:spcAft>
              <a:buFont typeface="Arial" charset="0"/>
              <a:buChar char="»"/>
              <a:defRPr sz="2000">
                <a:solidFill>
                  <a:schemeClr val="tx1"/>
                </a:solidFill>
                <a:latin typeface="Calibri" pitchFamily="-110" charset="0"/>
              </a:defRPr>
            </a:lvl6pPr>
            <a:lvl7pPr eaLnBrk="0" fontAlgn="base" hangingPunct="0">
              <a:spcAft>
                <a:spcPct val="0"/>
              </a:spcAft>
              <a:buFont typeface="Arial" charset="0"/>
              <a:buChar char="»"/>
              <a:defRPr sz="2000">
                <a:solidFill>
                  <a:schemeClr val="tx1"/>
                </a:solidFill>
                <a:latin typeface="Calibri" pitchFamily="-110" charset="0"/>
              </a:defRPr>
            </a:lvl7pPr>
            <a:lvl8pPr eaLnBrk="0" fontAlgn="base" hangingPunct="0">
              <a:spcAft>
                <a:spcPct val="0"/>
              </a:spcAft>
              <a:buFont typeface="Arial" charset="0"/>
              <a:buChar char="»"/>
              <a:defRPr sz="2000">
                <a:solidFill>
                  <a:schemeClr val="tx1"/>
                </a:solidFill>
                <a:latin typeface="Calibri" pitchFamily="-110" charset="0"/>
              </a:defRPr>
            </a:lvl8pPr>
            <a:lvl9pPr eaLnBrk="0" fontAlgn="base" hangingPunct="0">
              <a:spcAft>
                <a:spcPct val="0"/>
              </a:spcAft>
              <a:buFont typeface="Arial" charset="0"/>
              <a:buChar char="»"/>
              <a:defRPr sz="2000">
                <a:solidFill>
                  <a:schemeClr val="tx1"/>
                </a:solidFill>
                <a:latin typeface="Calibri" pitchFamily="-110" charset="0"/>
              </a:defRPr>
            </a:lvl9pPr>
          </a:lstStyle>
          <a:p>
            <a:fld id="{4D520D48-6F62-4D16-A45E-17AABDDCA102}" type="slidenum">
              <a:rPr lang="en-US" altLang="en-US" sz="1200">
                <a:solidFill>
                  <a:srgbClr val="898989"/>
                </a:solidFill>
                <a:latin typeface="Times New Roman" pitchFamily="18" charset="0"/>
              </a:rPr>
              <a:pPr/>
              <a:t>71</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2787699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checkerboard(across)">
                                      <p:cBhvr>
                                        <p:cTn id="7" dur="500"/>
                                        <p:tgtEl>
                                          <p:spTgt spid="245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4579">
                                            <p:txEl>
                                              <p:pRg st="4" end="4"/>
                                            </p:txEl>
                                          </p:spTgt>
                                        </p:tgtEl>
                                        <p:attrNameLst>
                                          <p:attrName>style.visibility</p:attrName>
                                        </p:attrNameLst>
                                      </p:cBhvr>
                                      <p:to>
                                        <p:strVal val="visible"/>
                                      </p:to>
                                    </p:set>
                                    <p:animEffect transition="in" filter="checkerboard(across)">
                                      <p:cBhvr>
                                        <p:cTn id="12" dur="500"/>
                                        <p:tgtEl>
                                          <p:spTgt spid="2457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4579">
                                            <p:txEl>
                                              <p:pRg st="6" end="6"/>
                                            </p:txEl>
                                          </p:spTgt>
                                        </p:tgtEl>
                                        <p:attrNameLst>
                                          <p:attrName>style.visibility</p:attrName>
                                        </p:attrNameLst>
                                      </p:cBhvr>
                                      <p:to>
                                        <p:strVal val="visible"/>
                                      </p:to>
                                    </p:set>
                                    <p:animEffect transition="in" filter="checkerboard(across)">
                                      <p:cBhvr>
                                        <p:cTn id="17" dur="500"/>
                                        <p:tgtEl>
                                          <p:spTgt spid="24579">
                                            <p:txEl>
                                              <p:pRg st="6" end="6"/>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24579">
                                            <p:txEl>
                                              <p:pRg st="7" end="7"/>
                                            </p:txEl>
                                          </p:spTgt>
                                        </p:tgtEl>
                                        <p:attrNameLst>
                                          <p:attrName>style.visibility</p:attrName>
                                        </p:attrNameLst>
                                      </p:cBhvr>
                                      <p:to>
                                        <p:strVal val="visible"/>
                                      </p:to>
                                    </p:set>
                                    <p:animEffect transition="in" filter="checkerboard(across)">
                                      <p:cBhvr>
                                        <p:cTn id="20" dur="5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13800" dirty="0"/>
              <a:t>Files in C</a:t>
            </a:r>
            <a:endParaRPr lang="en-IN" sz="13800" dirty="0"/>
          </a:p>
        </p:txBody>
      </p:sp>
    </p:spTree>
    <p:extLst>
      <p:ext uri="{BB962C8B-B14F-4D97-AF65-F5344CB8AC3E}">
        <p14:creationId xmlns:p14="http://schemas.microsoft.com/office/powerpoint/2010/main" val="39099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Files </a:t>
            </a:r>
            <a:r>
              <a:rPr lang="en-US" dirty="0"/>
              <a:t>in C</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Introduction to </a:t>
            </a:r>
            <a:r>
              <a:rPr lang="en-US" dirty="0" smtClean="0"/>
              <a:t>files</a:t>
            </a:r>
          </a:p>
          <a:p>
            <a:r>
              <a:rPr lang="en-US" dirty="0"/>
              <a:t>U</a:t>
            </a:r>
            <a:r>
              <a:rPr lang="en-US" dirty="0" smtClean="0"/>
              <a:t>sing </a:t>
            </a:r>
            <a:r>
              <a:rPr lang="en-US" dirty="0"/>
              <a:t>files in </a:t>
            </a:r>
            <a:r>
              <a:rPr lang="en-US" dirty="0" smtClean="0"/>
              <a:t>C</a:t>
            </a:r>
          </a:p>
          <a:p>
            <a:r>
              <a:rPr lang="en-US" dirty="0" smtClean="0"/>
              <a:t>Reading </a:t>
            </a:r>
            <a:r>
              <a:rPr lang="en-US" dirty="0"/>
              <a:t>data from </a:t>
            </a:r>
            <a:r>
              <a:rPr lang="en-US" dirty="0" smtClean="0"/>
              <a:t>files</a:t>
            </a:r>
          </a:p>
          <a:p>
            <a:r>
              <a:rPr lang="en-US" dirty="0"/>
              <a:t>W</a:t>
            </a:r>
            <a:r>
              <a:rPr lang="en-US" dirty="0" smtClean="0"/>
              <a:t>riting data to files</a:t>
            </a:r>
          </a:p>
          <a:p>
            <a:r>
              <a:rPr lang="en-US" dirty="0" smtClean="0"/>
              <a:t>Detecting End-Of-File</a:t>
            </a:r>
          </a:p>
          <a:p>
            <a:r>
              <a:rPr lang="en-US" dirty="0" smtClean="0"/>
              <a:t>Functions </a:t>
            </a:r>
            <a:r>
              <a:rPr lang="en-US" dirty="0"/>
              <a:t>for selecting a record </a:t>
            </a:r>
            <a:r>
              <a:rPr lang="en-US" dirty="0" smtClean="0"/>
              <a:t>randomly</a:t>
            </a:r>
          </a:p>
          <a:p>
            <a:r>
              <a:rPr lang="en-US" dirty="0" smtClean="0"/>
              <a:t>Remove()</a:t>
            </a:r>
            <a:endParaRPr lang="en-IN" dirty="0"/>
          </a:p>
        </p:txBody>
      </p:sp>
    </p:spTree>
    <p:extLst>
      <p:ext uri="{BB962C8B-B14F-4D97-AF65-F5344CB8AC3E}">
        <p14:creationId xmlns:p14="http://schemas.microsoft.com/office/powerpoint/2010/main" val="31587066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86700" cy="1325563"/>
          </a:xfrm>
        </p:spPr>
        <p:txBody>
          <a:bodyPr/>
          <a:lstStyle/>
          <a:p>
            <a:pPr algn="ctr"/>
            <a:r>
              <a:rPr lang="en-US" dirty="0" smtClean="0"/>
              <a:t>Introduction to files</a:t>
            </a:r>
            <a:endParaRPr lang="en-IN" dirty="0"/>
          </a:p>
        </p:txBody>
      </p:sp>
      <p:sp>
        <p:nvSpPr>
          <p:cNvPr id="3" name="Content Placeholder 2"/>
          <p:cNvSpPr>
            <a:spLocks noGrp="1"/>
          </p:cNvSpPr>
          <p:nvPr>
            <p:ph idx="1"/>
          </p:nvPr>
        </p:nvSpPr>
        <p:spPr>
          <a:xfrm>
            <a:off x="609600" y="1600200"/>
            <a:ext cx="7886700" cy="4351338"/>
          </a:xfrm>
        </p:spPr>
        <p:txBody>
          <a:bodyPr/>
          <a:lstStyle/>
          <a:p>
            <a:r>
              <a:rPr lang="en-US" dirty="0"/>
              <a:t>Files are places where data can be stored permanently.</a:t>
            </a:r>
          </a:p>
          <a:p>
            <a:r>
              <a:rPr lang="en-US" dirty="0"/>
              <a:t>Some programs expect the same set of data to be fed as input every time it is run.</a:t>
            </a:r>
          </a:p>
          <a:p>
            <a:pPr lvl="1"/>
            <a:r>
              <a:rPr lang="en-US" dirty="0">
                <a:solidFill>
                  <a:srgbClr val="333399"/>
                </a:solidFill>
              </a:rPr>
              <a:t>Cumbersome.</a:t>
            </a:r>
          </a:p>
          <a:p>
            <a:pPr lvl="1"/>
            <a:r>
              <a:rPr lang="en-US" dirty="0">
                <a:solidFill>
                  <a:srgbClr val="333399"/>
                </a:solidFill>
              </a:rPr>
              <a:t>Better if the data are kept in a file, and the program reads from the file.</a:t>
            </a:r>
            <a:endParaRPr lang="en-US" sz="3000" dirty="0">
              <a:solidFill>
                <a:srgbClr val="333399"/>
              </a:solidFill>
            </a:endParaRPr>
          </a:p>
          <a:p>
            <a:r>
              <a:rPr lang="en-US" dirty="0"/>
              <a:t>Programs generating large volumes of output.</a:t>
            </a:r>
          </a:p>
          <a:p>
            <a:pPr lvl="1"/>
            <a:r>
              <a:rPr lang="en-US" dirty="0">
                <a:solidFill>
                  <a:srgbClr val="333399"/>
                </a:solidFill>
              </a:rPr>
              <a:t>Difficult to view on the screen.</a:t>
            </a:r>
          </a:p>
          <a:p>
            <a:pPr lvl="1"/>
            <a:r>
              <a:rPr lang="en-US" dirty="0">
                <a:solidFill>
                  <a:srgbClr val="333399"/>
                </a:solidFill>
              </a:rPr>
              <a:t>Better to store them in a file for later viewing/ processing</a:t>
            </a:r>
          </a:p>
          <a:p>
            <a:endParaRPr lang="en-IN" dirty="0"/>
          </a:p>
        </p:txBody>
      </p:sp>
    </p:spTree>
    <p:extLst>
      <p:ext uri="{BB962C8B-B14F-4D97-AF65-F5344CB8AC3E}">
        <p14:creationId xmlns:p14="http://schemas.microsoft.com/office/powerpoint/2010/main" val="12619671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br>
              <a:rPr lang="en-US" dirty="0" smtClean="0"/>
            </a:br>
            <a:endParaRPr lang="en-IN" dirty="0"/>
          </a:p>
        </p:txBody>
      </p:sp>
      <p:sp>
        <p:nvSpPr>
          <p:cNvPr id="3" name="Content Placeholder 2"/>
          <p:cNvSpPr>
            <a:spLocks noGrp="1"/>
          </p:cNvSpPr>
          <p:nvPr>
            <p:ph idx="1"/>
          </p:nvPr>
        </p:nvSpPr>
        <p:spPr/>
        <p:txBody>
          <a:bodyPr/>
          <a:lstStyle/>
          <a:p>
            <a:r>
              <a:rPr lang="en-US" sz="2600" b="1" dirty="0"/>
              <a:t>Data files</a:t>
            </a:r>
          </a:p>
          <a:p>
            <a:pPr lvl="1"/>
            <a:r>
              <a:rPr lang="en-US" dirty="0"/>
              <a:t>When you use a file to store data for use by a program, that file usually consists of text (alphanumeric data) and is therefore called a </a:t>
            </a:r>
            <a:r>
              <a:rPr lang="en-US" b="1" dirty="0"/>
              <a:t>text file.</a:t>
            </a:r>
          </a:p>
          <a:p>
            <a:pPr lvl="1"/>
            <a:r>
              <a:rPr lang="en-US" dirty="0"/>
              <a:t>Can be created, updated, and processed by C programs </a:t>
            </a:r>
          </a:p>
          <a:p>
            <a:pPr lvl="1"/>
            <a:r>
              <a:rPr lang="en-US" dirty="0"/>
              <a:t>Are used for permanent storage of large amounts of data</a:t>
            </a:r>
          </a:p>
          <a:p>
            <a:pPr lvl="2"/>
            <a:r>
              <a:rPr lang="en-US" dirty="0"/>
              <a:t>Storage of data in variables and arrays is only temporary</a:t>
            </a:r>
          </a:p>
          <a:p>
            <a:endParaRPr lang="en-IN" dirty="0"/>
          </a:p>
        </p:txBody>
      </p:sp>
    </p:spTree>
    <p:extLst>
      <p:ext uri="{BB962C8B-B14F-4D97-AF65-F5344CB8AC3E}">
        <p14:creationId xmlns:p14="http://schemas.microsoft.com/office/powerpoint/2010/main" val="27973101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Files and Streams</a:t>
            </a:r>
            <a:endParaRPr lang="en-IN" dirty="0"/>
          </a:p>
        </p:txBody>
      </p:sp>
      <p:sp>
        <p:nvSpPr>
          <p:cNvPr id="3" name="Content Placeholder 2"/>
          <p:cNvSpPr>
            <a:spLocks noGrp="1"/>
          </p:cNvSpPr>
          <p:nvPr>
            <p:ph idx="1"/>
          </p:nvPr>
        </p:nvSpPr>
        <p:spPr/>
        <p:txBody>
          <a:bodyPr/>
          <a:lstStyle/>
          <a:p>
            <a:r>
              <a:rPr lang="en-US" dirty="0"/>
              <a:t>C views each file as a sequence of bytes</a:t>
            </a:r>
          </a:p>
          <a:p>
            <a:pPr lvl="1"/>
            <a:r>
              <a:rPr lang="en-US" dirty="0"/>
              <a:t>File ends with the </a:t>
            </a:r>
            <a:r>
              <a:rPr lang="en-US" i="1" dirty="0"/>
              <a:t>end-of-file marker</a:t>
            </a:r>
          </a:p>
          <a:p>
            <a:r>
              <a:rPr lang="en-US" dirty="0"/>
              <a:t>Stream created when a file is opened</a:t>
            </a:r>
          </a:p>
          <a:p>
            <a:pPr lvl="1"/>
            <a:r>
              <a:rPr lang="en-US" dirty="0"/>
              <a:t>Provide communication channel between files and programs</a:t>
            </a:r>
          </a:p>
          <a:p>
            <a:pPr lvl="1"/>
            <a:r>
              <a:rPr lang="en-US" dirty="0"/>
              <a:t>Opening a file returns a pointer to a </a:t>
            </a:r>
            <a:r>
              <a:rPr lang="en-US" b="1" dirty="0">
                <a:latin typeface="Courier New" pitchFamily="49" charset="0"/>
              </a:rPr>
              <a:t>FILE</a:t>
            </a:r>
            <a:r>
              <a:rPr lang="en-US" dirty="0"/>
              <a:t> structure</a:t>
            </a:r>
          </a:p>
          <a:p>
            <a:endParaRPr lang="en-IN" dirty="0"/>
          </a:p>
        </p:txBody>
      </p:sp>
    </p:spTree>
    <p:extLst>
      <p:ext uri="{BB962C8B-B14F-4D97-AF65-F5344CB8AC3E}">
        <p14:creationId xmlns:p14="http://schemas.microsoft.com/office/powerpoint/2010/main" val="42898253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in C</a:t>
            </a:r>
            <a:endParaRPr lang="en-IN" dirty="0"/>
          </a:p>
        </p:txBody>
      </p:sp>
      <p:sp>
        <p:nvSpPr>
          <p:cNvPr id="3" name="Content Placeholder 2"/>
          <p:cNvSpPr>
            <a:spLocks noGrp="1"/>
          </p:cNvSpPr>
          <p:nvPr>
            <p:ph idx="1"/>
          </p:nvPr>
        </p:nvSpPr>
        <p:spPr>
          <a:ln>
            <a:solidFill>
              <a:schemeClr val="accent1"/>
            </a:solidFill>
          </a:ln>
        </p:spPr>
        <p:txBody>
          <a:bodyPr/>
          <a:lstStyle/>
          <a:p>
            <a:r>
              <a:rPr lang="en-US" sz="2000" dirty="0" smtClean="0"/>
              <a:t>The </a:t>
            </a:r>
            <a:r>
              <a:rPr lang="en-US" sz="2000" dirty="0"/>
              <a:t>type of the C data structure that represents a stream is called FILE rather than “stream”. </a:t>
            </a:r>
            <a:r>
              <a:rPr lang="en-US" sz="2000" dirty="0" smtClean="0"/>
              <a:t>The</a:t>
            </a:r>
            <a:r>
              <a:rPr lang="en-US" sz="2000" dirty="0"/>
              <a:t> FILE type is declared in the header file </a:t>
            </a:r>
            <a:r>
              <a:rPr lang="en-US" sz="2000" dirty="0" err="1"/>
              <a:t>stdio.h</a:t>
            </a:r>
            <a:r>
              <a:rPr lang="en-US" sz="2000" dirty="0"/>
              <a:t>.</a:t>
            </a:r>
          </a:p>
          <a:p>
            <a:r>
              <a:rPr lang="en-US" sz="2000" dirty="0"/>
              <a:t>Data Type: </a:t>
            </a:r>
            <a:r>
              <a:rPr lang="en-US" sz="2000" b="1" dirty="0" smtClean="0"/>
              <a:t>FILE </a:t>
            </a:r>
            <a:r>
              <a:rPr lang="en-US" sz="2000" dirty="0" smtClean="0"/>
              <a:t>This </a:t>
            </a:r>
            <a:r>
              <a:rPr lang="en-US" sz="2000" dirty="0"/>
              <a:t>is the data type used to represent stream objects. A FILE object holds all of the internal state information about the connection to the associated file, including such things as the file position indicator and buffering information. Each stream also has error and end-of-file status indicators that can be tested with the </a:t>
            </a:r>
            <a:r>
              <a:rPr lang="en-US" sz="2000" dirty="0" err="1"/>
              <a:t>ferror</a:t>
            </a:r>
            <a:r>
              <a:rPr lang="en-US" sz="2000" dirty="0"/>
              <a:t> and </a:t>
            </a:r>
            <a:r>
              <a:rPr lang="en-US" sz="2000" dirty="0" err="1"/>
              <a:t>feof</a:t>
            </a:r>
            <a:r>
              <a:rPr lang="en-US" sz="2000" dirty="0"/>
              <a:t> functions; see End-Of-File and Errors.</a:t>
            </a:r>
          </a:p>
          <a:p>
            <a:r>
              <a:rPr lang="en-US" sz="2000" dirty="0"/>
              <a:t>FILE objects are allocated and managed internally by the input/output library functions. Don’t try to create your own objects of type FILE; let the library do it. Your programs should deal only with pointers to these objects (that is, FILE * values) rather than the objects themselves.</a:t>
            </a:r>
          </a:p>
          <a:p>
            <a:endParaRPr lang="en-IN" dirty="0"/>
          </a:p>
        </p:txBody>
      </p:sp>
    </p:spTree>
    <p:extLst>
      <p:ext uri="{BB962C8B-B14F-4D97-AF65-F5344CB8AC3E}">
        <p14:creationId xmlns:p14="http://schemas.microsoft.com/office/powerpoint/2010/main" val="24158650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in C…</a:t>
            </a:r>
            <a:endParaRPr lang="en-IN" dirty="0"/>
          </a:p>
        </p:txBody>
      </p:sp>
      <p:sp>
        <p:nvSpPr>
          <p:cNvPr id="3" name="Content Placeholder 2"/>
          <p:cNvSpPr>
            <a:spLocks noGrp="1"/>
          </p:cNvSpPr>
          <p:nvPr>
            <p:ph idx="1"/>
          </p:nvPr>
        </p:nvSpPr>
        <p:spPr/>
        <p:txBody>
          <a:bodyPr/>
          <a:lstStyle/>
          <a:p>
            <a:r>
              <a:rPr lang="en-US" sz="2400" dirty="0"/>
              <a:t>When the main function of your program is invoked, it already has three predefined streams open and available for use. These represent the “standard” input and output channels that have been established for the process.</a:t>
            </a:r>
          </a:p>
          <a:p>
            <a:r>
              <a:rPr lang="en-US" sz="2400" dirty="0"/>
              <a:t>These streams are declared in the header file </a:t>
            </a:r>
            <a:r>
              <a:rPr lang="en-US" sz="2400" dirty="0" err="1"/>
              <a:t>stdio.h</a:t>
            </a:r>
            <a:r>
              <a:rPr lang="en-US" sz="2400" dirty="0"/>
              <a:t>.</a:t>
            </a:r>
          </a:p>
          <a:p>
            <a:r>
              <a:rPr lang="en-US" sz="2400" dirty="0"/>
              <a:t>Variable: </a:t>
            </a:r>
            <a:r>
              <a:rPr lang="en-US" sz="2400" i="1" dirty="0"/>
              <a:t>FILE *</a:t>
            </a:r>
            <a:r>
              <a:rPr lang="en-US" sz="2400" dirty="0"/>
              <a:t> </a:t>
            </a:r>
            <a:r>
              <a:rPr lang="en-US" sz="2400" b="1" dirty="0" err="1"/>
              <a:t>stdin</a:t>
            </a:r>
            <a:r>
              <a:rPr lang="en-US" sz="2400" dirty="0" err="1"/>
              <a:t>The</a:t>
            </a:r>
            <a:r>
              <a:rPr lang="en-US" sz="2400" dirty="0"/>
              <a:t> </a:t>
            </a:r>
            <a:r>
              <a:rPr lang="en-US" sz="2400" i="1" dirty="0"/>
              <a:t>standard input</a:t>
            </a:r>
            <a:r>
              <a:rPr lang="en-US" sz="2400" dirty="0"/>
              <a:t> stream, which is the normal source of input for the program.</a:t>
            </a:r>
          </a:p>
          <a:p>
            <a:r>
              <a:rPr lang="en-US" sz="2400" dirty="0"/>
              <a:t>Variable: </a:t>
            </a:r>
            <a:r>
              <a:rPr lang="en-US" sz="2400" i="1" dirty="0"/>
              <a:t>FILE *</a:t>
            </a:r>
            <a:r>
              <a:rPr lang="en-US" sz="2400" dirty="0"/>
              <a:t> </a:t>
            </a:r>
            <a:r>
              <a:rPr lang="en-US" sz="2400" b="1" dirty="0" err="1"/>
              <a:t>stdout</a:t>
            </a:r>
            <a:r>
              <a:rPr lang="en-US" sz="2400" dirty="0" err="1"/>
              <a:t>The</a:t>
            </a:r>
            <a:r>
              <a:rPr lang="en-US" sz="2400" dirty="0"/>
              <a:t> </a:t>
            </a:r>
            <a:r>
              <a:rPr lang="en-US" sz="2400" i="1" dirty="0"/>
              <a:t>standard output</a:t>
            </a:r>
            <a:r>
              <a:rPr lang="en-US" sz="2400" dirty="0"/>
              <a:t> stream, which is used for normal output from the program.</a:t>
            </a:r>
          </a:p>
          <a:p>
            <a:r>
              <a:rPr lang="en-US" sz="2400" dirty="0"/>
              <a:t>Variable: </a:t>
            </a:r>
            <a:r>
              <a:rPr lang="en-US" sz="2400" i="1" dirty="0"/>
              <a:t>FILE *</a:t>
            </a:r>
            <a:r>
              <a:rPr lang="en-US" sz="2400" dirty="0"/>
              <a:t> </a:t>
            </a:r>
            <a:r>
              <a:rPr lang="en-US" sz="2400" b="1" dirty="0" err="1"/>
              <a:t>stderr</a:t>
            </a:r>
            <a:r>
              <a:rPr lang="en-US" sz="2400" dirty="0" err="1"/>
              <a:t>The</a:t>
            </a:r>
            <a:r>
              <a:rPr lang="en-US" sz="2400" dirty="0"/>
              <a:t> </a:t>
            </a:r>
            <a:r>
              <a:rPr lang="en-US" sz="2400" i="1" dirty="0"/>
              <a:t>standard error</a:t>
            </a:r>
            <a:r>
              <a:rPr lang="en-US" sz="2400" dirty="0"/>
              <a:t> stream, which is used for error messages and diagnostics issued by the program.</a:t>
            </a:r>
          </a:p>
          <a:p>
            <a:endParaRPr lang="en-IN" sz="2400" dirty="0"/>
          </a:p>
        </p:txBody>
      </p:sp>
    </p:spTree>
    <p:extLst>
      <p:ext uri="{BB962C8B-B14F-4D97-AF65-F5344CB8AC3E}">
        <p14:creationId xmlns:p14="http://schemas.microsoft.com/office/powerpoint/2010/main" val="18553198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Buffers associated with file stream</a:t>
            </a:r>
            <a:endParaRPr lang="en-IN" dirty="0"/>
          </a:p>
        </p:txBody>
      </p:sp>
      <p:sp>
        <p:nvSpPr>
          <p:cNvPr id="3" name="Content Placeholder 2"/>
          <p:cNvSpPr>
            <a:spLocks noGrp="1"/>
          </p:cNvSpPr>
          <p:nvPr>
            <p:ph idx="1"/>
          </p:nvPr>
        </p:nvSpPr>
        <p:spPr/>
        <p:txBody>
          <a:bodyPr/>
          <a:lstStyle/>
          <a:p>
            <a:r>
              <a:rPr lang="en-US" dirty="0"/>
              <a:t>Characters that are written to a stream are normally accumulated and transmitted asynchronously to the file in a block, instead of appearing as soon as they are output by the application program. Similarly, streams often retrieve input from the host environment in blocks rather than on a character-by-character basis. This is called </a:t>
            </a:r>
            <a:r>
              <a:rPr lang="en-US" i="1" dirty="0"/>
              <a:t>buffering</a:t>
            </a:r>
            <a:r>
              <a:rPr lang="en-US" dirty="0"/>
              <a:t>.</a:t>
            </a:r>
          </a:p>
          <a:p>
            <a:endParaRPr lang="en-IN" dirty="0"/>
          </a:p>
        </p:txBody>
      </p:sp>
    </p:spTree>
    <p:extLst>
      <p:ext uri="{BB962C8B-B14F-4D97-AF65-F5344CB8AC3E}">
        <p14:creationId xmlns:p14="http://schemas.microsoft.com/office/powerpoint/2010/main" val="90408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897FC2F1-C0DE-4008-AF27-A656548DC777}" type="slidenum">
              <a:rPr lang="en-US" altLang="en-US" smtClean="0">
                <a:latin typeface="Arial Black" pitchFamily="34" charset="0"/>
              </a:rPr>
              <a:pPr/>
              <a:t>8</a:t>
            </a:fld>
            <a:endParaRPr lang="en-US" altLang="en-US" smtClean="0">
              <a:latin typeface="Arial Black" pitchFamily="34" charset="0"/>
            </a:endParaRPr>
          </a:p>
        </p:txBody>
      </p:sp>
      <p:sp>
        <p:nvSpPr>
          <p:cNvPr id="8195" name="Rectangle 2"/>
          <p:cNvSpPr>
            <a:spLocks noGrp="1" noChangeArrowheads="1"/>
          </p:cNvSpPr>
          <p:nvPr>
            <p:ph type="title" idx="4294967295"/>
          </p:nvPr>
        </p:nvSpPr>
        <p:spPr>
          <a:xfrm>
            <a:off x="533400" y="304800"/>
            <a:ext cx="8229600" cy="1371600"/>
          </a:xfrm>
        </p:spPr>
        <p:txBody>
          <a:bodyPr/>
          <a:lstStyle/>
          <a:p>
            <a:pPr eaLnBrk="1" hangingPunct="1"/>
            <a:r>
              <a:rPr lang="en-US" altLang="en-US" smtClean="0"/>
              <a:t>Example</a:t>
            </a:r>
          </a:p>
        </p:txBody>
      </p:sp>
      <p:sp>
        <p:nvSpPr>
          <p:cNvPr id="592899" name="Rectangle 3"/>
          <p:cNvSpPr>
            <a:spLocks noGrp="1" noChangeArrowheads="1"/>
          </p:cNvSpPr>
          <p:nvPr>
            <p:ph type="body" idx="4294967295"/>
          </p:nvPr>
        </p:nvSpPr>
        <p:spPr>
          <a:xfrm>
            <a:off x="533400" y="1524000"/>
            <a:ext cx="7751763" cy="3827463"/>
          </a:xfrm>
        </p:spPr>
        <p:txBody>
          <a:bodyPr/>
          <a:lstStyle/>
          <a:p>
            <a:pPr eaLnBrk="1" hangingPunct="1">
              <a:buFont typeface="Wingdings" pitchFamily="2" charset="2"/>
              <a:buNone/>
              <a:defRPr/>
            </a:pPr>
            <a:r>
              <a:rPr lang="en-US" smtClean="0">
                <a:solidFill>
                  <a:srgbClr val="0000FF"/>
                </a:solidFill>
              </a:rPr>
              <a:t>        </a:t>
            </a:r>
            <a:r>
              <a:rPr lang="en-US" sz="2800" smtClean="0">
                <a:solidFill>
                  <a:srgbClr val="0000FF"/>
                </a:solidFill>
              </a:rPr>
              <a:t>p = (int *) malloc(100 * sizeof(int));</a:t>
            </a:r>
          </a:p>
          <a:p>
            <a:pPr lvl="2" eaLnBrk="1" hangingPunct="1">
              <a:buFont typeface="Wingdings" pitchFamily="2" charset="2"/>
              <a:buNone/>
              <a:defRPr/>
            </a:pPr>
            <a:endParaRPr lang="en-US" sz="1800" smtClean="0">
              <a:solidFill>
                <a:srgbClr val="0000FF"/>
              </a:solidFill>
              <a:effectLst>
                <a:outerShdw blurRad="38100" dist="38100" dir="2700000" algn="tl">
                  <a:srgbClr val="C0C0C0"/>
                </a:outerShdw>
              </a:effectLst>
            </a:endParaRPr>
          </a:p>
          <a:p>
            <a:pPr lvl="1" eaLnBrk="1" hangingPunct="1">
              <a:defRPr/>
            </a:pPr>
            <a:r>
              <a:rPr lang="en-US" smtClean="0"/>
              <a:t> A memory space equivalent to </a:t>
            </a:r>
            <a:r>
              <a:rPr lang="en-US" smtClean="0">
                <a:solidFill>
                  <a:srgbClr val="0000FF"/>
                </a:solidFill>
              </a:rPr>
              <a:t>100 times the size of an int</a:t>
            </a:r>
            <a:r>
              <a:rPr lang="en-US" smtClean="0"/>
              <a:t> bytes is reserved</a:t>
            </a:r>
          </a:p>
          <a:p>
            <a:pPr lvl="1" eaLnBrk="1" hangingPunct="1">
              <a:defRPr/>
            </a:pPr>
            <a:r>
              <a:rPr lang="en-US" smtClean="0"/>
              <a:t>The address of the first byte of the allocated memory is assigned to the pointer </a:t>
            </a:r>
            <a:r>
              <a:rPr lang="en-US" smtClean="0">
                <a:solidFill>
                  <a:srgbClr val="0000FF"/>
                </a:solidFill>
              </a:rPr>
              <a:t>p</a:t>
            </a:r>
            <a:r>
              <a:rPr lang="en-US" smtClean="0"/>
              <a:t> of type </a:t>
            </a:r>
            <a:r>
              <a:rPr lang="en-US" smtClean="0">
                <a:solidFill>
                  <a:srgbClr val="0000FF"/>
                </a:solidFill>
              </a:rPr>
              <a:t>int</a:t>
            </a:r>
            <a:endParaRPr lang="en-US" smtClean="0"/>
          </a:p>
        </p:txBody>
      </p:sp>
      <p:grpSp>
        <p:nvGrpSpPr>
          <p:cNvPr id="8197" name="Group 14"/>
          <p:cNvGrpSpPr>
            <a:grpSpLocks/>
          </p:cNvGrpSpPr>
          <p:nvPr/>
        </p:nvGrpSpPr>
        <p:grpSpPr bwMode="auto">
          <a:xfrm>
            <a:off x="304800" y="4724400"/>
            <a:ext cx="7456488" cy="1911350"/>
            <a:chOff x="291" y="2789"/>
            <a:chExt cx="4697" cy="1204"/>
          </a:xfrm>
        </p:grpSpPr>
        <p:sp>
          <p:nvSpPr>
            <p:cNvPr id="8198" name="Rectangle 4"/>
            <p:cNvSpPr>
              <a:spLocks noChangeArrowheads="1"/>
            </p:cNvSpPr>
            <p:nvPr/>
          </p:nvSpPr>
          <p:spPr bwMode="auto">
            <a:xfrm>
              <a:off x="2348" y="3321"/>
              <a:ext cx="2640" cy="336"/>
            </a:xfrm>
            <a:prstGeom prst="rect">
              <a:avLst/>
            </a:prstGeom>
            <a:solidFill>
              <a:srgbClr val="CCFFCC"/>
            </a:solidFill>
            <a:ln w="38100">
              <a:solidFill>
                <a:schemeClr val="tx1"/>
              </a:solidFill>
              <a:miter lim="800000"/>
              <a:headEnd/>
              <a:tailEnd/>
            </a:ln>
          </p:spPr>
          <p:txBody>
            <a:bodyPr wrap="none" lIns="91430" tIns="45715" rIns="91430" bIns="45715"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600" b="1">
                <a:latin typeface="Times New Roman" pitchFamily="18" charset="0"/>
              </a:endParaRPr>
            </a:p>
          </p:txBody>
        </p:sp>
        <p:sp>
          <p:nvSpPr>
            <p:cNvPr id="8199" name="Line 5"/>
            <p:cNvSpPr>
              <a:spLocks noChangeShapeType="1"/>
            </p:cNvSpPr>
            <p:nvPr/>
          </p:nvSpPr>
          <p:spPr bwMode="auto">
            <a:xfrm>
              <a:off x="2636" y="3321"/>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0" name="Line 6"/>
            <p:cNvSpPr>
              <a:spLocks noChangeShapeType="1"/>
            </p:cNvSpPr>
            <p:nvPr/>
          </p:nvSpPr>
          <p:spPr bwMode="auto">
            <a:xfrm>
              <a:off x="2924" y="3321"/>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1" name="Line 7"/>
            <p:cNvSpPr>
              <a:spLocks noChangeShapeType="1"/>
            </p:cNvSpPr>
            <p:nvPr/>
          </p:nvSpPr>
          <p:spPr bwMode="auto">
            <a:xfrm>
              <a:off x="3212" y="3321"/>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2" name="Line 8"/>
            <p:cNvSpPr>
              <a:spLocks noChangeShapeType="1"/>
            </p:cNvSpPr>
            <p:nvPr/>
          </p:nvSpPr>
          <p:spPr bwMode="auto">
            <a:xfrm>
              <a:off x="3500" y="3321"/>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3" name="Line 9"/>
            <p:cNvSpPr>
              <a:spLocks noChangeShapeType="1"/>
            </p:cNvSpPr>
            <p:nvPr/>
          </p:nvSpPr>
          <p:spPr bwMode="auto">
            <a:xfrm>
              <a:off x="4700" y="3321"/>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4" name="Rectangle 10"/>
            <p:cNvSpPr>
              <a:spLocks noChangeArrowheads="1"/>
            </p:cNvSpPr>
            <p:nvPr/>
          </p:nvSpPr>
          <p:spPr bwMode="auto">
            <a:xfrm>
              <a:off x="716" y="2793"/>
              <a:ext cx="384" cy="336"/>
            </a:xfrm>
            <a:prstGeom prst="rect">
              <a:avLst/>
            </a:prstGeom>
            <a:solidFill>
              <a:srgbClr val="E7E7FF"/>
            </a:solidFill>
            <a:ln w="38100">
              <a:solidFill>
                <a:schemeClr val="tx1"/>
              </a:solidFill>
              <a:miter lim="800000"/>
              <a:headEnd/>
              <a:tailEnd/>
            </a:ln>
          </p:spPr>
          <p:txBody>
            <a:bodyPr wrap="none" lIns="91430" tIns="45715" rIns="91430" bIns="45715"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600" b="1">
                <a:latin typeface="Times New Roman" pitchFamily="18" charset="0"/>
              </a:endParaRPr>
            </a:p>
          </p:txBody>
        </p:sp>
        <p:sp>
          <p:nvSpPr>
            <p:cNvPr id="8205" name="Line 11"/>
            <p:cNvSpPr>
              <a:spLocks noChangeShapeType="1"/>
            </p:cNvSpPr>
            <p:nvPr/>
          </p:nvSpPr>
          <p:spPr bwMode="auto">
            <a:xfrm>
              <a:off x="956" y="2937"/>
              <a:ext cx="1344"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206" name="Text Box 12"/>
            <p:cNvSpPr txBox="1">
              <a:spLocks noChangeArrowheads="1"/>
            </p:cNvSpPr>
            <p:nvPr/>
          </p:nvSpPr>
          <p:spPr bwMode="auto">
            <a:xfrm>
              <a:off x="291" y="2789"/>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2400" b="1">
                  <a:solidFill>
                    <a:srgbClr val="FF0000"/>
                  </a:solidFill>
                </a:rPr>
                <a:t>p</a:t>
              </a:r>
            </a:p>
          </p:txBody>
        </p:sp>
        <p:sp>
          <p:nvSpPr>
            <p:cNvPr id="8207" name="Text Box 13"/>
            <p:cNvSpPr txBox="1">
              <a:spLocks noChangeArrowheads="1"/>
            </p:cNvSpPr>
            <p:nvPr/>
          </p:nvSpPr>
          <p:spPr bwMode="auto">
            <a:xfrm>
              <a:off x="2492" y="3705"/>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2400" b="1" dirty="0" smtClean="0"/>
                <a:t>400 </a:t>
              </a:r>
              <a:r>
                <a:rPr lang="en-US" altLang="en-US" sz="2400" b="1" dirty="0"/>
                <a:t>bytes of space</a:t>
              </a:r>
            </a:p>
          </p:txBody>
        </p:sp>
      </p:grpSp>
    </p:spTree>
    <p:extLst>
      <p:ext uri="{BB962C8B-B14F-4D97-AF65-F5344CB8AC3E}">
        <p14:creationId xmlns:p14="http://schemas.microsoft.com/office/powerpoint/2010/main" val="3179166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Buffering Concepts</a:t>
            </a:r>
            <a:br>
              <a:rPr lang="en-US" b="1" dirty="0"/>
            </a:br>
            <a:endParaRPr lang="en-IN" dirty="0"/>
          </a:p>
        </p:txBody>
      </p:sp>
      <p:sp>
        <p:nvSpPr>
          <p:cNvPr id="3" name="Content Placeholder 2"/>
          <p:cNvSpPr>
            <a:spLocks noGrp="1"/>
          </p:cNvSpPr>
          <p:nvPr>
            <p:ph idx="1"/>
          </p:nvPr>
        </p:nvSpPr>
        <p:spPr/>
        <p:txBody>
          <a:bodyPr/>
          <a:lstStyle/>
          <a:p>
            <a:r>
              <a:rPr lang="en-US" dirty="0" smtClean="0"/>
              <a:t>There </a:t>
            </a:r>
            <a:r>
              <a:rPr lang="en-US" dirty="0"/>
              <a:t>are three different kinds of buffering strategies:</a:t>
            </a:r>
          </a:p>
          <a:p>
            <a:r>
              <a:rPr lang="en-US" dirty="0"/>
              <a:t>Characters written to or read from an </a:t>
            </a:r>
            <a:r>
              <a:rPr lang="en-US" i="1" dirty="0" err="1"/>
              <a:t>unbuffered</a:t>
            </a:r>
            <a:r>
              <a:rPr lang="en-US" dirty="0"/>
              <a:t> stream are transmitted individually to or from the file as soon as possible.</a:t>
            </a:r>
          </a:p>
          <a:p>
            <a:r>
              <a:rPr lang="en-US" dirty="0"/>
              <a:t>Characters written to a </a:t>
            </a:r>
            <a:r>
              <a:rPr lang="en-US" i="1" dirty="0"/>
              <a:t>line buffered</a:t>
            </a:r>
            <a:r>
              <a:rPr lang="en-US" dirty="0"/>
              <a:t> stream are transmitted to the file in blocks when a newline character is encountered.</a:t>
            </a:r>
          </a:p>
          <a:p>
            <a:r>
              <a:rPr lang="en-US" dirty="0"/>
              <a:t>Characters written to or read from a </a:t>
            </a:r>
            <a:r>
              <a:rPr lang="en-US" i="1" dirty="0"/>
              <a:t>fully buffered</a:t>
            </a:r>
            <a:r>
              <a:rPr lang="en-US" dirty="0"/>
              <a:t> stream are transmitted to or from the file in blocks of arbitrary size.</a:t>
            </a:r>
          </a:p>
          <a:p>
            <a:endParaRPr lang="en-IN" dirty="0"/>
          </a:p>
        </p:txBody>
      </p:sp>
    </p:spTree>
    <p:extLst>
      <p:ext uri="{BB962C8B-B14F-4D97-AF65-F5344CB8AC3E}">
        <p14:creationId xmlns:p14="http://schemas.microsoft.com/office/powerpoint/2010/main" val="39004693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files in C</a:t>
            </a:r>
            <a:endParaRPr lang="en-IN" dirty="0"/>
          </a:p>
        </p:txBody>
      </p:sp>
      <p:sp>
        <p:nvSpPr>
          <p:cNvPr id="3" name="Content Placeholder 2"/>
          <p:cNvSpPr>
            <a:spLocks noGrp="1"/>
          </p:cNvSpPr>
          <p:nvPr>
            <p:ph idx="1"/>
          </p:nvPr>
        </p:nvSpPr>
        <p:spPr/>
        <p:txBody>
          <a:bodyPr/>
          <a:lstStyle/>
          <a:p>
            <a:r>
              <a:rPr lang="en-US" dirty="0"/>
              <a:t>C programming language supports two types of files and they are as follows...</a:t>
            </a:r>
          </a:p>
          <a:p>
            <a:r>
              <a:rPr lang="en-US" b="1" dirty="0"/>
              <a:t>Text Files (or) ASCII Files</a:t>
            </a:r>
          </a:p>
          <a:p>
            <a:r>
              <a:rPr lang="en-US" b="1" dirty="0"/>
              <a:t>Binary Files</a:t>
            </a:r>
          </a:p>
          <a:p>
            <a:r>
              <a:rPr lang="en-US" b="1" i="1" dirty="0"/>
              <a:t>Text File (or) ASCII File - </a:t>
            </a:r>
            <a:r>
              <a:rPr lang="en-US" dirty="0"/>
              <a:t>The file that contains ASCII codes of data like digits, alphabets and symbols is called text file (or) ASCII file.</a:t>
            </a:r>
          </a:p>
          <a:p>
            <a:r>
              <a:rPr lang="en-US" b="1" i="1" dirty="0"/>
              <a:t>Binary File - </a:t>
            </a:r>
            <a:r>
              <a:rPr lang="en-US" dirty="0"/>
              <a:t>The file that contains data in the form of bytes (0's and 1's) is called as binary file. Generally, the binary files are compiled version of text files.</a:t>
            </a:r>
          </a:p>
          <a:p>
            <a:endParaRPr lang="en-IN" dirty="0"/>
          </a:p>
        </p:txBody>
      </p:sp>
    </p:spTree>
    <p:extLst>
      <p:ext uri="{BB962C8B-B14F-4D97-AF65-F5344CB8AC3E}">
        <p14:creationId xmlns:p14="http://schemas.microsoft.com/office/powerpoint/2010/main" val="36708812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files in C- file operations</a:t>
            </a:r>
            <a:endParaRPr lang="en-IN" dirty="0"/>
          </a:p>
        </p:txBody>
      </p:sp>
      <p:sp>
        <p:nvSpPr>
          <p:cNvPr id="3" name="Content Placeholder 2"/>
          <p:cNvSpPr>
            <a:spLocks noGrp="1"/>
          </p:cNvSpPr>
          <p:nvPr>
            <p:ph idx="1"/>
          </p:nvPr>
        </p:nvSpPr>
        <p:spPr/>
        <p:txBody>
          <a:bodyPr/>
          <a:lstStyle/>
          <a:p>
            <a:r>
              <a:rPr lang="en-US" dirty="0" smtClean="0"/>
              <a:t>Declare a file pointer variable in C</a:t>
            </a:r>
          </a:p>
          <a:p>
            <a:r>
              <a:rPr lang="en-US" dirty="0" smtClean="0"/>
              <a:t>Opening </a:t>
            </a:r>
            <a:r>
              <a:rPr lang="en-US" dirty="0"/>
              <a:t>a file</a:t>
            </a:r>
          </a:p>
          <a:p>
            <a:r>
              <a:rPr lang="en-US" dirty="0"/>
              <a:t>Reading data from a file</a:t>
            </a:r>
          </a:p>
          <a:p>
            <a:r>
              <a:rPr lang="en-US" dirty="0"/>
              <a:t>Writing data to a file</a:t>
            </a:r>
          </a:p>
          <a:p>
            <a:r>
              <a:rPr lang="en-US" dirty="0"/>
              <a:t>Closing a file</a:t>
            </a:r>
          </a:p>
          <a:p>
            <a:endParaRPr lang="en-IN" dirty="0"/>
          </a:p>
        </p:txBody>
      </p:sp>
    </p:spTree>
    <p:extLst>
      <p:ext uri="{BB962C8B-B14F-4D97-AF65-F5344CB8AC3E}">
        <p14:creationId xmlns:p14="http://schemas.microsoft.com/office/powerpoint/2010/main" val="17473376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 file pointer variable</a:t>
            </a:r>
            <a:endParaRPr lang="en-IN" dirty="0"/>
          </a:p>
        </p:txBody>
      </p:sp>
      <p:sp>
        <p:nvSpPr>
          <p:cNvPr id="3" name="Content Placeholder 2"/>
          <p:cNvSpPr>
            <a:spLocks noGrp="1"/>
          </p:cNvSpPr>
          <p:nvPr>
            <p:ph idx="1"/>
          </p:nvPr>
        </p:nvSpPr>
        <p:spPr/>
        <p:txBody>
          <a:bodyPr/>
          <a:lstStyle/>
          <a:p>
            <a:r>
              <a:rPr lang="en-US" dirty="0"/>
              <a:t>The syntax used for declaring a file pointer in C is as follows: </a:t>
            </a:r>
            <a:endParaRPr lang="en-US" dirty="0" smtClean="0"/>
          </a:p>
          <a:p>
            <a:r>
              <a:rPr lang="en-US" dirty="0" smtClean="0"/>
              <a:t>FILE </a:t>
            </a:r>
            <a:r>
              <a:rPr lang="en-US" dirty="0"/>
              <a:t>*</a:t>
            </a:r>
            <a:r>
              <a:rPr lang="en-US" dirty="0" err="1"/>
              <a:t>filePointer</a:t>
            </a:r>
            <a:r>
              <a:rPr lang="en-US" dirty="0"/>
              <a:t>; </a:t>
            </a:r>
            <a:endParaRPr lang="en-US" dirty="0" smtClean="0"/>
          </a:p>
          <a:p>
            <a:r>
              <a:rPr lang="en-US" dirty="0" smtClean="0"/>
              <a:t>Here</a:t>
            </a:r>
            <a:r>
              <a:rPr lang="en-US" dirty="0"/>
              <a:t>, FILE is a pre-defined structure in C that is used to handle file I/O operations. </a:t>
            </a:r>
            <a:endParaRPr lang="en-US" dirty="0" smtClean="0"/>
          </a:p>
          <a:p>
            <a:r>
              <a:rPr lang="en-US" dirty="0"/>
              <a:t> </a:t>
            </a:r>
            <a:r>
              <a:rPr lang="en-US" dirty="0" smtClean="0"/>
              <a:t>The </a:t>
            </a:r>
            <a:r>
              <a:rPr lang="en-US" dirty="0" err="1" smtClean="0"/>
              <a:t>filePointer</a:t>
            </a:r>
            <a:r>
              <a:rPr lang="en-US" dirty="0" smtClean="0"/>
              <a:t> </a:t>
            </a:r>
            <a:r>
              <a:rPr lang="en-US" dirty="0"/>
              <a:t>is a variable that will store the memory address of the file's current position.</a:t>
            </a:r>
            <a:endParaRPr lang="en-IN" dirty="0"/>
          </a:p>
        </p:txBody>
      </p:sp>
    </p:spTree>
    <p:extLst>
      <p:ext uri="{BB962C8B-B14F-4D97-AF65-F5344CB8AC3E}">
        <p14:creationId xmlns:p14="http://schemas.microsoft.com/office/powerpoint/2010/main" val="1263698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 file</a:t>
            </a:r>
            <a:endParaRPr lang="en-IN" dirty="0"/>
          </a:p>
        </p:txBody>
      </p:sp>
      <p:sp>
        <p:nvSpPr>
          <p:cNvPr id="3" name="Content Placeholder 2"/>
          <p:cNvSpPr>
            <a:spLocks noGrp="1"/>
          </p:cNvSpPr>
          <p:nvPr>
            <p:ph idx="1"/>
          </p:nvPr>
        </p:nvSpPr>
        <p:spPr/>
        <p:txBody>
          <a:bodyPr/>
          <a:lstStyle/>
          <a:p>
            <a:r>
              <a:rPr lang="en-US" sz="2300" dirty="0"/>
              <a:t>A file must be </a:t>
            </a:r>
            <a:r>
              <a:rPr lang="en-US" sz="2300" dirty="0">
                <a:solidFill>
                  <a:srgbClr val="FF0000"/>
                </a:solidFill>
              </a:rPr>
              <a:t>“opened”</a:t>
            </a:r>
            <a:r>
              <a:rPr lang="en-US" sz="2300" dirty="0"/>
              <a:t> before it can be used.</a:t>
            </a:r>
          </a:p>
          <a:p>
            <a:pPr lvl="2">
              <a:buNone/>
            </a:pPr>
            <a:r>
              <a:rPr lang="en-US" dirty="0"/>
              <a:t>	</a:t>
            </a:r>
            <a:r>
              <a:rPr lang="en-US" dirty="0">
                <a:solidFill>
                  <a:srgbClr val="333399"/>
                </a:solidFill>
              </a:rPr>
              <a:t>FILE   *</a:t>
            </a:r>
            <a:r>
              <a:rPr lang="en-US" dirty="0" err="1">
                <a:solidFill>
                  <a:srgbClr val="333399"/>
                </a:solidFill>
              </a:rPr>
              <a:t>fp</a:t>
            </a:r>
            <a:r>
              <a:rPr lang="en-US" dirty="0">
                <a:solidFill>
                  <a:srgbClr val="333399"/>
                </a:solidFill>
              </a:rPr>
              <a:t>;</a:t>
            </a:r>
          </a:p>
          <a:p>
            <a:pPr lvl="1">
              <a:buNone/>
            </a:pPr>
            <a:r>
              <a:rPr lang="en-US" sz="2200" dirty="0">
                <a:solidFill>
                  <a:srgbClr val="333399"/>
                </a:solidFill>
              </a:rPr>
              <a:t>       :</a:t>
            </a:r>
          </a:p>
          <a:p>
            <a:pPr lvl="1">
              <a:buNone/>
            </a:pPr>
            <a:r>
              <a:rPr lang="en-US" sz="2200" dirty="0">
                <a:solidFill>
                  <a:srgbClr val="333399"/>
                </a:solidFill>
              </a:rPr>
              <a:t>       </a:t>
            </a:r>
            <a:r>
              <a:rPr lang="en-US" sz="2200" dirty="0" err="1">
                <a:solidFill>
                  <a:srgbClr val="333399"/>
                </a:solidFill>
              </a:rPr>
              <a:t>fp</a:t>
            </a:r>
            <a:r>
              <a:rPr lang="en-US" sz="2200" dirty="0">
                <a:solidFill>
                  <a:srgbClr val="333399"/>
                </a:solidFill>
              </a:rPr>
              <a:t> = </a:t>
            </a:r>
            <a:r>
              <a:rPr lang="en-US" sz="2200" dirty="0" err="1">
                <a:solidFill>
                  <a:srgbClr val="333399"/>
                </a:solidFill>
              </a:rPr>
              <a:t>fopen</a:t>
            </a:r>
            <a:r>
              <a:rPr lang="en-US" sz="2200" dirty="0">
                <a:solidFill>
                  <a:srgbClr val="333399"/>
                </a:solidFill>
              </a:rPr>
              <a:t> (filename, mode);</a:t>
            </a:r>
          </a:p>
          <a:p>
            <a:pPr lvl="1"/>
            <a:r>
              <a:rPr lang="en-US" sz="2200" dirty="0" err="1">
                <a:solidFill>
                  <a:srgbClr val="FF0000"/>
                </a:solidFill>
              </a:rPr>
              <a:t>fp</a:t>
            </a:r>
            <a:r>
              <a:rPr lang="en-US" sz="2200" dirty="0"/>
              <a:t> is declared as a pointer to the data type FILE.</a:t>
            </a:r>
          </a:p>
          <a:p>
            <a:pPr lvl="1"/>
            <a:r>
              <a:rPr lang="en-US" sz="2200" dirty="0">
                <a:solidFill>
                  <a:srgbClr val="FF0000"/>
                </a:solidFill>
              </a:rPr>
              <a:t>filename</a:t>
            </a:r>
            <a:r>
              <a:rPr lang="en-US" sz="2200" dirty="0"/>
              <a:t> is a string - specifies the name of the file.</a:t>
            </a:r>
          </a:p>
          <a:p>
            <a:pPr lvl="1"/>
            <a:r>
              <a:rPr lang="en-US" sz="2200" dirty="0" err="1">
                <a:solidFill>
                  <a:srgbClr val="FF0000"/>
                </a:solidFill>
              </a:rPr>
              <a:t>fopen</a:t>
            </a:r>
            <a:r>
              <a:rPr lang="en-US" sz="2200" dirty="0"/>
              <a:t> returns a pointer to the file which is used in all subsequent file operations. </a:t>
            </a:r>
          </a:p>
          <a:p>
            <a:pPr lvl="1"/>
            <a:r>
              <a:rPr lang="en-US" sz="2200" dirty="0">
                <a:solidFill>
                  <a:srgbClr val="FF0000"/>
                </a:solidFill>
              </a:rPr>
              <a:t>mode</a:t>
            </a:r>
            <a:r>
              <a:rPr lang="en-US" sz="2200" dirty="0"/>
              <a:t> is a string which specifies the purpose of opening the file:</a:t>
            </a:r>
          </a:p>
          <a:p>
            <a:pPr lvl="3">
              <a:buNone/>
            </a:pPr>
            <a:r>
              <a:rPr lang="en-US" dirty="0"/>
              <a:t>“r”    ::  open the file for reading only</a:t>
            </a:r>
          </a:p>
          <a:p>
            <a:pPr lvl="3">
              <a:buNone/>
            </a:pPr>
            <a:r>
              <a:rPr lang="en-US" dirty="0"/>
              <a:t> “w”  ::  open the file for writing only</a:t>
            </a:r>
          </a:p>
          <a:p>
            <a:pPr lvl="3">
              <a:buNone/>
            </a:pPr>
            <a:r>
              <a:rPr lang="en-US" dirty="0"/>
              <a:t>“a”    ::  open the file for appending data to it</a:t>
            </a:r>
          </a:p>
          <a:p>
            <a:endParaRPr lang="en-IN" dirty="0"/>
          </a:p>
        </p:txBody>
      </p:sp>
    </p:spTree>
    <p:extLst>
      <p:ext uri="{BB962C8B-B14F-4D97-AF65-F5344CB8AC3E}">
        <p14:creationId xmlns:p14="http://schemas.microsoft.com/office/powerpoint/2010/main" val="38575638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Modes</a:t>
            </a:r>
            <a:endParaRPr lang="en-IN" dirty="0"/>
          </a:p>
        </p:txBody>
      </p:sp>
      <p:sp>
        <p:nvSpPr>
          <p:cNvPr id="3" name="Content Placeholder 2"/>
          <p:cNvSpPr>
            <a:spLocks noGrp="1"/>
          </p:cNvSpPr>
          <p:nvPr>
            <p:ph idx="1"/>
          </p:nvPr>
        </p:nvSpPr>
        <p:spPr/>
        <p:txBody>
          <a:bodyPr/>
          <a:lstStyle/>
          <a:p>
            <a:pPr>
              <a:lnSpc>
                <a:spcPct val="80000"/>
              </a:lnSpc>
            </a:pPr>
            <a:r>
              <a:rPr lang="en-US" sz="1200" b="1" i="1" dirty="0"/>
              <a:t>r</a:t>
            </a:r>
            <a:r>
              <a:rPr lang="en-US" sz="1200" b="1" dirty="0"/>
              <a:t> - open a file in read-mode, set the pointer to the beginning of the file. </a:t>
            </a:r>
            <a:br>
              <a:rPr lang="en-US" sz="1200" b="1" dirty="0"/>
            </a:br>
            <a:endParaRPr lang="en-US" sz="1200" b="1" dirty="0"/>
          </a:p>
          <a:p>
            <a:pPr>
              <a:lnSpc>
                <a:spcPct val="80000"/>
              </a:lnSpc>
            </a:pPr>
            <a:r>
              <a:rPr lang="en-US" sz="1200" b="1" i="1" dirty="0"/>
              <a:t>w</a:t>
            </a:r>
            <a:r>
              <a:rPr lang="en-US" sz="1200" b="1" dirty="0"/>
              <a:t> - open a file in write-mode, set the pointer to the beginning of the file. </a:t>
            </a:r>
            <a:br>
              <a:rPr lang="en-US" sz="1200" b="1" dirty="0"/>
            </a:br>
            <a:endParaRPr lang="en-US" sz="1200" b="1" dirty="0"/>
          </a:p>
          <a:p>
            <a:pPr>
              <a:lnSpc>
                <a:spcPct val="80000"/>
              </a:lnSpc>
            </a:pPr>
            <a:r>
              <a:rPr lang="en-US" sz="1200" b="1" i="1" dirty="0"/>
              <a:t>a</a:t>
            </a:r>
            <a:r>
              <a:rPr lang="en-US" sz="1200" b="1" dirty="0"/>
              <a:t> - open a file in write-mode, set the pointer to the end of the file. </a:t>
            </a:r>
            <a:br>
              <a:rPr lang="en-US" sz="1200" b="1" dirty="0"/>
            </a:br>
            <a:endParaRPr lang="en-US" sz="1200" b="1" dirty="0"/>
          </a:p>
          <a:p>
            <a:pPr>
              <a:lnSpc>
                <a:spcPct val="80000"/>
              </a:lnSpc>
            </a:pPr>
            <a:r>
              <a:rPr lang="en-US" sz="1200" b="1" i="1" dirty="0" err="1"/>
              <a:t>rb</a:t>
            </a:r>
            <a:r>
              <a:rPr lang="en-US" sz="1200" b="1" dirty="0"/>
              <a:t> - open a binary-file in read-mode, set the pointer to the beginning of the file. </a:t>
            </a:r>
            <a:br>
              <a:rPr lang="en-US" sz="1200" b="1" dirty="0"/>
            </a:br>
            <a:endParaRPr lang="en-US" sz="1200" b="1" dirty="0"/>
          </a:p>
          <a:p>
            <a:pPr>
              <a:lnSpc>
                <a:spcPct val="80000"/>
              </a:lnSpc>
            </a:pPr>
            <a:r>
              <a:rPr lang="en-US" sz="1200" b="1" i="1" dirty="0" err="1"/>
              <a:t>wb</a:t>
            </a:r>
            <a:r>
              <a:rPr lang="en-US" sz="1200" b="1" dirty="0"/>
              <a:t> - open a binary-file in write-mode, set the pointer to the beginning of the file. </a:t>
            </a:r>
            <a:br>
              <a:rPr lang="en-US" sz="1200" b="1" dirty="0"/>
            </a:br>
            <a:endParaRPr lang="en-US" sz="1200" b="1" dirty="0"/>
          </a:p>
          <a:p>
            <a:pPr>
              <a:lnSpc>
                <a:spcPct val="80000"/>
              </a:lnSpc>
            </a:pPr>
            <a:r>
              <a:rPr lang="en-US" sz="1200" b="1" i="1" dirty="0" err="1"/>
              <a:t>ab</a:t>
            </a:r>
            <a:r>
              <a:rPr lang="en-US" sz="1200" b="1" dirty="0"/>
              <a:t> - open a binary-file in write-mode, set the pointer to the end of the file. </a:t>
            </a:r>
            <a:br>
              <a:rPr lang="en-US" sz="1200" b="1" dirty="0"/>
            </a:br>
            <a:endParaRPr lang="en-US" sz="1200" b="1" dirty="0"/>
          </a:p>
          <a:p>
            <a:pPr>
              <a:lnSpc>
                <a:spcPct val="80000"/>
              </a:lnSpc>
            </a:pPr>
            <a:r>
              <a:rPr lang="en-US" sz="1200" b="1" i="1" dirty="0"/>
              <a:t>r+</a:t>
            </a:r>
            <a:r>
              <a:rPr lang="en-US" sz="1200" b="1" dirty="0"/>
              <a:t> - open a file in read/write-mode, if the file does not exist, it will not be created. </a:t>
            </a:r>
            <a:br>
              <a:rPr lang="en-US" sz="1200" b="1" dirty="0"/>
            </a:br>
            <a:endParaRPr lang="en-US" sz="1200" b="1" dirty="0"/>
          </a:p>
          <a:p>
            <a:pPr>
              <a:lnSpc>
                <a:spcPct val="80000"/>
              </a:lnSpc>
            </a:pPr>
            <a:r>
              <a:rPr lang="en-US" sz="1200" b="1" i="1" dirty="0"/>
              <a:t>w+</a:t>
            </a:r>
            <a:r>
              <a:rPr lang="en-US" sz="1200" b="1" dirty="0"/>
              <a:t> - open a file in read/write-mode, set the pointer to the beginning of the file. </a:t>
            </a:r>
            <a:br>
              <a:rPr lang="en-US" sz="1200" b="1" dirty="0"/>
            </a:br>
            <a:endParaRPr lang="en-US" sz="1200" b="1" dirty="0"/>
          </a:p>
          <a:p>
            <a:pPr>
              <a:lnSpc>
                <a:spcPct val="80000"/>
              </a:lnSpc>
            </a:pPr>
            <a:r>
              <a:rPr lang="en-US" sz="1200" b="1" i="1" dirty="0"/>
              <a:t>a+</a:t>
            </a:r>
            <a:r>
              <a:rPr lang="en-US" sz="1200" b="1" dirty="0"/>
              <a:t> - open a file in read/append mode. </a:t>
            </a:r>
            <a:br>
              <a:rPr lang="en-US" sz="1200" b="1" dirty="0"/>
            </a:br>
            <a:endParaRPr lang="en-US" sz="1200" b="1" dirty="0"/>
          </a:p>
          <a:p>
            <a:pPr>
              <a:lnSpc>
                <a:spcPct val="80000"/>
              </a:lnSpc>
            </a:pPr>
            <a:r>
              <a:rPr lang="en-US" sz="1200" b="1" i="1" dirty="0" err="1"/>
              <a:t>r+b</a:t>
            </a:r>
            <a:r>
              <a:rPr lang="en-US" sz="1200" b="1" dirty="0"/>
              <a:t> - open a binary-file in read/write-mode, if the file does not exist, it will not be created. </a:t>
            </a:r>
            <a:br>
              <a:rPr lang="en-US" sz="1200" b="1" dirty="0"/>
            </a:br>
            <a:endParaRPr lang="en-US" sz="1200" b="1" dirty="0"/>
          </a:p>
          <a:p>
            <a:pPr>
              <a:lnSpc>
                <a:spcPct val="80000"/>
              </a:lnSpc>
            </a:pPr>
            <a:r>
              <a:rPr lang="en-US" sz="1200" b="1" i="1" dirty="0" err="1"/>
              <a:t>w+b</a:t>
            </a:r>
            <a:r>
              <a:rPr lang="en-US" sz="1200" b="1" dirty="0"/>
              <a:t> - open a binary-file in read/write-mode, set the pointer to the beginning of the file. </a:t>
            </a:r>
            <a:br>
              <a:rPr lang="en-US" sz="1200" b="1" dirty="0"/>
            </a:br>
            <a:endParaRPr lang="en-US" sz="1200" b="1" dirty="0"/>
          </a:p>
          <a:p>
            <a:pPr>
              <a:lnSpc>
                <a:spcPct val="80000"/>
              </a:lnSpc>
            </a:pPr>
            <a:r>
              <a:rPr lang="en-US" sz="1200" b="1" i="1" dirty="0" err="1"/>
              <a:t>a+b</a:t>
            </a:r>
            <a:r>
              <a:rPr lang="en-US" sz="1200" b="1" dirty="0"/>
              <a:t> - open a binary-file in read/append mode.</a:t>
            </a:r>
            <a:endParaRPr lang="en-IN" sz="1200" dirty="0"/>
          </a:p>
        </p:txBody>
      </p:sp>
    </p:spTree>
    <p:extLst>
      <p:ext uri="{BB962C8B-B14F-4D97-AF65-F5344CB8AC3E}">
        <p14:creationId xmlns:p14="http://schemas.microsoft.com/office/powerpoint/2010/main" val="16569792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r>
              <a:rPr lang="en-US" dirty="0"/>
              <a:t>Points to note:</a:t>
            </a:r>
          </a:p>
          <a:p>
            <a:pPr lvl="1"/>
            <a:r>
              <a:rPr lang="en-US" dirty="0"/>
              <a:t>Several files may be opened at the same time.</a:t>
            </a:r>
          </a:p>
          <a:p>
            <a:pPr lvl="1"/>
            <a:r>
              <a:rPr lang="en-US" dirty="0"/>
              <a:t>For the “w” and “a” modes, if the named file does not exist, it is automatically created.</a:t>
            </a:r>
          </a:p>
          <a:p>
            <a:pPr lvl="1"/>
            <a:r>
              <a:rPr lang="en-US" dirty="0"/>
              <a:t>For the “w” mode, if the named file exists, its contents will be overwritten. </a:t>
            </a:r>
          </a:p>
          <a:p>
            <a:endParaRPr lang="en-IN" dirty="0"/>
          </a:p>
        </p:txBody>
      </p:sp>
    </p:spTree>
    <p:extLst>
      <p:ext uri="{BB962C8B-B14F-4D97-AF65-F5344CB8AC3E}">
        <p14:creationId xmlns:p14="http://schemas.microsoft.com/office/powerpoint/2010/main" val="837303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br>
              <a:rPr lang="en-US" dirty="0" smtClean="0"/>
            </a:br>
            <a:endParaRPr lang="en-IN" dirty="0"/>
          </a:p>
        </p:txBody>
      </p:sp>
      <p:sp>
        <p:nvSpPr>
          <p:cNvPr id="3" name="Content Placeholder 2"/>
          <p:cNvSpPr>
            <a:spLocks noGrp="1"/>
          </p:cNvSpPr>
          <p:nvPr>
            <p:ph idx="1"/>
          </p:nvPr>
        </p:nvSpPr>
        <p:spPr/>
        <p:txBody>
          <a:bodyPr/>
          <a:lstStyle/>
          <a:p>
            <a:pPr lvl="1">
              <a:buNone/>
            </a:pPr>
            <a:r>
              <a:rPr lang="en-US" dirty="0"/>
              <a:t>FILE    *in,  *out ;</a:t>
            </a:r>
          </a:p>
          <a:p>
            <a:pPr lvl="1">
              <a:buNone/>
            </a:pPr>
            <a:r>
              <a:rPr lang="en-US" dirty="0"/>
              <a:t>    in  =  </a:t>
            </a:r>
            <a:r>
              <a:rPr lang="en-US" dirty="0" err="1"/>
              <a:t>fopen</a:t>
            </a:r>
            <a:r>
              <a:rPr lang="en-US" dirty="0"/>
              <a:t> (“mydata.dat”, “r”) ;</a:t>
            </a:r>
          </a:p>
          <a:p>
            <a:pPr lvl="1">
              <a:buNone/>
            </a:pPr>
            <a:r>
              <a:rPr lang="en-US" dirty="0"/>
              <a:t>    out  =  </a:t>
            </a:r>
            <a:r>
              <a:rPr lang="en-US" dirty="0" err="1"/>
              <a:t>fopen</a:t>
            </a:r>
            <a:r>
              <a:rPr lang="en-US" dirty="0"/>
              <a:t> (“result.dat”, “w”);</a:t>
            </a:r>
          </a:p>
          <a:p>
            <a:pPr lvl="1">
              <a:buNone/>
            </a:pPr>
            <a:endParaRPr lang="en-US" dirty="0"/>
          </a:p>
          <a:p>
            <a:pPr lvl="1">
              <a:buNone/>
            </a:pPr>
            <a:r>
              <a:rPr lang="en-US" dirty="0"/>
              <a:t>    FILE    *</a:t>
            </a:r>
            <a:r>
              <a:rPr lang="en-US" dirty="0" err="1"/>
              <a:t>empl</a:t>
            </a:r>
            <a:r>
              <a:rPr lang="en-US" dirty="0"/>
              <a:t> ;</a:t>
            </a:r>
          </a:p>
          <a:p>
            <a:pPr lvl="1">
              <a:buNone/>
            </a:pPr>
            <a:r>
              <a:rPr lang="en-US" dirty="0"/>
              <a:t>    char  filename[25];</a:t>
            </a:r>
          </a:p>
          <a:p>
            <a:pPr lvl="1">
              <a:buNone/>
            </a:pPr>
            <a:r>
              <a:rPr lang="en-US" dirty="0"/>
              <a:t>    </a:t>
            </a:r>
            <a:r>
              <a:rPr lang="en-US" dirty="0" err="1"/>
              <a:t>scanf</a:t>
            </a:r>
            <a:r>
              <a:rPr lang="en-US" dirty="0"/>
              <a:t>  (“%s”, filename);</a:t>
            </a:r>
          </a:p>
          <a:p>
            <a:pPr lvl="1">
              <a:buNone/>
            </a:pPr>
            <a:r>
              <a:rPr lang="en-US" dirty="0"/>
              <a:t>    </a:t>
            </a:r>
            <a:r>
              <a:rPr lang="en-US" dirty="0" err="1"/>
              <a:t>empl</a:t>
            </a:r>
            <a:r>
              <a:rPr lang="en-US" dirty="0"/>
              <a:t>  =  </a:t>
            </a:r>
            <a:r>
              <a:rPr lang="en-US" dirty="0" err="1"/>
              <a:t>fopen</a:t>
            </a:r>
            <a:r>
              <a:rPr lang="en-US" dirty="0"/>
              <a:t> (filename, “r”) ;</a:t>
            </a:r>
          </a:p>
          <a:p>
            <a:endParaRPr lang="en-IN" dirty="0"/>
          </a:p>
        </p:txBody>
      </p:sp>
    </p:spTree>
    <p:extLst>
      <p:ext uri="{BB962C8B-B14F-4D97-AF65-F5344CB8AC3E}">
        <p14:creationId xmlns:p14="http://schemas.microsoft.com/office/powerpoint/2010/main" val="2886212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 file</a:t>
            </a:r>
            <a:endParaRPr lang="en-IN" dirty="0"/>
          </a:p>
        </p:txBody>
      </p:sp>
      <p:sp>
        <p:nvSpPr>
          <p:cNvPr id="3" name="Content Placeholder 2"/>
          <p:cNvSpPr>
            <a:spLocks noGrp="1"/>
          </p:cNvSpPr>
          <p:nvPr>
            <p:ph idx="1"/>
          </p:nvPr>
        </p:nvSpPr>
        <p:spPr/>
        <p:txBody>
          <a:bodyPr/>
          <a:lstStyle/>
          <a:p>
            <a:r>
              <a:rPr lang="en-US" sz="2600" dirty="0"/>
              <a:t>After all operations on a file have been completed, it must be closed.</a:t>
            </a:r>
            <a:endParaRPr lang="en-US" dirty="0"/>
          </a:p>
          <a:p>
            <a:pPr lvl="1"/>
            <a:r>
              <a:rPr lang="en-US" sz="2200" dirty="0"/>
              <a:t>Ensures that all file data stored in memory buffers are properly written to the file.</a:t>
            </a:r>
            <a:endParaRPr lang="en-US" dirty="0"/>
          </a:p>
          <a:p>
            <a:r>
              <a:rPr lang="en-US" sz="2600" dirty="0"/>
              <a:t>General format:   </a:t>
            </a:r>
            <a:r>
              <a:rPr lang="en-US" sz="2600" dirty="0" err="1">
                <a:solidFill>
                  <a:srgbClr val="333399"/>
                </a:solidFill>
              </a:rPr>
              <a:t>fclose</a:t>
            </a:r>
            <a:r>
              <a:rPr lang="en-US" sz="2600" dirty="0">
                <a:solidFill>
                  <a:srgbClr val="333399"/>
                </a:solidFill>
              </a:rPr>
              <a:t>  (</a:t>
            </a:r>
            <a:r>
              <a:rPr lang="en-US" sz="2600" dirty="0" err="1">
                <a:solidFill>
                  <a:srgbClr val="333399"/>
                </a:solidFill>
              </a:rPr>
              <a:t>file_pointer</a:t>
            </a:r>
            <a:r>
              <a:rPr lang="en-US" sz="2600" dirty="0">
                <a:solidFill>
                  <a:srgbClr val="333399"/>
                </a:solidFill>
              </a:rPr>
              <a:t>) ;</a:t>
            </a:r>
            <a:endParaRPr lang="en-US" dirty="0">
              <a:solidFill>
                <a:srgbClr val="CC0000"/>
              </a:solidFill>
            </a:endParaRPr>
          </a:p>
          <a:p>
            <a:pPr lvl="2">
              <a:buNone/>
            </a:pPr>
            <a:r>
              <a:rPr lang="en-US" dirty="0">
                <a:solidFill>
                  <a:srgbClr val="333399"/>
                </a:solidFill>
              </a:rPr>
              <a:t>  FILE   *xyz ;</a:t>
            </a:r>
          </a:p>
          <a:p>
            <a:pPr lvl="2">
              <a:buNone/>
            </a:pPr>
            <a:r>
              <a:rPr lang="en-US" dirty="0">
                <a:solidFill>
                  <a:srgbClr val="333399"/>
                </a:solidFill>
              </a:rPr>
              <a:t>  xyz  =  </a:t>
            </a:r>
            <a:r>
              <a:rPr lang="en-US" dirty="0" err="1">
                <a:solidFill>
                  <a:srgbClr val="333399"/>
                </a:solidFill>
              </a:rPr>
              <a:t>fopen</a:t>
            </a:r>
            <a:r>
              <a:rPr lang="en-US" dirty="0">
                <a:solidFill>
                  <a:srgbClr val="333399"/>
                </a:solidFill>
              </a:rPr>
              <a:t> (“test.txt”, “w”) ;</a:t>
            </a:r>
          </a:p>
          <a:p>
            <a:pPr lvl="2">
              <a:buNone/>
            </a:pPr>
            <a:r>
              <a:rPr lang="en-US" dirty="0">
                <a:solidFill>
                  <a:srgbClr val="333399"/>
                </a:solidFill>
              </a:rPr>
              <a:t>  …….</a:t>
            </a:r>
          </a:p>
          <a:p>
            <a:pPr lvl="2">
              <a:buNone/>
            </a:pPr>
            <a:r>
              <a:rPr lang="en-US" dirty="0">
                <a:solidFill>
                  <a:srgbClr val="333399"/>
                </a:solidFill>
              </a:rPr>
              <a:t>  </a:t>
            </a:r>
            <a:r>
              <a:rPr lang="en-US" dirty="0" err="1">
                <a:solidFill>
                  <a:srgbClr val="333399"/>
                </a:solidFill>
              </a:rPr>
              <a:t>fclose</a:t>
            </a:r>
            <a:r>
              <a:rPr lang="en-US" dirty="0">
                <a:solidFill>
                  <a:srgbClr val="333399"/>
                </a:solidFill>
              </a:rPr>
              <a:t> (xyz) ;</a:t>
            </a:r>
          </a:p>
          <a:p>
            <a:endParaRPr lang="en-IN" dirty="0"/>
          </a:p>
        </p:txBody>
      </p:sp>
    </p:spTree>
    <p:extLst>
      <p:ext uri="{BB962C8B-B14F-4D97-AF65-F5344CB8AC3E}">
        <p14:creationId xmlns:p14="http://schemas.microsoft.com/office/powerpoint/2010/main" val="3202345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pPr lvl="1"/>
            <a:r>
              <a:rPr lang="en-US" sz="2200" b="1" dirty="0" err="1">
                <a:latin typeface="Courier New" pitchFamily="49" charset="0"/>
              </a:rPr>
              <a:t>fclose</a:t>
            </a:r>
            <a:r>
              <a:rPr lang="en-US" sz="2200" b="1" dirty="0">
                <a:latin typeface="Courier New" pitchFamily="49" charset="0"/>
              </a:rPr>
              <a:t>(</a:t>
            </a:r>
            <a:r>
              <a:rPr lang="en-US" sz="2200" dirty="0"/>
              <a:t> </a:t>
            </a:r>
            <a:r>
              <a:rPr lang="en-US" sz="2200" b="1" i="1" dirty="0">
                <a:latin typeface="Courier New" pitchFamily="49" charset="0"/>
              </a:rPr>
              <a:t>FILE</a:t>
            </a:r>
            <a:r>
              <a:rPr lang="en-US" sz="2200" i="1" dirty="0"/>
              <a:t> pointer</a:t>
            </a:r>
            <a:r>
              <a:rPr lang="en-US" sz="2200" dirty="0"/>
              <a:t> </a:t>
            </a:r>
            <a:r>
              <a:rPr lang="en-US" sz="2200" b="1" dirty="0">
                <a:latin typeface="Courier New" pitchFamily="49" charset="0"/>
              </a:rPr>
              <a:t>)</a:t>
            </a:r>
          </a:p>
          <a:p>
            <a:pPr lvl="2"/>
            <a:r>
              <a:rPr lang="en-US" dirty="0"/>
              <a:t>Closes specified file</a:t>
            </a:r>
          </a:p>
          <a:p>
            <a:pPr lvl="2"/>
            <a:r>
              <a:rPr lang="en-US" dirty="0"/>
              <a:t>Performed automatically when program ends</a:t>
            </a:r>
          </a:p>
          <a:p>
            <a:pPr lvl="2"/>
            <a:r>
              <a:rPr lang="en-US" dirty="0"/>
              <a:t>Good practice to close files explicitly</a:t>
            </a:r>
          </a:p>
          <a:p>
            <a:pPr lvl="2"/>
            <a:r>
              <a:rPr lang="en-US" sz="2400" dirty="0"/>
              <a:t>system resources are freed. </a:t>
            </a:r>
          </a:p>
          <a:p>
            <a:pPr lvl="2"/>
            <a:r>
              <a:rPr lang="en-US" sz="2400" dirty="0"/>
              <a:t>Also, you might not find that all the information that you've written to the file has actually been written to disk until the file is closed. </a:t>
            </a:r>
          </a:p>
          <a:p>
            <a:pPr lvl="1"/>
            <a:r>
              <a:rPr lang="en-US" sz="2200" b="1" dirty="0" err="1">
                <a:latin typeface="Courier New" pitchFamily="49" charset="0"/>
              </a:rPr>
              <a:t>feof</a:t>
            </a:r>
            <a:r>
              <a:rPr lang="en-US" sz="2200" b="1" dirty="0">
                <a:latin typeface="Courier New" pitchFamily="49" charset="0"/>
              </a:rPr>
              <a:t>(</a:t>
            </a:r>
            <a:r>
              <a:rPr lang="en-US" sz="2200" dirty="0"/>
              <a:t> </a:t>
            </a:r>
            <a:r>
              <a:rPr lang="en-US" sz="2200" b="1" i="1" dirty="0">
                <a:latin typeface="Courier New" pitchFamily="49" charset="0"/>
              </a:rPr>
              <a:t>FILE</a:t>
            </a:r>
            <a:r>
              <a:rPr lang="en-US" sz="2200" i="1" dirty="0"/>
              <a:t> pointer</a:t>
            </a:r>
            <a:r>
              <a:rPr lang="en-US" sz="2200" dirty="0"/>
              <a:t> </a:t>
            </a:r>
            <a:r>
              <a:rPr lang="en-US" sz="2200" b="1" dirty="0">
                <a:latin typeface="Courier New" pitchFamily="49" charset="0"/>
              </a:rPr>
              <a:t>)</a:t>
            </a:r>
          </a:p>
          <a:p>
            <a:pPr lvl="2"/>
            <a:r>
              <a:rPr lang="en-US" dirty="0"/>
              <a:t>Returns true if end-of-file indicator (no more data to process) is set for the specified file</a:t>
            </a:r>
          </a:p>
          <a:p>
            <a:endParaRPr lang="en-IN" dirty="0"/>
          </a:p>
        </p:txBody>
      </p:sp>
    </p:spTree>
    <p:extLst>
      <p:ext uri="{BB962C8B-B14F-4D97-AF65-F5344CB8AC3E}">
        <p14:creationId xmlns:p14="http://schemas.microsoft.com/office/powerpoint/2010/main" val="238717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609600" y="0"/>
            <a:ext cx="8229600" cy="1371600"/>
          </a:xfrm>
        </p:spPr>
        <p:txBody>
          <a:bodyPr/>
          <a:lstStyle/>
          <a:p>
            <a:pPr eaLnBrk="1" hangingPunct="1"/>
            <a:r>
              <a:rPr lang="en-US" altLang="en-US" smtClean="0"/>
              <a:t>Contd.</a:t>
            </a:r>
          </a:p>
        </p:txBody>
      </p:sp>
      <p:sp>
        <p:nvSpPr>
          <p:cNvPr id="593923" name="Rectangle 3"/>
          <p:cNvSpPr>
            <a:spLocks noGrp="1" noChangeArrowheads="1"/>
          </p:cNvSpPr>
          <p:nvPr>
            <p:ph type="body" idx="4294967295"/>
          </p:nvPr>
        </p:nvSpPr>
        <p:spPr>
          <a:xfrm>
            <a:off x="381000" y="1219200"/>
            <a:ext cx="8305800" cy="3810000"/>
          </a:xfrm>
        </p:spPr>
        <p:txBody>
          <a:bodyPr/>
          <a:lstStyle/>
          <a:p>
            <a:pPr eaLnBrk="1" hangingPunct="1">
              <a:lnSpc>
                <a:spcPct val="90000"/>
              </a:lnSpc>
              <a:spcBef>
                <a:spcPct val="0"/>
              </a:spcBef>
              <a:defRPr/>
            </a:pPr>
            <a:r>
              <a:rPr lang="en-US" smtClean="0">
                <a:effectLst>
                  <a:outerShdw blurRad="38100" dist="38100" dir="2700000" algn="tl">
                    <a:srgbClr val="C0C0C0"/>
                  </a:outerShdw>
                </a:effectLst>
              </a:rPr>
              <a:t> </a:t>
            </a:r>
            <a:r>
              <a:rPr lang="en-US" sz="2800" smtClean="0">
                <a:solidFill>
                  <a:srgbClr val="0000FF"/>
                </a:solidFill>
              </a:rPr>
              <a:t>cptr = (char *) malloc (20);</a:t>
            </a:r>
          </a:p>
          <a:p>
            <a:pPr lvl="2" eaLnBrk="1" hangingPunct="1">
              <a:lnSpc>
                <a:spcPct val="90000"/>
              </a:lnSpc>
              <a:spcBef>
                <a:spcPct val="0"/>
              </a:spcBef>
              <a:buFont typeface="Wingdings" pitchFamily="2" charset="2"/>
              <a:buNone/>
              <a:defRPr/>
            </a:pPr>
            <a:endParaRPr lang="en-US" sz="2800" smtClean="0"/>
          </a:p>
          <a:p>
            <a:pPr lvl="1" eaLnBrk="1" hangingPunct="1">
              <a:lnSpc>
                <a:spcPct val="90000"/>
              </a:lnSpc>
              <a:spcBef>
                <a:spcPct val="0"/>
              </a:spcBef>
              <a:buFont typeface="Wingdings" pitchFamily="2" charset="2"/>
              <a:buNone/>
              <a:defRPr/>
            </a:pPr>
            <a:r>
              <a:rPr lang="en-US" smtClean="0"/>
              <a:t>   Allocates 20 bytes of space for the pointer </a:t>
            </a:r>
            <a:r>
              <a:rPr lang="en-US" smtClean="0">
                <a:solidFill>
                  <a:srgbClr val="0000FF"/>
                </a:solidFill>
              </a:rPr>
              <a:t>cptr</a:t>
            </a:r>
            <a:r>
              <a:rPr lang="en-US" smtClean="0"/>
              <a:t> of type </a:t>
            </a:r>
            <a:r>
              <a:rPr lang="en-US" smtClean="0">
                <a:solidFill>
                  <a:srgbClr val="0000FF"/>
                </a:solidFill>
              </a:rPr>
              <a:t>char</a:t>
            </a:r>
            <a:endParaRPr lang="en-US" smtClean="0"/>
          </a:p>
          <a:p>
            <a:pPr lvl="2" eaLnBrk="1" hangingPunct="1">
              <a:lnSpc>
                <a:spcPct val="90000"/>
              </a:lnSpc>
              <a:spcBef>
                <a:spcPct val="0"/>
              </a:spcBef>
              <a:defRPr/>
            </a:pPr>
            <a:endParaRPr lang="en-US" sz="2800" smtClean="0"/>
          </a:p>
          <a:p>
            <a:pPr eaLnBrk="1" hangingPunct="1">
              <a:lnSpc>
                <a:spcPct val="90000"/>
              </a:lnSpc>
              <a:spcBef>
                <a:spcPct val="0"/>
              </a:spcBef>
              <a:defRPr/>
            </a:pPr>
            <a:r>
              <a:rPr lang="en-US" smtClean="0"/>
              <a:t>  </a:t>
            </a:r>
            <a:r>
              <a:rPr lang="en-US" sz="2800" smtClean="0">
                <a:solidFill>
                  <a:srgbClr val="0000FF"/>
                </a:solidFill>
              </a:rPr>
              <a:t>sptr = (struct stud *) malloc(10*sizeof(struct stud));</a:t>
            </a:r>
          </a:p>
          <a:p>
            <a:pPr lvl="1" eaLnBrk="1" hangingPunct="1">
              <a:lnSpc>
                <a:spcPct val="90000"/>
              </a:lnSpc>
              <a:spcBef>
                <a:spcPct val="0"/>
              </a:spcBef>
              <a:defRPr/>
            </a:pPr>
            <a:endParaRPr lang="en-US" smtClean="0">
              <a:solidFill>
                <a:srgbClr val="0000FF"/>
              </a:solidFill>
            </a:endParaRPr>
          </a:p>
          <a:p>
            <a:pPr lvl="1" eaLnBrk="1" hangingPunct="1">
              <a:lnSpc>
                <a:spcPct val="90000"/>
              </a:lnSpc>
              <a:spcBef>
                <a:spcPct val="0"/>
              </a:spcBef>
              <a:buFont typeface="Wingdings" pitchFamily="2" charset="2"/>
              <a:buNone/>
              <a:defRPr/>
            </a:pPr>
            <a:r>
              <a:rPr lang="en-US" smtClean="0"/>
              <a:t> Allocates space for a structure array of 10 elements. </a:t>
            </a:r>
            <a:r>
              <a:rPr lang="en-US" smtClean="0">
                <a:solidFill>
                  <a:srgbClr val="0000FF"/>
                </a:solidFill>
              </a:rPr>
              <a:t>sptr</a:t>
            </a:r>
            <a:r>
              <a:rPr lang="en-US" smtClean="0"/>
              <a:t> points to a structure element of type </a:t>
            </a:r>
            <a:r>
              <a:rPr lang="en-US" smtClean="0">
                <a:solidFill>
                  <a:srgbClr val="0000FF"/>
                </a:solidFill>
              </a:rPr>
              <a:t>struct stud</a:t>
            </a:r>
          </a:p>
          <a:p>
            <a:pPr lvl="1" eaLnBrk="1" hangingPunct="1">
              <a:lnSpc>
                <a:spcPct val="90000"/>
              </a:lnSpc>
              <a:spcBef>
                <a:spcPct val="0"/>
              </a:spcBef>
              <a:buFont typeface="Wingdings" pitchFamily="2" charset="2"/>
              <a:buNone/>
              <a:defRPr/>
            </a:pPr>
            <a:endParaRPr lang="en-US" smtClean="0">
              <a:solidFill>
                <a:srgbClr val="0000FF"/>
              </a:solidFill>
            </a:endParaRPr>
          </a:p>
          <a:p>
            <a:pPr algn="ctr" eaLnBrk="1" hangingPunct="1">
              <a:lnSpc>
                <a:spcPct val="90000"/>
              </a:lnSpc>
              <a:spcBef>
                <a:spcPct val="0"/>
              </a:spcBef>
              <a:buFont typeface="Wingdings" pitchFamily="2" charset="2"/>
              <a:buNone/>
              <a:defRPr/>
            </a:pPr>
            <a:r>
              <a:rPr lang="en-US" sz="2400" b="1" smtClean="0">
                <a:solidFill>
                  <a:srgbClr val="FF0000"/>
                </a:solidFill>
              </a:rPr>
              <a:t>Always use sizeof operator to find number of bytes for a data type, as it can vary from machine to machine</a:t>
            </a:r>
          </a:p>
        </p:txBody>
      </p:sp>
    </p:spTree>
    <p:extLst>
      <p:ext uri="{BB962C8B-B14F-4D97-AF65-F5344CB8AC3E}">
        <p14:creationId xmlns:p14="http://schemas.microsoft.com/office/powerpoint/2010/main" val="4164216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Read/Write functions in standard library</a:t>
            </a:r>
            <a:r>
              <a:rPr lang="en-US" dirty="0"/>
              <a:t/>
            </a:r>
            <a:br>
              <a:rPr lang="en-US" dirty="0"/>
            </a:br>
            <a:endParaRPr lang="en-IN" dirty="0"/>
          </a:p>
        </p:txBody>
      </p:sp>
      <p:sp>
        <p:nvSpPr>
          <p:cNvPr id="3" name="Content Placeholder 2"/>
          <p:cNvSpPr>
            <a:spLocks noGrp="1"/>
          </p:cNvSpPr>
          <p:nvPr>
            <p:ph idx="1"/>
          </p:nvPr>
        </p:nvSpPr>
        <p:spPr/>
        <p:txBody>
          <a:bodyPr/>
          <a:lstStyle/>
          <a:p>
            <a:pPr lvl="1"/>
            <a:r>
              <a:rPr lang="en-US" b="1" dirty="0" err="1" smtClean="0">
                <a:latin typeface="Courier New" pitchFamily="49" charset="0"/>
              </a:rPr>
              <a:t>getc</a:t>
            </a:r>
            <a:endParaRPr lang="en-US" dirty="0"/>
          </a:p>
          <a:p>
            <a:pPr lvl="2"/>
            <a:r>
              <a:rPr lang="en-US" dirty="0"/>
              <a:t>Reads one character from a file</a:t>
            </a:r>
          </a:p>
          <a:p>
            <a:pPr lvl="2"/>
            <a:r>
              <a:rPr lang="en-US" dirty="0"/>
              <a:t>Takes a </a:t>
            </a:r>
            <a:r>
              <a:rPr lang="en-US" b="1" dirty="0">
                <a:latin typeface="Courier New" pitchFamily="49" charset="0"/>
              </a:rPr>
              <a:t>FILE</a:t>
            </a:r>
            <a:r>
              <a:rPr lang="en-US" dirty="0"/>
              <a:t> pointer as an argument</a:t>
            </a:r>
          </a:p>
          <a:p>
            <a:pPr lvl="2"/>
            <a:r>
              <a:rPr lang="en-US" b="1" dirty="0" err="1">
                <a:latin typeface="Courier New" pitchFamily="49" charset="0"/>
              </a:rPr>
              <a:t>fgetc</a:t>
            </a:r>
            <a:r>
              <a:rPr lang="en-US" b="1" dirty="0">
                <a:latin typeface="Courier New" pitchFamily="49" charset="0"/>
              </a:rPr>
              <a:t>(</a:t>
            </a:r>
            <a:r>
              <a:rPr lang="en-US" b="1" dirty="0"/>
              <a:t> </a:t>
            </a:r>
            <a:r>
              <a:rPr lang="en-US" b="1" dirty="0" err="1">
                <a:latin typeface="Courier New" pitchFamily="49" charset="0"/>
              </a:rPr>
              <a:t>stdin</a:t>
            </a:r>
            <a:r>
              <a:rPr lang="en-US" b="1" dirty="0"/>
              <a:t> </a:t>
            </a:r>
            <a:r>
              <a:rPr lang="en-US" b="1" dirty="0">
                <a:latin typeface="Courier New" pitchFamily="49" charset="0"/>
              </a:rPr>
              <a:t>)</a:t>
            </a:r>
            <a:r>
              <a:rPr lang="en-US" dirty="0"/>
              <a:t> equivalent to </a:t>
            </a:r>
            <a:r>
              <a:rPr lang="en-US" b="1" dirty="0" err="1">
                <a:latin typeface="Courier New" pitchFamily="49" charset="0"/>
              </a:rPr>
              <a:t>getchar</a:t>
            </a:r>
            <a:r>
              <a:rPr lang="en-US" b="1" dirty="0">
                <a:latin typeface="Courier New" pitchFamily="49" charset="0"/>
              </a:rPr>
              <a:t>()</a:t>
            </a:r>
          </a:p>
          <a:p>
            <a:pPr lvl="1"/>
            <a:r>
              <a:rPr lang="en-US" b="1" dirty="0" err="1">
                <a:latin typeface="Courier New" pitchFamily="49" charset="0"/>
              </a:rPr>
              <a:t>putc</a:t>
            </a:r>
            <a:endParaRPr lang="en-US" b="1" dirty="0">
              <a:latin typeface="Courier New" pitchFamily="49" charset="0"/>
            </a:endParaRPr>
          </a:p>
          <a:p>
            <a:pPr lvl="2"/>
            <a:r>
              <a:rPr lang="en-US" dirty="0"/>
              <a:t>Writes one character to a file</a:t>
            </a:r>
          </a:p>
          <a:p>
            <a:pPr lvl="2"/>
            <a:r>
              <a:rPr lang="en-US" dirty="0"/>
              <a:t>Takes a </a:t>
            </a:r>
            <a:r>
              <a:rPr lang="en-US" b="1" dirty="0">
                <a:latin typeface="Courier New" pitchFamily="49" charset="0"/>
              </a:rPr>
              <a:t>FILE</a:t>
            </a:r>
            <a:r>
              <a:rPr lang="en-US" dirty="0"/>
              <a:t> pointer and a character to write as an argument</a:t>
            </a:r>
          </a:p>
          <a:p>
            <a:pPr lvl="2"/>
            <a:r>
              <a:rPr lang="en-US" b="1" dirty="0" err="1">
                <a:latin typeface="Courier New" pitchFamily="49" charset="0"/>
              </a:rPr>
              <a:t>fputc</a:t>
            </a:r>
            <a:r>
              <a:rPr lang="en-US" b="1" dirty="0">
                <a:latin typeface="Courier New" pitchFamily="49" charset="0"/>
              </a:rPr>
              <a:t>(</a:t>
            </a:r>
            <a:r>
              <a:rPr lang="en-US" b="1" dirty="0"/>
              <a:t> </a:t>
            </a:r>
            <a:r>
              <a:rPr lang="en-US" b="1" dirty="0">
                <a:latin typeface="Courier New" pitchFamily="49" charset="0"/>
              </a:rPr>
              <a:t>'a', </a:t>
            </a:r>
            <a:r>
              <a:rPr lang="en-US" b="1" dirty="0" err="1">
                <a:latin typeface="Courier New" pitchFamily="49" charset="0"/>
              </a:rPr>
              <a:t>stdout</a:t>
            </a:r>
            <a:r>
              <a:rPr lang="en-US" b="1" dirty="0"/>
              <a:t> </a:t>
            </a:r>
            <a:r>
              <a:rPr lang="en-US" b="1" dirty="0">
                <a:latin typeface="Courier New" pitchFamily="49" charset="0"/>
              </a:rPr>
              <a:t>)</a:t>
            </a:r>
            <a:r>
              <a:rPr lang="en-US" dirty="0"/>
              <a:t> equivalent to </a:t>
            </a:r>
            <a:r>
              <a:rPr lang="en-US" b="1" dirty="0" err="1">
                <a:latin typeface="Courier New" pitchFamily="49" charset="0"/>
              </a:rPr>
              <a:t>putchar</a:t>
            </a:r>
            <a:r>
              <a:rPr lang="en-US" b="1" dirty="0">
                <a:latin typeface="Courier New" pitchFamily="49" charset="0"/>
              </a:rPr>
              <a:t>(</a:t>
            </a:r>
            <a:r>
              <a:rPr lang="en-US" b="1" dirty="0"/>
              <a:t> </a:t>
            </a:r>
            <a:r>
              <a:rPr lang="en-US" b="1" dirty="0">
                <a:latin typeface="Courier New" pitchFamily="49" charset="0"/>
              </a:rPr>
              <a:t>'a'</a:t>
            </a:r>
            <a:r>
              <a:rPr lang="en-US" b="1" dirty="0"/>
              <a:t> </a:t>
            </a:r>
            <a:r>
              <a:rPr lang="en-US" b="1" dirty="0">
                <a:latin typeface="Courier New" pitchFamily="49" charset="0"/>
              </a:rPr>
              <a:t>)</a:t>
            </a:r>
          </a:p>
          <a:p>
            <a:pPr lvl="1"/>
            <a:r>
              <a:rPr lang="en-US" b="1" dirty="0" err="1">
                <a:latin typeface="Courier New" pitchFamily="49" charset="0"/>
              </a:rPr>
              <a:t>scanf</a:t>
            </a:r>
            <a:r>
              <a:rPr lang="en-US" dirty="0"/>
              <a:t> / </a:t>
            </a:r>
            <a:r>
              <a:rPr lang="en-US" b="1" dirty="0" err="1">
                <a:latin typeface="Courier New" pitchFamily="49" charset="0"/>
              </a:rPr>
              <a:t>fprintf</a:t>
            </a:r>
            <a:endParaRPr lang="en-US" b="1" dirty="0">
              <a:latin typeface="Courier New" pitchFamily="49" charset="0"/>
            </a:endParaRPr>
          </a:p>
          <a:p>
            <a:pPr lvl="2"/>
            <a:r>
              <a:rPr lang="en-US" dirty="0"/>
              <a:t>File processing equivalents of </a:t>
            </a:r>
            <a:r>
              <a:rPr lang="en-US" b="1" dirty="0" err="1">
                <a:latin typeface="Courier New" pitchFamily="49" charset="0"/>
              </a:rPr>
              <a:t>scanf</a:t>
            </a:r>
            <a:r>
              <a:rPr lang="en-US" dirty="0"/>
              <a:t> and </a:t>
            </a:r>
            <a:r>
              <a:rPr lang="en-US" b="1" dirty="0" err="1">
                <a:latin typeface="Courier New" pitchFamily="49" charset="0"/>
              </a:rPr>
              <a:t>printf</a:t>
            </a:r>
            <a:endParaRPr lang="en-US" b="1" dirty="0">
              <a:latin typeface="Courier New" pitchFamily="49" charset="0"/>
            </a:endParaRPr>
          </a:p>
          <a:p>
            <a:endParaRPr lang="en-IN" dirty="0"/>
          </a:p>
        </p:txBody>
      </p:sp>
    </p:spTree>
    <p:extLst>
      <p:ext uri="{BB962C8B-B14F-4D97-AF65-F5344CB8AC3E}">
        <p14:creationId xmlns:p14="http://schemas.microsoft.com/office/powerpoint/2010/main" val="35650972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Read/write functions in C</a:t>
            </a:r>
            <a:endParaRPr lang="en-IN" dirty="0"/>
          </a:p>
        </p:txBody>
      </p:sp>
      <p:sp>
        <p:nvSpPr>
          <p:cNvPr id="3" name="Content Placeholder 2"/>
          <p:cNvSpPr>
            <a:spLocks noGrp="1"/>
          </p:cNvSpPr>
          <p:nvPr>
            <p:ph idx="1"/>
          </p:nvPr>
        </p:nvSpPr>
        <p:spPr/>
        <p:txBody>
          <a:bodyPr/>
          <a:lstStyle/>
          <a:p>
            <a:r>
              <a:rPr lang="en-US" sz="2100" dirty="0"/>
              <a:t>The simplest file input-output (I/O) function are </a:t>
            </a:r>
            <a:r>
              <a:rPr lang="en-US" sz="2100" dirty="0" err="1">
                <a:solidFill>
                  <a:srgbClr val="CC0000"/>
                </a:solidFill>
              </a:rPr>
              <a:t>getc</a:t>
            </a:r>
            <a:r>
              <a:rPr lang="en-US" sz="2100" dirty="0"/>
              <a:t> and </a:t>
            </a:r>
            <a:r>
              <a:rPr lang="en-US" sz="2100" dirty="0" err="1">
                <a:solidFill>
                  <a:srgbClr val="CC0000"/>
                </a:solidFill>
              </a:rPr>
              <a:t>putc</a:t>
            </a:r>
            <a:r>
              <a:rPr lang="en-US" sz="2100" dirty="0"/>
              <a:t>.</a:t>
            </a:r>
          </a:p>
          <a:p>
            <a:r>
              <a:rPr lang="en-US" sz="2100" dirty="0" err="1">
                <a:solidFill>
                  <a:srgbClr val="CC0000"/>
                </a:solidFill>
              </a:rPr>
              <a:t>getc</a:t>
            </a:r>
            <a:r>
              <a:rPr lang="en-US" sz="2100" dirty="0"/>
              <a:t> is used to read a character from a file and return it.</a:t>
            </a:r>
          </a:p>
          <a:p>
            <a:pPr lvl="2">
              <a:buNone/>
            </a:pPr>
            <a:r>
              <a:rPr lang="en-US" dirty="0">
                <a:solidFill>
                  <a:srgbClr val="333399"/>
                </a:solidFill>
              </a:rPr>
              <a:t>char   </a:t>
            </a:r>
            <a:r>
              <a:rPr lang="en-US" dirty="0" err="1">
                <a:solidFill>
                  <a:srgbClr val="333399"/>
                </a:solidFill>
              </a:rPr>
              <a:t>ch</a:t>
            </a:r>
            <a:r>
              <a:rPr lang="en-US" dirty="0">
                <a:solidFill>
                  <a:srgbClr val="333399"/>
                </a:solidFill>
              </a:rPr>
              <a:t>;   FILE   *</a:t>
            </a:r>
            <a:r>
              <a:rPr lang="en-US" dirty="0" err="1">
                <a:solidFill>
                  <a:srgbClr val="333399"/>
                </a:solidFill>
              </a:rPr>
              <a:t>fp</a:t>
            </a:r>
            <a:r>
              <a:rPr lang="en-US" dirty="0">
                <a:solidFill>
                  <a:srgbClr val="333399"/>
                </a:solidFill>
              </a:rPr>
              <a:t>;</a:t>
            </a:r>
          </a:p>
          <a:p>
            <a:pPr lvl="2">
              <a:buNone/>
            </a:pPr>
            <a:r>
              <a:rPr lang="en-US" dirty="0">
                <a:solidFill>
                  <a:srgbClr val="333399"/>
                </a:solidFill>
              </a:rPr>
              <a:t>…..</a:t>
            </a:r>
          </a:p>
          <a:p>
            <a:pPr lvl="2">
              <a:buNone/>
            </a:pPr>
            <a:r>
              <a:rPr lang="en-US" dirty="0" err="1">
                <a:solidFill>
                  <a:srgbClr val="333399"/>
                </a:solidFill>
              </a:rPr>
              <a:t>ch</a:t>
            </a:r>
            <a:r>
              <a:rPr lang="en-US" dirty="0">
                <a:solidFill>
                  <a:srgbClr val="333399"/>
                </a:solidFill>
              </a:rPr>
              <a:t>  =  </a:t>
            </a:r>
            <a:r>
              <a:rPr lang="en-US" dirty="0" err="1">
                <a:solidFill>
                  <a:srgbClr val="333399"/>
                </a:solidFill>
              </a:rPr>
              <a:t>getc</a:t>
            </a:r>
            <a:r>
              <a:rPr lang="en-US" dirty="0">
                <a:solidFill>
                  <a:srgbClr val="333399"/>
                </a:solidFill>
              </a:rPr>
              <a:t> (</a:t>
            </a:r>
            <a:r>
              <a:rPr lang="en-US" dirty="0" err="1">
                <a:solidFill>
                  <a:srgbClr val="333399"/>
                </a:solidFill>
              </a:rPr>
              <a:t>fp</a:t>
            </a:r>
            <a:r>
              <a:rPr lang="en-US" dirty="0">
                <a:solidFill>
                  <a:srgbClr val="333399"/>
                </a:solidFill>
              </a:rPr>
              <a:t>) ;</a:t>
            </a:r>
            <a:endParaRPr lang="en-US" sz="1800" dirty="0"/>
          </a:p>
          <a:p>
            <a:pPr lvl="1"/>
            <a:r>
              <a:rPr lang="en-US" sz="2000" dirty="0" err="1">
                <a:solidFill>
                  <a:srgbClr val="CC0000"/>
                </a:solidFill>
              </a:rPr>
              <a:t>getc</a:t>
            </a:r>
            <a:r>
              <a:rPr lang="en-US" sz="2000" dirty="0"/>
              <a:t> will return an end-of-file marker EOF, when the end of the file has been reached.</a:t>
            </a:r>
          </a:p>
          <a:p>
            <a:r>
              <a:rPr lang="en-US" sz="2100" dirty="0" err="1">
                <a:solidFill>
                  <a:srgbClr val="CC0000"/>
                </a:solidFill>
              </a:rPr>
              <a:t>putc</a:t>
            </a:r>
            <a:r>
              <a:rPr lang="en-US" sz="2100" dirty="0"/>
              <a:t> is used to write a character to a file.</a:t>
            </a:r>
          </a:p>
          <a:p>
            <a:pPr lvl="2">
              <a:buNone/>
            </a:pPr>
            <a:r>
              <a:rPr lang="en-US" dirty="0">
                <a:solidFill>
                  <a:srgbClr val="333399"/>
                </a:solidFill>
              </a:rPr>
              <a:t>char   </a:t>
            </a:r>
            <a:r>
              <a:rPr lang="en-US" dirty="0" err="1">
                <a:solidFill>
                  <a:srgbClr val="333399"/>
                </a:solidFill>
              </a:rPr>
              <a:t>ch</a:t>
            </a:r>
            <a:r>
              <a:rPr lang="en-US" dirty="0">
                <a:solidFill>
                  <a:srgbClr val="333399"/>
                </a:solidFill>
              </a:rPr>
              <a:t>;   FILE   *</a:t>
            </a:r>
            <a:r>
              <a:rPr lang="en-US" dirty="0" err="1">
                <a:solidFill>
                  <a:srgbClr val="333399"/>
                </a:solidFill>
              </a:rPr>
              <a:t>fp</a:t>
            </a:r>
            <a:r>
              <a:rPr lang="en-US" dirty="0">
                <a:solidFill>
                  <a:srgbClr val="333399"/>
                </a:solidFill>
              </a:rPr>
              <a:t>;</a:t>
            </a:r>
          </a:p>
          <a:p>
            <a:pPr lvl="2">
              <a:buNone/>
            </a:pPr>
            <a:r>
              <a:rPr lang="en-US" dirty="0">
                <a:solidFill>
                  <a:srgbClr val="333399"/>
                </a:solidFill>
              </a:rPr>
              <a:t>……</a:t>
            </a:r>
          </a:p>
          <a:p>
            <a:pPr lvl="2">
              <a:buNone/>
            </a:pPr>
            <a:r>
              <a:rPr lang="en-US" dirty="0" err="1">
                <a:solidFill>
                  <a:srgbClr val="333399"/>
                </a:solidFill>
              </a:rPr>
              <a:t>putc</a:t>
            </a:r>
            <a:r>
              <a:rPr lang="en-US" dirty="0">
                <a:solidFill>
                  <a:srgbClr val="333399"/>
                </a:solidFill>
              </a:rPr>
              <a:t>  (</a:t>
            </a:r>
            <a:r>
              <a:rPr lang="en-US" dirty="0" err="1">
                <a:solidFill>
                  <a:srgbClr val="333399"/>
                </a:solidFill>
              </a:rPr>
              <a:t>ch</a:t>
            </a:r>
            <a:r>
              <a:rPr lang="en-US" dirty="0">
                <a:solidFill>
                  <a:srgbClr val="333399"/>
                </a:solidFill>
              </a:rPr>
              <a:t>, </a:t>
            </a:r>
            <a:r>
              <a:rPr lang="en-US" dirty="0" err="1">
                <a:solidFill>
                  <a:srgbClr val="333399"/>
                </a:solidFill>
              </a:rPr>
              <a:t>fp</a:t>
            </a:r>
            <a:r>
              <a:rPr lang="en-US" dirty="0">
                <a:solidFill>
                  <a:srgbClr val="333399"/>
                </a:solidFill>
              </a:rPr>
              <a:t>) ;</a:t>
            </a:r>
          </a:p>
          <a:p>
            <a:endParaRPr lang="en-IN" dirty="0"/>
          </a:p>
        </p:txBody>
      </p:sp>
    </p:spTree>
    <p:extLst>
      <p:ext uri="{BB962C8B-B14F-4D97-AF65-F5344CB8AC3E}">
        <p14:creationId xmlns:p14="http://schemas.microsoft.com/office/powerpoint/2010/main" val="10682032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Example :: convert a text file to all UPPERCASE</a:t>
            </a:r>
            <a:endParaRPr lang="en-IN" sz="3600" dirty="0"/>
          </a:p>
        </p:txBody>
      </p:sp>
      <p:sp>
        <p:nvSpPr>
          <p:cNvPr id="3" name="Content Placeholder 2"/>
          <p:cNvSpPr>
            <a:spLocks noGrp="1"/>
          </p:cNvSpPr>
          <p:nvPr>
            <p:ph idx="1"/>
          </p:nvPr>
        </p:nvSpPr>
        <p:spPr/>
        <p:txBody>
          <a:bodyPr/>
          <a:lstStyle/>
          <a:p>
            <a:r>
              <a:rPr lang="en-US" sz="2400" dirty="0">
                <a:latin typeface="Times New Roman" pitchFamily="18" charset="0"/>
              </a:rPr>
              <a:t>main()   {</a:t>
            </a:r>
          </a:p>
          <a:p>
            <a:r>
              <a:rPr lang="en-US" sz="2400" dirty="0">
                <a:latin typeface="Times New Roman" pitchFamily="18" charset="0"/>
              </a:rPr>
              <a:t>    FILE   *in,  *out ;</a:t>
            </a:r>
          </a:p>
          <a:p>
            <a:r>
              <a:rPr lang="en-US" sz="2400" dirty="0">
                <a:latin typeface="Times New Roman" pitchFamily="18" charset="0"/>
              </a:rPr>
              <a:t>    char   c </a:t>
            </a:r>
            <a:r>
              <a:rPr lang="en-US" sz="2400" dirty="0" smtClean="0">
                <a:latin typeface="Times New Roman" pitchFamily="18" charset="0"/>
              </a:rPr>
              <a:t>;</a:t>
            </a:r>
            <a:endParaRPr lang="en-US" sz="2400" dirty="0">
              <a:latin typeface="Times New Roman" pitchFamily="18" charset="0"/>
            </a:endParaRPr>
          </a:p>
          <a:p>
            <a:r>
              <a:rPr lang="en-US" sz="2400" dirty="0">
                <a:latin typeface="Times New Roman" pitchFamily="18" charset="0"/>
              </a:rPr>
              <a:t>    in  =  </a:t>
            </a:r>
            <a:r>
              <a:rPr lang="en-US" sz="2400" dirty="0" err="1">
                <a:latin typeface="Times New Roman" pitchFamily="18" charset="0"/>
              </a:rPr>
              <a:t>fopen</a:t>
            </a:r>
            <a:r>
              <a:rPr lang="en-US" sz="2400" dirty="0">
                <a:latin typeface="Times New Roman" pitchFamily="18" charset="0"/>
              </a:rPr>
              <a:t> (“infile.dat”, “r”) ;</a:t>
            </a:r>
          </a:p>
          <a:p>
            <a:r>
              <a:rPr lang="en-US" sz="2400" dirty="0">
                <a:latin typeface="Times New Roman" pitchFamily="18" charset="0"/>
              </a:rPr>
              <a:t>    out  =  </a:t>
            </a:r>
            <a:r>
              <a:rPr lang="en-US" sz="2400" dirty="0" err="1">
                <a:latin typeface="Times New Roman" pitchFamily="18" charset="0"/>
              </a:rPr>
              <a:t>fopen</a:t>
            </a:r>
            <a:r>
              <a:rPr lang="en-US" sz="2400" dirty="0">
                <a:latin typeface="Times New Roman" pitchFamily="18" charset="0"/>
              </a:rPr>
              <a:t> (“outfile.dat”, “w”) </a:t>
            </a:r>
            <a:r>
              <a:rPr lang="en-US" sz="2400" dirty="0" smtClean="0">
                <a:latin typeface="Times New Roman" pitchFamily="18" charset="0"/>
              </a:rPr>
              <a:t>;</a:t>
            </a:r>
            <a:endParaRPr lang="en-US" sz="2400" dirty="0">
              <a:latin typeface="Times New Roman" pitchFamily="18" charset="0"/>
            </a:endParaRPr>
          </a:p>
          <a:p>
            <a:r>
              <a:rPr lang="en-US" sz="2400" dirty="0">
                <a:latin typeface="Times New Roman" pitchFamily="18" charset="0"/>
              </a:rPr>
              <a:t>    while   ((c = </a:t>
            </a:r>
            <a:r>
              <a:rPr lang="en-US" sz="2400" dirty="0" err="1">
                <a:latin typeface="Times New Roman" pitchFamily="18" charset="0"/>
              </a:rPr>
              <a:t>getc</a:t>
            </a:r>
            <a:r>
              <a:rPr lang="en-US" sz="2400" dirty="0">
                <a:latin typeface="Times New Roman" pitchFamily="18" charset="0"/>
              </a:rPr>
              <a:t> (in)) != EOF)</a:t>
            </a:r>
          </a:p>
          <a:p>
            <a:r>
              <a:rPr lang="en-US" sz="2400" dirty="0">
                <a:latin typeface="Times New Roman" pitchFamily="18" charset="0"/>
              </a:rPr>
              <a:t>         </a:t>
            </a:r>
            <a:r>
              <a:rPr lang="en-US" sz="2400" dirty="0" err="1">
                <a:latin typeface="Times New Roman" pitchFamily="18" charset="0"/>
              </a:rPr>
              <a:t>putc</a:t>
            </a:r>
            <a:r>
              <a:rPr lang="en-US" sz="2400" dirty="0">
                <a:latin typeface="Times New Roman" pitchFamily="18" charset="0"/>
              </a:rPr>
              <a:t> (</a:t>
            </a:r>
            <a:r>
              <a:rPr lang="en-US" sz="2400" dirty="0" err="1">
                <a:latin typeface="Times New Roman" pitchFamily="18" charset="0"/>
              </a:rPr>
              <a:t>toupper</a:t>
            </a:r>
            <a:r>
              <a:rPr lang="en-US" sz="2400" dirty="0">
                <a:latin typeface="Times New Roman" pitchFamily="18" charset="0"/>
              </a:rPr>
              <a:t> (c), out);</a:t>
            </a:r>
          </a:p>
          <a:p>
            <a:r>
              <a:rPr lang="en-US" sz="2400" dirty="0">
                <a:latin typeface="Times New Roman" pitchFamily="18" charset="0"/>
              </a:rPr>
              <a:t>    </a:t>
            </a:r>
            <a:r>
              <a:rPr lang="en-US" sz="2400" dirty="0" err="1">
                <a:latin typeface="Times New Roman" pitchFamily="18" charset="0"/>
              </a:rPr>
              <a:t>fclose</a:t>
            </a:r>
            <a:r>
              <a:rPr lang="en-US" sz="2400" dirty="0">
                <a:latin typeface="Times New Roman" pitchFamily="18" charset="0"/>
              </a:rPr>
              <a:t> (in) ;</a:t>
            </a:r>
          </a:p>
          <a:p>
            <a:r>
              <a:rPr lang="en-US" sz="2400" dirty="0">
                <a:latin typeface="Times New Roman" pitchFamily="18" charset="0"/>
              </a:rPr>
              <a:t>    </a:t>
            </a:r>
            <a:r>
              <a:rPr lang="en-US" sz="2400" dirty="0" err="1">
                <a:latin typeface="Times New Roman" pitchFamily="18" charset="0"/>
              </a:rPr>
              <a:t>fclose</a:t>
            </a:r>
            <a:r>
              <a:rPr lang="en-US" sz="2400" dirty="0">
                <a:latin typeface="Times New Roman" pitchFamily="18" charset="0"/>
              </a:rPr>
              <a:t> (out) ;</a:t>
            </a:r>
          </a:p>
          <a:p>
            <a:r>
              <a:rPr lang="en-US" sz="2400" dirty="0">
                <a:latin typeface="Times New Roman" pitchFamily="18" charset="0"/>
              </a:rPr>
              <a:t>}</a:t>
            </a:r>
          </a:p>
          <a:p>
            <a:endParaRPr lang="en-IN" dirty="0"/>
          </a:p>
        </p:txBody>
      </p:sp>
    </p:spTree>
    <p:extLst>
      <p:ext uri="{BB962C8B-B14F-4D97-AF65-F5344CB8AC3E}">
        <p14:creationId xmlns:p14="http://schemas.microsoft.com/office/powerpoint/2010/main" val="2341450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r>
              <a:rPr lang="en-US" dirty="0"/>
              <a:t>C</a:t>
            </a:r>
            <a:r>
              <a:rPr lang="en-US" dirty="0" smtClean="0"/>
              <a:t>an </a:t>
            </a:r>
            <a:r>
              <a:rPr lang="en-US" dirty="0"/>
              <a:t>also use the file versions of </a:t>
            </a:r>
            <a:r>
              <a:rPr lang="en-US" dirty="0" err="1">
                <a:solidFill>
                  <a:srgbClr val="CC0000"/>
                </a:solidFill>
              </a:rPr>
              <a:t>scanf</a:t>
            </a:r>
            <a:r>
              <a:rPr lang="en-US" dirty="0"/>
              <a:t> and </a:t>
            </a:r>
            <a:r>
              <a:rPr lang="en-US" dirty="0" err="1">
                <a:solidFill>
                  <a:srgbClr val="CC0000"/>
                </a:solidFill>
              </a:rPr>
              <a:t>printf</a:t>
            </a:r>
            <a:r>
              <a:rPr lang="en-US" dirty="0"/>
              <a:t>, called </a:t>
            </a:r>
            <a:r>
              <a:rPr lang="en-US" dirty="0" err="1">
                <a:solidFill>
                  <a:srgbClr val="CC0000"/>
                </a:solidFill>
              </a:rPr>
              <a:t>fscanf</a:t>
            </a:r>
            <a:r>
              <a:rPr lang="en-US" dirty="0"/>
              <a:t> and </a:t>
            </a:r>
            <a:r>
              <a:rPr lang="en-US" dirty="0" err="1">
                <a:solidFill>
                  <a:srgbClr val="CC0000"/>
                </a:solidFill>
              </a:rPr>
              <a:t>fprintf</a:t>
            </a:r>
            <a:r>
              <a:rPr lang="en-US" dirty="0"/>
              <a:t>.</a:t>
            </a:r>
          </a:p>
          <a:p>
            <a:r>
              <a:rPr lang="en-US" dirty="0"/>
              <a:t>General format:</a:t>
            </a:r>
          </a:p>
          <a:p>
            <a:pPr lvl="1">
              <a:buNone/>
            </a:pPr>
            <a:r>
              <a:rPr lang="en-US" dirty="0"/>
              <a:t>    </a:t>
            </a:r>
            <a:r>
              <a:rPr lang="en-US" dirty="0" err="1">
                <a:solidFill>
                  <a:srgbClr val="CC0000"/>
                </a:solidFill>
              </a:rPr>
              <a:t>fscanf</a:t>
            </a:r>
            <a:r>
              <a:rPr lang="en-US" dirty="0">
                <a:solidFill>
                  <a:srgbClr val="CC0000"/>
                </a:solidFill>
              </a:rPr>
              <a:t>  (</a:t>
            </a:r>
            <a:r>
              <a:rPr lang="en-US" dirty="0" err="1">
                <a:solidFill>
                  <a:srgbClr val="CC0000"/>
                </a:solidFill>
              </a:rPr>
              <a:t>file_pointer</a:t>
            </a:r>
            <a:r>
              <a:rPr lang="en-US" dirty="0">
                <a:solidFill>
                  <a:srgbClr val="CC0000"/>
                </a:solidFill>
              </a:rPr>
              <a:t>, </a:t>
            </a:r>
            <a:r>
              <a:rPr lang="en-US" dirty="0" err="1">
                <a:solidFill>
                  <a:srgbClr val="CC0000"/>
                </a:solidFill>
              </a:rPr>
              <a:t>control_string</a:t>
            </a:r>
            <a:r>
              <a:rPr lang="en-US" dirty="0">
                <a:solidFill>
                  <a:srgbClr val="CC0000"/>
                </a:solidFill>
              </a:rPr>
              <a:t>, list) ;</a:t>
            </a:r>
          </a:p>
          <a:p>
            <a:pPr lvl="1">
              <a:buNone/>
            </a:pPr>
            <a:r>
              <a:rPr lang="en-US" dirty="0">
                <a:solidFill>
                  <a:srgbClr val="CC0000"/>
                </a:solidFill>
              </a:rPr>
              <a:t>    </a:t>
            </a:r>
            <a:r>
              <a:rPr lang="en-US" dirty="0" err="1">
                <a:solidFill>
                  <a:srgbClr val="CC0000"/>
                </a:solidFill>
              </a:rPr>
              <a:t>fprintf</a:t>
            </a:r>
            <a:r>
              <a:rPr lang="en-US" dirty="0">
                <a:solidFill>
                  <a:srgbClr val="CC0000"/>
                </a:solidFill>
              </a:rPr>
              <a:t>  (</a:t>
            </a:r>
            <a:r>
              <a:rPr lang="en-US" dirty="0" err="1">
                <a:solidFill>
                  <a:srgbClr val="CC0000"/>
                </a:solidFill>
              </a:rPr>
              <a:t>file_pointer</a:t>
            </a:r>
            <a:r>
              <a:rPr lang="en-US" dirty="0">
                <a:solidFill>
                  <a:srgbClr val="CC0000"/>
                </a:solidFill>
              </a:rPr>
              <a:t>, </a:t>
            </a:r>
            <a:r>
              <a:rPr lang="en-US" dirty="0" err="1">
                <a:solidFill>
                  <a:srgbClr val="CC0000"/>
                </a:solidFill>
              </a:rPr>
              <a:t>control_string</a:t>
            </a:r>
            <a:r>
              <a:rPr lang="en-US" dirty="0">
                <a:solidFill>
                  <a:srgbClr val="CC0000"/>
                </a:solidFill>
              </a:rPr>
              <a:t>, list) ;</a:t>
            </a:r>
          </a:p>
          <a:p>
            <a:r>
              <a:rPr lang="en-US" dirty="0"/>
              <a:t>Examples:</a:t>
            </a:r>
          </a:p>
          <a:p>
            <a:pPr lvl="2">
              <a:buNone/>
            </a:pPr>
            <a:r>
              <a:rPr lang="en-US" dirty="0" err="1"/>
              <a:t>fscanf</a:t>
            </a:r>
            <a:r>
              <a:rPr lang="en-US" dirty="0"/>
              <a:t>  (</a:t>
            </a:r>
            <a:r>
              <a:rPr lang="en-US" dirty="0" err="1"/>
              <a:t>fp</a:t>
            </a:r>
            <a:r>
              <a:rPr lang="en-US" dirty="0"/>
              <a:t>, “%d %s %f”, &amp;roll, </a:t>
            </a:r>
            <a:r>
              <a:rPr lang="en-US" dirty="0" err="1"/>
              <a:t>dept_code</a:t>
            </a:r>
            <a:r>
              <a:rPr lang="en-US" dirty="0"/>
              <a:t>, &amp;</a:t>
            </a:r>
            <a:r>
              <a:rPr lang="en-US" dirty="0" err="1"/>
              <a:t>cgpa</a:t>
            </a:r>
            <a:r>
              <a:rPr lang="en-US" dirty="0"/>
              <a:t>) ;</a:t>
            </a:r>
          </a:p>
          <a:p>
            <a:pPr lvl="2">
              <a:buNone/>
            </a:pPr>
            <a:r>
              <a:rPr lang="en-US" dirty="0" err="1"/>
              <a:t>fprintf</a:t>
            </a:r>
            <a:r>
              <a:rPr lang="en-US" dirty="0"/>
              <a:t>  (out, “\</a:t>
            </a:r>
            <a:r>
              <a:rPr lang="en-US" dirty="0" err="1"/>
              <a:t>nThe</a:t>
            </a:r>
            <a:r>
              <a:rPr lang="en-US" dirty="0"/>
              <a:t> result is: %d”, xyz) ;</a:t>
            </a:r>
            <a:endParaRPr lang="en-US" dirty="0">
              <a:solidFill>
                <a:srgbClr val="CC0000"/>
              </a:solidFill>
            </a:endParaRPr>
          </a:p>
          <a:p>
            <a:endParaRPr lang="en-IN" dirty="0"/>
          </a:p>
        </p:txBody>
      </p:sp>
    </p:spTree>
    <p:extLst>
      <p:ext uri="{BB962C8B-B14F-4D97-AF65-F5344CB8AC3E}">
        <p14:creationId xmlns:p14="http://schemas.microsoft.com/office/powerpoint/2010/main" val="36695572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data to file</a:t>
            </a:r>
            <a:endParaRPr lang="en-IN" dirty="0"/>
          </a:p>
        </p:txBody>
      </p:sp>
      <p:sp>
        <p:nvSpPr>
          <p:cNvPr id="3" name="Content Placeholder 2"/>
          <p:cNvSpPr>
            <a:spLocks noGrp="1"/>
          </p:cNvSpPr>
          <p:nvPr>
            <p:ph idx="1"/>
          </p:nvPr>
        </p:nvSpPr>
        <p:spPr/>
        <p:txBody>
          <a:bodyPr/>
          <a:lstStyle/>
          <a:p>
            <a:pPr>
              <a:buNone/>
            </a:pPr>
            <a:r>
              <a:rPr lang="en-US" dirty="0" smtClean="0">
                <a:latin typeface="Courier New" pitchFamily="49" charset="0"/>
              </a:rPr>
              <a:t>C provides the following functions to write data to a file:</a:t>
            </a:r>
          </a:p>
          <a:p>
            <a:pPr>
              <a:buNone/>
            </a:pPr>
            <a:r>
              <a:rPr lang="en-US" dirty="0" err="1">
                <a:latin typeface="Courier New" pitchFamily="49" charset="0"/>
              </a:rPr>
              <a:t>f</a:t>
            </a:r>
            <a:r>
              <a:rPr lang="en-US" dirty="0" err="1" smtClean="0">
                <a:latin typeface="Courier New" pitchFamily="49" charset="0"/>
              </a:rPr>
              <a:t>printf</a:t>
            </a:r>
            <a:r>
              <a:rPr lang="en-US" dirty="0" smtClean="0">
                <a:latin typeface="Courier New" pitchFamily="49" charset="0"/>
              </a:rPr>
              <a:t>()</a:t>
            </a:r>
          </a:p>
          <a:p>
            <a:pPr>
              <a:buNone/>
            </a:pPr>
            <a:r>
              <a:rPr lang="en-US" dirty="0" err="1">
                <a:latin typeface="Courier New" pitchFamily="49" charset="0"/>
              </a:rPr>
              <a:t>f</a:t>
            </a:r>
            <a:r>
              <a:rPr lang="en-US" dirty="0" err="1" smtClean="0">
                <a:latin typeface="Courier New" pitchFamily="49" charset="0"/>
              </a:rPr>
              <a:t>puts</a:t>
            </a:r>
            <a:r>
              <a:rPr lang="en-US" dirty="0" smtClean="0">
                <a:latin typeface="Courier New" pitchFamily="49" charset="0"/>
              </a:rPr>
              <a:t>()</a:t>
            </a:r>
          </a:p>
          <a:p>
            <a:pPr>
              <a:buNone/>
            </a:pPr>
            <a:r>
              <a:rPr lang="en-US" dirty="0" err="1">
                <a:latin typeface="Courier New" pitchFamily="49" charset="0"/>
              </a:rPr>
              <a:t>f</a:t>
            </a:r>
            <a:r>
              <a:rPr lang="en-US" dirty="0" err="1" smtClean="0">
                <a:latin typeface="Courier New" pitchFamily="49" charset="0"/>
              </a:rPr>
              <a:t>putc</a:t>
            </a:r>
            <a:r>
              <a:rPr lang="en-US" dirty="0" smtClean="0">
                <a:latin typeface="Courier New" pitchFamily="49" charset="0"/>
              </a:rPr>
              <a:t>()</a:t>
            </a:r>
          </a:p>
          <a:p>
            <a:pPr>
              <a:buNone/>
            </a:pPr>
            <a:r>
              <a:rPr lang="en-US" dirty="0" err="1">
                <a:latin typeface="Courier New" pitchFamily="49" charset="0"/>
              </a:rPr>
              <a:t>f</a:t>
            </a:r>
            <a:r>
              <a:rPr lang="en-US" dirty="0" err="1" smtClean="0">
                <a:latin typeface="Courier New" pitchFamily="49" charset="0"/>
              </a:rPr>
              <a:t>write</a:t>
            </a:r>
            <a:r>
              <a:rPr lang="en-US" dirty="0" smtClean="0">
                <a:latin typeface="Courier New" pitchFamily="49" charset="0"/>
              </a:rPr>
              <a:t>()</a:t>
            </a:r>
          </a:p>
          <a:p>
            <a:pPr>
              <a:buNone/>
            </a:pPr>
            <a:r>
              <a:rPr lang="en-US" dirty="0" err="1" smtClean="0">
                <a:latin typeface="Courier New" pitchFamily="49" charset="0"/>
              </a:rPr>
              <a:t>fprintf</a:t>
            </a:r>
            <a:endParaRPr lang="en-US" dirty="0">
              <a:latin typeface="Courier New" pitchFamily="49" charset="0"/>
            </a:endParaRPr>
          </a:p>
          <a:p>
            <a:pPr lvl="2"/>
            <a:r>
              <a:rPr lang="en-US" sz="2400" dirty="0"/>
              <a:t>Used to print to a file</a:t>
            </a:r>
          </a:p>
          <a:p>
            <a:pPr lvl="2"/>
            <a:r>
              <a:rPr lang="en-US" sz="2400" dirty="0"/>
              <a:t>It is like </a:t>
            </a:r>
            <a:r>
              <a:rPr lang="en-US" sz="2400" dirty="0" err="1"/>
              <a:t>printf</a:t>
            </a:r>
            <a:r>
              <a:rPr lang="en-US" sz="2400" dirty="0"/>
              <a:t>, except first argument is a </a:t>
            </a:r>
            <a:r>
              <a:rPr lang="en-US" sz="2400" b="1" dirty="0">
                <a:latin typeface="Courier New" pitchFamily="49" charset="0"/>
              </a:rPr>
              <a:t>FILE</a:t>
            </a:r>
            <a:r>
              <a:rPr lang="en-US" sz="2400" dirty="0"/>
              <a:t> pointer (pointer to the file you want to print in)</a:t>
            </a:r>
          </a:p>
          <a:p>
            <a:endParaRPr lang="en-IN" dirty="0"/>
          </a:p>
        </p:txBody>
      </p:sp>
    </p:spTree>
    <p:extLst>
      <p:ext uri="{BB962C8B-B14F-4D97-AF65-F5344CB8AC3E}">
        <p14:creationId xmlns:p14="http://schemas.microsoft.com/office/powerpoint/2010/main" val="13071596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EOF condition when using </a:t>
            </a:r>
            <a:r>
              <a:rPr lang="en-US" dirty="0" err="1">
                <a:solidFill>
                  <a:srgbClr val="CC0000"/>
                </a:solidFill>
              </a:rPr>
              <a:t>fscanf</a:t>
            </a:r>
            <a:r>
              <a:rPr lang="en-US" dirty="0"/>
              <a:t>?</a:t>
            </a:r>
            <a:endParaRPr lang="en-IN" dirty="0"/>
          </a:p>
        </p:txBody>
      </p:sp>
      <p:sp>
        <p:nvSpPr>
          <p:cNvPr id="3" name="Content Placeholder 2"/>
          <p:cNvSpPr>
            <a:spLocks noGrp="1"/>
          </p:cNvSpPr>
          <p:nvPr>
            <p:ph idx="1"/>
          </p:nvPr>
        </p:nvSpPr>
        <p:spPr/>
        <p:txBody>
          <a:bodyPr/>
          <a:lstStyle/>
          <a:p>
            <a:endParaRPr lang="en-US" dirty="0"/>
          </a:p>
          <a:p>
            <a:pPr lvl="1"/>
            <a:r>
              <a:rPr lang="en-US" dirty="0"/>
              <a:t>Use the function </a:t>
            </a:r>
            <a:r>
              <a:rPr lang="en-US" dirty="0" err="1">
                <a:solidFill>
                  <a:srgbClr val="CC0000"/>
                </a:solidFill>
              </a:rPr>
              <a:t>feof</a:t>
            </a:r>
            <a:endParaRPr lang="en-US" dirty="0"/>
          </a:p>
          <a:p>
            <a:pPr lvl="2">
              <a:buNone/>
            </a:pPr>
            <a:r>
              <a:rPr lang="en-US" dirty="0"/>
              <a:t>    if   (</a:t>
            </a:r>
            <a:r>
              <a:rPr lang="en-US" dirty="0" err="1"/>
              <a:t>feof</a:t>
            </a:r>
            <a:r>
              <a:rPr lang="en-US" dirty="0"/>
              <a:t> (</a:t>
            </a:r>
            <a:r>
              <a:rPr lang="en-US" dirty="0" err="1"/>
              <a:t>fp</a:t>
            </a:r>
            <a:r>
              <a:rPr lang="en-US" dirty="0"/>
              <a:t>))</a:t>
            </a:r>
          </a:p>
          <a:p>
            <a:pPr lvl="2">
              <a:buNone/>
            </a:pPr>
            <a:r>
              <a:rPr lang="en-US" dirty="0"/>
              <a:t>        </a:t>
            </a:r>
            <a:r>
              <a:rPr lang="en-US" dirty="0" err="1"/>
              <a:t>printf</a:t>
            </a:r>
            <a:r>
              <a:rPr lang="en-US" dirty="0"/>
              <a:t>  (“\n Reached end of file”) ;</a:t>
            </a:r>
          </a:p>
          <a:p>
            <a:r>
              <a:rPr lang="en-US" dirty="0"/>
              <a:t>How to check successful open?</a:t>
            </a:r>
          </a:p>
          <a:p>
            <a:pPr lvl="1"/>
            <a:r>
              <a:rPr lang="en-US" dirty="0"/>
              <a:t>For opening in “r” mode, the file must exist.</a:t>
            </a:r>
          </a:p>
          <a:p>
            <a:pPr lvl="2">
              <a:buNone/>
            </a:pPr>
            <a:r>
              <a:rPr lang="en-US" dirty="0"/>
              <a:t>    if   (</a:t>
            </a:r>
            <a:r>
              <a:rPr lang="en-US" dirty="0" err="1"/>
              <a:t>fp</a:t>
            </a:r>
            <a:r>
              <a:rPr lang="en-US" dirty="0"/>
              <a:t> == NULL)</a:t>
            </a:r>
          </a:p>
          <a:p>
            <a:pPr lvl="2">
              <a:buNone/>
            </a:pPr>
            <a:r>
              <a:rPr lang="en-US" dirty="0"/>
              <a:t>        </a:t>
            </a:r>
            <a:r>
              <a:rPr lang="en-US" dirty="0" err="1"/>
              <a:t>printf</a:t>
            </a:r>
            <a:r>
              <a:rPr lang="en-US" dirty="0"/>
              <a:t>  (“\n Unable to open file”) ;</a:t>
            </a:r>
          </a:p>
          <a:p>
            <a:endParaRPr lang="en-IN" dirty="0"/>
          </a:p>
        </p:txBody>
      </p:sp>
    </p:spTree>
    <p:extLst>
      <p:ext uri="{BB962C8B-B14F-4D97-AF65-F5344CB8AC3E}">
        <p14:creationId xmlns:p14="http://schemas.microsoft.com/office/powerpoint/2010/main" val="36834717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15888"/>
            <a:ext cx="8229600" cy="792162"/>
          </a:xfrm>
        </p:spPr>
        <p:txBody>
          <a:bodyPr/>
          <a:lstStyle/>
          <a:p>
            <a:pPr eaLnBrk="1" hangingPunct="1"/>
            <a:r>
              <a:rPr lang="en-US" altLang="en-US" smtClean="0"/>
              <a:t>getc() and putc()</a:t>
            </a:r>
          </a:p>
        </p:txBody>
      </p:sp>
      <p:sp>
        <p:nvSpPr>
          <p:cNvPr id="14339" name="Content Placeholder 2"/>
          <p:cNvSpPr>
            <a:spLocks noGrp="1"/>
          </p:cNvSpPr>
          <p:nvPr>
            <p:ph idx="1"/>
          </p:nvPr>
        </p:nvSpPr>
        <p:spPr>
          <a:xfrm>
            <a:off x="457200" y="1268413"/>
            <a:ext cx="8229600" cy="4752975"/>
          </a:xfrm>
        </p:spPr>
        <p:txBody>
          <a:bodyPr/>
          <a:lstStyle/>
          <a:p>
            <a:pPr eaLnBrk="1" hangingPunct="1"/>
            <a:r>
              <a:rPr lang="en-US" altLang="en-US" smtClean="0"/>
              <a:t>handle one character at a time like getchar() and putchar()</a:t>
            </a:r>
          </a:p>
          <a:p>
            <a:pPr eaLnBrk="1" hangingPunct="1"/>
            <a:r>
              <a:rPr lang="en-US" altLang="en-US" smtClean="0"/>
              <a:t>syntax:  putc(c,fp1);</a:t>
            </a:r>
          </a:p>
          <a:p>
            <a:pPr lvl="1" eaLnBrk="1" hangingPunct="1"/>
            <a:r>
              <a:rPr lang="en-US" altLang="en-US" smtClean="0"/>
              <a:t>c : a character variable</a:t>
            </a:r>
          </a:p>
          <a:p>
            <a:pPr lvl="1" eaLnBrk="1" hangingPunct="1"/>
            <a:r>
              <a:rPr lang="en-US" altLang="en-US" smtClean="0"/>
              <a:t>fp1 : pointer to file opened with mode </a:t>
            </a:r>
            <a:r>
              <a:rPr lang="en-US" altLang="en-US" b="1" smtClean="0"/>
              <a:t>w</a:t>
            </a:r>
          </a:p>
          <a:p>
            <a:pPr eaLnBrk="1" hangingPunct="1"/>
            <a:r>
              <a:rPr lang="en-US" altLang="en-US" smtClean="0"/>
              <a:t>syntax: c = getc(fp2);</a:t>
            </a:r>
          </a:p>
          <a:p>
            <a:pPr lvl="1" eaLnBrk="1" hangingPunct="1"/>
            <a:r>
              <a:rPr lang="en-US" altLang="en-US" smtClean="0"/>
              <a:t>c : a character variable</a:t>
            </a:r>
          </a:p>
          <a:p>
            <a:pPr lvl="1" eaLnBrk="1" hangingPunct="1"/>
            <a:r>
              <a:rPr lang="en-US" altLang="en-US" smtClean="0"/>
              <a:t>fp2 : pointer to file opened with mode </a:t>
            </a:r>
            <a:r>
              <a:rPr lang="en-US" altLang="en-US" b="1" smtClean="0"/>
              <a:t>r</a:t>
            </a:r>
          </a:p>
          <a:p>
            <a:pPr eaLnBrk="1" hangingPunct="1"/>
            <a:r>
              <a:rPr lang="en-US" altLang="en-US" smtClean="0"/>
              <a:t>file pointer moves by one character position after every getc() and putc()</a:t>
            </a:r>
          </a:p>
          <a:p>
            <a:pPr eaLnBrk="1" hangingPunct="1"/>
            <a:r>
              <a:rPr lang="en-US" altLang="en-US" smtClean="0"/>
              <a:t>getc() returns end-of-file marker EOF when file end reached </a:t>
            </a:r>
          </a:p>
        </p:txBody>
      </p:sp>
    </p:spTree>
    <p:extLst>
      <p:ext uri="{BB962C8B-B14F-4D97-AF65-F5344CB8AC3E}">
        <p14:creationId xmlns:p14="http://schemas.microsoft.com/office/powerpoint/2010/main" val="3073324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00013"/>
            <a:ext cx="8229600" cy="1143001"/>
          </a:xfrm>
        </p:spPr>
        <p:txBody>
          <a:bodyPr/>
          <a:lstStyle/>
          <a:p>
            <a:pPr eaLnBrk="1" hangingPunct="1"/>
            <a:r>
              <a:rPr lang="en-US" altLang="en-US" smtClean="0"/>
              <a:t>Program to read/write using getc/putc</a:t>
            </a:r>
          </a:p>
        </p:txBody>
      </p:sp>
      <p:sp>
        <p:nvSpPr>
          <p:cNvPr id="15363" name="TextBox 3"/>
          <p:cNvSpPr txBox="1">
            <a:spLocks noChangeArrowheads="1"/>
          </p:cNvSpPr>
          <p:nvPr/>
        </p:nvSpPr>
        <p:spPr bwMode="auto">
          <a:xfrm>
            <a:off x="457200" y="908050"/>
            <a:ext cx="82296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itchFamily="-110" charset="0"/>
                <a:ea typeface="ＭＳ Ｐゴシック" charset="-128"/>
              </a:defRPr>
            </a:lvl1pPr>
            <a:lvl2pPr marL="37931725" indent="-37474525">
              <a:defRPr sz="2000">
                <a:solidFill>
                  <a:schemeClr val="tx1"/>
                </a:solidFill>
                <a:latin typeface="Calibri" pitchFamily="-110" charset="0"/>
                <a:ea typeface="ＭＳ Ｐゴシック" charset="-128"/>
              </a:defRPr>
            </a:lvl2pPr>
            <a:lvl3pPr>
              <a:defRPr sz="2400">
                <a:solidFill>
                  <a:schemeClr val="tx1"/>
                </a:solidFill>
                <a:latin typeface="Calibri" pitchFamily="-110" charset="0"/>
                <a:ea typeface="ＭＳ Ｐゴシック" charset="-128"/>
              </a:defRPr>
            </a:lvl3pPr>
            <a:lvl4pPr>
              <a:defRPr sz="1600">
                <a:solidFill>
                  <a:schemeClr val="tx1"/>
                </a:solidFill>
                <a:latin typeface="Calibri" pitchFamily="-110" charset="0"/>
                <a:ea typeface="ＭＳ Ｐゴシック" charset="-128"/>
              </a:defRPr>
            </a:lvl4pPr>
            <a:lvl5pPr>
              <a:defRPr sz="1600">
                <a:solidFill>
                  <a:schemeClr val="tx1"/>
                </a:solidFill>
                <a:latin typeface="Calibri" pitchFamily="-110" charset="0"/>
                <a:ea typeface="ＭＳ Ｐゴシック" charset="-128"/>
              </a:defRPr>
            </a:lvl5pPr>
            <a:lvl6pPr eaLnBrk="0" fontAlgn="base" hangingPunct="0">
              <a:spcAft>
                <a:spcPct val="0"/>
              </a:spcAft>
              <a:buFont typeface="Arial" charset="0"/>
              <a:buChar char="»"/>
              <a:defRPr sz="1600">
                <a:solidFill>
                  <a:schemeClr val="tx1"/>
                </a:solidFill>
                <a:latin typeface="Calibri" pitchFamily="-110" charset="0"/>
                <a:ea typeface="ＭＳ Ｐゴシック" charset="-128"/>
              </a:defRPr>
            </a:lvl6pPr>
            <a:lvl7pPr eaLnBrk="0" fontAlgn="base" hangingPunct="0">
              <a:spcAft>
                <a:spcPct val="0"/>
              </a:spcAft>
              <a:buFont typeface="Arial" charset="0"/>
              <a:buChar char="»"/>
              <a:defRPr sz="1600">
                <a:solidFill>
                  <a:schemeClr val="tx1"/>
                </a:solidFill>
                <a:latin typeface="Calibri" pitchFamily="-110" charset="0"/>
                <a:ea typeface="ＭＳ Ｐゴシック" charset="-128"/>
              </a:defRPr>
            </a:lvl7pPr>
            <a:lvl8pPr eaLnBrk="0" fontAlgn="base" hangingPunct="0">
              <a:spcAft>
                <a:spcPct val="0"/>
              </a:spcAft>
              <a:buFont typeface="Arial" charset="0"/>
              <a:buChar char="»"/>
              <a:defRPr sz="1600">
                <a:solidFill>
                  <a:schemeClr val="tx1"/>
                </a:solidFill>
                <a:latin typeface="Calibri" pitchFamily="-110" charset="0"/>
                <a:ea typeface="ＭＳ Ｐゴシック" charset="-128"/>
              </a:defRPr>
            </a:lvl8pPr>
            <a:lvl9pPr eaLnBrk="0" fontAlgn="base" hangingPunct="0">
              <a:spcAft>
                <a:spcPct val="0"/>
              </a:spcAft>
              <a:buFont typeface="Arial" charset="0"/>
              <a:buChar char="»"/>
              <a:defRPr sz="1600">
                <a:solidFill>
                  <a:schemeClr val="tx1"/>
                </a:solidFill>
                <a:latin typeface="Calibri" pitchFamily="-110" charset="0"/>
                <a:ea typeface="ＭＳ Ｐゴシック" charset="-128"/>
              </a:defRPr>
            </a:lvl9pPr>
          </a:lstStyle>
          <a:p>
            <a:pPr eaLnBrk="1" hangingPunct="1"/>
            <a:r>
              <a:rPr lang="en-US" altLang="en-US" sz="2000"/>
              <a:t>#include &lt;stdio.h&gt;</a:t>
            </a:r>
          </a:p>
          <a:p>
            <a:pPr eaLnBrk="1" hangingPunct="1"/>
            <a:r>
              <a:rPr lang="en-US" altLang="en-US" sz="2000"/>
              <a:t>main()</a:t>
            </a:r>
          </a:p>
          <a:p>
            <a:pPr eaLnBrk="1" hangingPunct="1"/>
            <a:r>
              <a:rPr lang="en-US" altLang="en-US" sz="2000"/>
              <a:t>{	FILE *fp1;</a:t>
            </a:r>
          </a:p>
          <a:p>
            <a:pPr eaLnBrk="1" hangingPunct="1"/>
            <a:r>
              <a:rPr lang="en-US" altLang="en-US" sz="2000"/>
              <a:t>	char c;</a:t>
            </a:r>
          </a:p>
          <a:p>
            <a:pPr eaLnBrk="1" hangingPunct="1"/>
            <a:r>
              <a:rPr lang="en-US" altLang="en-US" sz="2000"/>
              <a:t>	f1= fopen(“INPUT”, “w”); 	</a:t>
            </a:r>
            <a:r>
              <a:rPr lang="en-US" altLang="en-US" sz="2000">
                <a:solidFill>
                  <a:schemeClr val="accent2"/>
                </a:solidFill>
                <a:latin typeface="Arial" charset="0"/>
              </a:rPr>
              <a:t>/* open file for writing */</a:t>
            </a:r>
          </a:p>
          <a:p>
            <a:pPr eaLnBrk="1" hangingPunct="1"/>
            <a:r>
              <a:rPr lang="en-US" altLang="en-US" sz="2000"/>
              <a:t>	</a:t>
            </a:r>
          </a:p>
          <a:p>
            <a:pPr eaLnBrk="1" hangingPunct="1"/>
            <a:r>
              <a:rPr lang="en-US" altLang="en-US" sz="2000"/>
              <a:t>	while((c=getchar()) != EOF) 	</a:t>
            </a:r>
            <a:r>
              <a:rPr lang="en-US" altLang="en-US" sz="2000">
                <a:solidFill>
                  <a:schemeClr val="accent2"/>
                </a:solidFill>
                <a:latin typeface="Arial" charset="0"/>
              </a:rPr>
              <a:t>/*get char from keyboard until CTL-Z*/</a:t>
            </a:r>
          </a:p>
          <a:p>
            <a:pPr eaLnBrk="1" hangingPunct="1"/>
            <a:r>
              <a:rPr lang="en-US" altLang="en-US" sz="2000"/>
              <a:t>		putc(c,f1); 				</a:t>
            </a:r>
            <a:r>
              <a:rPr lang="en-US" altLang="en-US" sz="2000">
                <a:solidFill>
                  <a:schemeClr val="accent2"/>
                </a:solidFill>
              </a:rPr>
              <a:t>/*write a character to INPUT */</a:t>
            </a:r>
          </a:p>
          <a:p>
            <a:pPr eaLnBrk="1" hangingPunct="1"/>
            <a:r>
              <a:rPr lang="en-US" altLang="en-US" sz="2000"/>
              <a:t>	</a:t>
            </a:r>
          </a:p>
          <a:p>
            <a:pPr eaLnBrk="1" hangingPunct="1"/>
            <a:r>
              <a:rPr lang="en-US" altLang="en-US" sz="2000"/>
              <a:t>	fclose(f1); 	 				</a:t>
            </a:r>
            <a:r>
              <a:rPr lang="en-US" altLang="en-US" sz="2000">
                <a:solidFill>
                  <a:schemeClr val="accent2"/>
                </a:solidFill>
                <a:latin typeface="Arial" charset="0"/>
              </a:rPr>
              <a:t>/* close INPUT */</a:t>
            </a:r>
            <a:endParaRPr lang="en-US" altLang="en-US" sz="2000">
              <a:solidFill>
                <a:schemeClr val="accent2"/>
              </a:solidFill>
            </a:endParaRPr>
          </a:p>
          <a:p>
            <a:pPr eaLnBrk="1" hangingPunct="1"/>
            <a:r>
              <a:rPr lang="en-US" altLang="en-US" sz="2000"/>
              <a:t>	f1=fopen(“INPUT”, “r”); 		</a:t>
            </a:r>
            <a:r>
              <a:rPr lang="en-US" altLang="en-US" sz="2000">
                <a:solidFill>
                  <a:schemeClr val="accent2"/>
                </a:solidFill>
              </a:rPr>
              <a:t>/* reopen file */</a:t>
            </a:r>
          </a:p>
          <a:p>
            <a:pPr eaLnBrk="1" hangingPunct="1"/>
            <a:r>
              <a:rPr lang="en-US" altLang="en-US" sz="2000"/>
              <a:t>	</a:t>
            </a:r>
          </a:p>
          <a:p>
            <a:pPr eaLnBrk="1" hangingPunct="1"/>
            <a:r>
              <a:rPr lang="en-US" altLang="en-US" sz="2000"/>
              <a:t>	while((c=getc(f1))!=EOF) 	</a:t>
            </a:r>
            <a:r>
              <a:rPr lang="en-US" altLang="en-US" sz="2000">
                <a:solidFill>
                  <a:schemeClr val="accent2"/>
                </a:solidFill>
              </a:rPr>
              <a:t>/*read character from file INPUT*/</a:t>
            </a:r>
          </a:p>
          <a:p>
            <a:pPr eaLnBrk="1" hangingPunct="1"/>
            <a:r>
              <a:rPr lang="en-US" altLang="en-US" sz="2000"/>
              <a:t>		printf(“%c”, c);			</a:t>
            </a:r>
            <a:r>
              <a:rPr lang="en-US" altLang="en-US" sz="2000">
                <a:solidFill>
                  <a:schemeClr val="accent2"/>
                </a:solidFill>
              </a:rPr>
              <a:t>/* print character to screen */</a:t>
            </a:r>
          </a:p>
          <a:p>
            <a:pPr eaLnBrk="1" hangingPunct="1"/>
            <a:r>
              <a:rPr lang="en-US" altLang="en-US" sz="2000"/>
              <a:t>	</a:t>
            </a:r>
          </a:p>
          <a:p>
            <a:pPr eaLnBrk="1" hangingPunct="1"/>
            <a:r>
              <a:rPr lang="en-US" altLang="en-US" sz="2000"/>
              <a:t>	fclose(f1);</a:t>
            </a:r>
          </a:p>
          <a:p>
            <a:pPr eaLnBrk="1" hangingPunct="1"/>
            <a:r>
              <a:rPr lang="en-US" altLang="en-US" sz="2000"/>
              <a:t>} /*end main */</a:t>
            </a:r>
          </a:p>
        </p:txBody>
      </p:sp>
    </p:spTree>
    <p:extLst>
      <p:ext uri="{BB962C8B-B14F-4D97-AF65-F5344CB8AC3E}">
        <p14:creationId xmlns:p14="http://schemas.microsoft.com/office/powerpoint/2010/main" val="2468629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333375"/>
            <a:ext cx="8229600" cy="647700"/>
          </a:xfrm>
        </p:spPr>
        <p:txBody>
          <a:bodyPr/>
          <a:lstStyle/>
          <a:p>
            <a:pPr eaLnBrk="1" hangingPunct="1"/>
            <a:r>
              <a:rPr lang="en-US" altLang="en-US" smtClean="0"/>
              <a:t>fscanf() and fprintf()</a:t>
            </a:r>
          </a:p>
        </p:txBody>
      </p:sp>
      <p:sp>
        <p:nvSpPr>
          <p:cNvPr id="3" name="Content Placeholder 2"/>
          <p:cNvSpPr>
            <a:spLocks noGrp="1"/>
          </p:cNvSpPr>
          <p:nvPr>
            <p:ph idx="1"/>
          </p:nvPr>
        </p:nvSpPr>
        <p:spPr>
          <a:xfrm>
            <a:off x="457200" y="1295400"/>
            <a:ext cx="8229600" cy="4438650"/>
          </a:xfrm>
        </p:spPr>
        <p:txBody>
          <a:bodyPr>
            <a:normAutofit fontScale="92500" lnSpcReduction="10000"/>
          </a:bodyPr>
          <a:lstStyle/>
          <a:p>
            <a:pPr eaLnBrk="1" hangingPunct="1">
              <a:lnSpc>
                <a:spcPct val="80000"/>
              </a:lnSpc>
              <a:buFont typeface="Arial" panose="020B0604020202020204" pitchFamily="34" charset="0"/>
              <a:buChar char="•"/>
              <a:defRPr/>
            </a:pPr>
            <a:r>
              <a:rPr lang="en-US" altLang="en-US">
                <a:ea typeface="ＭＳ Ｐゴシック" panose="020B0600070205080204" pitchFamily="34" charset="-128"/>
              </a:rPr>
              <a:t>similar to scanf() and printf()</a:t>
            </a:r>
          </a:p>
          <a:p>
            <a:pPr eaLnBrk="1" hangingPunct="1">
              <a:lnSpc>
                <a:spcPct val="80000"/>
              </a:lnSpc>
              <a:buFont typeface="Arial" panose="020B0604020202020204" pitchFamily="34" charset="0"/>
              <a:buChar char="•"/>
              <a:defRPr/>
            </a:pPr>
            <a:r>
              <a:rPr lang="en-US" altLang="en-US">
                <a:ea typeface="ＭＳ Ｐゴシック" panose="020B0600070205080204" pitchFamily="34" charset="-128"/>
              </a:rPr>
              <a:t>in addition provide file-pointer </a:t>
            </a:r>
          </a:p>
          <a:p>
            <a:pPr eaLnBrk="1" hangingPunct="1">
              <a:lnSpc>
                <a:spcPct val="80000"/>
              </a:lnSpc>
              <a:buFont typeface="Arial" panose="020B0604020202020204" pitchFamily="34" charset="0"/>
              <a:buChar char="•"/>
              <a:defRPr/>
            </a:pPr>
            <a:r>
              <a:rPr lang="en-US" altLang="en-US">
                <a:ea typeface="ＭＳ Ｐゴシック" panose="020B0600070205080204" pitchFamily="34" charset="-128"/>
              </a:rPr>
              <a:t>given the following</a:t>
            </a:r>
          </a:p>
          <a:p>
            <a:pPr lvl="1" eaLnBrk="1" hangingPunct="1">
              <a:lnSpc>
                <a:spcPct val="80000"/>
              </a:lnSpc>
              <a:buFont typeface="Arial" panose="020B0604020202020204" pitchFamily="34" charset="0"/>
              <a:buChar char="–"/>
              <a:defRPr/>
            </a:pPr>
            <a:r>
              <a:rPr lang="en-US" altLang="en-US" sz="2400">
                <a:ea typeface="ＭＳ Ｐゴシック" panose="020B0600070205080204" pitchFamily="34" charset="-128"/>
              </a:rPr>
              <a:t>file-pointer f1 (points to file opened in write mode)</a:t>
            </a:r>
          </a:p>
          <a:p>
            <a:pPr lvl="1" eaLnBrk="1" hangingPunct="1">
              <a:lnSpc>
                <a:spcPct val="80000"/>
              </a:lnSpc>
              <a:buFont typeface="Arial" panose="020B0604020202020204" pitchFamily="34" charset="0"/>
              <a:buChar char="–"/>
              <a:defRPr/>
            </a:pPr>
            <a:r>
              <a:rPr lang="en-US" altLang="en-US" sz="2400">
                <a:ea typeface="ＭＳ Ｐゴシック" panose="020B0600070205080204" pitchFamily="34" charset="-128"/>
              </a:rPr>
              <a:t>file-pointer f2 (points to file opened in read mode)</a:t>
            </a:r>
          </a:p>
          <a:p>
            <a:pPr lvl="1" eaLnBrk="1" hangingPunct="1">
              <a:lnSpc>
                <a:spcPct val="80000"/>
              </a:lnSpc>
              <a:buFont typeface="Arial" panose="020B0604020202020204" pitchFamily="34" charset="0"/>
              <a:buChar char="–"/>
              <a:defRPr/>
            </a:pPr>
            <a:r>
              <a:rPr lang="en-US" altLang="en-US" sz="2400">
                <a:ea typeface="ＭＳ Ｐゴシック" panose="020B0600070205080204" pitchFamily="34" charset="-128"/>
              </a:rPr>
              <a:t>integer variable i</a:t>
            </a:r>
          </a:p>
          <a:p>
            <a:pPr lvl="1" eaLnBrk="1" hangingPunct="1">
              <a:lnSpc>
                <a:spcPct val="80000"/>
              </a:lnSpc>
              <a:buFont typeface="Arial" panose="020B0604020202020204" pitchFamily="34" charset="0"/>
              <a:buChar char="–"/>
              <a:defRPr/>
            </a:pPr>
            <a:r>
              <a:rPr lang="en-US" altLang="en-US" sz="2400">
                <a:ea typeface="ＭＳ Ｐゴシック" panose="020B0600070205080204" pitchFamily="34" charset="-128"/>
              </a:rPr>
              <a:t>float variable f</a:t>
            </a:r>
          </a:p>
          <a:p>
            <a:pPr>
              <a:buFont typeface="Arial" panose="020B0604020202020204" pitchFamily="34" charset="0"/>
              <a:buChar char="•"/>
              <a:defRPr/>
            </a:pPr>
            <a:r>
              <a:rPr lang="en-US" altLang="en-US">
                <a:ea typeface="ＭＳ Ｐゴシック" panose="020B0600070205080204" pitchFamily="34" charset="-128"/>
              </a:rPr>
              <a:t>Example:</a:t>
            </a:r>
          </a:p>
          <a:p>
            <a:pPr>
              <a:buFont typeface="Arial" panose="020B0604020202020204" pitchFamily="34" charset="0"/>
              <a:buNone/>
              <a:defRPr/>
            </a:pPr>
            <a:r>
              <a:rPr lang="en-US" altLang="en-US" sz="1800">
                <a:ea typeface="ＭＳ Ｐゴシック" panose="020B0600070205080204" pitchFamily="34" charset="-128"/>
              </a:rPr>
              <a:t>			fprintf(f1, “%d %f\n”, i, f);</a:t>
            </a:r>
          </a:p>
          <a:p>
            <a:pPr>
              <a:buFont typeface="Arial" panose="020B0604020202020204" pitchFamily="34" charset="0"/>
              <a:buNone/>
              <a:defRPr/>
            </a:pPr>
            <a:r>
              <a:rPr lang="en-US" altLang="en-US" sz="1800">
                <a:ea typeface="ＭＳ Ｐゴシック" panose="020B0600070205080204" pitchFamily="34" charset="-128"/>
              </a:rPr>
              <a:t>			fprintf(stdout, “%f \n”, f);  	</a:t>
            </a:r>
            <a:r>
              <a:rPr lang="en-US" altLang="en-US" sz="1800">
                <a:solidFill>
                  <a:schemeClr val="accent2"/>
                </a:solidFill>
                <a:ea typeface="ＭＳ Ｐゴシック" panose="020B0600070205080204" pitchFamily="34" charset="-128"/>
              </a:rPr>
              <a:t>/*</a:t>
            </a:r>
            <a:r>
              <a:rPr lang="en-US" altLang="en-US" sz="1800" b="1">
                <a:solidFill>
                  <a:schemeClr val="accent2"/>
                </a:solidFill>
                <a:ea typeface="ＭＳ Ｐゴシック" panose="020B0600070205080204" pitchFamily="34" charset="-128"/>
              </a:rPr>
              <a:t>note:</a:t>
            </a:r>
            <a:r>
              <a:rPr lang="en-US" altLang="en-US" sz="1800">
                <a:solidFill>
                  <a:schemeClr val="accent2"/>
                </a:solidFill>
                <a:ea typeface="ＭＳ Ｐゴシック" panose="020B0600070205080204" pitchFamily="34" charset="-128"/>
              </a:rPr>
              <a:t> stdout refers to screen */</a:t>
            </a:r>
          </a:p>
          <a:p>
            <a:pPr>
              <a:buFont typeface="Arial" panose="020B0604020202020204" pitchFamily="34" charset="0"/>
              <a:buNone/>
              <a:defRPr/>
            </a:pPr>
            <a:r>
              <a:rPr lang="en-US" altLang="en-US" sz="1800">
                <a:ea typeface="ＭＳ Ｐゴシック" panose="020B0600070205080204" pitchFamily="34" charset="-128"/>
              </a:rPr>
              <a:t>			fscanf(f2, “%d %f”, &amp;i, &amp;f);</a:t>
            </a:r>
          </a:p>
          <a:p>
            <a:pPr>
              <a:buFont typeface="Arial" panose="020B0604020202020204" pitchFamily="34" charset="0"/>
              <a:buChar char="•"/>
              <a:defRPr/>
            </a:pPr>
            <a:r>
              <a:rPr lang="en-US" altLang="en-US">
                <a:ea typeface="ＭＳ Ｐゴシック" panose="020B0600070205080204" pitchFamily="34" charset="-128"/>
              </a:rPr>
              <a:t>fscanf returns EOF when end-of-file reached </a:t>
            </a:r>
          </a:p>
        </p:txBody>
      </p:sp>
    </p:spTree>
    <p:extLst>
      <p:ext uri="{BB962C8B-B14F-4D97-AF65-F5344CB8AC3E}">
        <p14:creationId xmlns:p14="http://schemas.microsoft.com/office/powerpoint/2010/main" val="6612599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getw() and putw()</a:t>
            </a:r>
          </a:p>
        </p:txBody>
      </p:sp>
      <p:sp>
        <p:nvSpPr>
          <p:cNvPr id="17411" name="Content Placeholder 2"/>
          <p:cNvSpPr>
            <a:spLocks noGrp="1"/>
          </p:cNvSpPr>
          <p:nvPr>
            <p:ph idx="1"/>
          </p:nvPr>
        </p:nvSpPr>
        <p:spPr>
          <a:xfrm>
            <a:off x="457200" y="1295400"/>
            <a:ext cx="8229600" cy="4510088"/>
          </a:xfrm>
        </p:spPr>
        <p:txBody>
          <a:bodyPr/>
          <a:lstStyle/>
          <a:p>
            <a:pPr eaLnBrk="1" hangingPunct="1"/>
            <a:r>
              <a:rPr lang="en-US" altLang="en-US" smtClean="0"/>
              <a:t>handle one integer at a time</a:t>
            </a:r>
          </a:p>
          <a:p>
            <a:pPr eaLnBrk="1" hangingPunct="1"/>
            <a:r>
              <a:rPr lang="en-US" altLang="en-US" smtClean="0"/>
              <a:t>syntax:  putw(i,fp1);</a:t>
            </a:r>
          </a:p>
          <a:p>
            <a:pPr lvl="1" eaLnBrk="1" hangingPunct="1"/>
            <a:r>
              <a:rPr lang="en-US" altLang="en-US" smtClean="0"/>
              <a:t>i : an integer variable</a:t>
            </a:r>
          </a:p>
          <a:p>
            <a:pPr lvl="1" eaLnBrk="1" hangingPunct="1"/>
            <a:r>
              <a:rPr lang="en-US" altLang="en-US" smtClean="0"/>
              <a:t>fp1 : pointer to file ipened with mode </a:t>
            </a:r>
            <a:r>
              <a:rPr lang="en-US" altLang="en-US" b="1" smtClean="0"/>
              <a:t>w</a:t>
            </a:r>
          </a:p>
          <a:p>
            <a:pPr eaLnBrk="1" hangingPunct="1"/>
            <a:r>
              <a:rPr lang="en-US" altLang="en-US" smtClean="0"/>
              <a:t>syntax: i = getw(fp2);</a:t>
            </a:r>
          </a:p>
          <a:p>
            <a:pPr lvl="1" eaLnBrk="1" hangingPunct="1"/>
            <a:r>
              <a:rPr lang="en-US" altLang="en-US" smtClean="0"/>
              <a:t>i : an integer variable</a:t>
            </a:r>
          </a:p>
          <a:p>
            <a:pPr lvl="1" eaLnBrk="1" hangingPunct="1"/>
            <a:r>
              <a:rPr lang="en-US" altLang="en-US" smtClean="0"/>
              <a:t>fp2 : pointer to file opened with mode </a:t>
            </a:r>
            <a:r>
              <a:rPr lang="en-US" altLang="en-US" b="1" smtClean="0"/>
              <a:t>r</a:t>
            </a:r>
          </a:p>
          <a:p>
            <a:pPr eaLnBrk="1" hangingPunct="1"/>
            <a:r>
              <a:rPr lang="en-US" altLang="en-US" smtClean="0"/>
              <a:t>file pointer moves by one integer position, data stored in binary format native to local system</a:t>
            </a:r>
          </a:p>
          <a:p>
            <a:pPr eaLnBrk="1" hangingPunct="1"/>
            <a:r>
              <a:rPr lang="en-US" altLang="en-US" smtClean="0"/>
              <a:t>getw() returns end-of-file marker EOF when file end reached </a:t>
            </a:r>
          </a:p>
          <a:p>
            <a:pPr eaLnBrk="1" hangingPunct="1"/>
            <a:endParaRPr lang="en-US" altLang="en-US" smtClean="0"/>
          </a:p>
        </p:txBody>
      </p:sp>
    </p:spTree>
    <p:extLst>
      <p:ext uri="{BB962C8B-B14F-4D97-AF65-F5344CB8AC3E}">
        <p14:creationId xmlns:p14="http://schemas.microsoft.com/office/powerpoint/2010/main" val="21281752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393</TotalTime>
  <Words>6176</Words>
  <Application>Microsoft Office PowerPoint</Application>
  <PresentationFormat>On-screen Show (4:3)</PresentationFormat>
  <Paragraphs>1023</Paragraphs>
  <Slides>120</Slides>
  <Notes>0</Notes>
  <HiddenSlides>0</HiddenSlides>
  <MMClips>0</MMClips>
  <ScaleCrop>false</ScaleCrop>
  <HeadingPairs>
    <vt:vector size="4" baseType="variant">
      <vt:variant>
        <vt:lpstr>Theme</vt:lpstr>
      </vt:variant>
      <vt:variant>
        <vt:i4>1</vt:i4>
      </vt:variant>
      <vt:variant>
        <vt:lpstr>Slide Titles</vt:lpstr>
      </vt:variant>
      <vt:variant>
        <vt:i4>120</vt:i4>
      </vt:variant>
    </vt:vector>
  </HeadingPairs>
  <TitlesOfParts>
    <vt:vector size="121" baseType="lpstr">
      <vt:lpstr>1_Office Theme</vt:lpstr>
      <vt:lpstr>UNIT-V</vt:lpstr>
      <vt:lpstr>CONTENTS</vt:lpstr>
      <vt:lpstr>Problem with Arrays</vt:lpstr>
      <vt:lpstr>Better Solution</vt:lpstr>
      <vt:lpstr>Memory Allocation Functions</vt:lpstr>
      <vt:lpstr>Memory Allocation Process </vt:lpstr>
      <vt:lpstr>Allocating a Block of Memory</vt:lpstr>
      <vt:lpstr>Example</vt:lpstr>
      <vt:lpstr>Contd.</vt:lpstr>
      <vt:lpstr>Points to Note</vt:lpstr>
      <vt:lpstr>Allocate a 10 char string using malloc()</vt:lpstr>
      <vt:lpstr>calloc </vt:lpstr>
      <vt:lpstr>calloc </vt:lpstr>
      <vt:lpstr>Calloc code to check error in memory allocation </vt:lpstr>
      <vt:lpstr>Allocate a 10 char string using calloc()</vt:lpstr>
      <vt:lpstr>Releasing the used space </vt:lpstr>
      <vt:lpstr>Releasing the used space </vt:lpstr>
      <vt:lpstr>Linked list and files </vt:lpstr>
      <vt:lpstr>CONTENTS </vt:lpstr>
      <vt:lpstr>CONTENTS</vt:lpstr>
      <vt:lpstr>Introduction </vt:lpstr>
      <vt:lpstr>Introduction</vt:lpstr>
      <vt:lpstr>Introduction </vt:lpstr>
      <vt:lpstr>Introduction</vt:lpstr>
      <vt:lpstr>Introduction</vt:lpstr>
      <vt:lpstr>Array versus Linked Lists</vt:lpstr>
      <vt:lpstr>Disadvantages of Linked Lists: </vt:lpstr>
      <vt:lpstr>Advantages of Arrays: </vt:lpstr>
      <vt:lpstr>Advantages of Arrays: </vt:lpstr>
      <vt:lpstr>Disadvantages of Arrays: </vt:lpstr>
      <vt:lpstr>Arrays Vs Linked Lists </vt:lpstr>
      <vt:lpstr>Memory allocation and Deallocation for a linked list </vt:lpstr>
      <vt:lpstr>Memory allocation and Deallocation for a linked list </vt:lpstr>
      <vt:lpstr>Memory allocation and Deallocation for a linked list </vt:lpstr>
      <vt:lpstr>Memory allocation and Deallocation for a linked list </vt:lpstr>
      <vt:lpstr>Memory allocation and Deallocation for a linked list </vt:lpstr>
      <vt:lpstr>Memory allocation and Deallocation for a linked list </vt:lpstr>
      <vt:lpstr>Linked Lists and its types</vt:lpstr>
      <vt:lpstr>Introduction</vt:lpstr>
      <vt:lpstr>PowerPoint Presentation</vt:lpstr>
      <vt:lpstr>Illustration: Insertion</vt:lpstr>
      <vt:lpstr>Pseudo-code for insertion</vt:lpstr>
      <vt:lpstr>Illustration: Deletion</vt:lpstr>
      <vt:lpstr>Pseudo-code for deletion</vt:lpstr>
      <vt:lpstr>In essence ...</vt:lpstr>
      <vt:lpstr>Types of Lists</vt:lpstr>
      <vt:lpstr>PowerPoint Presentation</vt:lpstr>
      <vt:lpstr>PowerPoint Presentation</vt:lpstr>
      <vt:lpstr>Basic Operations on a List</vt:lpstr>
      <vt:lpstr>Conceptual Idea</vt:lpstr>
      <vt:lpstr>Example: Working with linked list</vt:lpstr>
      <vt:lpstr>Creating a List</vt:lpstr>
      <vt:lpstr>How to begin?</vt:lpstr>
      <vt:lpstr>Contd.</vt:lpstr>
      <vt:lpstr>PowerPoint Presentation</vt:lpstr>
      <vt:lpstr>PowerPoint Presentation</vt:lpstr>
      <vt:lpstr>Traversing the List</vt:lpstr>
      <vt:lpstr>What is to be done?</vt:lpstr>
      <vt:lpstr>PowerPoint Presentation</vt:lpstr>
      <vt:lpstr>To be called from main() function as: </vt:lpstr>
      <vt:lpstr>Inserting a Node in a List</vt:lpstr>
      <vt:lpstr>How to do?</vt:lpstr>
      <vt:lpstr>Contd.</vt:lpstr>
      <vt:lpstr>PowerPoint Presentation</vt:lpstr>
      <vt:lpstr>PowerPoint Presentation</vt:lpstr>
      <vt:lpstr>PowerPoint Presentation</vt:lpstr>
      <vt:lpstr>Deleting a node from the list</vt:lpstr>
      <vt:lpstr>What is to be done?</vt:lpstr>
      <vt:lpstr>PowerPoint Presentation</vt:lpstr>
      <vt:lpstr>PowerPoint Presentation</vt:lpstr>
      <vt:lpstr>Few Exercises to Try Out</vt:lpstr>
      <vt:lpstr>PowerPoint Presentation</vt:lpstr>
      <vt:lpstr>   Files in C </vt:lpstr>
      <vt:lpstr>Introduction to files</vt:lpstr>
      <vt:lpstr>Introduction … </vt:lpstr>
      <vt:lpstr>Files and Streams</vt:lpstr>
      <vt:lpstr>Streams in C</vt:lpstr>
      <vt:lpstr>Streams in C…</vt:lpstr>
      <vt:lpstr>Buffers associated with file stream</vt:lpstr>
      <vt:lpstr>Buffering Concepts </vt:lpstr>
      <vt:lpstr>Types of files in C</vt:lpstr>
      <vt:lpstr>Using files in C- file operations</vt:lpstr>
      <vt:lpstr>Declaring a file pointer variable</vt:lpstr>
      <vt:lpstr>Opening a file</vt:lpstr>
      <vt:lpstr>File Modes</vt:lpstr>
      <vt:lpstr>Contd..</vt:lpstr>
      <vt:lpstr>Examples </vt:lpstr>
      <vt:lpstr>Closing a file</vt:lpstr>
      <vt:lpstr>Contd..</vt:lpstr>
      <vt:lpstr>Read/Write functions in standard library </vt:lpstr>
      <vt:lpstr>Read/write functions in C</vt:lpstr>
      <vt:lpstr>Example :: convert a text file to all UPPERCASE</vt:lpstr>
      <vt:lpstr>Contd..</vt:lpstr>
      <vt:lpstr>Writing data to file</vt:lpstr>
      <vt:lpstr>How to check EOF condition when using fscanf?</vt:lpstr>
      <vt:lpstr>getc() and putc()</vt:lpstr>
      <vt:lpstr>Program to read/write using getc/putc</vt:lpstr>
      <vt:lpstr>fscanf() and fprintf()</vt:lpstr>
      <vt:lpstr>getw() and putw()</vt:lpstr>
      <vt:lpstr>C program using getw, putw,fscanf, fprintf</vt:lpstr>
      <vt:lpstr>On execution of previous Programs</vt:lpstr>
      <vt:lpstr>fread( ) and fwrite( )</vt:lpstr>
      <vt:lpstr>Contd..</vt:lpstr>
      <vt:lpstr>/* a simple example of using fread and fwrite to read and write an array of structures  */</vt:lpstr>
      <vt:lpstr>PowerPoint Presentation</vt:lpstr>
      <vt:lpstr>Example: Merge two files</vt:lpstr>
      <vt:lpstr>/* As long as there are numbers in both files, read and compare numbers one by one. Write the smaller number to the output file and read the next number in the file from which the smaller number is read. */ </vt:lpstr>
      <vt:lpstr>PowerPoint Presentation</vt:lpstr>
      <vt:lpstr>Exercises</vt:lpstr>
      <vt:lpstr>Errors that occur during I/O</vt:lpstr>
      <vt:lpstr>Error handling</vt:lpstr>
      <vt:lpstr>Error while opening file</vt:lpstr>
      <vt:lpstr>Random accessing of files</vt:lpstr>
      <vt:lpstr>ftell ( ) </vt:lpstr>
      <vt:lpstr>rewind ( ) </vt:lpstr>
      <vt:lpstr>fseek ( ) </vt:lpstr>
      <vt:lpstr>Example </vt:lpstr>
      <vt:lpstr>Random access to files</vt:lpstr>
      <vt:lpstr>Command line arguments</vt:lpstr>
      <vt:lpstr>Example args.c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nittur</dc:creator>
  <cp:lastModifiedBy>Prapulla</cp:lastModifiedBy>
  <cp:revision>88</cp:revision>
  <dcterms:created xsi:type="dcterms:W3CDTF">2006-08-16T00:00:00Z</dcterms:created>
  <dcterms:modified xsi:type="dcterms:W3CDTF">2023-06-25T17:35:43Z</dcterms:modified>
</cp:coreProperties>
</file>