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3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98" r:id="rId21"/>
    <p:sldId id="299" r:id="rId22"/>
    <p:sldId id="303" r:id="rId23"/>
    <p:sldId id="304" r:id="rId24"/>
    <p:sldId id="300" r:id="rId25"/>
    <p:sldId id="301" r:id="rId26"/>
    <p:sldId id="302" r:id="rId27"/>
    <p:sldId id="305" r:id="rId28"/>
    <p:sldId id="306" r:id="rId29"/>
    <p:sldId id="307" r:id="rId30"/>
    <p:sldId id="308" r:id="rId31"/>
    <p:sldId id="276" r:id="rId32"/>
    <p:sldId id="277" r:id="rId33"/>
    <p:sldId id="278" r:id="rId34"/>
    <p:sldId id="272" r:id="rId35"/>
    <p:sldId id="279" r:id="rId36"/>
    <p:sldId id="280" r:id="rId37"/>
    <p:sldId id="281" r:id="rId38"/>
    <p:sldId id="282" r:id="rId39"/>
    <p:sldId id="283" r:id="rId40"/>
    <p:sldId id="284" r:id="rId41"/>
    <p:sldId id="286" r:id="rId42"/>
    <p:sldId id="341" r:id="rId43"/>
    <p:sldId id="347" r:id="rId44"/>
    <p:sldId id="348" r:id="rId45"/>
    <p:sldId id="349" r:id="rId46"/>
    <p:sldId id="350" r:id="rId47"/>
    <p:sldId id="342" r:id="rId48"/>
    <p:sldId id="343" r:id="rId49"/>
    <p:sldId id="344" r:id="rId50"/>
    <p:sldId id="345" r:id="rId51"/>
    <p:sldId id="346" r:id="rId52"/>
    <p:sldId id="334" r:id="rId53"/>
    <p:sldId id="325" r:id="rId54"/>
    <p:sldId id="326" r:id="rId55"/>
    <p:sldId id="335" r:id="rId56"/>
    <p:sldId id="336" r:id="rId57"/>
    <p:sldId id="337" r:id="rId58"/>
    <p:sldId id="338" r:id="rId59"/>
    <p:sldId id="339" r:id="rId60"/>
    <p:sldId id="327" r:id="rId61"/>
    <p:sldId id="328" r:id="rId62"/>
    <p:sldId id="329" r:id="rId63"/>
    <p:sldId id="330" r:id="rId64"/>
    <p:sldId id="331" r:id="rId65"/>
    <p:sldId id="332" r:id="rId66"/>
    <p:sldId id="340" r:id="rId67"/>
    <p:sldId id="296" r:id="rId68"/>
    <p:sldId id="297" r:id="rId6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C2F4F3-9C8D-4649-BDE2-C8B8236DCD0F}">
          <p14:sldIdLst>
            <p14:sldId id="256"/>
            <p14:sldId id="257"/>
            <p14:sldId id="258"/>
            <p14:sldId id="259"/>
            <p14:sldId id="260"/>
            <p14:sldId id="261"/>
            <p14:sldId id="262"/>
            <p14:sldId id="263"/>
            <p14:sldId id="264"/>
            <p14:sldId id="265"/>
            <p14:sldId id="266"/>
            <p14:sldId id="267"/>
            <p14:sldId id="268"/>
            <p14:sldId id="269"/>
            <p14:sldId id="270"/>
            <p14:sldId id="271"/>
            <p14:sldId id="273"/>
            <p14:sldId id="274"/>
            <p14:sldId id="275"/>
            <p14:sldId id="298"/>
            <p14:sldId id="299"/>
            <p14:sldId id="303"/>
            <p14:sldId id="304"/>
            <p14:sldId id="300"/>
            <p14:sldId id="301"/>
            <p14:sldId id="302"/>
            <p14:sldId id="305"/>
            <p14:sldId id="306"/>
            <p14:sldId id="307"/>
            <p14:sldId id="308"/>
            <p14:sldId id="276"/>
            <p14:sldId id="277"/>
            <p14:sldId id="278"/>
            <p14:sldId id="272"/>
            <p14:sldId id="279"/>
            <p14:sldId id="280"/>
            <p14:sldId id="281"/>
            <p14:sldId id="282"/>
            <p14:sldId id="283"/>
            <p14:sldId id="284"/>
            <p14:sldId id="286"/>
            <p14:sldId id="341"/>
            <p14:sldId id="347"/>
            <p14:sldId id="348"/>
            <p14:sldId id="349"/>
            <p14:sldId id="350"/>
            <p14:sldId id="342"/>
            <p14:sldId id="343"/>
            <p14:sldId id="344"/>
            <p14:sldId id="345"/>
            <p14:sldId id="346"/>
            <p14:sldId id="334"/>
            <p14:sldId id="325"/>
            <p14:sldId id="326"/>
            <p14:sldId id="335"/>
            <p14:sldId id="336"/>
            <p14:sldId id="337"/>
            <p14:sldId id="338"/>
            <p14:sldId id="339"/>
            <p14:sldId id="327"/>
            <p14:sldId id="328"/>
            <p14:sldId id="329"/>
            <p14:sldId id="330"/>
            <p14:sldId id="331"/>
            <p14:sldId id="332"/>
            <p14:sldId id="340"/>
            <p14:sldId id="296"/>
            <p14:sldId id="297"/>
          </p14:sldIdLst>
        </p14:section>
        <p14:section name="Untitled Section" id="{5A14CAA6-59C7-4F1E-B93C-81516B9D205D}">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8" d="100"/>
          <a:sy n="78" d="100"/>
        </p:scale>
        <p:origin x="15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D3646D4-68DC-41FE-8BD5-50C0D19C8189}" type="datetimeFigureOut">
              <a:rPr lang="en-US" smtClean="0"/>
              <a:t>8/17/2023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0EFFB7D-23EE-404E-BD48-B33EFA9E89A5}" type="slidenum">
              <a:rPr lang="en-US" smtClean="0"/>
              <a:t>‹#›</a:t>
            </a:fld>
            <a:endParaRPr lang="en-US"/>
          </a:p>
        </p:txBody>
      </p:sp>
    </p:spTree>
    <p:extLst>
      <p:ext uri="{BB962C8B-B14F-4D97-AF65-F5344CB8AC3E}">
        <p14:creationId xmlns:p14="http://schemas.microsoft.com/office/powerpoint/2010/main" val="2863629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92D136DD-611A-4144-8DB9-F6A2439757CD}" type="slidenum">
              <a:rPr lang="en-US" smtClean="0">
                <a:latin typeface="Arial" charset="0"/>
              </a:rPr>
              <a:pPr/>
              <a:t>20</a:t>
            </a:fld>
            <a:endParaRPr lang="en-US">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5491DF4A-BA40-4A4D-A90C-A0C60E1336AD}" type="slidenum">
              <a:rPr lang="en-US" smtClean="0">
                <a:latin typeface="Arial" charset="0"/>
              </a:rPr>
              <a:pPr/>
              <a:t>30</a:t>
            </a:fld>
            <a:endParaRPr lang="en-US">
              <a:latin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FFB7D-23EE-404E-BD48-B33EFA9E89A5}" type="slidenum">
              <a:rPr lang="en-US" smtClean="0"/>
              <a:t>36</a:t>
            </a:fld>
            <a:endParaRPr lang="en-US"/>
          </a:p>
        </p:txBody>
      </p:sp>
    </p:spTree>
    <p:extLst>
      <p:ext uri="{BB962C8B-B14F-4D97-AF65-F5344CB8AC3E}">
        <p14:creationId xmlns:p14="http://schemas.microsoft.com/office/powerpoint/2010/main" val="2782599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66BD151A-5FCC-48FB-AE12-CEA2FEF3A23D}" type="slidenum">
              <a:rPr lang="en-US" smtClean="0">
                <a:latin typeface="Arial" charset="0"/>
              </a:rPr>
              <a:pPr/>
              <a:t>22</a:t>
            </a:fld>
            <a:endParaRPr lang="en-US">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6C919C3C-D2C7-456D-A48C-A85D0B0D98B8}" type="slidenum">
              <a:rPr lang="en-US" smtClean="0">
                <a:latin typeface="Arial" charset="0"/>
              </a:rPr>
              <a:pPr/>
              <a:t>23</a:t>
            </a:fld>
            <a:endParaRPr lang="en-US">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9C009E95-0AF7-4970-B7A6-8F9D6E2E2281}" type="slidenum">
              <a:rPr lang="en-GB" smtClean="0">
                <a:latin typeface="Calibri" pitchFamily="34" charset="0"/>
              </a:rPr>
              <a:pPr/>
              <a:t>24</a:t>
            </a:fld>
            <a:endParaRPr lang="en-GB">
              <a:latin typeface="Calibri"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GB"/>
              <a:t>This simple plan shows the heart and the 4 main blood vessels.</a:t>
            </a:r>
          </a:p>
          <a:p>
            <a:pPr>
              <a:spcBef>
                <a:spcPct val="0"/>
              </a:spcBef>
            </a:pPr>
            <a:r>
              <a:rPr lang="en-GB"/>
              <a:t>Introduce the following:</a:t>
            </a:r>
          </a:p>
          <a:p>
            <a:pPr>
              <a:spcBef>
                <a:spcPct val="0"/>
              </a:spcBef>
            </a:pPr>
            <a:r>
              <a:rPr lang="en-GB"/>
              <a:t>Double circulatory system = (1) PULMONARY CIRCULATION (anything pulmonary should be associated with the lungs) between the heart and the lungs and back (2) SYSTEMIC CIRCULATION between the heart and the rest of the body’s systems and back to the heart.</a:t>
            </a:r>
          </a:p>
          <a:p>
            <a:pPr>
              <a:spcBef>
                <a:spcPct val="0"/>
              </a:spcBef>
            </a:pPr>
            <a:r>
              <a:rPr lang="en-GB"/>
              <a:t>Introduce the idea of the heart as a double pump – the right-hand side receiving and pumping deoxygenated blood, the left-hand side receiving and pumping oxygenated blood.</a:t>
            </a:r>
          </a:p>
          <a:p>
            <a:pPr>
              <a:spcBef>
                <a:spcPct val="0"/>
              </a:spcBef>
            </a:pPr>
            <a:r>
              <a:rPr lang="en-GB"/>
              <a:t>ARTERIES carry blood away from the heart, VEINS carry blood to the heart.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17C400AE-239A-4741-B069-25861B8A1D62}" type="slidenum">
              <a:rPr lang="en-GB" smtClean="0">
                <a:latin typeface="Calibri" pitchFamily="34" charset="0"/>
              </a:rPr>
              <a:pPr/>
              <a:t>25</a:t>
            </a:fld>
            <a:endParaRPr lang="en-GB">
              <a:latin typeface="Calibri"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GB"/>
              <a:t>Point out to students that the pulmonary vein is the only vein that carries oxygenated blood/ the pulmonary artery is the only artery that carries deoxygenated blood</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328B9ACA-2328-4B78-94AF-A23D6CE46B7D}" type="slidenum">
              <a:rPr lang="en-GB" smtClean="0">
                <a:latin typeface="Calibri" pitchFamily="34" charset="0"/>
              </a:rPr>
              <a:pPr/>
              <a:t>26</a:t>
            </a:fld>
            <a:endParaRPr lang="en-GB">
              <a:latin typeface="Calibri"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GB"/>
              <a:t>There are different types of blood vessel because they perform different functions – arteries carry high pressure blood away from the heart, capillaries are small so that they can reach all of the body’s tissues and veins carry low pressure blood and therefore have valves. This is covered on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4B7EAA67-997E-42D0-809E-8A1BA65DEE3A}" type="slidenum">
              <a:rPr lang="en-US" smtClean="0">
                <a:latin typeface="Arial" charset="0"/>
              </a:rPr>
              <a:pPr/>
              <a:t>27</a:t>
            </a:fld>
            <a:endParaRPr lang="en-US">
              <a:latin typeface="Arial"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626E72EC-51CC-4432-889B-7D5E6D3C1BEB}" type="slidenum">
              <a:rPr lang="en-US" smtClean="0">
                <a:latin typeface="Arial" charset="0"/>
              </a:rPr>
              <a:pPr/>
              <a:t>28</a:t>
            </a:fld>
            <a:endParaRPr lang="en-US">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fld id="{5332CBA7-B6FB-4000-9C36-873FDACD633A}" type="slidenum">
              <a:rPr lang="en-US" smtClean="0">
                <a:latin typeface="Arial" charset="0"/>
              </a:rPr>
              <a:pPr/>
              <a:t>29</a:t>
            </a:fld>
            <a:endParaRPr lang="en-US">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36C0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36C09"/>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36C0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946275"/>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46275"/>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pPr>
              <a:defRPr/>
            </a:pPr>
            <a:r>
              <a:rPr lang="en-US"/>
              <a:t>27-</a:t>
            </a:r>
            <a:fld id="{CA76D3EF-F05C-4270-B52E-A3173720CCBC}" type="slidenum">
              <a:rPr lang="en-US"/>
              <a:pPr>
                <a:defRPr/>
              </a:pPr>
              <a:t>‹#›</a:t>
            </a:fld>
            <a:endParaRPr lang="en-US"/>
          </a:p>
        </p:txBody>
      </p:sp>
    </p:spTree>
    <p:extLst>
      <p:ext uri="{BB962C8B-B14F-4D97-AF65-F5344CB8AC3E}">
        <p14:creationId xmlns:p14="http://schemas.microsoft.com/office/powerpoint/2010/main" val="84229250"/>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946275"/>
            <a:ext cx="8229600" cy="4302125"/>
          </a:xfrm>
        </p:spPr>
        <p:txBody>
          <a:bodyPr/>
          <a:lstStyle/>
          <a:p>
            <a:pPr lvl="0"/>
            <a:endParaRPr lang="en-US" noProof="0"/>
          </a:p>
        </p:txBody>
      </p:sp>
      <p:sp>
        <p:nvSpPr>
          <p:cNvPr id="4" name="Slide Number Placeholder 3"/>
          <p:cNvSpPr>
            <a:spLocks noGrp="1"/>
          </p:cNvSpPr>
          <p:nvPr>
            <p:ph type="sldNum" sz="quarter" idx="10"/>
          </p:nvPr>
        </p:nvSpPr>
        <p:spPr/>
        <p:txBody>
          <a:bodyPr/>
          <a:lstStyle>
            <a:lvl1pPr>
              <a:defRPr/>
            </a:lvl1pPr>
          </a:lstStyle>
          <a:p>
            <a:pPr>
              <a:defRPr/>
            </a:pPr>
            <a:r>
              <a:rPr lang="en-US"/>
              <a:t>27-</a:t>
            </a:r>
            <a:fld id="{9159F28A-C1EE-4A3A-B78C-0D205FBF8C84}" type="slidenum">
              <a:rPr lang="en-US"/>
              <a:pPr>
                <a:defRPr/>
              </a:pPr>
              <a:t>‹#›</a:t>
            </a:fld>
            <a:endParaRPr lang="en-US"/>
          </a:p>
        </p:txBody>
      </p:sp>
    </p:spTree>
    <p:extLst>
      <p:ext uri="{BB962C8B-B14F-4D97-AF65-F5344CB8AC3E}">
        <p14:creationId xmlns:p14="http://schemas.microsoft.com/office/powerpoint/2010/main" val="892583889"/>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8739" y="-96824"/>
            <a:ext cx="8095615" cy="1367790"/>
          </a:xfrm>
          <a:prstGeom prst="rect">
            <a:avLst/>
          </a:prstGeom>
        </p:spPr>
        <p:txBody>
          <a:bodyPr wrap="square" lIns="0" tIns="0" rIns="0" bIns="0">
            <a:spAutoFit/>
          </a:bodyPr>
          <a:lstStyle>
            <a:lvl1pPr>
              <a:defRPr sz="4400" b="1" i="0">
                <a:solidFill>
                  <a:srgbClr val="E36C09"/>
                </a:solidFill>
                <a:latin typeface="Arial"/>
                <a:cs typeface="Arial"/>
              </a:defRPr>
            </a:lvl1pPr>
          </a:lstStyle>
          <a:p>
            <a:endParaRPr/>
          </a:p>
        </p:txBody>
      </p:sp>
      <p:sp>
        <p:nvSpPr>
          <p:cNvPr id="3" name="Holder 3"/>
          <p:cNvSpPr>
            <a:spLocks noGrp="1"/>
          </p:cNvSpPr>
          <p:nvPr>
            <p:ph type="body" idx="1"/>
          </p:nvPr>
        </p:nvSpPr>
        <p:spPr>
          <a:xfrm>
            <a:off x="231140" y="1582877"/>
            <a:ext cx="4563745" cy="3684904"/>
          </a:xfrm>
          <a:prstGeom prst="rect">
            <a:avLst/>
          </a:prstGeom>
        </p:spPr>
        <p:txBody>
          <a:bodyPr wrap="square" lIns="0" tIns="0" rIns="0" bIns="0">
            <a:spAutoFit/>
          </a:bodyPr>
          <a:lstStyle>
            <a:lvl1pPr>
              <a:defRPr sz="2400" b="1"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8/17/2023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ufpGZV_zvLM" TargetMode="External"/><Relationship Id="rId2" Type="http://schemas.openxmlformats.org/officeDocument/2006/relationships/hyperlink" Target="https://www.youtube.com/watch?v=wbh3SjzydnQ" TargetMode="External"/><Relationship Id="rId1" Type="http://schemas.openxmlformats.org/officeDocument/2006/relationships/slideLayout" Target="../slideLayouts/slideLayout2.xml"/><Relationship Id="rId4" Type="http://schemas.openxmlformats.org/officeDocument/2006/relationships/hyperlink" Target="https://www.youtube.com/watch?v=bFLgr3G8ZQ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8.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3il0ii7Svwk" TargetMode="External"/><Relationship Id="rId2" Type="http://schemas.openxmlformats.org/officeDocument/2006/relationships/hyperlink" Target="https://www.google.com/search?client=firefox-b-d&amp;sca_esv=557690181&amp;bih=731&amp;biw=1536&amp;hl=en&amp;sxsrf=AB5stBhKtJlsmAk3LEpP56RdGdwUlUcNDA:1692252179049&amp;q=defibrillator&amp;spell=1&amp;sa=X&amp;ved=2ahUKEwjapILQguOAAxVpilYBHUfGAYgQkeECKAB6BAgJEAE" TargetMode="External"/><Relationship Id="rId1" Type="http://schemas.openxmlformats.org/officeDocument/2006/relationships/slideLayout" Target="../slideLayouts/slideLayout4.xml"/><Relationship Id="rId4" Type="http://schemas.openxmlformats.org/officeDocument/2006/relationships/image" Target="../media/image38.jpg"/></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19" y="2819400"/>
            <a:ext cx="4564380" cy="38862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87019" y="1149477"/>
            <a:ext cx="7569834" cy="56515"/>
          </a:xfrm>
          <a:custGeom>
            <a:avLst/>
            <a:gdLst/>
            <a:ahLst/>
            <a:cxnLst/>
            <a:rect l="l" t="t" r="r" b="b"/>
            <a:pathLst>
              <a:path w="7569834" h="56515">
                <a:moveTo>
                  <a:pt x="7569708" y="0"/>
                </a:moveTo>
                <a:lnTo>
                  <a:pt x="0" y="0"/>
                </a:lnTo>
                <a:lnTo>
                  <a:pt x="0" y="56387"/>
                </a:lnTo>
                <a:lnTo>
                  <a:pt x="7569708" y="56387"/>
                </a:lnTo>
                <a:lnTo>
                  <a:pt x="7569708" y="0"/>
                </a:lnTo>
                <a:close/>
              </a:path>
            </a:pathLst>
          </a:custGeom>
          <a:solidFill>
            <a:srgbClr val="E36C09"/>
          </a:solidFill>
        </p:spPr>
        <p:txBody>
          <a:bodyPr wrap="square" lIns="0" tIns="0" rIns="0" bIns="0" rtlCol="0"/>
          <a:lstStyle/>
          <a:p>
            <a:endParaRPr/>
          </a:p>
        </p:txBody>
      </p:sp>
      <p:sp>
        <p:nvSpPr>
          <p:cNvPr id="4" name="object 4"/>
          <p:cNvSpPr txBox="1">
            <a:spLocks noGrp="1"/>
          </p:cNvSpPr>
          <p:nvPr>
            <p:ph type="title"/>
          </p:nvPr>
        </p:nvSpPr>
        <p:spPr>
          <a:xfrm>
            <a:off x="774598" y="294259"/>
            <a:ext cx="7597775" cy="939800"/>
          </a:xfrm>
          <a:prstGeom prst="rect">
            <a:avLst/>
          </a:prstGeom>
        </p:spPr>
        <p:txBody>
          <a:bodyPr vert="horz" wrap="square" lIns="0" tIns="12700" rIns="0" bIns="0" rtlCol="0">
            <a:spAutoFit/>
          </a:bodyPr>
          <a:lstStyle/>
          <a:p>
            <a:pPr marL="12700">
              <a:lnSpc>
                <a:spcPct val="100000"/>
              </a:lnSpc>
              <a:spcBef>
                <a:spcPts val="100"/>
              </a:spcBef>
            </a:pPr>
            <a:r>
              <a:rPr sz="6000" spc="-265" dirty="0"/>
              <a:t>BIO-ARTIFICIAL</a:t>
            </a:r>
            <a:r>
              <a:rPr sz="6000" spc="-45" dirty="0"/>
              <a:t> </a:t>
            </a:r>
            <a:r>
              <a:rPr sz="6000" spc="-420" dirty="0"/>
              <a:t>LIVER</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spc="-365" dirty="0"/>
              <a:t>MELS </a:t>
            </a:r>
            <a:r>
              <a:rPr spc="70" dirty="0"/>
              <a:t>[Modular </a:t>
            </a:r>
            <a:r>
              <a:rPr spc="5" dirty="0"/>
              <a:t>Extracorporeal  </a:t>
            </a:r>
            <a:r>
              <a:rPr spc="-85" dirty="0"/>
              <a:t>Liver </a:t>
            </a:r>
            <a:r>
              <a:rPr spc="-114" dirty="0"/>
              <a:t>System</a:t>
            </a:r>
            <a:r>
              <a:rPr spc="60" dirty="0"/>
              <a:t> </a:t>
            </a:r>
            <a:r>
              <a:rPr spc="-125" dirty="0"/>
              <a:t>]</a:t>
            </a:r>
          </a:p>
        </p:txBody>
      </p:sp>
      <p:sp>
        <p:nvSpPr>
          <p:cNvPr id="3" name="object 3"/>
          <p:cNvSpPr txBox="1"/>
          <p:nvPr/>
        </p:nvSpPr>
        <p:spPr>
          <a:xfrm>
            <a:off x="154939" y="1243329"/>
            <a:ext cx="3307079" cy="536702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400" b="1" spc="-15" dirty="0">
                <a:latin typeface="Carlito"/>
                <a:cs typeface="Carlito"/>
              </a:rPr>
              <a:t>Parallel plate</a:t>
            </a:r>
            <a:r>
              <a:rPr sz="2400" b="1" spc="-20" dirty="0">
                <a:latin typeface="Carlito"/>
                <a:cs typeface="Carlito"/>
              </a:rPr>
              <a:t> </a:t>
            </a:r>
            <a:r>
              <a:rPr sz="2400" b="1" dirty="0">
                <a:latin typeface="Carlito"/>
                <a:cs typeface="Carlito"/>
              </a:rPr>
              <a:t>design.</a:t>
            </a:r>
            <a:endParaRPr sz="2400">
              <a:latin typeface="Carlito"/>
              <a:cs typeface="Carlito"/>
            </a:endParaRPr>
          </a:p>
          <a:p>
            <a:pPr marL="355600" marR="29209" indent="-342900">
              <a:lnSpc>
                <a:spcPct val="80000"/>
              </a:lnSpc>
              <a:spcBef>
                <a:spcPts val="575"/>
              </a:spcBef>
              <a:buFont typeface="Arial"/>
              <a:buChar char="•"/>
              <a:tabLst>
                <a:tab pos="354965" algn="l"/>
                <a:tab pos="355600" algn="l"/>
              </a:tabLst>
            </a:pPr>
            <a:r>
              <a:rPr sz="2400" b="1" spc="-5" dirty="0">
                <a:latin typeface="Carlito"/>
                <a:cs typeface="Carlito"/>
              </a:rPr>
              <a:t>Human </a:t>
            </a:r>
            <a:r>
              <a:rPr sz="2400" b="1" spc="-10" dirty="0">
                <a:latin typeface="Carlito"/>
                <a:cs typeface="Carlito"/>
              </a:rPr>
              <a:t>hepatocytes  </a:t>
            </a:r>
            <a:r>
              <a:rPr sz="2400" b="1" spc="-15" dirty="0">
                <a:latin typeface="Carlito"/>
                <a:cs typeface="Carlito"/>
              </a:rPr>
              <a:t>attached to  </a:t>
            </a:r>
            <a:r>
              <a:rPr sz="2400" b="1" spc="-5" dirty="0">
                <a:latin typeface="Carlito"/>
                <a:cs typeface="Carlito"/>
              </a:rPr>
              <a:t>semipermeable  </a:t>
            </a:r>
            <a:r>
              <a:rPr sz="2400" b="1" spc="-10" dirty="0">
                <a:latin typeface="Carlito"/>
                <a:cs typeface="Carlito"/>
              </a:rPr>
              <a:t>membranes </a:t>
            </a:r>
            <a:r>
              <a:rPr sz="2400" b="1" dirty="0">
                <a:latin typeface="Carlito"/>
                <a:cs typeface="Carlito"/>
              </a:rPr>
              <a:t>on</a:t>
            </a:r>
            <a:r>
              <a:rPr sz="2400" b="1" spc="-55" dirty="0">
                <a:latin typeface="Carlito"/>
                <a:cs typeface="Carlito"/>
              </a:rPr>
              <a:t> </a:t>
            </a:r>
            <a:r>
              <a:rPr sz="2400" b="1" spc="-10" dirty="0">
                <a:latin typeface="Carlito"/>
                <a:cs typeface="Carlito"/>
              </a:rPr>
              <a:t>parallel  </a:t>
            </a:r>
            <a:r>
              <a:rPr sz="2400" b="1" spc="-15" dirty="0">
                <a:latin typeface="Carlito"/>
                <a:cs typeface="Carlito"/>
              </a:rPr>
              <a:t>plate.</a:t>
            </a:r>
            <a:endParaRPr sz="2400">
              <a:latin typeface="Carlito"/>
              <a:cs typeface="Carlito"/>
            </a:endParaRPr>
          </a:p>
          <a:p>
            <a:pPr marL="355600" marR="40005" indent="-342900" algn="just">
              <a:lnSpc>
                <a:spcPct val="80000"/>
              </a:lnSpc>
              <a:spcBef>
                <a:spcPts val="575"/>
              </a:spcBef>
              <a:buFont typeface="Arial"/>
              <a:buChar char="•"/>
              <a:tabLst>
                <a:tab pos="355600" algn="l"/>
              </a:tabLst>
            </a:pPr>
            <a:r>
              <a:rPr sz="2400" b="1" spc="-5" dirty="0">
                <a:latin typeface="Carlito"/>
                <a:cs typeface="Carlito"/>
              </a:rPr>
              <a:t>Plasma </a:t>
            </a:r>
            <a:r>
              <a:rPr sz="2400" b="1" spc="-30" dirty="0">
                <a:latin typeface="Carlito"/>
                <a:cs typeface="Carlito"/>
              </a:rPr>
              <a:t>separator, </a:t>
            </a:r>
            <a:r>
              <a:rPr sz="2400" b="1" spc="-5" dirty="0">
                <a:latin typeface="Carlito"/>
                <a:cs typeface="Carlito"/>
              </a:rPr>
              <a:t>then  plasma </a:t>
            </a:r>
            <a:r>
              <a:rPr sz="2400" b="1" dirty="0">
                <a:latin typeface="Carlito"/>
                <a:cs typeface="Carlito"/>
              </a:rPr>
              <a:t>passes </a:t>
            </a:r>
            <a:r>
              <a:rPr sz="2400" b="1" spc="-20" dirty="0">
                <a:latin typeface="Carlito"/>
                <a:cs typeface="Carlito"/>
              </a:rPr>
              <a:t>into </a:t>
            </a:r>
            <a:r>
              <a:rPr sz="2400" b="1" spc="-5" dirty="0">
                <a:latin typeface="Carlito"/>
                <a:cs typeface="Carlito"/>
              </a:rPr>
              <a:t>the  </a:t>
            </a:r>
            <a:r>
              <a:rPr sz="2400" b="1" spc="-30" dirty="0">
                <a:latin typeface="Carlito"/>
                <a:cs typeface="Carlito"/>
              </a:rPr>
              <a:t>bioreactor.</a:t>
            </a:r>
            <a:endParaRPr sz="2400">
              <a:latin typeface="Carlito"/>
              <a:cs typeface="Carlito"/>
            </a:endParaRPr>
          </a:p>
          <a:p>
            <a:pPr marL="355600" marR="160020" indent="-342900">
              <a:lnSpc>
                <a:spcPct val="80000"/>
              </a:lnSpc>
              <a:spcBef>
                <a:spcPts val="575"/>
              </a:spcBef>
              <a:buFont typeface="Arial"/>
              <a:buChar char="•"/>
              <a:tabLst>
                <a:tab pos="354965" algn="l"/>
                <a:tab pos="355600" algn="l"/>
              </a:tabLst>
            </a:pPr>
            <a:r>
              <a:rPr sz="2400" b="1" dirty="0">
                <a:latin typeface="Carlito"/>
                <a:cs typeface="Carlito"/>
              </a:rPr>
              <a:t>In </a:t>
            </a:r>
            <a:r>
              <a:rPr sz="2400" b="1" spc="-5" dirty="0">
                <a:latin typeface="Carlito"/>
                <a:cs typeface="Carlito"/>
              </a:rPr>
              <a:t>the </a:t>
            </a:r>
            <a:r>
              <a:rPr sz="2400" b="1" spc="-25" dirty="0">
                <a:latin typeface="Carlito"/>
                <a:cs typeface="Carlito"/>
              </a:rPr>
              <a:t>bioreactor, </a:t>
            </a:r>
            <a:r>
              <a:rPr sz="2400" b="1" spc="-5" dirty="0">
                <a:latin typeface="Carlito"/>
                <a:cs typeface="Carlito"/>
              </a:rPr>
              <a:t>the  plasma </a:t>
            </a:r>
            <a:r>
              <a:rPr sz="2400" b="1" spc="-10" dirty="0">
                <a:latin typeface="Carlito"/>
                <a:cs typeface="Carlito"/>
              </a:rPr>
              <a:t>flows over</a:t>
            </a:r>
            <a:r>
              <a:rPr sz="2400" b="1" spc="-60" dirty="0">
                <a:latin typeface="Carlito"/>
                <a:cs typeface="Carlito"/>
              </a:rPr>
              <a:t> </a:t>
            </a:r>
            <a:r>
              <a:rPr sz="2400" b="1" spc="-5" dirty="0">
                <a:latin typeface="Carlito"/>
                <a:cs typeface="Carlito"/>
              </a:rPr>
              <a:t>the  semipermeable  </a:t>
            </a:r>
            <a:r>
              <a:rPr sz="2400" b="1" spc="-10" dirty="0">
                <a:latin typeface="Carlito"/>
                <a:cs typeface="Carlito"/>
              </a:rPr>
              <a:t>membrane where </a:t>
            </a:r>
            <a:r>
              <a:rPr sz="2400" b="1" dirty="0">
                <a:latin typeface="Carlito"/>
                <a:cs typeface="Carlito"/>
              </a:rPr>
              <a:t>the  </a:t>
            </a:r>
            <a:r>
              <a:rPr sz="2400" b="1" spc="-10" dirty="0">
                <a:latin typeface="Carlito"/>
                <a:cs typeface="Carlito"/>
              </a:rPr>
              <a:t>hepatocytes are  adhered.</a:t>
            </a:r>
            <a:endParaRPr sz="2400">
              <a:latin typeface="Carlito"/>
              <a:cs typeface="Carlito"/>
            </a:endParaRPr>
          </a:p>
          <a:p>
            <a:pPr marL="355600" indent="-342900">
              <a:lnSpc>
                <a:spcPts val="2595"/>
              </a:lnSpc>
              <a:buFont typeface="Arial"/>
              <a:buChar char="•"/>
              <a:tabLst>
                <a:tab pos="354965" algn="l"/>
                <a:tab pos="355600" algn="l"/>
              </a:tabLst>
            </a:pPr>
            <a:r>
              <a:rPr sz="2400" b="1" spc="-15" dirty="0">
                <a:latin typeface="Carlito"/>
                <a:cs typeface="Carlito"/>
              </a:rPr>
              <a:t>Current </a:t>
            </a:r>
            <a:r>
              <a:rPr sz="2400" b="1" spc="-5" dirty="0">
                <a:latin typeface="Carlito"/>
                <a:cs typeface="Carlito"/>
              </a:rPr>
              <a:t>trials </a:t>
            </a:r>
            <a:r>
              <a:rPr sz="2400" b="1" dirty="0">
                <a:latin typeface="Carlito"/>
                <a:cs typeface="Carlito"/>
              </a:rPr>
              <a:t>in</a:t>
            </a:r>
            <a:r>
              <a:rPr sz="2400" b="1" spc="-25" dirty="0">
                <a:latin typeface="Carlito"/>
                <a:cs typeface="Carlito"/>
              </a:rPr>
              <a:t> </a:t>
            </a:r>
            <a:r>
              <a:rPr sz="2400" b="1" spc="-5" dirty="0">
                <a:latin typeface="Carlito"/>
                <a:cs typeface="Carlito"/>
              </a:rPr>
              <a:t>Europe</a:t>
            </a:r>
            <a:endParaRPr sz="2400">
              <a:latin typeface="Carlito"/>
              <a:cs typeface="Carlito"/>
            </a:endParaRPr>
          </a:p>
          <a:p>
            <a:pPr marL="355600">
              <a:lnSpc>
                <a:spcPts val="2595"/>
              </a:lnSpc>
            </a:pPr>
            <a:r>
              <a:rPr sz="2400" b="1" dirty="0">
                <a:latin typeface="Carlito"/>
                <a:cs typeface="Carlito"/>
              </a:rPr>
              <a:t>show</a:t>
            </a:r>
            <a:r>
              <a:rPr sz="2400" b="1" spc="-15" dirty="0">
                <a:latin typeface="Carlito"/>
                <a:cs typeface="Carlito"/>
              </a:rPr>
              <a:t> </a:t>
            </a:r>
            <a:r>
              <a:rPr sz="2400" b="1" spc="-5" dirty="0">
                <a:latin typeface="Carlito"/>
                <a:cs typeface="Carlito"/>
              </a:rPr>
              <a:t>promise.</a:t>
            </a:r>
            <a:endParaRPr sz="2400">
              <a:latin typeface="Carlito"/>
              <a:cs typeface="Carlito"/>
            </a:endParaRPr>
          </a:p>
        </p:txBody>
      </p:sp>
      <p:sp>
        <p:nvSpPr>
          <p:cNvPr id="4" name="object 4"/>
          <p:cNvSpPr/>
          <p:nvPr/>
        </p:nvSpPr>
        <p:spPr>
          <a:xfrm>
            <a:off x="3733800" y="761998"/>
            <a:ext cx="5362956" cy="60777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86055"/>
            <a:ext cx="6122670" cy="697230"/>
          </a:xfrm>
          <a:prstGeom prst="rect">
            <a:avLst/>
          </a:prstGeom>
        </p:spPr>
        <p:txBody>
          <a:bodyPr vert="horz" wrap="square" lIns="0" tIns="13335" rIns="0" bIns="0" rtlCol="0">
            <a:spAutoFit/>
          </a:bodyPr>
          <a:lstStyle/>
          <a:p>
            <a:pPr marL="12700">
              <a:lnSpc>
                <a:spcPct val="100000"/>
              </a:lnSpc>
              <a:spcBef>
                <a:spcPts val="105"/>
              </a:spcBef>
            </a:pPr>
            <a:r>
              <a:rPr spc="-310" dirty="0"/>
              <a:t>HEPASSIST </a:t>
            </a:r>
            <a:r>
              <a:rPr spc="-625" dirty="0"/>
              <a:t>2000</a:t>
            </a:r>
            <a:r>
              <a:rPr spc="-390" dirty="0"/>
              <a:t> </a:t>
            </a:r>
            <a:r>
              <a:rPr spc="-335" dirty="0"/>
              <a:t>SYSTEM</a:t>
            </a:r>
          </a:p>
        </p:txBody>
      </p:sp>
      <p:sp>
        <p:nvSpPr>
          <p:cNvPr id="3" name="object 3"/>
          <p:cNvSpPr txBox="1"/>
          <p:nvPr/>
        </p:nvSpPr>
        <p:spPr>
          <a:xfrm>
            <a:off x="154939" y="786129"/>
            <a:ext cx="4104640" cy="5659755"/>
          </a:xfrm>
          <a:prstGeom prst="rect">
            <a:avLst/>
          </a:prstGeom>
        </p:spPr>
        <p:txBody>
          <a:bodyPr vert="horz" wrap="square" lIns="0" tIns="85725" rIns="0" bIns="0" rtlCol="0">
            <a:spAutoFit/>
          </a:bodyPr>
          <a:lstStyle/>
          <a:p>
            <a:pPr marL="355600" marR="133985" indent="-342900">
              <a:lnSpc>
                <a:spcPct val="80000"/>
              </a:lnSpc>
              <a:spcBef>
                <a:spcPts val="675"/>
              </a:spcBef>
              <a:buFont typeface="Arial"/>
              <a:buChar char="•"/>
              <a:tabLst>
                <a:tab pos="354965" algn="l"/>
                <a:tab pos="355600" algn="l"/>
              </a:tabLst>
            </a:pPr>
            <a:r>
              <a:rPr sz="2400" b="1" spc="-10" dirty="0">
                <a:latin typeface="Carlito"/>
                <a:cs typeface="Carlito"/>
              </a:rPr>
              <a:t>Four </a:t>
            </a:r>
            <a:r>
              <a:rPr sz="2400" b="1" spc="-5" dirty="0">
                <a:latin typeface="Carlito"/>
                <a:cs typeface="Carlito"/>
              </a:rPr>
              <a:t>components: </a:t>
            </a:r>
            <a:r>
              <a:rPr sz="2400" b="1" dirty="0">
                <a:latin typeface="Carlito"/>
                <a:cs typeface="Carlito"/>
              </a:rPr>
              <a:t>a </a:t>
            </a:r>
            <a:r>
              <a:rPr sz="2400" b="1" spc="-5" dirty="0">
                <a:latin typeface="Carlito"/>
                <a:cs typeface="Carlito"/>
              </a:rPr>
              <a:t>hollow  </a:t>
            </a:r>
            <a:r>
              <a:rPr sz="2400" b="1" spc="-10" dirty="0">
                <a:latin typeface="Carlito"/>
                <a:cs typeface="Carlito"/>
              </a:rPr>
              <a:t>fiber bioreactor containing  porcine hepatocytes, </a:t>
            </a:r>
            <a:r>
              <a:rPr sz="2400" b="1" spc="-15" dirty="0">
                <a:latin typeface="Carlito"/>
                <a:cs typeface="Carlito"/>
              </a:rPr>
              <a:t>two  </a:t>
            </a:r>
            <a:r>
              <a:rPr sz="2400" b="1" spc="-10" dirty="0">
                <a:latin typeface="Carlito"/>
                <a:cs typeface="Carlito"/>
              </a:rPr>
              <a:t>charcoal filters, </a:t>
            </a:r>
            <a:r>
              <a:rPr sz="2400" b="1" dirty="0">
                <a:latin typeface="Carlito"/>
                <a:cs typeface="Carlito"/>
              </a:rPr>
              <a:t>a </a:t>
            </a:r>
            <a:r>
              <a:rPr sz="2400" b="1" spc="-10" dirty="0">
                <a:latin typeface="Carlito"/>
                <a:cs typeface="Carlito"/>
              </a:rPr>
              <a:t>membrane  </a:t>
            </a:r>
            <a:r>
              <a:rPr sz="2400" b="1" spc="-35" dirty="0">
                <a:latin typeface="Carlito"/>
                <a:cs typeface="Carlito"/>
              </a:rPr>
              <a:t>oxygenator, </a:t>
            </a:r>
            <a:r>
              <a:rPr sz="2400" b="1" dirty="0">
                <a:latin typeface="Carlito"/>
                <a:cs typeface="Carlito"/>
              </a:rPr>
              <a:t>and a </a:t>
            </a:r>
            <a:r>
              <a:rPr sz="2400" b="1" spc="-5" dirty="0">
                <a:latin typeface="Carlito"/>
                <a:cs typeface="Carlito"/>
              </a:rPr>
              <a:t>pump.</a:t>
            </a:r>
            <a:endParaRPr sz="2400">
              <a:latin typeface="Carlito"/>
              <a:cs typeface="Carlito"/>
            </a:endParaRPr>
          </a:p>
          <a:p>
            <a:pPr marL="355600" marR="160020" indent="-342900">
              <a:lnSpc>
                <a:spcPct val="80000"/>
              </a:lnSpc>
              <a:spcBef>
                <a:spcPts val="575"/>
              </a:spcBef>
              <a:buFont typeface="Arial"/>
              <a:buChar char="•"/>
              <a:tabLst>
                <a:tab pos="354965" algn="l"/>
                <a:tab pos="355600" algn="l"/>
              </a:tabLst>
            </a:pPr>
            <a:r>
              <a:rPr sz="2400" b="1" spc="-10" dirty="0">
                <a:latin typeface="Carlito"/>
                <a:cs typeface="Carlito"/>
              </a:rPr>
              <a:t>Must </a:t>
            </a:r>
            <a:r>
              <a:rPr sz="2400" b="1" dirty="0">
                <a:latin typeface="Carlito"/>
                <a:cs typeface="Carlito"/>
              </a:rPr>
              <a:t>be used in</a:t>
            </a:r>
            <a:r>
              <a:rPr sz="2400" b="1" spc="-85" dirty="0">
                <a:latin typeface="Carlito"/>
                <a:cs typeface="Carlito"/>
              </a:rPr>
              <a:t> </a:t>
            </a:r>
            <a:r>
              <a:rPr sz="2400" b="1" spc="-5" dirty="0">
                <a:latin typeface="Carlito"/>
                <a:cs typeface="Carlito"/>
              </a:rPr>
              <a:t>conjunction  with </a:t>
            </a:r>
            <a:r>
              <a:rPr sz="2400" b="1" dirty="0">
                <a:latin typeface="Carlito"/>
                <a:cs typeface="Carlito"/>
              </a:rPr>
              <a:t>a </a:t>
            </a:r>
            <a:r>
              <a:rPr sz="2400" b="1" spc="-10" dirty="0">
                <a:latin typeface="Carlito"/>
                <a:cs typeface="Carlito"/>
              </a:rPr>
              <a:t>commercially  available </a:t>
            </a:r>
            <a:r>
              <a:rPr sz="2400" b="1" dirty="0">
                <a:latin typeface="Carlito"/>
                <a:cs typeface="Carlito"/>
              </a:rPr>
              <a:t>plasma </a:t>
            </a:r>
            <a:r>
              <a:rPr sz="2400" b="1" spc="-10" dirty="0">
                <a:latin typeface="Carlito"/>
                <a:cs typeface="Carlito"/>
              </a:rPr>
              <a:t>separation  </a:t>
            </a:r>
            <a:r>
              <a:rPr sz="2400" b="1" spc="-5" dirty="0">
                <a:latin typeface="Carlito"/>
                <a:cs typeface="Carlito"/>
              </a:rPr>
              <a:t>machine.</a:t>
            </a:r>
            <a:endParaRPr sz="2400">
              <a:latin typeface="Carlito"/>
              <a:cs typeface="Carlito"/>
            </a:endParaRPr>
          </a:p>
          <a:p>
            <a:pPr marL="355600" marR="5080" indent="-342900">
              <a:lnSpc>
                <a:spcPct val="80000"/>
              </a:lnSpc>
              <a:spcBef>
                <a:spcPts val="580"/>
              </a:spcBef>
              <a:buFont typeface="Arial"/>
              <a:buChar char="•"/>
              <a:tabLst>
                <a:tab pos="354965" algn="l"/>
                <a:tab pos="355600" algn="l"/>
              </a:tabLst>
            </a:pPr>
            <a:r>
              <a:rPr sz="2400" b="1" dirty="0">
                <a:latin typeface="Carlito"/>
                <a:cs typeface="Carlito"/>
              </a:rPr>
              <a:t>Blood </a:t>
            </a:r>
            <a:r>
              <a:rPr sz="2400" b="1" spc="-15" dirty="0">
                <a:latin typeface="Carlito"/>
                <a:cs typeface="Carlito"/>
              </a:rPr>
              <a:t>separated; </a:t>
            </a:r>
            <a:r>
              <a:rPr sz="2400" b="1" spc="-5" dirty="0">
                <a:latin typeface="Carlito"/>
                <a:cs typeface="Carlito"/>
              </a:rPr>
              <a:t>plasma  processed </a:t>
            </a:r>
            <a:r>
              <a:rPr sz="2400" b="1" spc="-10" dirty="0">
                <a:latin typeface="Carlito"/>
                <a:cs typeface="Carlito"/>
              </a:rPr>
              <a:t>through charcoal  </a:t>
            </a:r>
            <a:r>
              <a:rPr sz="2400" b="1" spc="-15" dirty="0">
                <a:latin typeface="Carlito"/>
                <a:cs typeface="Carlito"/>
              </a:rPr>
              <a:t>filters to </a:t>
            </a:r>
            <a:r>
              <a:rPr sz="2400" b="1" spc="-10" dirty="0">
                <a:latin typeface="Carlito"/>
                <a:cs typeface="Carlito"/>
              </a:rPr>
              <a:t>remove particulates,  bacteria, </a:t>
            </a:r>
            <a:r>
              <a:rPr sz="2400" b="1" spc="-5" dirty="0">
                <a:latin typeface="Carlito"/>
                <a:cs typeface="Carlito"/>
              </a:rPr>
              <a:t>then </a:t>
            </a:r>
            <a:r>
              <a:rPr sz="2400" b="1" spc="-15" dirty="0">
                <a:latin typeface="Carlito"/>
                <a:cs typeface="Carlito"/>
              </a:rPr>
              <a:t>enters  </a:t>
            </a:r>
            <a:r>
              <a:rPr sz="2400" b="1" spc="-30" dirty="0">
                <a:latin typeface="Carlito"/>
                <a:cs typeface="Carlito"/>
              </a:rPr>
              <a:t>bioreactor.</a:t>
            </a:r>
            <a:endParaRPr sz="2400">
              <a:latin typeface="Carlito"/>
              <a:cs typeface="Carlito"/>
            </a:endParaRPr>
          </a:p>
          <a:p>
            <a:pPr marL="355600" marR="122555" indent="-342900">
              <a:lnSpc>
                <a:spcPct val="80000"/>
              </a:lnSpc>
              <a:spcBef>
                <a:spcPts val="575"/>
              </a:spcBef>
              <a:buFont typeface="Arial"/>
              <a:buChar char="•"/>
              <a:tabLst>
                <a:tab pos="354965" algn="l"/>
                <a:tab pos="355600" algn="l"/>
              </a:tabLst>
            </a:pPr>
            <a:r>
              <a:rPr sz="2400" b="1" spc="-10" dirty="0">
                <a:latin typeface="Carlito"/>
                <a:cs typeface="Carlito"/>
              </a:rPr>
              <a:t>Hepatocytes must </a:t>
            </a:r>
            <a:r>
              <a:rPr sz="2400" b="1" dirty="0">
                <a:latin typeface="Carlito"/>
                <a:cs typeface="Carlito"/>
              </a:rPr>
              <a:t>be </a:t>
            </a:r>
            <a:r>
              <a:rPr sz="2400" b="1" spc="-15" dirty="0">
                <a:latin typeface="Carlito"/>
                <a:cs typeface="Carlito"/>
              </a:rPr>
              <a:t>heated  </a:t>
            </a:r>
            <a:r>
              <a:rPr sz="2400" b="1" dirty="0">
                <a:latin typeface="Carlito"/>
                <a:cs typeface="Carlito"/>
              </a:rPr>
              <a:t>and</a:t>
            </a:r>
            <a:r>
              <a:rPr sz="2400" b="1" spc="-15" dirty="0">
                <a:latin typeface="Carlito"/>
                <a:cs typeface="Carlito"/>
              </a:rPr>
              <a:t> </a:t>
            </a:r>
            <a:r>
              <a:rPr sz="2400" b="1" spc="-20" dirty="0">
                <a:latin typeface="Carlito"/>
                <a:cs typeface="Carlito"/>
              </a:rPr>
              <a:t>oxygenated.</a:t>
            </a:r>
            <a:endParaRPr sz="2400">
              <a:latin typeface="Carlito"/>
              <a:cs typeface="Carlito"/>
            </a:endParaRPr>
          </a:p>
          <a:p>
            <a:pPr marL="355600" marR="263525" indent="-342900">
              <a:lnSpc>
                <a:spcPts val="2300"/>
              </a:lnSpc>
              <a:spcBef>
                <a:spcPts val="560"/>
              </a:spcBef>
              <a:buFont typeface="Arial"/>
              <a:buChar char="•"/>
              <a:tabLst>
                <a:tab pos="354965" algn="l"/>
                <a:tab pos="355600" algn="l"/>
              </a:tabLst>
            </a:pPr>
            <a:r>
              <a:rPr sz="2400" b="1" spc="-20" dirty="0">
                <a:latin typeface="Carlito"/>
                <a:cs typeface="Carlito"/>
              </a:rPr>
              <a:t>FDA </a:t>
            </a:r>
            <a:r>
              <a:rPr sz="2400" b="1" spc="-15" dirty="0">
                <a:latin typeface="Carlito"/>
                <a:cs typeface="Carlito"/>
              </a:rPr>
              <a:t>mandated </a:t>
            </a:r>
            <a:r>
              <a:rPr sz="2400" b="1" spc="-5" dirty="0">
                <a:latin typeface="Carlito"/>
                <a:cs typeface="Carlito"/>
              </a:rPr>
              <a:t>full Phase III  trials.</a:t>
            </a:r>
            <a:endParaRPr sz="2400">
              <a:latin typeface="Carlito"/>
              <a:cs typeface="Carlito"/>
            </a:endParaRPr>
          </a:p>
        </p:txBody>
      </p:sp>
      <p:sp>
        <p:nvSpPr>
          <p:cNvPr id="4" name="object 4"/>
          <p:cNvSpPr/>
          <p:nvPr/>
        </p:nvSpPr>
        <p:spPr>
          <a:xfrm>
            <a:off x="4267200" y="965200"/>
            <a:ext cx="4718926" cy="557106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47955"/>
            <a:ext cx="2775585" cy="697230"/>
          </a:xfrm>
          <a:prstGeom prst="rect">
            <a:avLst/>
          </a:prstGeom>
        </p:spPr>
        <p:txBody>
          <a:bodyPr vert="horz" wrap="square" lIns="0" tIns="13335" rIns="0" bIns="0" rtlCol="0">
            <a:spAutoFit/>
          </a:bodyPr>
          <a:lstStyle/>
          <a:p>
            <a:pPr marL="12700">
              <a:lnSpc>
                <a:spcPct val="100000"/>
              </a:lnSpc>
              <a:spcBef>
                <a:spcPts val="105"/>
              </a:spcBef>
            </a:pPr>
            <a:r>
              <a:rPr spc="-360" dirty="0"/>
              <a:t>LIVERx2000</a:t>
            </a:r>
          </a:p>
        </p:txBody>
      </p:sp>
      <p:sp>
        <p:nvSpPr>
          <p:cNvPr id="3" name="object 3"/>
          <p:cNvSpPr txBox="1"/>
          <p:nvPr/>
        </p:nvSpPr>
        <p:spPr>
          <a:xfrm>
            <a:off x="154939" y="702309"/>
            <a:ext cx="4176395" cy="5952490"/>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sz="2400" b="1" dirty="0">
                <a:latin typeface="Carlito"/>
                <a:cs typeface="Carlito"/>
              </a:rPr>
              <a:t>Hollow </a:t>
            </a:r>
            <a:r>
              <a:rPr sz="2400" b="1" spc="-10" dirty="0">
                <a:latin typeface="Carlito"/>
                <a:cs typeface="Carlito"/>
              </a:rPr>
              <a:t>fiber</a:t>
            </a:r>
            <a:r>
              <a:rPr sz="2400" b="1" spc="-40" dirty="0">
                <a:latin typeface="Carlito"/>
                <a:cs typeface="Carlito"/>
              </a:rPr>
              <a:t> </a:t>
            </a:r>
            <a:r>
              <a:rPr sz="2400" b="1" spc="-10" dirty="0">
                <a:latin typeface="Carlito"/>
                <a:cs typeface="Carlito"/>
              </a:rPr>
              <a:t>cartridge.</a:t>
            </a:r>
            <a:endParaRPr sz="2400">
              <a:latin typeface="Carlito"/>
              <a:cs typeface="Carlito"/>
            </a:endParaRPr>
          </a:p>
          <a:p>
            <a:pPr marL="355600" marR="186055" indent="-342900">
              <a:lnSpc>
                <a:spcPct val="100000"/>
              </a:lnSpc>
              <a:spcBef>
                <a:spcPts val="575"/>
              </a:spcBef>
              <a:buFont typeface="Arial"/>
              <a:buChar char="•"/>
              <a:tabLst>
                <a:tab pos="354965" algn="l"/>
                <a:tab pos="355600" algn="l"/>
              </a:tabLst>
            </a:pPr>
            <a:r>
              <a:rPr sz="2400" b="1" spc="-5" dirty="0">
                <a:latin typeface="Carlito"/>
                <a:cs typeface="Carlito"/>
              </a:rPr>
              <a:t>Primary </a:t>
            </a:r>
            <a:r>
              <a:rPr sz="2400" b="1" spc="-10" dirty="0">
                <a:latin typeface="Carlito"/>
                <a:cs typeface="Carlito"/>
              </a:rPr>
              <a:t>porcine hepatocytes  </a:t>
            </a:r>
            <a:r>
              <a:rPr sz="2400" b="1" spc="-5" dirty="0">
                <a:latin typeface="Carlito"/>
                <a:cs typeface="Carlito"/>
              </a:rPr>
              <a:t>suspended </a:t>
            </a:r>
            <a:r>
              <a:rPr sz="2400" b="1" dirty="0">
                <a:latin typeface="Carlito"/>
                <a:cs typeface="Carlito"/>
              </a:rPr>
              <a:t>in a </a:t>
            </a:r>
            <a:r>
              <a:rPr sz="2400" b="1" spc="-5" dirty="0">
                <a:latin typeface="Carlito"/>
                <a:cs typeface="Carlito"/>
              </a:rPr>
              <a:t>cold collagen  solution </a:t>
            </a:r>
            <a:r>
              <a:rPr sz="2400" b="1" dirty="0">
                <a:latin typeface="Carlito"/>
                <a:cs typeface="Carlito"/>
              </a:rPr>
              <a:t>and </a:t>
            </a:r>
            <a:r>
              <a:rPr sz="2400" b="1" spc="-10" dirty="0">
                <a:latin typeface="Carlito"/>
                <a:cs typeface="Carlito"/>
              </a:rPr>
              <a:t>injected </a:t>
            </a:r>
            <a:r>
              <a:rPr sz="2400" b="1" spc="-5" dirty="0">
                <a:latin typeface="Carlito"/>
                <a:cs typeface="Carlito"/>
              </a:rPr>
              <a:t>inside  </a:t>
            </a:r>
            <a:r>
              <a:rPr sz="2400" b="1" spc="-10" dirty="0">
                <a:latin typeface="Carlito"/>
                <a:cs typeface="Carlito"/>
              </a:rPr>
              <a:t>fibers.</a:t>
            </a:r>
            <a:endParaRPr sz="2400">
              <a:latin typeface="Carlito"/>
              <a:cs typeface="Carlito"/>
            </a:endParaRPr>
          </a:p>
          <a:p>
            <a:pPr marL="355600" marR="306070" indent="-342900">
              <a:lnSpc>
                <a:spcPct val="100000"/>
              </a:lnSpc>
              <a:spcBef>
                <a:spcPts val="580"/>
              </a:spcBef>
              <a:buFont typeface="Arial"/>
              <a:buChar char="•"/>
              <a:tabLst>
                <a:tab pos="354965" algn="l"/>
                <a:tab pos="355600" algn="l"/>
              </a:tabLst>
            </a:pPr>
            <a:r>
              <a:rPr sz="2400" b="1" dirty="0">
                <a:latin typeface="Carlito"/>
                <a:cs typeface="Carlito"/>
              </a:rPr>
              <a:t>Blood </a:t>
            </a:r>
            <a:r>
              <a:rPr sz="2400" b="1" spc="-15" dirty="0">
                <a:latin typeface="Carlito"/>
                <a:cs typeface="Carlito"/>
              </a:rPr>
              <a:t>circulates </a:t>
            </a:r>
            <a:r>
              <a:rPr sz="2400" b="1" spc="-5" dirty="0">
                <a:latin typeface="Carlito"/>
                <a:cs typeface="Carlito"/>
              </a:rPr>
              <a:t>outside the  hollow</a:t>
            </a:r>
            <a:r>
              <a:rPr sz="2400" b="1" spc="-30" dirty="0">
                <a:latin typeface="Carlito"/>
                <a:cs typeface="Carlito"/>
              </a:rPr>
              <a:t> </a:t>
            </a:r>
            <a:r>
              <a:rPr sz="2400" b="1" spc="-10" dirty="0">
                <a:latin typeface="Carlito"/>
                <a:cs typeface="Carlito"/>
              </a:rPr>
              <a:t>fibers.</a:t>
            </a:r>
            <a:endParaRPr sz="2400">
              <a:latin typeface="Carlito"/>
              <a:cs typeface="Carlito"/>
            </a:endParaRPr>
          </a:p>
          <a:p>
            <a:pPr marL="355600" marR="191135" indent="-342900">
              <a:lnSpc>
                <a:spcPct val="100000"/>
              </a:lnSpc>
              <a:spcBef>
                <a:spcPts val="580"/>
              </a:spcBef>
              <a:buFont typeface="Arial"/>
              <a:buChar char="•"/>
              <a:tabLst>
                <a:tab pos="354965" algn="l"/>
                <a:tab pos="355600" algn="l"/>
              </a:tabLst>
            </a:pPr>
            <a:r>
              <a:rPr sz="2400" b="1" spc="-5" dirty="0">
                <a:latin typeface="Carlito"/>
                <a:cs typeface="Carlito"/>
              </a:rPr>
              <a:t>Designed </a:t>
            </a:r>
            <a:r>
              <a:rPr sz="2400" b="1" spc="-15" dirty="0">
                <a:latin typeface="Carlito"/>
                <a:cs typeface="Carlito"/>
              </a:rPr>
              <a:t>to treat </a:t>
            </a:r>
            <a:r>
              <a:rPr sz="2400" b="1" dirty="0">
                <a:latin typeface="Carlito"/>
                <a:cs typeface="Carlito"/>
              </a:rPr>
              <a:t>both </a:t>
            </a:r>
            <a:r>
              <a:rPr sz="2400" b="1" spc="-5" dirty="0">
                <a:latin typeface="Carlito"/>
                <a:cs typeface="Carlito"/>
              </a:rPr>
              <a:t>acute  </a:t>
            </a:r>
            <a:r>
              <a:rPr sz="2400" b="1" dirty="0">
                <a:latin typeface="Carlito"/>
                <a:cs typeface="Carlito"/>
              </a:rPr>
              <a:t>and </a:t>
            </a:r>
            <a:r>
              <a:rPr sz="2400" b="1" spc="-10" dirty="0">
                <a:latin typeface="Carlito"/>
                <a:cs typeface="Carlito"/>
              </a:rPr>
              <a:t>chronic liver</a:t>
            </a:r>
            <a:r>
              <a:rPr sz="2400" b="1" spc="-40" dirty="0">
                <a:latin typeface="Carlito"/>
                <a:cs typeface="Carlito"/>
              </a:rPr>
              <a:t> </a:t>
            </a:r>
            <a:r>
              <a:rPr sz="2400" b="1" spc="-15" dirty="0">
                <a:latin typeface="Carlito"/>
                <a:cs typeface="Carlito"/>
              </a:rPr>
              <a:t>failure.</a:t>
            </a:r>
            <a:endParaRPr sz="2400">
              <a:latin typeface="Carlito"/>
              <a:cs typeface="Carlito"/>
            </a:endParaRPr>
          </a:p>
          <a:p>
            <a:pPr marL="355600" marR="5080" indent="-342900">
              <a:lnSpc>
                <a:spcPct val="100000"/>
              </a:lnSpc>
              <a:spcBef>
                <a:spcPts val="575"/>
              </a:spcBef>
              <a:buFont typeface="Arial"/>
              <a:buChar char="•"/>
              <a:tabLst>
                <a:tab pos="354965" algn="l"/>
                <a:tab pos="355600" algn="l"/>
              </a:tabLst>
            </a:pPr>
            <a:r>
              <a:rPr sz="2400" b="1" spc="-5" dirty="0">
                <a:latin typeface="Carlito"/>
                <a:cs typeface="Carlito"/>
              </a:rPr>
              <a:t>Phase I/II clinical trials </a:t>
            </a:r>
            <a:r>
              <a:rPr sz="2400" b="1" spc="-10" dirty="0">
                <a:latin typeface="Carlito"/>
                <a:cs typeface="Carlito"/>
              </a:rPr>
              <a:t>are  underway </a:t>
            </a:r>
            <a:r>
              <a:rPr sz="2400" b="1" spc="-15" dirty="0">
                <a:latin typeface="Carlito"/>
                <a:cs typeface="Carlito"/>
              </a:rPr>
              <a:t>to test </a:t>
            </a:r>
            <a:r>
              <a:rPr sz="2400" b="1" spc="-5" dirty="0">
                <a:latin typeface="Carlito"/>
                <a:cs typeface="Carlito"/>
              </a:rPr>
              <a:t>the </a:t>
            </a:r>
            <a:r>
              <a:rPr sz="2400" b="1" spc="-10" dirty="0">
                <a:latin typeface="Carlito"/>
                <a:cs typeface="Carlito"/>
              </a:rPr>
              <a:t>safety </a:t>
            </a:r>
            <a:r>
              <a:rPr sz="2400" b="1" dirty="0">
                <a:latin typeface="Carlito"/>
                <a:cs typeface="Carlito"/>
              </a:rPr>
              <a:t>of  </a:t>
            </a:r>
            <a:r>
              <a:rPr sz="2400" b="1" spc="-5" dirty="0">
                <a:latin typeface="Carlito"/>
                <a:cs typeface="Carlito"/>
              </a:rPr>
              <a:t>efficacy </a:t>
            </a:r>
            <a:r>
              <a:rPr sz="2400" b="1" dirty="0">
                <a:latin typeface="Carlito"/>
                <a:cs typeface="Carlito"/>
              </a:rPr>
              <a:t>of </a:t>
            </a:r>
            <a:r>
              <a:rPr sz="2400" b="1" spc="-5" dirty="0">
                <a:latin typeface="Carlito"/>
                <a:cs typeface="Carlito"/>
              </a:rPr>
              <a:t>this</a:t>
            </a:r>
            <a:r>
              <a:rPr sz="2400" b="1" spc="-30" dirty="0">
                <a:latin typeface="Carlito"/>
                <a:cs typeface="Carlito"/>
              </a:rPr>
              <a:t> </a:t>
            </a:r>
            <a:r>
              <a:rPr sz="2400" b="1" spc="-5" dirty="0">
                <a:latin typeface="Carlito"/>
                <a:cs typeface="Carlito"/>
              </a:rPr>
              <a:t>device.</a:t>
            </a:r>
            <a:endParaRPr sz="2400">
              <a:latin typeface="Carlito"/>
              <a:cs typeface="Carlito"/>
            </a:endParaRPr>
          </a:p>
          <a:p>
            <a:pPr marL="355600" marR="34925" indent="-342900">
              <a:lnSpc>
                <a:spcPct val="100000"/>
              </a:lnSpc>
              <a:spcBef>
                <a:spcPts val="575"/>
              </a:spcBef>
              <a:buFont typeface="Arial"/>
              <a:buChar char="•"/>
              <a:tabLst>
                <a:tab pos="354965" algn="l"/>
                <a:tab pos="355600" algn="l"/>
              </a:tabLst>
            </a:pPr>
            <a:r>
              <a:rPr sz="2400" b="1" spc="-15" dirty="0">
                <a:latin typeface="Carlito"/>
                <a:cs typeface="Carlito"/>
              </a:rPr>
              <a:t>Anyone treated </a:t>
            </a:r>
            <a:r>
              <a:rPr sz="2400" b="1" spc="-5" dirty="0">
                <a:latin typeface="Carlito"/>
                <a:cs typeface="Carlito"/>
              </a:rPr>
              <a:t>with the  LIVERx2000 will be</a:t>
            </a:r>
            <a:r>
              <a:rPr sz="2400" b="1" spc="-65" dirty="0">
                <a:latin typeface="Carlito"/>
                <a:cs typeface="Carlito"/>
              </a:rPr>
              <a:t> </a:t>
            </a:r>
            <a:r>
              <a:rPr sz="2400" b="1" spc="-10" dirty="0">
                <a:latin typeface="Carlito"/>
                <a:cs typeface="Carlito"/>
              </a:rPr>
              <a:t>monitored  </a:t>
            </a:r>
            <a:r>
              <a:rPr sz="2400" b="1" spc="-15" dirty="0">
                <a:latin typeface="Carlito"/>
                <a:cs typeface="Carlito"/>
              </a:rPr>
              <a:t>for </a:t>
            </a:r>
            <a:r>
              <a:rPr sz="2400" b="1" spc="-55" dirty="0">
                <a:latin typeface="Carlito"/>
                <a:cs typeface="Carlito"/>
              </a:rPr>
              <a:t>PERV.</a:t>
            </a:r>
            <a:endParaRPr sz="2400">
              <a:latin typeface="Carlito"/>
              <a:cs typeface="Carlito"/>
            </a:endParaRPr>
          </a:p>
        </p:txBody>
      </p:sp>
      <p:sp>
        <p:nvSpPr>
          <p:cNvPr id="4" name="object 4"/>
          <p:cNvSpPr/>
          <p:nvPr/>
        </p:nvSpPr>
        <p:spPr>
          <a:xfrm>
            <a:off x="4419600" y="609598"/>
            <a:ext cx="4648200" cy="6172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65100" marR="5080">
              <a:lnSpc>
                <a:spcPct val="100000"/>
              </a:lnSpc>
              <a:spcBef>
                <a:spcPts val="105"/>
              </a:spcBef>
            </a:pPr>
            <a:r>
              <a:rPr spc="-45" dirty="0"/>
              <a:t>BIO </a:t>
            </a:r>
            <a:r>
              <a:rPr spc="-160" dirty="0"/>
              <a:t>ENGINES </a:t>
            </a:r>
            <a:r>
              <a:rPr spc="-240" dirty="0"/>
              <a:t>IMPLANTABLE  </a:t>
            </a:r>
            <a:r>
              <a:rPr spc="-330" dirty="0"/>
              <a:t>DEVICE</a:t>
            </a:r>
          </a:p>
        </p:txBody>
      </p:sp>
      <p:sp>
        <p:nvSpPr>
          <p:cNvPr id="3" name="object 3"/>
          <p:cNvSpPr txBox="1"/>
          <p:nvPr/>
        </p:nvSpPr>
        <p:spPr>
          <a:xfrm>
            <a:off x="154939" y="1308861"/>
            <a:ext cx="3827779" cy="4708525"/>
          </a:xfrm>
          <a:prstGeom prst="rect">
            <a:avLst/>
          </a:prstGeom>
        </p:spPr>
        <p:txBody>
          <a:bodyPr vert="horz" wrap="square" lIns="0" tIns="12700" rIns="0" bIns="0" rtlCol="0">
            <a:spAutoFit/>
          </a:bodyPr>
          <a:lstStyle/>
          <a:p>
            <a:pPr marL="195580" marR="5080" indent="-182880">
              <a:lnSpc>
                <a:spcPct val="100000"/>
              </a:lnSpc>
              <a:spcBef>
                <a:spcPts val="100"/>
              </a:spcBef>
              <a:buFont typeface="Arial"/>
              <a:buChar char="•"/>
              <a:tabLst>
                <a:tab pos="195580" algn="l"/>
              </a:tabLst>
            </a:pPr>
            <a:r>
              <a:rPr sz="2400" b="1" spc="-5" dirty="0">
                <a:latin typeface="Carlito"/>
                <a:cs typeface="Carlito"/>
              </a:rPr>
              <a:t>Designed </a:t>
            </a:r>
            <a:r>
              <a:rPr sz="2400" b="1" spc="-15" dirty="0">
                <a:latin typeface="Carlito"/>
                <a:cs typeface="Carlito"/>
              </a:rPr>
              <a:t>to </a:t>
            </a:r>
            <a:r>
              <a:rPr sz="2400" b="1" spc="-25" dirty="0">
                <a:latin typeface="Carlito"/>
                <a:cs typeface="Carlito"/>
              </a:rPr>
              <a:t>take </a:t>
            </a:r>
            <a:r>
              <a:rPr sz="2400" b="1" dirty="0">
                <a:latin typeface="Carlito"/>
                <a:cs typeface="Carlito"/>
              </a:rPr>
              <a:t>place in a  </a:t>
            </a:r>
            <a:r>
              <a:rPr sz="2400" b="1" spc="-10" dirty="0">
                <a:latin typeface="Carlito"/>
                <a:cs typeface="Carlito"/>
              </a:rPr>
              <a:t>liver </a:t>
            </a:r>
            <a:r>
              <a:rPr sz="2400" b="1" dirty="0">
                <a:latin typeface="Carlito"/>
                <a:cs typeface="Carlito"/>
              </a:rPr>
              <a:t>or a </a:t>
            </a:r>
            <a:r>
              <a:rPr sz="2400" b="1" spc="-5" dirty="0">
                <a:latin typeface="Carlito"/>
                <a:cs typeface="Carlito"/>
              </a:rPr>
              <a:t>portion </a:t>
            </a:r>
            <a:r>
              <a:rPr sz="2400" b="1" dirty="0">
                <a:latin typeface="Carlito"/>
                <a:cs typeface="Carlito"/>
              </a:rPr>
              <a:t>of </a:t>
            </a:r>
            <a:r>
              <a:rPr sz="2400" b="1" spc="-5" dirty="0">
                <a:latin typeface="Carlito"/>
                <a:cs typeface="Carlito"/>
              </a:rPr>
              <a:t>the</a:t>
            </a:r>
            <a:r>
              <a:rPr sz="2400" b="1" spc="-45" dirty="0">
                <a:latin typeface="Carlito"/>
                <a:cs typeface="Carlito"/>
              </a:rPr>
              <a:t> liver.</a:t>
            </a:r>
            <a:endParaRPr sz="2400">
              <a:latin typeface="Carlito"/>
              <a:cs typeface="Carlito"/>
            </a:endParaRPr>
          </a:p>
          <a:p>
            <a:pPr marL="195580" marR="54610" indent="-182880">
              <a:lnSpc>
                <a:spcPct val="100000"/>
              </a:lnSpc>
              <a:spcBef>
                <a:spcPts val="580"/>
              </a:spcBef>
              <a:buFont typeface="Arial"/>
              <a:buChar char="•"/>
              <a:tabLst>
                <a:tab pos="195580" algn="l"/>
              </a:tabLst>
            </a:pPr>
            <a:r>
              <a:rPr sz="2400" b="1" spc="-10" dirty="0">
                <a:latin typeface="Carlito"/>
                <a:cs typeface="Carlito"/>
              </a:rPr>
              <a:t>Polymer grid-like </a:t>
            </a:r>
            <a:r>
              <a:rPr sz="2400" b="1" spc="-5" dirty="0">
                <a:latin typeface="Carlito"/>
                <a:cs typeface="Carlito"/>
              </a:rPr>
              <a:t>mesh</a:t>
            </a:r>
            <a:r>
              <a:rPr sz="2400" b="1" spc="-75" dirty="0">
                <a:latin typeface="Carlito"/>
                <a:cs typeface="Carlito"/>
              </a:rPr>
              <a:t> </a:t>
            </a:r>
            <a:r>
              <a:rPr sz="2400" b="1" dirty="0">
                <a:latin typeface="Carlito"/>
                <a:cs typeface="Carlito"/>
              </a:rPr>
              <a:t>used  as </a:t>
            </a:r>
            <a:r>
              <a:rPr sz="2400" b="1" spc="-5" dirty="0">
                <a:latin typeface="Carlito"/>
                <a:cs typeface="Carlito"/>
              </a:rPr>
              <a:t>artificial </a:t>
            </a:r>
            <a:r>
              <a:rPr sz="2400" b="1" spc="-10" dirty="0">
                <a:latin typeface="Carlito"/>
                <a:cs typeface="Carlito"/>
              </a:rPr>
              <a:t>vasculature  resembling that </a:t>
            </a:r>
            <a:r>
              <a:rPr sz="2400" b="1" dirty="0">
                <a:latin typeface="Carlito"/>
                <a:cs typeface="Carlito"/>
              </a:rPr>
              <a:t>of an actual  </a:t>
            </a:r>
            <a:r>
              <a:rPr sz="2400" b="1" spc="-45" dirty="0">
                <a:latin typeface="Carlito"/>
                <a:cs typeface="Carlito"/>
              </a:rPr>
              <a:t>liver.</a:t>
            </a:r>
            <a:endParaRPr sz="2400">
              <a:latin typeface="Carlito"/>
              <a:cs typeface="Carlito"/>
            </a:endParaRPr>
          </a:p>
          <a:p>
            <a:pPr marL="195580" marR="202565" indent="-182880">
              <a:lnSpc>
                <a:spcPct val="100000"/>
              </a:lnSpc>
              <a:spcBef>
                <a:spcPts val="575"/>
              </a:spcBef>
              <a:buFont typeface="Arial"/>
              <a:buChar char="•"/>
              <a:tabLst>
                <a:tab pos="195580" algn="l"/>
              </a:tabLst>
            </a:pPr>
            <a:r>
              <a:rPr sz="2400" b="1" spc="-20" dirty="0">
                <a:latin typeface="Carlito"/>
                <a:cs typeface="Carlito"/>
              </a:rPr>
              <a:t>Patterned </a:t>
            </a:r>
            <a:r>
              <a:rPr sz="2400" b="1" spc="-5" dirty="0">
                <a:latin typeface="Carlito"/>
                <a:cs typeface="Carlito"/>
              </a:rPr>
              <a:t>silicon </a:t>
            </a:r>
            <a:r>
              <a:rPr sz="2400" b="1" spc="-20" dirty="0">
                <a:latin typeface="Carlito"/>
                <a:cs typeface="Carlito"/>
              </a:rPr>
              <a:t>wafers  </a:t>
            </a:r>
            <a:r>
              <a:rPr sz="2400" b="1" dirty="0">
                <a:latin typeface="Carlito"/>
                <a:cs typeface="Carlito"/>
              </a:rPr>
              <a:t>serve as </a:t>
            </a:r>
            <a:r>
              <a:rPr sz="2400" b="1" spc="-5" dirty="0">
                <a:latin typeface="Carlito"/>
                <a:cs typeface="Carlito"/>
              </a:rPr>
              <a:t>molds </a:t>
            </a:r>
            <a:r>
              <a:rPr sz="2400" b="1" spc="-15" dirty="0">
                <a:latin typeface="Carlito"/>
                <a:cs typeface="Carlito"/>
              </a:rPr>
              <a:t>for</a:t>
            </a:r>
            <a:r>
              <a:rPr sz="2400" b="1" spc="-95" dirty="0">
                <a:latin typeface="Carlito"/>
                <a:cs typeface="Carlito"/>
              </a:rPr>
              <a:t> </a:t>
            </a:r>
            <a:r>
              <a:rPr sz="2400" b="1" dirty="0">
                <a:latin typeface="Carlito"/>
                <a:cs typeface="Carlito"/>
              </a:rPr>
              <a:t>polymer  </a:t>
            </a:r>
            <a:r>
              <a:rPr sz="2400" b="1" spc="-5" dirty="0">
                <a:latin typeface="Carlito"/>
                <a:cs typeface="Carlito"/>
              </a:rPr>
              <a:t>sheets.</a:t>
            </a:r>
            <a:endParaRPr sz="2400">
              <a:latin typeface="Carlito"/>
              <a:cs typeface="Carlito"/>
            </a:endParaRPr>
          </a:p>
          <a:p>
            <a:pPr marL="195580" marR="418465" indent="-182880">
              <a:lnSpc>
                <a:spcPct val="100000"/>
              </a:lnSpc>
              <a:spcBef>
                <a:spcPts val="580"/>
              </a:spcBef>
              <a:buFont typeface="Arial"/>
              <a:buChar char="•"/>
              <a:tabLst>
                <a:tab pos="195580" algn="l"/>
              </a:tabLst>
            </a:pPr>
            <a:r>
              <a:rPr sz="2400" b="1" spc="-10" dirty="0">
                <a:latin typeface="Carlito"/>
                <a:cs typeface="Carlito"/>
              </a:rPr>
              <a:t>Currently </a:t>
            </a:r>
            <a:r>
              <a:rPr sz="2400" b="1" spc="-5" dirty="0">
                <a:latin typeface="Carlito"/>
                <a:cs typeface="Carlito"/>
              </a:rPr>
              <a:t>being </a:t>
            </a:r>
            <a:r>
              <a:rPr sz="2400" b="1" spc="-15" dirty="0">
                <a:latin typeface="Carlito"/>
                <a:cs typeface="Carlito"/>
              </a:rPr>
              <a:t>tested </a:t>
            </a:r>
            <a:r>
              <a:rPr sz="2400" b="1" dirty="0">
                <a:latin typeface="Carlito"/>
                <a:cs typeface="Carlito"/>
              </a:rPr>
              <a:t>on  </a:t>
            </a:r>
            <a:r>
              <a:rPr sz="2400" b="1" spc="-5" dirty="0">
                <a:latin typeface="Carlito"/>
                <a:cs typeface="Carlito"/>
              </a:rPr>
              <a:t>pigs.</a:t>
            </a:r>
            <a:endParaRPr sz="2400">
              <a:latin typeface="Carlito"/>
              <a:cs typeface="Carlito"/>
            </a:endParaRPr>
          </a:p>
          <a:p>
            <a:pPr marL="195580" indent="-182880">
              <a:lnSpc>
                <a:spcPct val="100000"/>
              </a:lnSpc>
              <a:spcBef>
                <a:spcPts val="575"/>
              </a:spcBef>
              <a:buFont typeface="Arial"/>
              <a:buChar char="•"/>
              <a:tabLst>
                <a:tab pos="195580" algn="l"/>
              </a:tabLst>
            </a:pPr>
            <a:r>
              <a:rPr sz="2400" b="1" spc="-10" dirty="0">
                <a:latin typeface="Carlito"/>
                <a:cs typeface="Carlito"/>
              </a:rPr>
              <a:t>Clotting</a:t>
            </a:r>
            <a:r>
              <a:rPr sz="2400" b="1" spc="5" dirty="0">
                <a:latin typeface="Carlito"/>
                <a:cs typeface="Carlito"/>
              </a:rPr>
              <a:t> </a:t>
            </a:r>
            <a:r>
              <a:rPr sz="2400" b="1" dirty="0">
                <a:latin typeface="Carlito"/>
                <a:cs typeface="Carlito"/>
              </a:rPr>
              <a:t>issues.</a:t>
            </a:r>
            <a:endParaRPr sz="2400">
              <a:latin typeface="Carlito"/>
              <a:cs typeface="Carlito"/>
            </a:endParaRPr>
          </a:p>
        </p:txBody>
      </p:sp>
      <p:sp>
        <p:nvSpPr>
          <p:cNvPr id="4" name="object 4"/>
          <p:cNvSpPr/>
          <p:nvPr/>
        </p:nvSpPr>
        <p:spPr>
          <a:xfrm>
            <a:off x="4495800" y="1218057"/>
            <a:ext cx="4235705" cy="532908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47955"/>
            <a:ext cx="3107055" cy="697230"/>
          </a:xfrm>
          <a:prstGeom prst="rect">
            <a:avLst/>
          </a:prstGeom>
        </p:spPr>
        <p:txBody>
          <a:bodyPr vert="horz" wrap="square" lIns="0" tIns="13335" rIns="0" bIns="0" rtlCol="0">
            <a:spAutoFit/>
          </a:bodyPr>
          <a:lstStyle/>
          <a:p>
            <a:pPr marL="12700">
              <a:lnSpc>
                <a:spcPct val="100000"/>
              </a:lnSpc>
              <a:spcBef>
                <a:spcPts val="105"/>
              </a:spcBef>
            </a:pPr>
            <a:r>
              <a:rPr spc="-335" dirty="0"/>
              <a:t>AT</a:t>
            </a:r>
            <a:r>
              <a:rPr spc="-90" dirty="0"/>
              <a:t> </a:t>
            </a:r>
            <a:r>
              <a:rPr spc="-425" dirty="0"/>
              <a:t>PRESENT</a:t>
            </a:r>
          </a:p>
        </p:txBody>
      </p:sp>
      <p:grpSp>
        <p:nvGrpSpPr>
          <p:cNvPr id="3" name="object 3"/>
          <p:cNvGrpSpPr/>
          <p:nvPr/>
        </p:nvGrpSpPr>
        <p:grpSpPr>
          <a:xfrm>
            <a:off x="5139891" y="799642"/>
            <a:ext cx="3886200" cy="2459990"/>
            <a:chOff x="5139891" y="799642"/>
            <a:chExt cx="3886200" cy="2459990"/>
          </a:xfrm>
        </p:grpSpPr>
        <p:sp>
          <p:nvSpPr>
            <p:cNvPr id="4" name="object 4"/>
            <p:cNvSpPr/>
            <p:nvPr/>
          </p:nvSpPr>
          <p:spPr>
            <a:xfrm>
              <a:off x="5144019" y="803770"/>
              <a:ext cx="3877945" cy="2451735"/>
            </a:xfrm>
            <a:custGeom>
              <a:avLst/>
              <a:gdLst/>
              <a:ahLst/>
              <a:cxnLst/>
              <a:rect l="l" t="t" r="r" b="b"/>
              <a:pathLst>
                <a:path w="3877945" h="2451735">
                  <a:moveTo>
                    <a:pt x="0" y="2451222"/>
                  </a:moveTo>
                  <a:lnTo>
                    <a:pt x="3877346" y="2451222"/>
                  </a:lnTo>
                  <a:lnTo>
                    <a:pt x="3877346" y="0"/>
                  </a:lnTo>
                  <a:lnTo>
                    <a:pt x="0" y="0"/>
                  </a:lnTo>
                  <a:lnTo>
                    <a:pt x="0" y="2451222"/>
                  </a:lnTo>
                  <a:close/>
                </a:path>
              </a:pathLst>
            </a:custGeom>
            <a:ln w="8128">
              <a:solidFill>
                <a:srgbClr val="000000"/>
              </a:solidFill>
            </a:ln>
          </p:spPr>
          <p:txBody>
            <a:bodyPr wrap="square" lIns="0" tIns="0" rIns="0" bIns="0" rtlCol="0"/>
            <a:lstStyle/>
            <a:p>
              <a:endParaRPr/>
            </a:p>
          </p:txBody>
        </p:sp>
        <p:sp>
          <p:nvSpPr>
            <p:cNvPr id="5" name="object 5"/>
            <p:cNvSpPr/>
            <p:nvPr/>
          </p:nvSpPr>
          <p:spPr>
            <a:xfrm>
              <a:off x="5770935" y="1328945"/>
              <a:ext cx="3181350" cy="1576070"/>
            </a:xfrm>
            <a:custGeom>
              <a:avLst/>
              <a:gdLst/>
              <a:ahLst/>
              <a:cxnLst/>
              <a:rect l="l" t="t" r="r" b="b"/>
              <a:pathLst>
                <a:path w="3181350" h="1576070">
                  <a:moveTo>
                    <a:pt x="3180726" y="0"/>
                  </a:moveTo>
                  <a:lnTo>
                    <a:pt x="0" y="0"/>
                  </a:lnTo>
                  <a:lnTo>
                    <a:pt x="0" y="1575920"/>
                  </a:lnTo>
                  <a:lnTo>
                    <a:pt x="3180726" y="1575920"/>
                  </a:lnTo>
                  <a:lnTo>
                    <a:pt x="3180726" y="0"/>
                  </a:lnTo>
                  <a:close/>
                </a:path>
              </a:pathLst>
            </a:custGeom>
            <a:solidFill>
              <a:srgbClr val="C0C0C0"/>
            </a:solidFill>
          </p:spPr>
          <p:txBody>
            <a:bodyPr wrap="square" lIns="0" tIns="0" rIns="0" bIns="0" rtlCol="0"/>
            <a:lstStyle/>
            <a:p>
              <a:endParaRPr/>
            </a:p>
          </p:txBody>
        </p:sp>
        <p:sp>
          <p:nvSpPr>
            <p:cNvPr id="6" name="object 6"/>
            <p:cNvSpPr/>
            <p:nvPr/>
          </p:nvSpPr>
          <p:spPr>
            <a:xfrm>
              <a:off x="5774800" y="2750568"/>
              <a:ext cx="3173095" cy="0"/>
            </a:xfrm>
            <a:custGeom>
              <a:avLst/>
              <a:gdLst/>
              <a:ahLst/>
              <a:cxnLst/>
              <a:rect l="l" t="t" r="r" b="b"/>
              <a:pathLst>
                <a:path w="3173095">
                  <a:moveTo>
                    <a:pt x="0" y="0"/>
                  </a:moveTo>
                  <a:lnTo>
                    <a:pt x="472205" y="0"/>
                  </a:lnTo>
                </a:path>
                <a:path w="3173095">
                  <a:moveTo>
                    <a:pt x="1114571" y="0"/>
                  </a:moveTo>
                  <a:lnTo>
                    <a:pt x="2066340" y="0"/>
                  </a:lnTo>
                </a:path>
                <a:path w="3173095">
                  <a:moveTo>
                    <a:pt x="2700987" y="0"/>
                  </a:moveTo>
                  <a:lnTo>
                    <a:pt x="3172913" y="0"/>
                  </a:lnTo>
                </a:path>
              </a:pathLst>
            </a:custGeom>
            <a:ln w="8289">
              <a:solidFill>
                <a:srgbClr val="000000"/>
              </a:solidFill>
            </a:ln>
          </p:spPr>
          <p:txBody>
            <a:bodyPr wrap="square" lIns="0" tIns="0" rIns="0" bIns="0" rtlCol="0"/>
            <a:lstStyle/>
            <a:p>
              <a:endParaRPr/>
            </a:p>
          </p:txBody>
        </p:sp>
        <p:sp>
          <p:nvSpPr>
            <p:cNvPr id="7" name="object 7"/>
            <p:cNvSpPr/>
            <p:nvPr/>
          </p:nvSpPr>
          <p:spPr>
            <a:xfrm>
              <a:off x="5774800" y="2592122"/>
              <a:ext cx="472440" cy="0"/>
            </a:xfrm>
            <a:custGeom>
              <a:avLst/>
              <a:gdLst/>
              <a:ahLst/>
              <a:cxnLst/>
              <a:rect l="l" t="t" r="r" b="b"/>
              <a:pathLst>
                <a:path w="472439">
                  <a:moveTo>
                    <a:pt x="0" y="0"/>
                  </a:moveTo>
                  <a:lnTo>
                    <a:pt x="472205" y="0"/>
                  </a:lnTo>
                </a:path>
              </a:pathLst>
            </a:custGeom>
            <a:ln w="8289">
              <a:solidFill>
                <a:srgbClr val="000000"/>
              </a:solidFill>
            </a:ln>
          </p:spPr>
          <p:txBody>
            <a:bodyPr wrap="square" lIns="0" tIns="0" rIns="0" bIns="0" rtlCol="0"/>
            <a:lstStyle/>
            <a:p>
              <a:endParaRPr/>
            </a:p>
          </p:txBody>
        </p:sp>
        <p:sp>
          <p:nvSpPr>
            <p:cNvPr id="8" name="object 8"/>
            <p:cNvSpPr/>
            <p:nvPr/>
          </p:nvSpPr>
          <p:spPr>
            <a:xfrm>
              <a:off x="6889372" y="2592122"/>
              <a:ext cx="2058670" cy="0"/>
            </a:xfrm>
            <a:custGeom>
              <a:avLst/>
              <a:gdLst/>
              <a:ahLst/>
              <a:cxnLst/>
              <a:rect l="l" t="t" r="r" b="b"/>
              <a:pathLst>
                <a:path w="2058670">
                  <a:moveTo>
                    <a:pt x="0" y="0"/>
                  </a:moveTo>
                  <a:lnTo>
                    <a:pt x="951768" y="0"/>
                  </a:lnTo>
                </a:path>
                <a:path w="2058670">
                  <a:moveTo>
                    <a:pt x="1586415" y="0"/>
                  </a:moveTo>
                  <a:lnTo>
                    <a:pt x="2058341" y="0"/>
                  </a:lnTo>
                </a:path>
              </a:pathLst>
            </a:custGeom>
            <a:ln w="8289">
              <a:solidFill>
                <a:srgbClr val="000000"/>
              </a:solidFill>
            </a:ln>
          </p:spPr>
          <p:txBody>
            <a:bodyPr wrap="square" lIns="0" tIns="0" rIns="0" bIns="0" rtlCol="0"/>
            <a:lstStyle/>
            <a:p>
              <a:endParaRPr/>
            </a:p>
          </p:txBody>
        </p:sp>
        <p:sp>
          <p:nvSpPr>
            <p:cNvPr id="9" name="object 9"/>
            <p:cNvSpPr/>
            <p:nvPr/>
          </p:nvSpPr>
          <p:spPr>
            <a:xfrm>
              <a:off x="5774800" y="2433687"/>
              <a:ext cx="3173095" cy="0"/>
            </a:xfrm>
            <a:custGeom>
              <a:avLst/>
              <a:gdLst/>
              <a:ahLst/>
              <a:cxnLst/>
              <a:rect l="l" t="t" r="r" b="b"/>
              <a:pathLst>
                <a:path w="3173095">
                  <a:moveTo>
                    <a:pt x="0" y="0"/>
                  </a:moveTo>
                  <a:lnTo>
                    <a:pt x="2066340" y="0"/>
                  </a:lnTo>
                </a:path>
                <a:path w="3173095">
                  <a:moveTo>
                    <a:pt x="2700987" y="0"/>
                  </a:moveTo>
                  <a:lnTo>
                    <a:pt x="3172913" y="0"/>
                  </a:lnTo>
                </a:path>
              </a:pathLst>
            </a:custGeom>
            <a:ln w="8289">
              <a:solidFill>
                <a:srgbClr val="000000"/>
              </a:solidFill>
            </a:ln>
          </p:spPr>
          <p:txBody>
            <a:bodyPr wrap="square" lIns="0" tIns="0" rIns="0" bIns="0" rtlCol="0"/>
            <a:lstStyle/>
            <a:p>
              <a:endParaRPr/>
            </a:p>
          </p:txBody>
        </p:sp>
        <p:sp>
          <p:nvSpPr>
            <p:cNvPr id="10" name="object 10"/>
            <p:cNvSpPr/>
            <p:nvPr/>
          </p:nvSpPr>
          <p:spPr>
            <a:xfrm>
              <a:off x="5774800" y="2275241"/>
              <a:ext cx="3173095" cy="0"/>
            </a:xfrm>
            <a:custGeom>
              <a:avLst/>
              <a:gdLst/>
              <a:ahLst/>
              <a:cxnLst/>
              <a:rect l="l" t="t" r="r" b="b"/>
              <a:pathLst>
                <a:path w="3173095">
                  <a:moveTo>
                    <a:pt x="0" y="0"/>
                  </a:moveTo>
                  <a:lnTo>
                    <a:pt x="2066340" y="0"/>
                  </a:lnTo>
                </a:path>
                <a:path w="3173095">
                  <a:moveTo>
                    <a:pt x="2700987" y="0"/>
                  </a:moveTo>
                  <a:lnTo>
                    <a:pt x="3172913" y="0"/>
                  </a:lnTo>
                </a:path>
              </a:pathLst>
            </a:custGeom>
            <a:ln w="8289">
              <a:solidFill>
                <a:srgbClr val="000000"/>
              </a:solidFill>
            </a:ln>
          </p:spPr>
          <p:txBody>
            <a:bodyPr wrap="square" lIns="0" tIns="0" rIns="0" bIns="0" rtlCol="0"/>
            <a:lstStyle/>
            <a:p>
              <a:endParaRPr/>
            </a:p>
          </p:txBody>
        </p:sp>
        <p:sp>
          <p:nvSpPr>
            <p:cNvPr id="11" name="object 11"/>
            <p:cNvSpPr/>
            <p:nvPr/>
          </p:nvSpPr>
          <p:spPr>
            <a:xfrm>
              <a:off x="5774800" y="1966601"/>
              <a:ext cx="3173095" cy="150495"/>
            </a:xfrm>
            <a:custGeom>
              <a:avLst/>
              <a:gdLst/>
              <a:ahLst/>
              <a:cxnLst/>
              <a:rect l="l" t="t" r="r" b="b"/>
              <a:pathLst>
                <a:path w="3173095" h="150494">
                  <a:moveTo>
                    <a:pt x="0" y="150172"/>
                  </a:moveTo>
                  <a:lnTo>
                    <a:pt x="2066340" y="150172"/>
                  </a:lnTo>
                </a:path>
                <a:path w="3173095" h="150494">
                  <a:moveTo>
                    <a:pt x="2700987" y="150172"/>
                  </a:moveTo>
                  <a:lnTo>
                    <a:pt x="3172913" y="150172"/>
                  </a:lnTo>
                </a:path>
                <a:path w="3173095" h="150494">
                  <a:moveTo>
                    <a:pt x="0" y="0"/>
                  </a:moveTo>
                  <a:lnTo>
                    <a:pt x="2066340" y="0"/>
                  </a:lnTo>
                </a:path>
                <a:path w="3173095" h="150494">
                  <a:moveTo>
                    <a:pt x="2700987" y="0"/>
                  </a:moveTo>
                  <a:lnTo>
                    <a:pt x="3172913" y="0"/>
                  </a:lnTo>
                </a:path>
              </a:pathLst>
            </a:custGeom>
            <a:ln w="8289">
              <a:solidFill>
                <a:srgbClr val="000000"/>
              </a:solidFill>
            </a:ln>
          </p:spPr>
          <p:txBody>
            <a:bodyPr wrap="square" lIns="0" tIns="0" rIns="0" bIns="0" rtlCol="0"/>
            <a:lstStyle/>
            <a:p>
              <a:endParaRPr/>
            </a:p>
          </p:txBody>
        </p:sp>
        <p:sp>
          <p:nvSpPr>
            <p:cNvPr id="12" name="object 12"/>
            <p:cNvSpPr/>
            <p:nvPr/>
          </p:nvSpPr>
          <p:spPr>
            <a:xfrm>
              <a:off x="5774800" y="1650063"/>
              <a:ext cx="3173095" cy="158750"/>
            </a:xfrm>
            <a:custGeom>
              <a:avLst/>
              <a:gdLst/>
              <a:ahLst/>
              <a:cxnLst/>
              <a:rect l="l" t="t" r="r" b="b"/>
              <a:pathLst>
                <a:path w="3173095" h="158750">
                  <a:moveTo>
                    <a:pt x="0" y="158379"/>
                  </a:moveTo>
                  <a:lnTo>
                    <a:pt x="2066340" y="158379"/>
                  </a:lnTo>
                </a:path>
                <a:path w="3173095" h="158750">
                  <a:moveTo>
                    <a:pt x="2700987" y="158379"/>
                  </a:moveTo>
                  <a:lnTo>
                    <a:pt x="3172913" y="158379"/>
                  </a:lnTo>
                </a:path>
                <a:path w="3173095" h="158750">
                  <a:moveTo>
                    <a:pt x="0" y="0"/>
                  </a:moveTo>
                  <a:lnTo>
                    <a:pt x="2066340" y="0"/>
                  </a:lnTo>
                </a:path>
                <a:path w="3173095" h="158750">
                  <a:moveTo>
                    <a:pt x="2700987" y="0"/>
                  </a:moveTo>
                  <a:lnTo>
                    <a:pt x="3172913" y="0"/>
                  </a:lnTo>
                </a:path>
              </a:pathLst>
            </a:custGeom>
            <a:ln w="8289">
              <a:solidFill>
                <a:srgbClr val="000000"/>
              </a:solidFill>
            </a:ln>
          </p:spPr>
          <p:txBody>
            <a:bodyPr wrap="square" lIns="0" tIns="0" rIns="0" bIns="0" rtlCol="0"/>
            <a:lstStyle/>
            <a:p>
              <a:endParaRPr/>
            </a:p>
          </p:txBody>
        </p:sp>
        <p:sp>
          <p:nvSpPr>
            <p:cNvPr id="13" name="object 13"/>
            <p:cNvSpPr/>
            <p:nvPr/>
          </p:nvSpPr>
          <p:spPr>
            <a:xfrm>
              <a:off x="5774800" y="1333193"/>
              <a:ext cx="3173095" cy="158750"/>
            </a:xfrm>
            <a:custGeom>
              <a:avLst/>
              <a:gdLst/>
              <a:ahLst/>
              <a:cxnLst/>
              <a:rect l="l" t="t" r="r" b="b"/>
              <a:pathLst>
                <a:path w="3173095" h="158750">
                  <a:moveTo>
                    <a:pt x="0" y="158379"/>
                  </a:moveTo>
                  <a:lnTo>
                    <a:pt x="3172913" y="158379"/>
                  </a:lnTo>
                </a:path>
                <a:path w="3173095" h="158750">
                  <a:moveTo>
                    <a:pt x="0" y="0"/>
                  </a:moveTo>
                  <a:lnTo>
                    <a:pt x="3172913" y="0"/>
                  </a:lnTo>
                </a:path>
              </a:pathLst>
            </a:custGeom>
            <a:ln w="8006">
              <a:solidFill>
                <a:srgbClr val="000000"/>
              </a:solidFill>
            </a:ln>
          </p:spPr>
          <p:txBody>
            <a:bodyPr wrap="square" lIns="0" tIns="0" rIns="0" bIns="0" rtlCol="0"/>
            <a:lstStyle/>
            <a:p>
              <a:endParaRPr/>
            </a:p>
          </p:txBody>
        </p:sp>
        <p:sp>
          <p:nvSpPr>
            <p:cNvPr id="14" name="object 14"/>
            <p:cNvSpPr/>
            <p:nvPr/>
          </p:nvSpPr>
          <p:spPr>
            <a:xfrm>
              <a:off x="5774800" y="1333193"/>
              <a:ext cx="3180715" cy="1576070"/>
            </a:xfrm>
            <a:custGeom>
              <a:avLst/>
              <a:gdLst/>
              <a:ahLst/>
              <a:cxnLst/>
              <a:rect l="l" t="t" r="r" b="b"/>
              <a:pathLst>
                <a:path w="3180715" h="1576070">
                  <a:moveTo>
                    <a:pt x="0" y="0"/>
                  </a:moveTo>
                  <a:lnTo>
                    <a:pt x="3172913" y="0"/>
                  </a:lnTo>
                </a:path>
                <a:path w="3180715" h="1576070">
                  <a:moveTo>
                    <a:pt x="3180664" y="0"/>
                  </a:moveTo>
                  <a:lnTo>
                    <a:pt x="3180664" y="1567513"/>
                  </a:lnTo>
                </a:path>
                <a:path w="3180715" h="1576070">
                  <a:moveTo>
                    <a:pt x="3180664" y="1575820"/>
                  </a:moveTo>
                  <a:lnTo>
                    <a:pt x="7730" y="1575820"/>
                  </a:lnTo>
                </a:path>
                <a:path w="3180715" h="1576070">
                  <a:moveTo>
                    <a:pt x="0" y="1575820"/>
                  </a:moveTo>
                  <a:lnTo>
                    <a:pt x="0" y="8318"/>
                  </a:lnTo>
                </a:path>
              </a:pathLst>
            </a:custGeom>
            <a:ln w="8006">
              <a:solidFill>
                <a:srgbClr val="808080"/>
              </a:solidFill>
            </a:ln>
          </p:spPr>
          <p:txBody>
            <a:bodyPr wrap="square" lIns="0" tIns="0" rIns="0" bIns="0" rtlCol="0"/>
            <a:lstStyle/>
            <a:p>
              <a:endParaRPr/>
            </a:p>
          </p:txBody>
        </p:sp>
        <p:sp>
          <p:nvSpPr>
            <p:cNvPr id="15" name="object 15"/>
            <p:cNvSpPr/>
            <p:nvPr/>
          </p:nvSpPr>
          <p:spPr>
            <a:xfrm>
              <a:off x="6247005" y="2517058"/>
              <a:ext cx="642620" cy="387985"/>
            </a:xfrm>
            <a:custGeom>
              <a:avLst/>
              <a:gdLst/>
              <a:ahLst/>
              <a:cxnLst/>
              <a:rect l="l" t="t" r="r" b="b"/>
              <a:pathLst>
                <a:path w="642620" h="387985">
                  <a:moveTo>
                    <a:pt x="642366" y="0"/>
                  </a:moveTo>
                  <a:lnTo>
                    <a:pt x="0" y="0"/>
                  </a:lnTo>
                  <a:lnTo>
                    <a:pt x="0" y="387808"/>
                  </a:lnTo>
                  <a:lnTo>
                    <a:pt x="642366" y="387808"/>
                  </a:lnTo>
                  <a:lnTo>
                    <a:pt x="642366" y="0"/>
                  </a:lnTo>
                  <a:close/>
                </a:path>
              </a:pathLst>
            </a:custGeom>
            <a:solidFill>
              <a:srgbClr val="9999FF"/>
            </a:solidFill>
          </p:spPr>
          <p:txBody>
            <a:bodyPr wrap="square" lIns="0" tIns="0" rIns="0" bIns="0" rtlCol="0"/>
            <a:lstStyle/>
            <a:p>
              <a:endParaRPr/>
            </a:p>
          </p:txBody>
        </p:sp>
        <p:sp>
          <p:nvSpPr>
            <p:cNvPr id="16" name="object 16"/>
            <p:cNvSpPr/>
            <p:nvPr/>
          </p:nvSpPr>
          <p:spPr>
            <a:xfrm>
              <a:off x="6247005" y="2517058"/>
              <a:ext cx="642620" cy="387985"/>
            </a:xfrm>
            <a:custGeom>
              <a:avLst/>
              <a:gdLst/>
              <a:ahLst/>
              <a:cxnLst/>
              <a:rect l="l" t="t" r="r" b="b"/>
              <a:pathLst>
                <a:path w="642620" h="387985">
                  <a:moveTo>
                    <a:pt x="642366" y="387808"/>
                  </a:moveTo>
                  <a:lnTo>
                    <a:pt x="642366" y="0"/>
                  </a:lnTo>
                  <a:lnTo>
                    <a:pt x="0" y="0"/>
                  </a:lnTo>
                  <a:lnTo>
                    <a:pt x="0" y="387808"/>
                  </a:lnTo>
                  <a:lnTo>
                    <a:pt x="642366" y="387808"/>
                  </a:lnTo>
                </a:path>
              </a:pathLst>
            </a:custGeom>
            <a:ln w="8138">
              <a:solidFill>
                <a:srgbClr val="000000"/>
              </a:solidFill>
            </a:ln>
          </p:spPr>
          <p:txBody>
            <a:bodyPr wrap="square" lIns="0" tIns="0" rIns="0" bIns="0" rtlCol="0"/>
            <a:lstStyle/>
            <a:p>
              <a:endParaRPr/>
            </a:p>
          </p:txBody>
        </p:sp>
        <p:sp>
          <p:nvSpPr>
            <p:cNvPr id="17" name="object 17"/>
            <p:cNvSpPr/>
            <p:nvPr/>
          </p:nvSpPr>
          <p:spPr>
            <a:xfrm>
              <a:off x="7841140" y="1524857"/>
              <a:ext cx="635000" cy="1380490"/>
            </a:xfrm>
            <a:custGeom>
              <a:avLst/>
              <a:gdLst/>
              <a:ahLst/>
              <a:cxnLst/>
              <a:rect l="l" t="t" r="r" b="b"/>
              <a:pathLst>
                <a:path w="635000" h="1380489">
                  <a:moveTo>
                    <a:pt x="634646" y="0"/>
                  </a:moveTo>
                  <a:lnTo>
                    <a:pt x="0" y="0"/>
                  </a:lnTo>
                  <a:lnTo>
                    <a:pt x="0" y="1380009"/>
                  </a:lnTo>
                  <a:lnTo>
                    <a:pt x="634647" y="1380009"/>
                  </a:lnTo>
                  <a:lnTo>
                    <a:pt x="634646" y="0"/>
                  </a:lnTo>
                  <a:close/>
                </a:path>
              </a:pathLst>
            </a:custGeom>
            <a:solidFill>
              <a:srgbClr val="9999FF"/>
            </a:solidFill>
          </p:spPr>
          <p:txBody>
            <a:bodyPr wrap="square" lIns="0" tIns="0" rIns="0" bIns="0" rtlCol="0"/>
            <a:lstStyle/>
            <a:p>
              <a:endParaRPr/>
            </a:p>
          </p:txBody>
        </p:sp>
        <p:sp>
          <p:nvSpPr>
            <p:cNvPr id="18" name="object 18"/>
            <p:cNvSpPr/>
            <p:nvPr/>
          </p:nvSpPr>
          <p:spPr>
            <a:xfrm>
              <a:off x="7841140" y="1524857"/>
              <a:ext cx="635000" cy="1380490"/>
            </a:xfrm>
            <a:custGeom>
              <a:avLst/>
              <a:gdLst/>
              <a:ahLst/>
              <a:cxnLst/>
              <a:rect l="l" t="t" r="r" b="b"/>
              <a:pathLst>
                <a:path w="635000" h="1380489">
                  <a:moveTo>
                    <a:pt x="634647" y="1380009"/>
                  </a:moveTo>
                  <a:lnTo>
                    <a:pt x="634646" y="0"/>
                  </a:lnTo>
                  <a:lnTo>
                    <a:pt x="0" y="0"/>
                  </a:lnTo>
                  <a:lnTo>
                    <a:pt x="0" y="1380009"/>
                  </a:lnTo>
                  <a:lnTo>
                    <a:pt x="634647" y="1380009"/>
                  </a:lnTo>
                </a:path>
              </a:pathLst>
            </a:custGeom>
            <a:ln w="7822">
              <a:solidFill>
                <a:srgbClr val="000000"/>
              </a:solidFill>
            </a:ln>
          </p:spPr>
          <p:txBody>
            <a:bodyPr wrap="square" lIns="0" tIns="0" rIns="0" bIns="0" rtlCol="0"/>
            <a:lstStyle/>
            <a:p>
              <a:endParaRPr/>
            </a:p>
          </p:txBody>
        </p:sp>
        <p:sp>
          <p:nvSpPr>
            <p:cNvPr id="19" name="object 19"/>
            <p:cNvSpPr/>
            <p:nvPr/>
          </p:nvSpPr>
          <p:spPr>
            <a:xfrm>
              <a:off x="5743901" y="1333193"/>
              <a:ext cx="3211830" cy="1609090"/>
            </a:xfrm>
            <a:custGeom>
              <a:avLst/>
              <a:gdLst/>
              <a:ahLst/>
              <a:cxnLst/>
              <a:rect l="l" t="t" r="r" b="b"/>
              <a:pathLst>
                <a:path w="3211829" h="1609089">
                  <a:moveTo>
                    <a:pt x="30898" y="0"/>
                  </a:moveTo>
                  <a:lnTo>
                    <a:pt x="30899" y="1567513"/>
                  </a:lnTo>
                </a:path>
                <a:path w="3211829" h="1609089">
                  <a:moveTo>
                    <a:pt x="0" y="1575820"/>
                  </a:moveTo>
                  <a:lnTo>
                    <a:pt x="23179" y="1575820"/>
                  </a:lnTo>
                </a:path>
                <a:path w="3211829" h="1609089">
                  <a:moveTo>
                    <a:pt x="0" y="1417374"/>
                  </a:moveTo>
                  <a:lnTo>
                    <a:pt x="23179" y="1417374"/>
                  </a:lnTo>
                </a:path>
                <a:path w="3211829" h="1609089">
                  <a:moveTo>
                    <a:pt x="0" y="1258928"/>
                  </a:moveTo>
                  <a:lnTo>
                    <a:pt x="23179" y="1258928"/>
                  </a:lnTo>
                </a:path>
                <a:path w="3211829" h="1609089">
                  <a:moveTo>
                    <a:pt x="0" y="1100493"/>
                  </a:moveTo>
                  <a:lnTo>
                    <a:pt x="23179" y="1100493"/>
                  </a:lnTo>
                </a:path>
                <a:path w="3211829" h="1609089">
                  <a:moveTo>
                    <a:pt x="0" y="942047"/>
                  </a:moveTo>
                  <a:lnTo>
                    <a:pt x="23179" y="942047"/>
                  </a:lnTo>
                </a:path>
                <a:path w="3211829" h="1609089">
                  <a:moveTo>
                    <a:pt x="0" y="783579"/>
                  </a:moveTo>
                  <a:lnTo>
                    <a:pt x="23179" y="783579"/>
                  </a:lnTo>
                </a:path>
                <a:path w="3211829" h="1609089">
                  <a:moveTo>
                    <a:pt x="0" y="633407"/>
                  </a:moveTo>
                  <a:lnTo>
                    <a:pt x="23179" y="633407"/>
                  </a:lnTo>
                </a:path>
                <a:path w="3211829" h="1609089">
                  <a:moveTo>
                    <a:pt x="0" y="475249"/>
                  </a:moveTo>
                  <a:lnTo>
                    <a:pt x="23179" y="475249"/>
                  </a:lnTo>
                </a:path>
                <a:path w="3211829" h="1609089">
                  <a:moveTo>
                    <a:pt x="0" y="316869"/>
                  </a:moveTo>
                  <a:lnTo>
                    <a:pt x="23179" y="316869"/>
                  </a:lnTo>
                </a:path>
                <a:path w="3211829" h="1609089">
                  <a:moveTo>
                    <a:pt x="0" y="158379"/>
                  </a:moveTo>
                  <a:lnTo>
                    <a:pt x="23179" y="158379"/>
                  </a:lnTo>
                </a:path>
                <a:path w="3211829" h="1609089">
                  <a:moveTo>
                    <a:pt x="0" y="0"/>
                  </a:moveTo>
                  <a:lnTo>
                    <a:pt x="23179" y="0"/>
                  </a:lnTo>
                </a:path>
                <a:path w="3211829" h="1609089">
                  <a:moveTo>
                    <a:pt x="30899" y="1575820"/>
                  </a:moveTo>
                  <a:lnTo>
                    <a:pt x="3203812" y="1575820"/>
                  </a:lnTo>
                </a:path>
                <a:path w="3211829" h="1609089">
                  <a:moveTo>
                    <a:pt x="30899" y="1609060"/>
                  </a:moveTo>
                  <a:lnTo>
                    <a:pt x="30899" y="1584138"/>
                  </a:lnTo>
                </a:path>
                <a:path w="3211829" h="1609089">
                  <a:moveTo>
                    <a:pt x="1625075" y="1609060"/>
                  </a:moveTo>
                  <a:lnTo>
                    <a:pt x="1625075" y="1584139"/>
                  </a:lnTo>
                </a:path>
                <a:path w="3211829" h="1609089">
                  <a:moveTo>
                    <a:pt x="3211563" y="1609060"/>
                  </a:moveTo>
                  <a:lnTo>
                    <a:pt x="3211563" y="1584139"/>
                  </a:lnTo>
                </a:path>
              </a:pathLst>
            </a:custGeom>
            <a:ln w="8006">
              <a:solidFill>
                <a:srgbClr val="000000"/>
              </a:solidFill>
            </a:ln>
          </p:spPr>
          <p:txBody>
            <a:bodyPr wrap="square" lIns="0" tIns="0" rIns="0" bIns="0" rtlCol="0"/>
            <a:lstStyle/>
            <a:p>
              <a:endParaRPr/>
            </a:p>
          </p:txBody>
        </p:sp>
      </p:grpSp>
      <p:sp>
        <p:nvSpPr>
          <p:cNvPr id="20" name="object 20"/>
          <p:cNvSpPr txBox="1"/>
          <p:nvPr/>
        </p:nvSpPr>
        <p:spPr>
          <a:xfrm>
            <a:off x="6096117" y="874546"/>
            <a:ext cx="1991360" cy="173766"/>
          </a:xfrm>
          <a:prstGeom prst="rect">
            <a:avLst/>
          </a:prstGeom>
        </p:spPr>
        <p:txBody>
          <a:bodyPr vert="horz" wrap="square" lIns="0" tIns="12065" rIns="0" bIns="0" rtlCol="0">
            <a:spAutoFit/>
          </a:bodyPr>
          <a:lstStyle/>
          <a:p>
            <a:pPr>
              <a:lnSpc>
                <a:spcPct val="100000"/>
              </a:lnSpc>
              <a:spcBef>
                <a:spcPts val="95"/>
              </a:spcBef>
            </a:pPr>
            <a:r>
              <a:rPr sz="1050" b="1" spc="-40" dirty="0">
                <a:latin typeface="Arial"/>
                <a:cs typeface="Arial"/>
              </a:rPr>
              <a:t>Liver Transplant </a:t>
            </a:r>
            <a:r>
              <a:rPr sz="1050" b="1" spc="-45" dirty="0">
                <a:latin typeface="Arial"/>
                <a:cs typeface="Arial"/>
              </a:rPr>
              <a:t>Statistics </a:t>
            </a:r>
            <a:r>
              <a:rPr sz="1050" b="1" spc="-50" dirty="0">
                <a:latin typeface="Arial"/>
                <a:cs typeface="Arial"/>
              </a:rPr>
              <a:t>in</a:t>
            </a:r>
            <a:r>
              <a:rPr sz="1050" b="1" spc="-140" dirty="0">
                <a:latin typeface="Arial"/>
                <a:cs typeface="Arial"/>
              </a:rPr>
              <a:t> </a:t>
            </a:r>
            <a:r>
              <a:rPr sz="1050" b="1" spc="-45" dirty="0">
                <a:latin typeface="Arial"/>
                <a:cs typeface="Arial"/>
              </a:rPr>
              <a:t>20</a:t>
            </a:r>
            <a:r>
              <a:rPr lang="en-US" sz="1050" b="1" spc="-45" dirty="0">
                <a:latin typeface="Arial"/>
                <a:cs typeface="Arial"/>
              </a:rPr>
              <a:t>19</a:t>
            </a:r>
            <a:endParaRPr sz="1050" dirty="0">
              <a:latin typeface="Arial"/>
              <a:cs typeface="Arial"/>
            </a:endParaRPr>
          </a:p>
        </p:txBody>
      </p:sp>
      <p:sp>
        <p:nvSpPr>
          <p:cNvPr id="21" name="object 21"/>
          <p:cNvSpPr txBox="1"/>
          <p:nvPr/>
        </p:nvSpPr>
        <p:spPr>
          <a:xfrm>
            <a:off x="5383975" y="1222757"/>
            <a:ext cx="323215" cy="1760220"/>
          </a:xfrm>
          <a:prstGeom prst="rect">
            <a:avLst/>
          </a:prstGeom>
        </p:spPr>
        <p:txBody>
          <a:bodyPr vert="horz" wrap="square" lIns="0" tIns="33020" rIns="0" bIns="0" rtlCol="0">
            <a:spAutoFit/>
          </a:bodyPr>
          <a:lstStyle/>
          <a:p>
            <a:pPr marR="5080" algn="r">
              <a:lnSpc>
                <a:spcPct val="100000"/>
              </a:lnSpc>
              <a:spcBef>
                <a:spcPts val="260"/>
              </a:spcBef>
            </a:pPr>
            <a:r>
              <a:rPr sz="900" spc="-20" dirty="0">
                <a:latin typeface="Arial"/>
                <a:cs typeface="Arial"/>
              </a:rPr>
              <a:t>20000</a:t>
            </a:r>
            <a:endParaRPr sz="900" dirty="0">
              <a:latin typeface="Arial"/>
              <a:cs typeface="Arial"/>
            </a:endParaRPr>
          </a:p>
          <a:p>
            <a:pPr marR="5080" algn="r">
              <a:lnSpc>
                <a:spcPct val="100000"/>
              </a:lnSpc>
              <a:spcBef>
                <a:spcPts val="170"/>
              </a:spcBef>
            </a:pPr>
            <a:r>
              <a:rPr sz="900" spc="-20" dirty="0">
                <a:latin typeface="Arial"/>
                <a:cs typeface="Arial"/>
              </a:rPr>
              <a:t>18000</a:t>
            </a:r>
            <a:endParaRPr sz="900" dirty="0">
              <a:latin typeface="Arial"/>
              <a:cs typeface="Arial"/>
            </a:endParaRPr>
          </a:p>
          <a:p>
            <a:pPr marR="5080" algn="r">
              <a:lnSpc>
                <a:spcPct val="100000"/>
              </a:lnSpc>
              <a:spcBef>
                <a:spcPts val="165"/>
              </a:spcBef>
            </a:pPr>
            <a:r>
              <a:rPr sz="900" spc="-20" dirty="0">
                <a:latin typeface="Arial"/>
                <a:cs typeface="Arial"/>
              </a:rPr>
              <a:t>16000</a:t>
            </a:r>
            <a:endParaRPr sz="900" dirty="0">
              <a:latin typeface="Arial"/>
              <a:cs typeface="Arial"/>
            </a:endParaRPr>
          </a:p>
          <a:p>
            <a:pPr marR="5080" algn="r">
              <a:lnSpc>
                <a:spcPct val="100000"/>
              </a:lnSpc>
              <a:spcBef>
                <a:spcPts val="170"/>
              </a:spcBef>
            </a:pPr>
            <a:r>
              <a:rPr sz="900" spc="-20" dirty="0">
                <a:latin typeface="Arial"/>
                <a:cs typeface="Arial"/>
              </a:rPr>
              <a:t>14000</a:t>
            </a:r>
            <a:endParaRPr sz="900" dirty="0">
              <a:latin typeface="Arial"/>
              <a:cs typeface="Arial"/>
            </a:endParaRPr>
          </a:p>
          <a:p>
            <a:pPr marR="5080" algn="r">
              <a:lnSpc>
                <a:spcPct val="100000"/>
              </a:lnSpc>
              <a:spcBef>
                <a:spcPts val="165"/>
              </a:spcBef>
            </a:pPr>
            <a:r>
              <a:rPr sz="900" spc="-20" dirty="0">
                <a:latin typeface="Arial"/>
                <a:cs typeface="Arial"/>
              </a:rPr>
              <a:t>12000</a:t>
            </a:r>
            <a:endParaRPr sz="900" dirty="0">
              <a:latin typeface="Arial"/>
              <a:cs typeface="Arial"/>
            </a:endParaRPr>
          </a:p>
          <a:p>
            <a:pPr marR="5080" algn="r">
              <a:lnSpc>
                <a:spcPct val="100000"/>
              </a:lnSpc>
              <a:spcBef>
                <a:spcPts val="105"/>
              </a:spcBef>
            </a:pPr>
            <a:r>
              <a:rPr sz="900" spc="-20" dirty="0">
                <a:latin typeface="Arial"/>
                <a:cs typeface="Arial"/>
              </a:rPr>
              <a:t>10000</a:t>
            </a:r>
            <a:endParaRPr sz="900" dirty="0">
              <a:latin typeface="Arial"/>
              <a:cs typeface="Arial"/>
            </a:endParaRPr>
          </a:p>
          <a:p>
            <a:pPr marR="5080" algn="r">
              <a:lnSpc>
                <a:spcPct val="100000"/>
              </a:lnSpc>
              <a:spcBef>
                <a:spcPts val="165"/>
              </a:spcBef>
            </a:pPr>
            <a:r>
              <a:rPr sz="900" spc="-20" dirty="0">
                <a:latin typeface="Arial"/>
                <a:cs typeface="Arial"/>
              </a:rPr>
              <a:t>8000</a:t>
            </a:r>
            <a:endParaRPr sz="900" dirty="0">
              <a:latin typeface="Arial"/>
              <a:cs typeface="Arial"/>
            </a:endParaRPr>
          </a:p>
          <a:p>
            <a:pPr marR="5080" algn="r">
              <a:lnSpc>
                <a:spcPct val="100000"/>
              </a:lnSpc>
              <a:spcBef>
                <a:spcPts val="170"/>
              </a:spcBef>
            </a:pPr>
            <a:r>
              <a:rPr sz="900" spc="-20" dirty="0">
                <a:latin typeface="Arial"/>
                <a:cs typeface="Arial"/>
              </a:rPr>
              <a:t>6000</a:t>
            </a:r>
            <a:endParaRPr sz="900" dirty="0">
              <a:latin typeface="Arial"/>
              <a:cs typeface="Arial"/>
            </a:endParaRPr>
          </a:p>
          <a:p>
            <a:pPr marR="5080" algn="r">
              <a:lnSpc>
                <a:spcPct val="100000"/>
              </a:lnSpc>
              <a:spcBef>
                <a:spcPts val="165"/>
              </a:spcBef>
            </a:pPr>
            <a:r>
              <a:rPr sz="900" spc="-20" dirty="0">
                <a:latin typeface="Arial"/>
                <a:cs typeface="Arial"/>
              </a:rPr>
              <a:t>4000</a:t>
            </a:r>
            <a:endParaRPr sz="900" dirty="0">
              <a:latin typeface="Arial"/>
              <a:cs typeface="Arial"/>
            </a:endParaRPr>
          </a:p>
          <a:p>
            <a:pPr marR="5080" algn="r">
              <a:lnSpc>
                <a:spcPct val="100000"/>
              </a:lnSpc>
              <a:spcBef>
                <a:spcPts val="170"/>
              </a:spcBef>
            </a:pPr>
            <a:r>
              <a:rPr sz="900" spc="-20" dirty="0">
                <a:latin typeface="Arial"/>
                <a:cs typeface="Arial"/>
              </a:rPr>
              <a:t>2000</a:t>
            </a:r>
            <a:endParaRPr sz="900" dirty="0">
              <a:latin typeface="Arial"/>
              <a:cs typeface="Arial"/>
            </a:endParaRPr>
          </a:p>
          <a:p>
            <a:pPr marR="6985" algn="r">
              <a:lnSpc>
                <a:spcPct val="100000"/>
              </a:lnSpc>
              <a:spcBef>
                <a:spcPts val="165"/>
              </a:spcBef>
            </a:pPr>
            <a:r>
              <a:rPr sz="900" spc="-30" dirty="0">
                <a:latin typeface="Arial"/>
                <a:cs typeface="Arial"/>
              </a:rPr>
              <a:t>0</a:t>
            </a:r>
            <a:endParaRPr sz="900" dirty="0">
              <a:latin typeface="Arial"/>
              <a:cs typeface="Arial"/>
            </a:endParaRPr>
          </a:p>
        </p:txBody>
      </p:sp>
      <p:sp>
        <p:nvSpPr>
          <p:cNvPr id="22" name="object 22"/>
          <p:cNvSpPr txBox="1"/>
          <p:nvPr/>
        </p:nvSpPr>
        <p:spPr>
          <a:xfrm>
            <a:off x="6281728" y="2984132"/>
            <a:ext cx="593090" cy="165100"/>
          </a:xfrm>
          <a:prstGeom prst="rect">
            <a:avLst/>
          </a:prstGeom>
        </p:spPr>
        <p:txBody>
          <a:bodyPr vert="horz" wrap="square" lIns="0" tIns="14604" rIns="0" bIns="0" rtlCol="0">
            <a:spAutoFit/>
          </a:bodyPr>
          <a:lstStyle/>
          <a:p>
            <a:pPr>
              <a:lnSpc>
                <a:spcPct val="100000"/>
              </a:lnSpc>
              <a:spcBef>
                <a:spcPts val="114"/>
              </a:spcBef>
            </a:pPr>
            <a:r>
              <a:rPr sz="900" spc="-5" dirty="0">
                <a:latin typeface="Arial"/>
                <a:cs typeface="Arial"/>
              </a:rPr>
              <a:t>Tr</a:t>
            </a:r>
            <a:r>
              <a:rPr sz="900" spc="-20" dirty="0">
                <a:latin typeface="Arial"/>
                <a:cs typeface="Arial"/>
              </a:rPr>
              <a:t>an</a:t>
            </a:r>
            <a:r>
              <a:rPr sz="900" spc="-25" dirty="0">
                <a:latin typeface="Arial"/>
                <a:cs typeface="Arial"/>
              </a:rPr>
              <a:t>s</a:t>
            </a:r>
            <a:r>
              <a:rPr sz="900" spc="-20" dirty="0">
                <a:latin typeface="Arial"/>
                <a:cs typeface="Arial"/>
              </a:rPr>
              <a:t>p</a:t>
            </a:r>
            <a:r>
              <a:rPr sz="900" spc="-25" dirty="0">
                <a:latin typeface="Arial"/>
                <a:cs typeface="Arial"/>
              </a:rPr>
              <a:t>l</a:t>
            </a:r>
            <a:r>
              <a:rPr sz="900" spc="-20" dirty="0">
                <a:latin typeface="Arial"/>
                <a:cs typeface="Arial"/>
              </a:rPr>
              <a:t>an</a:t>
            </a:r>
            <a:r>
              <a:rPr sz="900" spc="-10" dirty="0">
                <a:latin typeface="Arial"/>
                <a:cs typeface="Arial"/>
              </a:rPr>
              <a:t>t</a:t>
            </a:r>
            <a:r>
              <a:rPr sz="900" spc="-25" dirty="0">
                <a:latin typeface="Arial"/>
                <a:cs typeface="Arial"/>
              </a:rPr>
              <a:t>s</a:t>
            </a:r>
            <a:endParaRPr sz="900">
              <a:latin typeface="Arial"/>
              <a:cs typeface="Arial"/>
            </a:endParaRPr>
          </a:p>
        </p:txBody>
      </p:sp>
      <p:sp>
        <p:nvSpPr>
          <p:cNvPr id="23" name="object 23"/>
          <p:cNvSpPr txBox="1"/>
          <p:nvPr/>
        </p:nvSpPr>
        <p:spPr>
          <a:xfrm>
            <a:off x="7875966" y="2984132"/>
            <a:ext cx="576580" cy="165100"/>
          </a:xfrm>
          <a:prstGeom prst="rect">
            <a:avLst/>
          </a:prstGeom>
        </p:spPr>
        <p:txBody>
          <a:bodyPr vert="horz" wrap="square" lIns="0" tIns="14604" rIns="0" bIns="0" rtlCol="0">
            <a:spAutoFit/>
          </a:bodyPr>
          <a:lstStyle/>
          <a:p>
            <a:pPr>
              <a:lnSpc>
                <a:spcPct val="100000"/>
              </a:lnSpc>
              <a:spcBef>
                <a:spcPts val="114"/>
              </a:spcBef>
            </a:pPr>
            <a:r>
              <a:rPr sz="900" spc="-25" dirty="0">
                <a:latin typeface="Arial"/>
                <a:cs typeface="Arial"/>
              </a:rPr>
              <a:t>Waiting</a:t>
            </a:r>
            <a:r>
              <a:rPr sz="900" spc="-55" dirty="0">
                <a:latin typeface="Arial"/>
                <a:cs typeface="Arial"/>
              </a:rPr>
              <a:t> </a:t>
            </a:r>
            <a:r>
              <a:rPr sz="900" spc="-20" dirty="0">
                <a:latin typeface="Arial"/>
                <a:cs typeface="Arial"/>
              </a:rPr>
              <a:t>List</a:t>
            </a:r>
            <a:endParaRPr sz="900">
              <a:latin typeface="Arial"/>
              <a:cs typeface="Arial"/>
            </a:endParaRPr>
          </a:p>
        </p:txBody>
      </p:sp>
      <p:sp>
        <p:nvSpPr>
          <p:cNvPr id="24" name="object 24"/>
          <p:cNvSpPr txBox="1"/>
          <p:nvPr/>
        </p:nvSpPr>
        <p:spPr>
          <a:xfrm>
            <a:off x="5195912" y="1870516"/>
            <a:ext cx="146685" cy="497205"/>
          </a:xfrm>
          <a:prstGeom prst="rect">
            <a:avLst/>
          </a:prstGeom>
        </p:spPr>
        <p:txBody>
          <a:bodyPr vert="vert270" wrap="square" lIns="0" tIns="2540" rIns="0" bIns="0" rtlCol="0">
            <a:spAutoFit/>
          </a:bodyPr>
          <a:lstStyle/>
          <a:p>
            <a:pPr marL="12700">
              <a:lnSpc>
                <a:spcPct val="100000"/>
              </a:lnSpc>
              <a:spcBef>
                <a:spcPts val="20"/>
              </a:spcBef>
            </a:pPr>
            <a:r>
              <a:rPr sz="850" b="1" spc="45" dirty="0">
                <a:latin typeface="Arial"/>
                <a:cs typeface="Arial"/>
              </a:rPr>
              <a:t>Patients</a:t>
            </a:r>
            <a:endParaRPr sz="850">
              <a:latin typeface="Arial"/>
              <a:cs typeface="Arial"/>
            </a:endParaRPr>
          </a:p>
        </p:txBody>
      </p:sp>
      <p:sp>
        <p:nvSpPr>
          <p:cNvPr id="25" name="object 25"/>
          <p:cNvSpPr/>
          <p:nvPr/>
        </p:nvSpPr>
        <p:spPr>
          <a:xfrm>
            <a:off x="5144018" y="803770"/>
            <a:ext cx="3877945" cy="2451735"/>
          </a:xfrm>
          <a:custGeom>
            <a:avLst/>
            <a:gdLst/>
            <a:ahLst/>
            <a:cxnLst/>
            <a:rect l="l" t="t" r="r" b="b"/>
            <a:pathLst>
              <a:path w="3877945" h="2451735">
                <a:moveTo>
                  <a:pt x="0" y="2451222"/>
                </a:moveTo>
                <a:lnTo>
                  <a:pt x="3877346" y="2451222"/>
                </a:lnTo>
                <a:lnTo>
                  <a:pt x="3877346" y="0"/>
                </a:lnTo>
                <a:lnTo>
                  <a:pt x="0" y="0"/>
                </a:lnTo>
                <a:lnTo>
                  <a:pt x="0" y="2451222"/>
                </a:lnTo>
                <a:close/>
              </a:path>
            </a:pathLst>
          </a:custGeom>
          <a:ln w="8128">
            <a:solidFill>
              <a:srgbClr val="000000"/>
            </a:solidFill>
          </a:ln>
        </p:spPr>
        <p:txBody>
          <a:bodyPr wrap="square" lIns="0" tIns="0" rIns="0" bIns="0" rtlCol="0"/>
          <a:lstStyle/>
          <a:p>
            <a:endParaRPr/>
          </a:p>
        </p:txBody>
      </p:sp>
      <p:sp>
        <p:nvSpPr>
          <p:cNvPr id="26" name="object 26"/>
          <p:cNvSpPr txBox="1"/>
          <p:nvPr/>
        </p:nvSpPr>
        <p:spPr>
          <a:xfrm>
            <a:off x="231140" y="851661"/>
            <a:ext cx="4514215" cy="39116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400" b="1" spc="-15" dirty="0">
                <a:latin typeface="Carlito"/>
                <a:cs typeface="Carlito"/>
              </a:rPr>
              <a:t>Patients </a:t>
            </a:r>
            <a:r>
              <a:rPr sz="2400" b="1" spc="-10" dirty="0">
                <a:latin typeface="Carlito"/>
                <a:cs typeface="Carlito"/>
              </a:rPr>
              <a:t>are </a:t>
            </a:r>
            <a:r>
              <a:rPr sz="2400" b="1" dirty="0">
                <a:latin typeface="Carlito"/>
                <a:cs typeface="Carlito"/>
              </a:rPr>
              <a:t>in </a:t>
            </a:r>
            <a:r>
              <a:rPr sz="2400" b="1" spc="-5" dirty="0">
                <a:latin typeface="Carlito"/>
                <a:cs typeface="Carlito"/>
              </a:rPr>
              <a:t>waiting </a:t>
            </a:r>
            <a:r>
              <a:rPr sz="2400" b="1" spc="-10" dirty="0">
                <a:latin typeface="Carlito"/>
                <a:cs typeface="Carlito"/>
              </a:rPr>
              <a:t>list </a:t>
            </a:r>
            <a:r>
              <a:rPr sz="2400" b="1" dirty="0">
                <a:latin typeface="Carlito"/>
                <a:cs typeface="Carlito"/>
              </a:rPr>
              <a:t>due</a:t>
            </a:r>
            <a:r>
              <a:rPr sz="2400" b="1" spc="-45" dirty="0">
                <a:latin typeface="Carlito"/>
                <a:cs typeface="Carlito"/>
              </a:rPr>
              <a:t> </a:t>
            </a:r>
            <a:r>
              <a:rPr sz="2400" b="1" spc="-20" dirty="0">
                <a:latin typeface="Carlito"/>
                <a:cs typeface="Carlito"/>
              </a:rPr>
              <a:t>to</a:t>
            </a:r>
            <a:endParaRPr sz="2400">
              <a:latin typeface="Carlito"/>
              <a:cs typeface="Carlito"/>
            </a:endParaRPr>
          </a:p>
        </p:txBody>
      </p:sp>
      <p:sp>
        <p:nvSpPr>
          <p:cNvPr id="27" name="object 27"/>
          <p:cNvSpPr txBox="1"/>
          <p:nvPr/>
        </p:nvSpPr>
        <p:spPr>
          <a:xfrm>
            <a:off x="231140" y="1217421"/>
            <a:ext cx="294386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rlito"/>
                <a:cs typeface="Carlito"/>
              </a:rPr>
              <a:t>unavailability </a:t>
            </a:r>
            <a:r>
              <a:rPr sz="2400" b="1" dirty="0">
                <a:latin typeface="Carlito"/>
                <a:cs typeface="Carlito"/>
              </a:rPr>
              <a:t>of</a:t>
            </a:r>
            <a:r>
              <a:rPr sz="2400" b="1" spc="-20" dirty="0">
                <a:latin typeface="Carlito"/>
                <a:cs typeface="Carlito"/>
              </a:rPr>
              <a:t> </a:t>
            </a:r>
            <a:r>
              <a:rPr sz="2400" b="1" spc="-40" dirty="0">
                <a:latin typeface="Carlito"/>
                <a:cs typeface="Carlito"/>
              </a:rPr>
              <a:t>donor.</a:t>
            </a:r>
            <a:endParaRPr sz="2400">
              <a:latin typeface="Carlito"/>
              <a:cs typeface="Carlito"/>
            </a:endParaRPr>
          </a:p>
        </p:txBody>
      </p:sp>
      <p:sp>
        <p:nvSpPr>
          <p:cNvPr id="28" name="object 28"/>
          <p:cNvSpPr txBox="1">
            <a:spLocks noGrp="1"/>
          </p:cNvSpPr>
          <p:nvPr>
            <p:ph type="body" idx="1"/>
          </p:nvPr>
        </p:nvSpPr>
        <p:spPr>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dirty="0"/>
              <a:t>Use of </a:t>
            </a:r>
            <a:r>
              <a:rPr spc="-5" dirty="0"/>
              <a:t>immunosuppressants</a:t>
            </a:r>
            <a:r>
              <a:rPr spc="-90" dirty="0"/>
              <a:t> </a:t>
            </a:r>
            <a:r>
              <a:rPr spc="-15" dirty="0"/>
              <a:t>may</a:t>
            </a:r>
          </a:p>
          <a:p>
            <a:pPr marL="355600">
              <a:lnSpc>
                <a:spcPct val="100000"/>
              </a:lnSpc>
              <a:spcBef>
                <a:spcPts val="5"/>
              </a:spcBef>
            </a:pPr>
            <a:r>
              <a:rPr dirty="0"/>
              <a:t>be</a:t>
            </a:r>
            <a:r>
              <a:rPr spc="-5" dirty="0"/>
              <a:t> needed.</a:t>
            </a:r>
          </a:p>
          <a:p>
            <a:pPr marL="355600" marR="1043940" indent="-342900">
              <a:lnSpc>
                <a:spcPct val="100000"/>
              </a:lnSpc>
              <a:buFont typeface="Arial"/>
              <a:buChar char="•"/>
              <a:tabLst>
                <a:tab pos="354965" algn="l"/>
                <a:tab pos="355600" algn="l"/>
              </a:tabLst>
            </a:pPr>
            <a:r>
              <a:rPr spc="-5" dirty="0"/>
              <a:t>These devices </a:t>
            </a:r>
            <a:r>
              <a:rPr spc="-10" dirty="0"/>
              <a:t>currently  undergoing </a:t>
            </a:r>
            <a:r>
              <a:rPr spc="-5" dirty="0"/>
              <a:t>clinical</a:t>
            </a:r>
            <a:r>
              <a:rPr spc="-55" dirty="0"/>
              <a:t> </a:t>
            </a:r>
            <a:r>
              <a:rPr spc="-5" dirty="0"/>
              <a:t>trials.</a:t>
            </a:r>
          </a:p>
          <a:p>
            <a:pPr marL="355600" indent="-342900">
              <a:lnSpc>
                <a:spcPct val="100000"/>
              </a:lnSpc>
              <a:buFont typeface="Arial"/>
              <a:buChar char="•"/>
              <a:tabLst>
                <a:tab pos="354965" algn="l"/>
                <a:tab pos="355600" algn="l"/>
              </a:tabLst>
            </a:pPr>
            <a:r>
              <a:rPr spc="-10" dirty="0"/>
              <a:t>Hepatocyte </a:t>
            </a:r>
            <a:r>
              <a:rPr spc="-5" dirty="0"/>
              <a:t>function can</a:t>
            </a:r>
            <a:r>
              <a:rPr spc="-20" dirty="0"/>
              <a:t> </a:t>
            </a:r>
            <a:r>
              <a:rPr dirty="0"/>
              <a:t>be</a:t>
            </a:r>
          </a:p>
          <a:p>
            <a:pPr marL="355600">
              <a:lnSpc>
                <a:spcPct val="100000"/>
              </a:lnSpc>
            </a:pPr>
            <a:r>
              <a:rPr spc="-10" dirty="0"/>
              <a:t>optimized.</a:t>
            </a:r>
          </a:p>
          <a:p>
            <a:pPr marL="355600" marR="508000" indent="-342900">
              <a:lnSpc>
                <a:spcPct val="100000"/>
              </a:lnSpc>
              <a:buFont typeface="Arial"/>
              <a:buChar char="•"/>
              <a:tabLst>
                <a:tab pos="354965" algn="l"/>
                <a:tab pos="355600" algn="l"/>
              </a:tabLst>
            </a:pPr>
            <a:r>
              <a:rPr spc="-5" dirty="0"/>
              <a:t>Survival benefit </a:t>
            </a:r>
            <a:r>
              <a:rPr dirty="0"/>
              <a:t>has not</a:t>
            </a:r>
            <a:r>
              <a:rPr spc="-70" dirty="0"/>
              <a:t> </a:t>
            </a:r>
            <a:r>
              <a:rPr spc="-5" dirty="0"/>
              <a:t>been  clearly</a:t>
            </a:r>
            <a:r>
              <a:rPr spc="-25" dirty="0"/>
              <a:t> </a:t>
            </a:r>
            <a:r>
              <a:rPr spc="-15" dirty="0"/>
              <a:t>demonstrated.</a:t>
            </a:r>
          </a:p>
          <a:p>
            <a:pPr marL="355600" indent="-342900">
              <a:lnSpc>
                <a:spcPct val="100000"/>
              </a:lnSpc>
              <a:buFont typeface="Arial"/>
              <a:buChar char="•"/>
              <a:tabLst>
                <a:tab pos="354965" algn="l"/>
                <a:tab pos="355600" algn="l"/>
              </a:tabLst>
            </a:pPr>
            <a:r>
              <a:rPr spc="-5" dirty="0"/>
              <a:t>Clinical trials </a:t>
            </a:r>
            <a:r>
              <a:rPr spc="-10" dirty="0"/>
              <a:t>are </a:t>
            </a:r>
            <a:r>
              <a:rPr spc="-15" dirty="0"/>
              <a:t>for </a:t>
            </a:r>
            <a:r>
              <a:rPr spc="-10" dirty="0"/>
              <a:t>safety</a:t>
            </a:r>
            <a:r>
              <a:rPr spc="-25" dirty="0"/>
              <a:t> </a:t>
            </a:r>
            <a:r>
              <a:rPr dirty="0"/>
              <a:t>and</a:t>
            </a:r>
          </a:p>
          <a:p>
            <a:pPr marL="355600">
              <a:lnSpc>
                <a:spcPct val="100000"/>
              </a:lnSpc>
              <a:spcBef>
                <a:spcPts val="5"/>
              </a:spcBef>
            </a:pPr>
            <a:r>
              <a:rPr spc="-20" dirty="0"/>
              <a:t>efficacy.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855"/>
            <a:ext cx="5562600" cy="697230"/>
          </a:xfrm>
          <a:prstGeom prst="rect">
            <a:avLst/>
          </a:prstGeom>
        </p:spPr>
        <p:txBody>
          <a:bodyPr vert="horz" wrap="square" lIns="0" tIns="13335" rIns="0" bIns="0" rtlCol="0">
            <a:spAutoFit/>
          </a:bodyPr>
          <a:lstStyle/>
          <a:p>
            <a:pPr marL="12700">
              <a:lnSpc>
                <a:spcPct val="100000"/>
              </a:lnSpc>
              <a:spcBef>
                <a:spcPts val="105"/>
              </a:spcBef>
            </a:pPr>
            <a:r>
              <a:rPr spc="-400" dirty="0"/>
              <a:t>FUTURE</a:t>
            </a:r>
            <a:r>
              <a:rPr spc="-45" dirty="0"/>
              <a:t> </a:t>
            </a:r>
            <a:r>
              <a:rPr spc="-345" dirty="0"/>
              <a:t>CHALLENGES</a:t>
            </a:r>
          </a:p>
        </p:txBody>
      </p:sp>
      <p:sp>
        <p:nvSpPr>
          <p:cNvPr id="3" name="object 3"/>
          <p:cNvSpPr txBox="1"/>
          <p:nvPr/>
        </p:nvSpPr>
        <p:spPr>
          <a:xfrm>
            <a:off x="231140" y="745363"/>
            <a:ext cx="8385809" cy="5732780"/>
          </a:xfrm>
          <a:prstGeom prst="rect">
            <a:avLst/>
          </a:prstGeom>
        </p:spPr>
        <p:txBody>
          <a:bodyPr vert="horz" wrap="square" lIns="0" tIns="12700" rIns="0" bIns="0" rtlCol="0">
            <a:spAutoFit/>
          </a:bodyPr>
          <a:lstStyle/>
          <a:p>
            <a:pPr marL="355600" marR="390525" indent="-342900">
              <a:lnSpc>
                <a:spcPct val="100000"/>
              </a:lnSpc>
              <a:spcBef>
                <a:spcPts val="100"/>
              </a:spcBef>
              <a:buFont typeface="Arial"/>
              <a:buChar char="•"/>
              <a:tabLst>
                <a:tab pos="354965" algn="l"/>
                <a:tab pos="355600" algn="l"/>
              </a:tabLst>
            </a:pPr>
            <a:r>
              <a:rPr sz="2400" b="1" spc="-10" dirty="0">
                <a:latin typeface="Carlito"/>
                <a:cs typeface="Carlito"/>
              </a:rPr>
              <a:t>Research </a:t>
            </a:r>
            <a:r>
              <a:rPr sz="2400" b="1" dirty="0">
                <a:latin typeface="Carlito"/>
                <a:cs typeface="Carlito"/>
              </a:rPr>
              <a:t>in </a:t>
            </a:r>
            <a:r>
              <a:rPr sz="2400" b="1" spc="-5" dirty="0">
                <a:latin typeface="Carlito"/>
                <a:cs typeface="Carlito"/>
              </a:rPr>
              <a:t>cell </a:t>
            </a:r>
            <a:r>
              <a:rPr sz="2400" b="1" spc="-15" dirty="0">
                <a:latin typeface="Carlito"/>
                <a:cs typeface="Carlito"/>
              </a:rPr>
              <a:t>sources/viability, </a:t>
            </a:r>
            <a:r>
              <a:rPr sz="2400" b="1" spc="-10" dirty="0">
                <a:latin typeface="Carlito"/>
                <a:cs typeface="Carlito"/>
              </a:rPr>
              <a:t>Bioreactor </a:t>
            </a:r>
            <a:r>
              <a:rPr sz="2400" b="1" dirty="0">
                <a:latin typeface="Carlito"/>
                <a:cs typeface="Carlito"/>
              </a:rPr>
              <a:t>design, </a:t>
            </a:r>
            <a:r>
              <a:rPr sz="2400" b="1" spc="-10" dirty="0">
                <a:latin typeface="Carlito"/>
                <a:cs typeface="Carlito"/>
              </a:rPr>
              <a:t>Filtering  </a:t>
            </a:r>
            <a:r>
              <a:rPr sz="2400" b="1" spc="-5" dirty="0">
                <a:latin typeface="Carlito"/>
                <a:cs typeface="Carlito"/>
              </a:rPr>
              <a:t>techniques, </a:t>
            </a:r>
            <a:r>
              <a:rPr sz="2400" b="1" spc="-10" dirty="0">
                <a:latin typeface="Carlito"/>
                <a:cs typeface="Carlito"/>
              </a:rPr>
              <a:t>Packaging </a:t>
            </a:r>
            <a:r>
              <a:rPr sz="2400" b="1" spc="-15" dirty="0">
                <a:latin typeface="Carlito"/>
                <a:cs typeface="Carlito"/>
              </a:rPr>
              <a:t>for </a:t>
            </a:r>
            <a:r>
              <a:rPr sz="2400" b="1" spc="-10" dirty="0">
                <a:latin typeface="Carlito"/>
                <a:cs typeface="Carlito"/>
              </a:rPr>
              <a:t>implantable</a:t>
            </a:r>
            <a:r>
              <a:rPr sz="2400" b="1" spc="15" dirty="0">
                <a:latin typeface="Carlito"/>
                <a:cs typeface="Carlito"/>
              </a:rPr>
              <a:t> </a:t>
            </a:r>
            <a:r>
              <a:rPr sz="2400" b="1" spc="-5" dirty="0">
                <a:latin typeface="Carlito"/>
                <a:cs typeface="Carlito"/>
              </a:rPr>
              <a:t>devices.</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Should </a:t>
            </a:r>
            <a:r>
              <a:rPr sz="2400" b="1" spc="-10" dirty="0">
                <a:latin typeface="Carlito"/>
                <a:cs typeface="Carlito"/>
              </a:rPr>
              <a:t>provide </a:t>
            </a:r>
            <a:r>
              <a:rPr sz="2400" b="1" spc="-15" dirty="0">
                <a:latin typeface="Carlito"/>
                <a:cs typeface="Carlito"/>
              </a:rPr>
              <a:t>at </a:t>
            </a:r>
            <a:r>
              <a:rPr sz="2400" b="1" spc="-5" dirty="0">
                <a:latin typeface="Carlito"/>
                <a:cs typeface="Carlito"/>
              </a:rPr>
              <a:t>least 10% </a:t>
            </a:r>
            <a:r>
              <a:rPr sz="2400" b="1" dirty="0">
                <a:latin typeface="Carlito"/>
                <a:cs typeface="Carlito"/>
              </a:rPr>
              <a:t>of </a:t>
            </a:r>
            <a:r>
              <a:rPr sz="2400" b="1" spc="-10" dirty="0">
                <a:latin typeface="Carlito"/>
                <a:cs typeface="Carlito"/>
              </a:rPr>
              <a:t>liver</a:t>
            </a:r>
            <a:r>
              <a:rPr sz="2400" b="1" spc="-20" dirty="0">
                <a:latin typeface="Carlito"/>
                <a:cs typeface="Carlito"/>
              </a:rPr>
              <a:t> </a:t>
            </a:r>
            <a:r>
              <a:rPr sz="2400" b="1" spc="-5" dirty="0">
                <a:latin typeface="Carlito"/>
                <a:cs typeface="Carlito"/>
              </a:rPr>
              <a:t>functioning.</a:t>
            </a:r>
            <a:endParaRPr sz="2400">
              <a:latin typeface="Carlito"/>
              <a:cs typeface="Carlito"/>
            </a:endParaRPr>
          </a:p>
          <a:p>
            <a:pPr marL="355600" marR="908685" indent="-342900">
              <a:lnSpc>
                <a:spcPct val="100000"/>
              </a:lnSpc>
              <a:spcBef>
                <a:spcPts val="580"/>
              </a:spcBef>
              <a:buFont typeface="Arial"/>
              <a:buChar char="•"/>
              <a:tabLst>
                <a:tab pos="354965" algn="l"/>
                <a:tab pos="355600" algn="l"/>
              </a:tabLst>
            </a:pPr>
            <a:r>
              <a:rPr sz="2400" b="1" spc="-15" dirty="0">
                <a:latin typeface="Carlito"/>
                <a:cs typeface="Carlito"/>
              </a:rPr>
              <a:t>Controversy </a:t>
            </a:r>
            <a:r>
              <a:rPr sz="2400" b="1" spc="-10" dirty="0">
                <a:latin typeface="Carlito"/>
                <a:cs typeface="Carlito"/>
              </a:rPr>
              <a:t>over </a:t>
            </a:r>
            <a:r>
              <a:rPr sz="2400" b="1" spc="-5" dirty="0">
                <a:latin typeface="Carlito"/>
                <a:cs typeface="Carlito"/>
              </a:rPr>
              <a:t>the </a:t>
            </a:r>
            <a:r>
              <a:rPr sz="2400" b="1" dirty="0">
                <a:latin typeface="Carlito"/>
                <a:cs typeface="Carlito"/>
              </a:rPr>
              <a:t>use of </a:t>
            </a:r>
            <a:r>
              <a:rPr sz="2400" b="1" spc="-10" dirty="0">
                <a:latin typeface="Carlito"/>
                <a:cs typeface="Carlito"/>
              </a:rPr>
              <a:t>porcine </a:t>
            </a:r>
            <a:r>
              <a:rPr sz="2400" b="1" dirty="0">
                <a:latin typeface="Carlito"/>
                <a:cs typeface="Carlito"/>
              </a:rPr>
              <a:t>cells </a:t>
            </a:r>
            <a:r>
              <a:rPr sz="2400" b="1" spc="-5" dirty="0">
                <a:latin typeface="Carlito"/>
                <a:cs typeface="Carlito"/>
              </a:rPr>
              <a:t>due </a:t>
            </a:r>
            <a:r>
              <a:rPr sz="2400" b="1" spc="-15" dirty="0">
                <a:latin typeface="Carlito"/>
                <a:cs typeface="Carlito"/>
              </a:rPr>
              <a:t>to </a:t>
            </a:r>
            <a:r>
              <a:rPr sz="2400" b="1" spc="-5" dirty="0">
                <a:latin typeface="Carlito"/>
                <a:cs typeface="Carlito"/>
              </a:rPr>
              <a:t>possible  transmission </a:t>
            </a:r>
            <a:r>
              <a:rPr sz="2400" b="1" dirty="0">
                <a:latin typeface="Carlito"/>
                <a:cs typeface="Carlito"/>
              </a:rPr>
              <a:t>of </a:t>
            </a:r>
            <a:r>
              <a:rPr sz="2400" b="1" spc="-10" dirty="0">
                <a:latin typeface="Carlito"/>
                <a:cs typeface="Carlito"/>
              </a:rPr>
              <a:t>infections.</a:t>
            </a:r>
            <a:endParaRPr sz="2400">
              <a:latin typeface="Carlito"/>
              <a:cs typeface="Carlito"/>
            </a:endParaRPr>
          </a:p>
          <a:p>
            <a:pPr marL="355600" marR="349250" indent="-342900">
              <a:lnSpc>
                <a:spcPct val="100000"/>
              </a:lnSpc>
              <a:spcBef>
                <a:spcPts val="575"/>
              </a:spcBef>
              <a:buFont typeface="Arial"/>
              <a:buChar char="•"/>
              <a:tabLst>
                <a:tab pos="354965" algn="l"/>
                <a:tab pos="355600" algn="l"/>
              </a:tabLst>
            </a:pPr>
            <a:r>
              <a:rPr sz="2400" b="1" spc="-10" dirty="0">
                <a:latin typeface="Carlito"/>
                <a:cs typeface="Carlito"/>
              </a:rPr>
              <a:t>Hepatocytes </a:t>
            </a:r>
            <a:r>
              <a:rPr sz="2400" b="1" dirty="0">
                <a:latin typeface="Carlito"/>
                <a:cs typeface="Carlito"/>
              </a:rPr>
              <a:t>and </a:t>
            </a:r>
            <a:r>
              <a:rPr sz="2400" b="1" spc="-5" dirty="0">
                <a:latin typeface="Carlito"/>
                <a:cs typeface="Carlito"/>
              </a:rPr>
              <a:t>plasma </a:t>
            </a:r>
            <a:r>
              <a:rPr sz="2400" b="1" spc="-15" dirty="0">
                <a:latin typeface="Carlito"/>
                <a:cs typeface="Carlito"/>
              </a:rPr>
              <a:t>have </a:t>
            </a:r>
            <a:r>
              <a:rPr sz="2400" b="1" spc="-5" dirty="0">
                <a:latin typeface="Carlito"/>
                <a:cs typeface="Carlito"/>
              </a:rPr>
              <a:t>very </a:t>
            </a:r>
            <a:r>
              <a:rPr sz="2400" b="1" spc="-15" dirty="0">
                <a:latin typeface="Carlito"/>
                <a:cs typeface="Carlito"/>
              </a:rPr>
              <a:t>different </a:t>
            </a:r>
            <a:r>
              <a:rPr sz="2400" b="1" spc="-10" dirty="0">
                <a:latin typeface="Carlito"/>
                <a:cs typeface="Carlito"/>
              </a:rPr>
              <a:t>physio-chemical  </a:t>
            </a:r>
            <a:r>
              <a:rPr sz="2400" b="1" spc="-5" dirty="0">
                <a:latin typeface="Carlito"/>
                <a:cs typeface="Carlito"/>
              </a:rPr>
              <a:t>properties.</a:t>
            </a:r>
            <a:endParaRPr sz="2400">
              <a:latin typeface="Carlito"/>
              <a:cs typeface="Carlito"/>
            </a:endParaRPr>
          </a:p>
          <a:p>
            <a:pPr marL="355600" marR="318135" indent="-342900">
              <a:lnSpc>
                <a:spcPct val="100000"/>
              </a:lnSpc>
              <a:spcBef>
                <a:spcPts val="580"/>
              </a:spcBef>
              <a:buFont typeface="Arial"/>
              <a:buChar char="•"/>
              <a:tabLst>
                <a:tab pos="354965" algn="l"/>
                <a:tab pos="355600" algn="l"/>
              </a:tabLst>
            </a:pPr>
            <a:r>
              <a:rPr sz="2400" b="1" spc="-10" dirty="0">
                <a:latin typeface="Carlito"/>
                <a:cs typeface="Carlito"/>
              </a:rPr>
              <a:t>Hepatocyte </a:t>
            </a:r>
            <a:r>
              <a:rPr sz="2400" b="1" dirty="0">
                <a:latin typeface="Carlito"/>
                <a:cs typeface="Carlito"/>
              </a:rPr>
              <a:t>cells </a:t>
            </a:r>
            <a:r>
              <a:rPr sz="2400" b="1" spc="-10" dirty="0">
                <a:latin typeface="Carlito"/>
                <a:cs typeface="Carlito"/>
              </a:rPr>
              <a:t>undergo </a:t>
            </a:r>
            <a:r>
              <a:rPr sz="2400" b="1" dirty="0">
                <a:latin typeface="Carlito"/>
                <a:cs typeface="Carlito"/>
              </a:rPr>
              <a:t>a lot of </a:t>
            </a:r>
            <a:r>
              <a:rPr sz="2400" b="1" spc="-15" dirty="0">
                <a:latin typeface="Carlito"/>
                <a:cs typeface="Carlito"/>
              </a:rPr>
              <a:t>stress </a:t>
            </a:r>
            <a:r>
              <a:rPr sz="2400" b="1" spc="-5" dirty="0">
                <a:latin typeface="Carlito"/>
                <a:cs typeface="Carlito"/>
              </a:rPr>
              <a:t>inside </a:t>
            </a:r>
            <a:r>
              <a:rPr sz="2400" b="1" dirty="0">
                <a:latin typeface="Carlito"/>
                <a:cs typeface="Carlito"/>
              </a:rPr>
              <a:t>of </a:t>
            </a:r>
            <a:r>
              <a:rPr sz="2400" b="1" spc="-5" dirty="0">
                <a:latin typeface="Carlito"/>
                <a:cs typeface="Carlito"/>
              </a:rPr>
              <a:t>bio-artificial  </a:t>
            </a:r>
            <a:r>
              <a:rPr sz="2400" b="1" spc="-45" dirty="0">
                <a:latin typeface="Carlito"/>
                <a:cs typeface="Carlito"/>
              </a:rPr>
              <a:t>liver.</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Limited volume </a:t>
            </a:r>
            <a:r>
              <a:rPr sz="2400" b="1" dirty="0">
                <a:latin typeface="Carlito"/>
                <a:cs typeface="Carlito"/>
              </a:rPr>
              <a:t>of </a:t>
            </a:r>
            <a:r>
              <a:rPr sz="2400" b="1" spc="-5" dirty="0">
                <a:latin typeface="Carlito"/>
                <a:cs typeface="Carlito"/>
              </a:rPr>
              <a:t>the</a:t>
            </a:r>
            <a:r>
              <a:rPr sz="2400" b="1" spc="-30" dirty="0">
                <a:latin typeface="Carlito"/>
                <a:cs typeface="Carlito"/>
              </a:rPr>
              <a:t> </a:t>
            </a:r>
            <a:r>
              <a:rPr sz="2400" b="1" spc="-25" dirty="0">
                <a:latin typeface="Carlito"/>
                <a:cs typeface="Carlito"/>
              </a:rPr>
              <a:t>bioreactor.</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10" dirty="0">
                <a:latin typeface="Carlito"/>
                <a:cs typeface="Carlito"/>
              </a:rPr>
              <a:t>Proteins </a:t>
            </a:r>
            <a:r>
              <a:rPr sz="2400" b="1" spc="-15" dirty="0">
                <a:latin typeface="Carlito"/>
                <a:cs typeface="Carlito"/>
              </a:rPr>
              <a:t>greater </a:t>
            </a:r>
            <a:r>
              <a:rPr sz="2400" b="1" spc="-5" dirty="0">
                <a:latin typeface="Carlito"/>
                <a:cs typeface="Carlito"/>
              </a:rPr>
              <a:t>than </a:t>
            </a:r>
            <a:r>
              <a:rPr sz="2400" b="1" spc="-10" dirty="0">
                <a:latin typeface="Carlito"/>
                <a:cs typeface="Carlito"/>
              </a:rPr>
              <a:t>pore </a:t>
            </a:r>
            <a:r>
              <a:rPr sz="2400" b="1" spc="-15" dirty="0">
                <a:latin typeface="Carlito"/>
                <a:cs typeface="Carlito"/>
              </a:rPr>
              <a:t>size </a:t>
            </a:r>
            <a:r>
              <a:rPr sz="2400" b="1" spc="-5" dirty="0">
                <a:latin typeface="Carlito"/>
                <a:cs typeface="Carlito"/>
              </a:rPr>
              <a:t>cannot </a:t>
            </a:r>
            <a:r>
              <a:rPr sz="2400" b="1" dirty="0">
                <a:latin typeface="Carlito"/>
                <a:cs typeface="Carlito"/>
              </a:rPr>
              <a:t>be</a:t>
            </a:r>
            <a:r>
              <a:rPr sz="2400" b="1" spc="-5" dirty="0">
                <a:latin typeface="Carlito"/>
                <a:cs typeface="Carlito"/>
              </a:rPr>
              <a:t> released.</a:t>
            </a:r>
            <a:endParaRPr sz="2400">
              <a:latin typeface="Carlito"/>
              <a:cs typeface="Carlito"/>
            </a:endParaRPr>
          </a:p>
          <a:p>
            <a:pPr marL="355600" marR="5080" indent="-342900">
              <a:lnSpc>
                <a:spcPct val="100000"/>
              </a:lnSpc>
              <a:spcBef>
                <a:spcPts val="575"/>
              </a:spcBef>
              <a:buFont typeface="Arial"/>
              <a:buChar char="•"/>
              <a:tabLst>
                <a:tab pos="354965" algn="l"/>
                <a:tab pos="355600" algn="l"/>
              </a:tabLst>
            </a:pPr>
            <a:r>
              <a:rPr sz="2400" b="1" spc="-105" dirty="0">
                <a:latin typeface="Carlito"/>
                <a:cs typeface="Carlito"/>
              </a:rPr>
              <a:t>To </a:t>
            </a:r>
            <a:r>
              <a:rPr sz="2400" b="1" spc="-5" dirty="0">
                <a:latin typeface="Carlito"/>
                <a:cs typeface="Carlito"/>
              </a:rPr>
              <a:t>achieve density </a:t>
            </a:r>
            <a:r>
              <a:rPr sz="2400" b="1" dirty="0">
                <a:latin typeface="Carlito"/>
                <a:cs typeface="Carlito"/>
              </a:rPr>
              <a:t>of cells needed </a:t>
            </a:r>
            <a:r>
              <a:rPr sz="2400" b="1" spc="-15" dirty="0">
                <a:latin typeface="Carlito"/>
                <a:cs typeface="Carlito"/>
              </a:rPr>
              <a:t>to </a:t>
            </a:r>
            <a:r>
              <a:rPr sz="2400" b="1" spc="-10" dirty="0">
                <a:latin typeface="Carlito"/>
                <a:cs typeface="Carlito"/>
              </a:rPr>
              <a:t>replace </a:t>
            </a:r>
            <a:r>
              <a:rPr sz="2400" b="1" spc="-35" dirty="0">
                <a:latin typeface="Carlito"/>
                <a:cs typeface="Carlito"/>
              </a:rPr>
              <a:t>liver, </a:t>
            </a:r>
            <a:r>
              <a:rPr sz="2400" b="1" dirty="0">
                <a:latin typeface="Carlito"/>
                <a:cs typeface="Carlito"/>
              </a:rPr>
              <a:t>an </a:t>
            </a:r>
            <a:r>
              <a:rPr sz="2400" b="1" spc="-15" dirty="0">
                <a:latin typeface="Carlito"/>
                <a:cs typeface="Carlito"/>
              </a:rPr>
              <a:t>estimated  </a:t>
            </a:r>
            <a:r>
              <a:rPr sz="2400" b="1" spc="-5" dirty="0">
                <a:latin typeface="Carlito"/>
                <a:cs typeface="Carlito"/>
              </a:rPr>
              <a:t>1000m </a:t>
            </a:r>
            <a:r>
              <a:rPr sz="2400" b="1" dirty="0">
                <a:latin typeface="Carlito"/>
                <a:cs typeface="Carlito"/>
              </a:rPr>
              <a:t>of hollow </a:t>
            </a:r>
            <a:r>
              <a:rPr sz="2400" b="1" spc="-10" dirty="0">
                <a:latin typeface="Carlito"/>
                <a:cs typeface="Carlito"/>
              </a:rPr>
              <a:t>fibers </a:t>
            </a:r>
            <a:r>
              <a:rPr sz="2400" b="1" spc="-5" dirty="0">
                <a:latin typeface="Carlito"/>
                <a:cs typeface="Carlito"/>
              </a:rPr>
              <a:t>would be</a:t>
            </a:r>
            <a:r>
              <a:rPr sz="2400" b="1" spc="-40" dirty="0">
                <a:latin typeface="Carlito"/>
                <a:cs typeface="Carlito"/>
              </a:rPr>
              <a:t> </a:t>
            </a:r>
            <a:r>
              <a:rPr sz="2400" b="1" dirty="0">
                <a:latin typeface="Carlito"/>
                <a:cs typeface="Carlito"/>
              </a:rPr>
              <a:t>needed.</a:t>
            </a:r>
            <a:endParaRPr sz="2400">
              <a:latin typeface="Carlito"/>
              <a:cs typeface="Carlito"/>
            </a:endParaRPr>
          </a:p>
          <a:p>
            <a:pPr marL="355600" indent="-342900">
              <a:lnSpc>
                <a:spcPct val="100000"/>
              </a:lnSpc>
              <a:spcBef>
                <a:spcPts val="580"/>
              </a:spcBef>
              <a:buFont typeface="Arial"/>
              <a:buChar char="•"/>
              <a:tabLst>
                <a:tab pos="354965" algn="l"/>
                <a:tab pos="355600" algn="l"/>
              </a:tabLst>
            </a:pPr>
            <a:r>
              <a:rPr sz="2400" b="1" spc="-5" dirty="0">
                <a:latin typeface="Carlito"/>
                <a:cs typeface="Carlito"/>
              </a:rPr>
              <a:t>The risk </a:t>
            </a:r>
            <a:r>
              <a:rPr sz="2400" b="1" dirty="0">
                <a:latin typeface="Carlito"/>
                <a:cs typeface="Carlito"/>
              </a:rPr>
              <a:t>of </a:t>
            </a:r>
            <a:r>
              <a:rPr sz="2400" b="1" spc="-5" dirty="0">
                <a:latin typeface="Carlito"/>
                <a:cs typeface="Carlito"/>
              </a:rPr>
              <a:t>rejection is </a:t>
            </a:r>
            <a:r>
              <a:rPr sz="2400" b="1" spc="-15" dirty="0">
                <a:latin typeface="Carlito"/>
                <a:cs typeface="Carlito"/>
              </a:rPr>
              <a:t>always</a:t>
            </a:r>
            <a:r>
              <a:rPr sz="2400" b="1" spc="-35" dirty="0">
                <a:latin typeface="Carlito"/>
                <a:cs typeface="Carlito"/>
              </a:rPr>
              <a:t> </a:t>
            </a:r>
            <a:r>
              <a:rPr sz="2400" b="1" spc="-10" dirty="0">
                <a:latin typeface="Carlito"/>
                <a:cs typeface="Carlito"/>
              </a:rPr>
              <a:t>present.</a:t>
            </a:r>
            <a:endParaRPr sz="240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Rectangle 4"/>
          <p:cNvSpPr/>
          <p:nvPr/>
        </p:nvSpPr>
        <p:spPr>
          <a:xfrm>
            <a:off x="2286000" y="3105835"/>
            <a:ext cx="4572000" cy="2031325"/>
          </a:xfrm>
          <a:prstGeom prst="rect">
            <a:avLst/>
          </a:prstGeom>
        </p:spPr>
        <p:txBody>
          <a:bodyPr>
            <a:spAutoFit/>
          </a:bodyPr>
          <a:lstStyle/>
          <a:p>
            <a:r>
              <a:rPr lang="en-US" dirty="0">
                <a:hlinkClick r:id="rId2"/>
              </a:rPr>
              <a:t>https://www.youtube.com/watch?v=wbh3SjzydnQ</a:t>
            </a:r>
            <a:endParaRPr lang="en-US" dirty="0">
              <a:hlinkClick r:id="rId3"/>
            </a:endParaRPr>
          </a:p>
          <a:p>
            <a:r>
              <a:rPr lang="en-US" dirty="0">
                <a:hlinkClick r:id="rId3"/>
              </a:rPr>
              <a:t>https://www.youtube.com/watch?v=ufpGZV_zvLM</a:t>
            </a:r>
            <a:endParaRPr lang="en-US" dirty="0"/>
          </a:p>
          <a:p>
            <a:endParaRPr lang="en-US" dirty="0"/>
          </a:p>
          <a:p>
            <a:r>
              <a:rPr lang="en-US" dirty="0">
                <a:hlinkClick r:id="rId4"/>
              </a:rPr>
              <a:t>https://www.youtube.com/watch?v=bFLgr3G8ZQg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304800"/>
            <a:ext cx="3047629" cy="707886"/>
          </a:xfrm>
          <a:prstGeom prst="rect">
            <a:avLst/>
          </a:prstGeom>
        </p:spPr>
        <p:txBody>
          <a:bodyPr wrap="none">
            <a:spAutoFit/>
          </a:bodyPr>
          <a:lstStyle/>
          <a:p>
            <a:r>
              <a:rPr lang="en-US" sz="4000" dirty="0"/>
              <a:t>Artificial lung </a:t>
            </a:r>
          </a:p>
        </p:txBody>
      </p:sp>
      <p:sp>
        <p:nvSpPr>
          <p:cNvPr id="3" name="Rectangle 2"/>
          <p:cNvSpPr/>
          <p:nvPr/>
        </p:nvSpPr>
        <p:spPr>
          <a:xfrm>
            <a:off x="304800" y="1166843"/>
            <a:ext cx="8458200" cy="4893647"/>
          </a:xfrm>
          <a:prstGeom prst="rect">
            <a:avLst/>
          </a:prstGeom>
        </p:spPr>
        <p:txBody>
          <a:bodyPr wrap="square">
            <a:spAutoFit/>
          </a:bodyPr>
          <a:lstStyle/>
          <a:p>
            <a:pPr algn="just"/>
            <a:r>
              <a:rPr lang="en-US" sz="2400" dirty="0">
                <a:latin typeface="Times New Roman" pitchFamily="18" charset="0"/>
                <a:cs typeface="Times New Roman" pitchFamily="18" charset="0"/>
              </a:rPr>
              <a:t>The classic medical drama would be incomplete without the suspenseful mouth-to-mouth rescue scene, one person breathing for another to prolong life.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Hardly a ventilator device in itself, the concept still plays an essential role in current thoracic studies: develop a means of respiration, outside of an individual’s own power, that can assist or completely take over breathing for an impaired individual.</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Currently in use is the mechanical ventilator with a wide variety of techniques, calculations and adjustments aimed at improving its success. On the horizon is the mechanical or artificial lung, a device that is implantable in a human for respiratory support.</a:t>
            </a:r>
          </a:p>
        </p:txBody>
      </p:sp>
    </p:spTree>
    <p:extLst>
      <p:ext uri="{BB962C8B-B14F-4D97-AF65-F5344CB8AC3E}">
        <p14:creationId xmlns:p14="http://schemas.microsoft.com/office/powerpoint/2010/main" val="215318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839200" cy="5632311"/>
          </a:xfrm>
          <a:prstGeom prst="rect">
            <a:avLst/>
          </a:prstGeom>
        </p:spPr>
        <p:txBody>
          <a:bodyPr wrap="square">
            <a:spAutoFit/>
          </a:bodyPr>
          <a:lstStyle/>
          <a:p>
            <a:r>
              <a:rPr lang="en-US" sz="2400" dirty="0"/>
              <a:t>The number of individuals requiring a lung transplant is on the rise. In </a:t>
            </a:r>
            <a:r>
              <a:rPr lang="en-US" sz="2400" dirty="0" err="1"/>
              <a:t>acse</a:t>
            </a:r>
            <a:r>
              <a:rPr lang="en-US" sz="2400" dirty="0"/>
              <a:t> of lung transplantation the number of lungs available, the demand clearly outweighs the supply.</a:t>
            </a:r>
          </a:p>
          <a:p>
            <a:endParaRPr lang="en-US" sz="2400" dirty="0"/>
          </a:p>
          <a:p>
            <a:r>
              <a:rPr lang="en-US" sz="2400" dirty="0"/>
              <a:t>Survival rate is 10 to 15% and the reason for this discrepancy was cited as “poor organ function,” leading to an even greater disparity between needed and available lungs.</a:t>
            </a:r>
          </a:p>
          <a:p>
            <a:endParaRPr lang="en-US" sz="2400" dirty="0"/>
          </a:p>
          <a:p>
            <a:r>
              <a:rPr lang="en-US" sz="2400" dirty="0"/>
              <a:t>Research has focused not merely on an artificial lung as a replacement organ, but rather an artificial lung as a bridge to transplantation.</a:t>
            </a:r>
          </a:p>
          <a:p>
            <a:endParaRPr lang="en-US" sz="2400" dirty="0"/>
          </a:p>
          <a:p>
            <a:r>
              <a:rPr lang="en-US" sz="2400" dirty="0"/>
              <a:t>Historically, artificial lung technology has been limited to its use in cardiopulmonary bypass and extracorporeal membrane oxygenation (ECMO). ECMO, however, has inherent complications. </a:t>
            </a:r>
          </a:p>
        </p:txBody>
      </p:sp>
    </p:spTree>
    <p:extLst>
      <p:ext uri="{BB962C8B-B14F-4D97-AF65-F5344CB8AC3E}">
        <p14:creationId xmlns:p14="http://schemas.microsoft.com/office/powerpoint/2010/main" val="167965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09600"/>
            <a:ext cx="8763000" cy="4524315"/>
          </a:xfrm>
          <a:prstGeom prst="rect">
            <a:avLst/>
          </a:prstGeom>
        </p:spPr>
        <p:txBody>
          <a:bodyPr wrap="square">
            <a:spAutoFit/>
          </a:bodyPr>
          <a:lstStyle/>
          <a:p>
            <a:r>
              <a:rPr lang="en-US" sz="2400" dirty="0"/>
              <a:t>It is very time-consuming, needing large amounts of monitoring and personnel, and the device itself consists of tubes and </a:t>
            </a:r>
            <a:r>
              <a:rPr lang="en-US" sz="2400" dirty="0" err="1"/>
              <a:t>cannulae</a:t>
            </a:r>
            <a:r>
              <a:rPr lang="en-US" sz="2400" dirty="0"/>
              <a:t> that can rupture and lead to fatal results.</a:t>
            </a:r>
          </a:p>
          <a:p>
            <a:endParaRPr lang="en-US" sz="2400" dirty="0"/>
          </a:p>
          <a:p>
            <a:r>
              <a:rPr lang="en-US" sz="2400" dirty="0"/>
              <a:t>ECMO therapy is </a:t>
            </a:r>
            <a:r>
              <a:rPr lang="en-US" sz="2400" dirty="0" err="1"/>
              <a:t>nonambulatory</a:t>
            </a:r>
            <a:r>
              <a:rPr lang="en-US" sz="2400" dirty="0"/>
              <a:t> and requires multiple transfusions; additional complications include infection, erythrocyte and platelet damage and embolization of tube fragments</a:t>
            </a:r>
          </a:p>
          <a:p>
            <a:endParaRPr lang="en-US" sz="2400" dirty="0"/>
          </a:p>
          <a:p>
            <a:r>
              <a:rPr lang="en-US" sz="2400" dirty="0"/>
              <a:t>The intravascular oxygenator, IVOX, is one such alternative. Gas enters and leaves the system via conduits outside a small skin incision. The device, a membrane oxygenator, is placed in the vena cava and a vacuum pump pulls oxygen through the device fibers</a:t>
            </a:r>
          </a:p>
        </p:txBody>
      </p:sp>
    </p:spTree>
    <p:extLst>
      <p:ext uri="{BB962C8B-B14F-4D97-AF65-F5344CB8AC3E}">
        <p14:creationId xmlns:p14="http://schemas.microsoft.com/office/powerpoint/2010/main" val="167965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9661"/>
            <a:ext cx="2812415" cy="756920"/>
          </a:xfrm>
          <a:prstGeom prst="rect">
            <a:avLst/>
          </a:prstGeom>
        </p:spPr>
        <p:txBody>
          <a:bodyPr vert="horz" wrap="square" lIns="0" tIns="12700" rIns="0" bIns="0" rtlCol="0">
            <a:spAutoFit/>
          </a:bodyPr>
          <a:lstStyle/>
          <a:p>
            <a:pPr marL="12700">
              <a:lnSpc>
                <a:spcPct val="100000"/>
              </a:lnSpc>
              <a:spcBef>
                <a:spcPts val="100"/>
              </a:spcBef>
            </a:pPr>
            <a:r>
              <a:rPr sz="4800" spc="-490" dirty="0"/>
              <a:t>THE</a:t>
            </a:r>
            <a:r>
              <a:rPr sz="4800" spc="-85" dirty="0"/>
              <a:t> </a:t>
            </a:r>
            <a:r>
              <a:rPr sz="4800" spc="-340" dirty="0"/>
              <a:t>LIVER</a:t>
            </a:r>
            <a:endParaRPr sz="4800"/>
          </a:p>
        </p:txBody>
      </p:sp>
      <p:sp>
        <p:nvSpPr>
          <p:cNvPr id="3" name="object 3"/>
          <p:cNvSpPr txBox="1"/>
          <p:nvPr/>
        </p:nvSpPr>
        <p:spPr>
          <a:xfrm>
            <a:off x="307340" y="930910"/>
            <a:ext cx="7589520" cy="5732780"/>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sz="2400" b="1" spc="-10" dirty="0">
                <a:latin typeface="Carlito"/>
                <a:cs typeface="Carlito"/>
              </a:rPr>
              <a:t>Largest </a:t>
            </a:r>
            <a:r>
              <a:rPr sz="2400" b="1" spc="-15" dirty="0">
                <a:latin typeface="Carlito"/>
                <a:cs typeface="Carlito"/>
              </a:rPr>
              <a:t>internal</a:t>
            </a:r>
            <a:r>
              <a:rPr sz="2400" b="1" spc="-10" dirty="0">
                <a:latin typeface="Carlito"/>
                <a:cs typeface="Carlito"/>
              </a:rPr>
              <a:t> </a:t>
            </a:r>
            <a:r>
              <a:rPr sz="2400" b="1" spc="-15" dirty="0">
                <a:latin typeface="Carlito"/>
                <a:cs typeface="Carlito"/>
              </a:rPr>
              <a:t>organ</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Hepatic </a:t>
            </a:r>
            <a:r>
              <a:rPr sz="2400" b="1" dirty="0">
                <a:latin typeface="Carlito"/>
                <a:cs typeface="Carlito"/>
              </a:rPr>
              <a:t>cells </a:t>
            </a:r>
            <a:r>
              <a:rPr sz="2400" b="1" spc="-10" dirty="0">
                <a:latin typeface="Carlito"/>
                <a:cs typeface="Carlito"/>
              </a:rPr>
              <a:t>(hepatocytes) </a:t>
            </a:r>
            <a:r>
              <a:rPr sz="2400" b="1" spc="-5" dirty="0">
                <a:latin typeface="Carlito"/>
                <a:cs typeface="Carlito"/>
              </a:rPr>
              <a:t>responsible </a:t>
            </a:r>
            <a:r>
              <a:rPr sz="2400" b="1" spc="-15" dirty="0">
                <a:latin typeface="Carlito"/>
                <a:cs typeface="Carlito"/>
              </a:rPr>
              <a:t>for </a:t>
            </a:r>
            <a:r>
              <a:rPr sz="2400" b="1" spc="-10" dirty="0">
                <a:latin typeface="Carlito"/>
                <a:cs typeface="Carlito"/>
              </a:rPr>
              <a:t>liver</a:t>
            </a:r>
            <a:r>
              <a:rPr sz="2400" b="1" spc="-15" dirty="0">
                <a:latin typeface="Carlito"/>
                <a:cs typeface="Carlito"/>
              </a:rPr>
              <a:t> </a:t>
            </a:r>
            <a:r>
              <a:rPr sz="2400" b="1" spc="-5" dirty="0">
                <a:latin typeface="Carlito"/>
                <a:cs typeface="Carlito"/>
              </a:rPr>
              <a:t>functions</a:t>
            </a:r>
            <a:endParaRPr sz="2400">
              <a:latin typeface="Carlito"/>
              <a:cs typeface="Carlito"/>
            </a:endParaRPr>
          </a:p>
          <a:p>
            <a:pPr marL="355600" indent="-342900">
              <a:lnSpc>
                <a:spcPct val="100000"/>
              </a:lnSpc>
              <a:spcBef>
                <a:spcPts val="580"/>
              </a:spcBef>
              <a:buFont typeface="Arial"/>
              <a:buChar char="•"/>
              <a:tabLst>
                <a:tab pos="354965" algn="l"/>
                <a:tab pos="355600" algn="l"/>
              </a:tabLst>
            </a:pPr>
            <a:r>
              <a:rPr sz="2400" b="1" spc="-15" dirty="0">
                <a:latin typeface="Carlito"/>
                <a:cs typeface="Carlito"/>
              </a:rPr>
              <a:t>Regenerative</a:t>
            </a:r>
            <a:endParaRPr sz="2400">
              <a:latin typeface="Carlito"/>
              <a:cs typeface="Carlito"/>
            </a:endParaRPr>
          </a:p>
          <a:p>
            <a:pPr marL="12700" marR="4194175">
              <a:lnSpc>
                <a:spcPct val="120000"/>
              </a:lnSpc>
              <a:buFont typeface="Arial"/>
              <a:buChar char="•"/>
              <a:tabLst>
                <a:tab pos="354965" algn="l"/>
                <a:tab pos="355600" algn="l"/>
              </a:tabLst>
            </a:pPr>
            <a:r>
              <a:rPr sz="2400" b="1" spc="-5" dirty="0">
                <a:latin typeface="Carlito"/>
                <a:cs typeface="Carlito"/>
              </a:rPr>
              <a:t>Removing </a:t>
            </a:r>
            <a:r>
              <a:rPr sz="2400" b="1" dirty="0">
                <a:latin typeface="Carlito"/>
                <a:cs typeface="Carlito"/>
              </a:rPr>
              <a:t>and</a:t>
            </a:r>
            <a:r>
              <a:rPr sz="2400" b="1" spc="-75" dirty="0">
                <a:latin typeface="Carlito"/>
                <a:cs typeface="Carlito"/>
              </a:rPr>
              <a:t> </a:t>
            </a:r>
            <a:r>
              <a:rPr sz="2400" b="1" spc="-20" dirty="0">
                <a:latin typeface="Carlito"/>
                <a:cs typeface="Carlito"/>
              </a:rPr>
              <a:t>excreting  </a:t>
            </a:r>
            <a:r>
              <a:rPr sz="2400" b="1" dirty="0">
                <a:latin typeface="Carlito"/>
                <a:cs typeface="Carlito"/>
              </a:rPr>
              <a:t>body </a:t>
            </a:r>
            <a:r>
              <a:rPr sz="2400" b="1" spc="-15" dirty="0">
                <a:latin typeface="Carlito"/>
                <a:cs typeface="Carlito"/>
              </a:rPr>
              <a:t>wastes, </a:t>
            </a:r>
            <a:r>
              <a:rPr sz="2400" b="1" dirty="0">
                <a:latin typeface="Carlito"/>
                <a:cs typeface="Carlito"/>
              </a:rPr>
              <a:t>hormones,  </a:t>
            </a:r>
            <a:r>
              <a:rPr sz="2400" b="1" spc="-5" dirty="0">
                <a:latin typeface="Carlito"/>
                <a:cs typeface="Carlito"/>
              </a:rPr>
              <a:t>Drugs,</a:t>
            </a:r>
            <a:r>
              <a:rPr sz="2400" b="1" spc="-10" dirty="0">
                <a:latin typeface="Carlito"/>
                <a:cs typeface="Carlito"/>
              </a:rPr>
              <a:t> bacteria</a:t>
            </a:r>
            <a:endParaRPr sz="2400">
              <a:latin typeface="Carlito"/>
              <a:cs typeface="Carlito"/>
            </a:endParaRPr>
          </a:p>
          <a:p>
            <a:pPr marL="12700" marR="4423410">
              <a:lnSpc>
                <a:spcPct val="120000"/>
              </a:lnSpc>
              <a:buFont typeface="Arial"/>
              <a:buChar char="•"/>
              <a:tabLst>
                <a:tab pos="354965" algn="l"/>
                <a:tab pos="355600" algn="l"/>
              </a:tabLst>
            </a:pPr>
            <a:r>
              <a:rPr sz="2400" b="1" spc="-10" dirty="0">
                <a:latin typeface="Carlito"/>
                <a:cs typeface="Carlito"/>
              </a:rPr>
              <a:t>Synthesizing </a:t>
            </a:r>
            <a:r>
              <a:rPr sz="2400" b="1" dirty="0">
                <a:latin typeface="Carlito"/>
                <a:cs typeface="Carlito"/>
              </a:rPr>
              <a:t>plasma  </a:t>
            </a:r>
            <a:r>
              <a:rPr sz="2400" b="1" spc="-10" dirty="0">
                <a:latin typeface="Carlito"/>
                <a:cs typeface="Carlito"/>
              </a:rPr>
              <a:t>Proteins, </a:t>
            </a:r>
            <a:r>
              <a:rPr sz="2400" b="1" spc="-5" dirty="0">
                <a:latin typeface="Carlito"/>
                <a:cs typeface="Carlito"/>
              </a:rPr>
              <a:t>bile, </a:t>
            </a:r>
            <a:r>
              <a:rPr sz="2400" b="1" dirty="0">
                <a:latin typeface="Carlito"/>
                <a:cs typeface="Carlito"/>
              </a:rPr>
              <a:t>immune  </a:t>
            </a:r>
            <a:r>
              <a:rPr sz="2400" b="1" spc="-15" dirty="0">
                <a:latin typeface="Carlito"/>
                <a:cs typeface="Carlito"/>
              </a:rPr>
              <a:t>factors, </a:t>
            </a:r>
            <a:r>
              <a:rPr sz="2400" b="1" spc="-5" dirty="0">
                <a:latin typeface="Carlito"/>
                <a:cs typeface="Carlito"/>
              </a:rPr>
              <a:t>helping the body  </a:t>
            </a:r>
            <a:r>
              <a:rPr sz="2400" b="1" spc="-10" dirty="0">
                <a:latin typeface="Carlito"/>
                <a:cs typeface="Carlito"/>
              </a:rPr>
              <a:t>fight</a:t>
            </a:r>
            <a:r>
              <a:rPr sz="2400" b="1" spc="-5" dirty="0">
                <a:latin typeface="Carlito"/>
                <a:cs typeface="Carlito"/>
              </a:rPr>
              <a:t> </a:t>
            </a:r>
            <a:r>
              <a:rPr sz="2400" b="1" spc="-10" dirty="0">
                <a:latin typeface="Carlito"/>
                <a:cs typeface="Carlito"/>
              </a:rPr>
              <a:t>infection</a:t>
            </a:r>
            <a:endParaRPr sz="2400">
              <a:latin typeface="Carlito"/>
              <a:cs typeface="Carlito"/>
            </a:endParaRPr>
          </a:p>
          <a:p>
            <a:pPr marL="12700" marR="4145915">
              <a:lnSpc>
                <a:spcPct val="120000"/>
              </a:lnSpc>
              <a:buFont typeface="Arial"/>
              <a:buChar char="•"/>
              <a:tabLst>
                <a:tab pos="354965" algn="l"/>
                <a:tab pos="355600" algn="l"/>
              </a:tabLst>
            </a:pPr>
            <a:r>
              <a:rPr sz="2400" b="1" spc="-5" dirty="0">
                <a:latin typeface="Carlito"/>
                <a:cs typeface="Carlito"/>
              </a:rPr>
              <a:t>Storing </a:t>
            </a:r>
            <a:r>
              <a:rPr sz="2400" b="1" spc="-10" dirty="0">
                <a:latin typeface="Carlito"/>
                <a:cs typeface="Carlito"/>
              </a:rPr>
              <a:t>certain </a:t>
            </a:r>
            <a:r>
              <a:rPr sz="2400" b="1" spc="-5" dirty="0">
                <a:latin typeface="Carlito"/>
                <a:cs typeface="Carlito"/>
              </a:rPr>
              <a:t>vitamins,  </a:t>
            </a:r>
            <a:r>
              <a:rPr sz="2400" b="1" spc="-10" dirty="0">
                <a:latin typeface="Carlito"/>
                <a:cs typeface="Carlito"/>
              </a:rPr>
              <a:t>minerals, </a:t>
            </a:r>
            <a:r>
              <a:rPr sz="2400" b="1" dirty="0">
                <a:latin typeface="Carlito"/>
                <a:cs typeface="Carlito"/>
              </a:rPr>
              <a:t>and</a:t>
            </a:r>
            <a:r>
              <a:rPr sz="2400" b="1" spc="-10" dirty="0">
                <a:latin typeface="Carlito"/>
                <a:cs typeface="Carlito"/>
              </a:rPr>
              <a:t> </a:t>
            </a:r>
            <a:r>
              <a:rPr sz="2400" b="1" spc="-15" dirty="0">
                <a:latin typeface="Carlito"/>
                <a:cs typeface="Carlito"/>
              </a:rPr>
              <a:t>sugars</a:t>
            </a:r>
            <a:endParaRPr sz="2400">
              <a:latin typeface="Carlito"/>
              <a:cs typeface="Carlito"/>
            </a:endParaRPr>
          </a:p>
          <a:p>
            <a:pPr marL="355600" indent="-342900">
              <a:lnSpc>
                <a:spcPct val="100000"/>
              </a:lnSpc>
              <a:spcBef>
                <a:spcPts val="580"/>
              </a:spcBef>
              <a:buFont typeface="Arial"/>
              <a:buChar char="•"/>
              <a:tabLst>
                <a:tab pos="354965" algn="l"/>
                <a:tab pos="355600" algn="l"/>
              </a:tabLst>
            </a:pPr>
            <a:r>
              <a:rPr sz="2400" b="1" spc="-15" dirty="0">
                <a:latin typeface="Carlito"/>
                <a:cs typeface="Carlito"/>
              </a:rPr>
              <a:t>Excretion </a:t>
            </a:r>
            <a:r>
              <a:rPr sz="2400" b="1" dirty="0">
                <a:latin typeface="Carlito"/>
                <a:cs typeface="Carlito"/>
              </a:rPr>
              <a:t>of</a:t>
            </a:r>
            <a:r>
              <a:rPr sz="2400" b="1" spc="-30" dirty="0">
                <a:latin typeface="Carlito"/>
                <a:cs typeface="Carlito"/>
              </a:rPr>
              <a:t> </a:t>
            </a:r>
            <a:r>
              <a:rPr sz="2400" b="1" spc="-5" dirty="0">
                <a:latin typeface="Carlito"/>
                <a:cs typeface="Carlito"/>
              </a:rPr>
              <a:t>bilirubin.</a:t>
            </a:r>
            <a:endParaRPr sz="2400">
              <a:latin typeface="Carlito"/>
              <a:cs typeface="Carlito"/>
            </a:endParaRPr>
          </a:p>
        </p:txBody>
      </p:sp>
      <p:sp>
        <p:nvSpPr>
          <p:cNvPr id="4" name="object 4"/>
          <p:cNvSpPr/>
          <p:nvPr/>
        </p:nvSpPr>
        <p:spPr>
          <a:xfrm>
            <a:off x="3810000" y="2275332"/>
            <a:ext cx="5191003" cy="4191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Rectangle 5"/>
          <p:cNvSpPr>
            <a:spLocks noGrp="1" noChangeArrowheads="1"/>
          </p:cNvSpPr>
          <p:nvPr>
            <p:ph type="body" idx="1"/>
          </p:nvPr>
        </p:nvSpPr>
        <p:spPr>
          <a:xfrm>
            <a:off x="231140" y="1143000"/>
            <a:ext cx="8608060" cy="5387629"/>
          </a:xfrm>
        </p:spPr>
        <p:txBody>
          <a:bodyPr/>
          <a:lstStyle/>
          <a:p>
            <a:pPr algn="ctr" eaLnBrk="1" hangingPunct="1">
              <a:lnSpc>
                <a:spcPct val="90000"/>
              </a:lnSpc>
              <a:buSzPct val="75000"/>
            </a:pPr>
            <a:r>
              <a:rPr lang="en-US" sz="3000" dirty="0">
                <a:cs typeface="Times New Roman" pitchFamily="18" charset="0"/>
              </a:rPr>
              <a:t>The cardiovascular system consists of heart and   blood vessels and the blood</a:t>
            </a:r>
          </a:p>
          <a:p>
            <a:pPr lvl="4" eaLnBrk="1" hangingPunct="1">
              <a:lnSpc>
                <a:spcPct val="90000"/>
              </a:lnSpc>
              <a:buSzPct val="75000"/>
            </a:pPr>
            <a:endParaRPr lang="en-US" sz="1900" dirty="0">
              <a:cs typeface="Times New Roman" pitchFamily="18" charset="0"/>
            </a:endParaRPr>
          </a:p>
          <a:p>
            <a:pPr eaLnBrk="1" hangingPunct="1">
              <a:lnSpc>
                <a:spcPct val="90000"/>
              </a:lnSpc>
              <a:buSzPct val="75000"/>
            </a:pPr>
            <a:r>
              <a:rPr lang="en-US" sz="3000" dirty="0">
                <a:cs typeface="Times New Roman" pitchFamily="18" charset="0"/>
              </a:rPr>
              <a:t>Sends blood to</a:t>
            </a:r>
          </a:p>
          <a:p>
            <a:pPr lvl="1" eaLnBrk="1" hangingPunct="1">
              <a:lnSpc>
                <a:spcPct val="90000"/>
              </a:lnSpc>
            </a:pPr>
            <a:r>
              <a:rPr lang="en-US" sz="2600" dirty="0">
                <a:cs typeface="Times New Roman" pitchFamily="18" charset="0"/>
              </a:rPr>
              <a:t>Lungs for oxygen</a:t>
            </a:r>
          </a:p>
          <a:p>
            <a:pPr lvl="1" eaLnBrk="1" hangingPunct="1">
              <a:lnSpc>
                <a:spcPct val="90000"/>
              </a:lnSpc>
            </a:pPr>
            <a:r>
              <a:rPr lang="en-US" sz="2600" dirty="0">
                <a:cs typeface="Times New Roman" pitchFamily="18" charset="0"/>
              </a:rPr>
              <a:t>Digestive system for nutrients</a:t>
            </a:r>
          </a:p>
          <a:p>
            <a:pPr lvl="4" eaLnBrk="1" hangingPunct="1">
              <a:lnSpc>
                <a:spcPct val="90000"/>
              </a:lnSpc>
              <a:buSzPct val="75000"/>
            </a:pPr>
            <a:endParaRPr lang="en-US" dirty="0">
              <a:cs typeface="Times New Roman" pitchFamily="18" charset="0"/>
            </a:endParaRPr>
          </a:p>
          <a:p>
            <a:pPr eaLnBrk="1" hangingPunct="1">
              <a:lnSpc>
                <a:spcPct val="90000"/>
              </a:lnSpc>
              <a:buSzPct val="75000"/>
            </a:pPr>
            <a:r>
              <a:rPr lang="en-US" sz="3000" dirty="0">
                <a:cs typeface="Times New Roman" pitchFamily="18" charset="0"/>
              </a:rPr>
              <a:t>CV system also circulates waste products to certain organ systems for removal from the blood</a:t>
            </a:r>
            <a:endParaRPr lang="en-US" sz="3800" dirty="0"/>
          </a:p>
        </p:txBody>
      </p:sp>
    </p:spTree>
    <p:extLst>
      <p:ext uri="{BB962C8B-B14F-4D97-AF65-F5344CB8AC3E}">
        <p14:creationId xmlns:p14="http://schemas.microsoft.com/office/powerpoint/2010/main" val="3803442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2" end="2"/>
                                            </p:txEl>
                                          </p:spTgt>
                                        </p:tgtEl>
                                        <p:attrNameLst>
                                          <p:attrName>style.visibility</p:attrName>
                                        </p:attrNameLst>
                                      </p:cBhvr>
                                      <p:to>
                                        <p:strVal val="visible"/>
                                      </p:to>
                                    </p:set>
                                    <p:animEffect transition="in" filter="blinds(horizontal)">
                                      <p:cBhvr>
                                        <p:cTn id="7" dur="500"/>
                                        <p:tgtEl>
                                          <p:spTgt spid="2150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9">
                                            <p:txEl>
                                              <p:pRg st="3" end="3"/>
                                            </p:txEl>
                                          </p:spTgt>
                                        </p:tgtEl>
                                        <p:attrNameLst>
                                          <p:attrName>style.visibility</p:attrName>
                                        </p:attrNameLst>
                                      </p:cBhvr>
                                      <p:to>
                                        <p:strVal val="visible"/>
                                      </p:to>
                                    </p:set>
                                    <p:animEffect transition="in" filter="blinds(horizontal)">
                                      <p:cBhvr>
                                        <p:cTn id="10" dur="500"/>
                                        <p:tgtEl>
                                          <p:spTgt spid="2150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09">
                                            <p:txEl>
                                              <p:pRg st="4" end="4"/>
                                            </p:txEl>
                                          </p:spTgt>
                                        </p:tgtEl>
                                        <p:attrNameLst>
                                          <p:attrName>style.visibility</p:attrName>
                                        </p:attrNameLst>
                                      </p:cBhvr>
                                      <p:to>
                                        <p:strVal val="visible"/>
                                      </p:to>
                                    </p:set>
                                    <p:animEffect transition="in" filter="blinds(horizontal)">
                                      <p:cBhvr>
                                        <p:cTn id="13" dur="500"/>
                                        <p:tgtEl>
                                          <p:spTgt spid="21509">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1509">
                                            <p:txEl>
                                              <p:pRg st="6" end="6"/>
                                            </p:txEl>
                                          </p:spTgt>
                                        </p:tgtEl>
                                        <p:attrNameLst>
                                          <p:attrName>style.visibility</p:attrName>
                                        </p:attrNameLst>
                                      </p:cBhvr>
                                      <p:to>
                                        <p:strVal val="visible"/>
                                      </p:to>
                                    </p:set>
                                    <p:animEffect transition="in" filter="blinds(horizontal)">
                                      <p:cBhvr>
                                        <p:cTn id="18" dur="500"/>
                                        <p:tgtEl>
                                          <p:spTgt spid="215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8" name="Rectangle 18"/>
          <p:cNvSpPr>
            <a:spLocks noChangeArrowheads="1"/>
          </p:cNvSpPr>
          <p:nvPr/>
        </p:nvSpPr>
        <p:spPr bwMode="auto">
          <a:xfrm>
            <a:off x="539750" y="4221163"/>
            <a:ext cx="8208963" cy="1368425"/>
          </a:xfrm>
          <a:prstGeom prst="rect">
            <a:avLst/>
          </a:prstGeom>
          <a:solidFill>
            <a:srgbClr val="E1F0FF"/>
          </a:solidFill>
          <a:ln w="317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7" name="Rectangle 17"/>
          <p:cNvSpPr>
            <a:spLocks noChangeArrowheads="1"/>
          </p:cNvSpPr>
          <p:nvPr/>
        </p:nvSpPr>
        <p:spPr bwMode="auto">
          <a:xfrm>
            <a:off x="539750" y="2997200"/>
            <a:ext cx="8208963" cy="1079500"/>
          </a:xfrm>
          <a:prstGeom prst="rect">
            <a:avLst/>
          </a:prstGeom>
          <a:solidFill>
            <a:srgbClr val="E1F0FF"/>
          </a:solidFill>
          <a:ln w="317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56" name="Rectangle 16"/>
          <p:cNvSpPr>
            <a:spLocks noChangeArrowheads="1"/>
          </p:cNvSpPr>
          <p:nvPr/>
        </p:nvSpPr>
        <p:spPr bwMode="auto">
          <a:xfrm>
            <a:off x="539750" y="1484313"/>
            <a:ext cx="8208963" cy="1368425"/>
          </a:xfrm>
          <a:prstGeom prst="rect">
            <a:avLst/>
          </a:prstGeom>
          <a:solidFill>
            <a:srgbClr val="E1F0FF"/>
          </a:solidFill>
          <a:ln w="317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Rectangle 2"/>
          <p:cNvSpPr>
            <a:spLocks noGrp="1" noChangeArrowheads="1"/>
          </p:cNvSpPr>
          <p:nvPr>
            <p:ph type="title"/>
          </p:nvPr>
        </p:nvSpPr>
        <p:spPr>
          <a:xfrm>
            <a:off x="457200" y="76200"/>
            <a:ext cx="8229600" cy="430887"/>
          </a:xfrm>
        </p:spPr>
        <p:txBody>
          <a:bodyPr/>
          <a:lstStyle/>
          <a:p>
            <a:r>
              <a:rPr lang="en-GB" sz="2800" dirty="0"/>
              <a:t>Functions of the circulatory system</a:t>
            </a:r>
            <a:endParaRPr lang="en-US" sz="2800" dirty="0"/>
          </a:p>
        </p:txBody>
      </p:sp>
      <p:sp>
        <p:nvSpPr>
          <p:cNvPr id="16390" name="Text Box 4"/>
          <p:cNvSpPr txBox="1">
            <a:spLocks noChangeArrowheads="1"/>
          </p:cNvSpPr>
          <p:nvPr/>
        </p:nvSpPr>
        <p:spPr bwMode="auto">
          <a:xfrm>
            <a:off x="323850" y="83820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400" b="1" dirty="0">
                <a:solidFill>
                  <a:schemeClr val="folHlink"/>
                </a:solidFill>
                <a:latin typeface="Calibri" pitchFamily="34" charset="0"/>
              </a:rPr>
              <a:t>The circulatory system has three functions:</a:t>
            </a:r>
          </a:p>
        </p:txBody>
      </p:sp>
      <p:sp>
        <p:nvSpPr>
          <p:cNvPr id="87046" name="Text Box 6"/>
          <p:cNvSpPr txBox="1">
            <a:spLocks noChangeArrowheads="1"/>
          </p:cNvSpPr>
          <p:nvPr/>
        </p:nvSpPr>
        <p:spPr bwMode="auto">
          <a:xfrm>
            <a:off x="611188" y="1557338"/>
            <a:ext cx="698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400">
                <a:solidFill>
                  <a:schemeClr val="folHlink"/>
                </a:solidFill>
                <a:latin typeface="Arial" charset="0"/>
              </a:rPr>
              <a:t>1.	</a:t>
            </a:r>
            <a:r>
              <a:rPr lang="en-GB" sz="2400">
                <a:solidFill>
                  <a:srgbClr val="FF6600"/>
                </a:solidFill>
                <a:latin typeface="Arial" charset="0"/>
              </a:rPr>
              <a:t>Transporting</a:t>
            </a:r>
            <a:r>
              <a:rPr lang="en-GB" sz="2400">
                <a:solidFill>
                  <a:schemeClr val="folHlink"/>
                </a:solidFill>
                <a:latin typeface="Arial" charset="0"/>
              </a:rPr>
              <a:t> substances around the body. These include oxygen, glucose, carbon dioxide, nutrients, water and waste products.</a:t>
            </a:r>
          </a:p>
        </p:txBody>
      </p:sp>
      <p:sp>
        <p:nvSpPr>
          <p:cNvPr id="87048" name="Text Box 8"/>
          <p:cNvSpPr txBox="1">
            <a:spLocks noChangeArrowheads="1"/>
          </p:cNvSpPr>
          <p:nvPr/>
        </p:nvSpPr>
        <p:spPr bwMode="auto">
          <a:xfrm>
            <a:off x="1042988" y="5734050"/>
            <a:ext cx="720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a:solidFill>
                  <a:schemeClr val="folHlink"/>
                </a:solidFill>
                <a:latin typeface="Calibri" pitchFamily="34" charset="0"/>
              </a:rPr>
              <a:t>The circulatory system is described as a </a:t>
            </a:r>
            <a:r>
              <a:rPr lang="en-GB">
                <a:solidFill>
                  <a:srgbClr val="FF6600"/>
                </a:solidFill>
                <a:latin typeface="Calibri" pitchFamily="34" charset="0"/>
              </a:rPr>
              <a:t>double system</a:t>
            </a:r>
            <a:r>
              <a:rPr lang="en-GB">
                <a:solidFill>
                  <a:schemeClr val="folHlink"/>
                </a:solidFill>
                <a:latin typeface="Calibri" pitchFamily="34" charset="0"/>
              </a:rPr>
              <a:t> because it has two loops.</a:t>
            </a:r>
          </a:p>
        </p:txBody>
      </p:sp>
      <p:pic>
        <p:nvPicPr>
          <p:cNvPr id="87050" name="Picture 10" descr="WiB_Blood_in_capillary_CE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46896" flipH="1">
            <a:off x="7065963" y="1628775"/>
            <a:ext cx="16097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2" name="Picture 12" descr="vasodilation(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021013"/>
            <a:ext cx="17287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3" name="Picture 13" descr="WiB_white_blood_cell_R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1000" y="4292600"/>
            <a:ext cx="1728788" cy="123507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4" name="Text Box 14"/>
          <p:cNvSpPr txBox="1">
            <a:spLocks noChangeArrowheads="1"/>
          </p:cNvSpPr>
          <p:nvPr/>
        </p:nvSpPr>
        <p:spPr bwMode="auto">
          <a:xfrm>
            <a:off x="611188" y="4292600"/>
            <a:ext cx="5905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400">
                <a:solidFill>
                  <a:schemeClr val="folHlink"/>
                </a:solidFill>
                <a:latin typeface="Arial" charset="0"/>
              </a:rPr>
              <a:t>3.	</a:t>
            </a:r>
            <a:r>
              <a:rPr lang="en-GB" sz="2400">
                <a:solidFill>
                  <a:srgbClr val="FF6600"/>
                </a:solidFill>
                <a:latin typeface="Arial" charset="0"/>
              </a:rPr>
              <a:t>Protecting</a:t>
            </a:r>
            <a:r>
              <a:rPr lang="en-GB" sz="2400">
                <a:solidFill>
                  <a:schemeClr val="folHlink"/>
                </a:solidFill>
                <a:latin typeface="Arial" charset="0"/>
              </a:rPr>
              <a:t> the body. Blood contains cells and anti-bodies that fight infection and clotting agents to stop bleeding.</a:t>
            </a:r>
            <a:endParaRPr lang="en-GB" sz="2400">
              <a:latin typeface="Arial" charset="0"/>
            </a:endParaRPr>
          </a:p>
        </p:txBody>
      </p:sp>
      <p:sp>
        <p:nvSpPr>
          <p:cNvPr id="87055" name="Text Box 15"/>
          <p:cNvSpPr txBox="1">
            <a:spLocks noChangeArrowheads="1"/>
          </p:cNvSpPr>
          <p:nvPr/>
        </p:nvSpPr>
        <p:spPr bwMode="auto">
          <a:xfrm>
            <a:off x="2700338" y="3284538"/>
            <a:ext cx="5400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400">
                <a:solidFill>
                  <a:schemeClr val="folHlink"/>
                </a:solidFill>
                <a:latin typeface="Arial" charset="0"/>
              </a:rPr>
              <a:t>2.	</a:t>
            </a:r>
            <a:r>
              <a:rPr lang="en-GB" sz="2400">
                <a:solidFill>
                  <a:srgbClr val="FF6600"/>
                </a:solidFill>
                <a:latin typeface="Arial" charset="0"/>
              </a:rPr>
              <a:t>Controlling</a:t>
            </a:r>
            <a:r>
              <a:rPr lang="en-GB" sz="2400">
                <a:solidFill>
                  <a:schemeClr val="folHlink"/>
                </a:solidFill>
                <a:latin typeface="Arial" charset="0"/>
              </a:rPr>
              <a:t> body temperature.</a:t>
            </a:r>
            <a:endParaRPr lang="en-GB" sz="2400">
              <a:latin typeface="Arial" charset="0"/>
            </a:endParaRPr>
          </a:p>
        </p:txBody>
      </p:sp>
    </p:spTree>
    <p:custDataLst>
      <p:tags r:id="rId1"/>
    </p:custDataLst>
    <p:extLst>
      <p:ext uri="{BB962C8B-B14F-4D97-AF65-F5344CB8AC3E}">
        <p14:creationId xmlns:p14="http://schemas.microsoft.com/office/powerpoint/2010/main" val="4024425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6"/>
                                        </p:tgtEl>
                                        <p:attrNameLst>
                                          <p:attrName>style.visibility</p:attrName>
                                        </p:attrNameLst>
                                      </p:cBhvr>
                                      <p:to>
                                        <p:strVal val="visible"/>
                                      </p:to>
                                    </p:set>
                                    <p:animEffect transition="in" filter="fade">
                                      <p:cBhvr>
                                        <p:cTn id="7" dur="500"/>
                                        <p:tgtEl>
                                          <p:spTgt spid="870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056"/>
                                        </p:tgtEl>
                                        <p:attrNameLst>
                                          <p:attrName>style.visibility</p:attrName>
                                        </p:attrNameLst>
                                      </p:cBhvr>
                                      <p:to>
                                        <p:strVal val="visible"/>
                                      </p:to>
                                    </p:set>
                                    <p:animEffect transition="in" filter="fade">
                                      <p:cBhvr>
                                        <p:cTn id="10" dur="500"/>
                                        <p:tgtEl>
                                          <p:spTgt spid="87056"/>
                                        </p:tgtEl>
                                      </p:cBhvr>
                                    </p:animEffect>
                                  </p:childTnLst>
                                </p:cTn>
                              </p:par>
                              <p:par>
                                <p:cTn id="11" presetID="10" presetClass="entr" presetSubtype="0" fill="hold" nodeType="withEffect">
                                  <p:stCondLst>
                                    <p:cond delay="0"/>
                                  </p:stCondLst>
                                  <p:childTnLst>
                                    <p:set>
                                      <p:cBhvr>
                                        <p:cTn id="12" dur="1" fill="hold">
                                          <p:stCondLst>
                                            <p:cond delay="0"/>
                                          </p:stCondLst>
                                        </p:cTn>
                                        <p:tgtEl>
                                          <p:spTgt spid="87050"/>
                                        </p:tgtEl>
                                        <p:attrNameLst>
                                          <p:attrName>style.visibility</p:attrName>
                                        </p:attrNameLst>
                                      </p:cBhvr>
                                      <p:to>
                                        <p:strVal val="visible"/>
                                      </p:to>
                                    </p:set>
                                    <p:animEffect transition="in" filter="fade">
                                      <p:cBhvr>
                                        <p:cTn id="13" dur="500"/>
                                        <p:tgtEl>
                                          <p:spTgt spid="870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7055"/>
                                        </p:tgtEl>
                                        <p:attrNameLst>
                                          <p:attrName>style.visibility</p:attrName>
                                        </p:attrNameLst>
                                      </p:cBhvr>
                                      <p:to>
                                        <p:strVal val="visible"/>
                                      </p:to>
                                    </p:set>
                                    <p:animEffect transition="in" filter="fade">
                                      <p:cBhvr>
                                        <p:cTn id="18" dur="500"/>
                                        <p:tgtEl>
                                          <p:spTgt spid="87055"/>
                                        </p:tgtEl>
                                      </p:cBhvr>
                                    </p:animEffect>
                                  </p:childTnLst>
                                </p:cTn>
                              </p:par>
                              <p:par>
                                <p:cTn id="19" presetID="10" presetClass="entr" presetSubtype="0" fill="hold" nodeType="withEffect">
                                  <p:stCondLst>
                                    <p:cond delay="0"/>
                                  </p:stCondLst>
                                  <p:childTnLst>
                                    <p:set>
                                      <p:cBhvr>
                                        <p:cTn id="20" dur="1" fill="hold">
                                          <p:stCondLst>
                                            <p:cond delay="0"/>
                                          </p:stCondLst>
                                        </p:cTn>
                                        <p:tgtEl>
                                          <p:spTgt spid="87052"/>
                                        </p:tgtEl>
                                        <p:attrNameLst>
                                          <p:attrName>style.visibility</p:attrName>
                                        </p:attrNameLst>
                                      </p:cBhvr>
                                      <p:to>
                                        <p:strVal val="visible"/>
                                      </p:to>
                                    </p:set>
                                    <p:animEffect transition="in" filter="fade">
                                      <p:cBhvr>
                                        <p:cTn id="21" dur="500"/>
                                        <p:tgtEl>
                                          <p:spTgt spid="870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7057"/>
                                        </p:tgtEl>
                                        <p:attrNameLst>
                                          <p:attrName>style.visibility</p:attrName>
                                        </p:attrNameLst>
                                      </p:cBhvr>
                                      <p:to>
                                        <p:strVal val="visible"/>
                                      </p:to>
                                    </p:set>
                                    <p:animEffect transition="in" filter="fade">
                                      <p:cBhvr>
                                        <p:cTn id="24" dur="500"/>
                                        <p:tgtEl>
                                          <p:spTgt spid="8705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7054"/>
                                        </p:tgtEl>
                                        <p:attrNameLst>
                                          <p:attrName>style.visibility</p:attrName>
                                        </p:attrNameLst>
                                      </p:cBhvr>
                                      <p:to>
                                        <p:strVal val="visible"/>
                                      </p:to>
                                    </p:set>
                                    <p:animEffect transition="in" filter="fade">
                                      <p:cBhvr>
                                        <p:cTn id="29" dur="500"/>
                                        <p:tgtEl>
                                          <p:spTgt spid="87054"/>
                                        </p:tgtEl>
                                      </p:cBhvr>
                                    </p:animEffect>
                                  </p:childTnLst>
                                </p:cTn>
                              </p:par>
                              <p:par>
                                <p:cTn id="30" presetID="10" presetClass="entr" presetSubtype="0" fill="hold" nodeType="withEffect">
                                  <p:stCondLst>
                                    <p:cond delay="0"/>
                                  </p:stCondLst>
                                  <p:childTnLst>
                                    <p:set>
                                      <p:cBhvr>
                                        <p:cTn id="31" dur="1" fill="hold">
                                          <p:stCondLst>
                                            <p:cond delay="0"/>
                                          </p:stCondLst>
                                        </p:cTn>
                                        <p:tgtEl>
                                          <p:spTgt spid="87053"/>
                                        </p:tgtEl>
                                        <p:attrNameLst>
                                          <p:attrName>style.visibility</p:attrName>
                                        </p:attrNameLst>
                                      </p:cBhvr>
                                      <p:to>
                                        <p:strVal val="visible"/>
                                      </p:to>
                                    </p:set>
                                    <p:animEffect transition="in" filter="fade">
                                      <p:cBhvr>
                                        <p:cTn id="32" dur="500"/>
                                        <p:tgtEl>
                                          <p:spTgt spid="8705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7058"/>
                                        </p:tgtEl>
                                        <p:attrNameLst>
                                          <p:attrName>style.visibility</p:attrName>
                                        </p:attrNameLst>
                                      </p:cBhvr>
                                      <p:to>
                                        <p:strVal val="visible"/>
                                      </p:to>
                                    </p:set>
                                    <p:animEffect transition="in" filter="fade">
                                      <p:cBhvr>
                                        <p:cTn id="35" dur="500"/>
                                        <p:tgtEl>
                                          <p:spTgt spid="8705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87048"/>
                                        </p:tgtEl>
                                        <p:attrNameLst>
                                          <p:attrName>style.visibility</p:attrName>
                                        </p:attrNameLst>
                                      </p:cBhvr>
                                      <p:to>
                                        <p:strVal val="visible"/>
                                      </p:to>
                                    </p:set>
                                    <p:anim calcmode="lin" valueType="num">
                                      <p:cBhvr>
                                        <p:cTn id="40" dur="500" fill="hold"/>
                                        <p:tgtEl>
                                          <p:spTgt spid="87048"/>
                                        </p:tgtEl>
                                        <p:attrNameLst>
                                          <p:attrName>ppt_w</p:attrName>
                                        </p:attrNameLst>
                                      </p:cBhvr>
                                      <p:tavLst>
                                        <p:tav tm="0">
                                          <p:val>
                                            <p:fltVal val="0"/>
                                          </p:val>
                                        </p:tav>
                                        <p:tav tm="100000">
                                          <p:val>
                                            <p:strVal val="#ppt_w"/>
                                          </p:val>
                                        </p:tav>
                                      </p:tavLst>
                                    </p:anim>
                                    <p:anim calcmode="lin" valueType="num">
                                      <p:cBhvr>
                                        <p:cTn id="41" dur="500" fill="hold"/>
                                        <p:tgtEl>
                                          <p:spTgt spid="870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8" grpId="0" animBg="1"/>
      <p:bldP spid="87057" grpId="0" animBg="1"/>
      <p:bldP spid="87056" grpId="0" animBg="1"/>
      <p:bldP spid="87046" grpId="0"/>
      <p:bldP spid="87048" grpId="0"/>
      <p:bldP spid="87054" grpId="0"/>
      <p:bldP spid="8705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pPr eaLnBrk="1" hangingPunct="1">
              <a:lnSpc>
                <a:spcPct val="75000"/>
              </a:lnSpc>
            </a:pPr>
            <a:r>
              <a:rPr lang="en-US">
                <a:cs typeface="Times New Roman" pitchFamily="18" charset="0"/>
              </a:rPr>
              <a:t>The Heart: </a:t>
            </a:r>
            <a:r>
              <a:rPr lang="en-US" sz="3200" i="1">
                <a:cs typeface="Times New Roman" pitchFamily="18" charset="0"/>
              </a:rPr>
              <a:t>Structures</a:t>
            </a:r>
            <a:endParaRPr lang="en-US" sz="3200" i="1">
              <a:ea typeface="Arial Unicode MS" pitchFamily="34" charset="-128"/>
              <a:cs typeface="Arial Unicode MS" pitchFamily="34" charset="-128"/>
            </a:endParaRPr>
          </a:p>
        </p:txBody>
      </p:sp>
      <p:sp>
        <p:nvSpPr>
          <p:cNvPr id="138243" name="Rectangle 1027"/>
          <p:cNvSpPr>
            <a:spLocks noGrp="1" noChangeArrowheads="1"/>
          </p:cNvSpPr>
          <p:nvPr>
            <p:ph type="body" sz="half" idx="1"/>
          </p:nvPr>
        </p:nvSpPr>
        <p:spPr/>
        <p:txBody>
          <a:bodyPr/>
          <a:lstStyle/>
          <a:p>
            <a:pPr eaLnBrk="1" hangingPunct="1">
              <a:lnSpc>
                <a:spcPct val="90000"/>
              </a:lnSpc>
              <a:spcBef>
                <a:spcPct val="30000"/>
              </a:spcBef>
              <a:buSzPct val="75000"/>
            </a:pPr>
            <a:r>
              <a:rPr lang="en-US" sz="2800">
                <a:cs typeface="Times New Roman" pitchFamily="18" charset="0"/>
              </a:rPr>
              <a:t>Cone-shaped organ about the size of a loose fist </a:t>
            </a:r>
          </a:p>
          <a:p>
            <a:pPr eaLnBrk="1" hangingPunct="1">
              <a:lnSpc>
                <a:spcPct val="90000"/>
              </a:lnSpc>
              <a:spcBef>
                <a:spcPct val="30000"/>
              </a:spcBef>
              <a:buSzPct val="75000"/>
            </a:pPr>
            <a:r>
              <a:rPr lang="en-US" sz="2800">
                <a:cs typeface="Times New Roman" pitchFamily="18" charset="0"/>
              </a:rPr>
              <a:t>In the mediastinum </a:t>
            </a:r>
          </a:p>
          <a:p>
            <a:pPr eaLnBrk="1" hangingPunct="1">
              <a:lnSpc>
                <a:spcPct val="90000"/>
              </a:lnSpc>
              <a:spcBef>
                <a:spcPct val="30000"/>
              </a:spcBef>
              <a:buSzPct val="75000"/>
            </a:pPr>
            <a:r>
              <a:rPr lang="en-US" sz="2800">
                <a:cs typeface="Times New Roman" pitchFamily="18" charset="0"/>
              </a:rPr>
              <a:t>Extends from the level of the second rib to about the level of the sixth rib</a:t>
            </a:r>
          </a:p>
          <a:p>
            <a:pPr eaLnBrk="1" hangingPunct="1">
              <a:lnSpc>
                <a:spcPct val="90000"/>
              </a:lnSpc>
              <a:spcBef>
                <a:spcPct val="30000"/>
              </a:spcBef>
              <a:buSzPct val="75000"/>
            </a:pPr>
            <a:r>
              <a:rPr lang="en-US" sz="2800">
                <a:cs typeface="Times New Roman" pitchFamily="18" charset="0"/>
              </a:rPr>
              <a:t>Slightly left of the midline</a:t>
            </a:r>
          </a:p>
        </p:txBody>
      </p:sp>
      <p:pic>
        <p:nvPicPr>
          <p:cNvPr id="22532" name="Picture 1045" descr="lung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257800" y="2632075"/>
            <a:ext cx="2921000" cy="3206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1710784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dissolve">
                                      <p:cBhvr>
                                        <p:cTn id="7" dur="500"/>
                                        <p:tgtEl>
                                          <p:spTgt spid="138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dissolve">
                                      <p:cBhvr>
                                        <p:cTn id="12" dur="500"/>
                                        <p:tgtEl>
                                          <p:spTgt spid="138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dissolve">
                                      <p:cBhvr>
                                        <p:cTn id="17" dur="500"/>
                                        <p:tgtEl>
                                          <p:spTgt spid="138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dissolve">
                                      <p:cBhvr>
                                        <p:cTn id="22" dur="500"/>
                                        <p:tgtEl>
                                          <p:spTgt spid="138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14985" y="308610"/>
            <a:ext cx="8095615" cy="1367790"/>
          </a:xfrm>
        </p:spPr>
        <p:txBody>
          <a:bodyPr/>
          <a:lstStyle/>
          <a:p>
            <a:pPr eaLnBrk="1" hangingPunct="1">
              <a:lnSpc>
                <a:spcPct val="75000"/>
              </a:lnSpc>
            </a:pPr>
            <a:r>
              <a:rPr lang="en-US" dirty="0">
                <a:cs typeface="Times New Roman" pitchFamily="18" charset="0"/>
              </a:rPr>
              <a:t>The Heart: </a:t>
            </a:r>
            <a:r>
              <a:rPr lang="en-US" sz="3200" i="1" dirty="0">
                <a:cs typeface="Times New Roman" pitchFamily="18" charset="0"/>
              </a:rPr>
              <a:t>Blood Flow</a:t>
            </a:r>
            <a:endParaRPr lang="en-US" b="1" i="1" dirty="0">
              <a:cs typeface="Times New Roman" pitchFamily="18" charset="0"/>
            </a:endParaRPr>
          </a:p>
        </p:txBody>
      </p:sp>
      <p:pic>
        <p:nvPicPr>
          <p:cNvPr id="221188" name="Picture 4" descr="hm0029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362200"/>
            <a:ext cx="259715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1189" name="Picture 5" descr="hm00298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8813" y="2093913"/>
            <a:ext cx="2490787"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90" name="Text Box 6"/>
          <p:cNvSpPr txBox="1">
            <a:spLocks noChangeArrowheads="1"/>
          </p:cNvSpPr>
          <p:nvPr/>
        </p:nvSpPr>
        <p:spPr bwMode="auto">
          <a:xfrm>
            <a:off x="76200" y="1981200"/>
            <a:ext cx="1981200" cy="1187450"/>
          </a:xfrm>
          <a:prstGeom prst="rect">
            <a:avLst/>
          </a:prstGeom>
          <a:solidFill>
            <a:srgbClr val="6666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sz="2400"/>
              <a:t>Deoxygenated blood in from body</a:t>
            </a:r>
          </a:p>
        </p:txBody>
      </p:sp>
      <p:sp>
        <p:nvSpPr>
          <p:cNvPr id="221192" name="Text Box 8"/>
          <p:cNvSpPr txBox="1">
            <a:spLocks noChangeArrowheads="1"/>
          </p:cNvSpPr>
          <p:nvPr/>
        </p:nvSpPr>
        <p:spPr bwMode="auto">
          <a:xfrm>
            <a:off x="3124200" y="2362200"/>
            <a:ext cx="2286000" cy="822325"/>
          </a:xfrm>
          <a:prstGeom prst="rect">
            <a:avLst/>
          </a:prstGeom>
          <a:solidFill>
            <a:srgbClr val="E13F1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sz="2400"/>
              <a:t>Oxygenated blood in lungs</a:t>
            </a:r>
          </a:p>
        </p:txBody>
      </p:sp>
      <p:sp>
        <p:nvSpPr>
          <p:cNvPr id="30727" name="Text Box 9"/>
          <p:cNvSpPr txBox="1">
            <a:spLocks noChangeArrowheads="1"/>
          </p:cNvSpPr>
          <p:nvPr/>
        </p:nvSpPr>
        <p:spPr bwMode="auto">
          <a:xfrm>
            <a:off x="838200" y="5867400"/>
            <a:ext cx="32766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sz="2400" b="1"/>
              <a:t>Atria Contract</a:t>
            </a:r>
          </a:p>
        </p:txBody>
      </p:sp>
      <p:sp>
        <p:nvSpPr>
          <p:cNvPr id="30728" name="Text Box 10"/>
          <p:cNvSpPr txBox="1">
            <a:spLocks noChangeArrowheads="1"/>
          </p:cNvSpPr>
          <p:nvPr/>
        </p:nvSpPr>
        <p:spPr bwMode="auto">
          <a:xfrm>
            <a:off x="5410200" y="5867400"/>
            <a:ext cx="31242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sz="2400" b="1"/>
              <a:t>Ventricles Contract</a:t>
            </a:r>
          </a:p>
        </p:txBody>
      </p:sp>
      <p:sp>
        <p:nvSpPr>
          <p:cNvPr id="221195" name="Text Box 11"/>
          <p:cNvSpPr txBox="1">
            <a:spLocks noChangeArrowheads="1"/>
          </p:cNvSpPr>
          <p:nvPr/>
        </p:nvSpPr>
        <p:spPr bwMode="auto">
          <a:xfrm>
            <a:off x="4114800" y="4511675"/>
            <a:ext cx="2133600" cy="1187450"/>
          </a:xfrm>
          <a:prstGeom prst="rect">
            <a:avLst/>
          </a:prstGeom>
          <a:solidFill>
            <a:srgbClr val="6666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sz="2400"/>
              <a:t>Deoxygenated blood out </a:t>
            </a:r>
            <a:br>
              <a:rPr lang="en-US" sz="2400"/>
            </a:br>
            <a:r>
              <a:rPr lang="en-US" sz="2400"/>
              <a:t>to lungs</a:t>
            </a:r>
          </a:p>
        </p:txBody>
      </p:sp>
      <p:sp>
        <p:nvSpPr>
          <p:cNvPr id="221196" name="Text Box 12"/>
          <p:cNvSpPr txBox="1">
            <a:spLocks noChangeArrowheads="1"/>
          </p:cNvSpPr>
          <p:nvPr/>
        </p:nvSpPr>
        <p:spPr bwMode="auto">
          <a:xfrm>
            <a:off x="7010400" y="1752600"/>
            <a:ext cx="1981200" cy="1187450"/>
          </a:xfrm>
          <a:prstGeom prst="rect">
            <a:avLst/>
          </a:prstGeom>
          <a:solidFill>
            <a:srgbClr val="E13F1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US" sz="2400"/>
              <a:t>Oxygenated blood out to body</a:t>
            </a:r>
          </a:p>
        </p:txBody>
      </p:sp>
    </p:spTree>
    <p:extLst>
      <p:ext uri="{BB962C8B-B14F-4D97-AF65-F5344CB8AC3E}">
        <p14:creationId xmlns:p14="http://schemas.microsoft.com/office/powerpoint/2010/main" val="2905423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dissolve">
                                      <p:cBhvr>
                                        <p:cTn id="7" dur="500"/>
                                        <p:tgtEl>
                                          <p:spTgt spid="221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119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119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21189"/>
                                        </p:tgtEl>
                                        <p:attrNameLst>
                                          <p:attrName>style.visibility</p:attrName>
                                        </p:attrNameLst>
                                      </p:cBhvr>
                                      <p:to>
                                        <p:strVal val="visible"/>
                                      </p:to>
                                    </p:set>
                                    <p:animEffect transition="in" filter="dissolve">
                                      <p:cBhvr>
                                        <p:cTn id="20" dur="500"/>
                                        <p:tgtEl>
                                          <p:spTgt spid="22118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2119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21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animBg="1" autoUpdateAnimBg="0"/>
      <p:bldP spid="221192" grpId="0" animBg="1" autoUpdateAnimBg="0"/>
      <p:bldP spid="221195" grpId="0" animBg="1" autoUpdateAnimBg="0"/>
      <p:bldP spid="22119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8"/>
          <p:cNvSpPr>
            <a:spLocks noChangeArrowheads="1"/>
          </p:cNvSpPr>
          <p:nvPr/>
        </p:nvSpPr>
        <p:spPr bwMode="auto">
          <a:xfrm>
            <a:off x="1403350" y="1052513"/>
            <a:ext cx="6408738" cy="5400675"/>
          </a:xfrm>
          <a:prstGeom prst="rect">
            <a:avLst/>
          </a:prstGeom>
          <a:solidFill>
            <a:srgbClr val="7DBE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1" name="Rectangle 5"/>
          <p:cNvSpPr>
            <a:spLocks noGrp="1" noChangeArrowheads="1"/>
          </p:cNvSpPr>
          <p:nvPr>
            <p:ph type="title"/>
          </p:nvPr>
        </p:nvSpPr>
        <p:spPr>
          <a:xfrm>
            <a:off x="457200" y="0"/>
            <a:ext cx="8229600" cy="1143000"/>
          </a:xfrm>
        </p:spPr>
        <p:txBody>
          <a:bodyPr/>
          <a:lstStyle/>
          <a:p>
            <a:r>
              <a:rPr lang="en-US" dirty="0"/>
              <a:t>The circulatory system</a:t>
            </a:r>
          </a:p>
        </p:txBody>
      </p:sp>
      <p:pic>
        <p:nvPicPr>
          <p:cNvPr id="46090" name="Picture 10" descr="GFX_circulation_arrows_TOP_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1484313"/>
            <a:ext cx="21590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1" name="Picture 11" descr="GFX_circulation_arrows_BOTTOM_R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063" y="2924175"/>
            <a:ext cx="178752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2" name="Picture 12" descr="GFX_circulation_arrows_BOTTOM_BLU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0838" y="3170238"/>
            <a:ext cx="1778000"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93" name="Picture 13" descr="GFX_circulation_arrows_TOP_BLU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1657350"/>
            <a:ext cx="21605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15" descr="1_heart_interior2"/>
          <p:cNvPicPr>
            <a:picLocks noChangeAspect="1" noChangeArrowheads="1"/>
          </p:cNvPicPr>
          <p:nvPr/>
        </p:nvPicPr>
        <p:blipFill>
          <a:blip r:embed="rId7">
            <a:extLst>
              <a:ext uri="{28A0092B-C50C-407E-A947-70E740481C1C}">
                <a14:useLocalDpi xmlns:a14="http://schemas.microsoft.com/office/drawing/2010/main" val="0"/>
              </a:ext>
            </a:extLst>
          </a:blip>
          <a:srcRect l="16493" t="5669" r="34360" b="15118"/>
          <a:stretch>
            <a:fillRect/>
          </a:stretch>
        </p:blipFill>
        <p:spPr bwMode="auto">
          <a:xfrm>
            <a:off x="4079875" y="2997200"/>
            <a:ext cx="1230313"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7" name="AutoShape 17"/>
          <p:cNvSpPr>
            <a:spLocks noChangeArrowheads="1"/>
          </p:cNvSpPr>
          <p:nvPr/>
        </p:nvSpPr>
        <p:spPr bwMode="auto">
          <a:xfrm>
            <a:off x="3851275" y="5384800"/>
            <a:ext cx="1584325" cy="866775"/>
          </a:xfrm>
          <a:prstGeom prst="roundRect">
            <a:avLst>
              <a:gd name="adj" fmla="val 16667"/>
            </a:avLst>
          </a:prstGeom>
          <a:gradFill rotWithShape="1">
            <a:gsLst>
              <a:gs pos="0">
                <a:srgbClr val="0000FF"/>
              </a:gs>
              <a:gs pos="100000">
                <a:srgbClr val="FF0000"/>
              </a:gs>
            </a:gsLst>
            <a:lin ang="0" scaled="1"/>
          </a:gradFill>
          <a:ln w="5080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46099" name="Text Box 19"/>
          <p:cNvSpPr txBox="1">
            <a:spLocks noChangeArrowheads="1"/>
          </p:cNvSpPr>
          <p:nvPr/>
        </p:nvSpPr>
        <p:spPr bwMode="auto">
          <a:xfrm>
            <a:off x="3979863" y="5360988"/>
            <a:ext cx="1331912"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nSpc>
                <a:spcPct val="95000"/>
              </a:lnSpc>
            </a:pPr>
            <a:r>
              <a:rPr lang="en-GB" sz="2800">
                <a:solidFill>
                  <a:schemeClr val="bg1"/>
                </a:solidFill>
                <a:latin typeface="Calibri" pitchFamily="34" charset="0"/>
              </a:rPr>
              <a:t>body’s</a:t>
            </a:r>
          </a:p>
          <a:p>
            <a:pPr>
              <a:lnSpc>
                <a:spcPct val="95000"/>
              </a:lnSpc>
            </a:pPr>
            <a:r>
              <a:rPr lang="en-GB" sz="2800">
                <a:solidFill>
                  <a:schemeClr val="bg1"/>
                </a:solidFill>
                <a:latin typeface="Calibri" pitchFamily="34" charset="0"/>
              </a:rPr>
              <a:t>cells</a:t>
            </a:r>
          </a:p>
        </p:txBody>
      </p:sp>
      <p:sp>
        <p:nvSpPr>
          <p:cNvPr id="46100" name="AutoShape 20"/>
          <p:cNvSpPr>
            <a:spLocks noChangeArrowheads="1"/>
          </p:cNvSpPr>
          <p:nvPr/>
        </p:nvSpPr>
        <p:spPr bwMode="auto">
          <a:xfrm>
            <a:off x="3924300" y="1341438"/>
            <a:ext cx="1584325" cy="863600"/>
          </a:xfrm>
          <a:prstGeom prst="roundRect">
            <a:avLst>
              <a:gd name="adj" fmla="val 16667"/>
            </a:avLst>
          </a:prstGeom>
          <a:gradFill rotWithShape="1">
            <a:gsLst>
              <a:gs pos="0">
                <a:srgbClr val="0000FF"/>
              </a:gs>
              <a:gs pos="100000">
                <a:srgbClr val="FF0000"/>
              </a:gs>
            </a:gsLst>
            <a:lin ang="0" scaled="1"/>
          </a:gradFill>
          <a:ln w="5080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46102" name="Text Box 22"/>
          <p:cNvSpPr txBox="1">
            <a:spLocks noChangeArrowheads="1"/>
          </p:cNvSpPr>
          <p:nvPr/>
        </p:nvSpPr>
        <p:spPr bwMode="auto">
          <a:xfrm>
            <a:off x="4159250" y="1541463"/>
            <a:ext cx="1133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r>
              <a:rPr lang="en-GB" sz="2800">
                <a:solidFill>
                  <a:schemeClr val="bg1"/>
                </a:solidFill>
                <a:latin typeface="Calibri" pitchFamily="34" charset="0"/>
              </a:rPr>
              <a:t>lungs</a:t>
            </a:r>
          </a:p>
        </p:txBody>
      </p:sp>
      <p:sp>
        <p:nvSpPr>
          <p:cNvPr id="46103" name="Text Box 23"/>
          <p:cNvSpPr txBox="1">
            <a:spLocks noChangeArrowheads="1"/>
          </p:cNvSpPr>
          <p:nvPr/>
        </p:nvSpPr>
        <p:spPr bwMode="auto">
          <a:xfrm>
            <a:off x="179388" y="1425575"/>
            <a:ext cx="2160587" cy="2436813"/>
          </a:xfrm>
          <a:prstGeom prst="rect">
            <a:avLst/>
          </a:prstGeom>
          <a:solidFill>
            <a:srgbClr val="D1E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200">
                <a:solidFill>
                  <a:schemeClr val="folHlink"/>
                </a:solidFill>
                <a:latin typeface="Calibri" pitchFamily="34" charset="0"/>
              </a:rPr>
              <a:t>Deoxygenated blood is pumped from the heart to the lungs through the </a:t>
            </a:r>
            <a:r>
              <a:rPr lang="en-GB" sz="2200">
                <a:solidFill>
                  <a:srgbClr val="FF6600"/>
                </a:solidFill>
                <a:latin typeface="Calibri" pitchFamily="34" charset="0"/>
              </a:rPr>
              <a:t>pulmonary artery</a:t>
            </a:r>
            <a:r>
              <a:rPr lang="en-GB" sz="2200">
                <a:solidFill>
                  <a:schemeClr val="folHlink"/>
                </a:solidFill>
                <a:latin typeface="Calibri" pitchFamily="34" charset="0"/>
              </a:rPr>
              <a:t>.</a:t>
            </a:r>
          </a:p>
        </p:txBody>
      </p:sp>
      <p:sp>
        <p:nvSpPr>
          <p:cNvPr id="46104" name="Text Box 24"/>
          <p:cNvSpPr txBox="1">
            <a:spLocks noChangeArrowheads="1"/>
          </p:cNvSpPr>
          <p:nvPr/>
        </p:nvSpPr>
        <p:spPr bwMode="auto">
          <a:xfrm>
            <a:off x="6948488" y="1412875"/>
            <a:ext cx="1871662" cy="2101850"/>
          </a:xfrm>
          <a:prstGeom prst="rect">
            <a:avLst/>
          </a:prstGeom>
          <a:solidFill>
            <a:srgbClr val="D1E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200">
                <a:solidFill>
                  <a:schemeClr val="folHlink"/>
                </a:solidFill>
                <a:latin typeface="Calibri" pitchFamily="34" charset="0"/>
              </a:rPr>
              <a:t>Oxygenated blood returns to the heart through the </a:t>
            </a:r>
            <a:r>
              <a:rPr lang="en-GB" sz="2200">
                <a:solidFill>
                  <a:srgbClr val="FF6600"/>
                </a:solidFill>
                <a:latin typeface="Calibri" pitchFamily="34" charset="0"/>
              </a:rPr>
              <a:t>pulmonary vein</a:t>
            </a:r>
            <a:r>
              <a:rPr lang="en-GB" sz="2200">
                <a:solidFill>
                  <a:schemeClr val="folHlink"/>
                </a:solidFill>
                <a:latin typeface="Calibri" pitchFamily="34" charset="0"/>
              </a:rPr>
              <a:t>.</a:t>
            </a:r>
          </a:p>
        </p:txBody>
      </p:sp>
      <p:sp>
        <p:nvSpPr>
          <p:cNvPr id="46105" name="Text Box 25"/>
          <p:cNvSpPr txBox="1">
            <a:spLocks noChangeArrowheads="1"/>
          </p:cNvSpPr>
          <p:nvPr/>
        </p:nvSpPr>
        <p:spPr bwMode="auto">
          <a:xfrm>
            <a:off x="6588125" y="3716338"/>
            <a:ext cx="2305050" cy="2101850"/>
          </a:xfrm>
          <a:prstGeom prst="rect">
            <a:avLst/>
          </a:prstGeom>
          <a:solidFill>
            <a:srgbClr val="D1E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200">
                <a:solidFill>
                  <a:schemeClr val="folHlink"/>
                </a:solidFill>
                <a:latin typeface="Calibri" pitchFamily="34" charset="0"/>
              </a:rPr>
              <a:t>Oxygenated blood is pumped at high pressure from the heart to the body through the </a:t>
            </a:r>
            <a:r>
              <a:rPr lang="en-GB" sz="2200">
                <a:solidFill>
                  <a:srgbClr val="FF6600"/>
                </a:solidFill>
                <a:latin typeface="Calibri" pitchFamily="34" charset="0"/>
              </a:rPr>
              <a:t>aorta</a:t>
            </a:r>
            <a:r>
              <a:rPr lang="en-GB" sz="2200">
                <a:solidFill>
                  <a:schemeClr val="folHlink"/>
                </a:solidFill>
                <a:latin typeface="Calibri" pitchFamily="34" charset="0"/>
              </a:rPr>
              <a:t>.</a:t>
            </a:r>
          </a:p>
        </p:txBody>
      </p:sp>
      <p:sp>
        <p:nvSpPr>
          <p:cNvPr id="46106" name="Text Box 26"/>
          <p:cNvSpPr txBox="1">
            <a:spLocks noChangeArrowheads="1"/>
          </p:cNvSpPr>
          <p:nvPr/>
        </p:nvSpPr>
        <p:spPr bwMode="auto">
          <a:xfrm>
            <a:off x="539750" y="4183063"/>
            <a:ext cx="2160588" cy="1766887"/>
          </a:xfrm>
          <a:prstGeom prst="rect">
            <a:avLst/>
          </a:prstGeom>
          <a:solidFill>
            <a:srgbClr val="D1E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sz="2200">
                <a:solidFill>
                  <a:schemeClr val="folHlink"/>
                </a:solidFill>
                <a:latin typeface="Calibri" pitchFamily="34" charset="0"/>
              </a:rPr>
              <a:t>Deoxygenated blood returns to the heart through the </a:t>
            </a:r>
            <a:r>
              <a:rPr lang="en-GB" sz="2200">
                <a:solidFill>
                  <a:srgbClr val="FF6600"/>
                </a:solidFill>
                <a:latin typeface="Calibri" pitchFamily="34" charset="0"/>
              </a:rPr>
              <a:t>vena cava</a:t>
            </a:r>
            <a:r>
              <a:rPr lang="en-GB" sz="2200">
                <a:solidFill>
                  <a:schemeClr val="folHlink"/>
                </a:solidFill>
                <a:latin typeface="Calibri" pitchFamily="34" charset="0"/>
              </a:rPr>
              <a:t>.</a:t>
            </a:r>
          </a:p>
        </p:txBody>
      </p:sp>
    </p:spTree>
    <p:extLst>
      <p:ext uri="{BB962C8B-B14F-4D97-AF65-F5344CB8AC3E}">
        <p14:creationId xmlns:p14="http://schemas.microsoft.com/office/powerpoint/2010/main" val="4090807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093"/>
                                        </p:tgtEl>
                                        <p:attrNameLst>
                                          <p:attrName>style.visibility</p:attrName>
                                        </p:attrNameLst>
                                      </p:cBhvr>
                                      <p:to>
                                        <p:strVal val="visible"/>
                                      </p:to>
                                    </p:set>
                                    <p:animEffect transition="in" filter="wipe(down)">
                                      <p:cBhvr>
                                        <p:cTn id="7" dur="500"/>
                                        <p:tgtEl>
                                          <p:spTgt spid="46093"/>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100"/>
                                        </p:tgtEl>
                                        <p:attrNameLst>
                                          <p:attrName>style.visibility</p:attrName>
                                        </p:attrNameLst>
                                      </p:cBhvr>
                                      <p:to>
                                        <p:strVal val="visible"/>
                                      </p:to>
                                    </p:set>
                                    <p:animEffect transition="in" filter="fade">
                                      <p:cBhvr>
                                        <p:cTn id="11" dur="500"/>
                                        <p:tgtEl>
                                          <p:spTgt spid="46100"/>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6102"/>
                                        </p:tgtEl>
                                        <p:attrNameLst>
                                          <p:attrName>style.visibility</p:attrName>
                                        </p:attrNameLst>
                                      </p:cBhvr>
                                      <p:to>
                                        <p:strVal val="visible"/>
                                      </p:to>
                                    </p:set>
                                  </p:childTnLst>
                                </p:cTn>
                              </p:par>
                            </p:childTnLst>
                          </p:cTn>
                        </p:par>
                        <p:par>
                          <p:cTn id="15" fill="hold" nodeType="afterGroup">
                            <p:stCondLst>
                              <p:cond delay="1000"/>
                            </p:stCondLst>
                            <p:childTnLst>
                              <p:par>
                                <p:cTn id="16" presetID="23" presetClass="entr" presetSubtype="16" fill="hold" grpId="0" nodeType="afterEffect">
                                  <p:stCondLst>
                                    <p:cond delay="0"/>
                                  </p:stCondLst>
                                  <p:childTnLst>
                                    <p:set>
                                      <p:cBhvr>
                                        <p:cTn id="17" dur="1" fill="hold">
                                          <p:stCondLst>
                                            <p:cond delay="0"/>
                                          </p:stCondLst>
                                        </p:cTn>
                                        <p:tgtEl>
                                          <p:spTgt spid="46103"/>
                                        </p:tgtEl>
                                        <p:attrNameLst>
                                          <p:attrName>style.visibility</p:attrName>
                                        </p:attrNameLst>
                                      </p:cBhvr>
                                      <p:to>
                                        <p:strVal val="visible"/>
                                      </p:to>
                                    </p:set>
                                    <p:anim calcmode="lin" valueType="num">
                                      <p:cBhvr>
                                        <p:cTn id="18" dur="500" fill="hold"/>
                                        <p:tgtEl>
                                          <p:spTgt spid="46103"/>
                                        </p:tgtEl>
                                        <p:attrNameLst>
                                          <p:attrName>ppt_w</p:attrName>
                                        </p:attrNameLst>
                                      </p:cBhvr>
                                      <p:tavLst>
                                        <p:tav tm="0">
                                          <p:val>
                                            <p:fltVal val="0"/>
                                          </p:val>
                                        </p:tav>
                                        <p:tav tm="100000">
                                          <p:val>
                                            <p:strVal val="#ppt_w"/>
                                          </p:val>
                                        </p:tav>
                                      </p:tavLst>
                                    </p:anim>
                                    <p:anim calcmode="lin" valueType="num">
                                      <p:cBhvr>
                                        <p:cTn id="19" dur="500" fill="hold"/>
                                        <p:tgtEl>
                                          <p:spTgt spid="4610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46090"/>
                                        </p:tgtEl>
                                        <p:attrNameLst>
                                          <p:attrName>style.visibility</p:attrName>
                                        </p:attrNameLst>
                                      </p:cBhvr>
                                      <p:to>
                                        <p:strVal val="visible"/>
                                      </p:to>
                                    </p:set>
                                    <p:animEffect transition="in" filter="wipe(up)">
                                      <p:cBhvr>
                                        <p:cTn id="24" dur="500"/>
                                        <p:tgtEl>
                                          <p:spTgt spid="46090"/>
                                        </p:tgtEl>
                                      </p:cBhvr>
                                    </p:animEffect>
                                  </p:childTnLst>
                                </p:cTn>
                              </p:par>
                            </p:childTnLst>
                          </p:cTn>
                        </p:par>
                        <p:par>
                          <p:cTn id="25" fill="hold" nodeType="afterGroup">
                            <p:stCondLst>
                              <p:cond delay="500"/>
                            </p:stCondLst>
                            <p:childTnLst>
                              <p:par>
                                <p:cTn id="26" presetID="23" presetClass="entr" presetSubtype="16" fill="hold" grpId="0" nodeType="afterEffect">
                                  <p:stCondLst>
                                    <p:cond delay="0"/>
                                  </p:stCondLst>
                                  <p:childTnLst>
                                    <p:set>
                                      <p:cBhvr>
                                        <p:cTn id="27" dur="1" fill="hold">
                                          <p:stCondLst>
                                            <p:cond delay="0"/>
                                          </p:stCondLst>
                                        </p:cTn>
                                        <p:tgtEl>
                                          <p:spTgt spid="46104"/>
                                        </p:tgtEl>
                                        <p:attrNameLst>
                                          <p:attrName>style.visibility</p:attrName>
                                        </p:attrNameLst>
                                      </p:cBhvr>
                                      <p:to>
                                        <p:strVal val="visible"/>
                                      </p:to>
                                    </p:set>
                                    <p:anim calcmode="lin" valueType="num">
                                      <p:cBhvr>
                                        <p:cTn id="28" dur="500" fill="hold"/>
                                        <p:tgtEl>
                                          <p:spTgt spid="46104"/>
                                        </p:tgtEl>
                                        <p:attrNameLst>
                                          <p:attrName>ppt_w</p:attrName>
                                        </p:attrNameLst>
                                      </p:cBhvr>
                                      <p:tavLst>
                                        <p:tav tm="0">
                                          <p:val>
                                            <p:fltVal val="0"/>
                                          </p:val>
                                        </p:tav>
                                        <p:tav tm="100000">
                                          <p:val>
                                            <p:strVal val="#ppt_w"/>
                                          </p:val>
                                        </p:tav>
                                      </p:tavLst>
                                    </p:anim>
                                    <p:anim calcmode="lin" valueType="num">
                                      <p:cBhvr>
                                        <p:cTn id="29" dur="500" fill="hold"/>
                                        <p:tgtEl>
                                          <p:spTgt spid="46104"/>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46091"/>
                                        </p:tgtEl>
                                        <p:attrNameLst>
                                          <p:attrName>style.visibility</p:attrName>
                                        </p:attrNameLst>
                                      </p:cBhvr>
                                      <p:to>
                                        <p:strVal val="visible"/>
                                      </p:to>
                                    </p:set>
                                    <p:animEffect transition="in" filter="wipe(up)">
                                      <p:cBhvr>
                                        <p:cTn id="34" dur="500"/>
                                        <p:tgtEl>
                                          <p:spTgt spid="46091"/>
                                        </p:tgtEl>
                                      </p:cBhvr>
                                    </p:animEffect>
                                  </p:childTnLst>
                                </p:cTn>
                              </p:par>
                            </p:childTnLst>
                          </p:cTn>
                        </p:par>
                        <p:par>
                          <p:cTn id="35" fill="hold" nodeType="afterGroup">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46099"/>
                                        </p:tgtEl>
                                        <p:attrNameLst>
                                          <p:attrName>style.visibility</p:attrName>
                                        </p:attrNameLst>
                                      </p:cBhvr>
                                      <p:to>
                                        <p:strVal val="visible"/>
                                      </p:to>
                                    </p:set>
                                    <p:animEffect transition="in" filter="fade">
                                      <p:cBhvr>
                                        <p:cTn id="38" dur="500"/>
                                        <p:tgtEl>
                                          <p:spTgt spid="4609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097"/>
                                        </p:tgtEl>
                                        <p:attrNameLst>
                                          <p:attrName>style.visibility</p:attrName>
                                        </p:attrNameLst>
                                      </p:cBhvr>
                                      <p:to>
                                        <p:strVal val="visible"/>
                                      </p:to>
                                    </p:set>
                                    <p:animEffect transition="in" filter="fade">
                                      <p:cBhvr>
                                        <p:cTn id="41" dur="500"/>
                                        <p:tgtEl>
                                          <p:spTgt spid="46097"/>
                                        </p:tgtEl>
                                      </p:cBhvr>
                                    </p:animEffect>
                                  </p:childTnLst>
                                </p:cTn>
                              </p:par>
                            </p:childTnLst>
                          </p:cTn>
                        </p:par>
                        <p:par>
                          <p:cTn id="42" fill="hold" nodeType="afterGroup">
                            <p:stCondLst>
                              <p:cond delay="1000"/>
                            </p:stCondLst>
                            <p:childTnLst>
                              <p:par>
                                <p:cTn id="43" presetID="23" presetClass="entr" presetSubtype="16" fill="hold" grpId="0" nodeType="afterEffect">
                                  <p:stCondLst>
                                    <p:cond delay="0"/>
                                  </p:stCondLst>
                                  <p:childTnLst>
                                    <p:set>
                                      <p:cBhvr>
                                        <p:cTn id="44" dur="1" fill="hold">
                                          <p:stCondLst>
                                            <p:cond delay="0"/>
                                          </p:stCondLst>
                                        </p:cTn>
                                        <p:tgtEl>
                                          <p:spTgt spid="46105"/>
                                        </p:tgtEl>
                                        <p:attrNameLst>
                                          <p:attrName>style.visibility</p:attrName>
                                        </p:attrNameLst>
                                      </p:cBhvr>
                                      <p:to>
                                        <p:strVal val="visible"/>
                                      </p:to>
                                    </p:set>
                                    <p:anim calcmode="lin" valueType="num">
                                      <p:cBhvr>
                                        <p:cTn id="45" dur="500" fill="hold"/>
                                        <p:tgtEl>
                                          <p:spTgt spid="46105"/>
                                        </p:tgtEl>
                                        <p:attrNameLst>
                                          <p:attrName>ppt_w</p:attrName>
                                        </p:attrNameLst>
                                      </p:cBhvr>
                                      <p:tavLst>
                                        <p:tav tm="0">
                                          <p:val>
                                            <p:fltVal val="0"/>
                                          </p:val>
                                        </p:tav>
                                        <p:tav tm="100000">
                                          <p:val>
                                            <p:strVal val="#ppt_w"/>
                                          </p:val>
                                        </p:tav>
                                      </p:tavLst>
                                    </p:anim>
                                    <p:anim calcmode="lin" valueType="num">
                                      <p:cBhvr>
                                        <p:cTn id="46" dur="500" fill="hold"/>
                                        <p:tgtEl>
                                          <p:spTgt spid="46105"/>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46092"/>
                                        </p:tgtEl>
                                        <p:attrNameLst>
                                          <p:attrName>style.visibility</p:attrName>
                                        </p:attrNameLst>
                                      </p:cBhvr>
                                      <p:to>
                                        <p:strVal val="visible"/>
                                      </p:to>
                                    </p:set>
                                    <p:animEffect transition="in" filter="wipe(down)">
                                      <p:cBhvr>
                                        <p:cTn id="51" dur="500"/>
                                        <p:tgtEl>
                                          <p:spTgt spid="46092"/>
                                        </p:tgtEl>
                                      </p:cBhvr>
                                    </p:animEffect>
                                  </p:childTnLst>
                                </p:cTn>
                              </p:par>
                            </p:childTnLst>
                          </p:cTn>
                        </p:par>
                        <p:par>
                          <p:cTn id="52" fill="hold" nodeType="afterGroup">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46106"/>
                                        </p:tgtEl>
                                        <p:attrNameLst>
                                          <p:attrName>style.visibility</p:attrName>
                                        </p:attrNameLst>
                                      </p:cBhvr>
                                      <p:to>
                                        <p:strVal val="visible"/>
                                      </p:to>
                                    </p:set>
                                    <p:anim calcmode="lin" valueType="num">
                                      <p:cBhvr>
                                        <p:cTn id="55" dur="500" fill="hold"/>
                                        <p:tgtEl>
                                          <p:spTgt spid="46106"/>
                                        </p:tgtEl>
                                        <p:attrNameLst>
                                          <p:attrName>ppt_w</p:attrName>
                                        </p:attrNameLst>
                                      </p:cBhvr>
                                      <p:tavLst>
                                        <p:tav tm="0">
                                          <p:val>
                                            <p:fltVal val="0"/>
                                          </p:val>
                                        </p:tav>
                                        <p:tav tm="100000">
                                          <p:val>
                                            <p:strVal val="#ppt_w"/>
                                          </p:val>
                                        </p:tav>
                                      </p:tavLst>
                                    </p:anim>
                                    <p:anim calcmode="lin" valueType="num">
                                      <p:cBhvr>
                                        <p:cTn id="56" dur="500" fill="hold"/>
                                        <p:tgtEl>
                                          <p:spTgt spid="461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7" grpId="0" animBg="1"/>
      <p:bldP spid="46099" grpId="0"/>
      <p:bldP spid="46100" grpId="0" animBg="1"/>
      <p:bldP spid="46102" grpId="0"/>
      <p:bldP spid="46103" grpId="0" animBg="1"/>
      <p:bldP spid="46104" grpId="0" animBg="1"/>
      <p:bldP spid="46105" grpId="0" animBg="1"/>
      <p:bldP spid="4610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1143000"/>
          </a:xfrm>
        </p:spPr>
        <p:txBody>
          <a:bodyPr/>
          <a:lstStyle/>
          <a:p>
            <a:r>
              <a:rPr lang="en-GB"/>
              <a:t>The double circulatory system</a:t>
            </a:r>
            <a:endParaRPr lang="en-US"/>
          </a:p>
        </p:txBody>
      </p:sp>
      <p:sp>
        <p:nvSpPr>
          <p:cNvPr id="72710" name="Text Box 6"/>
          <p:cNvSpPr txBox="1">
            <a:spLocks noChangeArrowheads="1"/>
          </p:cNvSpPr>
          <p:nvPr/>
        </p:nvSpPr>
        <p:spPr bwMode="auto">
          <a:xfrm>
            <a:off x="323850" y="4437063"/>
            <a:ext cx="4968875"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buFontTx/>
              <a:buBlip>
                <a:blip r:embed="rId3"/>
              </a:buBlip>
            </a:pPr>
            <a:r>
              <a:rPr lang="en-GB" sz="2400">
                <a:solidFill>
                  <a:srgbClr val="010066"/>
                </a:solidFill>
                <a:latin typeface="Arial" charset="0"/>
              </a:rPr>
              <a:t>oxygenated blood to the rest of the body through the arteries</a:t>
            </a:r>
          </a:p>
          <a:p>
            <a:pPr>
              <a:spcBef>
                <a:spcPct val="50000"/>
              </a:spcBef>
              <a:buFontTx/>
              <a:buBlip>
                <a:blip r:embed="rId3"/>
              </a:buBlip>
            </a:pPr>
            <a:r>
              <a:rPr lang="en-GB" sz="2400">
                <a:solidFill>
                  <a:srgbClr val="010066"/>
                </a:solidFill>
                <a:latin typeface="Arial" charset="0"/>
              </a:rPr>
              <a:t>deoxygenated blood back to the heart through the veins.</a:t>
            </a:r>
          </a:p>
        </p:txBody>
      </p:sp>
      <p:sp>
        <p:nvSpPr>
          <p:cNvPr id="18436" name="Text Box 7"/>
          <p:cNvSpPr txBox="1">
            <a:spLocks noChangeArrowheads="1"/>
          </p:cNvSpPr>
          <p:nvPr/>
        </p:nvSpPr>
        <p:spPr bwMode="auto">
          <a:xfrm>
            <a:off x="323850" y="1066800"/>
            <a:ext cx="597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r>
              <a:rPr lang="en-GB" dirty="0">
                <a:solidFill>
                  <a:schemeClr val="folHlink"/>
                </a:solidFill>
                <a:latin typeface="Calibri" pitchFamily="34" charset="0"/>
              </a:rPr>
              <a:t>The</a:t>
            </a:r>
            <a:r>
              <a:rPr lang="en-GB" dirty="0">
                <a:latin typeface="Calibri" pitchFamily="34" charset="0"/>
              </a:rPr>
              <a:t> </a:t>
            </a:r>
            <a:r>
              <a:rPr lang="en-GB" dirty="0">
                <a:solidFill>
                  <a:srgbClr val="FF6600"/>
                </a:solidFill>
                <a:latin typeface="Calibri" pitchFamily="34" charset="0"/>
              </a:rPr>
              <a:t>pulmonary circulation</a:t>
            </a:r>
            <a:r>
              <a:rPr lang="en-GB" dirty="0">
                <a:solidFill>
                  <a:srgbClr val="010066"/>
                </a:solidFill>
                <a:latin typeface="Calibri" pitchFamily="34" charset="0"/>
              </a:rPr>
              <a:t> carries:</a:t>
            </a:r>
          </a:p>
        </p:txBody>
      </p:sp>
      <p:sp>
        <p:nvSpPr>
          <p:cNvPr id="72712" name="Text Box 8"/>
          <p:cNvSpPr txBox="1">
            <a:spLocks noChangeArrowheads="1"/>
          </p:cNvSpPr>
          <p:nvPr/>
        </p:nvSpPr>
        <p:spPr bwMode="auto">
          <a:xfrm>
            <a:off x="323850" y="1412875"/>
            <a:ext cx="511175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5600" indent="-3556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buFontTx/>
              <a:buBlip>
                <a:blip r:embed="rId3"/>
              </a:buBlip>
            </a:pPr>
            <a:r>
              <a:rPr lang="en-GB" sz="2400">
                <a:solidFill>
                  <a:srgbClr val="010066"/>
                </a:solidFill>
                <a:latin typeface="Arial" charset="0"/>
              </a:rPr>
              <a:t>deoxygenated blood from the heart to the lungs</a:t>
            </a:r>
          </a:p>
          <a:p>
            <a:pPr>
              <a:spcBef>
                <a:spcPct val="50000"/>
              </a:spcBef>
              <a:buFontTx/>
              <a:buBlip>
                <a:blip r:embed="rId3"/>
              </a:buBlip>
            </a:pPr>
            <a:r>
              <a:rPr lang="en-GB" sz="2400">
                <a:solidFill>
                  <a:srgbClr val="010066"/>
                </a:solidFill>
                <a:latin typeface="Arial" charset="0"/>
              </a:rPr>
              <a:t>oxygenated blood back from the lungs to the heart, ready to be pumped out to the body.</a:t>
            </a:r>
          </a:p>
        </p:txBody>
      </p:sp>
      <p:sp>
        <p:nvSpPr>
          <p:cNvPr id="72713" name="Text Box 9"/>
          <p:cNvSpPr txBox="1">
            <a:spLocks noChangeArrowheads="1"/>
          </p:cNvSpPr>
          <p:nvPr/>
        </p:nvSpPr>
        <p:spPr bwMode="auto">
          <a:xfrm>
            <a:off x="323850" y="3860800"/>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spcBef>
                <a:spcPct val="50000"/>
              </a:spcBef>
            </a:pPr>
            <a:r>
              <a:rPr lang="en-GB">
                <a:solidFill>
                  <a:schemeClr val="folHlink"/>
                </a:solidFill>
                <a:latin typeface="Calibri" pitchFamily="34" charset="0"/>
              </a:rPr>
              <a:t>The </a:t>
            </a:r>
            <a:r>
              <a:rPr lang="en-GB">
                <a:solidFill>
                  <a:srgbClr val="FF6600"/>
                </a:solidFill>
                <a:latin typeface="Calibri" pitchFamily="34" charset="0"/>
              </a:rPr>
              <a:t>systemic circulation</a:t>
            </a:r>
            <a:r>
              <a:rPr lang="en-GB">
                <a:solidFill>
                  <a:srgbClr val="010066"/>
                </a:solidFill>
                <a:latin typeface="Calibri" pitchFamily="34" charset="0"/>
              </a:rPr>
              <a:t> carries:</a:t>
            </a:r>
          </a:p>
        </p:txBody>
      </p:sp>
      <p:pic>
        <p:nvPicPr>
          <p:cNvPr id="18439" name="Picture 11" descr="GFX_circulation_arrows_TOP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5" y="1628775"/>
            <a:ext cx="14414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40" name="Group 15"/>
          <p:cNvGrpSpPr>
            <a:grpSpLocks/>
          </p:cNvGrpSpPr>
          <p:nvPr/>
        </p:nvGrpSpPr>
        <p:grpSpPr bwMode="auto">
          <a:xfrm>
            <a:off x="6445250" y="1412875"/>
            <a:ext cx="2187575" cy="1944688"/>
            <a:chOff x="3969" y="2478"/>
            <a:chExt cx="1378" cy="1225"/>
          </a:xfrm>
        </p:grpSpPr>
        <p:pic>
          <p:nvPicPr>
            <p:cNvPr id="18447" name="Picture 10" descr="GFX_circulation_arrows_TOP_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 y="2568"/>
              <a:ext cx="834" cy="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12" descr="1_heart_interior2"/>
            <p:cNvPicPr>
              <a:picLocks noChangeAspect="1" noChangeArrowheads="1"/>
            </p:cNvPicPr>
            <p:nvPr/>
          </p:nvPicPr>
          <p:blipFill>
            <a:blip r:embed="rId6">
              <a:extLst>
                <a:ext uri="{28A0092B-C50C-407E-A947-70E740481C1C}">
                  <a14:useLocalDpi xmlns:a14="http://schemas.microsoft.com/office/drawing/2010/main" val="0"/>
                </a:ext>
              </a:extLst>
            </a:blip>
            <a:srcRect l="16493" t="5669" r="34360" b="15118"/>
            <a:stretch>
              <a:fillRect/>
            </a:stretch>
          </p:blipFill>
          <p:spPr bwMode="auto">
            <a:xfrm>
              <a:off x="4241" y="3158"/>
              <a:ext cx="46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9" name="AutoShape 13"/>
            <p:cNvSpPr>
              <a:spLocks noChangeArrowheads="1"/>
            </p:cNvSpPr>
            <p:nvPr/>
          </p:nvSpPr>
          <p:spPr bwMode="auto">
            <a:xfrm>
              <a:off x="3969" y="2478"/>
              <a:ext cx="862" cy="470"/>
            </a:xfrm>
            <a:prstGeom prst="roundRect">
              <a:avLst>
                <a:gd name="adj" fmla="val 16667"/>
              </a:avLst>
            </a:prstGeom>
            <a:gradFill rotWithShape="1">
              <a:gsLst>
                <a:gs pos="0">
                  <a:srgbClr val="0000FF"/>
                </a:gs>
                <a:gs pos="100000">
                  <a:srgbClr val="FF0000"/>
                </a:gs>
              </a:gsLst>
              <a:lin ang="0" scaled="1"/>
            </a:gradFill>
            <a:ln w="5080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18450" name="Text Box 14"/>
            <p:cNvSpPr txBox="1">
              <a:spLocks noChangeArrowheads="1"/>
            </p:cNvSpPr>
            <p:nvPr/>
          </p:nvSpPr>
          <p:spPr bwMode="auto">
            <a:xfrm>
              <a:off x="4043" y="2550"/>
              <a:ext cx="7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r>
                <a:rPr lang="en-GB" sz="2800">
                  <a:solidFill>
                    <a:schemeClr val="bg1"/>
                  </a:solidFill>
                  <a:latin typeface="Calibri" pitchFamily="34" charset="0"/>
                </a:rPr>
                <a:t>lungs</a:t>
              </a:r>
            </a:p>
          </p:txBody>
        </p:sp>
      </p:grpSp>
      <p:grpSp>
        <p:nvGrpSpPr>
          <p:cNvPr id="72726" name="Group 22"/>
          <p:cNvGrpSpPr>
            <a:grpSpLocks/>
          </p:cNvGrpSpPr>
          <p:nvPr/>
        </p:nvGrpSpPr>
        <p:grpSpPr bwMode="auto">
          <a:xfrm>
            <a:off x="5508625" y="3716338"/>
            <a:ext cx="2543175" cy="2447925"/>
            <a:chOff x="3723" y="2251"/>
            <a:chExt cx="1602" cy="1542"/>
          </a:xfrm>
        </p:grpSpPr>
        <p:pic>
          <p:nvPicPr>
            <p:cNvPr id="18442" name="Picture 17" descr="GFX_circulation_arrows_BOTTOM_RE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3" y="2251"/>
              <a:ext cx="81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8" descr="GFX_circulation_arrows_BOTTOM_BLU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3" y="2341"/>
              <a:ext cx="835" cy="1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9" descr="1_heart_interior2"/>
            <p:cNvPicPr>
              <a:picLocks noChangeAspect="1" noChangeArrowheads="1"/>
            </p:cNvPicPr>
            <p:nvPr/>
          </p:nvPicPr>
          <p:blipFill>
            <a:blip r:embed="rId9">
              <a:extLst>
                <a:ext uri="{28A0092B-C50C-407E-A947-70E740481C1C}">
                  <a14:useLocalDpi xmlns:a14="http://schemas.microsoft.com/office/drawing/2010/main" val="0"/>
                </a:ext>
              </a:extLst>
            </a:blip>
            <a:srcRect l="16493" t="5669" r="34360" b="15118"/>
            <a:stretch>
              <a:fillRect/>
            </a:stretch>
          </p:blipFill>
          <p:spPr bwMode="auto">
            <a:xfrm>
              <a:off x="4286" y="2296"/>
              <a:ext cx="464"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AutoShape 20"/>
            <p:cNvSpPr>
              <a:spLocks noChangeArrowheads="1"/>
            </p:cNvSpPr>
            <p:nvPr/>
          </p:nvSpPr>
          <p:spPr bwMode="auto">
            <a:xfrm>
              <a:off x="4151" y="3294"/>
              <a:ext cx="771" cy="499"/>
            </a:xfrm>
            <a:prstGeom prst="roundRect">
              <a:avLst>
                <a:gd name="adj" fmla="val 16667"/>
              </a:avLst>
            </a:prstGeom>
            <a:gradFill rotWithShape="1">
              <a:gsLst>
                <a:gs pos="0">
                  <a:srgbClr val="0000FF"/>
                </a:gs>
                <a:gs pos="100000">
                  <a:srgbClr val="FF0000"/>
                </a:gs>
              </a:gsLst>
              <a:lin ang="0" scaled="1"/>
            </a:gradFill>
            <a:ln w="50800">
              <a:solidFill>
                <a:srgbClr val="8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3200"/>
            </a:p>
          </p:txBody>
        </p:sp>
        <p:sp>
          <p:nvSpPr>
            <p:cNvPr id="18446" name="Text Box 21"/>
            <p:cNvSpPr txBox="1">
              <a:spLocks noChangeArrowheads="1"/>
            </p:cNvSpPr>
            <p:nvPr/>
          </p:nvSpPr>
          <p:spPr bwMode="auto">
            <a:xfrm>
              <a:off x="4128" y="3294"/>
              <a:ext cx="839" cy="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nSpc>
                  <a:spcPct val="95000"/>
                </a:lnSpc>
              </a:pPr>
              <a:r>
                <a:rPr lang="en-GB">
                  <a:solidFill>
                    <a:schemeClr val="bg1"/>
                  </a:solidFill>
                  <a:latin typeface="Calibri" pitchFamily="34" charset="0"/>
                </a:rPr>
                <a:t>body’s</a:t>
              </a:r>
            </a:p>
            <a:p>
              <a:pPr>
                <a:lnSpc>
                  <a:spcPct val="95000"/>
                </a:lnSpc>
              </a:pPr>
              <a:r>
                <a:rPr lang="en-GB">
                  <a:solidFill>
                    <a:schemeClr val="bg1"/>
                  </a:solidFill>
                  <a:latin typeface="Calibri" pitchFamily="34" charset="0"/>
                </a:rPr>
                <a:t>cells</a:t>
              </a:r>
            </a:p>
          </p:txBody>
        </p:sp>
      </p:grpSp>
    </p:spTree>
    <p:extLst>
      <p:ext uri="{BB962C8B-B14F-4D97-AF65-F5344CB8AC3E}">
        <p14:creationId xmlns:p14="http://schemas.microsoft.com/office/powerpoint/2010/main" val="540133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712">
                                            <p:txEl>
                                              <p:pRg st="0" end="0"/>
                                            </p:txEl>
                                          </p:spTgt>
                                        </p:tgtEl>
                                        <p:attrNameLst>
                                          <p:attrName>style.visibility</p:attrName>
                                        </p:attrNameLst>
                                      </p:cBhvr>
                                      <p:to>
                                        <p:strVal val="visible"/>
                                      </p:to>
                                    </p:set>
                                    <p:animEffect transition="in" filter="checkerboard(across)">
                                      <p:cBhvr>
                                        <p:cTn id="7" dur="500"/>
                                        <p:tgtEl>
                                          <p:spTgt spid="727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2712">
                                            <p:txEl>
                                              <p:pRg st="1" end="1"/>
                                            </p:txEl>
                                          </p:spTgt>
                                        </p:tgtEl>
                                        <p:attrNameLst>
                                          <p:attrName>style.visibility</p:attrName>
                                        </p:attrNameLst>
                                      </p:cBhvr>
                                      <p:to>
                                        <p:strVal val="visible"/>
                                      </p:to>
                                    </p:set>
                                    <p:animEffect transition="in" filter="checkerboard(across)">
                                      <p:cBhvr>
                                        <p:cTn id="12" dur="500"/>
                                        <p:tgtEl>
                                          <p:spTgt spid="727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2713"/>
                                        </p:tgtEl>
                                        <p:attrNameLst>
                                          <p:attrName>style.visibility</p:attrName>
                                        </p:attrNameLst>
                                      </p:cBhvr>
                                      <p:to>
                                        <p:strVal val="visible"/>
                                      </p:to>
                                    </p:set>
                                    <p:animEffect transition="in" filter="fade">
                                      <p:cBhvr>
                                        <p:cTn id="17" dur="500"/>
                                        <p:tgtEl>
                                          <p:spTgt spid="72713"/>
                                        </p:tgtEl>
                                      </p:cBhvr>
                                    </p:animEffect>
                                  </p:childTnLst>
                                </p:cTn>
                              </p:par>
                              <p:par>
                                <p:cTn id="18" presetID="10" presetClass="entr" presetSubtype="0" fill="hold" nodeType="withEffect">
                                  <p:stCondLst>
                                    <p:cond delay="0"/>
                                  </p:stCondLst>
                                  <p:childTnLst>
                                    <p:set>
                                      <p:cBhvr>
                                        <p:cTn id="19" dur="1" fill="hold">
                                          <p:stCondLst>
                                            <p:cond delay="0"/>
                                          </p:stCondLst>
                                        </p:cTn>
                                        <p:tgtEl>
                                          <p:spTgt spid="72726"/>
                                        </p:tgtEl>
                                        <p:attrNameLst>
                                          <p:attrName>style.visibility</p:attrName>
                                        </p:attrNameLst>
                                      </p:cBhvr>
                                      <p:to>
                                        <p:strVal val="visible"/>
                                      </p:to>
                                    </p:set>
                                    <p:animEffect transition="in" filter="fade">
                                      <p:cBhvr>
                                        <p:cTn id="20" dur="500"/>
                                        <p:tgtEl>
                                          <p:spTgt spid="727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72710">
                                            <p:txEl>
                                              <p:pRg st="0" end="0"/>
                                            </p:txEl>
                                          </p:spTgt>
                                        </p:tgtEl>
                                        <p:attrNameLst>
                                          <p:attrName>style.visibility</p:attrName>
                                        </p:attrNameLst>
                                      </p:cBhvr>
                                      <p:to>
                                        <p:strVal val="visible"/>
                                      </p:to>
                                    </p:set>
                                    <p:animEffect transition="in" filter="checkerboard(across)">
                                      <p:cBhvr>
                                        <p:cTn id="25" dur="500"/>
                                        <p:tgtEl>
                                          <p:spTgt spid="72710">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72710">
                                            <p:txEl>
                                              <p:pRg st="1" end="1"/>
                                            </p:txEl>
                                          </p:spTgt>
                                        </p:tgtEl>
                                        <p:attrNameLst>
                                          <p:attrName>style.visibility</p:attrName>
                                        </p:attrNameLst>
                                      </p:cBhvr>
                                      <p:to>
                                        <p:strVal val="visible"/>
                                      </p:to>
                                    </p:set>
                                    <p:animEffect transition="in" filter="checkerboard(across)">
                                      <p:cBhvr>
                                        <p:cTn id="30" dur="500"/>
                                        <p:tgtEl>
                                          <p:spTgt spid="727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build="p"/>
      <p:bldP spid="72712" grpId="0" build="p"/>
      <p:bldP spid="727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5" name="AutoShape 31"/>
          <p:cNvSpPr>
            <a:spLocks noChangeArrowheads="1"/>
          </p:cNvSpPr>
          <p:nvPr/>
        </p:nvSpPr>
        <p:spPr bwMode="auto">
          <a:xfrm>
            <a:off x="7092950" y="3733800"/>
            <a:ext cx="1800225" cy="1079500"/>
          </a:xfrm>
          <a:prstGeom prst="roundRect">
            <a:avLst>
              <a:gd name="adj" fmla="val 5528"/>
            </a:avLst>
          </a:prstGeom>
          <a:noFill/>
          <a:ln w="38100">
            <a:solidFill>
              <a:srgbClr val="004B9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solidFill>
                <a:srgbClr val="FF3300"/>
              </a:solidFill>
            </a:endParaRPr>
          </a:p>
        </p:txBody>
      </p:sp>
      <p:sp>
        <p:nvSpPr>
          <p:cNvPr id="47139" name="AutoShape 35"/>
          <p:cNvSpPr>
            <a:spLocks noChangeArrowheads="1"/>
          </p:cNvSpPr>
          <p:nvPr/>
        </p:nvSpPr>
        <p:spPr bwMode="auto">
          <a:xfrm>
            <a:off x="323850" y="3805238"/>
            <a:ext cx="1727200" cy="989012"/>
          </a:xfrm>
          <a:prstGeom prst="roundRect">
            <a:avLst>
              <a:gd name="adj" fmla="val 5528"/>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solidFill>
                <a:srgbClr val="FF3300"/>
              </a:solidFill>
            </a:endParaRPr>
          </a:p>
        </p:txBody>
      </p:sp>
      <p:sp>
        <p:nvSpPr>
          <p:cNvPr id="47124" name="AutoShape 20"/>
          <p:cNvSpPr>
            <a:spLocks noChangeArrowheads="1"/>
          </p:cNvSpPr>
          <p:nvPr/>
        </p:nvSpPr>
        <p:spPr bwMode="auto">
          <a:xfrm>
            <a:off x="323850" y="3338513"/>
            <a:ext cx="1727200" cy="468312"/>
          </a:xfrm>
          <a:prstGeom prst="roundRect">
            <a:avLst>
              <a:gd name="adj" fmla="val 12120"/>
            </a:avLst>
          </a:prstGeom>
          <a:solidFill>
            <a:schemeClr val="bg1"/>
          </a:solidFill>
          <a:ln w="381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solidFill>
                <a:srgbClr val="CC0000"/>
              </a:solidFill>
            </a:endParaRPr>
          </a:p>
        </p:txBody>
      </p:sp>
      <p:sp>
        <p:nvSpPr>
          <p:cNvPr id="19461" name="Rectangle 2"/>
          <p:cNvSpPr>
            <a:spLocks noGrp="1" noChangeArrowheads="1"/>
          </p:cNvSpPr>
          <p:nvPr>
            <p:ph type="title"/>
          </p:nvPr>
        </p:nvSpPr>
        <p:spPr>
          <a:xfrm>
            <a:off x="1124585" y="80010"/>
            <a:ext cx="8095615" cy="1367790"/>
          </a:xfrm>
        </p:spPr>
        <p:txBody>
          <a:bodyPr/>
          <a:lstStyle/>
          <a:p>
            <a:r>
              <a:rPr lang="en-GB" dirty="0"/>
              <a:t>Blood vessels</a:t>
            </a:r>
            <a:endParaRPr lang="en-US" dirty="0"/>
          </a:p>
        </p:txBody>
      </p:sp>
      <p:sp>
        <p:nvSpPr>
          <p:cNvPr id="19462" name="Text Box 9"/>
          <p:cNvSpPr txBox="1">
            <a:spLocks noChangeArrowheads="1"/>
          </p:cNvSpPr>
          <p:nvPr/>
        </p:nvSpPr>
        <p:spPr bwMode="auto">
          <a:xfrm>
            <a:off x="323850" y="769203"/>
            <a:ext cx="8280400" cy="830997"/>
          </a:xfrm>
          <a:prstGeom prst="rect">
            <a:avLst/>
          </a:prstGeom>
          <a:noFill/>
          <a:ln>
            <a:noFill/>
          </a:ln>
          <a:effectLst/>
          <a:extLst>
            <a:ext uri="{909E8E84-426E-40DD-AFC4-6F175D3DCCD1}">
              <a14:hiddenFill xmlns:a14="http://schemas.microsoft.com/office/drawing/2010/main">
                <a:solidFill>
                  <a:srgbClr val="99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r>
              <a:rPr lang="en-GB" sz="2400" dirty="0">
                <a:solidFill>
                  <a:srgbClr val="010066"/>
                </a:solidFill>
                <a:latin typeface="Calibri" pitchFamily="34" charset="0"/>
              </a:rPr>
              <a:t>There are </a:t>
            </a:r>
            <a:r>
              <a:rPr lang="en-GB" sz="2400" dirty="0">
                <a:solidFill>
                  <a:srgbClr val="FF6600"/>
                </a:solidFill>
                <a:latin typeface="Calibri" pitchFamily="34" charset="0"/>
              </a:rPr>
              <a:t>three types</a:t>
            </a:r>
            <a:r>
              <a:rPr lang="en-GB" sz="2400" dirty="0">
                <a:solidFill>
                  <a:srgbClr val="010066"/>
                </a:solidFill>
                <a:latin typeface="Calibri" pitchFamily="34" charset="0"/>
              </a:rPr>
              <a:t> of </a:t>
            </a:r>
            <a:r>
              <a:rPr lang="en-GB" sz="2400" dirty="0">
                <a:solidFill>
                  <a:srgbClr val="FF6600"/>
                </a:solidFill>
                <a:latin typeface="Calibri" pitchFamily="34" charset="0"/>
              </a:rPr>
              <a:t>blood vessels</a:t>
            </a:r>
            <a:r>
              <a:rPr lang="en-GB" sz="2400" dirty="0">
                <a:solidFill>
                  <a:srgbClr val="010066"/>
                </a:solidFill>
                <a:latin typeface="Calibri" pitchFamily="34" charset="0"/>
              </a:rPr>
              <a:t>, as shown in this </a:t>
            </a:r>
            <a:r>
              <a:rPr lang="en-GB" sz="2400" dirty="0">
                <a:solidFill>
                  <a:srgbClr val="000066"/>
                </a:solidFill>
                <a:latin typeface="Calibri" pitchFamily="34" charset="0"/>
              </a:rPr>
              <a:t>magnified part of the circulatory system.</a:t>
            </a:r>
          </a:p>
        </p:txBody>
      </p:sp>
      <p:sp>
        <p:nvSpPr>
          <p:cNvPr id="47114" name="Text Box 10"/>
          <p:cNvSpPr txBox="1">
            <a:spLocks noChangeArrowheads="1"/>
          </p:cNvSpPr>
          <p:nvPr/>
        </p:nvSpPr>
        <p:spPr bwMode="auto">
          <a:xfrm>
            <a:off x="1187450" y="6111875"/>
            <a:ext cx="6738938" cy="485775"/>
          </a:xfrm>
          <a:prstGeom prst="rect">
            <a:avLst/>
          </a:prstGeom>
          <a:noFill/>
          <a:ln w="28575">
            <a:solidFill>
              <a:srgbClr val="FF6600"/>
            </a:solidFill>
            <a:miter lim="800000"/>
            <a:headEnd/>
            <a:tailEnd/>
          </a:ln>
          <a:effectLst/>
          <a:extLst>
            <a:ext uri="{909E8E84-426E-40DD-AFC4-6F175D3DCCD1}">
              <a14:hiddenFill xmlns:a14="http://schemas.microsoft.com/office/drawing/2010/main">
                <a:solidFill>
                  <a:srgbClr val="9900CC"/>
                </a:solidFill>
              </a14:hiddenFill>
            </a:ext>
            <a:ext uri="{AF507438-7753-43E0-B8FC-AC1667EBCBE1}">
              <a14:hiddenEffects xmlns:a14="http://schemas.microsoft.com/office/drawing/2010/main">
                <a:effectLst>
                  <a:outerShdw dist="35921" dir="2700000" algn="ctr" rotWithShape="0">
                    <a:srgbClr val="B2B2B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r>
              <a:rPr lang="en-GB">
                <a:solidFill>
                  <a:srgbClr val="010066"/>
                </a:solidFill>
                <a:latin typeface="Calibri" pitchFamily="34" charset="0"/>
              </a:rPr>
              <a:t>Why are there different types of blood vessels?</a:t>
            </a:r>
          </a:p>
        </p:txBody>
      </p:sp>
      <p:pic>
        <p:nvPicPr>
          <p:cNvPr id="47115" name="Picture 11" descr="BV_capillary_b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350" y="2425700"/>
            <a:ext cx="5240338"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7" name="Text Box 13"/>
          <p:cNvSpPr txBox="1">
            <a:spLocks noChangeArrowheads="1"/>
          </p:cNvSpPr>
          <p:nvPr/>
        </p:nvSpPr>
        <p:spPr bwMode="auto">
          <a:xfrm>
            <a:off x="1562100" y="1814513"/>
            <a:ext cx="1871663"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nSpc>
                <a:spcPct val="90000"/>
              </a:lnSpc>
            </a:pPr>
            <a:r>
              <a:rPr lang="en-GB" sz="2200">
                <a:solidFill>
                  <a:srgbClr val="CC0000"/>
                </a:solidFill>
                <a:latin typeface="Calibri" pitchFamily="34" charset="0"/>
              </a:rPr>
              <a:t>blood from the heart </a:t>
            </a:r>
          </a:p>
        </p:txBody>
      </p:sp>
      <p:sp>
        <p:nvSpPr>
          <p:cNvPr id="47118" name="AutoShape 14"/>
          <p:cNvSpPr>
            <a:spLocks noChangeAspect="1" noChangeArrowheads="1"/>
          </p:cNvSpPr>
          <p:nvPr/>
        </p:nvSpPr>
        <p:spPr bwMode="auto">
          <a:xfrm rot="16200000" flipH="1">
            <a:off x="2256631" y="2551907"/>
            <a:ext cx="454025" cy="325438"/>
          </a:xfrm>
          <a:prstGeom prst="rightArrow">
            <a:avLst>
              <a:gd name="adj1" fmla="val 44056"/>
              <a:gd name="adj2" fmla="val 58660"/>
            </a:avLst>
          </a:prstGeom>
          <a:solidFill>
            <a:srgbClr val="CC0000"/>
          </a:solidFill>
          <a:ln w="50800">
            <a:solidFill>
              <a:srgbClr val="01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endParaRPr lang="en-US"/>
          </a:p>
        </p:txBody>
      </p:sp>
      <p:grpSp>
        <p:nvGrpSpPr>
          <p:cNvPr id="47119" name="Group 15"/>
          <p:cNvGrpSpPr>
            <a:grpSpLocks/>
          </p:cNvGrpSpPr>
          <p:nvPr/>
        </p:nvGrpSpPr>
        <p:grpSpPr bwMode="auto">
          <a:xfrm>
            <a:off x="5724525" y="1773238"/>
            <a:ext cx="1871663" cy="1168400"/>
            <a:chOff x="3606" y="899"/>
            <a:chExt cx="1179" cy="736"/>
          </a:xfrm>
        </p:grpSpPr>
        <p:sp>
          <p:nvSpPr>
            <p:cNvPr id="19480" name="Text Box 16"/>
            <p:cNvSpPr txBox="1">
              <a:spLocks noChangeArrowheads="1"/>
            </p:cNvSpPr>
            <p:nvPr/>
          </p:nvSpPr>
          <p:spPr bwMode="auto">
            <a:xfrm>
              <a:off x="3606" y="899"/>
              <a:ext cx="1179" cy="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nSpc>
                  <a:spcPct val="90000"/>
                </a:lnSpc>
              </a:pPr>
              <a:r>
                <a:rPr lang="en-GB" sz="2200">
                  <a:solidFill>
                    <a:srgbClr val="004B96"/>
                  </a:solidFill>
                  <a:latin typeface="Calibri" pitchFamily="34" charset="0"/>
                </a:rPr>
                <a:t>blood to the heart</a:t>
              </a:r>
            </a:p>
          </p:txBody>
        </p:sp>
        <p:sp>
          <p:nvSpPr>
            <p:cNvPr id="19481" name="AutoShape 17"/>
            <p:cNvSpPr>
              <a:spLocks noChangeAspect="1" noChangeArrowheads="1"/>
            </p:cNvSpPr>
            <p:nvPr/>
          </p:nvSpPr>
          <p:spPr bwMode="auto">
            <a:xfrm rot="5400000" flipH="1" flipV="1">
              <a:off x="4074" y="1389"/>
              <a:ext cx="286" cy="205"/>
            </a:xfrm>
            <a:prstGeom prst="rightArrow">
              <a:avLst>
                <a:gd name="adj1" fmla="val 44056"/>
                <a:gd name="adj2" fmla="val 58660"/>
              </a:avLst>
            </a:prstGeom>
            <a:solidFill>
              <a:srgbClr val="004B96"/>
            </a:solidFill>
            <a:ln w="50800">
              <a:solidFill>
                <a:srgbClr val="01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47123" name="Text Box 19"/>
          <p:cNvSpPr txBox="1">
            <a:spLocks noChangeArrowheads="1"/>
          </p:cNvSpPr>
          <p:nvPr/>
        </p:nvSpPr>
        <p:spPr bwMode="auto">
          <a:xfrm>
            <a:off x="588963" y="3311525"/>
            <a:ext cx="117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r>
              <a:rPr lang="en-GB" sz="2800">
                <a:solidFill>
                  <a:srgbClr val="CC0000"/>
                </a:solidFill>
                <a:latin typeface="Calibri" pitchFamily="34" charset="0"/>
              </a:rPr>
              <a:t>artery</a:t>
            </a:r>
          </a:p>
        </p:txBody>
      </p:sp>
      <p:sp>
        <p:nvSpPr>
          <p:cNvPr id="47125" name="Line 21"/>
          <p:cNvSpPr>
            <a:spLocks noChangeShapeType="1"/>
          </p:cNvSpPr>
          <p:nvPr/>
        </p:nvSpPr>
        <p:spPr bwMode="auto">
          <a:xfrm rot="5400000" flipV="1">
            <a:off x="2228057" y="3398044"/>
            <a:ext cx="0" cy="395287"/>
          </a:xfrm>
          <a:prstGeom prst="line">
            <a:avLst/>
          </a:prstGeom>
          <a:noFill/>
          <a:ln w="508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8" name="AutoShape 24"/>
          <p:cNvSpPr>
            <a:spLocks noChangeArrowheads="1"/>
          </p:cNvSpPr>
          <p:nvPr/>
        </p:nvSpPr>
        <p:spPr bwMode="auto">
          <a:xfrm>
            <a:off x="7092950" y="3302000"/>
            <a:ext cx="1800225" cy="468313"/>
          </a:xfrm>
          <a:prstGeom prst="roundRect">
            <a:avLst>
              <a:gd name="adj" fmla="val 12120"/>
            </a:avLst>
          </a:prstGeom>
          <a:solidFill>
            <a:schemeClr val="bg1"/>
          </a:solidFill>
          <a:ln w="38100">
            <a:solidFill>
              <a:srgbClr val="004B9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solidFill>
                <a:srgbClr val="FF3300"/>
              </a:solidFill>
            </a:endParaRPr>
          </a:p>
        </p:txBody>
      </p:sp>
      <p:sp>
        <p:nvSpPr>
          <p:cNvPr id="47129" name="Line 25"/>
          <p:cNvSpPr>
            <a:spLocks noChangeShapeType="1"/>
          </p:cNvSpPr>
          <p:nvPr/>
        </p:nvSpPr>
        <p:spPr bwMode="auto">
          <a:xfrm rot="-5400000" flipH="1" flipV="1">
            <a:off x="6966744" y="3359944"/>
            <a:ext cx="0" cy="395288"/>
          </a:xfrm>
          <a:prstGeom prst="line">
            <a:avLst/>
          </a:prstGeom>
          <a:noFill/>
          <a:ln w="508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7130" name="Group 26"/>
          <p:cNvGrpSpPr>
            <a:grpSpLocks/>
          </p:cNvGrpSpPr>
          <p:nvPr/>
        </p:nvGrpSpPr>
        <p:grpSpPr bwMode="auto">
          <a:xfrm>
            <a:off x="3276600" y="4006850"/>
            <a:ext cx="2476500" cy="950913"/>
            <a:chOff x="2082" y="2505"/>
            <a:chExt cx="1560" cy="599"/>
          </a:xfrm>
        </p:grpSpPr>
        <p:sp>
          <p:nvSpPr>
            <p:cNvPr id="19478" name="Line 27"/>
            <p:cNvSpPr>
              <a:spLocks noChangeShapeType="1"/>
            </p:cNvSpPr>
            <p:nvPr/>
          </p:nvSpPr>
          <p:spPr bwMode="auto">
            <a:xfrm flipV="1">
              <a:off x="3152" y="2505"/>
              <a:ext cx="0" cy="272"/>
            </a:xfrm>
            <a:prstGeom prst="line">
              <a:avLst/>
            </a:prstGeom>
            <a:noFill/>
            <a:ln w="508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479" name="Picture 28" descr="gfx_capillary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 y="2744"/>
              <a:ext cx="15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36" name="Text Box 32"/>
          <p:cNvSpPr txBox="1">
            <a:spLocks noChangeArrowheads="1"/>
          </p:cNvSpPr>
          <p:nvPr/>
        </p:nvSpPr>
        <p:spPr bwMode="auto">
          <a:xfrm>
            <a:off x="7019925" y="3805238"/>
            <a:ext cx="18637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nSpc>
                <a:spcPct val="90000"/>
              </a:lnSpc>
            </a:pPr>
            <a:r>
              <a:rPr lang="en-GB" sz="2200">
                <a:solidFill>
                  <a:srgbClr val="010066"/>
                </a:solidFill>
                <a:latin typeface="Calibri" pitchFamily="34" charset="0"/>
              </a:rPr>
              <a:t>carries blood back </a:t>
            </a:r>
            <a:r>
              <a:rPr lang="en-GB" sz="2200">
                <a:solidFill>
                  <a:srgbClr val="004B96"/>
                </a:solidFill>
                <a:latin typeface="Calibri" pitchFamily="34" charset="0"/>
              </a:rPr>
              <a:t>in</a:t>
            </a:r>
            <a:r>
              <a:rPr lang="en-GB" sz="2200">
                <a:solidFill>
                  <a:srgbClr val="010066"/>
                </a:solidFill>
                <a:latin typeface="Calibri" pitchFamily="34" charset="0"/>
              </a:rPr>
              <a:t>to</a:t>
            </a:r>
          </a:p>
          <a:p>
            <a:pPr>
              <a:lnSpc>
                <a:spcPct val="90000"/>
              </a:lnSpc>
            </a:pPr>
            <a:r>
              <a:rPr lang="en-GB" sz="2200">
                <a:solidFill>
                  <a:srgbClr val="010066"/>
                </a:solidFill>
                <a:latin typeface="Calibri" pitchFamily="34" charset="0"/>
              </a:rPr>
              <a:t>the heart </a:t>
            </a:r>
          </a:p>
        </p:txBody>
      </p:sp>
      <p:sp>
        <p:nvSpPr>
          <p:cNvPr id="47138" name="Text Box 34"/>
          <p:cNvSpPr txBox="1">
            <a:spLocks noChangeArrowheads="1"/>
          </p:cNvSpPr>
          <p:nvPr/>
        </p:nvSpPr>
        <p:spPr bwMode="auto">
          <a:xfrm>
            <a:off x="287338" y="3805238"/>
            <a:ext cx="1800225"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nSpc>
                <a:spcPct val="90000"/>
              </a:lnSpc>
            </a:pPr>
            <a:r>
              <a:rPr lang="en-GB" sz="2200">
                <a:solidFill>
                  <a:srgbClr val="010066"/>
                </a:solidFill>
                <a:latin typeface="Calibri" pitchFamily="34" charset="0"/>
              </a:rPr>
              <a:t>carries blood </a:t>
            </a:r>
            <a:r>
              <a:rPr lang="en-GB" sz="2200">
                <a:solidFill>
                  <a:srgbClr val="FF0000"/>
                </a:solidFill>
                <a:latin typeface="Calibri" pitchFamily="34" charset="0"/>
              </a:rPr>
              <a:t>a</a:t>
            </a:r>
            <a:r>
              <a:rPr lang="en-GB" sz="2200">
                <a:solidFill>
                  <a:srgbClr val="010066"/>
                </a:solidFill>
                <a:latin typeface="Calibri" pitchFamily="34" charset="0"/>
              </a:rPr>
              <a:t>way from</a:t>
            </a:r>
          </a:p>
          <a:p>
            <a:pPr>
              <a:lnSpc>
                <a:spcPct val="90000"/>
              </a:lnSpc>
            </a:pPr>
            <a:r>
              <a:rPr lang="en-GB" sz="2200">
                <a:solidFill>
                  <a:srgbClr val="010066"/>
                </a:solidFill>
                <a:latin typeface="Calibri" pitchFamily="34" charset="0"/>
              </a:rPr>
              <a:t>the heart </a:t>
            </a:r>
          </a:p>
        </p:txBody>
      </p:sp>
      <p:sp>
        <p:nvSpPr>
          <p:cNvPr id="47141" name="Text Box 37"/>
          <p:cNvSpPr txBox="1">
            <a:spLocks noChangeArrowheads="1"/>
          </p:cNvSpPr>
          <p:nvPr/>
        </p:nvSpPr>
        <p:spPr bwMode="auto">
          <a:xfrm>
            <a:off x="3203575" y="4886325"/>
            <a:ext cx="25908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pPr>
              <a:lnSpc>
                <a:spcPct val="90000"/>
              </a:lnSpc>
            </a:pPr>
            <a:r>
              <a:rPr lang="en-GB" sz="2200">
                <a:solidFill>
                  <a:srgbClr val="010066"/>
                </a:solidFill>
                <a:latin typeface="Calibri" pitchFamily="34" charset="0"/>
              </a:rPr>
              <a:t>carries blood to and from the body’s cells</a:t>
            </a:r>
          </a:p>
        </p:txBody>
      </p:sp>
      <p:pic>
        <p:nvPicPr>
          <p:cNvPr id="47142" name="Picture 38" descr="gfx_capillary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886325"/>
            <a:ext cx="2476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7" name="Text Box 23"/>
          <p:cNvSpPr txBox="1">
            <a:spLocks noChangeArrowheads="1"/>
          </p:cNvSpPr>
          <p:nvPr/>
        </p:nvSpPr>
        <p:spPr bwMode="auto">
          <a:xfrm>
            <a:off x="7596188" y="3286125"/>
            <a:ext cx="8969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0"/>
              </a:spcBef>
              <a:spcAft>
                <a:spcPct val="0"/>
              </a:spcAft>
              <a:defRPr>
                <a:solidFill>
                  <a:schemeClr val="tx1"/>
                </a:solidFill>
                <a:latin typeface="Times New Roman" pitchFamily="18" charset="0"/>
              </a:defRPr>
            </a:lvl6pPr>
            <a:lvl7pPr marL="2971800" indent="-228600" algn="ctr" eaLnBrk="0" fontAlgn="base" hangingPunct="0">
              <a:spcBef>
                <a:spcPct val="0"/>
              </a:spcBef>
              <a:spcAft>
                <a:spcPct val="0"/>
              </a:spcAft>
              <a:defRPr>
                <a:solidFill>
                  <a:schemeClr val="tx1"/>
                </a:solidFill>
                <a:latin typeface="Times New Roman" pitchFamily="18" charset="0"/>
              </a:defRPr>
            </a:lvl7pPr>
            <a:lvl8pPr marL="3429000" indent="-228600" algn="ctr" eaLnBrk="0" fontAlgn="base" hangingPunct="0">
              <a:spcBef>
                <a:spcPct val="0"/>
              </a:spcBef>
              <a:spcAft>
                <a:spcPct val="0"/>
              </a:spcAft>
              <a:defRPr>
                <a:solidFill>
                  <a:schemeClr val="tx1"/>
                </a:solidFill>
                <a:latin typeface="Times New Roman" pitchFamily="18" charset="0"/>
              </a:defRPr>
            </a:lvl8pPr>
            <a:lvl9pPr marL="3886200" indent="-228600" algn="ctr" eaLnBrk="0" fontAlgn="base" hangingPunct="0">
              <a:spcBef>
                <a:spcPct val="0"/>
              </a:spcBef>
              <a:spcAft>
                <a:spcPct val="0"/>
              </a:spcAft>
              <a:defRPr>
                <a:solidFill>
                  <a:schemeClr val="tx1"/>
                </a:solidFill>
                <a:latin typeface="Times New Roman" pitchFamily="18" charset="0"/>
              </a:defRPr>
            </a:lvl9pPr>
          </a:lstStyle>
          <a:p>
            <a:r>
              <a:rPr lang="en-GB" sz="2800">
                <a:solidFill>
                  <a:srgbClr val="004B96"/>
                </a:solidFill>
                <a:latin typeface="Calibri" pitchFamily="34" charset="0"/>
              </a:rPr>
              <a:t>vein</a:t>
            </a:r>
          </a:p>
        </p:txBody>
      </p:sp>
    </p:spTree>
    <p:extLst>
      <p:ext uri="{BB962C8B-B14F-4D97-AF65-F5344CB8AC3E}">
        <p14:creationId xmlns:p14="http://schemas.microsoft.com/office/powerpoint/2010/main" val="198490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7115"/>
                                        </p:tgtEl>
                                        <p:attrNameLst>
                                          <p:attrName>style.visibility</p:attrName>
                                        </p:attrNameLst>
                                      </p:cBhvr>
                                      <p:to>
                                        <p:strVal val="visible"/>
                                      </p:to>
                                    </p:set>
                                    <p:anim calcmode="lin" valueType="num">
                                      <p:cBhvr>
                                        <p:cTn id="7" dur="500" fill="hold"/>
                                        <p:tgtEl>
                                          <p:spTgt spid="47115"/>
                                        </p:tgtEl>
                                        <p:attrNameLst>
                                          <p:attrName>ppt_w</p:attrName>
                                        </p:attrNameLst>
                                      </p:cBhvr>
                                      <p:tavLst>
                                        <p:tav tm="0">
                                          <p:val>
                                            <p:fltVal val="0"/>
                                          </p:val>
                                        </p:tav>
                                        <p:tav tm="100000">
                                          <p:val>
                                            <p:strVal val="#ppt_w"/>
                                          </p:val>
                                        </p:tav>
                                      </p:tavLst>
                                    </p:anim>
                                    <p:anim calcmode="lin" valueType="num">
                                      <p:cBhvr>
                                        <p:cTn id="8" dur="500" fill="hold"/>
                                        <p:tgtEl>
                                          <p:spTgt spid="4711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7117"/>
                                        </p:tgtEl>
                                        <p:attrNameLst>
                                          <p:attrName>style.visibility</p:attrName>
                                        </p:attrNameLst>
                                      </p:cBhvr>
                                      <p:to>
                                        <p:strVal val="visible"/>
                                      </p:to>
                                    </p:set>
                                    <p:animEffect transition="in" filter="wipe(up)">
                                      <p:cBhvr>
                                        <p:cTn id="13" dur="500"/>
                                        <p:tgtEl>
                                          <p:spTgt spid="4711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7118"/>
                                        </p:tgtEl>
                                        <p:attrNameLst>
                                          <p:attrName>style.visibility</p:attrName>
                                        </p:attrNameLst>
                                      </p:cBhvr>
                                      <p:to>
                                        <p:strVal val="visible"/>
                                      </p:to>
                                    </p:set>
                                    <p:animEffect transition="in" filter="wipe(up)">
                                      <p:cBhvr>
                                        <p:cTn id="16" dur="500"/>
                                        <p:tgtEl>
                                          <p:spTgt spid="47118"/>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47119"/>
                                        </p:tgtEl>
                                        <p:attrNameLst>
                                          <p:attrName>style.visibility</p:attrName>
                                        </p:attrNameLst>
                                      </p:cBhvr>
                                      <p:to>
                                        <p:strVal val="visible"/>
                                      </p:to>
                                    </p:set>
                                    <p:animEffect transition="in" filter="wipe(down)">
                                      <p:cBhvr>
                                        <p:cTn id="20" dur="500"/>
                                        <p:tgtEl>
                                          <p:spTgt spid="471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47123"/>
                                        </p:tgtEl>
                                        <p:attrNameLst>
                                          <p:attrName>style.visibility</p:attrName>
                                        </p:attrNameLst>
                                      </p:cBhvr>
                                      <p:to>
                                        <p:strVal val="visible"/>
                                      </p:to>
                                    </p:set>
                                    <p:animEffect transition="in" filter="checkerboard(across)">
                                      <p:cBhvr>
                                        <p:cTn id="25" dur="500"/>
                                        <p:tgtEl>
                                          <p:spTgt spid="47123"/>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47124"/>
                                        </p:tgtEl>
                                        <p:attrNameLst>
                                          <p:attrName>style.visibility</p:attrName>
                                        </p:attrNameLst>
                                      </p:cBhvr>
                                      <p:to>
                                        <p:strVal val="visible"/>
                                      </p:to>
                                    </p:set>
                                    <p:animEffect transition="in" filter="checkerboard(across)">
                                      <p:cBhvr>
                                        <p:cTn id="28" dur="500"/>
                                        <p:tgtEl>
                                          <p:spTgt spid="47124"/>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47125"/>
                                        </p:tgtEl>
                                        <p:attrNameLst>
                                          <p:attrName>style.visibility</p:attrName>
                                        </p:attrNameLst>
                                      </p:cBhvr>
                                      <p:to>
                                        <p:strVal val="visible"/>
                                      </p:to>
                                    </p:set>
                                    <p:animEffect transition="in" filter="checkerboard(across)">
                                      <p:cBhvr>
                                        <p:cTn id="31" dur="500"/>
                                        <p:tgtEl>
                                          <p:spTgt spid="471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7138"/>
                                        </p:tgtEl>
                                        <p:attrNameLst>
                                          <p:attrName>style.visibility</p:attrName>
                                        </p:attrNameLst>
                                      </p:cBhvr>
                                      <p:to>
                                        <p:strVal val="visible"/>
                                      </p:to>
                                    </p:set>
                                    <p:animEffect transition="in" filter="checkerboard(across)">
                                      <p:cBhvr>
                                        <p:cTn id="36" dur="500"/>
                                        <p:tgtEl>
                                          <p:spTgt spid="4713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47139"/>
                                        </p:tgtEl>
                                        <p:attrNameLst>
                                          <p:attrName>style.visibility</p:attrName>
                                        </p:attrNameLst>
                                      </p:cBhvr>
                                      <p:to>
                                        <p:strVal val="visible"/>
                                      </p:to>
                                    </p:set>
                                    <p:animEffect transition="in" filter="checkerboard(across)">
                                      <p:cBhvr>
                                        <p:cTn id="39" dur="500"/>
                                        <p:tgtEl>
                                          <p:spTgt spid="4713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47130"/>
                                        </p:tgtEl>
                                        <p:attrNameLst>
                                          <p:attrName>style.visibility</p:attrName>
                                        </p:attrNameLst>
                                      </p:cBhvr>
                                      <p:to>
                                        <p:strVal val="visible"/>
                                      </p:to>
                                    </p:set>
                                    <p:animEffect transition="in" filter="checkerboard(across)">
                                      <p:cBhvr>
                                        <p:cTn id="44" dur="500"/>
                                        <p:tgtEl>
                                          <p:spTgt spid="4713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47141"/>
                                        </p:tgtEl>
                                        <p:attrNameLst>
                                          <p:attrName>style.visibility</p:attrName>
                                        </p:attrNameLst>
                                      </p:cBhvr>
                                      <p:to>
                                        <p:strVal val="visible"/>
                                      </p:to>
                                    </p:set>
                                    <p:animEffect transition="in" filter="checkerboard(across)">
                                      <p:cBhvr>
                                        <p:cTn id="49" dur="500"/>
                                        <p:tgtEl>
                                          <p:spTgt spid="47141"/>
                                        </p:tgtEl>
                                      </p:cBhvr>
                                    </p:animEffect>
                                  </p:childTnLst>
                                </p:cTn>
                              </p:par>
                              <p:par>
                                <p:cTn id="50" presetID="5" presetClass="entr" presetSubtype="10" fill="hold" nodeType="withEffect">
                                  <p:stCondLst>
                                    <p:cond delay="0"/>
                                  </p:stCondLst>
                                  <p:childTnLst>
                                    <p:set>
                                      <p:cBhvr>
                                        <p:cTn id="51" dur="1" fill="hold">
                                          <p:stCondLst>
                                            <p:cond delay="0"/>
                                          </p:stCondLst>
                                        </p:cTn>
                                        <p:tgtEl>
                                          <p:spTgt spid="47142"/>
                                        </p:tgtEl>
                                        <p:attrNameLst>
                                          <p:attrName>style.visibility</p:attrName>
                                        </p:attrNameLst>
                                      </p:cBhvr>
                                      <p:to>
                                        <p:strVal val="visible"/>
                                      </p:to>
                                    </p:set>
                                    <p:animEffect transition="in" filter="checkerboard(across)">
                                      <p:cBhvr>
                                        <p:cTn id="52" dur="500"/>
                                        <p:tgtEl>
                                          <p:spTgt spid="471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47127"/>
                                        </p:tgtEl>
                                        <p:attrNameLst>
                                          <p:attrName>style.visibility</p:attrName>
                                        </p:attrNameLst>
                                      </p:cBhvr>
                                      <p:to>
                                        <p:strVal val="visible"/>
                                      </p:to>
                                    </p:set>
                                    <p:animEffect transition="in" filter="checkerboard(across)">
                                      <p:cBhvr>
                                        <p:cTn id="57" dur="500"/>
                                        <p:tgtEl>
                                          <p:spTgt spid="47127"/>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47128"/>
                                        </p:tgtEl>
                                        <p:attrNameLst>
                                          <p:attrName>style.visibility</p:attrName>
                                        </p:attrNameLst>
                                      </p:cBhvr>
                                      <p:to>
                                        <p:strVal val="visible"/>
                                      </p:to>
                                    </p:set>
                                    <p:animEffect transition="in" filter="checkerboard(across)">
                                      <p:cBhvr>
                                        <p:cTn id="60" dur="500"/>
                                        <p:tgtEl>
                                          <p:spTgt spid="47128"/>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47129"/>
                                        </p:tgtEl>
                                        <p:attrNameLst>
                                          <p:attrName>style.visibility</p:attrName>
                                        </p:attrNameLst>
                                      </p:cBhvr>
                                      <p:to>
                                        <p:strVal val="visible"/>
                                      </p:to>
                                    </p:set>
                                    <p:animEffect transition="in" filter="checkerboard(across)">
                                      <p:cBhvr>
                                        <p:cTn id="63" dur="500"/>
                                        <p:tgtEl>
                                          <p:spTgt spid="471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47136"/>
                                        </p:tgtEl>
                                        <p:attrNameLst>
                                          <p:attrName>style.visibility</p:attrName>
                                        </p:attrNameLst>
                                      </p:cBhvr>
                                      <p:to>
                                        <p:strVal val="visible"/>
                                      </p:to>
                                    </p:set>
                                    <p:animEffect transition="in" filter="checkerboard(across)">
                                      <p:cBhvr>
                                        <p:cTn id="68" dur="500"/>
                                        <p:tgtEl>
                                          <p:spTgt spid="47136"/>
                                        </p:tgtEl>
                                      </p:cBhvr>
                                    </p:animEffect>
                                  </p:childTnLst>
                                </p:cTn>
                              </p:par>
                              <p:par>
                                <p:cTn id="69" presetID="5" presetClass="entr" presetSubtype="10" fill="hold" grpId="0" nodeType="withEffect">
                                  <p:stCondLst>
                                    <p:cond delay="0"/>
                                  </p:stCondLst>
                                  <p:childTnLst>
                                    <p:set>
                                      <p:cBhvr>
                                        <p:cTn id="70" dur="1" fill="hold">
                                          <p:stCondLst>
                                            <p:cond delay="0"/>
                                          </p:stCondLst>
                                        </p:cTn>
                                        <p:tgtEl>
                                          <p:spTgt spid="47135"/>
                                        </p:tgtEl>
                                        <p:attrNameLst>
                                          <p:attrName>style.visibility</p:attrName>
                                        </p:attrNameLst>
                                      </p:cBhvr>
                                      <p:to>
                                        <p:strVal val="visible"/>
                                      </p:to>
                                    </p:set>
                                    <p:animEffect transition="in" filter="checkerboard(across)">
                                      <p:cBhvr>
                                        <p:cTn id="71" dur="500"/>
                                        <p:tgtEl>
                                          <p:spTgt spid="4713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3" presetClass="entr" presetSubtype="16" fill="hold" grpId="0" nodeType="clickEffect">
                                  <p:stCondLst>
                                    <p:cond delay="0"/>
                                  </p:stCondLst>
                                  <p:childTnLst>
                                    <p:set>
                                      <p:cBhvr>
                                        <p:cTn id="75" dur="1" fill="hold">
                                          <p:stCondLst>
                                            <p:cond delay="0"/>
                                          </p:stCondLst>
                                        </p:cTn>
                                        <p:tgtEl>
                                          <p:spTgt spid="47114"/>
                                        </p:tgtEl>
                                        <p:attrNameLst>
                                          <p:attrName>style.visibility</p:attrName>
                                        </p:attrNameLst>
                                      </p:cBhvr>
                                      <p:to>
                                        <p:strVal val="visible"/>
                                      </p:to>
                                    </p:set>
                                    <p:anim calcmode="lin" valueType="num">
                                      <p:cBhvr>
                                        <p:cTn id="76" dur="500" fill="hold"/>
                                        <p:tgtEl>
                                          <p:spTgt spid="47114"/>
                                        </p:tgtEl>
                                        <p:attrNameLst>
                                          <p:attrName>ppt_w</p:attrName>
                                        </p:attrNameLst>
                                      </p:cBhvr>
                                      <p:tavLst>
                                        <p:tav tm="0">
                                          <p:val>
                                            <p:fltVal val="0"/>
                                          </p:val>
                                        </p:tav>
                                        <p:tav tm="100000">
                                          <p:val>
                                            <p:strVal val="#ppt_w"/>
                                          </p:val>
                                        </p:tav>
                                      </p:tavLst>
                                    </p:anim>
                                    <p:anim calcmode="lin" valueType="num">
                                      <p:cBhvr>
                                        <p:cTn id="77" dur="500" fill="hold"/>
                                        <p:tgtEl>
                                          <p:spTgt spid="471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5" grpId="0" animBg="1"/>
      <p:bldP spid="47139" grpId="0" animBg="1"/>
      <p:bldP spid="47124" grpId="0" animBg="1"/>
      <p:bldP spid="47114" grpId="0" animBg="1"/>
      <p:bldP spid="47117" grpId="0"/>
      <p:bldP spid="47118" grpId="0" animBg="1"/>
      <p:bldP spid="47123" grpId="0"/>
      <p:bldP spid="47125" grpId="0" animBg="1"/>
      <p:bldP spid="47128" grpId="0" animBg="1"/>
      <p:bldP spid="47129" grpId="0" animBg="1"/>
      <p:bldP spid="47136" grpId="0"/>
      <p:bldP spid="47138" grpId="0"/>
      <p:bldP spid="47141" grpId="0"/>
      <p:bldP spid="4712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685800"/>
            <a:ext cx="8229600" cy="1143000"/>
          </a:xfrm>
        </p:spPr>
        <p:txBody>
          <a:bodyPr/>
          <a:lstStyle/>
          <a:p>
            <a:pPr eaLnBrk="1" hangingPunct="1">
              <a:lnSpc>
                <a:spcPct val="90000"/>
              </a:lnSpc>
            </a:pPr>
            <a:r>
              <a:rPr lang="en-US">
                <a:cs typeface="Times New Roman" pitchFamily="18" charset="0"/>
              </a:rPr>
              <a:t>Diseases and Disorders of the Cardiovascular System</a:t>
            </a:r>
          </a:p>
        </p:txBody>
      </p:sp>
      <p:graphicFrame>
        <p:nvGraphicFramePr>
          <p:cNvPr id="373804" name="Group 44"/>
          <p:cNvGraphicFramePr>
            <a:graphicFrameLocks noGrp="1"/>
          </p:cNvGraphicFramePr>
          <p:nvPr>
            <p:ph idx="1"/>
          </p:nvPr>
        </p:nvGraphicFramePr>
        <p:xfrm>
          <a:off x="457200" y="1998663"/>
          <a:ext cx="8382000" cy="4254504"/>
        </p:xfrm>
        <a:graphic>
          <a:graphicData uri="http://schemas.openxmlformats.org/drawingml/2006/table">
            <a:tbl>
              <a:tblPr/>
              <a:tblGrid>
                <a:gridCol w="2209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5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Disease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Description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18870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Anemia</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The blood does not have enough red blood cells or hemoglobin to carry an adequate amount of oxygen to the body’s cells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6665">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Aneurysm</a:t>
                      </a:r>
                      <a:r>
                        <a:rPr kumimoji="0" lang="en-US" sz="2400" b="1" i="0" u="none" strike="noStrike" cap="none" normalizeH="0" baseline="0">
                          <a:ln>
                            <a:noFill/>
                          </a:ln>
                          <a:solidFill>
                            <a:schemeClr val="tx1"/>
                          </a:solidFill>
                          <a:effectLst/>
                          <a:latin typeface="Times New Roman" pitchFamily="18" charset="0"/>
                        </a:rPr>
                        <a:t> </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 ballooned, weakened arterial wall </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33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Arrhythmias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Abnormal heart rhythms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33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Carditis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Inflammation of the heart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94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Endocarditis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Inflammation of the innermost lining of the heart, including valves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93501537"/>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8907" name="Group 27"/>
          <p:cNvGraphicFramePr>
            <a:graphicFrameLocks noGrp="1"/>
          </p:cNvGraphicFramePr>
          <p:nvPr>
            <p:ph idx="1"/>
          </p:nvPr>
        </p:nvGraphicFramePr>
        <p:xfrm>
          <a:off x="457200" y="1938338"/>
          <a:ext cx="8382000" cy="4541837"/>
        </p:xfrm>
        <a:graphic>
          <a:graphicData uri="http://schemas.openxmlformats.org/drawingml/2006/table">
            <a:tbl>
              <a:tblPr/>
              <a:tblGrid>
                <a:gridCol w="2209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64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Disease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Description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3343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Myocarditis</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Inflammation of the muscular layer of the heart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6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Pericarditis</a:t>
                      </a:r>
                      <a:endParaRPr kumimoji="0" lang="en-US" sz="2400" b="1" i="0" u="none" strike="noStrike" cap="none" normalizeH="0" baseline="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Inflammation of the membranes that surround the heart (pericardium)</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9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Congestive Heart Failure</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Weakening of the heart over time; heart is unable to pump enough blood to meet body’s needs</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88803">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Coronary Artery Disease (CAD)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Atherosclerosis; narrowing of coronary arteries caused by hardening of the fatty plaque deposits within the arteries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7366" name="Rectangle 29"/>
          <p:cNvSpPr>
            <a:spLocks noGrp="1" noChangeArrowheads="1"/>
          </p:cNvSpPr>
          <p:nvPr>
            <p:ph type="title"/>
          </p:nvPr>
        </p:nvSpPr>
        <p:spPr>
          <a:xfrm>
            <a:off x="457200" y="685800"/>
            <a:ext cx="8229600" cy="1143000"/>
          </a:xfrm>
          <a:noFill/>
        </p:spPr>
        <p:txBody>
          <a:bodyPr/>
          <a:lstStyle/>
          <a:p>
            <a:pPr eaLnBrk="1" hangingPunct="1">
              <a:lnSpc>
                <a:spcPct val="90000"/>
              </a:lnSpc>
            </a:pPr>
            <a:r>
              <a:rPr lang="en-US"/>
              <a:t>Diseases and Disorders of the Cardiovascular System </a:t>
            </a:r>
            <a:r>
              <a:rPr lang="en-US" sz="2800"/>
              <a:t>(cont.)</a:t>
            </a:r>
          </a:p>
        </p:txBody>
      </p:sp>
    </p:spTree>
    <p:extLst>
      <p:ext uri="{BB962C8B-B14F-4D97-AF65-F5344CB8AC3E}">
        <p14:creationId xmlns:p14="http://schemas.microsoft.com/office/powerpoint/2010/main" val="1175884837"/>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6892" name="Group 60"/>
          <p:cNvGraphicFramePr>
            <a:graphicFrameLocks noGrp="1"/>
          </p:cNvGraphicFramePr>
          <p:nvPr>
            <p:ph idx="1"/>
          </p:nvPr>
        </p:nvGraphicFramePr>
        <p:xfrm>
          <a:off x="457200" y="1981200"/>
          <a:ext cx="8382000" cy="3794126"/>
        </p:xfrm>
        <a:graphic>
          <a:graphicData uri="http://schemas.openxmlformats.org/drawingml/2006/table">
            <a:tbl>
              <a:tblPr/>
              <a:tblGrid>
                <a:gridCol w="2209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47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Disease</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Description</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91421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Hypertension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High blood pressure; consistent resting blood pressure equal to or greater than 140/90 mm Hg</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211">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Leukemia</a:t>
                      </a:r>
                      <a:endParaRPr kumimoji="0" lang="en-US" sz="2400" b="1" i="0" u="none" strike="noStrike" cap="none" normalizeH="0" baseline="0">
                        <a:ln>
                          <a:noFill/>
                        </a:ln>
                        <a:solidFill>
                          <a:schemeClr val="tx1"/>
                        </a:solidFill>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Bone marrow produces a large number of abnormal WBCs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28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Murmurs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Abnormal heart sounds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942">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Myocardial Infarction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Heart attack; damage to cardiac muscle due to a lack of blood supply</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8390" name="Rectangle 62"/>
          <p:cNvSpPr>
            <a:spLocks noGrp="1" noChangeArrowheads="1"/>
          </p:cNvSpPr>
          <p:nvPr>
            <p:ph type="title"/>
          </p:nvPr>
        </p:nvSpPr>
        <p:spPr>
          <a:xfrm>
            <a:off x="457200" y="685800"/>
            <a:ext cx="8229600" cy="1143000"/>
          </a:xfrm>
          <a:noFill/>
        </p:spPr>
        <p:txBody>
          <a:bodyPr/>
          <a:lstStyle/>
          <a:p>
            <a:pPr eaLnBrk="1" hangingPunct="1">
              <a:lnSpc>
                <a:spcPct val="90000"/>
              </a:lnSpc>
            </a:pPr>
            <a:r>
              <a:rPr lang="en-US"/>
              <a:t>Diseases and Disorders of the Cardiovascular System </a:t>
            </a:r>
            <a:r>
              <a:rPr lang="en-US" sz="2800"/>
              <a:t>(cont.)</a:t>
            </a:r>
          </a:p>
        </p:txBody>
      </p:sp>
    </p:spTree>
    <p:extLst>
      <p:ext uri="{BB962C8B-B14F-4D97-AF65-F5344CB8AC3E}">
        <p14:creationId xmlns:p14="http://schemas.microsoft.com/office/powerpoint/2010/main" val="54940736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89661"/>
            <a:ext cx="4892040" cy="756920"/>
          </a:xfrm>
          <a:prstGeom prst="rect">
            <a:avLst/>
          </a:prstGeom>
        </p:spPr>
        <p:txBody>
          <a:bodyPr vert="horz" wrap="square" lIns="0" tIns="12700" rIns="0" bIns="0" rtlCol="0">
            <a:spAutoFit/>
          </a:bodyPr>
          <a:lstStyle/>
          <a:p>
            <a:pPr marL="12700">
              <a:lnSpc>
                <a:spcPct val="100000"/>
              </a:lnSpc>
              <a:spcBef>
                <a:spcPts val="100"/>
              </a:spcBef>
            </a:pPr>
            <a:r>
              <a:rPr sz="4800" spc="-155" dirty="0"/>
              <a:t>COMPLICATIONS</a:t>
            </a:r>
            <a:endParaRPr sz="4800"/>
          </a:p>
        </p:txBody>
      </p:sp>
      <p:sp>
        <p:nvSpPr>
          <p:cNvPr id="3" name="object 3"/>
          <p:cNvSpPr txBox="1"/>
          <p:nvPr/>
        </p:nvSpPr>
        <p:spPr>
          <a:xfrm>
            <a:off x="307340" y="854710"/>
            <a:ext cx="4086225" cy="2659380"/>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sz="2400" b="1" spc="-10" dirty="0">
                <a:latin typeface="Carlito"/>
                <a:cs typeface="Carlito"/>
              </a:rPr>
              <a:t>Recurrent </a:t>
            </a:r>
            <a:r>
              <a:rPr sz="2400" b="1" spc="-5" dirty="0">
                <a:latin typeface="Carlito"/>
                <a:cs typeface="Carlito"/>
              </a:rPr>
              <a:t>bile </a:t>
            </a:r>
            <a:r>
              <a:rPr sz="2400" b="1" dirty="0">
                <a:latin typeface="Carlito"/>
                <a:cs typeface="Carlito"/>
              </a:rPr>
              <a:t>duct</a:t>
            </a:r>
            <a:r>
              <a:rPr sz="2400" b="1" spc="-60" dirty="0">
                <a:latin typeface="Carlito"/>
                <a:cs typeface="Carlito"/>
              </a:rPr>
              <a:t> </a:t>
            </a:r>
            <a:r>
              <a:rPr sz="2400" b="1" spc="-10" dirty="0">
                <a:latin typeface="Carlito"/>
                <a:cs typeface="Carlito"/>
              </a:rPr>
              <a:t>infections</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Cancer </a:t>
            </a:r>
            <a:r>
              <a:rPr sz="2400" b="1" dirty="0">
                <a:latin typeface="Carlito"/>
                <a:cs typeface="Carlito"/>
              </a:rPr>
              <a:t>and drug</a:t>
            </a:r>
            <a:r>
              <a:rPr sz="2400" b="1" spc="-30" dirty="0">
                <a:latin typeface="Carlito"/>
                <a:cs typeface="Carlito"/>
              </a:rPr>
              <a:t> </a:t>
            </a:r>
            <a:r>
              <a:rPr sz="2400" b="1" spc="-5" dirty="0">
                <a:latin typeface="Carlito"/>
                <a:cs typeface="Carlito"/>
              </a:rPr>
              <a:t>damage</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Alcohol</a:t>
            </a:r>
            <a:r>
              <a:rPr sz="2400" b="1" spc="-35" dirty="0">
                <a:latin typeface="Carlito"/>
                <a:cs typeface="Carlito"/>
              </a:rPr>
              <a:t> </a:t>
            </a:r>
            <a:r>
              <a:rPr sz="2400" b="1" spc="-5" dirty="0">
                <a:latin typeface="Carlito"/>
                <a:cs typeface="Carlito"/>
              </a:rPr>
              <a:t>damage</a:t>
            </a:r>
            <a:endParaRPr sz="2400">
              <a:latin typeface="Carlito"/>
              <a:cs typeface="Carlito"/>
            </a:endParaRPr>
          </a:p>
          <a:p>
            <a:pPr marL="355600" indent="-342900">
              <a:lnSpc>
                <a:spcPct val="100000"/>
              </a:lnSpc>
              <a:spcBef>
                <a:spcPts val="580"/>
              </a:spcBef>
              <a:buFont typeface="Arial"/>
              <a:buChar char="•"/>
              <a:tabLst>
                <a:tab pos="354965" algn="l"/>
                <a:tab pos="355600" algn="l"/>
              </a:tabLst>
            </a:pPr>
            <a:r>
              <a:rPr sz="2400" b="1" spc="-5" dirty="0">
                <a:latin typeface="Carlito"/>
                <a:cs typeface="Carlito"/>
              </a:rPr>
              <a:t>Cirrhosis</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25" dirty="0">
                <a:latin typeface="Carlito"/>
                <a:cs typeface="Carlito"/>
              </a:rPr>
              <a:t>Fatty</a:t>
            </a:r>
            <a:r>
              <a:rPr sz="2400" b="1" spc="-5" dirty="0">
                <a:latin typeface="Carlito"/>
                <a:cs typeface="Carlito"/>
              </a:rPr>
              <a:t> </a:t>
            </a:r>
            <a:r>
              <a:rPr sz="2400" b="1" spc="-10" dirty="0">
                <a:latin typeface="Carlito"/>
                <a:cs typeface="Carlito"/>
              </a:rPr>
              <a:t>liver</a:t>
            </a:r>
            <a:endParaRPr sz="2400">
              <a:latin typeface="Carlito"/>
              <a:cs typeface="Carlito"/>
            </a:endParaRPr>
          </a:p>
          <a:p>
            <a:pPr marL="355600" indent="-342900">
              <a:lnSpc>
                <a:spcPct val="100000"/>
              </a:lnSpc>
              <a:spcBef>
                <a:spcPts val="580"/>
              </a:spcBef>
              <a:buFont typeface="Arial"/>
              <a:buChar char="•"/>
              <a:tabLst>
                <a:tab pos="354965" algn="l"/>
                <a:tab pos="355600" algn="l"/>
              </a:tabLst>
            </a:pPr>
            <a:r>
              <a:rPr sz="2400" b="1" spc="-15" dirty="0">
                <a:latin typeface="Carlito"/>
                <a:cs typeface="Carlito"/>
              </a:rPr>
              <a:t>Infected</a:t>
            </a:r>
            <a:r>
              <a:rPr sz="2400" b="1" spc="-10" dirty="0">
                <a:latin typeface="Carlito"/>
                <a:cs typeface="Carlito"/>
              </a:rPr>
              <a:t> </a:t>
            </a:r>
            <a:r>
              <a:rPr sz="2400" b="1" spc="-5" dirty="0">
                <a:latin typeface="Carlito"/>
                <a:cs typeface="Carlito"/>
              </a:rPr>
              <a:t>ascites</a:t>
            </a:r>
            <a:endParaRPr sz="2400">
              <a:latin typeface="Carlito"/>
              <a:cs typeface="Carlito"/>
            </a:endParaRPr>
          </a:p>
        </p:txBody>
      </p:sp>
      <p:grpSp>
        <p:nvGrpSpPr>
          <p:cNvPr id="4" name="object 4"/>
          <p:cNvGrpSpPr/>
          <p:nvPr/>
        </p:nvGrpSpPr>
        <p:grpSpPr>
          <a:xfrm>
            <a:off x="3006611" y="2396923"/>
            <a:ext cx="6019165" cy="4278630"/>
            <a:chOff x="3006611" y="2396923"/>
            <a:chExt cx="6019165" cy="4278630"/>
          </a:xfrm>
        </p:grpSpPr>
        <p:sp>
          <p:nvSpPr>
            <p:cNvPr id="5" name="object 5"/>
            <p:cNvSpPr/>
            <p:nvPr/>
          </p:nvSpPr>
          <p:spPr>
            <a:xfrm>
              <a:off x="3010479" y="2400791"/>
              <a:ext cx="6010910" cy="4271010"/>
            </a:xfrm>
            <a:custGeom>
              <a:avLst/>
              <a:gdLst/>
              <a:ahLst/>
              <a:cxnLst/>
              <a:rect l="l" t="t" r="r" b="b"/>
              <a:pathLst>
                <a:path w="6010909" h="4271009">
                  <a:moveTo>
                    <a:pt x="0" y="4270789"/>
                  </a:moveTo>
                  <a:lnTo>
                    <a:pt x="6010892" y="4270789"/>
                  </a:lnTo>
                  <a:lnTo>
                    <a:pt x="6010891" y="0"/>
                  </a:lnTo>
                  <a:lnTo>
                    <a:pt x="0" y="0"/>
                  </a:lnTo>
                  <a:lnTo>
                    <a:pt x="0" y="4270789"/>
                  </a:lnTo>
                  <a:close/>
                </a:path>
              </a:pathLst>
            </a:custGeom>
            <a:ln w="7736">
              <a:solidFill>
                <a:srgbClr val="000000"/>
              </a:solidFill>
            </a:ln>
          </p:spPr>
          <p:txBody>
            <a:bodyPr wrap="square" lIns="0" tIns="0" rIns="0" bIns="0" rtlCol="0"/>
            <a:lstStyle/>
            <a:p>
              <a:endParaRPr/>
            </a:p>
          </p:txBody>
        </p:sp>
        <p:sp>
          <p:nvSpPr>
            <p:cNvPr id="6" name="object 6"/>
            <p:cNvSpPr/>
            <p:nvPr/>
          </p:nvSpPr>
          <p:spPr>
            <a:xfrm>
              <a:off x="6081732" y="3645009"/>
              <a:ext cx="69850" cy="0"/>
            </a:xfrm>
            <a:custGeom>
              <a:avLst/>
              <a:gdLst/>
              <a:ahLst/>
              <a:cxnLst/>
              <a:rect l="l" t="t" r="r" b="b"/>
              <a:pathLst>
                <a:path w="69850">
                  <a:moveTo>
                    <a:pt x="69854" y="0"/>
                  </a:moveTo>
                  <a:lnTo>
                    <a:pt x="0" y="0"/>
                  </a:lnTo>
                </a:path>
              </a:pathLst>
            </a:custGeom>
            <a:ln w="7736">
              <a:solidFill>
                <a:srgbClr val="000000"/>
              </a:solidFill>
            </a:ln>
          </p:spPr>
          <p:txBody>
            <a:bodyPr wrap="square" lIns="0" tIns="0" rIns="0" bIns="0" rtlCol="0"/>
            <a:lstStyle/>
            <a:p>
              <a:endParaRPr/>
            </a:p>
          </p:txBody>
        </p:sp>
        <p:sp>
          <p:nvSpPr>
            <p:cNvPr id="7" name="object 7"/>
            <p:cNvSpPr/>
            <p:nvPr/>
          </p:nvSpPr>
          <p:spPr>
            <a:xfrm>
              <a:off x="4153031" y="3245848"/>
              <a:ext cx="3586335" cy="267791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314810" y="5543946"/>
              <a:ext cx="0" cy="69850"/>
            </a:xfrm>
            <a:custGeom>
              <a:avLst/>
              <a:gdLst/>
              <a:ahLst/>
              <a:cxnLst/>
              <a:rect l="l" t="t" r="r" b="b"/>
              <a:pathLst>
                <a:path h="69850">
                  <a:moveTo>
                    <a:pt x="0" y="69665"/>
                  </a:moveTo>
                  <a:lnTo>
                    <a:pt x="0" y="0"/>
                  </a:lnTo>
                </a:path>
              </a:pathLst>
            </a:custGeom>
            <a:ln w="7736">
              <a:solidFill>
                <a:srgbClr val="000000"/>
              </a:solidFill>
            </a:ln>
          </p:spPr>
          <p:txBody>
            <a:bodyPr wrap="square" lIns="0" tIns="0" rIns="0" bIns="0" rtlCol="0"/>
            <a:lstStyle/>
            <a:p>
              <a:endParaRPr/>
            </a:p>
          </p:txBody>
        </p:sp>
      </p:grpSp>
      <p:sp>
        <p:nvSpPr>
          <p:cNvPr id="9" name="object 9"/>
          <p:cNvSpPr txBox="1"/>
          <p:nvPr/>
        </p:nvSpPr>
        <p:spPr>
          <a:xfrm>
            <a:off x="4304136" y="2512412"/>
            <a:ext cx="3439795" cy="239395"/>
          </a:xfrm>
          <a:prstGeom prst="rect">
            <a:avLst/>
          </a:prstGeom>
        </p:spPr>
        <p:txBody>
          <a:bodyPr vert="horz" wrap="square" lIns="0" tIns="12700" rIns="0" bIns="0" rtlCol="0">
            <a:spAutoFit/>
          </a:bodyPr>
          <a:lstStyle/>
          <a:p>
            <a:pPr>
              <a:lnSpc>
                <a:spcPct val="100000"/>
              </a:lnSpc>
              <a:spcBef>
                <a:spcPts val="100"/>
              </a:spcBef>
            </a:pPr>
            <a:r>
              <a:rPr sz="1400" b="1" spc="15" dirty="0">
                <a:latin typeface="Arial"/>
                <a:cs typeface="Arial"/>
              </a:rPr>
              <a:t>Reasons </a:t>
            </a:r>
            <a:r>
              <a:rPr sz="1400" b="1" spc="5" dirty="0">
                <a:latin typeface="Arial"/>
                <a:cs typeface="Arial"/>
              </a:rPr>
              <a:t>for </a:t>
            </a:r>
            <a:r>
              <a:rPr sz="1400" b="1" spc="20" dirty="0">
                <a:latin typeface="Arial"/>
                <a:cs typeface="Arial"/>
              </a:rPr>
              <a:t>Receiving </a:t>
            </a:r>
            <a:r>
              <a:rPr sz="1400" b="1" spc="10" dirty="0">
                <a:latin typeface="Arial"/>
                <a:cs typeface="Arial"/>
              </a:rPr>
              <a:t>Liver</a:t>
            </a:r>
            <a:r>
              <a:rPr sz="1400" b="1" spc="-155" dirty="0">
                <a:latin typeface="Arial"/>
                <a:cs typeface="Arial"/>
              </a:rPr>
              <a:t> </a:t>
            </a:r>
            <a:r>
              <a:rPr sz="1400" b="1" spc="20" dirty="0">
                <a:latin typeface="Arial"/>
                <a:cs typeface="Arial"/>
              </a:rPr>
              <a:t>Transplant</a:t>
            </a:r>
            <a:endParaRPr sz="1400">
              <a:latin typeface="Arial"/>
              <a:cs typeface="Arial"/>
            </a:endParaRPr>
          </a:p>
        </p:txBody>
      </p:sp>
      <p:sp>
        <p:nvSpPr>
          <p:cNvPr id="10" name="object 10"/>
          <p:cNvSpPr txBox="1"/>
          <p:nvPr/>
        </p:nvSpPr>
        <p:spPr>
          <a:xfrm>
            <a:off x="6170941" y="3473200"/>
            <a:ext cx="832485" cy="329565"/>
          </a:xfrm>
          <a:prstGeom prst="rect">
            <a:avLst/>
          </a:prstGeom>
        </p:spPr>
        <p:txBody>
          <a:bodyPr vert="horz" wrap="square" lIns="0" tIns="5715" rIns="0" bIns="0" rtlCol="0">
            <a:spAutoFit/>
          </a:bodyPr>
          <a:lstStyle/>
          <a:p>
            <a:pPr marL="286385" marR="5080" indent="-287020">
              <a:lnSpc>
                <a:spcPct val="107100"/>
              </a:lnSpc>
              <a:spcBef>
                <a:spcPts val="45"/>
              </a:spcBef>
            </a:pPr>
            <a:r>
              <a:rPr sz="950" spc="-15" dirty="0">
                <a:latin typeface="Arial"/>
                <a:cs typeface="Arial"/>
              </a:rPr>
              <a:t>Other</a:t>
            </a:r>
            <a:r>
              <a:rPr sz="950" spc="-105" dirty="0">
                <a:latin typeface="Arial"/>
                <a:cs typeface="Arial"/>
              </a:rPr>
              <a:t> </a:t>
            </a:r>
            <a:r>
              <a:rPr sz="950" spc="15" dirty="0">
                <a:latin typeface="Arial"/>
                <a:cs typeface="Arial"/>
              </a:rPr>
              <a:t>diseases  </a:t>
            </a:r>
            <a:r>
              <a:rPr sz="950" spc="20" dirty="0">
                <a:latin typeface="Arial"/>
                <a:cs typeface="Arial"/>
              </a:rPr>
              <a:t>10%</a:t>
            </a:r>
            <a:endParaRPr sz="950">
              <a:latin typeface="Arial"/>
              <a:cs typeface="Arial"/>
            </a:endParaRPr>
          </a:p>
        </p:txBody>
      </p:sp>
      <p:sp>
        <p:nvSpPr>
          <p:cNvPr id="11" name="object 11"/>
          <p:cNvSpPr txBox="1"/>
          <p:nvPr/>
        </p:nvSpPr>
        <p:spPr>
          <a:xfrm>
            <a:off x="5636375" y="3225196"/>
            <a:ext cx="193675" cy="174625"/>
          </a:xfrm>
          <a:prstGeom prst="rect">
            <a:avLst/>
          </a:prstGeom>
        </p:spPr>
        <p:txBody>
          <a:bodyPr vert="horz" wrap="square" lIns="0" tIns="15875" rIns="0" bIns="0" rtlCol="0">
            <a:spAutoFit/>
          </a:bodyPr>
          <a:lstStyle/>
          <a:p>
            <a:pPr>
              <a:lnSpc>
                <a:spcPct val="100000"/>
              </a:lnSpc>
              <a:spcBef>
                <a:spcPts val="125"/>
              </a:spcBef>
            </a:pPr>
            <a:r>
              <a:rPr sz="950" spc="20" dirty="0">
                <a:latin typeface="Arial"/>
                <a:cs typeface="Arial"/>
              </a:rPr>
              <a:t>3%</a:t>
            </a:r>
            <a:endParaRPr sz="950">
              <a:latin typeface="Arial"/>
              <a:cs typeface="Arial"/>
            </a:endParaRPr>
          </a:p>
        </p:txBody>
      </p:sp>
      <p:sp>
        <p:nvSpPr>
          <p:cNvPr id="12" name="object 12"/>
          <p:cNvSpPr txBox="1"/>
          <p:nvPr/>
        </p:nvSpPr>
        <p:spPr>
          <a:xfrm>
            <a:off x="4931448" y="5620209"/>
            <a:ext cx="780415" cy="484505"/>
          </a:xfrm>
          <a:prstGeom prst="rect">
            <a:avLst/>
          </a:prstGeom>
        </p:spPr>
        <p:txBody>
          <a:bodyPr vert="horz" wrap="square" lIns="0" tIns="5715" rIns="0" bIns="0" rtlCol="0">
            <a:spAutoFit/>
          </a:bodyPr>
          <a:lstStyle/>
          <a:p>
            <a:pPr marR="5080" algn="ctr">
              <a:lnSpc>
                <a:spcPct val="107100"/>
              </a:lnSpc>
              <a:spcBef>
                <a:spcPts val="45"/>
              </a:spcBef>
            </a:pPr>
            <a:r>
              <a:rPr sz="950" spc="-25" dirty="0">
                <a:latin typeface="Arial"/>
                <a:cs typeface="Arial"/>
              </a:rPr>
              <a:t>H</a:t>
            </a:r>
            <a:r>
              <a:rPr sz="950" spc="10" dirty="0">
                <a:latin typeface="Arial"/>
                <a:cs typeface="Arial"/>
              </a:rPr>
              <a:t>epa</a:t>
            </a:r>
            <a:r>
              <a:rPr sz="950" spc="-25" dirty="0">
                <a:latin typeface="Arial"/>
                <a:cs typeface="Arial"/>
              </a:rPr>
              <a:t>t</a:t>
            </a:r>
            <a:r>
              <a:rPr sz="950" spc="10" dirty="0">
                <a:latin typeface="Arial"/>
                <a:cs typeface="Arial"/>
              </a:rPr>
              <a:t>oce</a:t>
            </a:r>
            <a:r>
              <a:rPr sz="950" spc="-30" dirty="0">
                <a:latin typeface="Arial"/>
                <a:cs typeface="Arial"/>
              </a:rPr>
              <a:t>ll</a:t>
            </a:r>
            <a:r>
              <a:rPr sz="950" spc="-50" dirty="0">
                <a:latin typeface="Arial"/>
                <a:cs typeface="Arial"/>
              </a:rPr>
              <a:t>u</a:t>
            </a:r>
            <a:r>
              <a:rPr sz="950" spc="-30" dirty="0">
                <a:latin typeface="Arial"/>
                <a:cs typeface="Arial"/>
              </a:rPr>
              <a:t>l</a:t>
            </a:r>
            <a:r>
              <a:rPr sz="950" spc="10" dirty="0">
                <a:latin typeface="Arial"/>
                <a:cs typeface="Arial"/>
              </a:rPr>
              <a:t>a</a:t>
            </a:r>
            <a:r>
              <a:rPr sz="950" spc="5" dirty="0">
                <a:latin typeface="Arial"/>
                <a:cs typeface="Arial"/>
              </a:rPr>
              <a:t>r  </a:t>
            </a:r>
            <a:r>
              <a:rPr sz="950" dirty="0">
                <a:latin typeface="Arial"/>
                <a:cs typeface="Arial"/>
              </a:rPr>
              <a:t>carcinoma  </a:t>
            </a:r>
            <a:r>
              <a:rPr sz="950" spc="20" dirty="0">
                <a:latin typeface="Arial"/>
                <a:cs typeface="Arial"/>
              </a:rPr>
              <a:t>9%</a:t>
            </a:r>
            <a:endParaRPr sz="950">
              <a:latin typeface="Arial"/>
              <a:cs typeface="Arial"/>
            </a:endParaRPr>
          </a:p>
        </p:txBody>
      </p:sp>
      <p:sp>
        <p:nvSpPr>
          <p:cNvPr id="13" name="object 13"/>
          <p:cNvSpPr txBox="1"/>
          <p:nvPr/>
        </p:nvSpPr>
        <p:spPr>
          <a:xfrm>
            <a:off x="5791312" y="5930410"/>
            <a:ext cx="955040" cy="329565"/>
          </a:xfrm>
          <a:prstGeom prst="rect">
            <a:avLst/>
          </a:prstGeom>
        </p:spPr>
        <p:txBody>
          <a:bodyPr vert="horz" wrap="square" lIns="0" tIns="5715" rIns="0" bIns="0" rtlCol="0">
            <a:spAutoFit/>
          </a:bodyPr>
          <a:lstStyle/>
          <a:p>
            <a:pPr marL="348615" marR="5080" indent="-349250">
              <a:lnSpc>
                <a:spcPct val="107000"/>
              </a:lnSpc>
              <a:spcBef>
                <a:spcPts val="45"/>
              </a:spcBef>
            </a:pPr>
            <a:r>
              <a:rPr sz="950" spc="-25" dirty="0">
                <a:latin typeface="Arial"/>
                <a:cs typeface="Arial"/>
              </a:rPr>
              <a:t>R</a:t>
            </a:r>
            <a:r>
              <a:rPr sz="950" spc="10" dirty="0">
                <a:latin typeface="Arial"/>
                <a:cs typeface="Arial"/>
              </a:rPr>
              <a:t>e</a:t>
            </a:r>
            <a:r>
              <a:rPr sz="950" spc="-25" dirty="0">
                <a:latin typeface="Arial"/>
                <a:cs typeface="Arial"/>
              </a:rPr>
              <a:t>t</a:t>
            </a:r>
            <a:r>
              <a:rPr sz="950" spc="-20" dirty="0">
                <a:latin typeface="Arial"/>
                <a:cs typeface="Arial"/>
              </a:rPr>
              <a:t>r</a:t>
            </a:r>
            <a:r>
              <a:rPr sz="950" spc="10" dirty="0">
                <a:latin typeface="Arial"/>
                <a:cs typeface="Arial"/>
              </a:rPr>
              <a:t>a</a:t>
            </a:r>
            <a:r>
              <a:rPr sz="950" spc="-50" dirty="0">
                <a:latin typeface="Arial"/>
                <a:cs typeface="Arial"/>
              </a:rPr>
              <a:t>n</a:t>
            </a:r>
            <a:r>
              <a:rPr sz="950" spc="10" dirty="0">
                <a:latin typeface="Arial"/>
                <a:cs typeface="Arial"/>
              </a:rPr>
              <a:t>sp</a:t>
            </a:r>
            <a:r>
              <a:rPr sz="950" spc="-30" dirty="0">
                <a:latin typeface="Arial"/>
                <a:cs typeface="Arial"/>
              </a:rPr>
              <a:t>l</a:t>
            </a:r>
            <a:r>
              <a:rPr sz="950" spc="10" dirty="0">
                <a:latin typeface="Arial"/>
                <a:cs typeface="Arial"/>
              </a:rPr>
              <a:t>a</a:t>
            </a:r>
            <a:r>
              <a:rPr sz="950" spc="-50" dirty="0">
                <a:latin typeface="Arial"/>
                <a:cs typeface="Arial"/>
              </a:rPr>
              <a:t>n</a:t>
            </a:r>
            <a:r>
              <a:rPr sz="950" spc="-25" dirty="0">
                <a:latin typeface="Arial"/>
                <a:cs typeface="Arial"/>
              </a:rPr>
              <a:t>t</a:t>
            </a:r>
            <a:r>
              <a:rPr sz="950" spc="10" dirty="0">
                <a:latin typeface="Arial"/>
                <a:cs typeface="Arial"/>
              </a:rPr>
              <a:t>a</a:t>
            </a:r>
            <a:r>
              <a:rPr sz="950" spc="-25" dirty="0">
                <a:latin typeface="Arial"/>
                <a:cs typeface="Arial"/>
              </a:rPr>
              <a:t>t</a:t>
            </a:r>
            <a:r>
              <a:rPr sz="950" spc="30" dirty="0">
                <a:latin typeface="Arial"/>
                <a:cs typeface="Arial"/>
              </a:rPr>
              <a:t>i</a:t>
            </a:r>
            <a:r>
              <a:rPr sz="950" spc="10" dirty="0">
                <a:latin typeface="Arial"/>
                <a:cs typeface="Arial"/>
              </a:rPr>
              <a:t>on  </a:t>
            </a:r>
            <a:r>
              <a:rPr sz="950" spc="20" dirty="0">
                <a:latin typeface="Arial"/>
                <a:cs typeface="Arial"/>
              </a:rPr>
              <a:t>11%</a:t>
            </a:r>
            <a:endParaRPr sz="950">
              <a:latin typeface="Arial"/>
              <a:cs typeface="Arial"/>
            </a:endParaRPr>
          </a:p>
        </p:txBody>
      </p:sp>
      <p:sp>
        <p:nvSpPr>
          <p:cNvPr id="14" name="object 14"/>
          <p:cNvSpPr txBox="1"/>
          <p:nvPr/>
        </p:nvSpPr>
        <p:spPr>
          <a:xfrm>
            <a:off x="6674460" y="5449760"/>
            <a:ext cx="746760" cy="329565"/>
          </a:xfrm>
          <a:prstGeom prst="rect">
            <a:avLst/>
          </a:prstGeom>
        </p:spPr>
        <p:txBody>
          <a:bodyPr vert="horz" wrap="square" lIns="0" tIns="5715" rIns="0" bIns="0" rtlCol="0">
            <a:spAutoFit/>
          </a:bodyPr>
          <a:lstStyle/>
          <a:p>
            <a:pPr marL="247650" marR="5080" indent="-248285">
              <a:lnSpc>
                <a:spcPct val="107000"/>
              </a:lnSpc>
              <a:spcBef>
                <a:spcPts val="45"/>
              </a:spcBef>
            </a:pPr>
            <a:r>
              <a:rPr sz="950" spc="10" dirty="0">
                <a:latin typeface="Arial"/>
                <a:cs typeface="Arial"/>
              </a:rPr>
              <a:t>Biliary</a:t>
            </a:r>
            <a:r>
              <a:rPr sz="950" spc="-150" dirty="0">
                <a:latin typeface="Arial"/>
                <a:cs typeface="Arial"/>
              </a:rPr>
              <a:t> </a:t>
            </a:r>
            <a:r>
              <a:rPr sz="950" spc="5" dirty="0">
                <a:latin typeface="Arial"/>
                <a:cs typeface="Arial"/>
              </a:rPr>
              <a:t>atresia  </a:t>
            </a:r>
            <a:r>
              <a:rPr sz="950" spc="20" dirty="0">
                <a:latin typeface="Arial"/>
                <a:cs typeface="Arial"/>
              </a:rPr>
              <a:t>11%</a:t>
            </a:r>
            <a:endParaRPr sz="950">
              <a:latin typeface="Arial"/>
              <a:cs typeface="Arial"/>
            </a:endParaRPr>
          </a:p>
        </p:txBody>
      </p:sp>
      <p:sp>
        <p:nvSpPr>
          <p:cNvPr id="15" name="object 15"/>
          <p:cNvSpPr txBox="1"/>
          <p:nvPr/>
        </p:nvSpPr>
        <p:spPr>
          <a:xfrm>
            <a:off x="7758721" y="4953655"/>
            <a:ext cx="794385" cy="484505"/>
          </a:xfrm>
          <a:prstGeom prst="rect">
            <a:avLst/>
          </a:prstGeom>
        </p:spPr>
        <p:txBody>
          <a:bodyPr vert="horz" wrap="square" lIns="0" tIns="5715" rIns="0" bIns="0" rtlCol="0">
            <a:spAutoFit/>
          </a:bodyPr>
          <a:lstStyle/>
          <a:p>
            <a:pPr marR="5080" algn="ctr">
              <a:lnSpc>
                <a:spcPct val="107100"/>
              </a:lnSpc>
              <a:spcBef>
                <a:spcPts val="45"/>
              </a:spcBef>
            </a:pPr>
            <a:r>
              <a:rPr sz="950" spc="-15" dirty="0">
                <a:latin typeface="Arial"/>
                <a:cs typeface="Arial"/>
              </a:rPr>
              <a:t>Other</a:t>
            </a:r>
            <a:r>
              <a:rPr sz="950" spc="-85" dirty="0">
                <a:latin typeface="Arial"/>
                <a:cs typeface="Arial"/>
              </a:rPr>
              <a:t> </a:t>
            </a:r>
            <a:r>
              <a:rPr sz="950" dirty="0">
                <a:latin typeface="Arial"/>
                <a:cs typeface="Arial"/>
              </a:rPr>
              <a:t>cirrhosis  </a:t>
            </a:r>
            <a:r>
              <a:rPr sz="950" spc="-10" dirty="0">
                <a:latin typeface="Arial"/>
                <a:cs typeface="Arial"/>
              </a:rPr>
              <a:t>(nonalcoholic)  </a:t>
            </a:r>
            <a:r>
              <a:rPr sz="950" spc="20" dirty="0">
                <a:latin typeface="Arial"/>
                <a:cs typeface="Arial"/>
              </a:rPr>
              <a:t>12%</a:t>
            </a:r>
            <a:endParaRPr sz="950">
              <a:latin typeface="Arial"/>
              <a:cs typeface="Arial"/>
            </a:endParaRPr>
          </a:p>
        </p:txBody>
      </p:sp>
      <p:sp>
        <p:nvSpPr>
          <p:cNvPr id="16" name="object 16"/>
          <p:cNvSpPr txBox="1"/>
          <p:nvPr/>
        </p:nvSpPr>
        <p:spPr>
          <a:xfrm>
            <a:off x="7510941" y="3721301"/>
            <a:ext cx="802005" cy="484505"/>
          </a:xfrm>
          <a:prstGeom prst="rect">
            <a:avLst/>
          </a:prstGeom>
        </p:spPr>
        <p:txBody>
          <a:bodyPr vert="horz" wrap="square" lIns="0" tIns="5715" rIns="0" bIns="0" rtlCol="0">
            <a:spAutoFit/>
          </a:bodyPr>
          <a:lstStyle/>
          <a:p>
            <a:pPr marR="5080" algn="ctr">
              <a:lnSpc>
                <a:spcPct val="107000"/>
              </a:lnSpc>
              <a:spcBef>
                <a:spcPts val="45"/>
              </a:spcBef>
            </a:pPr>
            <a:r>
              <a:rPr sz="950" spc="5" dirty="0">
                <a:latin typeface="Arial"/>
                <a:cs typeface="Arial"/>
              </a:rPr>
              <a:t>Primary</a:t>
            </a:r>
            <a:r>
              <a:rPr sz="950" spc="-145" dirty="0">
                <a:latin typeface="Arial"/>
                <a:cs typeface="Arial"/>
              </a:rPr>
              <a:t> </a:t>
            </a:r>
            <a:r>
              <a:rPr sz="950" spc="10" dirty="0">
                <a:latin typeface="Arial"/>
                <a:cs typeface="Arial"/>
              </a:rPr>
              <a:t>Biliary  </a:t>
            </a:r>
            <a:r>
              <a:rPr sz="950" spc="5" dirty="0">
                <a:latin typeface="Arial"/>
                <a:cs typeface="Arial"/>
              </a:rPr>
              <a:t>Cirrhosis</a:t>
            </a:r>
            <a:endParaRPr sz="950">
              <a:latin typeface="Arial"/>
              <a:cs typeface="Arial"/>
            </a:endParaRPr>
          </a:p>
          <a:p>
            <a:pPr marR="1270" algn="ctr">
              <a:lnSpc>
                <a:spcPct val="100000"/>
              </a:lnSpc>
              <a:spcBef>
                <a:spcPts val="80"/>
              </a:spcBef>
            </a:pPr>
            <a:r>
              <a:rPr sz="950" spc="20" dirty="0">
                <a:latin typeface="Arial"/>
                <a:cs typeface="Arial"/>
              </a:rPr>
              <a:t>16%</a:t>
            </a:r>
            <a:endParaRPr sz="950">
              <a:latin typeface="Arial"/>
              <a:cs typeface="Arial"/>
            </a:endParaRPr>
          </a:p>
        </p:txBody>
      </p:sp>
      <p:sp>
        <p:nvSpPr>
          <p:cNvPr id="17" name="object 17"/>
          <p:cNvSpPr txBox="1"/>
          <p:nvPr/>
        </p:nvSpPr>
        <p:spPr>
          <a:xfrm>
            <a:off x="4209079" y="3070145"/>
            <a:ext cx="2113915" cy="174625"/>
          </a:xfrm>
          <a:prstGeom prst="rect">
            <a:avLst/>
          </a:prstGeom>
        </p:spPr>
        <p:txBody>
          <a:bodyPr vert="horz" wrap="square" lIns="0" tIns="15875" rIns="0" bIns="0" rtlCol="0">
            <a:spAutoFit/>
          </a:bodyPr>
          <a:lstStyle/>
          <a:p>
            <a:pPr marL="25400">
              <a:lnSpc>
                <a:spcPct val="100000"/>
              </a:lnSpc>
              <a:spcBef>
                <a:spcPts val="125"/>
              </a:spcBef>
            </a:pPr>
            <a:r>
              <a:rPr sz="1425" spc="-7" baseline="32163" dirty="0">
                <a:latin typeface="Arial"/>
                <a:cs typeface="Arial"/>
              </a:rPr>
              <a:t>Alpha antitrypsin </a:t>
            </a:r>
            <a:r>
              <a:rPr sz="950" spc="-10" dirty="0">
                <a:latin typeface="Arial"/>
                <a:cs typeface="Arial"/>
              </a:rPr>
              <a:t>Fulminant liver</a:t>
            </a:r>
            <a:r>
              <a:rPr sz="950" spc="-55" dirty="0">
                <a:latin typeface="Arial"/>
                <a:cs typeface="Arial"/>
              </a:rPr>
              <a:t> </a:t>
            </a:r>
            <a:r>
              <a:rPr sz="950" spc="-10" dirty="0">
                <a:latin typeface="Arial"/>
                <a:cs typeface="Arial"/>
              </a:rPr>
              <a:t>failure</a:t>
            </a:r>
            <a:endParaRPr sz="950">
              <a:latin typeface="Arial"/>
              <a:cs typeface="Arial"/>
            </a:endParaRPr>
          </a:p>
        </p:txBody>
      </p:sp>
      <p:sp>
        <p:nvSpPr>
          <p:cNvPr id="18" name="object 18"/>
          <p:cNvSpPr txBox="1"/>
          <p:nvPr/>
        </p:nvSpPr>
        <p:spPr>
          <a:xfrm>
            <a:off x="4273188" y="3155531"/>
            <a:ext cx="693420" cy="856615"/>
          </a:xfrm>
          <a:prstGeom prst="rect">
            <a:avLst/>
          </a:prstGeom>
        </p:spPr>
        <p:txBody>
          <a:bodyPr vert="horz" wrap="square" lIns="0" tIns="5715" rIns="0" bIns="0" rtlCol="0">
            <a:spAutoFit/>
          </a:bodyPr>
          <a:lstStyle/>
          <a:p>
            <a:pPr marL="131445" marR="5080" algn="ctr">
              <a:lnSpc>
                <a:spcPct val="107000"/>
              </a:lnSpc>
              <a:spcBef>
                <a:spcPts val="45"/>
              </a:spcBef>
            </a:pPr>
            <a:r>
              <a:rPr sz="950" spc="10" dirty="0">
                <a:latin typeface="Arial"/>
                <a:cs typeface="Arial"/>
              </a:rPr>
              <a:t>de</a:t>
            </a:r>
            <a:r>
              <a:rPr sz="950" spc="-25" dirty="0">
                <a:latin typeface="Arial"/>
                <a:cs typeface="Arial"/>
              </a:rPr>
              <a:t>f</a:t>
            </a:r>
            <a:r>
              <a:rPr sz="950" spc="30" dirty="0">
                <a:latin typeface="Arial"/>
                <a:cs typeface="Arial"/>
              </a:rPr>
              <a:t>i</a:t>
            </a:r>
            <a:r>
              <a:rPr sz="950" spc="10" dirty="0">
                <a:latin typeface="Arial"/>
                <a:cs typeface="Arial"/>
              </a:rPr>
              <a:t>c</a:t>
            </a:r>
            <a:r>
              <a:rPr sz="950" spc="30" dirty="0">
                <a:latin typeface="Arial"/>
                <a:cs typeface="Arial"/>
              </a:rPr>
              <a:t>i</a:t>
            </a:r>
            <a:r>
              <a:rPr sz="950" spc="10" dirty="0">
                <a:latin typeface="Arial"/>
                <a:cs typeface="Arial"/>
              </a:rPr>
              <a:t>e</a:t>
            </a:r>
            <a:r>
              <a:rPr sz="950" spc="-50" dirty="0">
                <a:latin typeface="Arial"/>
                <a:cs typeface="Arial"/>
              </a:rPr>
              <a:t>n</a:t>
            </a:r>
            <a:r>
              <a:rPr sz="950" spc="10" dirty="0">
                <a:latin typeface="Arial"/>
                <a:cs typeface="Arial"/>
              </a:rPr>
              <a:t>cy  </a:t>
            </a:r>
            <a:r>
              <a:rPr sz="950" spc="20" dirty="0">
                <a:latin typeface="Arial"/>
                <a:cs typeface="Arial"/>
              </a:rPr>
              <a:t>3%</a:t>
            </a:r>
            <a:endParaRPr sz="950">
              <a:latin typeface="Arial"/>
              <a:cs typeface="Arial"/>
            </a:endParaRPr>
          </a:p>
          <a:p>
            <a:pPr marR="39370" algn="ctr">
              <a:lnSpc>
                <a:spcPct val="107000"/>
              </a:lnSpc>
              <a:spcBef>
                <a:spcPts val="490"/>
              </a:spcBef>
            </a:pPr>
            <a:r>
              <a:rPr sz="950" spc="30" dirty="0">
                <a:latin typeface="Arial"/>
                <a:cs typeface="Arial"/>
              </a:rPr>
              <a:t>B</a:t>
            </a:r>
            <a:r>
              <a:rPr sz="950" spc="-50" dirty="0">
                <a:latin typeface="Arial"/>
                <a:cs typeface="Arial"/>
              </a:rPr>
              <a:t>u</a:t>
            </a:r>
            <a:r>
              <a:rPr sz="950" spc="10" dirty="0">
                <a:latin typeface="Arial"/>
                <a:cs typeface="Arial"/>
              </a:rPr>
              <a:t>dd</a:t>
            </a:r>
            <a:r>
              <a:rPr sz="950" spc="-20" dirty="0">
                <a:latin typeface="Arial"/>
                <a:cs typeface="Arial"/>
              </a:rPr>
              <a:t>-</a:t>
            </a:r>
            <a:r>
              <a:rPr sz="950" spc="40" dirty="0">
                <a:latin typeface="Arial"/>
                <a:cs typeface="Arial"/>
              </a:rPr>
              <a:t>C</a:t>
            </a:r>
            <a:r>
              <a:rPr sz="950" spc="-50" dirty="0">
                <a:latin typeface="Arial"/>
                <a:cs typeface="Arial"/>
              </a:rPr>
              <a:t>h</a:t>
            </a:r>
            <a:r>
              <a:rPr sz="950" spc="30" dirty="0">
                <a:latin typeface="Arial"/>
                <a:cs typeface="Arial"/>
              </a:rPr>
              <a:t>i</a:t>
            </a:r>
            <a:r>
              <a:rPr sz="950" spc="10" dirty="0">
                <a:latin typeface="Arial"/>
                <a:cs typeface="Arial"/>
              </a:rPr>
              <a:t>a</a:t>
            </a:r>
            <a:r>
              <a:rPr sz="950" spc="-20" dirty="0">
                <a:latin typeface="Arial"/>
                <a:cs typeface="Arial"/>
              </a:rPr>
              <a:t>r</a:t>
            </a:r>
            <a:r>
              <a:rPr sz="950" spc="5" dirty="0">
                <a:latin typeface="Arial"/>
                <a:cs typeface="Arial"/>
              </a:rPr>
              <a:t>i  </a:t>
            </a:r>
            <a:r>
              <a:rPr sz="950" spc="-5" dirty="0">
                <a:latin typeface="Arial"/>
                <a:cs typeface="Arial"/>
              </a:rPr>
              <a:t>Syndrome  </a:t>
            </a:r>
            <a:r>
              <a:rPr sz="950" spc="20" dirty="0">
                <a:latin typeface="Arial"/>
                <a:cs typeface="Arial"/>
              </a:rPr>
              <a:t>4%</a:t>
            </a:r>
            <a:endParaRPr sz="950">
              <a:latin typeface="Arial"/>
              <a:cs typeface="Arial"/>
            </a:endParaRPr>
          </a:p>
        </p:txBody>
      </p:sp>
      <p:sp>
        <p:nvSpPr>
          <p:cNvPr id="19" name="object 19"/>
          <p:cNvSpPr txBox="1"/>
          <p:nvPr/>
        </p:nvSpPr>
        <p:spPr>
          <a:xfrm>
            <a:off x="3227332" y="4465509"/>
            <a:ext cx="1668780" cy="1499870"/>
          </a:xfrm>
          <a:prstGeom prst="rect">
            <a:avLst/>
          </a:prstGeom>
        </p:spPr>
        <p:txBody>
          <a:bodyPr vert="horz" wrap="square" lIns="0" tIns="5715" rIns="0" bIns="0" rtlCol="0">
            <a:spAutoFit/>
          </a:bodyPr>
          <a:lstStyle/>
          <a:p>
            <a:pPr marR="548005" algn="ctr">
              <a:lnSpc>
                <a:spcPct val="107000"/>
              </a:lnSpc>
              <a:spcBef>
                <a:spcPts val="45"/>
              </a:spcBef>
            </a:pPr>
            <a:r>
              <a:rPr sz="950" spc="40" dirty="0">
                <a:latin typeface="Arial"/>
                <a:cs typeface="Arial"/>
              </a:rPr>
              <a:t>C</a:t>
            </a:r>
            <a:r>
              <a:rPr sz="950" spc="-50" dirty="0">
                <a:latin typeface="Arial"/>
                <a:cs typeface="Arial"/>
              </a:rPr>
              <a:t>h</a:t>
            </a:r>
            <a:r>
              <a:rPr sz="950" spc="10" dirty="0">
                <a:latin typeface="Arial"/>
                <a:cs typeface="Arial"/>
              </a:rPr>
              <a:t>o</a:t>
            </a:r>
            <a:r>
              <a:rPr sz="950" spc="-30" dirty="0">
                <a:latin typeface="Arial"/>
                <a:cs typeface="Arial"/>
              </a:rPr>
              <a:t>l</a:t>
            </a:r>
            <a:r>
              <a:rPr sz="950" spc="10" dirty="0">
                <a:latin typeface="Arial"/>
                <a:cs typeface="Arial"/>
              </a:rPr>
              <a:t>a</a:t>
            </a:r>
            <a:r>
              <a:rPr sz="950" spc="-50" dirty="0">
                <a:latin typeface="Arial"/>
                <a:cs typeface="Arial"/>
              </a:rPr>
              <a:t>n</a:t>
            </a:r>
            <a:r>
              <a:rPr sz="950" spc="10" dirty="0">
                <a:latin typeface="Arial"/>
                <a:cs typeface="Arial"/>
              </a:rPr>
              <a:t>g</a:t>
            </a:r>
            <a:r>
              <a:rPr sz="950" spc="30" dirty="0">
                <a:latin typeface="Arial"/>
                <a:cs typeface="Arial"/>
              </a:rPr>
              <a:t>i</a:t>
            </a:r>
            <a:r>
              <a:rPr sz="950" spc="10" dirty="0">
                <a:latin typeface="Arial"/>
                <a:cs typeface="Arial"/>
              </a:rPr>
              <a:t>oca</a:t>
            </a:r>
            <a:r>
              <a:rPr sz="950" spc="-20" dirty="0">
                <a:latin typeface="Arial"/>
                <a:cs typeface="Arial"/>
              </a:rPr>
              <a:t>r</a:t>
            </a:r>
            <a:r>
              <a:rPr sz="950" spc="10" dirty="0">
                <a:latin typeface="Arial"/>
                <a:cs typeface="Arial"/>
              </a:rPr>
              <a:t>c</a:t>
            </a:r>
            <a:r>
              <a:rPr sz="950" spc="30" dirty="0">
                <a:latin typeface="Arial"/>
                <a:cs typeface="Arial"/>
              </a:rPr>
              <a:t>i</a:t>
            </a:r>
            <a:r>
              <a:rPr sz="950" spc="-50" dirty="0">
                <a:latin typeface="Arial"/>
                <a:cs typeface="Arial"/>
              </a:rPr>
              <a:t>n</a:t>
            </a:r>
            <a:r>
              <a:rPr sz="950" spc="10" dirty="0">
                <a:latin typeface="Arial"/>
                <a:cs typeface="Arial"/>
              </a:rPr>
              <a:t>o</a:t>
            </a:r>
            <a:r>
              <a:rPr sz="950" dirty="0">
                <a:latin typeface="Arial"/>
                <a:cs typeface="Arial"/>
              </a:rPr>
              <a:t>m</a:t>
            </a:r>
            <a:r>
              <a:rPr sz="950" spc="5" dirty="0">
                <a:latin typeface="Arial"/>
                <a:cs typeface="Arial"/>
              </a:rPr>
              <a:t>a  </a:t>
            </a:r>
            <a:r>
              <a:rPr sz="950" spc="20" dirty="0">
                <a:latin typeface="Arial"/>
                <a:cs typeface="Arial"/>
              </a:rPr>
              <a:t>4%</a:t>
            </a:r>
            <a:endParaRPr sz="950">
              <a:latin typeface="Arial"/>
              <a:cs typeface="Arial"/>
            </a:endParaRPr>
          </a:p>
          <a:p>
            <a:pPr>
              <a:lnSpc>
                <a:spcPct val="100000"/>
              </a:lnSpc>
              <a:spcBef>
                <a:spcPts val="25"/>
              </a:spcBef>
            </a:pPr>
            <a:endParaRPr sz="1250">
              <a:latin typeface="Arial"/>
              <a:cs typeface="Arial"/>
            </a:endParaRPr>
          </a:p>
          <a:p>
            <a:pPr marL="69850" marR="570865" algn="ctr">
              <a:lnSpc>
                <a:spcPct val="107200"/>
              </a:lnSpc>
            </a:pPr>
            <a:r>
              <a:rPr sz="950" spc="5" dirty="0">
                <a:latin typeface="Arial"/>
                <a:cs typeface="Arial"/>
              </a:rPr>
              <a:t>Primary</a:t>
            </a:r>
            <a:r>
              <a:rPr sz="950" spc="-120" dirty="0">
                <a:latin typeface="Arial"/>
                <a:cs typeface="Arial"/>
              </a:rPr>
              <a:t> </a:t>
            </a:r>
            <a:r>
              <a:rPr sz="950" dirty="0">
                <a:latin typeface="Arial"/>
                <a:cs typeface="Arial"/>
              </a:rPr>
              <a:t>Sclerosing  </a:t>
            </a:r>
            <a:r>
              <a:rPr sz="950" spc="-5" dirty="0">
                <a:latin typeface="Arial"/>
                <a:cs typeface="Arial"/>
              </a:rPr>
              <a:t>cholangitis</a:t>
            </a:r>
            <a:endParaRPr sz="950">
              <a:latin typeface="Arial"/>
              <a:cs typeface="Arial"/>
            </a:endParaRPr>
          </a:p>
          <a:p>
            <a:pPr marR="488315" algn="ctr">
              <a:lnSpc>
                <a:spcPct val="100000"/>
              </a:lnSpc>
              <a:spcBef>
                <a:spcPts val="80"/>
              </a:spcBef>
            </a:pPr>
            <a:r>
              <a:rPr sz="950" spc="20" dirty="0">
                <a:latin typeface="Arial"/>
                <a:cs typeface="Arial"/>
              </a:rPr>
              <a:t>5%</a:t>
            </a:r>
            <a:endParaRPr sz="950">
              <a:latin typeface="Arial"/>
              <a:cs typeface="Arial"/>
            </a:endParaRPr>
          </a:p>
          <a:p>
            <a:pPr marL="875030" marR="5080" algn="ctr">
              <a:lnSpc>
                <a:spcPct val="107000"/>
              </a:lnSpc>
              <a:spcBef>
                <a:spcPts val="425"/>
              </a:spcBef>
            </a:pPr>
            <a:r>
              <a:rPr sz="950" spc="-5" dirty="0">
                <a:latin typeface="Arial"/>
                <a:cs typeface="Arial"/>
              </a:rPr>
              <a:t>Chronic</a:t>
            </a:r>
            <a:r>
              <a:rPr sz="950" spc="-75" dirty="0">
                <a:latin typeface="Arial"/>
                <a:cs typeface="Arial"/>
              </a:rPr>
              <a:t> </a:t>
            </a:r>
            <a:r>
              <a:rPr sz="950" dirty="0">
                <a:latin typeface="Arial"/>
                <a:cs typeface="Arial"/>
              </a:rPr>
              <a:t>Active  </a:t>
            </a:r>
            <a:r>
              <a:rPr sz="950" spc="5" dirty="0">
                <a:latin typeface="Arial"/>
                <a:cs typeface="Arial"/>
              </a:rPr>
              <a:t>Hepatitis</a:t>
            </a:r>
            <a:endParaRPr sz="950">
              <a:latin typeface="Arial"/>
              <a:cs typeface="Arial"/>
            </a:endParaRPr>
          </a:p>
          <a:p>
            <a:pPr marL="866775" algn="ctr">
              <a:lnSpc>
                <a:spcPct val="100000"/>
              </a:lnSpc>
              <a:spcBef>
                <a:spcPts val="85"/>
              </a:spcBef>
            </a:pPr>
            <a:r>
              <a:rPr sz="950" spc="20" dirty="0">
                <a:latin typeface="Arial"/>
                <a:cs typeface="Arial"/>
              </a:rPr>
              <a:t>8%</a:t>
            </a:r>
            <a:endParaRPr sz="950">
              <a:latin typeface="Arial"/>
              <a:cs typeface="Arial"/>
            </a:endParaRPr>
          </a:p>
        </p:txBody>
      </p:sp>
      <p:sp>
        <p:nvSpPr>
          <p:cNvPr id="20" name="object 20"/>
          <p:cNvSpPr txBox="1"/>
          <p:nvPr/>
        </p:nvSpPr>
        <p:spPr>
          <a:xfrm>
            <a:off x="3351350" y="3876255"/>
            <a:ext cx="796290" cy="484505"/>
          </a:xfrm>
          <a:prstGeom prst="rect">
            <a:avLst/>
          </a:prstGeom>
        </p:spPr>
        <p:txBody>
          <a:bodyPr vert="horz" wrap="square" lIns="0" tIns="5715" rIns="0" bIns="0" rtlCol="0">
            <a:spAutoFit/>
          </a:bodyPr>
          <a:lstStyle/>
          <a:p>
            <a:pPr marR="5080" algn="ctr">
              <a:lnSpc>
                <a:spcPct val="107000"/>
              </a:lnSpc>
              <a:spcBef>
                <a:spcPts val="45"/>
              </a:spcBef>
            </a:pPr>
            <a:r>
              <a:rPr sz="950" dirty="0">
                <a:latin typeface="Arial"/>
                <a:cs typeface="Arial"/>
              </a:rPr>
              <a:t>Alcoholic</a:t>
            </a:r>
            <a:r>
              <a:rPr sz="950" spc="-90" dirty="0">
                <a:latin typeface="Arial"/>
                <a:cs typeface="Arial"/>
              </a:rPr>
              <a:t> </a:t>
            </a:r>
            <a:r>
              <a:rPr sz="950" dirty="0">
                <a:latin typeface="Arial"/>
                <a:cs typeface="Arial"/>
              </a:rPr>
              <a:t>Liver  </a:t>
            </a:r>
            <a:r>
              <a:rPr sz="950" spc="15" dirty="0">
                <a:latin typeface="Arial"/>
                <a:cs typeface="Arial"/>
              </a:rPr>
              <a:t>disease</a:t>
            </a:r>
            <a:endParaRPr sz="950">
              <a:latin typeface="Arial"/>
              <a:cs typeface="Arial"/>
            </a:endParaRPr>
          </a:p>
          <a:p>
            <a:pPr marR="3175" algn="ctr">
              <a:lnSpc>
                <a:spcPct val="100000"/>
              </a:lnSpc>
              <a:spcBef>
                <a:spcPts val="85"/>
              </a:spcBef>
            </a:pPr>
            <a:r>
              <a:rPr sz="950" spc="20" dirty="0">
                <a:latin typeface="Arial"/>
                <a:cs typeface="Arial"/>
              </a:rPr>
              <a:t>4%</a:t>
            </a:r>
            <a:endParaRPr sz="950">
              <a:latin typeface="Arial"/>
              <a:cs typeface="Arial"/>
            </a:endParaRPr>
          </a:p>
        </p:txBody>
      </p:sp>
      <p:sp>
        <p:nvSpPr>
          <p:cNvPr id="21" name="object 21"/>
          <p:cNvSpPr/>
          <p:nvPr/>
        </p:nvSpPr>
        <p:spPr>
          <a:xfrm>
            <a:off x="3010479" y="2400791"/>
            <a:ext cx="6010910" cy="4271010"/>
          </a:xfrm>
          <a:custGeom>
            <a:avLst/>
            <a:gdLst/>
            <a:ahLst/>
            <a:cxnLst/>
            <a:rect l="l" t="t" r="r" b="b"/>
            <a:pathLst>
              <a:path w="6010909" h="4271009">
                <a:moveTo>
                  <a:pt x="0" y="4270789"/>
                </a:moveTo>
                <a:lnTo>
                  <a:pt x="6010892" y="4270789"/>
                </a:lnTo>
                <a:lnTo>
                  <a:pt x="6010891" y="0"/>
                </a:lnTo>
                <a:lnTo>
                  <a:pt x="0" y="0"/>
                </a:lnTo>
                <a:lnTo>
                  <a:pt x="0" y="4270789"/>
                </a:lnTo>
                <a:close/>
              </a:path>
            </a:pathLst>
          </a:custGeom>
          <a:ln w="7736">
            <a:solidFill>
              <a:srgbClr val="000000"/>
            </a:solidFill>
          </a:ln>
        </p:spPr>
        <p:txBody>
          <a:bodyPr wrap="square" lIns="0" tIns="0" rIns="0" bIns="0" rtlCol="0"/>
          <a:lstStyle/>
          <a:p>
            <a:endParaRPr/>
          </a:p>
        </p:txBody>
      </p:sp>
      <p:sp>
        <p:nvSpPr>
          <p:cNvPr id="22" name="object 22"/>
          <p:cNvSpPr/>
          <p:nvPr/>
        </p:nvSpPr>
        <p:spPr>
          <a:xfrm>
            <a:off x="6886956" y="838200"/>
            <a:ext cx="2104644" cy="1482852"/>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4648200" y="838200"/>
            <a:ext cx="2118359" cy="1482852"/>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271111" y="3657600"/>
            <a:ext cx="2492943" cy="2967228"/>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80965" name="Group 37"/>
          <p:cNvGraphicFramePr>
            <a:graphicFrameLocks noGrp="1"/>
          </p:cNvGraphicFramePr>
          <p:nvPr>
            <p:ph idx="1"/>
          </p:nvPr>
        </p:nvGraphicFramePr>
        <p:xfrm>
          <a:off x="457200" y="1997075"/>
          <a:ext cx="8382000" cy="4022726"/>
        </p:xfrm>
        <a:graphic>
          <a:graphicData uri="http://schemas.openxmlformats.org/drawingml/2006/table">
            <a:tbl>
              <a:tblPr/>
              <a:tblGrid>
                <a:gridCol w="2209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6096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Disease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800" b="0" i="0" u="none" strike="noStrike" cap="none" normalizeH="0" baseline="0">
                          <a:ln>
                            <a:noFill/>
                          </a:ln>
                          <a:solidFill>
                            <a:schemeClr val="bg1"/>
                          </a:solidFill>
                          <a:effectLst/>
                          <a:latin typeface="Times New Roman"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295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Sickle Cell Anemia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Abnormal hemoglobin causes RBCs to change to a sickle shape; abnormal cells stick in capillaries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7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Thalassemia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Inherited form of anemia; defective hemoglobin chain causes, small, pale, and short-lived RBCs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Thrombophlebitis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Blood clots and inflammation develops in a vein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57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Varicose Veins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rPr>
                        <a:t>Twisted, dilated veins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9414" name="Rectangle 39"/>
          <p:cNvSpPr>
            <a:spLocks noGrp="1" noChangeArrowheads="1"/>
          </p:cNvSpPr>
          <p:nvPr>
            <p:ph type="title"/>
          </p:nvPr>
        </p:nvSpPr>
        <p:spPr>
          <a:xfrm>
            <a:off x="457200" y="685800"/>
            <a:ext cx="8229600" cy="1143000"/>
          </a:xfrm>
          <a:noFill/>
        </p:spPr>
        <p:txBody>
          <a:bodyPr/>
          <a:lstStyle/>
          <a:p>
            <a:pPr eaLnBrk="1" hangingPunct="1">
              <a:lnSpc>
                <a:spcPct val="90000"/>
              </a:lnSpc>
            </a:pPr>
            <a:r>
              <a:rPr lang="en-US"/>
              <a:t>Diseases and Disorders of the Cardiovascular System </a:t>
            </a:r>
            <a:r>
              <a:rPr lang="en-US" sz="2800"/>
              <a:t>(cont.)</a:t>
            </a:r>
          </a:p>
        </p:txBody>
      </p:sp>
    </p:spTree>
    <p:extLst>
      <p:ext uri="{BB962C8B-B14F-4D97-AF65-F5344CB8AC3E}">
        <p14:creationId xmlns:p14="http://schemas.microsoft.com/office/powerpoint/2010/main" val="1077010045"/>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915400" cy="6001643"/>
          </a:xfrm>
          <a:prstGeom prst="rect">
            <a:avLst/>
          </a:prstGeom>
        </p:spPr>
        <p:txBody>
          <a:bodyPr wrap="square">
            <a:spAutoFit/>
          </a:bodyPr>
          <a:lstStyle/>
          <a:p>
            <a:pPr algn="just"/>
            <a:r>
              <a:rPr lang="en-US" sz="2400" b="1" dirty="0">
                <a:latin typeface="Times New Roman" pitchFamily="18" charset="0"/>
                <a:cs typeface="Times New Roman" pitchFamily="18" charset="0"/>
              </a:rPr>
              <a:t>TOTAL ARTIFICIAL HEART</a:t>
            </a:r>
          </a:p>
          <a:p>
            <a:pPr algn="just"/>
            <a:r>
              <a:rPr lang="en-US" sz="2400" dirty="0">
                <a:latin typeface="Times New Roman" pitchFamily="18" charset="0"/>
                <a:cs typeface="Times New Roman" pitchFamily="18" charset="0"/>
              </a:rPr>
              <a:t>The era of total artiﬁcial heart replacement began in 1958 with the successful sustenance of circulation of a dog for 90 min by </a:t>
            </a:r>
            <a:r>
              <a:rPr lang="en-US" sz="2400" dirty="0" err="1">
                <a:latin typeface="Times New Roman" pitchFamily="18" charset="0"/>
                <a:cs typeface="Times New Roman" pitchFamily="18" charset="0"/>
              </a:rPr>
              <a:t>Akustu</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Kolff</a:t>
            </a:r>
            <a:r>
              <a:rPr lang="en-US" sz="2400" dirty="0">
                <a:latin typeface="Times New Roman" pitchFamily="18" charset="0"/>
                <a:cs typeface="Times New Roman" pitchFamily="18" charset="0"/>
              </a:rPr>
              <a:t> (1958).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was followed by the implantation of the </a:t>
            </a:r>
            <a:r>
              <a:rPr lang="en-US" sz="2400" dirty="0" err="1">
                <a:latin typeface="Times New Roman" pitchFamily="18" charset="0"/>
                <a:cs typeface="Times New Roman" pitchFamily="18" charset="0"/>
              </a:rPr>
              <a:t>Liotta</a:t>
            </a:r>
            <a:r>
              <a:rPr lang="en-US" sz="2400" dirty="0">
                <a:latin typeface="Times New Roman" pitchFamily="18" charset="0"/>
                <a:cs typeface="Times New Roman" pitchFamily="18" charset="0"/>
              </a:rPr>
              <a:t> heart by Cooley in 1969 and the </a:t>
            </a:r>
            <a:r>
              <a:rPr lang="en-US" sz="2400" dirty="0" err="1">
                <a:latin typeface="Times New Roman" pitchFamily="18" charset="0"/>
                <a:cs typeface="Times New Roman" pitchFamily="18" charset="0"/>
              </a:rPr>
              <a:t>Akutsu</a:t>
            </a:r>
            <a:r>
              <a:rPr lang="en-US" sz="2400" dirty="0">
                <a:latin typeface="Times New Roman" pitchFamily="18" charset="0"/>
                <a:cs typeface="Times New Roman" pitchFamily="18" charset="0"/>
              </a:rPr>
              <a:t> III heart in 1981 by Francis.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Both had unfavorable outcome.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was in 1982 that the Jarvik-7 total artiﬁcial heart (TAH) was implanted in Barney Clark by </a:t>
            </a:r>
            <a:r>
              <a:rPr lang="en-US" sz="2400" dirty="0" err="1">
                <a:latin typeface="Times New Roman" pitchFamily="18" charset="0"/>
                <a:cs typeface="Times New Roman" pitchFamily="18" charset="0"/>
              </a:rPr>
              <a:t>DeVries</a:t>
            </a:r>
            <a:r>
              <a:rPr lang="en-US" sz="2400" dirty="0">
                <a:latin typeface="Times New Roman" pitchFamily="18" charset="0"/>
                <a:cs typeface="Times New Roman" pitchFamily="18" charset="0"/>
              </a:rPr>
              <a:t> and colleagues.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operation attracted much public attention as a result of signiﬁcant coverage in the lay media. The New York Times went as far as calling this a ‘‘Dracula’’ of medical therapy. </a:t>
            </a:r>
          </a:p>
        </p:txBody>
      </p:sp>
    </p:spTree>
    <p:extLst>
      <p:ext uri="{BB962C8B-B14F-4D97-AF65-F5344CB8AC3E}">
        <p14:creationId xmlns:p14="http://schemas.microsoft.com/office/powerpoint/2010/main" val="1679650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82225"/>
            <a:ext cx="8610600" cy="6370975"/>
          </a:xfrm>
          <a:prstGeom prst="rect">
            <a:avLst/>
          </a:prstGeom>
        </p:spPr>
        <p:txBody>
          <a:bodyPr wrap="square">
            <a:spAutoFit/>
          </a:bodyPr>
          <a:lstStyle/>
          <a:p>
            <a:pPr algn="just"/>
            <a:r>
              <a:rPr lang="en-US" sz="2400" dirty="0">
                <a:latin typeface="Times New Roman" pitchFamily="18" charset="0"/>
                <a:cs typeface="Times New Roman" pitchFamily="18" charset="0"/>
              </a:rPr>
              <a:t>An artificial heart is a prosthetic device that is implanted into the body to replace the function of original biological heart. It is distinct from a cardiac pump, which is an external device used to provide the functions of both the heart and the lungs.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Thus, the cardiac pump need not be connected to both blood circuits. A total artificial heart (TAH) is a device that replaces the two lower chambers of the heart. These chambers are called ventricles.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Heart failure is a condition in which the heart can't pump enough blood to meet the body's needs. "End stage" means the condition has become so severe that all treatments, except heart transplant, have failed.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heart transplant is surgery to remove a person's diseased heart and replace it with a healthy heart from a deceased donor.)</a:t>
            </a:r>
          </a:p>
        </p:txBody>
      </p:sp>
    </p:spTree>
    <p:extLst>
      <p:ext uri="{BB962C8B-B14F-4D97-AF65-F5344CB8AC3E}">
        <p14:creationId xmlns:p14="http://schemas.microsoft.com/office/powerpoint/2010/main" val="1679650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876314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4590871"/>
            <a:ext cx="8763000" cy="1938992"/>
          </a:xfrm>
          <a:prstGeom prst="rect">
            <a:avLst/>
          </a:prstGeom>
        </p:spPr>
        <p:txBody>
          <a:bodyPr wrap="square">
            <a:spAutoFit/>
          </a:bodyPr>
          <a:lstStyle/>
          <a:p>
            <a:r>
              <a:rPr lang="en-US" sz="2400" dirty="0">
                <a:latin typeface="Times New Roman" pitchFamily="18" charset="0"/>
                <a:cs typeface="Times New Roman" pitchFamily="18" charset="0"/>
              </a:rPr>
              <a:t>One of the best known devices is the "Jarvik-7" artificial heart, named for its designer Robert K. </a:t>
            </a:r>
            <a:r>
              <a:rPr lang="en-US" sz="2400" dirty="0" err="1">
                <a:latin typeface="Times New Roman" pitchFamily="18" charset="0"/>
                <a:cs typeface="Times New Roman" pitchFamily="18" charset="0"/>
              </a:rPr>
              <a:t>Jarvik</a:t>
            </a:r>
            <a:r>
              <a:rPr lang="en-US" sz="2400" dirty="0">
                <a:latin typeface="Times New Roman" pitchFamily="18" charset="0"/>
                <a:cs typeface="Times New Roman" pitchFamily="18" charset="0"/>
              </a:rPr>
              <a:t>, an American physician. Designed to function like the natural heart, the Jarvik-7 has two pumps (like the ventricles), each with a disk-shaped mechanism that pushes the blood from the inlet valve to the outlet valve</a:t>
            </a:r>
          </a:p>
        </p:txBody>
      </p:sp>
    </p:spTree>
    <p:extLst>
      <p:ext uri="{BB962C8B-B14F-4D97-AF65-F5344CB8AC3E}">
        <p14:creationId xmlns:p14="http://schemas.microsoft.com/office/powerpoint/2010/main" val="1679650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228600" y="310277"/>
            <a:ext cx="8610600" cy="6555641"/>
          </a:xfrm>
          <a:prstGeom prst="rect">
            <a:avLst/>
          </a:prstGeom>
        </p:spPr>
        <p:txBody>
          <a:bodyPr wrap="square">
            <a:spAutoFit/>
          </a:bodyPr>
          <a:lstStyle/>
          <a:p>
            <a:pPr algn="just"/>
            <a:r>
              <a:rPr lang="en-US" sz="2000" dirty="0">
                <a:latin typeface="Times New Roman" pitchFamily="18" charset="0"/>
                <a:cs typeface="Times New Roman" pitchFamily="18" charset="0"/>
              </a:rPr>
              <a:t>The action of the artificial heart is entirely similar to the action of the natural heart. There is, however, one huge difference: the natural heart is living muscle, while the artificial heart is plastic, aluminum, and Dacron polyester. As a result, the artificial heart needs some external source of "life."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An external power system energizes and regulates the pump through a system of compressed air tubes that enter the heart through the chest.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Since the system is cumbersome and open to infection, the use of an artificial heart is meant to be temporary.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Artificial hearts are typically used to bridge the time to heart transplantation, or to permanently replace the heart in case heart transplantation is impossible</a:t>
            </a:r>
          </a:p>
          <a:p>
            <a:pPr algn="just"/>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Engineering design</a:t>
            </a:r>
            <a:r>
              <a:rPr lang="en-US" sz="2000" dirty="0">
                <a:latin typeface="Times New Roman" pitchFamily="18" charset="0"/>
                <a:cs typeface="Times New Roman" pitchFamily="18" charset="0"/>
              </a:rPr>
              <a:t>: Designing is the intellectual attempt to meet certain demands in the best possible way.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is an engineering activity that imposes on nearly every sphere of human life, relies on the discoveries and laws of science, and creates the conditions for applying these laws to the manufacturer of useful products. The engineering design process can be divide into at least four stages: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458200" cy="5632311"/>
          </a:xfrm>
          <a:prstGeom prst="rect">
            <a:avLst/>
          </a:prstGeom>
        </p:spPr>
        <p:txBody>
          <a:bodyPr wrap="square">
            <a:spAutoFit/>
          </a:bodyPr>
          <a:lstStyle/>
          <a:p>
            <a:pPr marL="342900" indent="-342900" algn="just">
              <a:buAutoNum type="arabicPeriod"/>
            </a:pPr>
            <a:r>
              <a:rPr lang="en-US" sz="2400" dirty="0">
                <a:latin typeface="Times New Roman" pitchFamily="18" charset="0"/>
                <a:cs typeface="Times New Roman" pitchFamily="18" charset="0"/>
              </a:rPr>
              <a:t>Define the problem - clarification of the task. </a:t>
            </a:r>
          </a:p>
          <a:p>
            <a:pPr algn="just"/>
            <a:r>
              <a:rPr lang="en-US" sz="2400" dirty="0">
                <a:latin typeface="Times New Roman" pitchFamily="18" charset="0"/>
                <a:cs typeface="Times New Roman" pitchFamily="18" charset="0"/>
              </a:rPr>
              <a:t>1.1 Fit of the system – the device must first “fit” the patient. One must consider the volume and mass of the device, as well as any critical dimension such as the length, width, or height and the location of any tubes, channels or connectors.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device should not project heat in such a way that surface in contact with tissue or blood are subjected to a temperature rise 5</a:t>
            </a:r>
            <a:r>
              <a:rPr lang="en-US" sz="2400" baseline="30000" dirty="0">
                <a:latin typeface="Times New Roman" pitchFamily="18" charset="0"/>
                <a:cs typeface="Times New Roman" pitchFamily="18" charset="0"/>
              </a:rPr>
              <a:t>0</a:t>
            </a:r>
            <a:r>
              <a:rPr lang="en-US" sz="2400" dirty="0">
                <a:latin typeface="Times New Roman" pitchFamily="18" charset="0"/>
                <a:cs typeface="Times New Roman" pitchFamily="18" charset="0"/>
              </a:rPr>
              <a:t>C above core temp. on a chronic basis. The effect of device movement and vibration should be considered in the design specification.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acceptable sound levels at various frequencies must be specific. A device should meet existing standards for electromagnetic interference and susceptibility. </a:t>
            </a:r>
          </a:p>
        </p:txBody>
      </p:sp>
    </p:spTree>
    <p:extLst>
      <p:ext uri="{BB962C8B-B14F-4D97-AF65-F5344CB8AC3E}">
        <p14:creationId xmlns:p14="http://schemas.microsoft.com/office/powerpoint/2010/main" val="357537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745153"/>
            <a:ext cx="8458200" cy="4893647"/>
          </a:xfrm>
          <a:prstGeom prst="rect">
            <a:avLst/>
          </a:prstGeom>
        </p:spPr>
        <p:txBody>
          <a:bodyPr wrap="square">
            <a:spAutoFit/>
          </a:bodyPr>
          <a:lstStyle/>
          <a:p>
            <a:r>
              <a:rPr lang="en-US" sz="2400" dirty="0">
                <a:latin typeface="Times New Roman" pitchFamily="18" charset="0"/>
                <a:cs typeface="Times New Roman" pitchFamily="18" charset="0"/>
              </a:rPr>
              <a:t>1.2 </a:t>
            </a:r>
            <a:r>
              <a:rPr lang="en-US" sz="2400" b="1" dirty="0">
                <a:latin typeface="Times New Roman" pitchFamily="18" charset="0"/>
                <a:cs typeface="Times New Roman" pitchFamily="18" charset="0"/>
              </a:rPr>
              <a:t>Pump performance </a:t>
            </a:r>
            <a:r>
              <a:rPr lang="en-US" sz="2400" dirty="0">
                <a:latin typeface="Times New Roman" pitchFamily="18" charset="0"/>
                <a:cs typeface="Times New Roman" pitchFamily="18" charset="0"/>
              </a:rPr>
              <a:t>–pump performance must be specified in terms of cardiac output range.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 heart assist or total artificial heart device must be able to pump a cardiac output ranging up to </a:t>
            </a:r>
            <a:r>
              <a:rPr lang="en-US" sz="2400" b="1" dirty="0">
                <a:latin typeface="Times New Roman" pitchFamily="18" charset="0"/>
                <a:cs typeface="Times New Roman" pitchFamily="18" charset="0"/>
              </a:rPr>
              <a:t>8 </a:t>
            </a:r>
            <a:r>
              <a:rPr lang="en-US" sz="2400" b="1" dirty="0" err="1">
                <a:latin typeface="Times New Roman" pitchFamily="18" charset="0"/>
                <a:cs typeface="Times New Roman" pitchFamily="18" charset="0"/>
              </a:rPr>
              <a:t>litres</a:t>
            </a:r>
            <a:r>
              <a:rPr lang="en-US" sz="2400" b="1" dirty="0">
                <a:latin typeface="Times New Roman" pitchFamily="18" charset="0"/>
                <a:cs typeface="Times New Roman" pitchFamily="18" charset="0"/>
              </a:rPr>
              <a:t>/min </a:t>
            </a:r>
            <a:r>
              <a:rPr lang="en-US" sz="2400" dirty="0">
                <a:latin typeface="Times New Roman" pitchFamily="18" charset="0"/>
                <a:cs typeface="Times New Roman" pitchFamily="18" charset="0"/>
              </a:rPr>
              <a:t>with </a:t>
            </a:r>
            <a:r>
              <a:rPr lang="en-US" sz="2400" b="1" dirty="0">
                <a:latin typeface="Times New Roman" pitchFamily="18" charset="0"/>
                <a:cs typeface="Times New Roman" pitchFamily="18" charset="0"/>
              </a:rPr>
              <a:t>physiologic inlet and outlet artery pressure.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1.3</a:t>
            </a:r>
            <a:r>
              <a:rPr lang="en-US" sz="2400" b="1" dirty="0">
                <a:latin typeface="Times New Roman" pitchFamily="18" charset="0"/>
                <a:cs typeface="Times New Roman" pitchFamily="18" charset="0"/>
              </a:rPr>
              <a:t> Biocompatibility- </a:t>
            </a:r>
            <a:r>
              <a:rPr lang="en-US" sz="2400" dirty="0">
                <a:latin typeface="Times New Roman" pitchFamily="18" charset="0"/>
                <a:cs typeface="Times New Roman" pitchFamily="18" charset="0"/>
              </a:rPr>
              <a:t>the device must not cause excessive damage to the biologic system. Specifically, the device must be minimally </a:t>
            </a:r>
            <a:r>
              <a:rPr lang="en-US" sz="2400" dirty="0" err="1">
                <a:latin typeface="Times New Roman" pitchFamily="18" charset="0"/>
                <a:cs typeface="Times New Roman" pitchFamily="18" charset="0"/>
              </a:rPr>
              <a:t>thrombogenic</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haemolytic</a:t>
            </a:r>
            <a:r>
              <a:rPr lang="en-US" sz="2400" dirty="0">
                <a:latin typeface="Times New Roman" pitchFamily="18" charset="0"/>
                <a:cs typeface="Times New Roman" pitchFamily="18" charset="0"/>
              </a:rPr>
              <a:t> It should have a minimal effect on the immune system.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should not promote infection, calcification, or tissue necrosis. </a:t>
            </a:r>
          </a:p>
        </p:txBody>
      </p:sp>
    </p:spTree>
    <p:extLst>
      <p:ext uri="{BB962C8B-B14F-4D97-AF65-F5344CB8AC3E}">
        <p14:creationId xmlns:p14="http://schemas.microsoft.com/office/powerpoint/2010/main" val="3575377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86800" cy="6740307"/>
          </a:xfrm>
          <a:prstGeom prst="rect">
            <a:avLst/>
          </a:prstGeom>
        </p:spPr>
        <p:txBody>
          <a:bodyPr wrap="square">
            <a:spAutoFit/>
          </a:bodyPr>
          <a:lstStyle/>
          <a:p>
            <a:r>
              <a:rPr lang="en-US" sz="2400" dirty="0">
                <a:latin typeface="Times New Roman" pitchFamily="18" charset="0"/>
                <a:cs typeface="Times New Roman" pitchFamily="18" charset="0"/>
              </a:rPr>
              <a:t>1.4 </a:t>
            </a:r>
            <a:r>
              <a:rPr lang="en-US" sz="2400" b="1" dirty="0">
                <a:latin typeface="Times New Roman" pitchFamily="18" charset="0"/>
                <a:cs typeface="Times New Roman" pitchFamily="18" charset="0"/>
              </a:rPr>
              <a:t>Reliability-</a:t>
            </a:r>
            <a:r>
              <a:rPr lang="en-US" sz="2400" dirty="0">
                <a:latin typeface="Times New Roman" pitchFamily="18" charset="0"/>
                <a:cs typeface="Times New Roman" pitchFamily="18" charset="0"/>
              </a:rPr>
              <a:t> the design specification must assign a target reliability for the device. The design specification must state which components of the system could be changed if necessary.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reliability issue is very complex and involves moral, ethical, legal and scientific issues.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1.5 </a:t>
            </a:r>
            <a:r>
              <a:rPr lang="en-US" sz="2400" b="1" dirty="0">
                <a:latin typeface="Times New Roman" pitchFamily="18" charset="0"/>
                <a:cs typeface="Times New Roman" pitchFamily="18" charset="0"/>
              </a:rPr>
              <a:t>Quality of life-the </a:t>
            </a:r>
            <a:r>
              <a:rPr lang="en-US" sz="2400" dirty="0">
                <a:latin typeface="Times New Roman" pitchFamily="18" charset="0"/>
                <a:cs typeface="Times New Roman" pitchFamily="18" charset="0"/>
              </a:rPr>
              <a:t>design specification must address the quality of life for the patient.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Conceptual design – </a:t>
            </a:r>
            <a:r>
              <a:rPr lang="en-US" sz="2400" dirty="0">
                <a:latin typeface="Times New Roman" pitchFamily="18" charset="0"/>
                <a:cs typeface="Times New Roman" pitchFamily="18" charset="0"/>
              </a:rPr>
              <a:t>plan treatment </a:t>
            </a:r>
          </a:p>
          <a:p>
            <a:r>
              <a:rPr lang="en-US" sz="2400" dirty="0">
                <a:latin typeface="Times New Roman" pitchFamily="18" charset="0"/>
                <a:cs typeface="Times New Roman" pitchFamily="18" charset="0"/>
              </a:rPr>
              <a:t>3. </a:t>
            </a:r>
            <a:r>
              <a:rPr lang="en-US" sz="2400" b="1" dirty="0">
                <a:latin typeface="Times New Roman" pitchFamily="18" charset="0"/>
                <a:cs typeface="Times New Roman" pitchFamily="18" charset="0"/>
              </a:rPr>
              <a:t>Detailed design </a:t>
            </a:r>
            <a:r>
              <a:rPr lang="en-US" sz="2400" dirty="0">
                <a:latin typeface="Times New Roman" pitchFamily="18" charset="0"/>
                <a:cs typeface="Times New Roman" pitchFamily="18" charset="0"/>
              </a:rPr>
              <a:t>– execute the plan 4. </a:t>
            </a:r>
            <a:r>
              <a:rPr lang="en-US" sz="2400" b="1" dirty="0">
                <a:latin typeface="Times New Roman" pitchFamily="18" charset="0"/>
                <a:cs typeface="Times New Roman" pitchFamily="18" charset="0"/>
              </a:rPr>
              <a:t>Learn and generalize </a:t>
            </a:r>
            <a:r>
              <a:rPr lang="en-US" sz="2400" dirty="0">
                <a:latin typeface="Times New Roman" pitchFamily="18" charset="0"/>
                <a:cs typeface="Times New Roman" pitchFamily="18" charset="0"/>
              </a:rPr>
              <a:t>– finally, after the design is complete, the designer should be able to learn and generalize from the design. This educational process will include manufacturing of prototypes and testing. General concepts and principles may be gleaned from the design process that can be applied to further designs.</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75377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54675"/>
            <a:ext cx="8686800" cy="5632311"/>
          </a:xfrm>
          <a:prstGeom prst="rect">
            <a:avLst/>
          </a:prstGeom>
        </p:spPr>
        <p:txBody>
          <a:bodyPr wrap="square">
            <a:spAutoFit/>
          </a:bodyPr>
          <a:lstStyle/>
          <a:p>
            <a:r>
              <a:rPr lang="en-US" sz="2400" b="1" dirty="0">
                <a:latin typeface="Times New Roman" pitchFamily="18" charset="0"/>
                <a:cs typeface="Times New Roman" pitchFamily="18" charset="0"/>
              </a:rPr>
              <a:t>Circulatory assist devices </a:t>
            </a:r>
            <a:r>
              <a:rPr lang="en-US" sz="2400" dirty="0">
                <a:latin typeface="Times New Roman" pitchFamily="18" charset="0"/>
                <a:cs typeface="Times New Roman" pitchFamily="18" charset="0"/>
              </a:rPr>
              <a:t>were initially designed to support patients in hemodynamic collapse, But are now used for a wide range of clinical conditions ranging from prophylactic insertion for invasive procedures to cardiogenic shock or cardiopulmonary arrest.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There are three major types of percutaneous devices (as well as surgically-implanted ventricular assist devices): </a:t>
            </a:r>
          </a:p>
          <a:p>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Counterpulsation</a:t>
            </a:r>
            <a:r>
              <a:rPr lang="en-US" sz="2400" dirty="0">
                <a:latin typeface="Times New Roman" pitchFamily="18" charset="0"/>
                <a:cs typeface="Times New Roman" pitchFamily="18" charset="0"/>
              </a:rPr>
              <a:t> devices (</a:t>
            </a:r>
            <a:r>
              <a:rPr lang="en-US" sz="2400" dirty="0" err="1">
                <a:latin typeface="Times New Roman" pitchFamily="18" charset="0"/>
                <a:cs typeface="Times New Roman" pitchFamily="18" charset="0"/>
              </a:rPr>
              <a:t>intraaortic</a:t>
            </a:r>
            <a:r>
              <a:rPr lang="en-US" sz="2400" dirty="0">
                <a:latin typeface="Times New Roman" pitchFamily="18" charset="0"/>
                <a:cs typeface="Times New Roman" pitchFamily="18" charset="0"/>
              </a:rPr>
              <a:t> balloon pump [IABP] and noninvasive </a:t>
            </a:r>
            <a:r>
              <a:rPr lang="en-US" sz="2400" dirty="0" err="1">
                <a:latin typeface="Times New Roman" pitchFamily="18" charset="0"/>
                <a:cs typeface="Times New Roman" pitchFamily="18" charset="0"/>
              </a:rPr>
              <a:t>counterpulsation</a:t>
            </a:r>
            <a:r>
              <a:rPr lang="en-US" sz="2400" dirty="0">
                <a:latin typeface="Times New Roman" pitchFamily="18" charset="0"/>
                <a:cs typeface="Times New Roman" pitchFamily="18" charset="0"/>
              </a:rPr>
              <a:t>) </a:t>
            </a: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Cardiopulmonary assist devices (Cardiopulmonary support or CPS) </a:t>
            </a:r>
          </a:p>
          <a:p>
            <a:pPr marL="285750" indent="-285750">
              <a:buFont typeface="Arial" pitchFamily="34" charset="0"/>
              <a:buChar char="•"/>
            </a:pPr>
            <a:endParaRPr lang="en-US" sz="2400" dirty="0">
              <a:latin typeface="Times New Roman" pitchFamily="18" charset="0"/>
              <a:cs typeface="Times New Roman" pitchFamily="18" charset="0"/>
            </a:endParaRPr>
          </a:p>
          <a:p>
            <a:pPr marL="285750" indent="-285750">
              <a:buFont typeface="Arial" pitchFamily="34" charset="0"/>
              <a:buChar char="•"/>
            </a:pPr>
            <a:r>
              <a:rPr lang="en-US" sz="2400" dirty="0">
                <a:latin typeface="Times New Roman" pitchFamily="18" charset="0"/>
                <a:cs typeface="Times New Roman" pitchFamily="18" charset="0"/>
              </a:rPr>
              <a:t> Left ventricular assist devices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Impella</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3575377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69416"/>
            <a:ext cx="8839200" cy="4154984"/>
          </a:xfrm>
          <a:prstGeom prst="rect">
            <a:avLst/>
          </a:prstGeom>
        </p:spPr>
        <p:txBody>
          <a:bodyPr wrap="square">
            <a:spAutoFit/>
          </a:bodyPr>
          <a:lstStyle/>
          <a:p>
            <a:r>
              <a:rPr lang="en-US" sz="2400" dirty="0">
                <a:latin typeface="Times New Roman" pitchFamily="18" charset="0"/>
                <a:cs typeface="Times New Roman" pitchFamily="18" charset="0"/>
              </a:rPr>
              <a:t>An intra-aortic balloon pump (IABP) is a mechanical device that is inserted into the aorta, the body's largest artery. It is a long, thin tube called a catheter with a balloon on the end of it.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is used to assist the heart to pump more blood around the body and also improves the delivery of oxygen to the heart.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IABP is the most commonly used mechanical support device. It has a long clinical record of success, is simple, is inserted easily and rapidly, is the least expensive of all the devices, and does not require constant monitoring by technical support personnel.</a:t>
            </a:r>
          </a:p>
        </p:txBody>
      </p:sp>
    </p:spTree>
    <p:extLst>
      <p:ext uri="{BB962C8B-B14F-4D97-AF65-F5344CB8AC3E}">
        <p14:creationId xmlns:p14="http://schemas.microsoft.com/office/powerpoint/2010/main" val="357537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47955"/>
            <a:ext cx="3394075" cy="697230"/>
          </a:xfrm>
          <a:prstGeom prst="rect">
            <a:avLst/>
          </a:prstGeom>
        </p:spPr>
        <p:txBody>
          <a:bodyPr vert="horz" wrap="square" lIns="0" tIns="13335" rIns="0" bIns="0" rtlCol="0">
            <a:spAutoFit/>
          </a:bodyPr>
          <a:lstStyle/>
          <a:p>
            <a:pPr marL="12700">
              <a:lnSpc>
                <a:spcPct val="100000"/>
              </a:lnSpc>
              <a:spcBef>
                <a:spcPts val="105"/>
              </a:spcBef>
            </a:pPr>
            <a:r>
              <a:rPr spc="-360" dirty="0"/>
              <a:t>TREATMENTS</a:t>
            </a:r>
          </a:p>
        </p:txBody>
      </p:sp>
      <p:sp>
        <p:nvSpPr>
          <p:cNvPr id="3" name="object 3"/>
          <p:cNvSpPr/>
          <p:nvPr/>
        </p:nvSpPr>
        <p:spPr>
          <a:xfrm>
            <a:off x="381000" y="3505200"/>
            <a:ext cx="3657600" cy="21046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31140" y="682930"/>
            <a:ext cx="8495665" cy="5956300"/>
          </a:xfrm>
          <a:prstGeom prst="rect">
            <a:avLst/>
          </a:prstGeom>
        </p:spPr>
        <p:txBody>
          <a:bodyPr vert="horz" wrap="square" lIns="0" tIns="101600" rIns="0" bIns="0" rtlCol="0">
            <a:spAutoFit/>
          </a:bodyPr>
          <a:lstStyle/>
          <a:p>
            <a:pPr marL="355600" indent="-342900">
              <a:lnSpc>
                <a:spcPct val="100000"/>
              </a:lnSpc>
              <a:spcBef>
                <a:spcPts val="800"/>
              </a:spcBef>
              <a:buFont typeface="Wingdings"/>
              <a:buChar char=""/>
              <a:tabLst>
                <a:tab pos="355600" algn="l"/>
              </a:tabLst>
            </a:pPr>
            <a:r>
              <a:rPr sz="2800" b="1" spc="-10" dirty="0">
                <a:latin typeface="Carlito"/>
                <a:cs typeface="Carlito"/>
              </a:rPr>
              <a:t>Liver</a:t>
            </a:r>
            <a:r>
              <a:rPr sz="2800" b="1" spc="15" dirty="0">
                <a:latin typeface="Carlito"/>
                <a:cs typeface="Carlito"/>
              </a:rPr>
              <a:t> </a:t>
            </a:r>
            <a:r>
              <a:rPr sz="2800" b="1" spc="-30" dirty="0">
                <a:latin typeface="Carlito"/>
                <a:cs typeface="Carlito"/>
              </a:rPr>
              <a:t>Transplant</a:t>
            </a:r>
            <a:endParaRPr sz="2800">
              <a:latin typeface="Carlito"/>
              <a:cs typeface="Carlito"/>
            </a:endParaRPr>
          </a:p>
          <a:p>
            <a:pPr marL="355600" marR="4521200" indent="-342900">
              <a:lnSpc>
                <a:spcPct val="100000"/>
              </a:lnSpc>
              <a:spcBef>
                <a:spcPts val="605"/>
              </a:spcBef>
              <a:buFont typeface="Arial"/>
              <a:buChar char="•"/>
              <a:tabLst>
                <a:tab pos="354965" algn="l"/>
                <a:tab pos="355600" algn="l"/>
              </a:tabLst>
            </a:pPr>
            <a:r>
              <a:rPr sz="2400" b="1" spc="-10" dirty="0">
                <a:latin typeface="Carlito"/>
                <a:cs typeface="Carlito"/>
              </a:rPr>
              <a:t>Most effective treatment </a:t>
            </a:r>
            <a:r>
              <a:rPr sz="2400" b="1" spc="-15" dirty="0">
                <a:latin typeface="Carlito"/>
                <a:cs typeface="Carlito"/>
              </a:rPr>
              <a:t>for  </a:t>
            </a:r>
            <a:r>
              <a:rPr sz="2400" b="1" spc="-10" dirty="0">
                <a:latin typeface="Carlito"/>
                <a:cs typeface="Carlito"/>
              </a:rPr>
              <a:t>acute liver</a:t>
            </a:r>
            <a:r>
              <a:rPr sz="2400" b="1" spc="-15" dirty="0">
                <a:latin typeface="Carlito"/>
                <a:cs typeface="Carlito"/>
              </a:rPr>
              <a:t> failure</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dirty="0">
                <a:latin typeface="Carlito"/>
                <a:cs typeface="Carlito"/>
              </a:rPr>
              <a:t>High </a:t>
            </a:r>
            <a:r>
              <a:rPr sz="2400" b="1" spc="-5" dirty="0">
                <a:latin typeface="Carlito"/>
                <a:cs typeface="Carlito"/>
              </a:rPr>
              <a:t>survival</a:t>
            </a:r>
            <a:r>
              <a:rPr sz="2400" b="1" spc="-30" dirty="0">
                <a:latin typeface="Carlito"/>
                <a:cs typeface="Carlito"/>
              </a:rPr>
              <a:t> </a:t>
            </a:r>
            <a:r>
              <a:rPr sz="2400" b="1" spc="-25" dirty="0">
                <a:latin typeface="Carlito"/>
                <a:cs typeface="Carlito"/>
              </a:rPr>
              <a:t>rates</a:t>
            </a:r>
            <a:endParaRPr sz="2400">
              <a:latin typeface="Carlito"/>
              <a:cs typeface="Carlito"/>
            </a:endParaRPr>
          </a:p>
          <a:p>
            <a:pPr marL="355600" marR="4994910" indent="-342900">
              <a:lnSpc>
                <a:spcPct val="100000"/>
              </a:lnSpc>
              <a:spcBef>
                <a:spcPts val="580"/>
              </a:spcBef>
              <a:buFont typeface="Arial"/>
              <a:buChar char="•"/>
              <a:tabLst>
                <a:tab pos="354965" algn="l"/>
                <a:tab pos="355600" algn="l"/>
              </a:tabLst>
            </a:pPr>
            <a:r>
              <a:rPr sz="2400" b="1" spc="-15" dirty="0">
                <a:latin typeface="Carlito"/>
                <a:cs typeface="Carlito"/>
              </a:rPr>
              <a:t>Part </a:t>
            </a:r>
            <a:r>
              <a:rPr sz="2400" b="1" dirty="0">
                <a:latin typeface="Carlito"/>
                <a:cs typeface="Carlito"/>
              </a:rPr>
              <a:t>of </a:t>
            </a:r>
            <a:r>
              <a:rPr sz="2400" b="1" spc="-10" dirty="0">
                <a:latin typeface="Carlito"/>
                <a:cs typeface="Carlito"/>
              </a:rPr>
              <a:t>donor’s liver </a:t>
            </a:r>
            <a:r>
              <a:rPr sz="2400" b="1" dirty="0">
                <a:latin typeface="Carlito"/>
                <a:cs typeface="Carlito"/>
              </a:rPr>
              <a:t>is  </a:t>
            </a:r>
            <a:r>
              <a:rPr sz="2400" b="1" spc="-15" dirty="0">
                <a:latin typeface="Carlito"/>
                <a:cs typeface="Carlito"/>
              </a:rPr>
              <a:t>transplanted to</a:t>
            </a:r>
            <a:r>
              <a:rPr sz="2400" b="1" spc="5" dirty="0">
                <a:latin typeface="Carlito"/>
                <a:cs typeface="Carlito"/>
              </a:rPr>
              <a:t> </a:t>
            </a:r>
            <a:r>
              <a:rPr sz="2400" b="1" spc="-10" dirty="0">
                <a:latin typeface="Carlito"/>
                <a:cs typeface="Carlito"/>
              </a:rPr>
              <a:t>recipient</a:t>
            </a:r>
            <a:endParaRPr sz="2400">
              <a:latin typeface="Carlito"/>
              <a:cs typeface="Carlito"/>
            </a:endParaRPr>
          </a:p>
          <a:p>
            <a:pPr>
              <a:lnSpc>
                <a:spcPct val="100000"/>
              </a:lnSpc>
              <a:spcBef>
                <a:spcPts val="40"/>
              </a:spcBef>
              <a:buFont typeface="Arial"/>
              <a:buChar char="•"/>
            </a:pPr>
            <a:endParaRPr sz="3150">
              <a:latin typeface="Carlito"/>
              <a:cs typeface="Carlito"/>
            </a:endParaRPr>
          </a:p>
          <a:p>
            <a:pPr marL="4737735" lvl="1" indent="-343535">
              <a:lnSpc>
                <a:spcPct val="100000"/>
              </a:lnSpc>
              <a:buFont typeface="Wingdings"/>
              <a:buChar char=""/>
              <a:tabLst>
                <a:tab pos="4738370" algn="l"/>
              </a:tabLst>
            </a:pPr>
            <a:r>
              <a:rPr sz="2800" b="1" spc="-5" dirty="0">
                <a:latin typeface="Carlito"/>
                <a:cs typeface="Carlito"/>
              </a:rPr>
              <a:t>Bio-artificial</a:t>
            </a:r>
            <a:r>
              <a:rPr sz="2800" b="1" spc="40" dirty="0">
                <a:latin typeface="Carlito"/>
                <a:cs typeface="Carlito"/>
              </a:rPr>
              <a:t> </a:t>
            </a:r>
            <a:r>
              <a:rPr sz="2800" b="1" spc="-10" dirty="0">
                <a:latin typeface="Carlito"/>
                <a:cs typeface="Carlito"/>
              </a:rPr>
              <a:t>Liver</a:t>
            </a:r>
            <a:endParaRPr sz="2800">
              <a:latin typeface="Carlito"/>
              <a:cs typeface="Carlito"/>
            </a:endParaRPr>
          </a:p>
          <a:p>
            <a:pPr marL="4737735" indent="-343535">
              <a:lnSpc>
                <a:spcPct val="100000"/>
              </a:lnSpc>
              <a:spcBef>
                <a:spcPts val="605"/>
              </a:spcBef>
              <a:buFont typeface="Arial"/>
              <a:buChar char="•"/>
              <a:tabLst>
                <a:tab pos="4737735" algn="l"/>
                <a:tab pos="4738370" algn="l"/>
              </a:tabLst>
            </a:pPr>
            <a:r>
              <a:rPr sz="2400" b="1" spc="-30" dirty="0">
                <a:latin typeface="Carlito"/>
                <a:cs typeface="Carlito"/>
              </a:rPr>
              <a:t>Temporary</a:t>
            </a:r>
            <a:r>
              <a:rPr sz="2400" b="1" spc="-40" dirty="0">
                <a:latin typeface="Carlito"/>
                <a:cs typeface="Carlito"/>
              </a:rPr>
              <a:t> </a:t>
            </a:r>
            <a:r>
              <a:rPr sz="2400" b="1" spc="-5" dirty="0">
                <a:latin typeface="Carlito"/>
                <a:cs typeface="Carlito"/>
              </a:rPr>
              <a:t>fix</a:t>
            </a:r>
            <a:endParaRPr sz="2400">
              <a:latin typeface="Carlito"/>
              <a:cs typeface="Carlito"/>
            </a:endParaRPr>
          </a:p>
          <a:p>
            <a:pPr marL="4737735" indent="-343535">
              <a:lnSpc>
                <a:spcPct val="100000"/>
              </a:lnSpc>
              <a:spcBef>
                <a:spcPts val="575"/>
              </a:spcBef>
              <a:buFont typeface="Arial"/>
              <a:buChar char="•"/>
              <a:tabLst>
                <a:tab pos="4737735" algn="l"/>
                <a:tab pos="4738370" algn="l"/>
              </a:tabLst>
            </a:pPr>
            <a:r>
              <a:rPr sz="2400" b="1" spc="-15" dirty="0">
                <a:latin typeface="Carlito"/>
                <a:cs typeface="Carlito"/>
              </a:rPr>
              <a:t>Keep </a:t>
            </a:r>
            <a:r>
              <a:rPr sz="2400" b="1" spc="-5" dirty="0">
                <a:latin typeface="Carlito"/>
                <a:cs typeface="Carlito"/>
              </a:rPr>
              <a:t>the </a:t>
            </a:r>
            <a:r>
              <a:rPr sz="2400" b="1" spc="-10" dirty="0">
                <a:latin typeface="Carlito"/>
                <a:cs typeface="Carlito"/>
              </a:rPr>
              <a:t>patient </a:t>
            </a:r>
            <a:r>
              <a:rPr sz="2400" b="1" spc="-5" dirty="0">
                <a:latin typeface="Carlito"/>
                <a:cs typeface="Carlito"/>
              </a:rPr>
              <a:t>alive</a:t>
            </a:r>
            <a:r>
              <a:rPr sz="2400" b="1" spc="5" dirty="0">
                <a:latin typeface="Carlito"/>
                <a:cs typeface="Carlito"/>
              </a:rPr>
              <a:t> </a:t>
            </a:r>
            <a:r>
              <a:rPr sz="2400" b="1" spc="-10" dirty="0">
                <a:latin typeface="Carlito"/>
                <a:cs typeface="Carlito"/>
              </a:rPr>
              <a:t>until</a:t>
            </a:r>
            <a:endParaRPr sz="2400">
              <a:latin typeface="Carlito"/>
              <a:cs typeface="Carlito"/>
            </a:endParaRPr>
          </a:p>
          <a:p>
            <a:pPr marL="4737735">
              <a:lnSpc>
                <a:spcPct val="100000"/>
              </a:lnSpc>
            </a:pPr>
            <a:r>
              <a:rPr sz="2400" b="1" spc="-10" dirty="0">
                <a:latin typeface="Carlito"/>
                <a:cs typeface="Carlito"/>
              </a:rPr>
              <a:t>transplant </a:t>
            </a:r>
            <a:r>
              <a:rPr sz="2400" b="1" dirty="0">
                <a:latin typeface="Carlito"/>
                <a:cs typeface="Carlito"/>
              </a:rPr>
              <a:t>is</a:t>
            </a:r>
            <a:r>
              <a:rPr sz="2400" b="1" spc="10" dirty="0">
                <a:latin typeface="Carlito"/>
                <a:cs typeface="Carlito"/>
              </a:rPr>
              <a:t> </a:t>
            </a:r>
            <a:r>
              <a:rPr sz="2400" b="1" spc="-10" dirty="0">
                <a:latin typeface="Carlito"/>
                <a:cs typeface="Carlito"/>
              </a:rPr>
              <a:t>available</a:t>
            </a:r>
            <a:endParaRPr sz="2400">
              <a:latin typeface="Carlito"/>
              <a:cs typeface="Carlito"/>
            </a:endParaRPr>
          </a:p>
          <a:p>
            <a:pPr marL="4737735" indent="-343535">
              <a:lnSpc>
                <a:spcPct val="100000"/>
              </a:lnSpc>
              <a:spcBef>
                <a:spcPts val="575"/>
              </a:spcBef>
              <a:buFont typeface="Arial"/>
              <a:buChar char="•"/>
              <a:tabLst>
                <a:tab pos="4737735" algn="l"/>
                <a:tab pos="4738370" algn="l"/>
              </a:tabLst>
            </a:pPr>
            <a:r>
              <a:rPr sz="2400" b="1" spc="-5" dirty="0">
                <a:latin typeface="Carlito"/>
                <a:cs typeface="Carlito"/>
              </a:rPr>
              <a:t>Liver</a:t>
            </a:r>
            <a:r>
              <a:rPr sz="2400" b="1" spc="-20" dirty="0">
                <a:latin typeface="Carlito"/>
                <a:cs typeface="Carlito"/>
              </a:rPr>
              <a:t> </a:t>
            </a:r>
            <a:r>
              <a:rPr sz="2400" b="1" spc="-15" dirty="0">
                <a:latin typeface="Carlito"/>
                <a:cs typeface="Carlito"/>
              </a:rPr>
              <a:t>regeneration</a:t>
            </a:r>
            <a:endParaRPr sz="2400">
              <a:latin typeface="Carlito"/>
              <a:cs typeface="Carlito"/>
            </a:endParaRPr>
          </a:p>
          <a:p>
            <a:pPr marL="431800" marR="5080" indent="-342900">
              <a:lnSpc>
                <a:spcPct val="100000"/>
              </a:lnSpc>
              <a:spcBef>
                <a:spcPts val="195"/>
              </a:spcBef>
              <a:buFont typeface="Wingdings"/>
              <a:buChar char=""/>
              <a:tabLst>
                <a:tab pos="431800" algn="l"/>
              </a:tabLst>
            </a:pPr>
            <a:r>
              <a:rPr sz="2400" b="1" spc="-10" dirty="0">
                <a:latin typeface="Carlito"/>
                <a:cs typeface="Carlito"/>
              </a:rPr>
              <a:t>Stem </a:t>
            </a:r>
            <a:r>
              <a:rPr sz="2400" b="1" dirty="0">
                <a:latin typeface="Carlito"/>
                <a:cs typeface="Carlito"/>
              </a:rPr>
              <a:t>cells </a:t>
            </a:r>
            <a:r>
              <a:rPr sz="2400" b="1" spc="-10" dirty="0">
                <a:latin typeface="Carlito"/>
                <a:cs typeface="Carlito"/>
              </a:rPr>
              <a:t>are </a:t>
            </a:r>
            <a:r>
              <a:rPr sz="2400" b="1" dirty="0">
                <a:latin typeface="Carlito"/>
                <a:cs typeface="Carlito"/>
              </a:rPr>
              <a:t>used </a:t>
            </a:r>
            <a:r>
              <a:rPr sz="2400" b="1" spc="-15" dirty="0">
                <a:latin typeface="Carlito"/>
                <a:cs typeface="Carlito"/>
              </a:rPr>
              <a:t>to </a:t>
            </a:r>
            <a:r>
              <a:rPr sz="2400" b="1" spc="-10" dirty="0">
                <a:latin typeface="Carlito"/>
                <a:cs typeface="Carlito"/>
              </a:rPr>
              <a:t>grow </a:t>
            </a:r>
            <a:r>
              <a:rPr sz="2400" b="1" dirty="0">
                <a:latin typeface="Carlito"/>
                <a:cs typeface="Carlito"/>
              </a:rPr>
              <a:t>a </a:t>
            </a:r>
            <a:r>
              <a:rPr sz="2400" b="1" spc="-5" dirty="0">
                <a:latin typeface="Carlito"/>
                <a:cs typeface="Carlito"/>
              </a:rPr>
              <a:t>new </a:t>
            </a:r>
            <a:r>
              <a:rPr sz="2400" b="1" spc="-10" dirty="0">
                <a:latin typeface="Carlito"/>
                <a:cs typeface="Carlito"/>
              </a:rPr>
              <a:t>liver </a:t>
            </a:r>
            <a:r>
              <a:rPr sz="2400" b="1" dirty="0">
                <a:latin typeface="Carlito"/>
                <a:cs typeface="Carlito"/>
              </a:rPr>
              <a:t>on </a:t>
            </a:r>
            <a:r>
              <a:rPr sz="2400" b="1" spc="-5" dirty="0">
                <a:latin typeface="Carlito"/>
                <a:cs typeface="Carlito"/>
              </a:rPr>
              <a:t>the connective tissue  </a:t>
            </a:r>
            <a:r>
              <a:rPr sz="2400" b="1" dirty="0">
                <a:latin typeface="Carlito"/>
                <a:cs typeface="Carlito"/>
              </a:rPr>
              <a:t>and blood </a:t>
            </a:r>
            <a:r>
              <a:rPr sz="2400" b="1" spc="-5" dirty="0">
                <a:latin typeface="Carlito"/>
                <a:cs typeface="Carlito"/>
              </a:rPr>
              <a:t>vessel </a:t>
            </a:r>
            <a:r>
              <a:rPr sz="2400" b="1" spc="-10" dirty="0">
                <a:latin typeface="Carlito"/>
                <a:cs typeface="Carlito"/>
              </a:rPr>
              <a:t>scaffold </a:t>
            </a:r>
            <a:r>
              <a:rPr sz="2400" b="1" dirty="0">
                <a:latin typeface="Carlito"/>
                <a:cs typeface="Carlito"/>
              </a:rPr>
              <a:t>of an old</a:t>
            </a:r>
            <a:r>
              <a:rPr sz="2400" b="1" spc="-50" dirty="0">
                <a:latin typeface="Carlito"/>
                <a:cs typeface="Carlito"/>
              </a:rPr>
              <a:t> </a:t>
            </a:r>
            <a:r>
              <a:rPr sz="2400" b="1" spc="-45" dirty="0">
                <a:latin typeface="Carlito"/>
                <a:cs typeface="Carlito"/>
              </a:rPr>
              <a:t>liver.</a:t>
            </a:r>
            <a:endParaRPr sz="2400">
              <a:latin typeface="Carlito"/>
              <a:cs typeface="Carlito"/>
            </a:endParaRPr>
          </a:p>
        </p:txBody>
      </p:sp>
      <p:sp>
        <p:nvSpPr>
          <p:cNvPr id="5" name="object 5"/>
          <p:cNvSpPr/>
          <p:nvPr/>
        </p:nvSpPr>
        <p:spPr>
          <a:xfrm>
            <a:off x="4648200" y="152400"/>
            <a:ext cx="4038600" cy="3581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91600" cy="5262979"/>
          </a:xfrm>
          <a:prstGeom prst="rect">
            <a:avLst/>
          </a:prstGeom>
        </p:spPr>
        <p:txBody>
          <a:bodyPr wrap="square">
            <a:spAutoFit/>
          </a:bodyPr>
          <a:lstStyle/>
          <a:p>
            <a:r>
              <a:rPr lang="en-US" sz="2400" dirty="0">
                <a:latin typeface="Times New Roman" pitchFamily="18" charset="0"/>
                <a:cs typeface="Times New Roman" pitchFamily="18" charset="0"/>
              </a:rPr>
              <a:t>Working of IABP The IABP is connected to a long catheter (tube) that is inserted via the groin using a small incision made under local </a:t>
            </a:r>
            <a:r>
              <a:rPr lang="en-US" sz="2400" dirty="0" err="1">
                <a:latin typeface="Times New Roman" pitchFamily="18" charset="0"/>
                <a:cs typeface="Times New Roman" pitchFamily="18" charset="0"/>
              </a:rPr>
              <a:t>anaesthetic</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catheter is then carefully guided up a large blood vessel until it is near the heart. The IABP machine is </a:t>
            </a:r>
            <a:r>
              <a:rPr lang="en-US" sz="2400" dirty="0" err="1">
                <a:latin typeface="Times New Roman" pitchFamily="18" charset="0"/>
                <a:cs typeface="Times New Roman" pitchFamily="18" charset="0"/>
              </a:rPr>
              <a:t>synchronised</a:t>
            </a:r>
            <a:r>
              <a:rPr lang="en-US" sz="2400" dirty="0">
                <a:latin typeface="Times New Roman" pitchFamily="18" charset="0"/>
                <a:cs typeface="Times New Roman" pitchFamily="18" charset="0"/>
              </a:rPr>
              <a:t> to the patient’s heart rhythm and pumps gas into a balloon at the end of this catheter.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This balloon rhythmically inflates and deflates pushing blood forward around the body and also pushes blood back into the coronary arteries of the heart.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way both the body and the heart get improved blood circulation and oxygen delivery.</a:t>
            </a:r>
          </a:p>
        </p:txBody>
      </p:sp>
    </p:spTree>
    <p:extLst>
      <p:ext uri="{BB962C8B-B14F-4D97-AF65-F5344CB8AC3E}">
        <p14:creationId xmlns:p14="http://schemas.microsoft.com/office/powerpoint/2010/main" val="3575377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458200" cy="3785652"/>
          </a:xfrm>
          <a:prstGeom prst="rect">
            <a:avLst/>
          </a:prstGeom>
        </p:spPr>
        <p:txBody>
          <a:bodyPr wrap="square">
            <a:spAutoFit/>
          </a:bodyPr>
          <a:lstStyle/>
          <a:p>
            <a:pPr algn="just"/>
            <a:r>
              <a:rPr lang="en-US" sz="2400" dirty="0" err="1">
                <a:latin typeface="Times New Roman" pitchFamily="18" charset="0"/>
                <a:cs typeface="Times New Roman" pitchFamily="18" charset="0"/>
              </a:rPr>
              <a:t>Counterpulsation</a:t>
            </a:r>
            <a:r>
              <a:rPr lang="en-US" sz="2400" dirty="0">
                <a:latin typeface="Times New Roman" pitchFamily="18" charset="0"/>
                <a:cs typeface="Times New Roman" pitchFamily="18" charset="0"/>
              </a:rPr>
              <a:t> is a term that describes balloon inflation in diastole and deflation in early systole.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Balloon inflation causes ‘volume displacement’ of blood within the aorta, both proximally and distally. This leads to a potential increase in coronary blood flow and potential improvements in systemic perfusion by augmentation of the intrinsic ‘</a:t>
            </a:r>
            <a:r>
              <a:rPr lang="en-US" sz="2400" dirty="0" err="1">
                <a:latin typeface="Times New Roman" pitchFamily="18" charset="0"/>
                <a:cs typeface="Times New Roman" pitchFamily="18" charset="0"/>
              </a:rPr>
              <a:t>Windkessel</a:t>
            </a:r>
            <a:r>
              <a:rPr lang="en-US" sz="2400" dirty="0">
                <a:latin typeface="Times New Roman" pitchFamily="18" charset="0"/>
                <a:cs typeface="Times New Roman" pitchFamily="18" charset="0"/>
              </a:rPr>
              <a:t> effect’, whereby potential energy stored in the aortic root during systole is converted to kinetic energy with the elastic recoil of the aortic root.</a:t>
            </a:r>
          </a:p>
        </p:txBody>
      </p:sp>
    </p:spTree>
    <p:extLst>
      <p:ext uri="{BB962C8B-B14F-4D97-AF65-F5344CB8AC3E}">
        <p14:creationId xmlns:p14="http://schemas.microsoft.com/office/powerpoint/2010/main" val="2916216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B3D52A-224B-2615-7B0D-089BCEA9A3FE}"/>
              </a:ext>
            </a:extLst>
          </p:cNvPr>
          <p:cNvSpPr txBox="1"/>
          <p:nvPr/>
        </p:nvSpPr>
        <p:spPr>
          <a:xfrm>
            <a:off x="381000" y="533400"/>
            <a:ext cx="8382000" cy="3693319"/>
          </a:xfrm>
          <a:prstGeom prst="rect">
            <a:avLst/>
          </a:prstGeom>
          <a:noFill/>
        </p:spPr>
        <p:txBody>
          <a:bodyPr wrap="square">
            <a:spAutoFit/>
          </a:bodyPr>
          <a:lstStyle/>
          <a:p>
            <a:r>
              <a:rPr lang="en-IN" dirty="0"/>
              <a:t>Stent: A stent is a small mesh tube that's used to treat narrow or weak arteries. Arteries are blood vessels that carry blood away from heart to other parts of the body. A stent is placed in an artery as part of a procedure called percutaneous  coronary intervention</a:t>
            </a:r>
          </a:p>
          <a:p>
            <a:r>
              <a:rPr lang="en-IN" dirty="0"/>
              <a:t>(PCI), sometimes referred to as coronary angioplasty (AN-</a:t>
            </a:r>
            <a:r>
              <a:rPr lang="en-IN" dirty="0" err="1"/>
              <a:t>jee</a:t>
            </a:r>
            <a:r>
              <a:rPr lang="en-IN" dirty="0"/>
              <a:t>-oh-</a:t>
            </a:r>
            <a:r>
              <a:rPr lang="en-IN" dirty="0" err="1"/>
              <a:t>plas</a:t>
            </a:r>
            <a:r>
              <a:rPr lang="en-IN" dirty="0"/>
              <a:t>-tee). PCI restores</a:t>
            </a:r>
          </a:p>
          <a:p>
            <a:r>
              <a:rPr lang="en-IN" dirty="0"/>
              <a:t>blood flow through narrow or blocked arteries. A stent helps support the inner wall of the artery in the months or years after PCI.</a:t>
            </a:r>
          </a:p>
          <a:p>
            <a:r>
              <a:rPr lang="en-US" dirty="0"/>
              <a:t>Doctors also may place stents in weak arteries to improve blood flow and help prevent the arteries from bursting. Stents usually are made of metal mesh, but sometimes they're made of fabric. Fabric stents, also called stent grafts, are used in larger arteries. Some stents are coated with medicine that is slowly and continuously released into the artery. These stents are called drug-eluting stents. The medicine helps prevent the artery from becoming blocked again.</a:t>
            </a:r>
          </a:p>
          <a:p>
            <a:endParaRPr lang="en-IN" dirty="0"/>
          </a:p>
        </p:txBody>
      </p:sp>
      <p:pic>
        <p:nvPicPr>
          <p:cNvPr id="10" name="Picture 9">
            <a:extLst>
              <a:ext uri="{FF2B5EF4-FFF2-40B4-BE49-F238E27FC236}">
                <a16:creationId xmlns:a16="http://schemas.microsoft.com/office/drawing/2014/main" id="{52AF9D4E-92C3-9F0A-44F1-8174DA273881}"/>
              </a:ext>
            </a:extLst>
          </p:cNvPr>
          <p:cNvPicPr>
            <a:picLocks noChangeAspect="1"/>
          </p:cNvPicPr>
          <p:nvPr/>
        </p:nvPicPr>
        <p:blipFill>
          <a:blip r:embed="rId2"/>
          <a:stretch>
            <a:fillRect/>
          </a:stretch>
        </p:blipFill>
        <p:spPr>
          <a:xfrm>
            <a:off x="644630" y="3962400"/>
            <a:ext cx="7508770" cy="2362200"/>
          </a:xfrm>
          <a:prstGeom prst="rect">
            <a:avLst/>
          </a:prstGeom>
        </p:spPr>
      </p:pic>
    </p:spTree>
    <p:extLst>
      <p:ext uri="{BB962C8B-B14F-4D97-AF65-F5344CB8AC3E}">
        <p14:creationId xmlns:p14="http://schemas.microsoft.com/office/powerpoint/2010/main" val="479424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03F056-24B9-F259-3A51-BD28679F92C2}"/>
              </a:ext>
            </a:extLst>
          </p:cNvPr>
          <p:cNvSpPr txBox="1"/>
          <p:nvPr/>
        </p:nvSpPr>
        <p:spPr>
          <a:xfrm flipH="1">
            <a:off x="304799" y="133084"/>
            <a:ext cx="8381999" cy="1138773"/>
          </a:xfrm>
          <a:prstGeom prst="rect">
            <a:avLst/>
          </a:prstGeom>
          <a:noFill/>
        </p:spPr>
        <p:txBody>
          <a:bodyPr wrap="square" rtlCol="0">
            <a:spAutoFit/>
          </a:bodyPr>
          <a:lstStyle/>
          <a:p>
            <a:r>
              <a:rPr lang="en-IN" sz="2800" b="1" dirty="0"/>
              <a:t>Pace makers: </a:t>
            </a:r>
            <a:r>
              <a:rPr lang="en-US" sz="2000" dirty="0">
                <a:latin typeface="Times New Roman" panose="02020603050405020304" pitchFamily="18" charset="0"/>
                <a:cs typeface="Times New Roman" panose="02020603050405020304" pitchFamily="18" charset="0"/>
              </a:rPr>
              <a:t>A pacemaker is a small device that is implanted under the skin in the chest to help the heart beat the way that it should. Pacemakers send electrical signals to the heart to make sure that heart rate is never too slow. </a:t>
            </a:r>
            <a:endParaRPr lang="en-IN"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ABD8B0-E603-C97D-EA19-0CF0128A1965}"/>
              </a:ext>
            </a:extLst>
          </p:cNvPr>
          <p:cNvPicPr>
            <a:picLocks noChangeAspect="1"/>
          </p:cNvPicPr>
          <p:nvPr/>
        </p:nvPicPr>
        <p:blipFill rotWithShape="1">
          <a:blip r:embed="rId2">
            <a:extLst>
              <a:ext uri="{28A0092B-C50C-407E-A947-70E740481C1C}">
                <a14:useLocalDpi xmlns:a14="http://schemas.microsoft.com/office/drawing/2010/main" val="0"/>
              </a:ext>
            </a:extLst>
          </a:blip>
          <a:srcRect b="7001"/>
          <a:stretch/>
        </p:blipFill>
        <p:spPr>
          <a:xfrm>
            <a:off x="457202" y="1271857"/>
            <a:ext cx="7658100" cy="4747943"/>
          </a:xfrm>
          <a:prstGeom prst="rect">
            <a:avLst/>
          </a:prstGeom>
        </p:spPr>
      </p:pic>
      <p:sp>
        <p:nvSpPr>
          <p:cNvPr id="9" name="TextBox 8">
            <a:extLst>
              <a:ext uri="{FF2B5EF4-FFF2-40B4-BE49-F238E27FC236}">
                <a16:creationId xmlns:a16="http://schemas.microsoft.com/office/drawing/2014/main" id="{837D0B31-1CB8-F80F-0D42-786A176E6288}"/>
              </a:ext>
            </a:extLst>
          </p:cNvPr>
          <p:cNvSpPr txBox="1"/>
          <p:nvPr/>
        </p:nvSpPr>
        <p:spPr>
          <a:xfrm>
            <a:off x="1371600" y="6059269"/>
            <a:ext cx="5486400" cy="369332"/>
          </a:xfrm>
          <a:prstGeom prst="rect">
            <a:avLst/>
          </a:prstGeom>
          <a:noFill/>
        </p:spPr>
        <p:txBody>
          <a:bodyPr wrap="square">
            <a:spAutoFit/>
          </a:bodyPr>
          <a:lstStyle/>
          <a:p>
            <a:r>
              <a:rPr lang="en-IN" dirty="0"/>
              <a:t>https://www.youtube.com/watch?v=SMXBR_YFocs</a:t>
            </a:r>
          </a:p>
        </p:txBody>
      </p:sp>
    </p:spTree>
    <p:extLst>
      <p:ext uri="{BB962C8B-B14F-4D97-AF65-F5344CB8AC3E}">
        <p14:creationId xmlns:p14="http://schemas.microsoft.com/office/powerpoint/2010/main" val="442043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785B50-FB2A-4742-2458-AD129C58E334}"/>
              </a:ext>
            </a:extLst>
          </p:cNvPr>
          <p:cNvSpPr txBox="1"/>
          <p:nvPr/>
        </p:nvSpPr>
        <p:spPr>
          <a:xfrm>
            <a:off x="228600" y="152400"/>
            <a:ext cx="8686800" cy="2862322"/>
          </a:xfrm>
          <a:prstGeom prst="rect">
            <a:avLst/>
          </a:prstGeom>
          <a:noFill/>
        </p:spPr>
        <p:txBody>
          <a:bodyPr wrap="square">
            <a:spAutoFit/>
          </a:bodyPr>
          <a:lstStyle/>
          <a:p>
            <a:r>
              <a:rPr lang="en-US" b="1" dirty="0"/>
              <a:t>Pacemakers are devices that can be placed in your body, usually by surgery, to support the electrical system in your heart. They can stabilize abnormal heart rhythms and prevent problems that can disrupt or endanger your life.</a:t>
            </a:r>
          </a:p>
          <a:p>
            <a:endParaRPr lang="en-US" b="1" dirty="0"/>
          </a:p>
          <a:p>
            <a:r>
              <a:rPr lang="en-US" b="1" dirty="0"/>
              <a:t>How do pacemakers work?</a:t>
            </a:r>
          </a:p>
          <a:p>
            <a:r>
              <a:rPr lang="en-US" b="1" dirty="0"/>
              <a:t>Your heart has its own electrical system, which tells your heart’s chambers when it’s their turn to squeeze. When your heart’s electrical system malfunctions, your heart’s chambers may squeeze in the wrong order or squeeze too weakly to provide enough blood to your body. Pacemakers use electrical impulses to correct these kinds of malfunctions.</a:t>
            </a:r>
          </a:p>
          <a:p>
            <a:endParaRPr lang="en-IN" b="1" dirty="0"/>
          </a:p>
        </p:txBody>
      </p:sp>
      <p:pic>
        <p:nvPicPr>
          <p:cNvPr id="6" name="Picture 5">
            <a:extLst>
              <a:ext uri="{FF2B5EF4-FFF2-40B4-BE49-F238E27FC236}">
                <a16:creationId xmlns:a16="http://schemas.microsoft.com/office/drawing/2014/main" id="{FA58B6BA-D8D7-5450-F74B-245CBF65F732}"/>
              </a:ext>
            </a:extLst>
          </p:cNvPr>
          <p:cNvPicPr>
            <a:picLocks noChangeAspect="1"/>
          </p:cNvPicPr>
          <p:nvPr/>
        </p:nvPicPr>
        <p:blipFill>
          <a:blip r:embed="rId2"/>
          <a:stretch>
            <a:fillRect/>
          </a:stretch>
        </p:blipFill>
        <p:spPr>
          <a:xfrm>
            <a:off x="3990915" y="2798601"/>
            <a:ext cx="4924485" cy="3915697"/>
          </a:xfrm>
          <a:prstGeom prst="rect">
            <a:avLst/>
          </a:prstGeom>
        </p:spPr>
      </p:pic>
      <p:sp>
        <p:nvSpPr>
          <p:cNvPr id="8" name="TextBox 7">
            <a:extLst>
              <a:ext uri="{FF2B5EF4-FFF2-40B4-BE49-F238E27FC236}">
                <a16:creationId xmlns:a16="http://schemas.microsoft.com/office/drawing/2014/main" id="{5EAA07CF-C905-FEEE-D15C-2F1C43F9C993}"/>
              </a:ext>
            </a:extLst>
          </p:cNvPr>
          <p:cNvSpPr txBox="1"/>
          <p:nvPr/>
        </p:nvSpPr>
        <p:spPr>
          <a:xfrm>
            <a:off x="521110" y="3175818"/>
            <a:ext cx="3669890" cy="3416320"/>
          </a:xfrm>
          <a:prstGeom prst="rect">
            <a:avLst/>
          </a:prstGeom>
          <a:noFill/>
        </p:spPr>
        <p:txBody>
          <a:bodyPr wrap="square">
            <a:spAutoFit/>
          </a:bodyPr>
          <a:lstStyle/>
          <a:p>
            <a:r>
              <a:rPr lang="en-US" b="1" dirty="0"/>
              <a:t>What conditions do pacemakers treat?</a:t>
            </a:r>
          </a:p>
          <a:p>
            <a:r>
              <a:rPr lang="en-US" dirty="0"/>
              <a:t>Conditions that are treatable with a pacemaker include (but aren’t limited to):</a:t>
            </a:r>
          </a:p>
          <a:p>
            <a:pPr>
              <a:buFont typeface="Arial" panose="020B0604020202020204" pitchFamily="34" charset="0"/>
              <a:buChar char="•"/>
            </a:pPr>
            <a:r>
              <a:rPr lang="en-US" dirty="0"/>
              <a:t>Certain heart arrhythmias (malfunctions of your heart’s normal beating process).</a:t>
            </a:r>
          </a:p>
          <a:p>
            <a:pPr>
              <a:buFont typeface="Arial" panose="020B0604020202020204" pitchFamily="34" charset="0"/>
              <a:buChar char="•"/>
            </a:pPr>
            <a:r>
              <a:rPr lang="en-US" dirty="0"/>
              <a:t>Disruptions of your heart’s electrical system (such as heart blocks).</a:t>
            </a:r>
          </a:p>
          <a:p>
            <a:pPr>
              <a:buFont typeface="Arial" panose="020B0604020202020204" pitchFamily="34" charset="0"/>
              <a:buChar char="•"/>
            </a:pPr>
            <a:r>
              <a:rPr lang="en-US" dirty="0"/>
              <a:t>Heart failure.</a:t>
            </a:r>
          </a:p>
          <a:p>
            <a:pPr>
              <a:buFont typeface="Arial" panose="020B0604020202020204" pitchFamily="34" charset="0"/>
              <a:buChar char="•"/>
            </a:pPr>
            <a:r>
              <a:rPr lang="en-US" dirty="0"/>
              <a:t>History of heart attack.</a:t>
            </a:r>
          </a:p>
        </p:txBody>
      </p:sp>
    </p:spTree>
    <p:extLst>
      <p:ext uri="{BB962C8B-B14F-4D97-AF65-F5344CB8AC3E}">
        <p14:creationId xmlns:p14="http://schemas.microsoft.com/office/powerpoint/2010/main" val="3557019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A1E54C-5382-8EDC-354E-230F36D43B66}"/>
              </a:ext>
            </a:extLst>
          </p:cNvPr>
          <p:cNvSpPr txBox="1"/>
          <p:nvPr/>
        </p:nvSpPr>
        <p:spPr>
          <a:xfrm>
            <a:off x="304800" y="228600"/>
            <a:ext cx="8382000" cy="6032421"/>
          </a:xfrm>
          <a:prstGeom prst="rect">
            <a:avLst/>
          </a:prstGeom>
          <a:noFill/>
        </p:spPr>
        <p:txBody>
          <a:bodyPr wrap="square">
            <a:spAutoFit/>
          </a:bodyPr>
          <a:lstStyle/>
          <a:p>
            <a:r>
              <a:rPr lang="en-IN" sz="2800" b="1" dirty="0">
                <a:hlinkClick r:id="rId2">
                  <a:extLst>
                    <a:ext uri="{A12FA001-AC4F-418D-AE19-62706E023703}">
                      <ahyp:hlinkClr xmlns:ahyp="http://schemas.microsoft.com/office/drawing/2018/hyperlinkcolor" val="tx"/>
                    </a:ext>
                  </a:extLst>
                </a:hlinkClick>
              </a:rPr>
              <a:t>Defibrillator</a:t>
            </a:r>
            <a:r>
              <a:rPr lang="en-IN" sz="2800" b="1" dirty="0"/>
              <a:t>: </a:t>
            </a:r>
          </a:p>
          <a:p>
            <a:r>
              <a:rPr lang="en-IN" sz="2000" dirty="0"/>
              <a:t>A defibrillator is a device that provides an electric shock to your heart to allow it to get out of a potentially fatal abnormal heart rhythm, or arrhythmia, — ventricular tachycardia (with no pulse) or ventricular fibrillation — and back to a normal rhythm.</a:t>
            </a:r>
          </a:p>
          <a:p>
            <a:r>
              <a:rPr lang="en-US" sz="2000" dirty="0"/>
              <a:t>Defibrillators are devices that apply an electric charge or current to the heart to restore a normal heartbeat. If the heart rhythm stops due to cardiac arrest, also known as sudden cardiac arrest (SCA), a defibrillator may help it start beating again. A sudden cardiac arrest is fatal unless treated right away with CPR (cardiopulmonary resuscitation) and a defibrillator.</a:t>
            </a:r>
          </a:p>
          <a:p>
            <a:endParaRPr lang="en-US" sz="2000" dirty="0"/>
          </a:p>
          <a:p>
            <a:r>
              <a:rPr lang="en-US" sz="2000" dirty="0">
                <a:hlinkClick r:id="rId3"/>
              </a:rPr>
              <a:t>https://www.youtube.com/watch?v=3il0ii7Svwk</a:t>
            </a:r>
            <a:endParaRPr lang="en-US" sz="2000" dirty="0"/>
          </a:p>
          <a:p>
            <a:endParaRPr lang="en-US" sz="2000" dirty="0"/>
          </a:p>
          <a:p>
            <a:r>
              <a:rPr lang="en-US" sz="2000" dirty="0"/>
              <a:t>https://www.youtube.com/watch?v=hxTxROuUj4g</a:t>
            </a:r>
          </a:p>
          <a:p>
            <a:endParaRPr lang="en-US" sz="2000" dirty="0"/>
          </a:p>
          <a:p>
            <a:endParaRPr lang="en-US" dirty="0"/>
          </a:p>
          <a:p>
            <a:endParaRPr lang="en-IN" sz="2000" dirty="0"/>
          </a:p>
          <a:p>
            <a:endParaRPr lang="en-IN" sz="2000" dirty="0"/>
          </a:p>
          <a:p>
            <a:endParaRPr lang="en-IN" sz="2000" dirty="0"/>
          </a:p>
        </p:txBody>
      </p:sp>
      <p:pic>
        <p:nvPicPr>
          <p:cNvPr id="8" name="Picture 7">
            <a:extLst>
              <a:ext uri="{FF2B5EF4-FFF2-40B4-BE49-F238E27FC236}">
                <a16:creationId xmlns:a16="http://schemas.microsoft.com/office/drawing/2014/main" id="{85D0549D-6A50-6F85-4FA0-8A42D8D4E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575" y="3581400"/>
            <a:ext cx="3095625" cy="2362200"/>
          </a:xfrm>
          <a:prstGeom prst="rect">
            <a:avLst/>
          </a:prstGeom>
        </p:spPr>
      </p:pic>
    </p:spTree>
    <p:extLst>
      <p:ext uri="{BB962C8B-B14F-4D97-AF65-F5344CB8AC3E}">
        <p14:creationId xmlns:p14="http://schemas.microsoft.com/office/powerpoint/2010/main" val="3296860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211E2-3D3E-E112-A6AC-5E570721A0D5}"/>
              </a:ext>
            </a:extLst>
          </p:cNvPr>
          <p:cNvPicPr>
            <a:picLocks noChangeAspect="1"/>
          </p:cNvPicPr>
          <p:nvPr/>
        </p:nvPicPr>
        <p:blipFill>
          <a:blip r:embed="rId2"/>
          <a:stretch>
            <a:fillRect/>
          </a:stretch>
        </p:blipFill>
        <p:spPr>
          <a:xfrm>
            <a:off x="304800" y="228600"/>
            <a:ext cx="3772227" cy="4572000"/>
          </a:xfrm>
          <a:prstGeom prst="rect">
            <a:avLst/>
          </a:prstGeom>
        </p:spPr>
      </p:pic>
      <p:sp>
        <p:nvSpPr>
          <p:cNvPr id="6" name="TextBox 5">
            <a:extLst>
              <a:ext uri="{FF2B5EF4-FFF2-40B4-BE49-F238E27FC236}">
                <a16:creationId xmlns:a16="http://schemas.microsoft.com/office/drawing/2014/main" id="{D3A0BF52-762B-AD39-9FDB-39F153BFE4C6}"/>
              </a:ext>
            </a:extLst>
          </p:cNvPr>
          <p:cNvSpPr txBox="1"/>
          <p:nvPr/>
        </p:nvSpPr>
        <p:spPr>
          <a:xfrm>
            <a:off x="4038600" y="152400"/>
            <a:ext cx="4876800" cy="6555641"/>
          </a:xfrm>
          <a:prstGeom prst="rect">
            <a:avLst/>
          </a:prstGeom>
          <a:noFill/>
        </p:spPr>
        <p:txBody>
          <a:bodyPr wrap="square">
            <a:spAutoFit/>
          </a:bodyPr>
          <a:lstStyle/>
          <a:p>
            <a:r>
              <a:rPr lang="en-US" sz="2000" dirty="0"/>
              <a:t>The </a:t>
            </a:r>
            <a:r>
              <a:rPr lang="en-US" sz="2000" b="1" dirty="0"/>
              <a:t>human heart is an engine that has to work 24/7 </a:t>
            </a:r>
            <a:r>
              <a:rPr lang="en-US" sz="2000" dirty="0"/>
              <a:t>to keep you alive, and it has to be reliable and effective. To do this, it relies on a specialized network of cells called the cardiac conduction system. It’s also known as your heart’s electrical system.</a:t>
            </a:r>
          </a:p>
          <a:p>
            <a:r>
              <a:rPr lang="en-US" sz="2000" dirty="0"/>
              <a:t>Cells in the cardiac conduction system can generate electrical impulses and then distribute the signal throughout your heart. While all cells in your heart can conduct electricity, the cells in this system conduct it at very specific speeds. This is how different parts of your heart beat at just the right time. The parts of the cardiac conduction system are (in order, starting where electricity is generated):</a:t>
            </a:r>
          </a:p>
          <a:p>
            <a:pPr>
              <a:buFont typeface="Arial" panose="020B0604020202020204" pitchFamily="34" charset="0"/>
              <a:buChar char="•"/>
            </a:pPr>
            <a:r>
              <a:rPr lang="en-US" sz="2000" dirty="0"/>
              <a:t>The sinoatrial (SA) node.</a:t>
            </a:r>
          </a:p>
          <a:p>
            <a:pPr>
              <a:buFont typeface="Arial" panose="020B0604020202020204" pitchFamily="34" charset="0"/>
              <a:buChar char="•"/>
            </a:pPr>
            <a:r>
              <a:rPr lang="en-US" sz="2000" dirty="0"/>
              <a:t>The atrioventricular (AV) node.</a:t>
            </a:r>
          </a:p>
          <a:p>
            <a:pPr>
              <a:buFont typeface="Arial" panose="020B0604020202020204" pitchFamily="34" charset="0"/>
              <a:buChar char="•"/>
            </a:pPr>
            <a:r>
              <a:rPr lang="en-US" sz="2000" dirty="0"/>
              <a:t>The Bundle of His.</a:t>
            </a:r>
          </a:p>
          <a:p>
            <a:pPr>
              <a:buFont typeface="Arial" panose="020B0604020202020204" pitchFamily="34" charset="0"/>
              <a:buChar char="•"/>
            </a:pPr>
            <a:r>
              <a:rPr lang="en-US" sz="2000" dirty="0"/>
              <a:t>Bundle branches. </a:t>
            </a:r>
          </a:p>
          <a:p>
            <a:pPr>
              <a:buFont typeface="Arial" panose="020B0604020202020204" pitchFamily="34" charset="0"/>
              <a:buChar char="•"/>
            </a:pPr>
            <a:r>
              <a:rPr lang="en-US" sz="2000" dirty="0"/>
              <a:t>Purkinje fibers.</a:t>
            </a:r>
          </a:p>
        </p:txBody>
      </p:sp>
    </p:spTree>
    <p:extLst>
      <p:ext uri="{BB962C8B-B14F-4D97-AF65-F5344CB8AC3E}">
        <p14:creationId xmlns:p14="http://schemas.microsoft.com/office/powerpoint/2010/main" val="3539910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9EC734-0FFB-36B0-4815-739A6E495D00}"/>
              </a:ext>
            </a:extLst>
          </p:cNvPr>
          <p:cNvSpPr txBox="1"/>
          <p:nvPr/>
        </p:nvSpPr>
        <p:spPr>
          <a:xfrm>
            <a:off x="381000" y="615303"/>
            <a:ext cx="8610600" cy="3139321"/>
          </a:xfrm>
          <a:prstGeom prst="rect">
            <a:avLst/>
          </a:prstGeom>
          <a:noFill/>
        </p:spPr>
        <p:txBody>
          <a:bodyPr wrap="square">
            <a:spAutoFit/>
          </a:bodyPr>
          <a:lstStyle/>
          <a:p>
            <a:r>
              <a:rPr lang="en-IN" dirty="0"/>
              <a:t>Artificial blood:</a:t>
            </a:r>
          </a:p>
          <a:p>
            <a:r>
              <a:rPr lang="en-IN" dirty="0"/>
              <a:t>Artificial blood can be defined as a liquid that can carry large amounts of oxygen and can</a:t>
            </a:r>
          </a:p>
          <a:p>
            <a:r>
              <a:rPr lang="en-IN" dirty="0"/>
              <a:t>serve as a temporary substitute for blood. Artificial blood also called “blood substitutes” that are used to fill fluid volume and/or carry oxygen and other gases in the cardiovascular</a:t>
            </a:r>
          </a:p>
          <a:p>
            <a:r>
              <a:rPr lang="en-IN" dirty="0"/>
              <a:t>system.</a:t>
            </a:r>
          </a:p>
          <a:p>
            <a:r>
              <a:rPr lang="en-IN" dirty="0"/>
              <a:t>Blood substitutes can be divided into two categories:</a:t>
            </a:r>
          </a:p>
          <a:p>
            <a:r>
              <a:rPr lang="en-IN" dirty="0"/>
              <a:t>A. Volume expanders: inert and merely increase blood volume. These may be crystalloid-</a:t>
            </a:r>
          </a:p>
          <a:p>
            <a:r>
              <a:rPr lang="en-IN" dirty="0"/>
              <a:t>based (Ringer's lactate, normal saline, D5W (dextrose 5% in water)) or colloid-based</a:t>
            </a:r>
          </a:p>
          <a:p>
            <a:r>
              <a:rPr lang="en-IN" dirty="0"/>
              <a:t>(</a:t>
            </a:r>
            <a:r>
              <a:rPr lang="en-IN" dirty="0" err="1"/>
              <a:t>Haemaccel</a:t>
            </a:r>
            <a:r>
              <a:rPr lang="en-IN" dirty="0"/>
              <a:t>, </a:t>
            </a:r>
            <a:r>
              <a:rPr lang="en-IN" dirty="0" err="1"/>
              <a:t>Gelofusin</a:t>
            </a:r>
            <a:r>
              <a:rPr lang="en-IN" dirty="0"/>
              <a:t>).</a:t>
            </a:r>
          </a:p>
          <a:p>
            <a:r>
              <a:rPr lang="en-IN" dirty="0"/>
              <a:t>B. Oxygen therapeutics: mimic human blood's oxygen transport ability. Examples:</a:t>
            </a:r>
          </a:p>
          <a:p>
            <a:r>
              <a:rPr lang="en-IN" dirty="0" err="1"/>
              <a:t>Hemopure</a:t>
            </a:r>
            <a:r>
              <a:rPr lang="en-IN" dirty="0"/>
              <a:t>, </a:t>
            </a:r>
            <a:r>
              <a:rPr lang="en-IN" dirty="0" err="1"/>
              <a:t>Oxygent</a:t>
            </a:r>
            <a:r>
              <a:rPr lang="en-IN" dirty="0"/>
              <a:t>, </a:t>
            </a:r>
            <a:r>
              <a:rPr lang="en-IN" dirty="0" err="1"/>
              <a:t>PolyHeme</a:t>
            </a:r>
            <a:r>
              <a:rPr lang="en-IN" dirty="0"/>
              <a:t>.</a:t>
            </a:r>
          </a:p>
        </p:txBody>
      </p:sp>
    </p:spTree>
    <p:extLst>
      <p:ext uri="{BB962C8B-B14F-4D97-AF65-F5344CB8AC3E}">
        <p14:creationId xmlns:p14="http://schemas.microsoft.com/office/powerpoint/2010/main" val="3971063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1056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49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124713"/>
            <a:ext cx="7723505" cy="696595"/>
          </a:xfrm>
          <a:prstGeom prst="rect">
            <a:avLst/>
          </a:prstGeom>
        </p:spPr>
        <p:txBody>
          <a:bodyPr vert="horz" wrap="square" lIns="0" tIns="12700" rIns="0" bIns="0" rtlCol="0">
            <a:spAutoFit/>
          </a:bodyPr>
          <a:lstStyle/>
          <a:p>
            <a:pPr marL="12700">
              <a:lnSpc>
                <a:spcPct val="100000"/>
              </a:lnSpc>
              <a:spcBef>
                <a:spcPts val="100"/>
              </a:spcBef>
            </a:pPr>
            <a:r>
              <a:rPr spc="-45" dirty="0"/>
              <a:t>BIO </a:t>
            </a:r>
            <a:r>
              <a:rPr spc="-204" dirty="0"/>
              <a:t>ARITIFICIAL </a:t>
            </a:r>
            <a:r>
              <a:rPr spc="-305" dirty="0"/>
              <a:t>LIVER</a:t>
            </a:r>
            <a:r>
              <a:rPr spc="130" dirty="0"/>
              <a:t> </a:t>
            </a:r>
            <a:r>
              <a:rPr spc="-330" dirty="0"/>
              <a:t>DEVICE</a:t>
            </a:r>
          </a:p>
        </p:txBody>
      </p:sp>
      <p:sp>
        <p:nvSpPr>
          <p:cNvPr id="3" name="object 3"/>
          <p:cNvSpPr txBox="1"/>
          <p:nvPr/>
        </p:nvSpPr>
        <p:spPr>
          <a:xfrm>
            <a:off x="231140" y="854710"/>
            <a:ext cx="8213725" cy="2659380"/>
          </a:xfrm>
          <a:prstGeom prst="rect">
            <a:avLst/>
          </a:prstGeom>
        </p:spPr>
        <p:txBody>
          <a:bodyPr vert="horz" wrap="square" lIns="0" tIns="85725" rIns="0" bIns="0" rtlCol="0">
            <a:spAutoFit/>
          </a:bodyPr>
          <a:lstStyle/>
          <a:p>
            <a:pPr marL="355600" indent="-342900">
              <a:lnSpc>
                <a:spcPct val="100000"/>
              </a:lnSpc>
              <a:spcBef>
                <a:spcPts val="675"/>
              </a:spcBef>
              <a:buFont typeface="Arial"/>
              <a:buChar char="•"/>
              <a:tabLst>
                <a:tab pos="354965" algn="l"/>
                <a:tab pos="355600" algn="l"/>
              </a:tabLst>
            </a:pPr>
            <a:r>
              <a:rPr sz="2400" b="1" spc="-5" dirty="0">
                <a:latin typeface="Carlito"/>
                <a:cs typeface="Carlito"/>
              </a:rPr>
              <a:t>Viable </a:t>
            </a:r>
            <a:r>
              <a:rPr sz="2400" b="1" dirty="0">
                <a:latin typeface="Carlito"/>
                <a:cs typeface="Carlito"/>
              </a:rPr>
              <a:t>and </a:t>
            </a:r>
            <a:r>
              <a:rPr sz="2400" b="1" spc="-5" dirty="0">
                <a:latin typeface="Carlito"/>
                <a:cs typeface="Carlito"/>
              </a:rPr>
              <a:t>active cellular</a:t>
            </a:r>
            <a:r>
              <a:rPr sz="2400" b="1" dirty="0">
                <a:latin typeface="Carlito"/>
                <a:cs typeface="Carlito"/>
              </a:rPr>
              <a:t> </a:t>
            </a:r>
            <a:r>
              <a:rPr sz="2400" b="1" spc="-5" dirty="0">
                <a:latin typeface="Carlito"/>
                <a:cs typeface="Carlito"/>
              </a:rPr>
              <a:t>component</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Cellular </a:t>
            </a:r>
            <a:r>
              <a:rPr sz="2400" b="1" spc="-10" dirty="0">
                <a:latin typeface="Carlito"/>
                <a:cs typeface="Carlito"/>
              </a:rPr>
              <a:t>preparation </a:t>
            </a:r>
            <a:r>
              <a:rPr sz="2400" b="1" spc="-5" dirty="0">
                <a:latin typeface="Carlito"/>
                <a:cs typeface="Carlito"/>
              </a:rPr>
              <a:t>must </a:t>
            </a:r>
            <a:r>
              <a:rPr sz="2400" b="1" dirty="0">
                <a:latin typeface="Carlito"/>
                <a:cs typeface="Carlito"/>
              </a:rPr>
              <a:t>not </a:t>
            </a:r>
            <a:r>
              <a:rPr sz="2400" b="1" spc="-5" dirty="0">
                <a:latin typeface="Carlito"/>
                <a:cs typeface="Carlito"/>
              </a:rPr>
              <a:t>transmit </a:t>
            </a:r>
            <a:r>
              <a:rPr sz="2400" b="1" spc="-15" dirty="0">
                <a:latin typeface="Carlito"/>
                <a:cs typeface="Carlito"/>
              </a:rPr>
              <a:t>any </a:t>
            </a:r>
            <a:r>
              <a:rPr sz="2400" b="1" spc="-5" dirty="0">
                <a:latin typeface="Carlito"/>
                <a:cs typeface="Carlito"/>
              </a:rPr>
              <a:t>infectious</a:t>
            </a:r>
            <a:r>
              <a:rPr sz="2400" b="1" spc="-20" dirty="0">
                <a:latin typeface="Carlito"/>
                <a:cs typeface="Carlito"/>
              </a:rPr>
              <a:t> </a:t>
            </a:r>
            <a:r>
              <a:rPr sz="2400" b="1" dirty="0">
                <a:latin typeface="Carlito"/>
                <a:cs typeface="Carlito"/>
              </a:rPr>
              <a:t>diseases</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Can </a:t>
            </a:r>
            <a:r>
              <a:rPr sz="2400" b="1" spc="-10" dirty="0">
                <a:latin typeface="Carlito"/>
                <a:cs typeface="Carlito"/>
              </a:rPr>
              <a:t>introduce </a:t>
            </a:r>
            <a:r>
              <a:rPr sz="2400" b="1" spc="-5" dirty="0">
                <a:latin typeface="Carlito"/>
                <a:cs typeface="Carlito"/>
              </a:rPr>
              <a:t>the </a:t>
            </a:r>
            <a:r>
              <a:rPr sz="2400" b="1" spc="-10" dirty="0">
                <a:latin typeface="Carlito"/>
                <a:cs typeface="Carlito"/>
              </a:rPr>
              <a:t>therapeutic </a:t>
            </a:r>
            <a:r>
              <a:rPr sz="2400" b="1" dirty="0">
                <a:latin typeface="Carlito"/>
                <a:cs typeface="Carlito"/>
              </a:rPr>
              <a:t>and </a:t>
            </a:r>
            <a:r>
              <a:rPr sz="2400" b="1" spc="-10" dirty="0">
                <a:latin typeface="Carlito"/>
                <a:cs typeface="Carlito"/>
              </a:rPr>
              <a:t>regulatory</a:t>
            </a:r>
            <a:r>
              <a:rPr sz="2400" b="1" dirty="0">
                <a:latin typeface="Carlito"/>
                <a:cs typeface="Carlito"/>
              </a:rPr>
              <a:t> </a:t>
            </a:r>
            <a:r>
              <a:rPr sz="2400" b="1" spc="-5" dirty="0">
                <a:latin typeface="Carlito"/>
                <a:cs typeface="Carlito"/>
              </a:rPr>
              <a:t>molecules</a:t>
            </a:r>
            <a:endParaRPr sz="2400">
              <a:latin typeface="Carlito"/>
              <a:cs typeface="Carlito"/>
            </a:endParaRPr>
          </a:p>
          <a:p>
            <a:pPr marL="355600" indent="-342900">
              <a:lnSpc>
                <a:spcPct val="100000"/>
              </a:lnSpc>
              <a:spcBef>
                <a:spcPts val="580"/>
              </a:spcBef>
              <a:buFont typeface="Arial"/>
              <a:buChar char="•"/>
              <a:tabLst>
                <a:tab pos="354965" algn="l"/>
                <a:tab pos="355600" algn="l"/>
              </a:tabLst>
            </a:pPr>
            <a:r>
              <a:rPr sz="2400" b="1" dirty="0">
                <a:latin typeface="Carlito"/>
                <a:cs typeface="Carlito"/>
              </a:rPr>
              <a:t>Blood </a:t>
            </a:r>
            <a:r>
              <a:rPr sz="2400" b="1" spc="-10" dirty="0">
                <a:latin typeface="Carlito"/>
                <a:cs typeface="Carlito"/>
              </a:rPr>
              <a:t>must </a:t>
            </a:r>
            <a:r>
              <a:rPr sz="2400" b="1" spc="-5" dirty="0">
                <a:latin typeface="Carlito"/>
                <a:cs typeface="Carlito"/>
              </a:rPr>
              <a:t>perfuse properly </a:t>
            </a:r>
            <a:r>
              <a:rPr sz="2400" b="1" spc="-10" dirty="0">
                <a:latin typeface="Carlito"/>
                <a:cs typeface="Carlito"/>
              </a:rPr>
              <a:t>through</a:t>
            </a:r>
            <a:r>
              <a:rPr sz="2400" b="1" spc="-5" dirty="0">
                <a:latin typeface="Carlito"/>
                <a:cs typeface="Carlito"/>
              </a:rPr>
              <a:t> </a:t>
            </a:r>
            <a:r>
              <a:rPr sz="2400" b="1" spc="-20" dirty="0">
                <a:latin typeface="Carlito"/>
                <a:cs typeface="Carlito"/>
              </a:rPr>
              <a:t>system</a:t>
            </a:r>
            <a:endParaRPr sz="2400">
              <a:latin typeface="Carlito"/>
              <a:cs typeface="Carlito"/>
            </a:endParaRPr>
          </a:p>
          <a:p>
            <a:pPr marL="355600" indent="-342900">
              <a:lnSpc>
                <a:spcPct val="100000"/>
              </a:lnSpc>
              <a:spcBef>
                <a:spcPts val="575"/>
              </a:spcBef>
              <a:buFont typeface="Arial"/>
              <a:buChar char="•"/>
              <a:tabLst>
                <a:tab pos="354965" algn="l"/>
                <a:tab pos="355600" algn="l"/>
              </a:tabLst>
            </a:pPr>
            <a:r>
              <a:rPr sz="2400" b="1" spc="-5" dirty="0">
                <a:latin typeface="Carlito"/>
                <a:cs typeface="Carlito"/>
              </a:rPr>
              <a:t>Can </a:t>
            </a:r>
            <a:r>
              <a:rPr sz="2400" b="1" spc="-10" dirty="0">
                <a:latin typeface="Carlito"/>
                <a:cs typeface="Carlito"/>
              </a:rPr>
              <a:t>filter substances from </a:t>
            </a:r>
            <a:r>
              <a:rPr sz="2400" b="1" spc="-5" dirty="0">
                <a:latin typeface="Carlito"/>
                <a:cs typeface="Carlito"/>
              </a:rPr>
              <a:t>the</a:t>
            </a:r>
            <a:r>
              <a:rPr sz="2400" b="1" spc="25" dirty="0">
                <a:latin typeface="Carlito"/>
                <a:cs typeface="Carlito"/>
              </a:rPr>
              <a:t> </a:t>
            </a:r>
            <a:r>
              <a:rPr sz="2400" b="1" dirty="0">
                <a:latin typeface="Carlito"/>
                <a:cs typeface="Carlito"/>
              </a:rPr>
              <a:t>blood</a:t>
            </a:r>
            <a:endParaRPr sz="2400">
              <a:latin typeface="Carlito"/>
              <a:cs typeface="Carlito"/>
            </a:endParaRPr>
          </a:p>
          <a:p>
            <a:pPr marL="355600" indent="-342900">
              <a:lnSpc>
                <a:spcPct val="100000"/>
              </a:lnSpc>
              <a:spcBef>
                <a:spcPts val="580"/>
              </a:spcBef>
              <a:buFont typeface="Arial"/>
              <a:buChar char="•"/>
              <a:tabLst>
                <a:tab pos="354965" algn="l"/>
                <a:tab pos="355600" algn="l"/>
              </a:tabLst>
            </a:pPr>
            <a:r>
              <a:rPr sz="2400" b="1" spc="-5" dirty="0">
                <a:latin typeface="Carlito"/>
                <a:cs typeface="Carlito"/>
              </a:rPr>
              <a:t>Immunocompatible</a:t>
            </a:r>
            <a:endParaRPr sz="2400">
              <a:latin typeface="Carlito"/>
              <a:cs typeface="Carlito"/>
            </a:endParaRPr>
          </a:p>
        </p:txBody>
      </p:sp>
      <p:sp>
        <p:nvSpPr>
          <p:cNvPr id="4" name="object 4"/>
          <p:cNvSpPr/>
          <p:nvPr/>
        </p:nvSpPr>
        <p:spPr>
          <a:xfrm>
            <a:off x="304800" y="3657600"/>
            <a:ext cx="8610600" cy="2590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756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529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05800" cy="4955203"/>
          </a:xfrm>
          <a:prstGeom prst="rect">
            <a:avLst/>
          </a:prstGeom>
        </p:spPr>
        <p:txBody>
          <a:bodyPr wrap="square">
            <a:spAutoFit/>
          </a:bodyPr>
          <a:lstStyle/>
          <a:p>
            <a:r>
              <a:rPr lang="en-US" sz="2800" dirty="0">
                <a:latin typeface="Times New Roman" pitchFamily="18" charset="0"/>
                <a:cs typeface="Times New Roman" pitchFamily="18" charset="0"/>
              </a:rPr>
              <a:t>Artificial Pancreas (</a:t>
            </a:r>
            <a:r>
              <a:rPr lang="en-US" sz="2800" dirty="0" err="1">
                <a:latin typeface="Times New Roman" pitchFamily="18" charset="0"/>
                <a:cs typeface="Times New Roman" pitchFamily="18" charset="0"/>
              </a:rPr>
              <a:t>Biopancreas</a:t>
            </a:r>
            <a:r>
              <a:rPr lang="en-US" sz="2800" dirty="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 The artificial pancreas is a technology developed to help diabetic  people. It automatically controls blood glucose level by providing the substitute endocrine functionality of a healthy pancreas. </a:t>
            </a:r>
          </a:p>
          <a:p>
            <a:endParaRPr lang="en-US" sz="3600" dirty="0">
              <a:latin typeface="Times New Roman" pitchFamily="18" charset="0"/>
              <a:cs typeface="Times New Roman" pitchFamily="18" charset="0"/>
            </a:endParaRPr>
          </a:p>
          <a:p>
            <a:r>
              <a:rPr lang="en-US" sz="2800" dirty="0">
                <a:latin typeface="Times New Roman" pitchFamily="18" charset="0"/>
                <a:cs typeface="Times New Roman" pitchFamily="18" charset="0"/>
              </a:rPr>
              <a:t>There are several important exocrine (digestive) and endocrine (hormonal) functions of the pancreas, but it is the lack of insulin production, which is the motivation to develop a substitute for pancreas.</a:t>
            </a:r>
          </a:p>
        </p:txBody>
      </p:sp>
    </p:spTree>
    <p:extLst>
      <p:ext uri="{BB962C8B-B14F-4D97-AF65-F5344CB8AC3E}">
        <p14:creationId xmlns:p14="http://schemas.microsoft.com/office/powerpoint/2010/main" val="20666646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915400" cy="6709529"/>
          </a:xfrm>
          <a:prstGeom prst="rect">
            <a:avLst/>
          </a:prstGeom>
        </p:spPr>
        <p:txBody>
          <a:bodyPr wrap="square">
            <a:spAutoFit/>
          </a:bodyPr>
          <a:lstStyle/>
          <a:p>
            <a:endParaRPr lang="en-US" dirty="0">
              <a:latin typeface="Times New Roman" pitchFamily="18" charset="0"/>
              <a:cs typeface="Times New Roman" pitchFamily="18" charset="0"/>
            </a:endParaRPr>
          </a:p>
          <a:p>
            <a:r>
              <a:rPr lang="en-US" sz="2800" b="1" dirty="0">
                <a:latin typeface="Times New Roman" pitchFamily="18" charset="0"/>
                <a:cs typeface="Times New Roman" pitchFamily="18" charset="0"/>
              </a:rPr>
              <a:t>Artificial Pancreas:</a:t>
            </a:r>
          </a:p>
          <a:p>
            <a:r>
              <a:rPr lang="en-US" sz="2400" dirty="0">
                <a:latin typeface="Times New Roman" pitchFamily="18" charset="0"/>
                <a:cs typeface="Times New Roman" pitchFamily="18" charset="0"/>
              </a:rPr>
              <a:t>Long standing diabetes mellitus (types I and II) results due to the inability of the pancreas to secrete insulin.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Therapy has been focused at administering the insulin exogenously to achieve acceptable blood sugar levels, however, it is often difﬁcult to manage.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Transplantation of the isolated islet cells (which secrete insulin) although promising is limited due to the associated need for immunosuppression and limited organ supply.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Devices such as microencapsulated islets (small diameter spherical chamber, including hollow ﬁber, disk-shaped diffusion chambers and Millipore cellulose membranes) have been proposed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89114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92753"/>
            <a:ext cx="8534400" cy="4893647"/>
          </a:xfrm>
          <a:prstGeom prst="rect">
            <a:avLst/>
          </a:prstGeom>
        </p:spPr>
        <p:txBody>
          <a:bodyPr wrap="square">
            <a:spAutoFit/>
          </a:bodyPr>
          <a:lstStyle/>
          <a:p>
            <a:pPr algn="just"/>
            <a:r>
              <a:rPr lang="en-US" sz="2400" dirty="0">
                <a:latin typeface="Times New Roman" pitchFamily="18" charset="0"/>
                <a:cs typeface="Times New Roman" pitchFamily="18" charset="0"/>
              </a:rPr>
              <a:t>Advancements in glucose sensing and insulin sensing technology have allowed developing automated closed loop insulin delivery systems that can deliver insulin in a more physiologic way.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One such system currently undergoing clinical trials is a diffusion chamber for a bio-artiﬁcial endocrine pancreas (Bio-AEP), which is constructed by placing pancreatic islet cells, trapped in a scaffold; this is sandwiched between semipermeable membranes, and shielded by silicone .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Although some of the results achieved in animal studies have been difﬁcult to reproduce in large animal models, this therapy holds promise for the future treatment of diabetes mellitus</a:t>
            </a:r>
          </a:p>
        </p:txBody>
      </p:sp>
    </p:spTree>
    <p:extLst>
      <p:ext uri="{BB962C8B-B14F-4D97-AF65-F5344CB8AC3E}">
        <p14:creationId xmlns:p14="http://schemas.microsoft.com/office/powerpoint/2010/main" val="389827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44482"/>
            <a:ext cx="8686800" cy="6001643"/>
          </a:xfrm>
          <a:prstGeom prst="rect">
            <a:avLst/>
          </a:prstGeom>
        </p:spPr>
        <p:txBody>
          <a:bodyPr wrap="square">
            <a:spAutoFit/>
          </a:bodyPr>
          <a:lstStyle/>
          <a:p>
            <a:r>
              <a:rPr lang="en-US" sz="2400" dirty="0">
                <a:latin typeface="Times New Roman" pitchFamily="18" charset="0"/>
                <a:cs typeface="Times New Roman" pitchFamily="18" charset="0"/>
              </a:rPr>
              <a:t>Different approaches (Different insulin administration systems of artificial pancreas) under consideration include: </a:t>
            </a:r>
          </a:p>
          <a:p>
            <a:endParaRPr lang="en-US" sz="2400" dirty="0">
              <a:latin typeface="Times New Roman" pitchFamily="18" charset="0"/>
              <a:cs typeface="Times New Roman" pitchFamily="18" charset="0"/>
            </a:endParaRPr>
          </a:p>
          <a:p>
            <a:pPr marL="342900" indent="-342900">
              <a:buAutoNum type="arabicPeriod"/>
            </a:pPr>
            <a:r>
              <a:rPr lang="en-US" sz="2400" dirty="0">
                <a:latin typeface="Times New Roman" pitchFamily="18" charset="0"/>
                <a:cs typeface="Times New Roman" pitchFamily="18" charset="0"/>
              </a:rPr>
              <a:t>The medical equipment approach (Insulin pump) -- using an insulin pump under closed loop control &amp; real-time data from a continuous blood glucose sensor. </a:t>
            </a:r>
          </a:p>
          <a:p>
            <a:pPr marL="342900" indent="-342900">
              <a:buAutoNum type="arabicPeriod"/>
            </a:pPr>
            <a:endParaRPr lang="en-US" sz="2400" dirty="0">
              <a:latin typeface="Times New Roman" pitchFamily="18" charset="0"/>
              <a:cs typeface="Times New Roman" pitchFamily="18" charset="0"/>
            </a:endParaRPr>
          </a:p>
          <a:p>
            <a:pPr marL="342900" indent="-342900">
              <a:buAutoNum type="arabicPeriod"/>
            </a:pPr>
            <a:r>
              <a:rPr lang="en-US" sz="2400" dirty="0">
                <a:latin typeface="Times New Roman" pitchFamily="18" charset="0"/>
                <a:cs typeface="Times New Roman" pitchFamily="18" charset="0"/>
              </a:rPr>
              <a:t> The bioengineering approach (The Bio-artificial pancreas): -- the development of a bio-artificial pancreas consisting of a biocompatible sheet of encapsulated beta cells. When surgically implanted, the islet sheet will behave as the endocrine pancreas and will be viable for years. </a:t>
            </a:r>
          </a:p>
          <a:p>
            <a:pPr marL="342900" indent="-342900">
              <a:buAutoNum type="arabicPeriod"/>
            </a:pPr>
            <a:endParaRPr lang="en-US" sz="2400" dirty="0">
              <a:latin typeface="Times New Roman" pitchFamily="18" charset="0"/>
              <a:cs typeface="Times New Roman" pitchFamily="18" charset="0"/>
            </a:endParaRPr>
          </a:p>
          <a:p>
            <a:pPr marL="342900" indent="-342900">
              <a:buAutoNum type="arabicPeriod"/>
            </a:pPr>
            <a:r>
              <a:rPr lang="en-US" sz="2400" dirty="0">
                <a:latin typeface="Times New Roman" pitchFamily="18" charset="0"/>
                <a:cs typeface="Times New Roman" pitchFamily="18" charset="0"/>
              </a:rPr>
              <a:t> The gene therapy approach -- the therapeutic infection of a diabetic person by a genetically engineered virus which causes a DNA change of intestinal cells to become insulin-producing cells</a:t>
            </a:r>
          </a:p>
        </p:txBody>
      </p:sp>
    </p:spTree>
    <p:extLst>
      <p:ext uri="{BB962C8B-B14F-4D97-AF65-F5344CB8AC3E}">
        <p14:creationId xmlns:p14="http://schemas.microsoft.com/office/powerpoint/2010/main" val="3798322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28600"/>
            <a:ext cx="8458200" cy="6001643"/>
          </a:xfrm>
          <a:prstGeom prst="rect">
            <a:avLst/>
          </a:prstGeom>
        </p:spPr>
        <p:txBody>
          <a:bodyPr wrap="square">
            <a:spAutoFit/>
          </a:bodyPr>
          <a:lstStyle/>
          <a:p>
            <a:pPr algn="just"/>
            <a:r>
              <a:rPr lang="en-US" sz="2400" b="1" dirty="0"/>
              <a:t>Bio-artificial pancreas: </a:t>
            </a:r>
          </a:p>
          <a:p>
            <a:pPr algn="just"/>
            <a:endParaRPr lang="en-US" sz="2400" b="1" dirty="0"/>
          </a:p>
          <a:p>
            <a:pPr algn="just"/>
            <a:r>
              <a:rPr lang="en-US" sz="2400" dirty="0"/>
              <a:t>This involves harvesting insulin-producing cells from pigs, encapsulating the cells in dissolvable “</a:t>
            </a:r>
            <a:r>
              <a:rPr lang="en-US" sz="2400" dirty="0" err="1"/>
              <a:t>microreactors</a:t>
            </a:r>
            <a:r>
              <a:rPr lang="en-US" sz="2400" dirty="0"/>
              <a:t>” (a tiny, dissolvable, spherical cage) and then injecting them into the abdomens of people with diabetes. </a:t>
            </a:r>
          </a:p>
          <a:p>
            <a:pPr algn="just"/>
            <a:endParaRPr lang="en-US" sz="2400" dirty="0"/>
          </a:p>
          <a:p>
            <a:pPr algn="just"/>
            <a:r>
              <a:rPr lang="en-US" sz="2400" dirty="0"/>
              <a:t>The </a:t>
            </a:r>
            <a:r>
              <a:rPr lang="en-US" sz="2400" dirty="0" err="1"/>
              <a:t>microreactors</a:t>
            </a:r>
            <a:r>
              <a:rPr lang="en-US" sz="2400" dirty="0"/>
              <a:t> float freely and producing insulin as needed. This is a living drug-delivery system where pancreatic cells have a biochemical mechanism that continuously monitors blood glucose, releasing only enough insulin to keep blood sugar within a normal range. </a:t>
            </a:r>
          </a:p>
          <a:p>
            <a:pPr algn="just"/>
            <a:endParaRPr lang="en-US" sz="2400" dirty="0"/>
          </a:p>
          <a:p>
            <a:pPr algn="just"/>
            <a:r>
              <a:rPr lang="en-US" sz="2400" dirty="0"/>
              <a:t>The </a:t>
            </a:r>
            <a:r>
              <a:rPr lang="en-US" sz="2400" dirty="0" err="1"/>
              <a:t>microreactors</a:t>
            </a:r>
            <a:r>
              <a:rPr lang="en-US" sz="2400" dirty="0"/>
              <a:t> permit life-sustaining oxygen and nutrients to flow in and wastes and insulin to flow out, keeping cells healthy and nourished.</a:t>
            </a:r>
          </a:p>
        </p:txBody>
      </p:sp>
    </p:spTree>
    <p:extLst>
      <p:ext uri="{BB962C8B-B14F-4D97-AF65-F5344CB8AC3E}">
        <p14:creationId xmlns:p14="http://schemas.microsoft.com/office/powerpoint/2010/main" val="3327204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82225"/>
            <a:ext cx="8763000" cy="6370975"/>
          </a:xfrm>
          <a:prstGeom prst="rect">
            <a:avLst/>
          </a:prstGeom>
        </p:spPr>
        <p:txBody>
          <a:bodyPr wrap="square">
            <a:spAutoFit/>
          </a:bodyPr>
          <a:lstStyle/>
          <a:p>
            <a:pPr algn="just"/>
            <a:r>
              <a:rPr lang="en-US" sz="2400" b="1" dirty="0">
                <a:latin typeface="Times New Roman" pitchFamily="18" charset="0"/>
                <a:cs typeface="Times New Roman" pitchFamily="18" charset="0"/>
              </a:rPr>
              <a:t>Capillary Bio-artificial Pancreas (Extracorporeal artificial pancreas): </a:t>
            </a:r>
            <a:r>
              <a:rPr lang="en-US" sz="2400" dirty="0">
                <a:latin typeface="Times New Roman" pitchFamily="18" charset="0"/>
                <a:cs typeface="Times New Roman" pitchFamily="18" charset="0"/>
              </a:rPr>
              <a:t>In</a:t>
            </a: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extracapillary</a:t>
            </a:r>
            <a:r>
              <a:rPr lang="en-US" sz="2400" dirty="0">
                <a:latin typeface="Times New Roman" pitchFamily="18" charset="0"/>
                <a:cs typeface="Times New Roman" pitchFamily="18" charset="0"/>
              </a:rPr>
              <a:t> space, pancreatic cells are being cultured.</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The pancreatic cells are islet of Langerhans, which secrets hormone insulin and assimilate glucose.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Glucose rich blood in diabetes patient are passed through the capillaries (made of silicone rubber, Teflon, Dacron, etc.).</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Glucose from the blood diffuses through the membrane to the </a:t>
            </a:r>
            <a:r>
              <a:rPr lang="en-US" sz="2400" dirty="0" err="1">
                <a:latin typeface="Times New Roman" pitchFamily="18" charset="0"/>
                <a:cs typeface="Times New Roman" pitchFamily="18" charset="0"/>
              </a:rPr>
              <a:t>extracapillary</a:t>
            </a:r>
            <a:r>
              <a:rPr lang="en-US" sz="2400" dirty="0">
                <a:latin typeface="Times New Roman" pitchFamily="18" charset="0"/>
                <a:cs typeface="Times New Roman" pitchFamily="18" charset="0"/>
              </a:rPr>
              <a:t> site and insulin is released from pancreatic cells and also passes through the membrane into the </a:t>
            </a:r>
            <a:r>
              <a:rPr lang="en-US" sz="2400" dirty="0" err="1">
                <a:latin typeface="Times New Roman" pitchFamily="18" charset="0"/>
                <a:cs typeface="Times New Roman" pitchFamily="18" charset="0"/>
              </a:rPr>
              <a:t>intracapillary</a:t>
            </a:r>
            <a:r>
              <a:rPr lang="en-US" sz="2400" dirty="0">
                <a:latin typeface="Times New Roman" pitchFamily="18" charset="0"/>
                <a:cs typeface="Times New Roman" pitchFamily="18" charset="0"/>
              </a:rPr>
              <a:t> site.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Insulin converts the glucose into </a:t>
            </a:r>
            <a:r>
              <a:rPr lang="en-US" sz="2400" dirty="0" err="1">
                <a:latin typeface="Times New Roman" pitchFamily="18" charset="0"/>
                <a:cs typeface="Times New Roman" pitchFamily="18" charset="0"/>
              </a:rPr>
              <a:t>glucagons</a:t>
            </a:r>
            <a:r>
              <a:rPr lang="en-US" sz="2400" dirty="0">
                <a:latin typeface="Times New Roman" pitchFamily="18" charset="0"/>
                <a:cs typeface="Times New Roman" pitchFamily="18" charset="0"/>
              </a:rPr>
              <a:t> and ultimately, glucose level in blood decreases by a significant level. The blood is circulated through capillary till the desired level of glucose in blood is achieved.</a:t>
            </a:r>
          </a:p>
        </p:txBody>
      </p:sp>
    </p:spTree>
    <p:extLst>
      <p:ext uri="{BB962C8B-B14F-4D97-AF65-F5344CB8AC3E}">
        <p14:creationId xmlns:p14="http://schemas.microsoft.com/office/powerpoint/2010/main" val="27232137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28" y="1295400"/>
            <a:ext cx="7985553"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9016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8458200" cy="3108543"/>
          </a:xfrm>
          <a:prstGeom prst="rect">
            <a:avLst/>
          </a:prstGeom>
        </p:spPr>
        <p:txBody>
          <a:bodyPr wrap="square">
            <a:spAutoFit/>
          </a:bodyPr>
          <a:lstStyle/>
          <a:p>
            <a:r>
              <a:rPr lang="en-US" sz="2800" b="1" dirty="0"/>
              <a:t>Artificial skin</a:t>
            </a:r>
          </a:p>
          <a:p>
            <a:pPr algn="just"/>
            <a:r>
              <a:rPr lang="en-US" sz="2400" dirty="0"/>
              <a:t>Artificial skin is a synthetic covering with two layers for regeneration of skin and is used to treat burn victims. The material contains microcapsules filled with a special healing agent. Like human skin, it bleeds and heals itself, offering a potential breakthrough in vital materials used in surgical implants.</a:t>
            </a:r>
          </a:p>
          <a:p>
            <a:pPr algn="just"/>
            <a:endParaRPr lang="en-US" sz="2400" dirty="0"/>
          </a:p>
          <a:p>
            <a:pPr algn="just"/>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9" y="3024187"/>
            <a:ext cx="8624091" cy="360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11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86055"/>
            <a:ext cx="5473065" cy="697230"/>
          </a:xfrm>
          <a:prstGeom prst="rect">
            <a:avLst/>
          </a:prstGeom>
        </p:spPr>
        <p:txBody>
          <a:bodyPr vert="horz" wrap="square" lIns="0" tIns="13335" rIns="0" bIns="0" rtlCol="0">
            <a:spAutoFit/>
          </a:bodyPr>
          <a:lstStyle/>
          <a:p>
            <a:pPr marL="12700">
              <a:lnSpc>
                <a:spcPct val="100000"/>
              </a:lnSpc>
              <a:spcBef>
                <a:spcPts val="105"/>
              </a:spcBef>
            </a:pPr>
            <a:r>
              <a:rPr spc="-305" dirty="0"/>
              <a:t>LIVER </a:t>
            </a:r>
            <a:r>
              <a:rPr spc="-180" dirty="0"/>
              <a:t>DIALYSIS</a:t>
            </a:r>
            <a:r>
              <a:rPr spc="180" dirty="0"/>
              <a:t> </a:t>
            </a:r>
            <a:r>
              <a:rPr spc="-30" dirty="0"/>
              <a:t>UNIT</a:t>
            </a:r>
          </a:p>
        </p:txBody>
      </p:sp>
      <p:sp>
        <p:nvSpPr>
          <p:cNvPr id="3" name="object 3"/>
          <p:cNvSpPr txBox="1"/>
          <p:nvPr/>
        </p:nvSpPr>
        <p:spPr>
          <a:xfrm>
            <a:off x="154939" y="778509"/>
            <a:ext cx="4173220" cy="5659755"/>
          </a:xfrm>
          <a:prstGeom prst="rect">
            <a:avLst/>
          </a:prstGeom>
        </p:spPr>
        <p:txBody>
          <a:bodyPr vert="horz" wrap="square" lIns="0" tIns="48895" rIns="0" bIns="0" rtlCol="0">
            <a:spAutoFit/>
          </a:bodyPr>
          <a:lstStyle/>
          <a:p>
            <a:pPr marL="355600" indent="-342900">
              <a:lnSpc>
                <a:spcPct val="100000"/>
              </a:lnSpc>
              <a:spcBef>
                <a:spcPts val="385"/>
              </a:spcBef>
              <a:buFont typeface="Arial"/>
              <a:buChar char="•"/>
              <a:tabLst>
                <a:tab pos="354965" algn="l"/>
                <a:tab pos="355600" algn="l"/>
              </a:tabLst>
            </a:pPr>
            <a:r>
              <a:rPr sz="2400" b="1" spc="-20" dirty="0">
                <a:latin typeface="Carlito"/>
                <a:cs typeface="Carlito"/>
              </a:rPr>
              <a:t>FDA </a:t>
            </a:r>
            <a:r>
              <a:rPr sz="2400" b="1" spc="-10" dirty="0">
                <a:latin typeface="Carlito"/>
                <a:cs typeface="Carlito"/>
              </a:rPr>
              <a:t>approved </a:t>
            </a:r>
            <a:r>
              <a:rPr sz="2400" b="1" dirty="0">
                <a:latin typeface="Carlito"/>
                <a:cs typeface="Carlito"/>
              </a:rPr>
              <a:t>in</a:t>
            </a:r>
            <a:r>
              <a:rPr sz="2400" b="1" spc="-20" dirty="0">
                <a:latin typeface="Carlito"/>
                <a:cs typeface="Carlito"/>
              </a:rPr>
              <a:t> </a:t>
            </a:r>
            <a:r>
              <a:rPr sz="2400" b="1" spc="-5" dirty="0">
                <a:latin typeface="Carlito"/>
                <a:cs typeface="Carlito"/>
              </a:rPr>
              <a:t>1994.</a:t>
            </a:r>
            <a:endParaRPr sz="2400">
              <a:latin typeface="Carlito"/>
              <a:cs typeface="Carlito"/>
            </a:endParaRPr>
          </a:p>
          <a:p>
            <a:pPr marL="355600" marR="10795" indent="-342900">
              <a:lnSpc>
                <a:spcPct val="90000"/>
              </a:lnSpc>
              <a:spcBef>
                <a:spcPts val="575"/>
              </a:spcBef>
              <a:buFont typeface="Arial"/>
              <a:buChar char="•"/>
              <a:tabLst>
                <a:tab pos="354965" algn="l"/>
                <a:tab pos="355600" algn="l"/>
              </a:tabLst>
            </a:pPr>
            <a:r>
              <a:rPr sz="2400" b="1" spc="-15" dirty="0">
                <a:latin typeface="Carlito"/>
                <a:cs typeface="Carlito"/>
              </a:rPr>
              <a:t>Plate </a:t>
            </a:r>
            <a:r>
              <a:rPr sz="2400" b="1" spc="-10" dirty="0">
                <a:latin typeface="Carlito"/>
                <a:cs typeface="Carlito"/>
              </a:rPr>
              <a:t>dialyzer </a:t>
            </a:r>
            <a:r>
              <a:rPr sz="2400" b="1" spc="-5" dirty="0">
                <a:latin typeface="Carlito"/>
                <a:cs typeface="Carlito"/>
              </a:rPr>
              <a:t>with </a:t>
            </a:r>
            <a:r>
              <a:rPr sz="2400" b="1" dirty="0">
                <a:latin typeface="Carlito"/>
                <a:cs typeface="Carlito"/>
              </a:rPr>
              <a:t>blood on  one </a:t>
            </a:r>
            <a:r>
              <a:rPr sz="2400" b="1" spc="-5" dirty="0">
                <a:latin typeface="Carlito"/>
                <a:cs typeface="Carlito"/>
              </a:rPr>
              <a:t>side, </a:t>
            </a:r>
            <a:r>
              <a:rPr sz="2400" b="1" spc="-10" dirty="0">
                <a:latin typeface="Carlito"/>
                <a:cs typeface="Carlito"/>
              </a:rPr>
              <a:t>dialysate </a:t>
            </a:r>
            <a:r>
              <a:rPr sz="2400" b="1" dirty="0">
                <a:latin typeface="Carlito"/>
                <a:cs typeface="Carlito"/>
              </a:rPr>
              <a:t>is a  </a:t>
            </a:r>
            <a:r>
              <a:rPr sz="2400" b="1" spc="-10" dirty="0">
                <a:latin typeface="Carlito"/>
                <a:cs typeface="Carlito"/>
              </a:rPr>
              <a:t>mixture </a:t>
            </a:r>
            <a:r>
              <a:rPr sz="2400" b="1" dirty="0">
                <a:latin typeface="Carlito"/>
                <a:cs typeface="Carlito"/>
              </a:rPr>
              <a:t>of </a:t>
            </a:r>
            <a:r>
              <a:rPr sz="2400" b="1" spc="-5" dirty="0">
                <a:latin typeface="Carlito"/>
                <a:cs typeface="Carlito"/>
              </a:rPr>
              <a:t>sorbents, </a:t>
            </a:r>
            <a:r>
              <a:rPr sz="2400" b="1" spc="-15" dirty="0">
                <a:latin typeface="Carlito"/>
                <a:cs typeface="Carlito"/>
              </a:rPr>
              <a:t>activated  </a:t>
            </a:r>
            <a:r>
              <a:rPr sz="2400" b="1" spc="-10" dirty="0">
                <a:latin typeface="Carlito"/>
                <a:cs typeface="Carlito"/>
              </a:rPr>
              <a:t>charcoal </a:t>
            </a:r>
            <a:r>
              <a:rPr sz="2400" b="1" spc="-5" dirty="0">
                <a:latin typeface="Carlito"/>
                <a:cs typeface="Carlito"/>
              </a:rPr>
              <a:t>being the essential  component.</a:t>
            </a:r>
            <a:endParaRPr sz="2400">
              <a:latin typeface="Carlito"/>
              <a:cs typeface="Carlito"/>
            </a:endParaRPr>
          </a:p>
          <a:p>
            <a:pPr marL="355600" marR="179070" indent="-342900">
              <a:lnSpc>
                <a:spcPts val="2590"/>
              </a:lnSpc>
              <a:spcBef>
                <a:spcPts val="620"/>
              </a:spcBef>
              <a:buFont typeface="Arial"/>
              <a:buChar char="•"/>
              <a:tabLst>
                <a:tab pos="354965" algn="l"/>
                <a:tab pos="355600" algn="l"/>
              </a:tabLst>
            </a:pPr>
            <a:r>
              <a:rPr sz="2400" b="1" spc="-10" dirty="0">
                <a:latin typeface="Carlito"/>
                <a:cs typeface="Carlito"/>
              </a:rPr>
              <a:t>For </a:t>
            </a:r>
            <a:r>
              <a:rPr sz="2400" b="1" dirty="0">
                <a:latin typeface="Carlito"/>
                <a:cs typeface="Carlito"/>
              </a:rPr>
              <a:t>a </a:t>
            </a:r>
            <a:r>
              <a:rPr sz="2400" b="1" spc="-10" dirty="0">
                <a:latin typeface="Carlito"/>
                <a:cs typeface="Carlito"/>
              </a:rPr>
              <a:t>substance </a:t>
            </a:r>
            <a:r>
              <a:rPr sz="2400" b="1" spc="-15" dirty="0">
                <a:latin typeface="Carlito"/>
                <a:cs typeface="Carlito"/>
              </a:rPr>
              <a:t>to </a:t>
            </a:r>
            <a:r>
              <a:rPr sz="2400" b="1" dirty="0">
                <a:latin typeface="Carlito"/>
                <a:cs typeface="Carlito"/>
              </a:rPr>
              <a:t>be  </a:t>
            </a:r>
            <a:r>
              <a:rPr sz="2400" b="1" spc="-10" dirty="0">
                <a:latin typeface="Carlito"/>
                <a:cs typeface="Carlito"/>
              </a:rPr>
              <a:t>removed, must </a:t>
            </a:r>
            <a:r>
              <a:rPr sz="2400" b="1" dirty="0">
                <a:latin typeface="Carlito"/>
                <a:cs typeface="Carlito"/>
              </a:rPr>
              <a:t>be </a:t>
            </a:r>
            <a:r>
              <a:rPr sz="2400" b="1" spc="-10" dirty="0">
                <a:latin typeface="Carlito"/>
                <a:cs typeface="Carlito"/>
              </a:rPr>
              <a:t>dialyzable  </a:t>
            </a:r>
            <a:r>
              <a:rPr sz="2400" b="1" dirty="0">
                <a:latin typeface="Carlito"/>
                <a:cs typeface="Carlito"/>
              </a:rPr>
              <a:t>and </a:t>
            </a:r>
            <a:r>
              <a:rPr sz="2400" b="1" spc="-5" dirty="0">
                <a:latin typeface="Carlito"/>
                <a:cs typeface="Carlito"/>
              </a:rPr>
              <a:t>able </a:t>
            </a:r>
            <a:r>
              <a:rPr sz="2400" b="1" spc="-15" dirty="0">
                <a:latin typeface="Carlito"/>
                <a:cs typeface="Carlito"/>
              </a:rPr>
              <a:t>to </a:t>
            </a:r>
            <a:r>
              <a:rPr sz="2400" b="1" spc="-5" dirty="0">
                <a:latin typeface="Carlito"/>
                <a:cs typeface="Carlito"/>
              </a:rPr>
              <a:t>bind </a:t>
            </a:r>
            <a:r>
              <a:rPr sz="2400" b="1" spc="-15" dirty="0">
                <a:latin typeface="Carlito"/>
                <a:cs typeface="Carlito"/>
              </a:rPr>
              <a:t>to</a:t>
            </a:r>
            <a:r>
              <a:rPr sz="2400" b="1" spc="-60" dirty="0">
                <a:latin typeface="Carlito"/>
                <a:cs typeface="Carlito"/>
              </a:rPr>
              <a:t> </a:t>
            </a:r>
            <a:r>
              <a:rPr sz="2400" b="1" spc="-5" dirty="0">
                <a:latin typeface="Carlito"/>
                <a:cs typeface="Carlito"/>
              </a:rPr>
              <a:t>charcoal.</a:t>
            </a:r>
            <a:endParaRPr sz="2400">
              <a:latin typeface="Carlito"/>
              <a:cs typeface="Carlito"/>
            </a:endParaRPr>
          </a:p>
          <a:p>
            <a:pPr marL="355600" marR="7620" indent="-342900">
              <a:lnSpc>
                <a:spcPts val="2590"/>
              </a:lnSpc>
              <a:spcBef>
                <a:spcPts val="580"/>
              </a:spcBef>
              <a:buFont typeface="Arial"/>
              <a:buChar char="•"/>
              <a:tabLst>
                <a:tab pos="354965" algn="l"/>
                <a:tab pos="355600" algn="l"/>
              </a:tabLst>
            </a:pPr>
            <a:r>
              <a:rPr sz="2400" b="1" spc="-10" dirty="0">
                <a:latin typeface="Carlito"/>
                <a:cs typeface="Carlito"/>
              </a:rPr>
              <a:t>“Bridge </a:t>
            </a:r>
            <a:r>
              <a:rPr sz="2400" b="1" spc="-15" dirty="0">
                <a:latin typeface="Carlito"/>
                <a:cs typeface="Carlito"/>
              </a:rPr>
              <a:t>to </a:t>
            </a:r>
            <a:r>
              <a:rPr sz="2400" b="1" dirty="0">
                <a:latin typeface="Carlito"/>
                <a:cs typeface="Carlito"/>
              </a:rPr>
              <a:t>recovery” </a:t>
            </a:r>
            <a:r>
              <a:rPr sz="2400" b="1" spc="-15" dirty="0">
                <a:latin typeface="Carlito"/>
                <a:cs typeface="Carlito"/>
              </a:rPr>
              <a:t>for treat  </a:t>
            </a:r>
            <a:r>
              <a:rPr sz="2400" b="1" spc="-10" dirty="0">
                <a:latin typeface="Carlito"/>
                <a:cs typeface="Carlito"/>
              </a:rPr>
              <a:t>acute </a:t>
            </a:r>
            <a:r>
              <a:rPr sz="2400" b="1" spc="-5" dirty="0">
                <a:latin typeface="Carlito"/>
                <a:cs typeface="Carlito"/>
              </a:rPr>
              <a:t>hepatic </a:t>
            </a:r>
            <a:r>
              <a:rPr sz="2400" b="1" spc="-10" dirty="0">
                <a:latin typeface="Carlito"/>
                <a:cs typeface="Carlito"/>
              </a:rPr>
              <a:t>encephalopathy  </a:t>
            </a:r>
            <a:r>
              <a:rPr sz="2400" b="1" dirty="0">
                <a:latin typeface="Carlito"/>
                <a:cs typeface="Carlito"/>
              </a:rPr>
              <a:t>and </a:t>
            </a:r>
            <a:r>
              <a:rPr sz="2400" b="1" spc="-10" dirty="0">
                <a:latin typeface="Carlito"/>
                <a:cs typeface="Carlito"/>
              </a:rPr>
              <a:t>overdoses </a:t>
            </a:r>
            <a:r>
              <a:rPr sz="2400" b="1" dirty="0">
                <a:latin typeface="Carlito"/>
                <a:cs typeface="Carlito"/>
              </a:rPr>
              <a:t>of</a:t>
            </a:r>
            <a:r>
              <a:rPr sz="2400" b="1" spc="-30" dirty="0">
                <a:latin typeface="Carlito"/>
                <a:cs typeface="Carlito"/>
              </a:rPr>
              <a:t> </a:t>
            </a:r>
            <a:r>
              <a:rPr sz="2400" b="1" spc="-5" dirty="0">
                <a:latin typeface="Carlito"/>
                <a:cs typeface="Carlito"/>
              </a:rPr>
              <a:t>drugs.</a:t>
            </a:r>
            <a:endParaRPr sz="2400">
              <a:latin typeface="Carlito"/>
              <a:cs typeface="Carlito"/>
            </a:endParaRPr>
          </a:p>
          <a:p>
            <a:pPr marL="355600" marR="5080" indent="-342900">
              <a:lnSpc>
                <a:spcPts val="2590"/>
              </a:lnSpc>
              <a:spcBef>
                <a:spcPts val="585"/>
              </a:spcBef>
              <a:buFont typeface="Arial"/>
              <a:buChar char="•"/>
              <a:tabLst>
                <a:tab pos="354965" algn="l"/>
                <a:tab pos="355600" algn="l"/>
              </a:tabLst>
            </a:pPr>
            <a:r>
              <a:rPr sz="2400" b="1" spc="-15" dirty="0">
                <a:latin typeface="Carlito"/>
                <a:cs typeface="Carlito"/>
              </a:rPr>
              <a:t>Post-market </a:t>
            </a:r>
            <a:r>
              <a:rPr sz="2400" b="1" spc="-5" dirty="0">
                <a:latin typeface="Carlito"/>
                <a:cs typeface="Carlito"/>
              </a:rPr>
              <a:t>trials </a:t>
            </a:r>
            <a:r>
              <a:rPr sz="2400" b="1" spc="-15" dirty="0">
                <a:latin typeface="Carlito"/>
                <a:cs typeface="Carlito"/>
              </a:rPr>
              <a:t>have  </a:t>
            </a:r>
            <a:r>
              <a:rPr sz="2400" b="1" dirty="0">
                <a:latin typeface="Carlito"/>
                <a:cs typeface="Carlito"/>
              </a:rPr>
              <a:t>shown </a:t>
            </a:r>
            <a:r>
              <a:rPr sz="2400" b="1" spc="-5" dirty="0">
                <a:latin typeface="Carlito"/>
                <a:cs typeface="Carlito"/>
              </a:rPr>
              <a:t>the </a:t>
            </a:r>
            <a:r>
              <a:rPr sz="2400" b="1" dirty="0">
                <a:latin typeface="Carlito"/>
                <a:cs typeface="Carlito"/>
              </a:rPr>
              <a:t>LDU </a:t>
            </a:r>
            <a:r>
              <a:rPr sz="2400" b="1" spc="-15" dirty="0">
                <a:latin typeface="Carlito"/>
                <a:cs typeface="Carlito"/>
              </a:rPr>
              <a:t>to </a:t>
            </a:r>
            <a:r>
              <a:rPr sz="2400" b="1" dirty="0">
                <a:latin typeface="Carlito"/>
                <a:cs typeface="Carlito"/>
              </a:rPr>
              <a:t>be</a:t>
            </a:r>
            <a:r>
              <a:rPr sz="2400" b="1" spc="-100" dirty="0">
                <a:latin typeface="Carlito"/>
                <a:cs typeface="Carlito"/>
              </a:rPr>
              <a:t> </a:t>
            </a:r>
            <a:r>
              <a:rPr sz="2400" b="1" spc="-10" dirty="0">
                <a:latin typeface="Carlito"/>
                <a:cs typeface="Carlito"/>
              </a:rPr>
              <a:t>effective  </a:t>
            </a:r>
            <a:r>
              <a:rPr sz="2400" b="1" dirty="0">
                <a:latin typeface="Carlito"/>
                <a:cs typeface="Carlito"/>
              </a:rPr>
              <a:t>in </a:t>
            </a:r>
            <a:r>
              <a:rPr sz="2400" b="1" spc="-10" dirty="0">
                <a:latin typeface="Carlito"/>
                <a:cs typeface="Carlito"/>
              </a:rPr>
              <a:t>improving physiological  </a:t>
            </a:r>
            <a:r>
              <a:rPr sz="2400" b="1" dirty="0">
                <a:latin typeface="Carlito"/>
                <a:cs typeface="Carlito"/>
              </a:rPr>
              <a:t>and </a:t>
            </a:r>
            <a:r>
              <a:rPr sz="2400" b="1" spc="-5" dirty="0">
                <a:latin typeface="Carlito"/>
                <a:cs typeface="Carlito"/>
              </a:rPr>
              <a:t>neurological</a:t>
            </a:r>
            <a:r>
              <a:rPr sz="2400" b="1" spc="-60" dirty="0">
                <a:latin typeface="Carlito"/>
                <a:cs typeface="Carlito"/>
              </a:rPr>
              <a:t> </a:t>
            </a:r>
            <a:r>
              <a:rPr sz="2400" b="1" spc="-15" dirty="0">
                <a:latin typeface="Carlito"/>
                <a:cs typeface="Carlito"/>
              </a:rPr>
              <a:t>status.</a:t>
            </a:r>
            <a:endParaRPr sz="2400">
              <a:latin typeface="Carlito"/>
              <a:cs typeface="Carlito"/>
            </a:endParaRPr>
          </a:p>
        </p:txBody>
      </p:sp>
      <p:sp>
        <p:nvSpPr>
          <p:cNvPr id="4" name="object 4"/>
          <p:cNvSpPr/>
          <p:nvPr/>
        </p:nvSpPr>
        <p:spPr>
          <a:xfrm>
            <a:off x="4343400" y="838198"/>
            <a:ext cx="4724400" cy="60197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610600" cy="7355860"/>
          </a:xfrm>
          <a:prstGeom prst="rect">
            <a:avLst/>
          </a:prstGeom>
        </p:spPr>
        <p:txBody>
          <a:bodyPr wrap="square">
            <a:spAutoFit/>
          </a:bodyPr>
          <a:lstStyle/>
          <a:p>
            <a:r>
              <a:rPr lang="en-US" sz="2800" b="1" dirty="0"/>
              <a:t>ARTIFICIAL SKIN </a:t>
            </a:r>
          </a:p>
          <a:p>
            <a:r>
              <a:rPr lang="en-US" sz="2400" dirty="0">
                <a:latin typeface="Times New Roman" pitchFamily="18" charset="0"/>
                <a:cs typeface="Times New Roman" pitchFamily="18" charset="0"/>
              </a:rPr>
              <a:t>Successful application of skin substitutes has been applied widely in the clinical ﬁeld for a few decades now.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development of skin substitutes or artiﬁcial skin began with growing sheets of cells in culture media and has progressed to developing complex structures with bi-layered skin that mimics the human skin.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deeper dermal element is constructed using synthetic epidermis. </a:t>
            </a:r>
          </a:p>
          <a:p>
            <a:r>
              <a:rPr lang="en-US" sz="2400" dirty="0">
                <a:latin typeface="Times New Roman" pitchFamily="18" charset="0"/>
                <a:cs typeface="Times New Roman" pitchFamily="18" charset="0"/>
              </a:rPr>
              <a:t>Currently there are three approaches used for manufacturing artiﬁcial skin,</a:t>
            </a:r>
          </a:p>
          <a:p>
            <a:r>
              <a:rPr lang="en-US" sz="2400" dirty="0">
                <a:latin typeface="Times New Roman" pitchFamily="18" charset="0"/>
                <a:cs typeface="Times New Roman" pitchFamily="18" charset="0"/>
              </a:rPr>
              <a:t>The gel approach where cells are grown in a gel of extracellular material like collagen.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scaffold approach where porous scaffolds created from collagen or synthetic material are used to allow cells to be seeded subsequently </a:t>
            </a:r>
          </a:p>
          <a:p>
            <a:endParaRPr lang="en-US" dirty="0"/>
          </a:p>
          <a:p>
            <a:r>
              <a:rPr lang="en-US" dirty="0"/>
              <a:t> </a:t>
            </a:r>
          </a:p>
        </p:txBody>
      </p:sp>
    </p:spTree>
    <p:extLst>
      <p:ext uri="{BB962C8B-B14F-4D97-AF65-F5344CB8AC3E}">
        <p14:creationId xmlns:p14="http://schemas.microsoft.com/office/powerpoint/2010/main" val="430408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915400" cy="6740307"/>
          </a:xfrm>
          <a:prstGeom prst="rect">
            <a:avLst/>
          </a:prstGeom>
        </p:spPr>
        <p:txBody>
          <a:bodyPr wrap="square">
            <a:spAutoFit/>
          </a:bodyPr>
          <a:lstStyle/>
          <a:p>
            <a:pPr algn="just"/>
            <a:r>
              <a:rPr lang="en-US" sz="2400" dirty="0">
                <a:latin typeface="Times New Roman" pitchFamily="18" charset="0"/>
                <a:cs typeface="Times New Roman" pitchFamily="18" charset="0"/>
              </a:rPr>
              <a:t>The third approach entails, self-assembly, it is still in animal testing stage and has to await clinical application.</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Some of the artiﬁcial skin substitutes available are, Alloderm1 introduced in market in 1992 and is based on treating fresh cadaver skin in which the epidermal layer is removed and cellular components are destroyed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freeze drying of this skin substitute renders it immunologically inert and hence is not rejected by the recipient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Its approved in 1996 by FDA is another skin substitute available commercially and is made from cellular collagen and </a:t>
            </a:r>
            <a:r>
              <a:rPr lang="en-US" sz="2400" dirty="0" err="1">
                <a:latin typeface="Times New Roman" pitchFamily="18" charset="0"/>
                <a:cs typeface="Times New Roman" pitchFamily="18" charset="0"/>
              </a:rPr>
              <a:t>glycosaminoglycans</a:t>
            </a:r>
            <a:r>
              <a:rPr lang="en-US" sz="2400" dirty="0">
                <a:latin typeface="Times New Roman" pitchFamily="18" charset="0"/>
                <a:cs typeface="Times New Roman" pitchFamily="18" charset="0"/>
              </a:rPr>
              <a:t> matrix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dermal component is made of collagen and the epidermal element is substituted by synthetic silicon.</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30408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5262979"/>
          </a:xfrm>
          <a:prstGeom prst="rect">
            <a:avLst/>
          </a:prstGeom>
        </p:spPr>
        <p:txBody>
          <a:bodyPr wrap="square">
            <a:spAutoFit/>
          </a:bodyPr>
          <a:lstStyle/>
          <a:p>
            <a:pPr algn="just"/>
            <a:r>
              <a:rPr lang="en-US" sz="2400" dirty="0">
                <a:latin typeface="Times New Roman" pitchFamily="18" charset="0"/>
                <a:cs typeface="Times New Roman" pitchFamily="18" charset="0"/>
              </a:rPr>
              <a:t>Dermagraft1 is an </a:t>
            </a:r>
            <a:r>
              <a:rPr lang="en-US" sz="2400" dirty="0" err="1">
                <a:latin typeface="Times New Roman" pitchFamily="18" charset="0"/>
                <a:cs typeface="Times New Roman" pitchFamily="18" charset="0"/>
              </a:rPr>
              <a:t>allogenic</a:t>
            </a:r>
            <a:r>
              <a:rPr lang="en-US" sz="2400" dirty="0">
                <a:latin typeface="Times New Roman" pitchFamily="18" charset="0"/>
                <a:cs typeface="Times New Roman" pitchFamily="18" charset="0"/>
              </a:rPr>
              <a:t> dermal substitute, it comprises of a scaffold of </a:t>
            </a:r>
            <a:r>
              <a:rPr lang="en-US" sz="2400" dirty="0" err="1">
                <a:latin typeface="Times New Roman" pitchFamily="18" charset="0"/>
                <a:cs typeface="Times New Roman" pitchFamily="18" charset="0"/>
              </a:rPr>
              <a:t>polyglactin</a:t>
            </a:r>
            <a:r>
              <a:rPr lang="en-US" sz="2400" dirty="0">
                <a:latin typeface="Times New Roman" pitchFamily="18" charset="0"/>
                <a:cs typeface="Times New Roman" pitchFamily="18" charset="0"/>
              </a:rPr>
              <a:t> seeded with </a:t>
            </a:r>
            <a:r>
              <a:rPr lang="en-US" sz="2400" dirty="0" err="1">
                <a:latin typeface="Times New Roman" pitchFamily="18" charset="0"/>
                <a:cs typeface="Times New Roman" pitchFamily="18" charset="0"/>
              </a:rPr>
              <a:t>allogenic</a:t>
            </a:r>
            <a:r>
              <a:rPr lang="en-US" sz="2400" dirty="0">
                <a:latin typeface="Times New Roman" pitchFamily="18" charset="0"/>
                <a:cs typeface="Times New Roman" pitchFamily="18" charset="0"/>
              </a:rPr>
              <a:t> ﬁbroblasts. This is now used to treat skin ulcers and burn wounds.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Another </a:t>
            </a:r>
            <a:r>
              <a:rPr lang="en-US" sz="2400" dirty="0" err="1">
                <a:latin typeface="Times New Roman" pitchFamily="18" charset="0"/>
                <a:cs typeface="Times New Roman" pitchFamily="18" charset="0"/>
              </a:rPr>
              <a:t>allogenic</a:t>
            </a:r>
            <a:r>
              <a:rPr lang="en-US" sz="2400" dirty="0">
                <a:latin typeface="Times New Roman" pitchFamily="18" charset="0"/>
                <a:cs typeface="Times New Roman" pitchFamily="18" charset="0"/>
              </a:rPr>
              <a:t> frozen dermal substitute is TransCyte1, which is used as a temporary replacement for wounds and burns.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It is created by seeding ﬁbroblasts into a scaffold made from nylon mesh and silicone sheet. </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Bilayered</a:t>
            </a:r>
            <a:r>
              <a:rPr lang="en-US" sz="2400" dirty="0">
                <a:latin typeface="Times New Roman" pitchFamily="18" charset="0"/>
                <a:cs typeface="Times New Roman" pitchFamily="18" charset="0"/>
              </a:rPr>
              <a:t> substitutes are composed of </a:t>
            </a:r>
            <a:r>
              <a:rPr lang="en-US" sz="2400" dirty="0" err="1">
                <a:latin typeface="Times New Roman" pitchFamily="18" charset="0"/>
                <a:cs typeface="Times New Roman" pitchFamily="18" charset="0"/>
              </a:rPr>
              <a:t>allogenic</a:t>
            </a:r>
            <a:r>
              <a:rPr lang="en-US" sz="2400" dirty="0">
                <a:latin typeface="Times New Roman" pitchFamily="18" charset="0"/>
                <a:cs typeface="Times New Roman" pitchFamily="18" charset="0"/>
              </a:rPr>
              <a:t> keratinocytes seeded on a nonporous collagen gel and covered with a bovine collagen scaffold containing ﬁbroblasts (OrCel1) and  offer more biologically mimicking skin substitute.</a:t>
            </a:r>
          </a:p>
        </p:txBody>
      </p:sp>
    </p:spTree>
    <p:extLst>
      <p:ext uri="{BB962C8B-B14F-4D97-AF65-F5344CB8AC3E}">
        <p14:creationId xmlns:p14="http://schemas.microsoft.com/office/powerpoint/2010/main" val="430408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86800" cy="6001643"/>
          </a:xfrm>
          <a:prstGeom prst="rect">
            <a:avLst/>
          </a:prstGeom>
        </p:spPr>
        <p:txBody>
          <a:bodyPr wrap="square">
            <a:spAutoFit/>
          </a:bodyPr>
          <a:lstStyle/>
          <a:p>
            <a:r>
              <a:rPr lang="en-US" sz="2400" b="1" dirty="0" err="1">
                <a:latin typeface="Times New Roman" pitchFamily="18" charset="0"/>
                <a:cs typeface="Times New Roman" pitchFamily="18" charset="0"/>
              </a:rPr>
              <a:t>Trancyte</a:t>
            </a:r>
            <a:r>
              <a:rPr lang="en-US" sz="2400" dirty="0">
                <a:latin typeface="Times New Roman" pitchFamily="18" charset="0"/>
                <a:cs typeface="Times New Roman" pitchFamily="18" charset="0"/>
              </a:rPr>
              <a:t> is a bilayer skin substitute.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Outer epidermal analog is a thin nonporous silicone film with barrier functions. Inner dermal analog is layered human fibroblast products mainly collagen type 1,fibronectin and Glycosaminoglycan.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Subsequent </a:t>
            </a:r>
            <a:r>
              <a:rPr lang="en-US" sz="2400" dirty="0" err="1">
                <a:latin typeface="Times New Roman" pitchFamily="18" charset="0"/>
                <a:cs typeface="Times New Roman" pitchFamily="18" charset="0"/>
              </a:rPr>
              <a:t>cryo</a:t>
            </a:r>
            <a:r>
              <a:rPr lang="en-US" sz="2400" dirty="0">
                <a:latin typeface="Times New Roman" pitchFamily="18" charset="0"/>
                <a:cs typeface="Times New Roman" pitchFamily="18" charset="0"/>
              </a:rPr>
              <a:t>-preservation destroys fibroblasts but preserves activity of fibroblast-derived products.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Thin water layer at surface is maintained for epidermal cell migration.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It is removed after re-epithelialization (or prior to skin graft or excised wound).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Silicone provides flexibility. It must be kept frozen until use</a:t>
            </a:r>
          </a:p>
        </p:txBody>
      </p:sp>
    </p:spTree>
    <p:extLst>
      <p:ext uri="{BB962C8B-B14F-4D97-AF65-F5344CB8AC3E}">
        <p14:creationId xmlns:p14="http://schemas.microsoft.com/office/powerpoint/2010/main" val="430408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774"/>
            <a:ext cx="8610600" cy="4647426"/>
          </a:xfrm>
          <a:prstGeom prst="rect">
            <a:avLst/>
          </a:prstGeom>
        </p:spPr>
        <p:txBody>
          <a:bodyPr wrap="square">
            <a:spAutoFit/>
          </a:bodyPr>
          <a:lstStyle/>
          <a:p>
            <a:r>
              <a:rPr lang="en-US" sz="3200" b="1" dirty="0" err="1">
                <a:latin typeface="Times New Roman" pitchFamily="18" charset="0"/>
                <a:cs typeface="Times New Roman" pitchFamily="18" charset="0"/>
              </a:rPr>
              <a:t>Biobrane</a:t>
            </a:r>
            <a:r>
              <a:rPr lang="en-US" sz="2400" dirty="0">
                <a:latin typeface="Times New Roman" pitchFamily="18" charset="0"/>
                <a:cs typeface="Times New Roman" pitchFamily="18" charset="0"/>
              </a:rPr>
              <a:t> is a bilayer synthetic skin substitute.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Outer epidermal analog constructed of a thin silicone film with barrier functions comparable to skin.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Small pores present in silicone to allow for exudates removal, permeability to topical antibiotics. Inner dermal analog composed of a three dimensional irregular nylon filament weave upon which is bonded type I collagen peptides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Surface binding of inner membrane potentiated by collagen-fibrin bonds as well as fibrin deposition between nylon weave. </a:t>
            </a:r>
          </a:p>
        </p:txBody>
      </p:sp>
    </p:spTree>
    <p:extLst>
      <p:ext uri="{BB962C8B-B14F-4D97-AF65-F5344CB8AC3E}">
        <p14:creationId xmlns:p14="http://schemas.microsoft.com/office/powerpoint/2010/main" val="430408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001000" cy="4893647"/>
          </a:xfrm>
          <a:prstGeom prst="rect">
            <a:avLst/>
          </a:prstGeom>
        </p:spPr>
        <p:txBody>
          <a:bodyPr wrap="square">
            <a:spAutoFit/>
          </a:bodyPr>
          <a:lstStyle/>
          <a:p>
            <a:r>
              <a:rPr lang="en-US" sz="2400" dirty="0">
                <a:latin typeface="Times New Roman" pitchFamily="18" charset="0"/>
                <a:cs typeface="Times New Roman" pitchFamily="18" charset="0"/>
              </a:rPr>
              <a:t>Subsequently </a:t>
            </a:r>
            <a:r>
              <a:rPr lang="en-US" sz="2400" dirty="0" err="1">
                <a:latin typeface="Times New Roman" pitchFamily="18" charset="0"/>
                <a:cs typeface="Times New Roman" pitchFamily="18" charset="0"/>
              </a:rPr>
              <a:t>fibronectin</a:t>
            </a:r>
            <a:r>
              <a:rPr lang="en-US" sz="2400" dirty="0">
                <a:latin typeface="Times New Roman" pitchFamily="18" charset="0"/>
                <a:cs typeface="Times New Roman" pitchFamily="18" charset="0"/>
              </a:rPr>
              <a:t>, produced by migrated fibroblasts, enhances binding to the fibrin entrapped in mesh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New epithelial cells growing along mesh measures adherence.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Thin water layer at surface maintained for epidermal cell migration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Removed after re-epithelialization (or prior to skin graft on excised wound)</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Silicone and nylon weave provides flexibility.</a:t>
            </a:r>
          </a:p>
        </p:txBody>
      </p:sp>
    </p:spTree>
    <p:extLst>
      <p:ext uri="{BB962C8B-B14F-4D97-AF65-F5344CB8AC3E}">
        <p14:creationId xmlns:p14="http://schemas.microsoft.com/office/powerpoint/2010/main" val="430408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61865"/>
            <a:ext cx="8686800" cy="5324535"/>
          </a:xfrm>
          <a:prstGeom prst="rect">
            <a:avLst/>
          </a:prstGeom>
        </p:spPr>
        <p:txBody>
          <a:bodyPr wrap="square">
            <a:spAutoFit/>
          </a:bodyPr>
          <a:lstStyle/>
          <a:p>
            <a:pPr algn="just"/>
            <a:r>
              <a:rPr lang="en-US" sz="2800" b="1" dirty="0">
                <a:latin typeface="Times New Roman" pitchFamily="18" charset="0"/>
                <a:cs typeface="Times New Roman" pitchFamily="18" charset="0"/>
              </a:rPr>
              <a:t>Artificial blood: </a:t>
            </a:r>
            <a:r>
              <a:rPr lang="en-US" sz="2400" dirty="0">
                <a:latin typeface="Times New Roman" pitchFamily="18" charset="0"/>
                <a:cs typeface="Times New Roman" pitchFamily="18" charset="0"/>
              </a:rPr>
              <a:t>Artificial blood can be defined as a liquid that can carry large amounts of oxygen and can serve as a temporary substitute for blood.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Artificial blood also called “blood substitutes” that are used to fill fluid volume and/or carry oxygen and other gases in the cardiovascular system.</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Blood substitutes can be divided into two categories: A. Volume expanders: inert and merely increase blood volume. These may be crystalloid based (Ringer's lactate, normal saline, D5W (dextrose 5% in water)) or colloid-based (</a:t>
            </a:r>
            <a:r>
              <a:rPr lang="en-US" sz="2400" dirty="0" err="1">
                <a:latin typeface="Times New Roman" pitchFamily="18" charset="0"/>
                <a:cs typeface="Times New Roman" pitchFamily="18" charset="0"/>
              </a:rPr>
              <a:t>Haemaccel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Gelofusin</a:t>
            </a:r>
            <a:r>
              <a:rPr lang="en-US" sz="2400" dirty="0">
                <a:latin typeface="Times New Roman" pitchFamily="18" charset="0"/>
                <a:cs typeface="Times New Roman" pitchFamily="18" charset="0"/>
              </a:rPr>
              <a:t>). B. Oxygen therapeutics: mimic human blood's oxygen transport ability. Examples: </a:t>
            </a:r>
            <a:r>
              <a:rPr lang="en-US" sz="2400" dirty="0" err="1">
                <a:latin typeface="Times New Roman" pitchFamily="18" charset="0"/>
                <a:cs typeface="Times New Roman" pitchFamily="18" charset="0"/>
              </a:rPr>
              <a:t>Hemopure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Oxygent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PolyHeme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355098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3648"/>
            <a:ext cx="8119245" cy="6001643"/>
          </a:xfrm>
          <a:prstGeom prst="rect">
            <a:avLst/>
          </a:prstGeom>
        </p:spPr>
        <p:txBody>
          <a:bodyPr wrap="square">
            <a:spAutoFit/>
          </a:bodyPr>
          <a:lstStyle/>
          <a:p>
            <a:r>
              <a:rPr lang="en-US" sz="2400" dirty="0">
                <a:latin typeface="Times New Roman" pitchFamily="18" charset="0"/>
                <a:cs typeface="Times New Roman" pitchFamily="18" charset="0"/>
              </a:rPr>
              <a:t>ARTIFICIAL BLOOD</a:t>
            </a:r>
          </a:p>
          <a:p>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Inadequate oxygen delivery to the tissues is common when signiﬁcant blood loss occurs due to trauma or surgery. This is commonly treated in clinical practice by administering donated human blood. However, the availability of donors and the risk of transmission of infections limit this approach. Fatal reactions can occur due to a mismatch or presence of antibodies in the blood of the recipient; in addition, repeated blood transfusions can depress the immune function in the host. This is one of the reasons why an artiﬁcial blood substitute is highly desirable since it can avoid these complications. Two main approaches are used for achieving an artiﬁcial blood substitute, </a:t>
            </a:r>
            <a:r>
              <a:rPr lang="en-US" sz="2400" dirty="0" err="1">
                <a:latin typeface="Times New Roman" pitchFamily="18" charset="0"/>
                <a:cs typeface="Times New Roman" pitchFamily="18" charset="0"/>
              </a:rPr>
              <a:t>bioartiﬁcial</a:t>
            </a:r>
            <a:r>
              <a:rPr lang="en-US" sz="2400" dirty="0">
                <a:latin typeface="Times New Roman" pitchFamily="18" charset="0"/>
                <a:cs typeface="Times New Roman" pitchFamily="18" charset="0"/>
              </a:rPr>
              <a:t> oxygen carriers and totally synthetic oxygen carriers. Bio-artiﬁcial oxygen carriers are hemoglobin-based oxygen carriers and use human, animal, or recombinant hemoglobin</a:t>
            </a:r>
          </a:p>
        </p:txBody>
      </p:sp>
    </p:spTree>
    <p:extLst>
      <p:ext uri="{BB962C8B-B14F-4D97-AF65-F5344CB8AC3E}">
        <p14:creationId xmlns:p14="http://schemas.microsoft.com/office/powerpoint/2010/main" val="1314798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8847"/>
            <a:ext cx="8686800" cy="6740307"/>
          </a:xfrm>
          <a:prstGeom prst="rect">
            <a:avLst/>
          </a:prstGeom>
        </p:spPr>
        <p:txBody>
          <a:bodyPr wrap="square">
            <a:spAutoFit/>
          </a:bodyPr>
          <a:lstStyle/>
          <a:p>
            <a:pPr algn="just"/>
            <a:r>
              <a:rPr lang="en-US" sz="2400" dirty="0">
                <a:latin typeface="Times New Roman" pitchFamily="18" charset="0"/>
                <a:cs typeface="Times New Roman" pitchFamily="18" charset="0"/>
              </a:rPr>
              <a:t>Synthetic oxygen carriers use metal chelates that mimic the hemoglobin’s oxygen binding capacity. Artiﬁcial ﬂuorinated organic compounds can physically dissolve large amounts of oxygen, </a:t>
            </a:r>
            <a:r>
              <a:rPr lang="en-US" sz="2400" dirty="0" err="1">
                <a:latin typeface="Times New Roman" pitchFamily="18" charset="0"/>
                <a:cs typeface="Times New Roman" pitchFamily="18" charset="0"/>
              </a:rPr>
              <a:t>perﬂurocarbon</a:t>
            </a:r>
            <a:r>
              <a:rPr lang="en-US" sz="2400" dirty="0">
                <a:latin typeface="Times New Roman" pitchFamily="18" charset="0"/>
                <a:cs typeface="Times New Roman" pitchFamily="18" charset="0"/>
              </a:rPr>
              <a:t> based oxygen carriers are commonly employed for this purpose.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However, in a strict sense they constitute oxygen carrier substitutes and not blood substitutes since they lack the coagulation factors and immune cells ﬁghting infection that are essential in aiding coagulation and clot formation and ﬁghting infection, which can be vital in the patients receiving these therapies. Examples of bio-artiﬁcial oxygen carriers include modiﬁed human or animal hemoglobin-based carriers, stabilized hemoglobin tetramers, polymerized hemoglobin, conjugated hemoglobin, and liposome encapsulated hemoglobin. Other carriers also include recombinant hemoglobin or from transgenic studies. Synthetic oxygen carriers include lipid–</a:t>
            </a:r>
            <a:r>
              <a:rPr lang="en-US" sz="2400" dirty="0" err="1">
                <a:latin typeface="Times New Roman" pitchFamily="18" charset="0"/>
                <a:cs typeface="Times New Roman" pitchFamily="18" charset="0"/>
              </a:rPr>
              <a:t>heme</a:t>
            </a:r>
            <a:r>
              <a:rPr lang="en-US" sz="2400" dirty="0">
                <a:latin typeface="Times New Roman" pitchFamily="18" charset="0"/>
                <a:cs typeface="Times New Roman" pitchFamily="18" charset="0"/>
              </a:rPr>
              <a:t> vesicles, hemoglobin </a:t>
            </a:r>
            <a:r>
              <a:rPr lang="en-US" sz="2400" dirty="0" err="1">
                <a:latin typeface="Times New Roman" pitchFamily="18" charset="0"/>
                <a:cs typeface="Times New Roman" pitchFamily="18" charset="0"/>
              </a:rPr>
              <a:t>aquasoms</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perﬂuro</a:t>
            </a:r>
            <a:r>
              <a:rPr lang="en-US" sz="2400" dirty="0">
                <a:latin typeface="Times New Roman" pitchFamily="18" charset="0"/>
                <a:cs typeface="Times New Roman" pitchFamily="18" charset="0"/>
              </a:rPr>
              <a:t> carbon based carriers.</a:t>
            </a:r>
          </a:p>
        </p:txBody>
      </p:sp>
    </p:spTree>
    <p:extLst>
      <p:ext uri="{BB962C8B-B14F-4D97-AF65-F5344CB8AC3E}">
        <p14:creationId xmlns:p14="http://schemas.microsoft.com/office/powerpoint/2010/main" val="99403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88900" marR="5080">
              <a:lnSpc>
                <a:spcPct val="100000"/>
              </a:lnSpc>
              <a:spcBef>
                <a:spcPts val="105"/>
              </a:spcBef>
            </a:pPr>
            <a:r>
              <a:rPr spc="-85" dirty="0"/>
              <a:t>MARS® </a:t>
            </a:r>
            <a:r>
              <a:rPr dirty="0"/>
              <a:t>[Molecular </a:t>
            </a:r>
            <a:r>
              <a:rPr spc="-40" dirty="0"/>
              <a:t>Absorbent  </a:t>
            </a:r>
            <a:r>
              <a:rPr spc="-150" dirty="0"/>
              <a:t>Recycling </a:t>
            </a:r>
            <a:r>
              <a:rPr spc="-114" dirty="0"/>
              <a:t>System</a:t>
            </a:r>
            <a:r>
              <a:rPr spc="70" dirty="0"/>
              <a:t> </a:t>
            </a:r>
            <a:r>
              <a:rPr spc="-125" dirty="0"/>
              <a:t>]</a:t>
            </a:r>
          </a:p>
        </p:txBody>
      </p:sp>
      <p:sp>
        <p:nvSpPr>
          <p:cNvPr id="3" name="object 3"/>
          <p:cNvSpPr txBox="1"/>
          <p:nvPr/>
        </p:nvSpPr>
        <p:spPr>
          <a:xfrm>
            <a:off x="154939" y="1119885"/>
            <a:ext cx="4474845" cy="5769610"/>
          </a:xfrm>
          <a:prstGeom prst="rect">
            <a:avLst/>
          </a:prstGeom>
        </p:spPr>
        <p:txBody>
          <a:bodyPr vert="horz" wrap="square" lIns="0" tIns="53975" rIns="0" bIns="0" rtlCol="0">
            <a:spAutoFit/>
          </a:bodyPr>
          <a:lstStyle/>
          <a:p>
            <a:pPr marL="355600" marR="97155" indent="-342900">
              <a:lnSpc>
                <a:spcPts val="2590"/>
              </a:lnSpc>
              <a:spcBef>
                <a:spcPts val="425"/>
              </a:spcBef>
              <a:buFont typeface="Arial"/>
              <a:buChar char="•"/>
              <a:tabLst>
                <a:tab pos="354965" algn="l"/>
                <a:tab pos="355600" algn="l"/>
              </a:tabLst>
            </a:pPr>
            <a:r>
              <a:rPr sz="2400" b="1" spc="-5" dirty="0">
                <a:latin typeface="Carlito"/>
                <a:cs typeface="Carlito"/>
              </a:rPr>
              <a:t>Limited </a:t>
            </a:r>
            <a:r>
              <a:rPr sz="2400" b="1" spc="-15" dirty="0">
                <a:latin typeface="Carlito"/>
                <a:cs typeface="Carlito"/>
              </a:rPr>
              <a:t>to investigational </a:t>
            </a:r>
            <a:r>
              <a:rPr sz="2400" b="1" dirty="0">
                <a:latin typeface="Carlito"/>
                <a:cs typeface="Carlito"/>
              </a:rPr>
              <a:t>use in  US.</a:t>
            </a:r>
            <a:endParaRPr sz="2400">
              <a:latin typeface="Carlito"/>
              <a:cs typeface="Carlito"/>
            </a:endParaRPr>
          </a:p>
          <a:p>
            <a:pPr marL="355600" marR="1100455" indent="-342900">
              <a:lnSpc>
                <a:spcPts val="2590"/>
              </a:lnSpc>
              <a:spcBef>
                <a:spcPts val="585"/>
              </a:spcBef>
              <a:buFont typeface="Arial"/>
              <a:buChar char="•"/>
              <a:tabLst>
                <a:tab pos="354965" algn="l"/>
                <a:tab pos="355600" algn="l"/>
              </a:tabLst>
            </a:pPr>
            <a:r>
              <a:rPr sz="2400" b="1" dirty="0">
                <a:latin typeface="Carlito"/>
                <a:cs typeface="Carlito"/>
              </a:rPr>
              <a:t>Hollow </a:t>
            </a:r>
            <a:r>
              <a:rPr sz="2400" b="1" spc="-10" dirty="0">
                <a:latin typeface="Carlito"/>
                <a:cs typeface="Carlito"/>
              </a:rPr>
              <a:t>fiber</a:t>
            </a:r>
            <a:r>
              <a:rPr sz="2400" b="1" spc="-85" dirty="0">
                <a:latin typeface="Carlito"/>
                <a:cs typeface="Carlito"/>
              </a:rPr>
              <a:t> </a:t>
            </a:r>
            <a:r>
              <a:rPr sz="2400" b="1" spc="-10" dirty="0">
                <a:latin typeface="Carlito"/>
                <a:cs typeface="Carlito"/>
              </a:rPr>
              <a:t>membrane  </a:t>
            </a:r>
            <a:r>
              <a:rPr sz="2400" b="1" spc="-20" dirty="0">
                <a:latin typeface="Carlito"/>
                <a:cs typeface="Carlito"/>
              </a:rPr>
              <a:t>haemodialyzer.</a:t>
            </a:r>
            <a:endParaRPr sz="2400">
              <a:latin typeface="Carlito"/>
              <a:cs typeface="Carlito"/>
            </a:endParaRPr>
          </a:p>
          <a:p>
            <a:pPr marL="355600" marR="809625" indent="-342900">
              <a:lnSpc>
                <a:spcPts val="2590"/>
              </a:lnSpc>
              <a:spcBef>
                <a:spcPts val="580"/>
              </a:spcBef>
              <a:buFont typeface="Arial"/>
              <a:buChar char="•"/>
              <a:tabLst>
                <a:tab pos="354965" algn="l"/>
                <a:tab pos="355600" algn="l"/>
              </a:tabLst>
            </a:pPr>
            <a:r>
              <a:rPr sz="2400" b="1" dirty="0">
                <a:latin typeface="Carlito"/>
                <a:cs typeface="Carlito"/>
              </a:rPr>
              <a:t>Blood on one side,</a:t>
            </a:r>
            <a:r>
              <a:rPr sz="2400" b="1" spc="-114" dirty="0">
                <a:latin typeface="Carlito"/>
                <a:cs typeface="Carlito"/>
              </a:rPr>
              <a:t> </a:t>
            </a:r>
            <a:r>
              <a:rPr sz="2400" b="1" spc="-5" dirty="0">
                <a:latin typeface="Carlito"/>
                <a:cs typeface="Carlito"/>
              </a:rPr>
              <a:t>human  albumin </a:t>
            </a:r>
            <a:r>
              <a:rPr sz="2400" b="1" dirty="0">
                <a:latin typeface="Carlito"/>
                <a:cs typeface="Carlito"/>
              </a:rPr>
              <a:t>on</a:t>
            </a:r>
            <a:r>
              <a:rPr sz="2400" b="1" spc="-30" dirty="0">
                <a:latin typeface="Carlito"/>
                <a:cs typeface="Carlito"/>
              </a:rPr>
              <a:t> </a:t>
            </a:r>
            <a:r>
              <a:rPr sz="2400" b="1" spc="-40" dirty="0">
                <a:latin typeface="Carlito"/>
                <a:cs typeface="Carlito"/>
              </a:rPr>
              <a:t>other.</a:t>
            </a:r>
            <a:endParaRPr sz="2400">
              <a:latin typeface="Carlito"/>
              <a:cs typeface="Carlito"/>
            </a:endParaRPr>
          </a:p>
          <a:p>
            <a:pPr marL="355600" marR="5080" indent="-342900">
              <a:lnSpc>
                <a:spcPts val="2590"/>
              </a:lnSpc>
              <a:spcBef>
                <a:spcPts val="580"/>
              </a:spcBef>
              <a:buFont typeface="Arial"/>
              <a:buChar char="•"/>
              <a:tabLst>
                <a:tab pos="354965" algn="l"/>
                <a:tab pos="355600" algn="l"/>
              </a:tabLst>
            </a:pPr>
            <a:r>
              <a:rPr sz="2400" b="1" spc="-5" dirty="0">
                <a:latin typeface="Carlito"/>
                <a:cs typeface="Carlito"/>
              </a:rPr>
              <a:t>Albumin </a:t>
            </a:r>
            <a:r>
              <a:rPr sz="2400" b="1" spc="-10" dirty="0">
                <a:latin typeface="Carlito"/>
                <a:cs typeface="Carlito"/>
              </a:rPr>
              <a:t>recycled through circuit  containing </a:t>
            </a:r>
            <a:r>
              <a:rPr sz="2400" b="1" spc="-5" dirty="0">
                <a:latin typeface="Carlito"/>
                <a:cs typeface="Carlito"/>
              </a:rPr>
              <a:t>another </a:t>
            </a:r>
            <a:r>
              <a:rPr sz="2400" b="1" spc="-10" dirty="0">
                <a:latin typeface="Carlito"/>
                <a:cs typeface="Carlito"/>
              </a:rPr>
              <a:t>dialyzer </a:t>
            </a:r>
            <a:r>
              <a:rPr sz="2400" b="1" dirty="0">
                <a:latin typeface="Carlito"/>
                <a:cs typeface="Carlito"/>
              </a:rPr>
              <a:t>&amp;  </a:t>
            </a:r>
            <a:r>
              <a:rPr sz="2400" b="1" spc="-5" dirty="0">
                <a:latin typeface="Carlito"/>
                <a:cs typeface="Carlito"/>
              </a:rPr>
              <a:t>carbon </a:t>
            </a:r>
            <a:r>
              <a:rPr sz="2400" b="1" dirty="0">
                <a:latin typeface="Carlito"/>
                <a:cs typeface="Carlito"/>
              </a:rPr>
              <a:t>and </a:t>
            </a:r>
            <a:r>
              <a:rPr sz="2400" b="1" spc="-5" dirty="0">
                <a:latin typeface="Carlito"/>
                <a:cs typeface="Carlito"/>
              </a:rPr>
              <a:t>anion </a:t>
            </a:r>
            <a:r>
              <a:rPr sz="2400" b="1" spc="-20" dirty="0">
                <a:latin typeface="Carlito"/>
                <a:cs typeface="Carlito"/>
              </a:rPr>
              <a:t>exchanger  </a:t>
            </a:r>
            <a:r>
              <a:rPr sz="2400" b="1" spc="-5" dirty="0">
                <a:latin typeface="Carlito"/>
                <a:cs typeface="Carlito"/>
              </a:rPr>
              <a:t>adsorption columns.</a:t>
            </a:r>
            <a:endParaRPr sz="2400">
              <a:latin typeface="Carlito"/>
              <a:cs typeface="Carlito"/>
            </a:endParaRPr>
          </a:p>
          <a:p>
            <a:pPr marL="355600" indent="-342900">
              <a:lnSpc>
                <a:spcPts val="2735"/>
              </a:lnSpc>
              <a:spcBef>
                <a:spcPts val="259"/>
              </a:spcBef>
              <a:buFont typeface="Arial"/>
              <a:buChar char="•"/>
              <a:tabLst>
                <a:tab pos="354965" algn="l"/>
                <a:tab pos="355600" algn="l"/>
              </a:tabLst>
            </a:pPr>
            <a:r>
              <a:rPr sz="2400" b="1" spc="-15" dirty="0">
                <a:latin typeface="Carlito"/>
                <a:cs typeface="Carlito"/>
              </a:rPr>
              <a:t>Removes </a:t>
            </a:r>
            <a:r>
              <a:rPr sz="2400" b="1" spc="-5" dirty="0">
                <a:latin typeface="Carlito"/>
                <a:cs typeface="Carlito"/>
              </a:rPr>
              <a:t>both </a:t>
            </a:r>
            <a:r>
              <a:rPr sz="2400" b="1" spc="-10" dirty="0">
                <a:latin typeface="Carlito"/>
                <a:cs typeface="Carlito"/>
              </a:rPr>
              <a:t>water-soluble</a:t>
            </a:r>
            <a:r>
              <a:rPr sz="2400" b="1" spc="-5" dirty="0">
                <a:latin typeface="Carlito"/>
                <a:cs typeface="Carlito"/>
              </a:rPr>
              <a:t> </a:t>
            </a:r>
            <a:r>
              <a:rPr sz="2400" b="1" dirty="0">
                <a:latin typeface="Carlito"/>
                <a:cs typeface="Carlito"/>
              </a:rPr>
              <a:t>&amp;</a:t>
            </a:r>
            <a:endParaRPr sz="2400">
              <a:latin typeface="Carlito"/>
              <a:cs typeface="Carlito"/>
            </a:endParaRPr>
          </a:p>
          <a:p>
            <a:pPr marL="355600">
              <a:lnSpc>
                <a:spcPts val="2735"/>
              </a:lnSpc>
            </a:pPr>
            <a:r>
              <a:rPr sz="2400" b="1" spc="-10" dirty="0">
                <a:latin typeface="Carlito"/>
                <a:cs typeface="Carlito"/>
              </a:rPr>
              <a:t>protein </a:t>
            </a:r>
            <a:r>
              <a:rPr sz="2400" b="1" spc="-5" dirty="0">
                <a:latin typeface="Carlito"/>
                <a:cs typeface="Carlito"/>
              </a:rPr>
              <a:t>bound</a:t>
            </a:r>
            <a:r>
              <a:rPr sz="2400" b="1" spc="-50" dirty="0">
                <a:latin typeface="Carlito"/>
                <a:cs typeface="Carlito"/>
              </a:rPr>
              <a:t> </a:t>
            </a:r>
            <a:r>
              <a:rPr sz="2400" b="1" spc="-10" dirty="0">
                <a:latin typeface="Carlito"/>
                <a:cs typeface="Carlito"/>
              </a:rPr>
              <a:t>substances.</a:t>
            </a:r>
            <a:endParaRPr sz="2400">
              <a:latin typeface="Carlito"/>
              <a:cs typeface="Carlito"/>
            </a:endParaRPr>
          </a:p>
          <a:p>
            <a:pPr marL="355600" indent="-342900">
              <a:lnSpc>
                <a:spcPct val="100000"/>
              </a:lnSpc>
              <a:spcBef>
                <a:spcPts val="285"/>
              </a:spcBef>
              <a:buFont typeface="Arial"/>
              <a:buChar char="•"/>
              <a:tabLst>
                <a:tab pos="354965" algn="l"/>
                <a:tab pos="355600" algn="l"/>
              </a:tabLst>
            </a:pPr>
            <a:r>
              <a:rPr sz="2400" b="1" spc="-15" dirty="0">
                <a:latin typeface="Carlito"/>
                <a:cs typeface="Carlito"/>
              </a:rPr>
              <a:t>Keep </a:t>
            </a:r>
            <a:r>
              <a:rPr sz="2400" b="1" spc="-5" dirty="0">
                <a:latin typeface="Carlito"/>
                <a:cs typeface="Carlito"/>
              </a:rPr>
              <a:t>valuable</a:t>
            </a:r>
            <a:r>
              <a:rPr sz="2400" b="1" spc="-70" dirty="0">
                <a:latin typeface="Carlito"/>
                <a:cs typeface="Carlito"/>
              </a:rPr>
              <a:t> </a:t>
            </a:r>
            <a:r>
              <a:rPr sz="2400" b="1" spc="-10" dirty="0">
                <a:latin typeface="Carlito"/>
                <a:cs typeface="Carlito"/>
              </a:rPr>
              <a:t>proteins.</a:t>
            </a:r>
            <a:endParaRPr sz="2400">
              <a:latin typeface="Carlito"/>
              <a:cs typeface="Carlito"/>
            </a:endParaRPr>
          </a:p>
          <a:p>
            <a:pPr marL="355600" marR="578485" indent="-342900">
              <a:lnSpc>
                <a:spcPct val="90000"/>
              </a:lnSpc>
              <a:spcBef>
                <a:spcPts val="575"/>
              </a:spcBef>
              <a:buFont typeface="Arial"/>
              <a:buChar char="•"/>
              <a:tabLst>
                <a:tab pos="354965" algn="l"/>
                <a:tab pos="355600" algn="l"/>
              </a:tabLst>
            </a:pPr>
            <a:r>
              <a:rPr sz="2400" b="1" spc="-25" dirty="0">
                <a:latin typeface="Carlito"/>
                <a:cs typeface="Carlito"/>
              </a:rPr>
              <a:t>Trials </a:t>
            </a:r>
            <a:r>
              <a:rPr sz="2400" b="1" spc="-15" dirty="0">
                <a:latin typeface="Carlito"/>
                <a:cs typeface="Carlito"/>
              </a:rPr>
              <a:t>have </a:t>
            </a:r>
            <a:r>
              <a:rPr sz="2400" b="1" spc="-10" dirty="0">
                <a:latin typeface="Carlito"/>
                <a:cs typeface="Carlito"/>
              </a:rPr>
              <a:t>found </a:t>
            </a:r>
            <a:r>
              <a:rPr sz="2400" b="1" dirty="0">
                <a:latin typeface="Carlito"/>
                <a:cs typeface="Carlito"/>
              </a:rPr>
              <a:t>it </a:t>
            </a:r>
            <a:r>
              <a:rPr sz="2400" b="1" spc="-15" dirty="0">
                <a:latin typeface="Carlito"/>
                <a:cs typeface="Carlito"/>
              </a:rPr>
              <a:t>safe </a:t>
            </a:r>
            <a:r>
              <a:rPr sz="2400" b="1" dirty="0">
                <a:latin typeface="Carlito"/>
                <a:cs typeface="Carlito"/>
              </a:rPr>
              <a:t>and  </a:t>
            </a:r>
            <a:r>
              <a:rPr sz="2400" b="1" spc="-10" dirty="0">
                <a:latin typeface="Carlito"/>
                <a:cs typeface="Carlito"/>
              </a:rPr>
              <a:t>associated </a:t>
            </a:r>
            <a:r>
              <a:rPr sz="2400" b="1" spc="-5" dirty="0">
                <a:latin typeface="Carlito"/>
                <a:cs typeface="Carlito"/>
              </a:rPr>
              <a:t>with clinical  </a:t>
            </a:r>
            <a:r>
              <a:rPr sz="2400" b="1" spc="-10" dirty="0">
                <a:latin typeface="Carlito"/>
                <a:cs typeface="Carlito"/>
              </a:rPr>
              <a:t>improvement.</a:t>
            </a:r>
            <a:endParaRPr sz="2400">
              <a:latin typeface="Carlito"/>
              <a:cs typeface="Carlito"/>
            </a:endParaRPr>
          </a:p>
        </p:txBody>
      </p:sp>
      <p:sp>
        <p:nvSpPr>
          <p:cNvPr id="4" name="object 4"/>
          <p:cNvSpPr/>
          <p:nvPr/>
        </p:nvSpPr>
        <p:spPr>
          <a:xfrm>
            <a:off x="4648200" y="1219200"/>
            <a:ext cx="4419600" cy="5181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spc="-295" dirty="0"/>
              <a:t>ELAD® </a:t>
            </a:r>
            <a:r>
              <a:rPr sz="4000" spc="-5" dirty="0"/>
              <a:t>[</a:t>
            </a:r>
            <a:r>
              <a:rPr spc="-5" dirty="0"/>
              <a:t>Extracorporeal </a:t>
            </a:r>
            <a:r>
              <a:rPr spc="-85" dirty="0"/>
              <a:t>Liver  </a:t>
            </a:r>
            <a:r>
              <a:rPr spc="-250" dirty="0"/>
              <a:t>Assist </a:t>
            </a:r>
            <a:r>
              <a:rPr spc="-80" dirty="0"/>
              <a:t>Device</a:t>
            </a:r>
            <a:r>
              <a:rPr spc="-135" dirty="0"/>
              <a:t> </a:t>
            </a:r>
            <a:r>
              <a:rPr sz="4000" spc="-114" dirty="0"/>
              <a:t>]</a:t>
            </a:r>
            <a:endParaRPr sz="4000"/>
          </a:p>
        </p:txBody>
      </p:sp>
      <p:sp>
        <p:nvSpPr>
          <p:cNvPr id="3" name="object 3"/>
          <p:cNvSpPr txBox="1"/>
          <p:nvPr/>
        </p:nvSpPr>
        <p:spPr>
          <a:xfrm>
            <a:off x="154939" y="3711320"/>
            <a:ext cx="8616950" cy="3025775"/>
          </a:xfrm>
          <a:prstGeom prst="rect">
            <a:avLst/>
          </a:prstGeom>
        </p:spPr>
        <p:txBody>
          <a:bodyPr vert="horz" wrap="square" lIns="0" tIns="53975" rIns="0" bIns="0" rtlCol="0">
            <a:spAutoFit/>
          </a:bodyPr>
          <a:lstStyle/>
          <a:p>
            <a:pPr marL="355600" marR="300990" indent="-342900">
              <a:lnSpc>
                <a:spcPts val="2590"/>
              </a:lnSpc>
              <a:spcBef>
                <a:spcPts val="425"/>
              </a:spcBef>
              <a:buFont typeface="Arial"/>
              <a:buChar char="•"/>
              <a:tabLst>
                <a:tab pos="354965" algn="l"/>
                <a:tab pos="355600" algn="l"/>
              </a:tabLst>
            </a:pPr>
            <a:r>
              <a:rPr sz="2400" b="1" dirty="0">
                <a:latin typeface="Carlito"/>
                <a:cs typeface="Carlito"/>
              </a:rPr>
              <a:t>Uses </a:t>
            </a:r>
            <a:r>
              <a:rPr sz="2400" b="1" spc="-10" dirty="0">
                <a:latin typeface="Carlito"/>
                <a:cs typeface="Carlito"/>
              </a:rPr>
              <a:t>cultured </a:t>
            </a:r>
            <a:r>
              <a:rPr sz="2400" b="1" spc="-5" dirty="0">
                <a:latin typeface="Carlito"/>
                <a:cs typeface="Carlito"/>
              </a:rPr>
              <a:t>human </a:t>
            </a:r>
            <a:r>
              <a:rPr sz="2400" b="1" spc="-10" dirty="0">
                <a:latin typeface="Carlito"/>
                <a:cs typeface="Carlito"/>
              </a:rPr>
              <a:t>hepatocytes </a:t>
            </a:r>
            <a:r>
              <a:rPr sz="2400" b="1" spc="-15" dirty="0">
                <a:latin typeface="Carlito"/>
                <a:cs typeface="Carlito"/>
              </a:rPr>
              <a:t>express </a:t>
            </a:r>
            <a:r>
              <a:rPr sz="2400" b="1" spc="-5" dirty="0">
                <a:latin typeface="Carlito"/>
                <a:cs typeface="Carlito"/>
              </a:rPr>
              <a:t>normal liver-specific  metabolic </a:t>
            </a:r>
            <a:r>
              <a:rPr sz="2400" b="1" spc="-20" dirty="0">
                <a:latin typeface="Carlito"/>
                <a:cs typeface="Carlito"/>
              </a:rPr>
              <a:t>pathways. </a:t>
            </a:r>
            <a:r>
              <a:rPr sz="2400" b="1" dirty="0">
                <a:latin typeface="Carlito"/>
                <a:cs typeface="Carlito"/>
              </a:rPr>
              <a:t>hollow </a:t>
            </a:r>
            <a:r>
              <a:rPr sz="2400" b="1" spc="-10" dirty="0">
                <a:latin typeface="Carlito"/>
                <a:cs typeface="Carlito"/>
              </a:rPr>
              <a:t>fiber </a:t>
            </a:r>
            <a:r>
              <a:rPr sz="2400" b="1" spc="-35" dirty="0">
                <a:latin typeface="Carlito"/>
                <a:cs typeface="Carlito"/>
              </a:rPr>
              <a:t>dialyzer.</a:t>
            </a:r>
            <a:endParaRPr sz="2400">
              <a:latin typeface="Carlito"/>
              <a:cs typeface="Carlito"/>
            </a:endParaRPr>
          </a:p>
          <a:p>
            <a:pPr marL="355600" marR="1122680" indent="-342900">
              <a:lnSpc>
                <a:spcPts val="2590"/>
              </a:lnSpc>
              <a:spcBef>
                <a:spcPts val="5"/>
              </a:spcBef>
              <a:buFont typeface="Arial"/>
              <a:buChar char="•"/>
              <a:tabLst>
                <a:tab pos="354965" algn="l"/>
                <a:tab pos="355600" algn="l"/>
              </a:tabLst>
            </a:pPr>
            <a:r>
              <a:rPr sz="2400" b="1" spc="-15" dirty="0">
                <a:latin typeface="Carlito"/>
                <a:cs typeface="Carlito"/>
              </a:rPr>
              <a:t>Dialyzer </a:t>
            </a:r>
            <a:r>
              <a:rPr sz="2400" b="1" spc="-5" dirty="0">
                <a:latin typeface="Carlito"/>
                <a:cs typeface="Carlito"/>
              </a:rPr>
              <a:t>cartridge connected </a:t>
            </a:r>
            <a:r>
              <a:rPr sz="2400" b="1" spc="-15" dirty="0">
                <a:latin typeface="Carlito"/>
                <a:cs typeface="Carlito"/>
              </a:rPr>
              <a:t>to </a:t>
            </a:r>
            <a:r>
              <a:rPr sz="2400" b="1" spc="-10" dirty="0">
                <a:latin typeface="Carlito"/>
                <a:cs typeface="Carlito"/>
              </a:rPr>
              <a:t>continuous </a:t>
            </a:r>
            <a:r>
              <a:rPr sz="2400" b="1" spc="-5" dirty="0">
                <a:latin typeface="Carlito"/>
                <a:cs typeface="Carlito"/>
              </a:rPr>
              <a:t>hemodialysis  machines, </a:t>
            </a:r>
            <a:r>
              <a:rPr sz="2400" b="1" spc="-20" dirty="0">
                <a:latin typeface="Carlito"/>
                <a:cs typeface="Carlito"/>
              </a:rPr>
              <a:t>like </a:t>
            </a:r>
            <a:r>
              <a:rPr sz="2400" b="1" spc="-5" dirty="0">
                <a:latin typeface="Carlito"/>
                <a:cs typeface="Carlito"/>
              </a:rPr>
              <a:t>those used </a:t>
            </a:r>
            <a:r>
              <a:rPr sz="2400" b="1" spc="-15" dirty="0">
                <a:latin typeface="Carlito"/>
                <a:cs typeface="Carlito"/>
              </a:rPr>
              <a:t>for </a:t>
            </a:r>
            <a:r>
              <a:rPr sz="2400" b="1" spc="-10" dirty="0">
                <a:latin typeface="Carlito"/>
                <a:cs typeface="Carlito"/>
              </a:rPr>
              <a:t>renal</a:t>
            </a:r>
            <a:r>
              <a:rPr sz="2400" b="1" spc="25" dirty="0">
                <a:latin typeface="Carlito"/>
                <a:cs typeface="Carlito"/>
              </a:rPr>
              <a:t> </a:t>
            </a:r>
            <a:r>
              <a:rPr sz="2400" b="1" spc="-30" dirty="0">
                <a:latin typeface="Carlito"/>
                <a:cs typeface="Carlito"/>
              </a:rPr>
              <a:t>therapy.</a:t>
            </a:r>
            <a:endParaRPr sz="2400">
              <a:latin typeface="Carlito"/>
              <a:cs typeface="Carlito"/>
            </a:endParaRPr>
          </a:p>
          <a:p>
            <a:pPr marL="355600" marR="1143635" indent="-342900">
              <a:lnSpc>
                <a:spcPts val="2590"/>
              </a:lnSpc>
              <a:spcBef>
                <a:spcPts val="10"/>
              </a:spcBef>
              <a:buFont typeface="Arial"/>
              <a:buChar char="•"/>
              <a:tabLst>
                <a:tab pos="354965" algn="l"/>
                <a:tab pos="355600" algn="l"/>
              </a:tabLst>
            </a:pPr>
            <a:r>
              <a:rPr sz="2400" b="1" dirty="0">
                <a:latin typeface="Carlito"/>
                <a:cs typeface="Carlito"/>
              </a:rPr>
              <a:t>Blood </a:t>
            </a:r>
            <a:r>
              <a:rPr sz="2400" b="1" spc="-15" dirty="0">
                <a:latin typeface="Carlito"/>
                <a:cs typeface="Carlito"/>
              </a:rPr>
              <a:t>separated </a:t>
            </a:r>
            <a:r>
              <a:rPr sz="2400" b="1" spc="-20" dirty="0">
                <a:latin typeface="Carlito"/>
                <a:cs typeface="Carlito"/>
              </a:rPr>
              <a:t>into </a:t>
            </a:r>
            <a:r>
              <a:rPr sz="2400" b="1" dirty="0">
                <a:latin typeface="Carlito"/>
                <a:cs typeface="Carlito"/>
              </a:rPr>
              <a:t>a </a:t>
            </a:r>
            <a:r>
              <a:rPr sz="2400" b="1" spc="-5" dirty="0">
                <a:latin typeface="Carlito"/>
                <a:cs typeface="Carlito"/>
              </a:rPr>
              <a:t>cellular component </a:t>
            </a:r>
            <a:r>
              <a:rPr sz="2400" b="1" dirty="0">
                <a:latin typeface="Carlito"/>
                <a:cs typeface="Carlito"/>
              </a:rPr>
              <a:t>and a </a:t>
            </a:r>
            <a:r>
              <a:rPr sz="2400" b="1" spc="-5" dirty="0">
                <a:latin typeface="Carlito"/>
                <a:cs typeface="Carlito"/>
              </a:rPr>
              <a:t>plasma  component.</a:t>
            </a:r>
            <a:endParaRPr sz="2400">
              <a:latin typeface="Carlito"/>
              <a:cs typeface="Carlito"/>
            </a:endParaRPr>
          </a:p>
          <a:p>
            <a:pPr marL="355600" indent="-342900">
              <a:lnSpc>
                <a:spcPts val="2410"/>
              </a:lnSpc>
              <a:buFont typeface="Arial"/>
              <a:buChar char="•"/>
              <a:tabLst>
                <a:tab pos="354965" algn="l"/>
                <a:tab pos="355600" algn="l"/>
              </a:tabLst>
            </a:pPr>
            <a:r>
              <a:rPr sz="2400" b="1" spc="-5" dirty="0">
                <a:latin typeface="Carlito"/>
                <a:cs typeface="Carlito"/>
              </a:rPr>
              <a:t>Plasma </a:t>
            </a:r>
            <a:r>
              <a:rPr sz="2400" b="1" spc="-10" dirty="0">
                <a:latin typeface="Carlito"/>
                <a:cs typeface="Carlito"/>
              </a:rPr>
              <a:t>through </a:t>
            </a:r>
            <a:r>
              <a:rPr sz="2400" b="1" spc="-30" dirty="0">
                <a:latin typeface="Carlito"/>
                <a:cs typeface="Carlito"/>
              </a:rPr>
              <a:t>dialyzer, </a:t>
            </a:r>
            <a:r>
              <a:rPr sz="2400" b="1" spc="-10" dirty="0">
                <a:latin typeface="Carlito"/>
                <a:cs typeface="Carlito"/>
              </a:rPr>
              <a:t>hepatocytes </a:t>
            </a:r>
            <a:r>
              <a:rPr sz="2400" b="1" dirty="0">
                <a:latin typeface="Carlito"/>
                <a:cs typeface="Carlito"/>
              </a:rPr>
              <a:t>on </a:t>
            </a:r>
            <a:r>
              <a:rPr sz="2400" b="1" spc="-5" dirty="0">
                <a:latin typeface="Carlito"/>
                <a:cs typeface="Carlito"/>
              </a:rPr>
              <a:t>outside </a:t>
            </a:r>
            <a:r>
              <a:rPr sz="2400" b="1" dirty="0">
                <a:latin typeface="Carlito"/>
                <a:cs typeface="Carlito"/>
              </a:rPr>
              <a:t>of </a:t>
            </a:r>
            <a:r>
              <a:rPr sz="2400" b="1" spc="-5" dirty="0">
                <a:latin typeface="Carlito"/>
                <a:cs typeface="Carlito"/>
              </a:rPr>
              <a:t>hollow</a:t>
            </a:r>
            <a:r>
              <a:rPr sz="2400" b="1" spc="65" dirty="0">
                <a:latin typeface="Carlito"/>
                <a:cs typeface="Carlito"/>
              </a:rPr>
              <a:t> </a:t>
            </a:r>
            <a:r>
              <a:rPr sz="2400" b="1" spc="-10" dirty="0">
                <a:latin typeface="Carlito"/>
                <a:cs typeface="Carlito"/>
              </a:rPr>
              <a:t>fibers.</a:t>
            </a:r>
            <a:endParaRPr sz="2400">
              <a:latin typeface="Carlito"/>
              <a:cs typeface="Carlito"/>
            </a:endParaRPr>
          </a:p>
          <a:p>
            <a:pPr marL="355600" indent="-342900">
              <a:lnSpc>
                <a:spcPts val="2595"/>
              </a:lnSpc>
              <a:buFont typeface="Arial"/>
              <a:buChar char="•"/>
              <a:tabLst>
                <a:tab pos="354965" algn="l"/>
                <a:tab pos="355600" algn="l"/>
              </a:tabLst>
            </a:pPr>
            <a:r>
              <a:rPr sz="2400" b="1" spc="-10" dirty="0">
                <a:latin typeface="Carlito"/>
                <a:cs typeface="Carlito"/>
              </a:rPr>
              <a:t>Currently </a:t>
            </a:r>
            <a:r>
              <a:rPr sz="2400" b="1" spc="-15" dirty="0">
                <a:latin typeface="Carlito"/>
                <a:cs typeface="Carlito"/>
              </a:rPr>
              <a:t>involved </a:t>
            </a:r>
            <a:r>
              <a:rPr sz="2400" b="1" dirty="0">
                <a:latin typeface="Carlito"/>
                <a:cs typeface="Carlito"/>
              </a:rPr>
              <a:t>in a </a:t>
            </a:r>
            <a:r>
              <a:rPr sz="2400" b="1" spc="-5" dirty="0">
                <a:latin typeface="Carlito"/>
                <a:cs typeface="Carlito"/>
              </a:rPr>
              <a:t>phase </a:t>
            </a:r>
            <a:r>
              <a:rPr sz="2400" b="1" dirty="0">
                <a:latin typeface="Carlito"/>
                <a:cs typeface="Carlito"/>
              </a:rPr>
              <a:t>2 </a:t>
            </a:r>
            <a:r>
              <a:rPr sz="2400" b="1" spc="-5" dirty="0">
                <a:latin typeface="Carlito"/>
                <a:cs typeface="Carlito"/>
              </a:rPr>
              <a:t>clinical trial </a:t>
            </a:r>
            <a:r>
              <a:rPr sz="2400" b="1" spc="-20" dirty="0">
                <a:latin typeface="Carlito"/>
                <a:cs typeface="Carlito"/>
              </a:rPr>
              <a:t>to </a:t>
            </a:r>
            <a:r>
              <a:rPr sz="2400" b="1" spc="-15" dirty="0">
                <a:latin typeface="Carlito"/>
                <a:cs typeface="Carlito"/>
              </a:rPr>
              <a:t>evaluate </a:t>
            </a:r>
            <a:r>
              <a:rPr sz="2400" b="1" spc="-5" dirty="0">
                <a:latin typeface="Carlito"/>
                <a:cs typeface="Carlito"/>
              </a:rPr>
              <a:t>the</a:t>
            </a:r>
            <a:r>
              <a:rPr sz="2400" b="1" spc="50" dirty="0">
                <a:latin typeface="Carlito"/>
                <a:cs typeface="Carlito"/>
              </a:rPr>
              <a:t> </a:t>
            </a:r>
            <a:r>
              <a:rPr sz="2400" b="1" spc="-10" dirty="0">
                <a:latin typeface="Carlito"/>
                <a:cs typeface="Carlito"/>
              </a:rPr>
              <a:t>safety</a:t>
            </a:r>
            <a:endParaRPr sz="2400">
              <a:latin typeface="Carlito"/>
              <a:cs typeface="Carlito"/>
            </a:endParaRPr>
          </a:p>
          <a:p>
            <a:pPr marL="355600">
              <a:lnSpc>
                <a:spcPts val="2735"/>
              </a:lnSpc>
            </a:pPr>
            <a:r>
              <a:rPr sz="2400" b="1" dirty="0">
                <a:latin typeface="Carlito"/>
                <a:cs typeface="Carlito"/>
              </a:rPr>
              <a:t>and</a:t>
            </a:r>
            <a:r>
              <a:rPr sz="2400" b="1" spc="-15" dirty="0">
                <a:latin typeface="Carlito"/>
                <a:cs typeface="Carlito"/>
              </a:rPr>
              <a:t> </a:t>
            </a:r>
            <a:r>
              <a:rPr sz="2400" b="1" spc="-5" dirty="0">
                <a:latin typeface="Carlito"/>
                <a:cs typeface="Carlito"/>
              </a:rPr>
              <a:t>efficiency</a:t>
            </a:r>
            <a:r>
              <a:rPr sz="2400" spc="-5" dirty="0">
                <a:latin typeface="Carlito"/>
                <a:cs typeface="Carlito"/>
              </a:rPr>
              <a:t>.</a:t>
            </a:r>
            <a:endParaRPr sz="2400">
              <a:latin typeface="Carlito"/>
              <a:cs typeface="Carlito"/>
            </a:endParaRPr>
          </a:p>
        </p:txBody>
      </p:sp>
      <p:sp>
        <p:nvSpPr>
          <p:cNvPr id="4" name="object 4"/>
          <p:cNvSpPr/>
          <p:nvPr/>
        </p:nvSpPr>
        <p:spPr>
          <a:xfrm>
            <a:off x="457200" y="1219200"/>
            <a:ext cx="8229600" cy="2514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33020"/>
            <a:ext cx="8255000" cy="1367790"/>
          </a:xfrm>
          <a:prstGeom prst="rect">
            <a:avLst/>
          </a:prstGeom>
        </p:spPr>
        <p:txBody>
          <a:bodyPr vert="horz" wrap="square" lIns="0" tIns="12700" rIns="0" bIns="0" rtlCol="0">
            <a:spAutoFit/>
          </a:bodyPr>
          <a:lstStyle/>
          <a:p>
            <a:pPr marL="12700" marR="5080">
              <a:lnSpc>
                <a:spcPct val="100000"/>
              </a:lnSpc>
              <a:spcBef>
                <a:spcPts val="100"/>
              </a:spcBef>
            </a:pPr>
            <a:r>
              <a:rPr spc="-480" dirty="0"/>
              <a:t>BLSS </a:t>
            </a:r>
            <a:r>
              <a:rPr sz="4000" spc="-45" dirty="0"/>
              <a:t>[</a:t>
            </a:r>
            <a:r>
              <a:rPr spc="-45" dirty="0"/>
              <a:t>Bioartificial </a:t>
            </a:r>
            <a:r>
              <a:rPr spc="-85" dirty="0"/>
              <a:t>Liver </a:t>
            </a:r>
            <a:r>
              <a:rPr spc="-50" dirty="0"/>
              <a:t>Support  </a:t>
            </a:r>
            <a:r>
              <a:rPr spc="-114" dirty="0"/>
              <a:t>System</a:t>
            </a:r>
            <a:r>
              <a:rPr spc="-35" dirty="0"/>
              <a:t> </a:t>
            </a:r>
            <a:r>
              <a:rPr sz="4000" spc="-114" dirty="0"/>
              <a:t>]</a:t>
            </a:r>
            <a:endParaRPr sz="4000"/>
          </a:p>
        </p:txBody>
      </p:sp>
      <p:sp>
        <p:nvSpPr>
          <p:cNvPr id="3" name="object 3"/>
          <p:cNvSpPr txBox="1"/>
          <p:nvPr/>
        </p:nvSpPr>
        <p:spPr>
          <a:xfrm>
            <a:off x="535940" y="1576781"/>
            <a:ext cx="7997190" cy="2660015"/>
          </a:xfrm>
          <a:prstGeom prst="rect">
            <a:avLst/>
          </a:prstGeom>
        </p:spPr>
        <p:txBody>
          <a:bodyPr vert="horz" wrap="square" lIns="0" tIns="12700" rIns="0" bIns="0" rtlCol="0">
            <a:spAutoFit/>
          </a:bodyPr>
          <a:lstStyle/>
          <a:p>
            <a:pPr marL="355600" indent="-343535">
              <a:lnSpc>
                <a:spcPts val="2740"/>
              </a:lnSpc>
              <a:spcBef>
                <a:spcPts val="100"/>
              </a:spcBef>
              <a:buFont typeface="Arial"/>
              <a:buChar char="•"/>
              <a:tabLst>
                <a:tab pos="355600" algn="l"/>
                <a:tab pos="356235" algn="l"/>
              </a:tabLst>
            </a:pPr>
            <a:r>
              <a:rPr sz="2400" b="1" spc="-10" dirty="0">
                <a:latin typeface="Carlito"/>
                <a:cs typeface="Carlito"/>
              </a:rPr>
              <a:t>Extracorporeal hemofiltration </a:t>
            </a:r>
            <a:r>
              <a:rPr sz="2400" b="1" spc="-5" dirty="0">
                <a:latin typeface="Carlito"/>
                <a:cs typeface="Carlito"/>
              </a:rPr>
              <a:t>hollow </a:t>
            </a:r>
            <a:r>
              <a:rPr sz="2400" b="1" spc="-10" dirty="0">
                <a:latin typeface="Carlito"/>
                <a:cs typeface="Carlito"/>
              </a:rPr>
              <a:t>fiber</a:t>
            </a:r>
            <a:r>
              <a:rPr sz="2400" b="1" spc="-20" dirty="0">
                <a:latin typeface="Carlito"/>
                <a:cs typeface="Carlito"/>
              </a:rPr>
              <a:t> </a:t>
            </a:r>
            <a:r>
              <a:rPr sz="2400" b="1" spc="-10" dirty="0">
                <a:latin typeface="Carlito"/>
                <a:cs typeface="Carlito"/>
              </a:rPr>
              <a:t>membrane</a:t>
            </a:r>
            <a:endParaRPr sz="2400">
              <a:latin typeface="Carlito"/>
              <a:cs typeface="Carlito"/>
            </a:endParaRPr>
          </a:p>
          <a:p>
            <a:pPr marL="355600">
              <a:lnSpc>
                <a:spcPts val="2740"/>
              </a:lnSpc>
            </a:pPr>
            <a:r>
              <a:rPr sz="2400" b="1" spc="-10" dirty="0">
                <a:latin typeface="Carlito"/>
                <a:cs typeface="Carlito"/>
              </a:rPr>
              <a:t>bioreactor </a:t>
            </a:r>
            <a:r>
              <a:rPr sz="2400" b="1" spc="-5" dirty="0">
                <a:latin typeface="Carlito"/>
                <a:cs typeface="Carlito"/>
              </a:rPr>
              <a:t>with </a:t>
            </a:r>
            <a:r>
              <a:rPr sz="2400" b="1" dirty="0">
                <a:latin typeface="Carlito"/>
                <a:cs typeface="Carlito"/>
              </a:rPr>
              <a:t>100 </a:t>
            </a:r>
            <a:r>
              <a:rPr sz="2400" b="1" spc="-10" dirty="0">
                <a:latin typeface="Carlito"/>
                <a:cs typeface="Carlito"/>
              </a:rPr>
              <a:t>grams </a:t>
            </a:r>
            <a:r>
              <a:rPr sz="2400" b="1" dirty="0">
                <a:latin typeface="Carlito"/>
                <a:cs typeface="Carlito"/>
              </a:rPr>
              <a:t>of </a:t>
            </a:r>
            <a:r>
              <a:rPr sz="2400" b="1" spc="-5" dirty="0">
                <a:latin typeface="Carlito"/>
                <a:cs typeface="Carlito"/>
              </a:rPr>
              <a:t>primary </a:t>
            </a:r>
            <a:r>
              <a:rPr sz="2400" b="1" spc="-10" dirty="0">
                <a:latin typeface="Carlito"/>
                <a:cs typeface="Carlito"/>
              </a:rPr>
              <a:t>porcine</a:t>
            </a:r>
            <a:r>
              <a:rPr sz="2400" b="1" spc="-45" dirty="0">
                <a:latin typeface="Carlito"/>
                <a:cs typeface="Carlito"/>
              </a:rPr>
              <a:t> </a:t>
            </a:r>
            <a:r>
              <a:rPr sz="2400" b="1" spc="-10" dirty="0">
                <a:latin typeface="Carlito"/>
                <a:cs typeface="Carlito"/>
              </a:rPr>
              <a:t>hepatocytes.</a:t>
            </a:r>
            <a:endParaRPr sz="2400">
              <a:latin typeface="Carlito"/>
              <a:cs typeface="Carlito"/>
            </a:endParaRPr>
          </a:p>
          <a:p>
            <a:pPr marL="355600" indent="-343535">
              <a:lnSpc>
                <a:spcPct val="100000"/>
              </a:lnSpc>
              <a:spcBef>
                <a:spcPts val="290"/>
              </a:spcBef>
              <a:buFont typeface="Arial"/>
              <a:buChar char="•"/>
              <a:tabLst>
                <a:tab pos="355600" algn="l"/>
                <a:tab pos="356235" algn="l"/>
              </a:tabLst>
            </a:pPr>
            <a:r>
              <a:rPr sz="2400" b="1" spc="-5" dirty="0">
                <a:latin typeface="Carlito"/>
                <a:cs typeface="Carlito"/>
              </a:rPr>
              <a:t>Whole blood </a:t>
            </a:r>
            <a:r>
              <a:rPr sz="2400" b="1" dirty="0">
                <a:latin typeface="Carlito"/>
                <a:cs typeface="Carlito"/>
              </a:rPr>
              <a:t>is</a:t>
            </a:r>
            <a:r>
              <a:rPr sz="2400" b="1" spc="-10" dirty="0">
                <a:latin typeface="Carlito"/>
                <a:cs typeface="Carlito"/>
              </a:rPr>
              <a:t> </a:t>
            </a:r>
            <a:r>
              <a:rPr sz="2400" b="1" spc="-15" dirty="0">
                <a:latin typeface="Carlito"/>
                <a:cs typeface="Carlito"/>
              </a:rPr>
              <a:t>filtered.</a:t>
            </a:r>
            <a:endParaRPr sz="2400">
              <a:latin typeface="Carlito"/>
              <a:cs typeface="Carlito"/>
            </a:endParaRPr>
          </a:p>
          <a:p>
            <a:pPr marL="355600" marR="5080" indent="-343535">
              <a:lnSpc>
                <a:spcPts val="2590"/>
              </a:lnSpc>
              <a:spcBef>
                <a:spcPts val="615"/>
              </a:spcBef>
              <a:buFont typeface="Arial"/>
              <a:buChar char="•"/>
              <a:tabLst>
                <a:tab pos="355600" algn="l"/>
                <a:tab pos="356235" algn="l"/>
                <a:tab pos="3093085" algn="l"/>
              </a:tabLst>
            </a:pPr>
            <a:r>
              <a:rPr sz="2400" b="1" spc="-10" dirty="0">
                <a:latin typeface="Carlito"/>
                <a:cs typeface="Carlito"/>
              </a:rPr>
              <a:t>Contains </a:t>
            </a:r>
            <a:r>
              <a:rPr sz="2400" b="1" spc="-5" dirty="0">
                <a:latin typeface="Carlito"/>
                <a:cs typeface="Carlito"/>
              </a:rPr>
              <a:t>blood pump, heat </a:t>
            </a:r>
            <a:r>
              <a:rPr sz="2400" b="1" spc="-35" dirty="0">
                <a:latin typeface="Carlito"/>
                <a:cs typeface="Carlito"/>
              </a:rPr>
              <a:t>exchanger, </a:t>
            </a:r>
            <a:r>
              <a:rPr sz="2400" b="1" spc="-20" dirty="0">
                <a:latin typeface="Carlito"/>
                <a:cs typeface="Carlito"/>
              </a:rPr>
              <a:t>oxygenator </a:t>
            </a:r>
            <a:r>
              <a:rPr sz="2400" b="1" spc="-15" dirty="0">
                <a:latin typeface="Carlito"/>
                <a:cs typeface="Carlito"/>
              </a:rPr>
              <a:t>to </a:t>
            </a:r>
            <a:r>
              <a:rPr sz="2400" b="1" spc="-10" dirty="0">
                <a:latin typeface="Carlito"/>
                <a:cs typeface="Carlito"/>
              </a:rPr>
              <a:t>control  </a:t>
            </a:r>
            <a:r>
              <a:rPr sz="2400" b="1" spc="-15" dirty="0">
                <a:latin typeface="Carlito"/>
                <a:cs typeface="Carlito"/>
              </a:rPr>
              <a:t>oxygenation</a:t>
            </a:r>
            <a:r>
              <a:rPr sz="2400" b="1" spc="-5" dirty="0">
                <a:latin typeface="Carlito"/>
                <a:cs typeface="Carlito"/>
              </a:rPr>
              <a:t> </a:t>
            </a:r>
            <a:r>
              <a:rPr sz="2400" b="1" dirty="0">
                <a:latin typeface="Carlito"/>
                <a:cs typeface="Carlito"/>
              </a:rPr>
              <a:t>and </a:t>
            </a:r>
            <a:r>
              <a:rPr sz="2400" b="1" spc="-5" dirty="0">
                <a:latin typeface="Carlito"/>
                <a:cs typeface="Carlito"/>
              </a:rPr>
              <a:t>pH,	</a:t>
            </a:r>
            <a:r>
              <a:rPr sz="2400" b="1" dirty="0">
                <a:latin typeface="Carlito"/>
                <a:cs typeface="Carlito"/>
              </a:rPr>
              <a:t>and </a:t>
            </a:r>
            <a:r>
              <a:rPr sz="2400" b="1" spc="-5" dirty="0">
                <a:latin typeface="Carlito"/>
                <a:cs typeface="Carlito"/>
              </a:rPr>
              <a:t>hollow </a:t>
            </a:r>
            <a:r>
              <a:rPr sz="2400" b="1" spc="-10" dirty="0">
                <a:latin typeface="Carlito"/>
                <a:cs typeface="Carlito"/>
              </a:rPr>
              <a:t>fiber</a:t>
            </a:r>
            <a:r>
              <a:rPr sz="2400" b="1" spc="-15" dirty="0">
                <a:latin typeface="Carlito"/>
                <a:cs typeface="Carlito"/>
              </a:rPr>
              <a:t> </a:t>
            </a:r>
            <a:r>
              <a:rPr sz="2400" b="1" spc="-25" dirty="0">
                <a:latin typeface="Carlito"/>
                <a:cs typeface="Carlito"/>
              </a:rPr>
              <a:t>bioreactor.</a:t>
            </a:r>
            <a:endParaRPr sz="2400">
              <a:latin typeface="Carlito"/>
              <a:cs typeface="Carlito"/>
            </a:endParaRPr>
          </a:p>
          <a:p>
            <a:pPr marL="355600" indent="-343535">
              <a:lnSpc>
                <a:spcPct val="100000"/>
              </a:lnSpc>
              <a:spcBef>
                <a:spcPts val="254"/>
              </a:spcBef>
              <a:buFont typeface="Arial"/>
              <a:buChar char="•"/>
              <a:tabLst>
                <a:tab pos="355600" algn="l"/>
                <a:tab pos="356235" algn="l"/>
              </a:tabLst>
            </a:pPr>
            <a:r>
              <a:rPr sz="2400" b="1" spc="-10" dirty="0">
                <a:latin typeface="Carlito"/>
                <a:cs typeface="Carlito"/>
              </a:rPr>
              <a:t>Currently undergoing </a:t>
            </a:r>
            <a:r>
              <a:rPr sz="2400" b="1" spc="-5" dirty="0">
                <a:latin typeface="Carlito"/>
                <a:cs typeface="Carlito"/>
              </a:rPr>
              <a:t>phase I/II clinical</a:t>
            </a:r>
            <a:r>
              <a:rPr sz="2400" b="1" spc="25" dirty="0">
                <a:latin typeface="Carlito"/>
                <a:cs typeface="Carlito"/>
              </a:rPr>
              <a:t> </a:t>
            </a:r>
            <a:r>
              <a:rPr sz="2400" b="1" spc="-5" dirty="0">
                <a:latin typeface="Carlito"/>
                <a:cs typeface="Carlito"/>
              </a:rPr>
              <a:t>trials.</a:t>
            </a:r>
            <a:endParaRPr sz="2400">
              <a:latin typeface="Carlito"/>
              <a:cs typeface="Carlito"/>
            </a:endParaRPr>
          </a:p>
          <a:p>
            <a:pPr marL="355600" indent="-343535">
              <a:lnSpc>
                <a:spcPct val="100000"/>
              </a:lnSpc>
              <a:spcBef>
                <a:spcPts val="285"/>
              </a:spcBef>
              <a:buFont typeface="Arial"/>
              <a:buChar char="•"/>
              <a:tabLst>
                <a:tab pos="355600" algn="l"/>
                <a:tab pos="356235" algn="l"/>
              </a:tabLst>
            </a:pPr>
            <a:r>
              <a:rPr sz="2400" b="1" spc="-15" dirty="0">
                <a:latin typeface="Carlito"/>
                <a:cs typeface="Carlito"/>
              </a:rPr>
              <a:t>Patients </a:t>
            </a:r>
            <a:r>
              <a:rPr sz="2400" b="1" dirty="0">
                <a:latin typeface="Carlito"/>
                <a:cs typeface="Carlito"/>
              </a:rPr>
              <a:t>show some</a:t>
            </a:r>
            <a:r>
              <a:rPr sz="2400" b="1" spc="15" dirty="0">
                <a:latin typeface="Carlito"/>
                <a:cs typeface="Carlito"/>
              </a:rPr>
              <a:t> </a:t>
            </a:r>
            <a:r>
              <a:rPr sz="2400" b="1" spc="-10" dirty="0">
                <a:latin typeface="Carlito"/>
                <a:cs typeface="Carlito"/>
              </a:rPr>
              <a:t>improvement.</a:t>
            </a:r>
            <a:endParaRPr sz="2400">
              <a:latin typeface="Carlito"/>
              <a:cs typeface="Carlito"/>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 name="QUESTION" val="1"/>
  <p:tag name="TYP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5177</TotalTime>
  <Words>5903</Words>
  <Application>Microsoft Office PowerPoint</Application>
  <PresentationFormat>On-screen Show (4:3)</PresentationFormat>
  <Paragraphs>517</Paragraphs>
  <Slides>68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Carlito</vt:lpstr>
      <vt:lpstr>Times New Roman</vt:lpstr>
      <vt:lpstr>Wingdings</vt:lpstr>
      <vt:lpstr>Office Theme</vt:lpstr>
      <vt:lpstr>BIO-ARTIFICIAL LIVER</vt:lpstr>
      <vt:lpstr>THE LIVER</vt:lpstr>
      <vt:lpstr>COMPLICATIONS</vt:lpstr>
      <vt:lpstr>TREATMENTS</vt:lpstr>
      <vt:lpstr>BIO ARITIFICIAL LIVER DEVICE</vt:lpstr>
      <vt:lpstr>LIVER DIALYSIS UNIT</vt:lpstr>
      <vt:lpstr>MARS® [Molecular Absorbent  Recycling System ]</vt:lpstr>
      <vt:lpstr>ELAD® [Extracorporeal Liver  Assist Device ]</vt:lpstr>
      <vt:lpstr>BLSS [Bioartificial Liver Support  System ]</vt:lpstr>
      <vt:lpstr>MELS [Modular Extracorporeal  Liver System ]</vt:lpstr>
      <vt:lpstr>HEPASSIST 2000 SYSTEM</vt:lpstr>
      <vt:lpstr>LIVERx2000</vt:lpstr>
      <vt:lpstr>BIO ENGINES IMPLANTABLE  DEVICE</vt:lpstr>
      <vt:lpstr>AT PRESENT</vt:lpstr>
      <vt:lpstr>FUTURE CHALLENGES</vt:lpstr>
      <vt:lpstr>PowerPoint Presentation</vt:lpstr>
      <vt:lpstr>PowerPoint Presentation</vt:lpstr>
      <vt:lpstr>PowerPoint Presentation</vt:lpstr>
      <vt:lpstr>PowerPoint Presentation</vt:lpstr>
      <vt:lpstr>PowerPoint Presentation</vt:lpstr>
      <vt:lpstr>Functions of the circulatory system</vt:lpstr>
      <vt:lpstr>The Heart: Structures</vt:lpstr>
      <vt:lpstr>The Heart: Blood Flow</vt:lpstr>
      <vt:lpstr>The circulatory system</vt:lpstr>
      <vt:lpstr>The double circulatory system</vt:lpstr>
      <vt:lpstr>Blood vessels</vt:lpstr>
      <vt:lpstr>Diseases and Disorders of the Cardiovascular System</vt:lpstr>
      <vt:lpstr>Diseases and Disorders of the Cardiovascular System (cont.)</vt:lpstr>
      <vt:lpstr>Diseases and Disorders of the Cardiovascular System (cont.)</vt:lpstr>
      <vt:lpstr>Diseases and Disorders of the Cardiovascular System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BIO-ARTIFICIAL LIVER</dc:title>
  <dc:creator>DELL</dc:creator>
  <cp:lastModifiedBy>nagashree n rao</cp:lastModifiedBy>
  <cp:revision>48</cp:revision>
  <dcterms:created xsi:type="dcterms:W3CDTF">2020-03-30T12:11:49Z</dcterms:created>
  <dcterms:modified xsi:type="dcterms:W3CDTF">2023-08-17T11:27:08Z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2015-07-06T00:00:00Z</vt:filetime>
  </property>
  <property fmtid="{D5CDD505-2E9C-101B-9397-08002B2CF9AE}" pid="3" name="Creator">
    <vt:lpwstr>Microsoft® PowerPoint® 2013</vt:lpwstr>
  </property>
  <property fmtid="{D5CDD505-2E9C-101B-9397-08002B2CF9AE}" pid="4" name="LastSaved">
    <vt:filetime>2020-03-30T00:00:00Z</vt:filetime>
  </property>
</Properties>
</file>