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388" r:id="rId2"/>
    <p:sldId id="420" r:id="rId3"/>
    <p:sldId id="389" r:id="rId4"/>
    <p:sldId id="390"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24E79B-F07D-4532-A2D5-84180185BFCA}" type="datetimeFigureOut">
              <a:rPr lang="en-IN" smtClean="0"/>
              <a:t>01-07-2024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8CC98A-9F96-4BC8-B729-DD37CC61A3BD}" type="slidenum">
              <a:rPr lang="en-IN" smtClean="0"/>
              <a:t>‹#›</a:t>
            </a:fld>
            <a:endParaRPr lang="en-IN"/>
          </a:p>
        </p:txBody>
      </p:sp>
    </p:spTree>
    <p:extLst>
      <p:ext uri="{BB962C8B-B14F-4D97-AF65-F5344CB8AC3E}">
        <p14:creationId xmlns:p14="http://schemas.microsoft.com/office/powerpoint/2010/main" val="1110258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Notes Placeholder"/>
          <p:cNvSpPr>
            <a:spLocks noGrp="1"/>
          </p:cNvSpPr>
          <p:nvPr>
            <p:ph type="body" idx="1"/>
          </p:nvPr>
        </p:nvSpPr>
        <p:spPr bwMode="auto">
          <a:xfrm>
            <a:off x="-1894838513" y="-1952257862"/>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p>
        </p:txBody>
      </p:sp>
    </p:spTree>
    <p:extLst>
      <p:ext uri="{BB962C8B-B14F-4D97-AF65-F5344CB8AC3E}">
        <p14:creationId xmlns:p14="http://schemas.microsoft.com/office/powerpoint/2010/main" val="3418125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Notes Placeholder"/>
          <p:cNvSpPr>
            <a:spLocks noGrp="1"/>
          </p:cNvSpPr>
          <p:nvPr>
            <p:ph type="body" idx="1"/>
          </p:nvPr>
        </p:nvSpPr>
        <p:spPr bwMode="auto">
          <a:xfrm>
            <a:off x="-1894838513" y="-1952257862"/>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p>
        </p:txBody>
      </p:sp>
    </p:spTree>
    <p:extLst>
      <p:ext uri="{BB962C8B-B14F-4D97-AF65-F5344CB8AC3E}">
        <p14:creationId xmlns:p14="http://schemas.microsoft.com/office/powerpoint/2010/main" val="2843260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Notes Placeholder"/>
          <p:cNvSpPr>
            <a:spLocks noGrp="1"/>
          </p:cNvSpPr>
          <p:nvPr>
            <p:ph type="body" idx="1"/>
          </p:nvPr>
        </p:nvSpPr>
        <p:spPr bwMode="auto">
          <a:xfrm>
            <a:off x="-1894838513" y="-1952257862"/>
            <a:ext cx="0" cy="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en-US"/>
          </a:p>
        </p:txBody>
      </p:sp>
    </p:spTree>
    <p:extLst>
      <p:ext uri="{BB962C8B-B14F-4D97-AF65-F5344CB8AC3E}">
        <p14:creationId xmlns:p14="http://schemas.microsoft.com/office/powerpoint/2010/main" val="2272793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nl-B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6F0DA8BB-0D18-469F-8022-DD923457DE3A}" type="datetimeFigureOut">
              <a:rPr lang="nl-BE"/>
              <a:pPr/>
              <a:t>1/07/2024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B5274F97-0F13-42E5-9A1D-07478243785D}" type="slidenum">
              <a:rPr lang="nl-BE"/>
              <a:pPr/>
              <a:t>‹#›</a:t>
            </a:fld>
            <a:endParaRPr lang="nl-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6F0DA8BB-0D18-469F-8022-DD923457DE3A}" type="datetimeFigureOut">
              <a:rPr lang="nl-BE"/>
              <a:pPr/>
              <a:t>1/07/2024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B5274F97-0F13-42E5-9A1D-07478243785D}" type="slidenum">
              <a:rPr lang="nl-BE"/>
              <a:pPr/>
              <a:t>‹#›</a:t>
            </a:fld>
            <a:endParaRPr lang="nl-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6F0DA8BB-0D18-469F-8022-DD923457DE3A}" type="datetimeFigureOut">
              <a:rPr lang="nl-BE"/>
              <a:pPr/>
              <a:t>1/07/2024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B5274F97-0F13-42E5-9A1D-07478243785D}" type="slidenum">
              <a:rPr lang="nl-BE"/>
              <a:pPr/>
              <a:t>‹#›</a:t>
            </a:fld>
            <a:endParaRPr lang="nl-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6F0DA8BB-0D18-469F-8022-DD923457DE3A}" type="datetimeFigureOut">
              <a:rPr lang="nl-BE"/>
              <a:pPr/>
              <a:t>1/07/2024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B5274F97-0F13-42E5-9A1D-07478243785D}" type="slidenum">
              <a:rPr lang="nl-BE"/>
              <a:pPr/>
              <a:t>‹#›</a:t>
            </a:fld>
            <a:endParaRPr lang="nl-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nl-B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0DA8BB-0D18-469F-8022-DD923457DE3A}" type="datetimeFigureOut">
              <a:rPr lang="nl-BE"/>
              <a:pPr/>
              <a:t>1/07/2024</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B5274F97-0F13-42E5-9A1D-07478243785D}" type="slidenum">
              <a:rPr lang="nl-BE"/>
              <a:pPr/>
              <a:t>‹#›</a:t>
            </a:fld>
            <a:endParaRPr lang="nl-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6F0DA8BB-0D18-469F-8022-DD923457DE3A}" type="datetimeFigureOut">
              <a:rPr lang="nl-BE"/>
              <a:pPr/>
              <a:t>1/07/2024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B5274F97-0F13-42E5-9A1D-07478243785D}" type="slidenum">
              <a:rPr lang="nl-BE"/>
              <a:pPr/>
              <a:t>‹#›</a:t>
            </a:fld>
            <a:endParaRPr lang="nl-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nl-B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6F0DA8BB-0D18-469F-8022-DD923457DE3A}" type="datetimeFigureOut">
              <a:rPr lang="nl-BE"/>
              <a:pPr/>
              <a:t>1/07/2024</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B5274F97-0F13-42E5-9A1D-07478243785D}" type="slidenum">
              <a:rPr lang="nl-BE"/>
              <a:pPr/>
              <a:t>‹#›</a:t>
            </a:fld>
            <a:endParaRPr lang="nl-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6F0DA8BB-0D18-469F-8022-DD923457DE3A}" type="datetimeFigureOut">
              <a:rPr lang="nl-BE"/>
              <a:pPr/>
              <a:t>1/07/2024</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B5274F97-0F13-42E5-9A1D-07478243785D}" type="slidenum">
              <a:rPr lang="nl-BE"/>
              <a:pPr/>
              <a:t>‹#›</a:t>
            </a:fld>
            <a:endParaRPr lang="nl-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0DA8BB-0D18-469F-8022-DD923457DE3A}" type="datetimeFigureOut">
              <a:rPr lang="nl-BE"/>
              <a:pPr/>
              <a:t>1/07/2024</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B5274F97-0F13-42E5-9A1D-07478243785D}" type="slidenum">
              <a:rPr lang="nl-BE"/>
              <a:pPr/>
              <a:t>‹#›</a:t>
            </a:fld>
            <a:endParaRPr lang="nl-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nl-B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0DA8BB-0D18-469F-8022-DD923457DE3A}" type="datetimeFigureOut">
              <a:rPr lang="nl-BE"/>
              <a:pPr/>
              <a:t>1/07/2024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B5274F97-0F13-42E5-9A1D-07478243785D}" type="slidenum">
              <a:rPr lang="nl-BE"/>
              <a:pPr/>
              <a:t>‹#›</a:t>
            </a:fld>
            <a:endParaRPr lang="nl-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nl-B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0DA8BB-0D18-469F-8022-DD923457DE3A}" type="datetimeFigureOut">
              <a:rPr lang="nl-BE"/>
              <a:pPr/>
              <a:t>1/07/2024</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B5274F97-0F13-42E5-9A1D-07478243785D}" type="slidenum">
              <a:rPr lang="nl-BE"/>
              <a:pPr/>
              <a:t>‹#›</a:t>
            </a:fld>
            <a:endParaRPr lang="nl-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430DBB-9FD5-43E7-88F1-55A569E9525E}" type="datetimeFigureOut">
              <a:rPr lang="nl-BE"/>
              <a:pPr/>
              <a:t>1/07/2024</a:t>
            </a:fld>
            <a:endParaRPr lang="nl-B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336665-E7E9-4861-9ADF-F11A47CBAD79}" type="slidenum">
              <a:rPr lang="nl-BE"/>
              <a:pPr/>
              <a:t>‹#›</a:t>
            </a:fld>
            <a:endParaRPr lang="nl-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0" y="429862"/>
            <a:ext cx="8534400" cy="5586658"/>
          </a:xfrm>
          <a:prstGeom prst="rect">
            <a:avLst/>
          </a:prstGeom>
        </p:spPr>
        <p:txBody>
          <a:bodyPr wrap="square" lIns="0" tIns="0" rIns="0" bIns="0">
            <a:spAutoFit/>
          </a:bodyPr>
          <a:lstStyle>
            <a:lvl1pPr marL="127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r>
              <a:rPr lang="en-US" sz="1500" b="1" dirty="0">
                <a:solidFill>
                  <a:srgbClr val="FF0000"/>
                </a:solidFill>
                <a:latin typeface="Times New Roman" pitchFamily="18" charset="0"/>
                <a:cs typeface="Times New Roman" pitchFamily="18" charset="0"/>
              </a:rPr>
              <a:t>Bees and Honeycomb structures:</a:t>
            </a:r>
          </a:p>
          <a:p>
            <a:r>
              <a:rPr lang="en-US" sz="1500" b="1" dirty="0">
                <a:solidFill>
                  <a:srgbClr val="FF0000"/>
                </a:solidFill>
                <a:latin typeface="Times New Roman" pitchFamily="18" charset="0"/>
                <a:cs typeface="Times New Roman" pitchFamily="18" charset="0"/>
              </a:rPr>
              <a:t> </a:t>
            </a:r>
          </a:p>
          <a:p>
            <a:r>
              <a:rPr lang="en-IN" sz="1600" dirty="0"/>
              <a:t>Honeycomb structures, </a:t>
            </a:r>
            <a:r>
              <a:rPr lang="en-IN" sz="1600" b="1" dirty="0"/>
              <a:t>inspired from bee honeycombs</a:t>
            </a:r>
            <a:r>
              <a:rPr lang="en-IN" sz="1600" dirty="0"/>
              <a:t>, had found widespread applications in various fields, including architecture, transportation, mechanical engineering, chemical engineering, nanofabrication and, recently, biomedicine.</a:t>
            </a:r>
            <a:endParaRPr lang="en-US" sz="1500" dirty="0">
              <a:solidFill>
                <a:srgbClr val="FF0000"/>
              </a:solidFill>
              <a:latin typeface="Times New Roman" pitchFamily="18" charset="0"/>
              <a:cs typeface="Times New Roman" pitchFamily="18" charset="0"/>
            </a:endParaRPr>
          </a:p>
          <a:p>
            <a:pPr algn="just">
              <a:lnSpc>
                <a:spcPct val="95000"/>
              </a:lnSpc>
              <a:spcBef>
                <a:spcPts val="101"/>
              </a:spcBef>
              <a:buClr>
                <a:srgbClr val="4D4D4D"/>
              </a:buClr>
              <a:buFont typeface="Symbol" pitchFamily="18" charset="2"/>
              <a:buChar char=""/>
            </a:pPr>
            <a:r>
              <a:rPr lang="en-US" sz="1500" b="1" dirty="0">
                <a:latin typeface="Times New Roman" pitchFamily="18" charset="0"/>
                <a:cs typeface="Times New Roman" pitchFamily="18" charset="0"/>
              </a:rPr>
              <a:t>Honeycomb  cores  range  from  paper  and  card  for  low  strength  and  stiffness,  low load  applications  (such  as  domestic  internal  doors)  to  high  strength  and stiffness, extremely lightweight components for aircraft structures.</a:t>
            </a:r>
            <a:endParaRPr lang="en-US" sz="1500" dirty="0">
              <a:latin typeface="Times New Roman" pitchFamily="18" charset="0"/>
              <a:cs typeface="Times New Roman" pitchFamily="18" charset="0"/>
            </a:endParaRPr>
          </a:p>
          <a:p>
            <a:pPr algn="just">
              <a:lnSpc>
                <a:spcPct val="95000"/>
              </a:lnSpc>
              <a:spcBef>
                <a:spcPts val="101"/>
              </a:spcBef>
              <a:buClr>
                <a:srgbClr val="4D4D4D"/>
              </a:buClr>
              <a:buFont typeface="Symbol" pitchFamily="18" charset="2"/>
              <a:buChar char=""/>
            </a:pPr>
            <a:r>
              <a:rPr lang="en-US" sz="1500" b="1" dirty="0">
                <a:latin typeface="Times New Roman" pitchFamily="18" charset="0"/>
                <a:cs typeface="Times New Roman" pitchFamily="18" charset="0"/>
              </a:rPr>
              <a:t>Honeycombs  can be processed into both flat and curved composite structures, and can be made to conform to compound curves without excessive mechanical force or heating.</a:t>
            </a:r>
            <a:endParaRPr lang="en-US" sz="1500" dirty="0">
              <a:latin typeface="Times New Roman" pitchFamily="18" charset="0"/>
              <a:cs typeface="Times New Roman" pitchFamily="18" charset="0"/>
            </a:endParaRPr>
          </a:p>
          <a:p>
            <a:pPr algn="just">
              <a:lnSpc>
                <a:spcPts val="1201"/>
              </a:lnSpc>
              <a:spcBef>
                <a:spcPts val="157"/>
              </a:spcBef>
              <a:buClr>
                <a:srgbClr val="4D4D4D"/>
              </a:buClr>
              <a:buFont typeface="Symbol" pitchFamily="18" charset="2"/>
              <a:buChar char=""/>
            </a:pPr>
            <a:r>
              <a:rPr lang="en-US" sz="1500" b="1" dirty="0">
                <a:latin typeface="Times New Roman" pitchFamily="18" charset="0"/>
                <a:cs typeface="Times New Roman" pitchFamily="18" charset="0"/>
              </a:rPr>
              <a:t>Thermoplastic honeycombs  are usually produced by  extrusion, followed by slicing to thickness.</a:t>
            </a:r>
            <a:endParaRPr lang="en-US" sz="1500" dirty="0">
              <a:latin typeface="Times New Roman" pitchFamily="18" charset="0"/>
              <a:cs typeface="Times New Roman" pitchFamily="18" charset="0"/>
            </a:endParaRPr>
          </a:p>
          <a:p>
            <a:pPr algn="just">
              <a:lnSpc>
                <a:spcPts val="1246"/>
              </a:lnSpc>
              <a:spcBef>
                <a:spcPts val="90"/>
              </a:spcBef>
              <a:buClr>
                <a:srgbClr val="4D4D4D"/>
              </a:buClr>
              <a:buFont typeface="Symbol" pitchFamily="18" charset="2"/>
              <a:buChar char=""/>
            </a:pPr>
            <a:r>
              <a:rPr lang="en-US" sz="1500" b="1" dirty="0">
                <a:latin typeface="Times New Roman" pitchFamily="18" charset="0"/>
                <a:cs typeface="Times New Roman" pitchFamily="18" charset="0"/>
              </a:rPr>
              <a:t>Other  honeycombs  (such  as  those  made  of  paper  and  </a:t>
            </a:r>
            <a:r>
              <a:rPr lang="en-US" sz="1500" b="1" dirty="0" err="1">
                <a:latin typeface="Times New Roman" pitchFamily="18" charset="0"/>
                <a:cs typeface="Times New Roman" pitchFamily="18" charset="0"/>
              </a:rPr>
              <a:t>aluminium</a:t>
            </a:r>
            <a:r>
              <a:rPr lang="en-US" sz="1500" b="1" dirty="0">
                <a:latin typeface="Times New Roman" pitchFamily="18" charset="0"/>
                <a:cs typeface="Times New Roman" pitchFamily="18" charset="0"/>
              </a:rPr>
              <a:t>)  are  made  by  a multi-stage process.</a:t>
            </a:r>
            <a:endParaRPr lang="en-US" sz="1500" dirty="0">
              <a:latin typeface="Times New Roman" pitchFamily="18" charset="0"/>
              <a:cs typeface="Times New Roman" pitchFamily="18" charset="0"/>
            </a:endParaRPr>
          </a:p>
          <a:p>
            <a:pPr algn="just">
              <a:lnSpc>
                <a:spcPct val="96000"/>
              </a:lnSpc>
              <a:spcBef>
                <a:spcPts val="22"/>
              </a:spcBef>
              <a:buClr>
                <a:srgbClr val="4D4D4D"/>
              </a:buClr>
              <a:buFont typeface="Symbol" pitchFamily="18" charset="2"/>
              <a:buChar char=""/>
            </a:pPr>
            <a:r>
              <a:rPr lang="en-US" sz="1500" b="1" dirty="0">
                <a:latin typeface="Times New Roman" pitchFamily="18" charset="0"/>
                <a:cs typeface="Times New Roman" pitchFamily="18" charset="0"/>
              </a:rPr>
              <a:t>In these cases  large thin sheets  of the material (usually 1.2x2.4m) are printed with alternating,  parallel,  thin  stripes  of  adhesive  and  the sheets  are  then stacked  in  a heated  press  while  the  adhesive  cures.  In  the  case  of  </a:t>
            </a:r>
            <a:r>
              <a:rPr lang="en-US" sz="1500" b="1" dirty="0" err="1">
                <a:latin typeface="Times New Roman" pitchFamily="18" charset="0"/>
                <a:cs typeface="Times New Roman" pitchFamily="18" charset="0"/>
              </a:rPr>
              <a:t>aluminium</a:t>
            </a:r>
            <a:r>
              <a:rPr lang="en-US" sz="1500" b="1" dirty="0">
                <a:latin typeface="Times New Roman" pitchFamily="18" charset="0"/>
                <a:cs typeface="Times New Roman" pitchFamily="18" charset="0"/>
              </a:rPr>
              <a:t>  honeycomb  the stack of sheets is then sliced through its thickness.</a:t>
            </a:r>
            <a:endParaRPr lang="en-US" sz="1500" dirty="0">
              <a:latin typeface="Times New Roman" pitchFamily="18" charset="0"/>
              <a:cs typeface="Times New Roman" pitchFamily="18" charset="0"/>
            </a:endParaRPr>
          </a:p>
          <a:p>
            <a:pPr algn="just">
              <a:lnSpc>
                <a:spcPts val="1246"/>
              </a:lnSpc>
              <a:spcBef>
                <a:spcPts val="124"/>
              </a:spcBef>
              <a:buClr>
                <a:srgbClr val="4D4D4D"/>
              </a:buClr>
              <a:buFont typeface="Symbol" pitchFamily="18" charset="2"/>
              <a:buChar char=""/>
            </a:pPr>
            <a:r>
              <a:rPr lang="en-US" sz="1500" b="1" dirty="0">
                <a:latin typeface="Times New Roman" pitchFamily="18" charset="0"/>
                <a:cs typeface="Times New Roman" pitchFamily="18" charset="0"/>
              </a:rPr>
              <a:t>The slices (known as 'block form') are later gently stretched and expanded to form the sheet of continuous hexagonal cell shapes.</a:t>
            </a:r>
            <a:endParaRPr lang="en-US" sz="1500" dirty="0">
              <a:latin typeface="Times New Roman" pitchFamily="18" charset="0"/>
              <a:cs typeface="Times New Roman" pitchFamily="18" charset="0"/>
            </a:endParaRPr>
          </a:p>
          <a:p>
            <a:pPr algn="just">
              <a:lnSpc>
                <a:spcPct val="96000"/>
              </a:lnSpc>
              <a:spcBef>
                <a:spcPts val="22"/>
              </a:spcBef>
              <a:buClr>
                <a:srgbClr val="4D4D4D"/>
              </a:buClr>
              <a:buFont typeface="Symbol" pitchFamily="18" charset="2"/>
              <a:buChar char=""/>
            </a:pPr>
            <a:r>
              <a:rPr lang="en-US" sz="1500" b="1" dirty="0">
                <a:latin typeface="Times New Roman" pitchFamily="18" charset="0"/>
                <a:cs typeface="Times New Roman" pitchFamily="18" charset="0"/>
              </a:rPr>
              <a:t>In  the  case  of  paper  honeycombs,  the  stack  of  bonded  paper  sheets  is  gently expanded  to  form  a  large  block  of  honeycomb,  several  feet  thick.  Held  in  its expanded  form,  this  fragile  paper  honeycomb  block  is  then  dipped  in  a  tank  of resin, drained and cured in an  oven. Once  this  dipping  resin has  cured, the block has sufficient strength to be sliced into the final thicknesses required.</a:t>
            </a:r>
            <a:endParaRPr lang="en-US" sz="1500" dirty="0">
              <a:latin typeface="Times New Roman" pitchFamily="18" charset="0"/>
              <a:cs typeface="Times New Roman" pitchFamily="18" charset="0"/>
            </a:endParaRPr>
          </a:p>
          <a:p>
            <a:pPr algn="just">
              <a:lnSpc>
                <a:spcPct val="95000"/>
              </a:lnSpc>
              <a:spcBef>
                <a:spcPts val="112"/>
              </a:spcBef>
              <a:buClr>
                <a:srgbClr val="4D4D4D"/>
              </a:buClr>
              <a:buFont typeface="Symbol" pitchFamily="18" charset="2"/>
              <a:buChar char=""/>
            </a:pPr>
            <a:r>
              <a:rPr lang="en-US" sz="1500" b="1" dirty="0">
                <a:latin typeface="Times New Roman" pitchFamily="18" charset="0"/>
                <a:cs typeface="Times New Roman" pitchFamily="18" charset="0"/>
              </a:rPr>
              <a:t>In  both  cases,  by  varying  the  degree  of  pull  in  the  expansion  process,  regular hexagon-shaped cells or over-expanded (elongated) cells can be produced, each with different mechanical and handling/drape properties.</a:t>
            </a:r>
            <a:endParaRPr lang="en-US" sz="1500" dirty="0">
              <a:latin typeface="Times New Roman" pitchFamily="18" charset="0"/>
              <a:cs typeface="Times New Roman" pitchFamily="18" charset="0"/>
            </a:endParaRPr>
          </a:p>
        </p:txBody>
      </p:sp>
    </p:spTree>
    <p:extLst>
      <p:ext uri="{BB962C8B-B14F-4D97-AF65-F5344CB8AC3E}">
        <p14:creationId xmlns:p14="http://schemas.microsoft.com/office/powerpoint/2010/main" val="1840112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506BDD-7D0E-96E4-A1BE-5CBC0C57FC6D}"/>
              </a:ext>
            </a:extLst>
          </p:cNvPr>
          <p:cNvSpPr txBox="1"/>
          <p:nvPr/>
        </p:nvSpPr>
        <p:spPr>
          <a:xfrm>
            <a:off x="152400" y="381000"/>
            <a:ext cx="8763000" cy="6311215"/>
          </a:xfrm>
          <a:prstGeom prst="rect">
            <a:avLst/>
          </a:prstGeom>
          <a:noFill/>
        </p:spPr>
        <p:txBody>
          <a:bodyPr wrap="square">
            <a:spAutoFit/>
          </a:bodyPr>
          <a:lstStyle/>
          <a:p>
            <a:pPr algn="just">
              <a:lnSpc>
                <a:spcPts val="1246"/>
              </a:lnSpc>
              <a:spcBef>
                <a:spcPts val="124"/>
              </a:spcBef>
              <a:buClr>
                <a:srgbClr val="4D4D4D"/>
              </a:buClr>
              <a:buFont typeface="Symbol" pitchFamily="18" charset="2"/>
              <a:buChar char=""/>
            </a:pPr>
            <a:r>
              <a:rPr lang="en-US" sz="2400" dirty="0">
                <a:latin typeface="Times New Roman" pitchFamily="18" charset="0"/>
                <a:cs typeface="Times New Roman" pitchFamily="18" charset="0"/>
              </a:rPr>
              <a:t>Due  to  this  bonded  method  of  construction,  a  honeycomb  will  have  different mechanical properties in the 0° and 90° directions of the sheet.</a:t>
            </a:r>
          </a:p>
          <a:p>
            <a:pPr algn="just">
              <a:lnSpc>
                <a:spcPts val="1246"/>
              </a:lnSpc>
              <a:spcBef>
                <a:spcPts val="124"/>
              </a:spcBef>
              <a:buClr>
                <a:srgbClr val="4D4D4D"/>
              </a:buClr>
              <a:buFont typeface="Symbol" pitchFamily="18" charset="2"/>
              <a:buChar char=""/>
            </a:pPr>
            <a:endParaRPr lang="en-US" sz="2400" dirty="0">
              <a:latin typeface="Times New Roman" pitchFamily="18" charset="0"/>
              <a:cs typeface="Times New Roman" pitchFamily="18" charset="0"/>
            </a:endParaRPr>
          </a:p>
          <a:p>
            <a:pPr algn="just">
              <a:lnSpc>
                <a:spcPts val="1246"/>
              </a:lnSpc>
              <a:spcBef>
                <a:spcPts val="45"/>
              </a:spcBef>
              <a:buClr>
                <a:srgbClr val="4D4D4D"/>
              </a:buClr>
              <a:buFont typeface="Symbol" pitchFamily="18" charset="2"/>
              <a:buChar char=""/>
            </a:pPr>
            <a:r>
              <a:rPr lang="en-US" sz="2400" dirty="0">
                <a:latin typeface="Times New Roman" pitchFamily="18" charset="0"/>
                <a:cs typeface="Times New Roman" pitchFamily="18" charset="0"/>
              </a:rPr>
              <a:t>While  skins  are  usually  of  FRP,  they  may  be  almost  any  sheet  material  with  the appropriate  properties,  including  wood,  thermoplastics  (</a:t>
            </a:r>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  melamine)  and  sheet metals, such as </a:t>
            </a:r>
            <a:r>
              <a:rPr lang="en-US" sz="2400" dirty="0" err="1">
                <a:latin typeface="Times New Roman" pitchFamily="18" charset="0"/>
                <a:cs typeface="Times New Roman" pitchFamily="18" charset="0"/>
              </a:rPr>
              <a:t>aluminium</a:t>
            </a:r>
            <a:r>
              <a:rPr lang="en-US" sz="2400" dirty="0">
                <a:latin typeface="Times New Roman" pitchFamily="18" charset="0"/>
                <a:cs typeface="Times New Roman" pitchFamily="18" charset="0"/>
              </a:rPr>
              <a:t> or steel.</a:t>
            </a:r>
          </a:p>
          <a:p>
            <a:pPr algn="just">
              <a:lnSpc>
                <a:spcPct val="96000"/>
              </a:lnSpc>
              <a:spcBef>
                <a:spcPts val="22"/>
              </a:spcBef>
              <a:buClr>
                <a:srgbClr val="4D4D4D"/>
              </a:buClr>
              <a:buFont typeface="Symbol" pitchFamily="18" charset="2"/>
              <a:buChar char=""/>
            </a:pPr>
            <a:r>
              <a:rPr lang="en-US" sz="2400" b="1" dirty="0">
                <a:latin typeface="Times New Roman" pitchFamily="18" charset="0"/>
                <a:cs typeface="Times New Roman" pitchFamily="18" charset="0"/>
              </a:rPr>
              <a:t>The  cells  of  the  honeycomb  structure  can  also  be  filled  with  a  rigid  foam.  This provides  a greater bond area for the skins, increases  the mechanical properties  of the core by </a:t>
            </a:r>
            <a:r>
              <a:rPr lang="en-US" sz="2400" b="1" dirty="0" err="1">
                <a:latin typeface="Times New Roman" pitchFamily="18" charset="0"/>
                <a:cs typeface="Times New Roman" pitchFamily="18" charset="0"/>
              </a:rPr>
              <a:t>stabilising</a:t>
            </a:r>
            <a:r>
              <a:rPr lang="en-US" sz="2400" b="1" dirty="0">
                <a:latin typeface="Times New Roman" pitchFamily="18" charset="0"/>
                <a:cs typeface="Times New Roman" pitchFamily="18" charset="0"/>
              </a:rPr>
              <a:t>  the cell walls  and increases thermal and acoustic insulation properties.</a:t>
            </a:r>
            <a:endParaRPr lang="en-US" sz="2400" dirty="0">
              <a:latin typeface="Times New Roman" pitchFamily="18" charset="0"/>
              <a:cs typeface="Times New Roman" pitchFamily="18" charset="0"/>
            </a:endParaRPr>
          </a:p>
          <a:p>
            <a:pPr algn="just">
              <a:lnSpc>
                <a:spcPct val="96000"/>
              </a:lnSpc>
              <a:spcBef>
                <a:spcPts val="101"/>
              </a:spcBef>
              <a:buClr>
                <a:srgbClr val="4D4D4D"/>
              </a:buClr>
              <a:buFont typeface="Symbol" pitchFamily="18" charset="2"/>
              <a:buChar char=""/>
            </a:pPr>
            <a:r>
              <a:rPr lang="en-US" sz="2400" b="1" dirty="0">
                <a:latin typeface="Times New Roman" pitchFamily="18" charset="0"/>
                <a:cs typeface="Times New Roman" pitchFamily="18" charset="0"/>
              </a:rPr>
              <a:t>Properties of honeycomb materials depend on the size (and therefore frequency) of the cells and the thickness and strength of the web material. Sheets can range from typically 3-50 mm in thickness and panel dimensions are typically 1200 x 2400mm, although it is possible to produce sheets up to 3m x 3m.</a:t>
            </a:r>
            <a:endParaRPr lang="en-US" sz="2400" dirty="0">
              <a:latin typeface="Times New Roman" pitchFamily="18" charset="0"/>
              <a:cs typeface="Times New Roman" pitchFamily="18" charset="0"/>
            </a:endParaRPr>
          </a:p>
          <a:p>
            <a:pPr algn="just">
              <a:lnSpc>
                <a:spcPct val="95000"/>
              </a:lnSpc>
              <a:spcBef>
                <a:spcPts val="101"/>
              </a:spcBef>
              <a:buClr>
                <a:srgbClr val="4D4D4D"/>
              </a:buClr>
              <a:buFont typeface="Symbol" pitchFamily="18" charset="2"/>
              <a:buChar char=""/>
            </a:pPr>
            <a:r>
              <a:rPr lang="en-US" sz="2400" b="1" dirty="0">
                <a:latin typeface="Times New Roman" pitchFamily="18" charset="0"/>
                <a:cs typeface="Times New Roman" pitchFamily="18" charset="0"/>
              </a:rPr>
              <a:t>Honeycomb cores can give stiff and very light laminates but due to their very small bonding area they are almost exclusively used with high-performance resin systems such as epoxies so that the necessary adhesion to the laminate skins can be achieved.</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806075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9273" y="249358"/>
            <a:ext cx="8936182" cy="6303842"/>
          </a:xfrm>
          <a:prstGeom prst="rect">
            <a:avLst/>
          </a:prstGeom>
        </p:spPr>
        <p:txBody>
          <a:bodyPr wrap="square" lIns="0" tIns="0" rIns="0" bIns="0">
            <a:spAutoFit/>
          </a:bodyPr>
          <a:lstStyle>
            <a:lvl1pPr marL="469900" indent="-225425">
              <a:tabLst>
                <a:tab pos="469900" algn="l"/>
              </a:tabLst>
              <a:defRPr>
                <a:solidFill>
                  <a:schemeClr val="tx1"/>
                </a:solidFill>
                <a:latin typeface="Calibri" pitchFamily="34" charset="0"/>
              </a:defRPr>
            </a:lvl1pPr>
            <a:lvl2pPr marL="742950" indent="-285750">
              <a:tabLst>
                <a:tab pos="469900" algn="l"/>
              </a:tabLst>
              <a:defRPr>
                <a:solidFill>
                  <a:schemeClr val="tx1"/>
                </a:solidFill>
                <a:latin typeface="Calibri" pitchFamily="34" charset="0"/>
              </a:defRPr>
            </a:lvl2pPr>
            <a:lvl3pPr marL="1143000" indent="-228600">
              <a:tabLst>
                <a:tab pos="469900" algn="l"/>
              </a:tabLst>
              <a:defRPr>
                <a:solidFill>
                  <a:schemeClr val="tx1"/>
                </a:solidFill>
                <a:latin typeface="Calibri" pitchFamily="34" charset="0"/>
              </a:defRPr>
            </a:lvl3pPr>
            <a:lvl4pPr marL="1600200" indent="-228600">
              <a:tabLst>
                <a:tab pos="469900" algn="l"/>
              </a:tabLst>
              <a:defRPr>
                <a:solidFill>
                  <a:schemeClr val="tx1"/>
                </a:solidFill>
                <a:latin typeface="Calibri" pitchFamily="34" charset="0"/>
              </a:defRPr>
            </a:lvl4pPr>
            <a:lvl5pPr marL="2057400" indent="-228600">
              <a:tabLst>
                <a:tab pos="469900" algn="l"/>
              </a:tabLst>
              <a:defRPr>
                <a:solidFill>
                  <a:schemeClr val="tx1"/>
                </a:solidFill>
                <a:latin typeface="Calibri" pitchFamily="34" charset="0"/>
              </a:defRPr>
            </a:lvl5pPr>
            <a:lvl6pPr marL="2514600" indent="-228600" fontAlgn="base">
              <a:spcBef>
                <a:spcPct val="0"/>
              </a:spcBef>
              <a:spcAft>
                <a:spcPct val="0"/>
              </a:spcAft>
              <a:tabLst>
                <a:tab pos="469900" algn="l"/>
              </a:tabLst>
              <a:defRPr>
                <a:solidFill>
                  <a:schemeClr val="tx1"/>
                </a:solidFill>
                <a:latin typeface="Calibri" pitchFamily="34" charset="0"/>
              </a:defRPr>
            </a:lvl6pPr>
            <a:lvl7pPr marL="2971800" indent="-228600" fontAlgn="base">
              <a:spcBef>
                <a:spcPct val="0"/>
              </a:spcBef>
              <a:spcAft>
                <a:spcPct val="0"/>
              </a:spcAft>
              <a:tabLst>
                <a:tab pos="469900" algn="l"/>
              </a:tabLst>
              <a:defRPr>
                <a:solidFill>
                  <a:schemeClr val="tx1"/>
                </a:solidFill>
                <a:latin typeface="Calibri" pitchFamily="34" charset="0"/>
              </a:defRPr>
            </a:lvl7pPr>
            <a:lvl8pPr marL="3429000" indent="-228600" fontAlgn="base">
              <a:spcBef>
                <a:spcPct val="0"/>
              </a:spcBef>
              <a:spcAft>
                <a:spcPct val="0"/>
              </a:spcAft>
              <a:tabLst>
                <a:tab pos="469900" algn="l"/>
              </a:tabLst>
              <a:defRPr>
                <a:solidFill>
                  <a:schemeClr val="tx1"/>
                </a:solidFill>
                <a:latin typeface="Calibri" pitchFamily="34" charset="0"/>
              </a:defRPr>
            </a:lvl8pPr>
            <a:lvl9pPr marL="3886200" indent="-228600" fontAlgn="base">
              <a:spcBef>
                <a:spcPct val="0"/>
              </a:spcBef>
              <a:spcAft>
                <a:spcPct val="0"/>
              </a:spcAft>
              <a:tabLst>
                <a:tab pos="469900" algn="l"/>
              </a:tabLst>
              <a:defRPr>
                <a:solidFill>
                  <a:schemeClr val="tx1"/>
                </a:solidFill>
                <a:latin typeface="Calibri" pitchFamily="34" charset="0"/>
              </a:defRPr>
            </a:lvl9pPr>
          </a:lstStyle>
          <a:p>
            <a:pPr algn="just">
              <a:lnSpc>
                <a:spcPct val="95000"/>
              </a:lnSpc>
              <a:buClr>
                <a:srgbClr val="4D4D4D"/>
              </a:buClr>
              <a:buFont typeface="Symbol" pitchFamily="18" charset="2"/>
              <a:buChar char=""/>
            </a:pPr>
            <a:r>
              <a:rPr lang="en-US" sz="1500" b="1" dirty="0">
                <a:latin typeface="Times New Roman" pitchFamily="18" charset="0"/>
                <a:cs typeface="Times New Roman" pitchFamily="18" charset="0"/>
              </a:rPr>
              <a:t>Properties  can  also  be  controlled  by  varying  the  foil  thickness  and  cell  size.  The honeycomb is  usually supplied in the unexpanded block form and is  stretched out into a sheet on-site.</a:t>
            </a:r>
            <a:endParaRPr lang="en-US" sz="1500" dirty="0">
              <a:latin typeface="Times New Roman" pitchFamily="18" charset="0"/>
              <a:cs typeface="Times New Roman" pitchFamily="18" charset="0"/>
            </a:endParaRPr>
          </a:p>
          <a:p>
            <a:pPr algn="just">
              <a:lnSpc>
                <a:spcPct val="96000"/>
              </a:lnSpc>
              <a:spcBef>
                <a:spcPts val="90"/>
              </a:spcBef>
              <a:buClr>
                <a:srgbClr val="4D4D4D"/>
              </a:buClr>
              <a:buFont typeface="Symbol" pitchFamily="18" charset="2"/>
              <a:buChar char=""/>
            </a:pPr>
            <a:r>
              <a:rPr lang="en-US" sz="1500" b="1" dirty="0">
                <a:latin typeface="Times New Roman" pitchFamily="18" charset="0"/>
                <a:cs typeface="Times New Roman" pitchFamily="18" charset="0"/>
              </a:rPr>
              <a:t>Despite   its   good   mechanical   properties   and   relatively   low   price,   </a:t>
            </a:r>
            <a:r>
              <a:rPr lang="en-US" sz="1500" b="1" dirty="0" err="1">
                <a:latin typeface="Times New Roman" pitchFamily="18" charset="0"/>
                <a:cs typeface="Times New Roman" pitchFamily="18" charset="0"/>
              </a:rPr>
              <a:t>aluminium</a:t>
            </a:r>
            <a:r>
              <a:rPr lang="en-US" sz="1500" b="1" dirty="0">
                <a:latin typeface="Times New Roman" pitchFamily="18" charset="0"/>
                <a:cs typeface="Times New Roman" pitchFamily="18" charset="0"/>
              </a:rPr>
              <a:t> honeycomb has to be used with caution in some applications, such as large marine structures, because of the potential corrosion problems in a salt-water environment. In this situation care also has to be exercised to ensure that the honeycomb does not come  into  direct  contact  with  carbon  skins  since  the  conductivity  can  aggravate galvanic corrosion.</a:t>
            </a:r>
            <a:endParaRPr lang="en-US" sz="1500" dirty="0">
              <a:latin typeface="Times New Roman" pitchFamily="18" charset="0"/>
              <a:cs typeface="Times New Roman" pitchFamily="18" charset="0"/>
            </a:endParaRPr>
          </a:p>
          <a:p>
            <a:pPr>
              <a:buClr>
                <a:srgbClr val="4D4D4D"/>
              </a:buClr>
              <a:buFont typeface="Symbol" pitchFamily="18" charset="2"/>
              <a:buChar char=""/>
            </a:pPr>
            <a:r>
              <a:rPr lang="en-US" sz="1500" b="1" dirty="0" err="1">
                <a:latin typeface="Times New Roman" pitchFamily="18" charset="0"/>
                <a:cs typeface="Times New Roman" pitchFamily="18" charset="0"/>
              </a:rPr>
              <a:t>Aluminium</a:t>
            </a:r>
            <a:r>
              <a:rPr lang="en-US" sz="1500" b="1" dirty="0">
                <a:latin typeface="Times New Roman" pitchFamily="18" charset="0"/>
                <a:cs typeface="Times New Roman" pitchFamily="18" charset="0"/>
              </a:rPr>
              <a:t> honeycomb also has the problem that it has no 'mechanical memory'.</a:t>
            </a:r>
            <a:endParaRPr lang="en-US" sz="1500" dirty="0">
              <a:latin typeface="Times New Roman" pitchFamily="18" charset="0"/>
              <a:cs typeface="Times New Roman" pitchFamily="18" charset="0"/>
            </a:endParaRPr>
          </a:p>
          <a:p>
            <a:pPr algn="just">
              <a:lnSpc>
                <a:spcPct val="95000"/>
              </a:lnSpc>
              <a:spcBef>
                <a:spcPts val="112"/>
              </a:spcBef>
              <a:buClr>
                <a:srgbClr val="4D4D4D"/>
              </a:buClr>
              <a:buFont typeface="Symbol" pitchFamily="18" charset="2"/>
              <a:buChar char=""/>
            </a:pPr>
            <a:r>
              <a:rPr lang="en-US" sz="1500" b="1" dirty="0">
                <a:latin typeface="Times New Roman" pitchFamily="18" charset="0"/>
                <a:cs typeface="Times New Roman" pitchFamily="18" charset="0"/>
              </a:rPr>
              <a:t>On impact of a cored laminate, the honeycomb will deform irreversibly whereas the FRP skins, being resilient, will move back to their original position. This can result in an area with an </a:t>
            </a:r>
            <a:r>
              <a:rPr lang="en-US" sz="1500" b="1" dirty="0" err="1">
                <a:latin typeface="Times New Roman" pitchFamily="18" charset="0"/>
                <a:cs typeface="Times New Roman" pitchFamily="18" charset="0"/>
              </a:rPr>
              <a:t>unbonded</a:t>
            </a:r>
            <a:r>
              <a:rPr lang="en-US" sz="1500" b="1" dirty="0">
                <a:latin typeface="Times New Roman" pitchFamily="18" charset="0"/>
                <a:cs typeface="Times New Roman" pitchFamily="18" charset="0"/>
              </a:rPr>
              <a:t> skin with much reduced mechanical properties.</a:t>
            </a:r>
            <a:endParaRPr lang="en-US" sz="1500" dirty="0">
              <a:solidFill>
                <a:srgbClr val="FF0000"/>
              </a:solidFill>
              <a:latin typeface="Times New Roman" pitchFamily="18" charset="0"/>
              <a:cs typeface="Times New Roman" pitchFamily="18" charset="0"/>
            </a:endParaRPr>
          </a:p>
          <a:p>
            <a:pPr algn="ctr">
              <a:lnSpc>
                <a:spcPts val="1256"/>
              </a:lnSpc>
            </a:pPr>
            <a:r>
              <a:rPr lang="en-US" sz="1500" b="1" dirty="0" err="1">
                <a:solidFill>
                  <a:srgbClr val="FF0000"/>
                </a:solidFill>
                <a:latin typeface="Times New Roman" pitchFamily="18" charset="0"/>
                <a:cs typeface="Times New Roman" pitchFamily="18" charset="0"/>
              </a:rPr>
              <a:t>Nomex</a:t>
            </a:r>
            <a:r>
              <a:rPr lang="en-US" sz="1500" b="1" dirty="0">
                <a:solidFill>
                  <a:srgbClr val="FF0000"/>
                </a:solidFill>
                <a:latin typeface="Times New Roman" pitchFamily="18" charset="0"/>
                <a:cs typeface="Times New Roman" pitchFamily="18" charset="0"/>
              </a:rPr>
              <a:t> honeycomb</a:t>
            </a:r>
            <a:endParaRPr lang="en-US" sz="1500" dirty="0">
              <a:solidFill>
                <a:srgbClr val="FF0000"/>
              </a:solidFill>
              <a:latin typeface="Times New Roman" pitchFamily="18" charset="0"/>
              <a:cs typeface="Times New Roman" pitchFamily="18" charset="0"/>
            </a:endParaRPr>
          </a:p>
          <a:p>
            <a:pPr algn="just">
              <a:lnSpc>
                <a:spcPts val="1201"/>
              </a:lnSpc>
              <a:spcBef>
                <a:spcPts val="157"/>
              </a:spcBef>
              <a:buClr>
                <a:srgbClr val="4D4D4D"/>
              </a:buClr>
              <a:buFont typeface="Symbol" pitchFamily="18" charset="2"/>
              <a:buChar char=""/>
            </a:pPr>
            <a:r>
              <a:rPr lang="en-US" sz="1500" b="1" dirty="0" err="1">
                <a:latin typeface="Times New Roman" pitchFamily="18" charset="0"/>
                <a:cs typeface="Times New Roman" pitchFamily="18" charset="0"/>
              </a:rPr>
              <a:t>Nomex</a:t>
            </a:r>
            <a:r>
              <a:rPr lang="en-US" sz="1500" b="1" dirty="0">
                <a:latin typeface="Times New Roman" pitchFamily="18" charset="0"/>
                <a:cs typeface="Times New Roman" pitchFamily="18" charset="0"/>
              </a:rPr>
              <a:t> honeycomb is made from </a:t>
            </a:r>
            <a:r>
              <a:rPr lang="en-US" sz="1500" b="1" dirty="0" err="1">
                <a:latin typeface="Times New Roman" pitchFamily="18" charset="0"/>
                <a:cs typeface="Times New Roman" pitchFamily="18" charset="0"/>
              </a:rPr>
              <a:t>Nomex</a:t>
            </a:r>
            <a:r>
              <a:rPr lang="en-US" sz="1500" b="1" dirty="0">
                <a:latin typeface="Times New Roman" pitchFamily="18" charset="0"/>
                <a:cs typeface="Times New Roman" pitchFamily="18" charset="0"/>
              </a:rPr>
              <a:t> paper  - a form of paper based on Kevlar, rather than cellulose </a:t>
            </a:r>
            <a:r>
              <a:rPr lang="en-US" sz="1500" b="1" dirty="0" err="1">
                <a:latin typeface="Times New Roman" pitchFamily="18" charset="0"/>
                <a:cs typeface="Times New Roman" pitchFamily="18" charset="0"/>
              </a:rPr>
              <a:t>fibres</a:t>
            </a:r>
            <a:r>
              <a:rPr lang="en-US" sz="1500" b="1" dirty="0">
                <a:latin typeface="Times New Roman" pitchFamily="18" charset="0"/>
                <a:cs typeface="Times New Roman" pitchFamily="18" charset="0"/>
              </a:rPr>
              <a:t>.</a:t>
            </a:r>
            <a:endParaRPr lang="en-US" sz="1500" dirty="0">
              <a:latin typeface="Times New Roman" pitchFamily="18" charset="0"/>
              <a:cs typeface="Times New Roman" pitchFamily="18" charset="0"/>
            </a:endParaRPr>
          </a:p>
          <a:p>
            <a:pPr algn="just">
              <a:lnSpc>
                <a:spcPts val="1201"/>
              </a:lnSpc>
              <a:spcBef>
                <a:spcPts val="135"/>
              </a:spcBef>
              <a:buClr>
                <a:srgbClr val="4D4D4D"/>
              </a:buClr>
              <a:buFont typeface="Symbol" pitchFamily="18" charset="2"/>
              <a:buChar char=""/>
            </a:pPr>
            <a:r>
              <a:rPr lang="en-US" sz="1500" b="1" dirty="0">
                <a:latin typeface="Times New Roman" pitchFamily="18" charset="0"/>
                <a:cs typeface="Times New Roman" pitchFamily="18" charset="0"/>
              </a:rPr>
              <a:t>The  initial  paper  honeycomb  is  usually  dipped  in  a  phenolic  resin  to  produce  a honeycomb core with high strength and very good fire resistance.</a:t>
            </a:r>
            <a:endParaRPr lang="en-US" sz="1500" dirty="0">
              <a:latin typeface="Times New Roman" pitchFamily="18" charset="0"/>
              <a:cs typeface="Times New Roman" pitchFamily="18" charset="0"/>
            </a:endParaRPr>
          </a:p>
          <a:p>
            <a:pPr algn="just">
              <a:lnSpc>
                <a:spcPts val="1256"/>
              </a:lnSpc>
              <a:spcBef>
                <a:spcPts val="90"/>
              </a:spcBef>
              <a:buClr>
                <a:srgbClr val="4D4D4D"/>
              </a:buClr>
              <a:buFont typeface="Symbol" pitchFamily="18" charset="2"/>
              <a:buChar char=""/>
            </a:pPr>
            <a:r>
              <a:rPr lang="en-US" sz="1500" b="1" dirty="0">
                <a:latin typeface="Times New Roman" pitchFamily="18" charset="0"/>
                <a:cs typeface="Times New Roman" pitchFamily="18" charset="0"/>
              </a:rPr>
              <a:t>It  is  widely  used  for  lightweight  interior  panels  for  aircraft  in  conjunction  with phenolic resins in the skins.</a:t>
            </a:r>
            <a:endParaRPr lang="en-US" sz="1500" dirty="0">
              <a:latin typeface="Times New Roman" pitchFamily="18" charset="0"/>
              <a:cs typeface="Times New Roman" pitchFamily="18" charset="0"/>
            </a:endParaRPr>
          </a:p>
          <a:p>
            <a:pPr algn="just">
              <a:lnSpc>
                <a:spcPct val="95000"/>
              </a:lnSpc>
              <a:spcBef>
                <a:spcPts val="67"/>
              </a:spcBef>
              <a:buClr>
                <a:srgbClr val="4D4D4D"/>
              </a:buClr>
              <a:buFont typeface="Symbol" pitchFamily="18" charset="2"/>
              <a:buChar char=""/>
            </a:pPr>
            <a:r>
              <a:rPr lang="en-US" sz="1500" b="1" dirty="0">
                <a:latin typeface="Times New Roman" pitchFamily="18" charset="0"/>
                <a:cs typeface="Times New Roman" pitchFamily="18" charset="0"/>
              </a:rPr>
              <a:t>Special grades  for use in fire retardant  applications  (</a:t>
            </a:r>
            <a:r>
              <a:rPr lang="en-US" sz="1500" b="1" dirty="0" err="1">
                <a:latin typeface="Times New Roman" pitchFamily="18" charset="0"/>
                <a:cs typeface="Times New Roman" pitchFamily="18" charset="0"/>
              </a:rPr>
              <a:t>eg</a:t>
            </a:r>
            <a:r>
              <a:rPr lang="en-US" sz="1500" b="1" dirty="0">
                <a:latin typeface="Times New Roman" pitchFamily="18" charset="0"/>
                <a:cs typeface="Times New Roman" pitchFamily="18" charset="0"/>
              </a:rPr>
              <a:t>  public transport interiors) can  also  be  made  which  have  the  honeycomb  cells  filled  with  phenolic  foam  for added bond area and insulation.</a:t>
            </a:r>
            <a:endParaRPr lang="en-US" sz="1500" dirty="0">
              <a:latin typeface="Times New Roman" pitchFamily="18" charset="0"/>
              <a:cs typeface="Times New Roman" pitchFamily="18" charset="0"/>
            </a:endParaRPr>
          </a:p>
          <a:p>
            <a:pPr algn="just">
              <a:lnSpc>
                <a:spcPct val="95000"/>
              </a:lnSpc>
              <a:spcBef>
                <a:spcPts val="101"/>
              </a:spcBef>
              <a:buClr>
                <a:srgbClr val="4D4D4D"/>
              </a:buClr>
              <a:buFont typeface="Symbol" pitchFamily="18" charset="2"/>
              <a:buChar char=""/>
            </a:pPr>
            <a:r>
              <a:rPr lang="en-US" sz="1500" b="1" dirty="0" err="1">
                <a:latin typeface="Times New Roman" pitchFamily="18" charset="0"/>
                <a:cs typeface="Times New Roman" pitchFamily="18" charset="0"/>
              </a:rPr>
              <a:t>Nomex</a:t>
            </a:r>
            <a:r>
              <a:rPr lang="en-US" sz="1500" b="1" dirty="0">
                <a:latin typeface="Times New Roman" pitchFamily="18" charset="0"/>
                <a:cs typeface="Times New Roman" pitchFamily="18" charset="0"/>
              </a:rPr>
              <a:t>   honeycomb   is   becoming   increasingly   used   in   high-performance   non- aerospace components due to its high mechanical properties, low density and good long-term stability.</a:t>
            </a:r>
            <a:endParaRPr lang="en-US" sz="1500" dirty="0">
              <a:latin typeface="Times New Roman" pitchFamily="18" charset="0"/>
              <a:cs typeface="Times New Roman" pitchFamily="18" charset="0"/>
            </a:endParaRPr>
          </a:p>
          <a:p>
            <a:pPr>
              <a:lnSpc>
                <a:spcPts val="1211"/>
              </a:lnSpc>
              <a:spcBef>
                <a:spcPts val="146"/>
              </a:spcBef>
              <a:buClr>
                <a:srgbClr val="4D4D4D"/>
              </a:buClr>
              <a:buFont typeface="Symbol" pitchFamily="18" charset="2"/>
              <a:buChar char=""/>
            </a:pPr>
            <a:r>
              <a:rPr lang="en-US" sz="1500" b="1" dirty="0">
                <a:latin typeface="Times New Roman" pitchFamily="18" charset="0"/>
                <a:cs typeface="Times New Roman" pitchFamily="18" charset="0"/>
              </a:rPr>
              <a:t>However, it is considerably more expensive than other core materials. </a:t>
            </a:r>
          </a:p>
          <a:p>
            <a:pPr>
              <a:lnSpc>
                <a:spcPts val="1211"/>
              </a:lnSpc>
              <a:spcBef>
                <a:spcPts val="146"/>
              </a:spcBef>
              <a:buClr>
                <a:srgbClr val="4D4D4D"/>
              </a:buClr>
              <a:buFont typeface="Symbol" pitchFamily="18" charset="2"/>
              <a:buChar char=""/>
            </a:pPr>
            <a:r>
              <a:rPr lang="en-US" sz="1500" b="1" dirty="0">
                <a:solidFill>
                  <a:srgbClr val="FF0000"/>
                </a:solidFill>
                <a:latin typeface="Times New Roman" pitchFamily="18" charset="0"/>
                <a:cs typeface="Times New Roman" pitchFamily="18" charset="0"/>
              </a:rPr>
              <a:t>Thermoplastic honeycomb</a:t>
            </a:r>
            <a:endParaRPr lang="en-US" sz="1500" dirty="0">
              <a:latin typeface="Times New Roman" pitchFamily="18" charset="0"/>
              <a:cs typeface="Times New Roman" pitchFamily="18" charset="0"/>
            </a:endParaRPr>
          </a:p>
          <a:p>
            <a:pPr algn="just">
              <a:lnSpc>
                <a:spcPts val="1201"/>
              </a:lnSpc>
              <a:spcBef>
                <a:spcPts val="135"/>
              </a:spcBef>
              <a:buClr>
                <a:srgbClr val="4D4D4D"/>
              </a:buClr>
              <a:buFont typeface="Symbol" pitchFamily="18" charset="2"/>
              <a:buChar char=""/>
            </a:pPr>
            <a:r>
              <a:rPr lang="en-US" sz="1500" b="1" dirty="0">
                <a:latin typeface="Times New Roman" pitchFamily="18" charset="0"/>
                <a:cs typeface="Times New Roman" pitchFamily="18" charset="0"/>
              </a:rPr>
              <a:t>Core  materials  made  of  other  thermoplastics  are  light  in  weight,  offering  some useful properties and possibly also making for easier recycling.</a:t>
            </a:r>
            <a:endParaRPr lang="en-US" sz="1500" dirty="0">
              <a:latin typeface="Times New Roman" pitchFamily="18" charset="0"/>
              <a:cs typeface="Times New Roman" pitchFamily="18" charset="0"/>
            </a:endParaRPr>
          </a:p>
          <a:p>
            <a:pPr algn="just">
              <a:lnSpc>
                <a:spcPts val="1246"/>
              </a:lnSpc>
              <a:spcBef>
                <a:spcPts val="101"/>
              </a:spcBef>
              <a:buClr>
                <a:srgbClr val="4D4D4D"/>
              </a:buClr>
              <a:buFont typeface="Symbol" pitchFamily="18" charset="2"/>
              <a:buChar char=""/>
            </a:pPr>
            <a:r>
              <a:rPr lang="en-US" sz="1500" b="1" dirty="0">
                <a:latin typeface="Times New Roman" pitchFamily="18" charset="0"/>
                <a:cs typeface="Times New Roman" pitchFamily="18" charset="0"/>
              </a:rPr>
              <a:t>Their  main  disadvantage  is  the  difficulty  of  achieving  a  good  interfacial  bond between the honeycomb and the skin.</a:t>
            </a:r>
            <a:endParaRPr lang="en-US" sz="1500" dirty="0">
              <a:latin typeface="Times New Roman" pitchFamily="18" charset="0"/>
              <a:cs typeface="Times New Roman" pitchFamily="18" charset="0"/>
            </a:endParaRPr>
          </a:p>
          <a:p>
            <a:pPr>
              <a:lnSpc>
                <a:spcPts val="1156"/>
              </a:lnSpc>
              <a:buClr>
                <a:srgbClr val="4D4D4D"/>
              </a:buClr>
              <a:buSzPct val="83000"/>
              <a:buFont typeface="Symbol" pitchFamily="18" charset="2"/>
              <a:buChar char=""/>
            </a:pPr>
            <a:r>
              <a:rPr lang="en-US" sz="1500" b="1" dirty="0">
                <a:latin typeface="Times New Roman" pitchFamily="18" charset="0"/>
                <a:cs typeface="Times New Roman" pitchFamily="18" charset="0"/>
              </a:rPr>
              <a:t>ABS  -  for  rigidity,  impact  strength,  toughness,  surface  hardness  and  dimensional stability</a:t>
            </a:r>
            <a:endParaRPr lang="en-US" sz="1500" dirty="0">
              <a:latin typeface="Times New Roman" pitchFamily="18" charset="0"/>
              <a:cs typeface="Times New Roman" pitchFamily="18" charset="0"/>
            </a:endParaRPr>
          </a:p>
          <a:p>
            <a:pPr>
              <a:lnSpc>
                <a:spcPts val="1246"/>
              </a:lnSpc>
              <a:spcBef>
                <a:spcPts val="57"/>
              </a:spcBef>
              <a:buClr>
                <a:srgbClr val="4D4D4D"/>
              </a:buClr>
              <a:buSzPct val="83000"/>
              <a:buFont typeface="Symbol" pitchFamily="18" charset="2"/>
              <a:buChar char=""/>
            </a:pPr>
            <a:r>
              <a:rPr lang="en-US" sz="1500" b="1" dirty="0">
                <a:latin typeface="Times New Roman" pitchFamily="18" charset="0"/>
                <a:cs typeface="Times New Roman" pitchFamily="18" charset="0"/>
              </a:rPr>
              <a:t>Polycarbonate - for UV-stability, excellent light transmission, good heat resistance &amp; self-extinguishing properties</a:t>
            </a:r>
            <a:endParaRPr lang="en-US" sz="1500" dirty="0">
              <a:latin typeface="Times New Roman" pitchFamily="18" charset="0"/>
              <a:cs typeface="Times New Roman" pitchFamily="18" charset="0"/>
            </a:endParaRPr>
          </a:p>
          <a:p>
            <a:pPr>
              <a:lnSpc>
                <a:spcPts val="1156"/>
              </a:lnSpc>
              <a:buClr>
                <a:srgbClr val="4D4D4D"/>
              </a:buClr>
              <a:buSzPct val="83000"/>
              <a:buFont typeface="Symbol" pitchFamily="18" charset="2"/>
              <a:buChar char=""/>
            </a:pPr>
            <a:r>
              <a:rPr lang="en-US" sz="1500" b="1" dirty="0">
                <a:latin typeface="Times New Roman" pitchFamily="18" charset="0"/>
                <a:cs typeface="Times New Roman" pitchFamily="18" charset="0"/>
              </a:rPr>
              <a:t>Polypropylene - for good chemical resistance</a:t>
            </a:r>
            <a:endParaRPr lang="en-US" sz="1500" dirty="0">
              <a:latin typeface="Times New Roman" pitchFamily="18" charset="0"/>
              <a:cs typeface="Times New Roman" pitchFamily="18" charset="0"/>
            </a:endParaRPr>
          </a:p>
          <a:p>
            <a:pPr>
              <a:lnSpc>
                <a:spcPts val="1268"/>
              </a:lnSpc>
              <a:buClr>
                <a:srgbClr val="4D4D4D"/>
              </a:buClr>
              <a:buSzPct val="83000"/>
              <a:buFont typeface="Symbol" pitchFamily="18" charset="2"/>
              <a:buChar char=""/>
            </a:pPr>
            <a:r>
              <a:rPr lang="en-US" sz="1500" b="1" dirty="0">
                <a:latin typeface="Times New Roman" pitchFamily="18" charset="0"/>
                <a:cs typeface="Times New Roman" pitchFamily="18" charset="0"/>
              </a:rPr>
              <a:t>Polyethylene - a general-purpose low-cost core material</a:t>
            </a:r>
            <a:endParaRPr lang="en-US" sz="1500" dirty="0">
              <a:latin typeface="Times New Roman" pitchFamily="18" charset="0"/>
              <a:cs typeface="Times New Roman" pitchFamily="18" charset="0"/>
            </a:endParaRPr>
          </a:p>
        </p:txBody>
      </p:sp>
    </p:spTree>
    <p:extLst>
      <p:ext uri="{BB962C8B-B14F-4D97-AF65-F5344CB8AC3E}">
        <p14:creationId xmlns:p14="http://schemas.microsoft.com/office/powerpoint/2010/main" val="859760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0" y="1741801"/>
            <a:ext cx="9005455" cy="4552528"/>
          </a:xfrm>
          <a:prstGeom prst="rect">
            <a:avLst/>
          </a:prstGeom>
        </p:spPr>
        <p:txBody>
          <a:bodyPr wrap="square" lIns="0" tIns="0" rIns="0" bIns="0">
            <a:spAutoFit/>
          </a:bodyPr>
          <a:lstStyle>
            <a:lvl1pPr marL="127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just">
              <a:lnSpc>
                <a:spcPct val="96000"/>
              </a:lnSpc>
            </a:pPr>
            <a:r>
              <a:rPr lang="en-US" sz="1400" b="1" dirty="0">
                <a:solidFill>
                  <a:srgbClr val="212121"/>
                </a:solidFill>
                <a:latin typeface="Times New Roman" pitchFamily="18" charset="0"/>
                <a:cs typeface="Times New Roman" pitchFamily="18" charset="0"/>
              </a:rPr>
              <a:t>Honeycomb structures design is comparable to the natural beehive. The geometry of such structures varies significantly, however they all possess a layer of hollow cells between thin vertical   walls.   The   cells   are   mainly   hexagonal   in   shape   or   arranged   in   columns. Honeycombs are widely used in applications involving flat or slightly curved surfaces due to a high </a:t>
            </a:r>
            <a:r>
              <a:rPr lang="en-US" sz="1400" b="1" i="1" dirty="0">
                <a:solidFill>
                  <a:srgbClr val="212121"/>
                </a:solidFill>
                <a:latin typeface="Times New Roman" pitchFamily="18" charset="0"/>
                <a:cs typeface="Times New Roman" pitchFamily="18" charset="0"/>
              </a:rPr>
              <a:t>specific strength</a:t>
            </a:r>
            <a:r>
              <a:rPr lang="en-US" sz="1400" b="1" dirty="0">
                <a:solidFill>
                  <a:srgbClr val="212121"/>
                </a:solidFill>
                <a:latin typeface="Times New Roman" pitchFamily="18" charset="0"/>
                <a:cs typeface="Times New Roman" pitchFamily="18" charset="0"/>
              </a:rPr>
              <a:t>. Their strength serves as a primary reason for their widespread installation   in   the   aerospace   industry  as   well   as   other  sectors   including  packaging, furniture, automotive, and sporting goods.</a:t>
            </a:r>
            <a:endParaRPr lang="en-US" sz="1400" dirty="0">
              <a:latin typeface="Times New Roman" pitchFamily="18" charset="0"/>
              <a:cs typeface="Times New Roman" pitchFamily="18" charset="0"/>
            </a:endParaRPr>
          </a:p>
          <a:p>
            <a:pPr algn="just">
              <a:lnSpc>
                <a:spcPct val="96000"/>
              </a:lnSpc>
            </a:pPr>
            <a:r>
              <a:rPr lang="en-US" sz="1400" b="1" dirty="0">
                <a:solidFill>
                  <a:srgbClr val="212121"/>
                </a:solidFill>
                <a:latin typeface="Times New Roman" pitchFamily="18" charset="0"/>
                <a:cs typeface="Times New Roman" pitchFamily="18" charset="0"/>
              </a:rPr>
              <a:t>Use of the honeycomb in man-made structures has  a long history dating  back to classical antiquity. Euclid and </a:t>
            </a:r>
            <a:r>
              <a:rPr lang="en-US" sz="1400" b="1" dirty="0" err="1">
                <a:solidFill>
                  <a:srgbClr val="212121"/>
                </a:solidFill>
                <a:latin typeface="Times New Roman" pitchFamily="18" charset="0"/>
                <a:cs typeface="Times New Roman" pitchFamily="18" charset="0"/>
              </a:rPr>
              <a:t>Zenodorus</a:t>
            </a:r>
            <a:r>
              <a:rPr lang="en-US" sz="1400" b="1" dirty="0">
                <a:solidFill>
                  <a:srgbClr val="212121"/>
                </a:solidFill>
                <a:latin typeface="Times New Roman" pitchFamily="18" charset="0"/>
                <a:cs typeface="Times New Roman" pitchFamily="18" charset="0"/>
              </a:rPr>
              <a:t> were among the first Greek mathematicians to learn that hexagonal  shapes  make  the  most  efficient  and  robust  use  of  space  and  materials.  The Pantheon  dome  in  Rome  is an  early  example, using  honeycomb  structures  in  its interior structural  ribbing.  In  1638,  Galileo  initiated  a  discussion  about  the  strength  of  hollow solids. In 1859, Charles Darwin noted that honeycomb structures are ideal for economizing labor  and  wax.  Three  fundamental  techniques  utilized  for  the  production  of  honeycomb structures, including  expansion, corrugation, and molding, were developed in 1901. Hugo Junkers patented the application of the first honeycomb core in aircrafts in 1915. Norman de  </a:t>
            </a:r>
            <a:r>
              <a:rPr lang="en-US" sz="1400" b="1" dirty="0" err="1">
                <a:solidFill>
                  <a:srgbClr val="212121"/>
                </a:solidFill>
                <a:latin typeface="Times New Roman" pitchFamily="18" charset="0"/>
                <a:cs typeface="Times New Roman" pitchFamily="18" charset="0"/>
              </a:rPr>
              <a:t>Bruyne</a:t>
            </a:r>
            <a:r>
              <a:rPr lang="en-US" sz="1400" b="1" dirty="0">
                <a:solidFill>
                  <a:srgbClr val="212121"/>
                </a:solidFill>
                <a:latin typeface="Times New Roman" pitchFamily="18" charset="0"/>
                <a:cs typeface="Times New Roman" pitchFamily="18" charset="0"/>
              </a:rPr>
              <a:t>,  of  Aero  Research  Limited,  achieved  initial  success  in  structural  adhesive bonding of honeycomb sandwich structures in 1938.</a:t>
            </a:r>
            <a:endParaRPr lang="en-US" sz="1400" dirty="0">
              <a:latin typeface="Times New Roman" pitchFamily="18" charset="0"/>
              <a:cs typeface="Times New Roman" pitchFamily="18" charset="0"/>
            </a:endParaRPr>
          </a:p>
          <a:p>
            <a:pPr>
              <a:spcBef>
                <a:spcPts val="22"/>
              </a:spcBef>
            </a:pPr>
            <a:endParaRPr lang="en-US" sz="1300" dirty="0">
              <a:latin typeface="Times New Roman" pitchFamily="18" charset="0"/>
              <a:cs typeface="Times New Roman" pitchFamily="18" charset="0"/>
            </a:endParaRPr>
          </a:p>
          <a:p>
            <a:pPr algn="just"/>
            <a:r>
              <a:rPr lang="en-US" sz="1400" b="1" dirty="0">
                <a:solidFill>
                  <a:srgbClr val="989898"/>
                </a:solidFill>
                <a:latin typeface="Times New Roman" pitchFamily="18" charset="0"/>
                <a:cs typeface="Times New Roman" pitchFamily="18" charset="0"/>
              </a:rPr>
              <a:t>Types</a:t>
            </a:r>
            <a:endParaRPr lang="en-US" sz="1400" dirty="0">
              <a:latin typeface="Times New Roman" pitchFamily="18" charset="0"/>
              <a:cs typeface="Times New Roman" pitchFamily="18" charset="0"/>
            </a:endParaRPr>
          </a:p>
          <a:p>
            <a:pPr algn="just">
              <a:lnSpc>
                <a:spcPct val="96000"/>
              </a:lnSpc>
            </a:pPr>
            <a:r>
              <a:rPr lang="en-US" sz="1400" b="1" dirty="0">
                <a:solidFill>
                  <a:srgbClr val="212121"/>
                </a:solidFill>
                <a:latin typeface="Times New Roman" pitchFamily="18" charset="0"/>
                <a:cs typeface="Times New Roman" pitchFamily="18" charset="0"/>
              </a:rPr>
              <a:t>Honeycomb cores are fabricated from a wide variety of materials. These range from paper and  cardboard,  used  to  provide  low  strength  and  stiffness  for  low  load  applications,  to higher  strength   and  stiffness   for   enhanced   performance   applications,   as   in   aircraft structures. Honeycombs are processed into flat or curved composite structures. They form complex compound curved shapes without excessive mechanical force or heating.</a:t>
            </a:r>
          </a:p>
          <a:p>
            <a:pPr algn="just">
              <a:lnSpc>
                <a:spcPct val="96000"/>
              </a:lnSpc>
            </a:pPr>
            <a:endParaRPr lang="en-US" sz="1400" dirty="0">
              <a:latin typeface="Times New Roman" pitchFamily="18" charset="0"/>
              <a:cs typeface="Times New Roman" pitchFamily="18" charset="0"/>
            </a:endParaRPr>
          </a:p>
        </p:txBody>
      </p:sp>
      <p:sp>
        <p:nvSpPr>
          <p:cNvPr id="4104" name="object 8"/>
          <p:cNvSpPr>
            <a:spLocks noChangeArrowheads="1"/>
          </p:cNvSpPr>
          <p:nvPr/>
        </p:nvSpPr>
        <p:spPr bwMode="auto">
          <a:xfrm>
            <a:off x="9555" y="0"/>
            <a:ext cx="4710545" cy="1680882"/>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p>
        </p:txBody>
      </p:sp>
    </p:spTree>
    <p:extLst>
      <p:ext uri="{BB962C8B-B14F-4D97-AF65-F5344CB8AC3E}">
        <p14:creationId xmlns:p14="http://schemas.microsoft.com/office/powerpoint/2010/main" val="27037279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289</TotalTime>
  <Words>1242</Words>
  <Application>Microsoft Office PowerPoint</Application>
  <PresentationFormat>On-screen Show (4:3)</PresentationFormat>
  <Paragraphs>40</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Symbol</vt:lpstr>
      <vt:lpstr>Times New Roman</vt:lpstr>
      <vt:lpstr>Office Theme</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creator>Unknown Creator</dc:creator>
  <cp:lastModifiedBy>nagashree n rao</cp:lastModifiedBy>
  <cp:revision>22</cp:revision>
  <dcterms:created xsi:type="dcterms:W3CDTF">2019-02-21T00:36:33Z</dcterms:created>
  <dcterms:modified xsi:type="dcterms:W3CDTF">2024-07-01T13:40:13Z</dcterms:modified>
</cp:coreProperties>
</file>