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303" r:id="rId14"/>
    <p:sldId id="304" r:id="rId15"/>
    <p:sldId id="269" r:id="rId16"/>
    <p:sldId id="270" r:id="rId17"/>
    <p:sldId id="271" r:id="rId18"/>
    <p:sldId id="272" r:id="rId19"/>
    <p:sldId id="273" r:id="rId20"/>
    <p:sldId id="305" r:id="rId21"/>
    <p:sldId id="306" r:id="rId22"/>
    <p:sldId id="275" r:id="rId23"/>
    <p:sldId id="276" r:id="rId24"/>
    <p:sldId id="277" r:id="rId25"/>
    <p:sldId id="278" r:id="rId26"/>
    <p:sldId id="279" r:id="rId27"/>
    <p:sldId id="281" r:id="rId28"/>
    <p:sldId id="307" r:id="rId29"/>
    <p:sldId id="308" r:id="rId30"/>
    <p:sldId id="282" r:id="rId31"/>
    <p:sldId id="283" r:id="rId32"/>
    <p:sldId id="284" r:id="rId33"/>
    <p:sldId id="285" r:id="rId34"/>
    <p:sldId id="286" r:id="rId35"/>
    <p:sldId id="287" r:id="rId36"/>
    <p:sldId id="288" r:id="rId37"/>
    <p:sldId id="289" r:id="rId38"/>
    <p:sldId id="309" r:id="rId39"/>
    <p:sldId id="310" r:id="rId40"/>
    <p:sldId id="290" r:id="rId41"/>
    <p:sldId id="291" r:id="rId42"/>
    <p:sldId id="292" r:id="rId43"/>
    <p:sldId id="293" r:id="rId44"/>
    <p:sldId id="294" r:id="rId45"/>
    <p:sldId id="311" r:id="rId46"/>
    <p:sldId id="312" r:id="rId47"/>
    <p:sldId id="313" r:id="rId48"/>
    <p:sldId id="295" r:id="rId49"/>
    <p:sldId id="296" r:id="rId50"/>
    <p:sldId id="315" r:id="rId51"/>
    <p:sldId id="316" r:id="rId52"/>
    <p:sldId id="297" r:id="rId53"/>
    <p:sldId id="317" r:id="rId54"/>
    <p:sldId id="318" r:id="rId55"/>
    <p:sldId id="298" r:id="rId56"/>
    <p:sldId id="319" r:id="rId57"/>
    <p:sldId id="299" r:id="rId58"/>
    <p:sldId id="300" r:id="rId59"/>
    <p:sldId id="301" r:id="rId60"/>
    <p:sldId id="30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E4E2D-8623-4FCB-B621-307C5F5D62BC}"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56C7C-70C2-478B-AD3D-457A7E645108}" type="slidenum">
              <a:rPr lang="en-IN" smtClean="0"/>
              <a:t>‹#›</a:t>
            </a:fld>
            <a:endParaRPr lang="en-IN"/>
          </a:p>
        </p:txBody>
      </p:sp>
    </p:spTree>
    <p:extLst>
      <p:ext uri="{BB962C8B-B14F-4D97-AF65-F5344CB8AC3E}">
        <p14:creationId xmlns:p14="http://schemas.microsoft.com/office/powerpoint/2010/main" val="303581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1AA6-43A8-9064-067F-12DCC2AF4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9C1020-14C4-BD75-895B-B641FE099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68C779-C98A-86B8-F079-9EAA28129981}"/>
              </a:ext>
            </a:extLst>
          </p:cNvPr>
          <p:cNvSpPr>
            <a:spLocks noGrp="1"/>
          </p:cNvSpPr>
          <p:nvPr>
            <p:ph type="dt" sz="half" idx="10"/>
          </p:nvPr>
        </p:nvSpPr>
        <p:spPr/>
        <p:txBody>
          <a:bodyPr/>
          <a:lstStyle/>
          <a:p>
            <a:fld id="{28B19975-BF07-4298-B828-50489D336640}" type="datetime1">
              <a:rPr lang="en-IN" smtClean="0"/>
              <a:t>17-04-2024</a:t>
            </a:fld>
            <a:endParaRPr lang="en-IN"/>
          </a:p>
        </p:txBody>
      </p:sp>
      <p:sp>
        <p:nvSpPr>
          <p:cNvPr id="5" name="Footer Placeholder 4">
            <a:extLst>
              <a:ext uri="{FF2B5EF4-FFF2-40B4-BE49-F238E27FC236}">
                <a16:creationId xmlns:a16="http://schemas.microsoft.com/office/drawing/2014/main" id="{3DB39E63-7698-0588-DC2E-186A456E8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7AEE6-448C-A68F-8206-FE6B3DD04212}"/>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126136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E3B6-17EB-08D0-930D-4AA4FE3CCD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7D49C-EB85-6934-7640-282D5F9DF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2D534-3082-EA54-A29E-939C0CD99775}"/>
              </a:ext>
            </a:extLst>
          </p:cNvPr>
          <p:cNvSpPr>
            <a:spLocks noGrp="1"/>
          </p:cNvSpPr>
          <p:nvPr>
            <p:ph type="dt" sz="half" idx="10"/>
          </p:nvPr>
        </p:nvSpPr>
        <p:spPr/>
        <p:txBody>
          <a:bodyPr/>
          <a:lstStyle/>
          <a:p>
            <a:fld id="{F4307D77-8202-4A7D-BC40-E9C90453F582}" type="datetime1">
              <a:rPr lang="en-IN" smtClean="0"/>
              <a:t>17-04-2024</a:t>
            </a:fld>
            <a:endParaRPr lang="en-IN"/>
          </a:p>
        </p:txBody>
      </p:sp>
      <p:sp>
        <p:nvSpPr>
          <p:cNvPr id="5" name="Footer Placeholder 4">
            <a:extLst>
              <a:ext uri="{FF2B5EF4-FFF2-40B4-BE49-F238E27FC236}">
                <a16:creationId xmlns:a16="http://schemas.microsoft.com/office/drawing/2014/main" id="{D38552AD-C41E-37C0-1E5D-4AB51147E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61639-B44E-CE2D-435C-1A0BBE2BD878}"/>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407493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2C7D4-45A6-717D-7F5B-106161F871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8032C7-2706-1F2D-F45B-B6F3D5540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0BB72-188D-4A1D-0CAF-760E9D0BA93C}"/>
              </a:ext>
            </a:extLst>
          </p:cNvPr>
          <p:cNvSpPr>
            <a:spLocks noGrp="1"/>
          </p:cNvSpPr>
          <p:nvPr>
            <p:ph type="dt" sz="half" idx="10"/>
          </p:nvPr>
        </p:nvSpPr>
        <p:spPr/>
        <p:txBody>
          <a:bodyPr/>
          <a:lstStyle/>
          <a:p>
            <a:fld id="{5857ED6A-310E-44AF-AB18-A0C0C7BFE51E}" type="datetime1">
              <a:rPr lang="en-IN" smtClean="0"/>
              <a:t>17-04-2024</a:t>
            </a:fld>
            <a:endParaRPr lang="en-IN"/>
          </a:p>
        </p:txBody>
      </p:sp>
      <p:sp>
        <p:nvSpPr>
          <p:cNvPr id="5" name="Footer Placeholder 4">
            <a:extLst>
              <a:ext uri="{FF2B5EF4-FFF2-40B4-BE49-F238E27FC236}">
                <a16:creationId xmlns:a16="http://schemas.microsoft.com/office/drawing/2014/main" id="{29606C3E-DBCE-3067-D24A-77A8A600D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8C47E-0C0F-9950-F53E-ED0EF26D8AD9}"/>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32846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0631-99ED-B490-424C-B9B960FD97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390CE-DB58-410A-FFAD-328F8422F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D452E-6CC9-2099-AEB6-0D6DDB354CFD}"/>
              </a:ext>
            </a:extLst>
          </p:cNvPr>
          <p:cNvSpPr>
            <a:spLocks noGrp="1"/>
          </p:cNvSpPr>
          <p:nvPr>
            <p:ph type="dt" sz="half" idx="10"/>
          </p:nvPr>
        </p:nvSpPr>
        <p:spPr/>
        <p:txBody>
          <a:bodyPr/>
          <a:lstStyle/>
          <a:p>
            <a:fld id="{379F5C39-DD43-4CB8-BE59-6C761300C3C1}" type="datetime1">
              <a:rPr lang="en-IN" smtClean="0"/>
              <a:t>17-04-2024</a:t>
            </a:fld>
            <a:endParaRPr lang="en-IN"/>
          </a:p>
        </p:txBody>
      </p:sp>
      <p:sp>
        <p:nvSpPr>
          <p:cNvPr id="5" name="Footer Placeholder 4">
            <a:extLst>
              <a:ext uri="{FF2B5EF4-FFF2-40B4-BE49-F238E27FC236}">
                <a16:creationId xmlns:a16="http://schemas.microsoft.com/office/drawing/2014/main" id="{7C6ADC31-2593-DAE5-0E43-271060533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CAA40-8163-D656-E76C-34CB570BD5DB}"/>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54830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A6A0-8009-D9E0-257B-12DDA620A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0B60E2-8A5B-3922-524C-60CD294E6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8F4B7-233C-551E-B02A-EE04BB86CC2F}"/>
              </a:ext>
            </a:extLst>
          </p:cNvPr>
          <p:cNvSpPr>
            <a:spLocks noGrp="1"/>
          </p:cNvSpPr>
          <p:nvPr>
            <p:ph type="dt" sz="half" idx="10"/>
          </p:nvPr>
        </p:nvSpPr>
        <p:spPr/>
        <p:txBody>
          <a:bodyPr/>
          <a:lstStyle/>
          <a:p>
            <a:fld id="{0B22D00F-12EA-47D4-BB9E-CD6D3CDB1087}" type="datetime1">
              <a:rPr lang="en-IN" smtClean="0"/>
              <a:t>17-04-2024</a:t>
            </a:fld>
            <a:endParaRPr lang="en-IN"/>
          </a:p>
        </p:txBody>
      </p:sp>
      <p:sp>
        <p:nvSpPr>
          <p:cNvPr id="5" name="Footer Placeholder 4">
            <a:extLst>
              <a:ext uri="{FF2B5EF4-FFF2-40B4-BE49-F238E27FC236}">
                <a16:creationId xmlns:a16="http://schemas.microsoft.com/office/drawing/2014/main" id="{76CDB192-1E7A-DE86-E398-33F4A007D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12AA8-13B6-A85E-C7BE-65C482713D22}"/>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59104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3545-99EA-02B6-A862-A163F1BC7A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2D5A8-6829-4011-53A8-1BB98CB4F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BFB762-23E0-EE25-2D0D-C58272A0E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14A4DE-CB9D-C947-EA81-FE4279AF9C88}"/>
              </a:ext>
            </a:extLst>
          </p:cNvPr>
          <p:cNvSpPr>
            <a:spLocks noGrp="1"/>
          </p:cNvSpPr>
          <p:nvPr>
            <p:ph type="dt" sz="half" idx="10"/>
          </p:nvPr>
        </p:nvSpPr>
        <p:spPr/>
        <p:txBody>
          <a:bodyPr/>
          <a:lstStyle/>
          <a:p>
            <a:fld id="{2A543B20-2471-4B97-B90F-99F0923DFA7F}" type="datetime1">
              <a:rPr lang="en-IN" smtClean="0"/>
              <a:t>17-04-2024</a:t>
            </a:fld>
            <a:endParaRPr lang="en-IN"/>
          </a:p>
        </p:txBody>
      </p:sp>
      <p:sp>
        <p:nvSpPr>
          <p:cNvPr id="6" name="Footer Placeholder 5">
            <a:extLst>
              <a:ext uri="{FF2B5EF4-FFF2-40B4-BE49-F238E27FC236}">
                <a16:creationId xmlns:a16="http://schemas.microsoft.com/office/drawing/2014/main" id="{8D6200FD-FB48-E01E-8E6C-486E38E823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76D5A-214C-4617-C43A-9205AFB4FBFD}"/>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352581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09EB-69E7-2366-4D33-CB11777F7F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9B2211-F9A4-146C-FA12-70384C090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83532-49FD-F4BB-0748-1A3B3F210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B4594F-68A0-38A7-9218-EF63683E7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736398-5F5A-EADC-EB85-6710AB4C4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648134-978A-C447-1C16-DA5DEF13AD28}"/>
              </a:ext>
            </a:extLst>
          </p:cNvPr>
          <p:cNvSpPr>
            <a:spLocks noGrp="1"/>
          </p:cNvSpPr>
          <p:nvPr>
            <p:ph type="dt" sz="half" idx="10"/>
          </p:nvPr>
        </p:nvSpPr>
        <p:spPr/>
        <p:txBody>
          <a:bodyPr/>
          <a:lstStyle/>
          <a:p>
            <a:fld id="{E6E46B42-845D-406E-9E1E-DCC913B1AD9F}" type="datetime1">
              <a:rPr lang="en-IN" smtClean="0"/>
              <a:t>17-04-2024</a:t>
            </a:fld>
            <a:endParaRPr lang="en-IN"/>
          </a:p>
        </p:txBody>
      </p:sp>
      <p:sp>
        <p:nvSpPr>
          <p:cNvPr id="8" name="Footer Placeholder 7">
            <a:extLst>
              <a:ext uri="{FF2B5EF4-FFF2-40B4-BE49-F238E27FC236}">
                <a16:creationId xmlns:a16="http://schemas.microsoft.com/office/drawing/2014/main" id="{22D045BB-A07D-4874-2F97-4D8554869C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1B662-07E0-A677-59F8-F6034E3F761E}"/>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310257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0E1E-BABA-025E-E872-9A84C6AFC2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58D917-A96F-1F4B-60B3-DAE191F0522C}"/>
              </a:ext>
            </a:extLst>
          </p:cNvPr>
          <p:cNvSpPr>
            <a:spLocks noGrp="1"/>
          </p:cNvSpPr>
          <p:nvPr>
            <p:ph type="dt" sz="half" idx="10"/>
          </p:nvPr>
        </p:nvSpPr>
        <p:spPr/>
        <p:txBody>
          <a:bodyPr/>
          <a:lstStyle/>
          <a:p>
            <a:fld id="{B454D402-4853-4F7B-866A-B87C3273BA12}" type="datetime1">
              <a:rPr lang="en-IN" smtClean="0"/>
              <a:t>17-04-2024</a:t>
            </a:fld>
            <a:endParaRPr lang="en-IN"/>
          </a:p>
        </p:txBody>
      </p:sp>
      <p:sp>
        <p:nvSpPr>
          <p:cNvPr id="4" name="Footer Placeholder 3">
            <a:extLst>
              <a:ext uri="{FF2B5EF4-FFF2-40B4-BE49-F238E27FC236}">
                <a16:creationId xmlns:a16="http://schemas.microsoft.com/office/drawing/2014/main" id="{8757D747-8459-7195-22E6-9EF71D49B3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4B295F-6080-B00B-F39E-08BB05CBFB9C}"/>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24702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729BC-29F7-E18A-0E44-926FDB2B8742}"/>
              </a:ext>
            </a:extLst>
          </p:cNvPr>
          <p:cNvSpPr>
            <a:spLocks noGrp="1"/>
          </p:cNvSpPr>
          <p:nvPr>
            <p:ph type="dt" sz="half" idx="10"/>
          </p:nvPr>
        </p:nvSpPr>
        <p:spPr/>
        <p:txBody>
          <a:bodyPr/>
          <a:lstStyle/>
          <a:p>
            <a:fld id="{8B74247A-9198-45C5-92AE-905C9D8C16E5}" type="datetime1">
              <a:rPr lang="en-IN" smtClean="0"/>
              <a:t>17-04-2024</a:t>
            </a:fld>
            <a:endParaRPr lang="en-IN"/>
          </a:p>
        </p:txBody>
      </p:sp>
      <p:sp>
        <p:nvSpPr>
          <p:cNvPr id="3" name="Footer Placeholder 2">
            <a:extLst>
              <a:ext uri="{FF2B5EF4-FFF2-40B4-BE49-F238E27FC236}">
                <a16:creationId xmlns:a16="http://schemas.microsoft.com/office/drawing/2014/main" id="{DE144046-CC71-7E8B-91C7-3FB567A51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EEF1B2-08F4-E338-12AF-732EB391747F}"/>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43893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D96-3F44-E068-A6DA-A921010B5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F39678-3569-F3BA-6C3C-EBEE0BB2F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EBC48-3458-3EC6-1844-BD5ECA60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B7626-279A-B27B-BDCC-EF609E41CD07}"/>
              </a:ext>
            </a:extLst>
          </p:cNvPr>
          <p:cNvSpPr>
            <a:spLocks noGrp="1"/>
          </p:cNvSpPr>
          <p:nvPr>
            <p:ph type="dt" sz="half" idx="10"/>
          </p:nvPr>
        </p:nvSpPr>
        <p:spPr/>
        <p:txBody>
          <a:bodyPr/>
          <a:lstStyle/>
          <a:p>
            <a:fld id="{68BBD68A-14BE-4351-9282-4FEE903A608C}" type="datetime1">
              <a:rPr lang="en-IN" smtClean="0"/>
              <a:t>17-04-2024</a:t>
            </a:fld>
            <a:endParaRPr lang="en-IN"/>
          </a:p>
        </p:txBody>
      </p:sp>
      <p:sp>
        <p:nvSpPr>
          <p:cNvPr id="6" name="Footer Placeholder 5">
            <a:extLst>
              <a:ext uri="{FF2B5EF4-FFF2-40B4-BE49-F238E27FC236}">
                <a16:creationId xmlns:a16="http://schemas.microsoft.com/office/drawing/2014/main" id="{BE9917A8-6F19-95DB-8B5C-19DBDF604B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884C7-F159-ECB7-2696-130CB47C9CA5}"/>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315410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FEF6-8AAC-5BE1-E7E8-9A88C925C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7933E-D5DC-7E03-586E-FA16A324D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9919D0-C055-2156-EB7E-1FE535063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9351C-121E-F167-C0D8-7EC6FC595419}"/>
              </a:ext>
            </a:extLst>
          </p:cNvPr>
          <p:cNvSpPr>
            <a:spLocks noGrp="1"/>
          </p:cNvSpPr>
          <p:nvPr>
            <p:ph type="dt" sz="half" idx="10"/>
          </p:nvPr>
        </p:nvSpPr>
        <p:spPr/>
        <p:txBody>
          <a:bodyPr/>
          <a:lstStyle/>
          <a:p>
            <a:fld id="{473634C7-FBBE-4AE1-B6BF-F4122D3E57C8}" type="datetime1">
              <a:rPr lang="en-IN" smtClean="0"/>
              <a:t>17-04-2024</a:t>
            </a:fld>
            <a:endParaRPr lang="en-IN"/>
          </a:p>
        </p:txBody>
      </p:sp>
      <p:sp>
        <p:nvSpPr>
          <p:cNvPr id="6" name="Footer Placeholder 5">
            <a:extLst>
              <a:ext uri="{FF2B5EF4-FFF2-40B4-BE49-F238E27FC236}">
                <a16:creationId xmlns:a16="http://schemas.microsoft.com/office/drawing/2014/main" id="{C529286F-0785-288E-9760-63C8237A75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54571E-D886-D0EC-3EFF-9C72A9FA460E}"/>
              </a:ext>
            </a:extLst>
          </p:cNvPr>
          <p:cNvSpPr>
            <a:spLocks noGrp="1"/>
          </p:cNvSpPr>
          <p:nvPr>
            <p:ph type="sldNum" sz="quarter" idx="12"/>
          </p:nvPr>
        </p:nvSpPr>
        <p:spPr/>
        <p:txBody>
          <a:bodyPr/>
          <a:lstStyle/>
          <a:p>
            <a:fld id="{2618E644-52DE-477F-B521-17696167826B}" type="slidenum">
              <a:rPr lang="en-IN" smtClean="0"/>
              <a:t>‹#›</a:t>
            </a:fld>
            <a:endParaRPr lang="en-IN"/>
          </a:p>
        </p:txBody>
      </p:sp>
    </p:spTree>
    <p:extLst>
      <p:ext uri="{BB962C8B-B14F-4D97-AF65-F5344CB8AC3E}">
        <p14:creationId xmlns:p14="http://schemas.microsoft.com/office/powerpoint/2010/main" val="333491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D28D4-D3B7-E70C-B45B-4F01791B7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970ED9-8FC5-886B-A713-C38D7831E4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16D02-B88C-1DD9-98B0-1A1EC096B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D22D0-F6E1-4CB4-BA89-8D71C702A8B8}" type="datetime1">
              <a:rPr lang="en-IN" smtClean="0"/>
              <a:t>17-04-2024</a:t>
            </a:fld>
            <a:endParaRPr lang="en-IN"/>
          </a:p>
        </p:txBody>
      </p:sp>
      <p:sp>
        <p:nvSpPr>
          <p:cNvPr id="5" name="Footer Placeholder 4">
            <a:extLst>
              <a:ext uri="{FF2B5EF4-FFF2-40B4-BE49-F238E27FC236}">
                <a16:creationId xmlns:a16="http://schemas.microsoft.com/office/drawing/2014/main" id="{B5E068F7-7C5B-EC1A-DAA0-EBD731C16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4303FF-2AD4-8E22-B81C-89C1489FA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8E644-52DE-477F-B521-17696167826B}" type="slidenum">
              <a:rPr lang="en-IN" smtClean="0"/>
              <a:t>‹#›</a:t>
            </a:fld>
            <a:endParaRPr lang="en-IN"/>
          </a:p>
        </p:txBody>
      </p:sp>
    </p:spTree>
    <p:extLst>
      <p:ext uri="{BB962C8B-B14F-4D97-AF65-F5344CB8AC3E}">
        <p14:creationId xmlns:p14="http://schemas.microsoft.com/office/powerpoint/2010/main" val="136171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5B72-B931-061C-1D31-1A647C4D90CE}"/>
              </a:ext>
            </a:extLst>
          </p:cNvPr>
          <p:cNvSpPr>
            <a:spLocks noGrp="1"/>
          </p:cNvSpPr>
          <p:nvPr>
            <p:ph type="ctrTitle"/>
          </p:nvPr>
        </p:nvSpPr>
        <p:spPr>
          <a:xfrm>
            <a:off x="1524000" y="1122363"/>
            <a:ext cx="9144000" cy="1453689"/>
          </a:xfrm>
        </p:spPr>
        <p:txBody>
          <a:bodyPr>
            <a:normAutofit/>
          </a:bodyPr>
          <a:lstStyle/>
          <a:p>
            <a:r>
              <a:rPr lang="en-IN" sz="8000" b="1" dirty="0"/>
              <a:t>UNIT II</a:t>
            </a:r>
          </a:p>
        </p:txBody>
      </p:sp>
      <p:sp>
        <p:nvSpPr>
          <p:cNvPr id="3" name="Subtitle 2">
            <a:extLst>
              <a:ext uri="{FF2B5EF4-FFF2-40B4-BE49-F238E27FC236}">
                <a16:creationId xmlns:a16="http://schemas.microsoft.com/office/drawing/2014/main" id="{3FF3B998-F952-6D4B-B847-E60E7C8CE716}"/>
              </a:ext>
            </a:extLst>
          </p:cNvPr>
          <p:cNvSpPr>
            <a:spLocks noGrp="1"/>
          </p:cNvSpPr>
          <p:nvPr>
            <p:ph type="subTitle" idx="1"/>
          </p:nvPr>
        </p:nvSpPr>
        <p:spPr>
          <a:xfrm>
            <a:off x="1524000" y="3018503"/>
            <a:ext cx="9144000" cy="2239297"/>
          </a:xfrm>
        </p:spPr>
        <p:txBody>
          <a:bodyPr>
            <a:normAutofit/>
          </a:bodyPr>
          <a:lstStyle/>
          <a:p>
            <a:r>
              <a:rPr lang="en-IN" sz="6000" b="1" dirty="0"/>
              <a:t>BLOCKCHAIN TECHNOLOGY</a:t>
            </a:r>
          </a:p>
        </p:txBody>
      </p:sp>
      <p:sp>
        <p:nvSpPr>
          <p:cNvPr id="4" name="Slide Number Placeholder 3">
            <a:extLst>
              <a:ext uri="{FF2B5EF4-FFF2-40B4-BE49-F238E27FC236}">
                <a16:creationId xmlns:a16="http://schemas.microsoft.com/office/drawing/2014/main" id="{DD41783C-B99F-7F56-306A-DF2DA13EEBA0}"/>
              </a:ext>
            </a:extLst>
          </p:cNvPr>
          <p:cNvSpPr>
            <a:spLocks noGrp="1"/>
          </p:cNvSpPr>
          <p:nvPr>
            <p:ph type="sldNum" sz="quarter" idx="12"/>
          </p:nvPr>
        </p:nvSpPr>
        <p:spPr/>
        <p:txBody>
          <a:bodyPr/>
          <a:lstStyle/>
          <a:p>
            <a:fld id="{2618E644-52DE-477F-B521-17696167826B}" type="slidenum">
              <a:rPr lang="en-IN" smtClean="0"/>
              <a:t>1</a:t>
            </a:fld>
            <a:endParaRPr lang="en-IN"/>
          </a:p>
        </p:txBody>
      </p:sp>
    </p:spTree>
    <p:extLst>
      <p:ext uri="{BB962C8B-B14F-4D97-AF65-F5344CB8AC3E}">
        <p14:creationId xmlns:p14="http://schemas.microsoft.com/office/powerpoint/2010/main" val="372780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29F6-86D1-1996-AF8C-88000569B999}"/>
              </a:ext>
            </a:extLst>
          </p:cNvPr>
          <p:cNvSpPr>
            <a:spLocks noGrp="1"/>
          </p:cNvSpPr>
          <p:nvPr>
            <p:ph type="title"/>
          </p:nvPr>
        </p:nvSpPr>
        <p:spPr/>
        <p:txBody>
          <a:bodyPr/>
          <a:lstStyle/>
          <a:p>
            <a:r>
              <a:rPr lang="en-US" b="1" dirty="0"/>
              <a:t>Monetizing The Blockchain</a:t>
            </a:r>
            <a:endParaRPr lang="en-IN" b="1" dirty="0"/>
          </a:p>
        </p:txBody>
      </p:sp>
      <p:sp>
        <p:nvSpPr>
          <p:cNvPr id="3" name="Content Placeholder 2">
            <a:extLst>
              <a:ext uri="{FF2B5EF4-FFF2-40B4-BE49-F238E27FC236}">
                <a16:creationId xmlns:a16="http://schemas.microsoft.com/office/drawing/2014/main" id="{C97E37DD-12D0-B2E6-440F-FF719AB44F42}"/>
              </a:ext>
            </a:extLst>
          </p:cNvPr>
          <p:cNvSpPr>
            <a:spLocks noGrp="1"/>
          </p:cNvSpPr>
          <p:nvPr>
            <p:ph idx="1"/>
          </p:nvPr>
        </p:nvSpPr>
        <p:spPr>
          <a:xfrm>
            <a:off x="452284" y="1690688"/>
            <a:ext cx="10901516" cy="4486275"/>
          </a:xfrm>
        </p:spPr>
        <p:txBody>
          <a:bodyPr/>
          <a:lstStyle/>
          <a:p>
            <a:r>
              <a:rPr lang="en-US" dirty="0"/>
              <a:t>Monetizing the Core Infrastructure</a:t>
            </a:r>
          </a:p>
          <a:p>
            <a:r>
              <a:rPr lang="en-US" dirty="0"/>
              <a:t>Monetizing Middleware </a:t>
            </a:r>
          </a:p>
          <a:p>
            <a:r>
              <a:rPr lang="en-US" dirty="0"/>
              <a:t>Monetizing the Decentralized Economy </a:t>
            </a:r>
          </a:p>
          <a:p>
            <a:endParaRPr lang="en-IN" dirty="0"/>
          </a:p>
        </p:txBody>
      </p:sp>
      <p:sp>
        <p:nvSpPr>
          <p:cNvPr id="4" name="Slide Number Placeholder 3">
            <a:extLst>
              <a:ext uri="{FF2B5EF4-FFF2-40B4-BE49-F238E27FC236}">
                <a16:creationId xmlns:a16="http://schemas.microsoft.com/office/drawing/2014/main" id="{18BEB22B-EEC7-A418-AEF9-5C4E8F0E3722}"/>
              </a:ext>
            </a:extLst>
          </p:cNvPr>
          <p:cNvSpPr>
            <a:spLocks noGrp="1"/>
          </p:cNvSpPr>
          <p:nvPr>
            <p:ph type="sldNum" sz="quarter" idx="12"/>
          </p:nvPr>
        </p:nvSpPr>
        <p:spPr/>
        <p:txBody>
          <a:bodyPr/>
          <a:lstStyle/>
          <a:p>
            <a:fld id="{2618E644-52DE-477F-B521-17696167826B}" type="slidenum">
              <a:rPr lang="en-IN" smtClean="0"/>
              <a:t>10</a:t>
            </a:fld>
            <a:endParaRPr lang="en-IN"/>
          </a:p>
        </p:txBody>
      </p:sp>
    </p:spTree>
    <p:extLst>
      <p:ext uri="{BB962C8B-B14F-4D97-AF65-F5344CB8AC3E}">
        <p14:creationId xmlns:p14="http://schemas.microsoft.com/office/powerpoint/2010/main" val="203256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553593-BB41-4B6A-8B08-1022812D17FE}"/>
              </a:ext>
            </a:extLst>
          </p:cNvPr>
          <p:cNvPicPr>
            <a:picLocks noGrp="1" noChangeAspect="1"/>
          </p:cNvPicPr>
          <p:nvPr>
            <p:ph idx="1"/>
          </p:nvPr>
        </p:nvPicPr>
        <p:blipFill>
          <a:blip r:embed="rId2"/>
          <a:stretch>
            <a:fillRect/>
          </a:stretch>
        </p:blipFill>
        <p:spPr>
          <a:xfrm>
            <a:off x="98323" y="294967"/>
            <a:ext cx="11621729" cy="5673213"/>
          </a:xfrm>
        </p:spPr>
      </p:pic>
      <p:sp>
        <p:nvSpPr>
          <p:cNvPr id="2" name="Slide Number Placeholder 1">
            <a:extLst>
              <a:ext uri="{FF2B5EF4-FFF2-40B4-BE49-F238E27FC236}">
                <a16:creationId xmlns:a16="http://schemas.microsoft.com/office/drawing/2014/main" id="{BFB9E188-4778-5BD6-50D3-D48D7E66DFEE}"/>
              </a:ext>
            </a:extLst>
          </p:cNvPr>
          <p:cNvSpPr>
            <a:spLocks noGrp="1"/>
          </p:cNvSpPr>
          <p:nvPr>
            <p:ph type="sldNum" sz="quarter" idx="12"/>
          </p:nvPr>
        </p:nvSpPr>
        <p:spPr/>
        <p:txBody>
          <a:bodyPr/>
          <a:lstStyle/>
          <a:p>
            <a:fld id="{2618E644-52DE-477F-B521-17696167826B}" type="slidenum">
              <a:rPr lang="en-IN" smtClean="0"/>
              <a:t>11</a:t>
            </a:fld>
            <a:endParaRPr lang="en-IN"/>
          </a:p>
        </p:txBody>
      </p:sp>
    </p:spTree>
    <p:extLst>
      <p:ext uri="{BB962C8B-B14F-4D97-AF65-F5344CB8AC3E}">
        <p14:creationId xmlns:p14="http://schemas.microsoft.com/office/powerpoint/2010/main" val="277119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28CD-3724-3D85-0B44-A8F378B0CB96}"/>
              </a:ext>
            </a:extLst>
          </p:cNvPr>
          <p:cNvSpPr>
            <a:spLocks noGrp="1"/>
          </p:cNvSpPr>
          <p:nvPr>
            <p:ph type="title"/>
          </p:nvPr>
        </p:nvSpPr>
        <p:spPr/>
        <p:txBody>
          <a:bodyPr/>
          <a:lstStyle/>
          <a:p>
            <a:r>
              <a:rPr lang="en-IN" b="1" dirty="0"/>
              <a:t>1. Monetizing Core Infrastructure</a:t>
            </a:r>
          </a:p>
        </p:txBody>
      </p:sp>
      <p:sp>
        <p:nvSpPr>
          <p:cNvPr id="3" name="Content Placeholder 2">
            <a:extLst>
              <a:ext uri="{FF2B5EF4-FFF2-40B4-BE49-F238E27FC236}">
                <a16:creationId xmlns:a16="http://schemas.microsoft.com/office/drawing/2014/main" id="{9AA5F45C-3ADE-3287-ACF1-452FE5FD51FC}"/>
              </a:ext>
            </a:extLst>
          </p:cNvPr>
          <p:cNvSpPr>
            <a:spLocks noGrp="1"/>
          </p:cNvSpPr>
          <p:nvPr>
            <p:ph idx="1"/>
          </p:nvPr>
        </p:nvSpPr>
        <p:spPr>
          <a:xfrm>
            <a:off x="167148" y="1533832"/>
            <a:ext cx="11936362" cy="4643131"/>
          </a:xfrm>
        </p:spPr>
        <p:txBody>
          <a:bodyPr/>
          <a:lstStyle/>
          <a:p>
            <a:pPr algn="just"/>
            <a:r>
              <a:rPr lang="en-US" b="1" dirty="0"/>
              <a:t>Digital tokens </a:t>
            </a:r>
            <a:r>
              <a:rPr lang="en-US" dirty="0"/>
              <a:t>are a key component of blockchain technology. </a:t>
            </a:r>
          </a:p>
          <a:p>
            <a:pPr algn="just"/>
            <a:r>
              <a:rPr lang="en-US" dirty="0"/>
              <a:t> To motivate people to participate in a blockchain as a full node and help secure the history of transactions, blockchains include </a:t>
            </a:r>
            <a:r>
              <a:rPr lang="en-US" b="1" dirty="0"/>
              <a:t>tokens</a:t>
            </a:r>
            <a:r>
              <a:rPr lang="en-US" dirty="0"/>
              <a:t> as part of an </a:t>
            </a:r>
            <a:r>
              <a:rPr lang="en-US" b="1" dirty="0"/>
              <a:t>incentive structure. </a:t>
            </a:r>
          </a:p>
          <a:p>
            <a:pPr algn="just"/>
            <a:r>
              <a:rPr lang="en-US" dirty="0"/>
              <a:t>A digital token simply represents a value on a blockchain network. Tokens for blockchain networks come in many shapes and sizes, and people are experimenting with how to codify and incentivize participants in blockchains through token-based economic frameworks.</a:t>
            </a:r>
            <a:endParaRPr lang="en-IN" dirty="0"/>
          </a:p>
        </p:txBody>
      </p:sp>
      <p:sp>
        <p:nvSpPr>
          <p:cNvPr id="4" name="Slide Number Placeholder 3">
            <a:extLst>
              <a:ext uri="{FF2B5EF4-FFF2-40B4-BE49-F238E27FC236}">
                <a16:creationId xmlns:a16="http://schemas.microsoft.com/office/drawing/2014/main" id="{2B52DEC9-1891-D892-FC87-D8136546BA2A}"/>
              </a:ext>
            </a:extLst>
          </p:cNvPr>
          <p:cNvSpPr>
            <a:spLocks noGrp="1"/>
          </p:cNvSpPr>
          <p:nvPr>
            <p:ph type="sldNum" sz="quarter" idx="12"/>
          </p:nvPr>
        </p:nvSpPr>
        <p:spPr/>
        <p:txBody>
          <a:bodyPr/>
          <a:lstStyle/>
          <a:p>
            <a:fld id="{2618E644-52DE-477F-B521-17696167826B}" type="slidenum">
              <a:rPr lang="en-IN" smtClean="0"/>
              <a:t>12</a:t>
            </a:fld>
            <a:endParaRPr lang="en-IN"/>
          </a:p>
        </p:txBody>
      </p:sp>
    </p:spTree>
    <p:extLst>
      <p:ext uri="{BB962C8B-B14F-4D97-AF65-F5344CB8AC3E}">
        <p14:creationId xmlns:p14="http://schemas.microsoft.com/office/powerpoint/2010/main" val="302174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28CD-3724-3D85-0B44-A8F378B0CB96}"/>
              </a:ext>
            </a:extLst>
          </p:cNvPr>
          <p:cNvSpPr>
            <a:spLocks noGrp="1"/>
          </p:cNvSpPr>
          <p:nvPr>
            <p:ph type="title"/>
          </p:nvPr>
        </p:nvSpPr>
        <p:spPr/>
        <p:txBody>
          <a:bodyPr/>
          <a:lstStyle/>
          <a:p>
            <a:r>
              <a:rPr lang="en-IN" b="1" dirty="0"/>
              <a:t>1. Monetizing Core Infrastructure (Contd.)</a:t>
            </a:r>
          </a:p>
        </p:txBody>
      </p:sp>
      <p:sp>
        <p:nvSpPr>
          <p:cNvPr id="3" name="Content Placeholder 2">
            <a:extLst>
              <a:ext uri="{FF2B5EF4-FFF2-40B4-BE49-F238E27FC236}">
                <a16:creationId xmlns:a16="http://schemas.microsoft.com/office/drawing/2014/main" id="{9AA5F45C-3ADE-3287-ACF1-452FE5FD51FC}"/>
              </a:ext>
            </a:extLst>
          </p:cNvPr>
          <p:cNvSpPr>
            <a:spLocks noGrp="1"/>
          </p:cNvSpPr>
          <p:nvPr>
            <p:ph idx="1"/>
          </p:nvPr>
        </p:nvSpPr>
        <p:spPr>
          <a:xfrm>
            <a:off x="167148" y="1533832"/>
            <a:ext cx="11936362" cy="4643131"/>
          </a:xfrm>
        </p:spPr>
        <p:txBody>
          <a:bodyPr>
            <a:normAutofit fontScale="92500" lnSpcReduction="10000"/>
          </a:bodyPr>
          <a:lstStyle/>
          <a:p>
            <a:pPr algn="just"/>
            <a:r>
              <a:rPr lang="en-US" dirty="0"/>
              <a:t>Bitcoin and ether can be considered examples of </a:t>
            </a:r>
            <a:r>
              <a:rPr lang="en-US" b="1" dirty="0"/>
              <a:t>“intrinsic” </a:t>
            </a:r>
            <a:r>
              <a:rPr lang="en-US" dirty="0"/>
              <a:t>or </a:t>
            </a:r>
            <a:r>
              <a:rPr lang="en-US" b="1" dirty="0"/>
              <a:t>“native” </a:t>
            </a:r>
            <a:r>
              <a:rPr lang="en-US" dirty="0"/>
              <a:t>digital tokens since each is built into its network. </a:t>
            </a:r>
          </a:p>
          <a:p>
            <a:pPr algn="just"/>
            <a:r>
              <a:rPr lang="en-US" dirty="0"/>
              <a:t>These tokens only exist as entries in a blockchain ledger and must be reached with a user’s private key in order to receive any value for them. </a:t>
            </a:r>
          </a:p>
          <a:p>
            <a:pPr algn="just"/>
            <a:r>
              <a:rPr lang="en-US" dirty="0"/>
              <a:t>There are many other types of digital tokens and the number grows every day.</a:t>
            </a:r>
          </a:p>
          <a:p>
            <a:pPr algn="just"/>
            <a:r>
              <a:rPr lang="en-US" dirty="0"/>
              <a:t> One example: so-called </a:t>
            </a:r>
            <a:r>
              <a:rPr lang="en-US" b="1" dirty="0"/>
              <a:t>“stablecoins” </a:t>
            </a:r>
            <a:r>
              <a:rPr lang="en-US" dirty="0"/>
              <a:t>that are pegged to a fiat currency (like a USD or Euro). Some of the most popular stablecoins today are USD Coin (USDC), Dai (DAI), and Tether (USDT) which are all slightly different in their conception. </a:t>
            </a:r>
          </a:p>
          <a:p>
            <a:pPr algn="just"/>
            <a:r>
              <a:rPr lang="en-US" dirty="0"/>
              <a:t>The main monetization opportunity at the network core infrastructure layer is tied to the idea that greater usage of a given blockchain (e.g. more transaction volume, more middleware, and applications, etc.) will drive greater value of its token underlying token due to network effects. </a:t>
            </a:r>
            <a:endParaRPr lang="en-IN" dirty="0"/>
          </a:p>
          <a:p>
            <a:pPr algn="just"/>
            <a:endParaRPr lang="en-IN" dirty="0"/>
          </a:p>
        </p:txBody>
      </p:sp>
      <p:sp>
        <p:nvSpPr>
          <p:cNvPr id="4" name="Slide Number Placeholder 3">
            <a:extLst>
              <a:ext uri="{FF2B5EF4-FFF2-40B4-BE49-F238E27FC236}">
                <a16:creationId xmlns:a16="http://schemas.microsoft.com/office/drawing/2014/main" id="{2B52DEC9-1891-D892-FC87-D8136546BA2A}"/>
              </a:ext>
            </a:extLst>
          </p:cNvPr>
          <p:cNvSpPr>
            <a:spLocks noGrp="1"/>
          </p:cNvSpPr>
          <p:nvPr>
            <p:ph type="sldNum" sz="quarter" idx="12"/>
          </p:nvPr>
        </p:nvSpPr>
        <p:spPr/>
        <p:txBody>
          <a:bodyPr/>
          <a:lstStyle/>
          <a:p>
            <a:fld id="{2618E644-52DE-477F-B521-17696167826B}" type="slidenum">
              <a:rPr lang="en-IN" smtClean="0"/>
              <a:t>13</a:t>
            </a:fld>
            <a:endParaRPr lang="en-IN"/>
          </a:p>
        </p:txBody>
      </p:sp>
    </p:spTree>
    <p:extLst>
      <p:ext uri="{BB962C8B-B14F-4D97-AF65-F5344CB8AC3E}">
        <p14:creationId xmlns:p14="http://schemas.microsoft.com/office/powerpoint/2010/main" val="244954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28CD-3724-3D85-0B44-A8F378B0CB96}"/>
              </a:ext>
            </a:extLst>
          </p:cNvPr>
          <p:cNvSpPr>
            <a:spLocks noGrp="1"/>
          </p:cNvSpPr>
          <p:nvPr>
            <p:ph type="title"/>
          </p:nvPr>
        </p:nvSpPr>
        <p:spPr>
          <a:xfrm>
            <a:off x="235974" y="127820"/>
            <a:ext cx="11117826" cy="1111046"/>
          </a:xfrm>
        </p:spPr>
        <p:txBody>
          <a:bodyPr/>
          <a:lstStyle/>
          <a:p>
            <a:r>
              <a:rPr lang="en-IN" b="1" dirty="0"/>
              <a:t>1. Monetizing Core Infrastructure (Contd.)</a:t>
            </a:r>
          </a:p>
        </p:txBody>
      </p:sp>
      <p:sp>
        <p:nvSpPr>
          <p:cNvPr id="3" name="Content Placeholder 2">
            <a:extLst>
              <a:ext uri="{FF2B5EF4-FFF2-40B4-BE49-F238E27FC236}">
                <a16:creationId xmlns:a16="http://schemas.microsoft.com/office/drawing/2014/main" id="{9AA5F45C-3ADE-3287-ACF1-452FE5FD51FC}"/>
              </a:ext>
            </a:extLst>
          </p:cNvPr>
          <p:cNvSpPr>
            <a:spLocks noGrp="1"/>
          </p:cNvSpPr>
          <p:nvPr>
            <p:ph idx="1"/>
          </p:nvPr>
        </p:nvSpPr>
        <p:spPr>
          <a:xfrm>
            <a:off x="0" y="1071716"/>
            <a:ext cx="12103510" cy="5105248"/>
          </a:xfrm>
        </p:spPr>
        <p:txBody>
          <a:bodyPr>
            <a:normAutofit/>
          </a:bodyPr>
          <a:lstStyle/>
          <a:p>
            <a:pPr algn="just"/>
            <a:r>
              <a:rPr lang="en-US" dirty="0"/>
              <a:t>The ability to create value at the </a:t>
            </a:r>
            <a:r>
              <a:rPr lang="en-US" b="1" dirty="0"/>
              <a:t>network core infrastructure </a:t>
            </a:r>
            <a:r>
              <a:rPr lang="en-US" dirty="0"/>
              <a:t>through tokens is one of the reasons many groups have launched new blockchains with their own digital tokens. </a:t>
            </a:r>
          </a:p>
          <a:p>
            <a:pPr algn="just"/>
            <a:r>
              <a:rPr lang="en-US" dirty="0"/>
              <a:t>The main monetization opportunity at the network core infrastructure layer is tied to the idea that </a:t>
            </a:r>
            <a:r>
              <a:rPr lang="en-US" b="1" dirty="0"/>
              <a:t>greater usage of a given blockchain </a:t>
            </a:r>
            <a:r>
              <a:rPr lang="en-US" dirty="0"/>
              <a:t>(e.g. more transaction volume, more middleware and applications, etc.) will drive greater value of its token underlying token due to network effects. </a:t>
            </a:r>
            <a:endParaRPr lang="en-IN" dirty="0"/>
          </a:p>
        </p:txBody>
      </p:sp>
      <p:sp>
        <p:nvSpPr>
          <p:cNvPr id="4" name="Slide Number Placeholder 3">
            <a:extLst>
              <a:ext uri="{FF2B5EF4-FFF2-40B4-BE49-F238E27FC236}">
                <a16:creationId xmlns:a16="http://schemas.microsoft.com/office/drawing/2014/main" id="{3E3EF8A8-DDA0-8076-D00F-E56170E959E4}"/>
              </a:ext>
            </a:extLst>
          </p:cNvPr>
          <p:cNvSpPr>
            <a:spLocks noGrp="1"/>
          </p:cNvSpPr>
          <p:nvPr>
            <p:ph type="sldNum" sz="quarter" idx="12"/>
          </p:nvPr>
        </p:nvSpPr>
        <p:spPr/>
        <p:txBody>
          <a:bodyPr/>
          <a:lstStyle/>
          <a:p>
            <a:fld id="{2618E644-52DE-477F-B521-17696167826B}" type="slidenum">
              <a:rPr lang="en-IN" smtClean="0"/>
              <a:t>14</a:t>
            </a:fld>
            <a:endParaRPr lang="en-IN"/>
          </a:p>
        </p:txBody>
      </p:sp>
    </p:spTree>
    <p:extLst>
      <p:ext uri="{BB962C8B-B14F-4D97-AF65-F5344CB8AC3E}">
        <p14:creationId xmlns:p14="http://schemas.microsoft.com/office/powerpoint/2010/main" val="367947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DF1B00-2AF0-F3B1-8CE4-2AD26CB94883}"/>
              </a:ext>
            </a:extLst>
          </p:cNvPr>
          <p:cNvPicPr>
            <a:picLocks noGrp="1" noChangeAspect="1"/>
          </p:cNvPicPr>
          <p:nvPr>
            <p:ph idx="1"/>
          </p:nvPr>
        </p:nvPicPr>
        <p:blipFill>
          <a:blip r:embed="rId2"/>
          <a:stretch>
            <a:fillRect/>
          </a:stretch>
        </p:blipFill>
        <p:spPr>
          <a:xfrm>
            <a:off x="334297" y="255640"/>
            <a:ext cx="11474245" cy="6302476"/>
          </a:xfrm>
        </p:spPr>
      </p:pic>
      <p:sp>
        <p:nvSpPr>
          <p:cNvPr id="2" name="Slide Number Placeholder 1">
            <a:extLst>
              <a:ext uri="{FF2B5EF4-FFF2-40B4-BE49-F238E27FC236}">
                <a16:creationId xmlns:a16="http://schemas.microsoft.com/office/drawing/2014/main" id="{53CE7B10-C873-FC14-30F0-4C2221938ACF}"/>
              </a:ext>
            </a:extLst>
          </p:cNvPr>
          <p:cNvSpPr>
            <a:spLocks noGrp="1"/>
          </p:cNvSpPr>
          <p:nvPr>
            <p:ph type="sldNum" sz="quarter" idx="12"/>
          </p:nvPr>
        </p:nvSpPr>
        <p:spPr/>
        <p:txBody>
          <a:bodyPr/>
          <a:lstStyle/>
          <a:p>
            <a:fld id="{2618E644-52DE-477F-B521-17696167826B}" type="slidenum">
              <a:rPr lang="en-IN" smtClean="0"/>
              <a:t>15</a:t>
            </a:fld>
            <a:endParaRPr lang="en-IN"/>
          </a:p>
        </p:txBody>
      </p:sp>
    </p:spTree>
    <p:extLst>
      <p:ext uri="{BB962C8B-B14F-4D97-AF65-F5344CB8AC3E}">
        <p14:creationId xmlns:p14="http://schemas.microsoft.com/office/powerpoint/2010/main" val="293732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7F55-D1B2-4FF0-EEDE-A061AAB552A1}"/>
              </a:ext>
            </a:extLst>
          </p:cNvPr>
          <p:cNvSpPr>
            <a:spLocks noGrp="1"/>
          </p:cNvSpPr>
          <p:nvPr>
            <p:ph type="title"/>
          </p:nvPr>
        </p:nvSpPr>
        <p:spPr>
          <a:xfrm>
            <a:off x="373626" y="365125"/>
            <a:ext cx="10980174" cy="1325563"/>
          </a:xfrm>
        </p:spPr>
        <p:txBody>
          <a:bodyPr/>
          <a:lstStyle/>
          <a:p>
            <a:r>
              <a:rPr lang="en-IN" b="1" dirty="0"/>
              <a:t>2. Monetizing Middleware</a:t>
            </a:r>
          </a:p>
        </p:txBody>
      </p:sp>
      <p:sp>
        <p:nvSpPr>
          <p:cNvPr id="3" name="Content Placeholder 2">
            <a:extLst>
              <a:ext uri="{FF2B5EF4-FFF2-40B4-BE49-F238E27FC236}">
                <a16:creationId xmlns:a16="http://schemas.microsoft.com/office/drawing/2014/main" id="{92DEF6FA-ED45-C06D-5832-DE6458D582F5}"/>
              </a:ext>
            </a:extLst>
          </p:cNvPr>
          <p:cNvSpPr>
            <a:spLocks noGrp="1"/>
          </p:cNvSpPr>
          <p:nvPr>
            <p:ph idx="1"/>
          </p:nvPr>
        </p:nvSpPr>
        <p:spPr>
          <a:xfrm>
            <a:off x="245806" y="1396181"/>
            <a:ext cx="11107994" cy="5329084"/>
          </a:xfrm>
        </p:spPr>
        <p:txBody>
          <a:bodyPr>
            <a:normAutofit lnSpcReduction="10000"/>
          </a:bodyPr>
          <a:lstStyle/>
          <a:p>
            <a:pPr algn="just"/>
            <a:r>
              <a:rPr lang="en-US" sz="3200" dirty="0"/>
              <a:t>The smart middleware layer is a logical extension of the original token concept. </a:t>
            </a:r>
          </a:p>
          <a:p>
            <a:pPr algn="just"/>
            <a:r>
              <a:rPr lang="en-US" sz="3200" dirty="0"/>
              <a:t>The goal of achieving a peer-to-peer network for transacting value can go beyond financial value and tokens and include transactions that are basic functions that a computer can perform. </a:t>
            </a:r>
          </a:p>
          <a:p>
            <a:pPr algn="just"/>
            <a:r>
              <a:rPr lang="en-US" sz="3200" b="1" dirty="0"/>
              <a:t>The middleware layer of a blockchain technology stack is one of the areas where we are starting to see more experimentation because with the growth of middleware for any core infrastructure comes benefits, such as reduced complexity, improved efficiency, and an increase in application development. </a:t>
            </a:r>
          </a:p>
        </p:txBody>
      </p:sp>
      <p:sp>
        <p:nvSpPr>
          <p:cNvPr id="4" name="Slide Number Placeholder 3">
            <a:extLst>
              <a:ext uri="{FF2B5EF4-FFF2-40B4-BE49-F238E27FC236}">
                <a16:creationId xmlns:a16="http://schemas.microsoft.com/office/drawing/2014/main" id="{23FFAE66-9B03-13F6-B9B9-4F6D0975579D}"/>
              </a:ext>
            </a:extLst>
          </p:cNvPr>
          <p:cNvSpPr>
            <a:spLocks noGrp="1"/>
          </p:cNvSpPr>
          <p:nvPr>
            <p:ph type="sldNum" sz="quarter" idx="12"/>
          </p:nvPr>
        </p:nvSpPr>
        <p:spPr/>
        <p:txBody>
          <a:bodyPr/>
          <a:lstStyle/>
          <a:p>
            <a:fld id="{2618E644-52DE-477F-B521-17696167826B}" type="slidenum">
              <a:rPr lang="en-IN" smtClean="0"/>
              <a:t>16</a:t>
            </a:fld>
            <a:endParaRPr lang="en-IN"/>
          </a:p>
        </p:txBody>
      </p:sp>
    </p:spTree>
    <p:extLst>
      <p:ext uri="{BB962C8B-B14F-4D97-AF65-F5344CB8AC3E}">
        <p14:creationId xmlns:p14="http://schemas.microsoft.com/office/powerpoint/2010/main" val="323139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7F55-D1B2-4FF0-EEDE-A061AAB552A1}"/>
              </a:ext>
            </a:extLst>
          </p:cNvPr>
          <p:cNvSpPr>
            <a:spLocks noGrp="1"/>
          </p:cNvSpPr>
          <p:nvPr>
            <p:ph type="title"/>
          </p:nvPr>
        </p:nvSpPr>
        <p:spPr>
          <a:xfrm>
            <a:off x="373626" y="132735"/>
            <a:ext cx="10980174" cy="988143"/>
          </a:xfrm>
        </p:spPr>
        <p:txBody>
          <a:bodyPr/>
          <a:lstStyle/>
          <a:p>
            <a:r>
              <a:rPr lang="en-IN" b="1" dirty="0"/>
              <a:t>2. Monetizing Middleware (Contd.)</a:t>
            </a:r>
          </a:p>
        </p:txBody>
      </p:sp>
      <p:sp>
        <p:nvSpPr>
          <p:cNvPr id="3" name="Content Placeholder 2">
            <a:extLst>
              <a:ext uri="{FF2B5EF4-FFF2-40B4-BE49-F238E27FC236}">
                <a16:creationId xmlns:a16="http://schemas.microsoft.com/office/drawing/2014/main" id="{92DEF6FA-ED45-C06D-5832-DE6458D582F5}"/>
              </a:ext>
            </a:extLst>
          </p:cNvPr>
          <p:cNvSpPr>
            <a:spLocks noGrp="1"/>
          </p:cNvSpPr>
          <p:nvPr>
            <p:ph idx="1"/>
          </p:nvPr>
        </p:nvSpPr>
        <p:spPr>
          <a:xfrm>
            <a:off x="245806" y="1396181"/>
            <a:ext cx="11107994" cy="5329084"/>
          </a:xfrm>
        </p:spPr>
        <p:txBody>
          <a:bodyPr>
            <a:normAutofit fontScale="92500" lnSpcReduction="20000"/>
          </a:bodyPr>
          <a:lstStyle/>
          <a:p>
            <a:pPr algn="just"/>
            <a:r>
              <a:rPr lang="en-US" sz="3200" dirty="0"/>
              <a:t>For example, the Internet’s application layer started to flourish only after both cost and risk of application development diminished because of new middleware solutions. </a:t>
            </a:r>
          </a:p>
          <a:p>
            <a:pPr algn="just"/>
            <a:r>
              <a:rPr lang="en-US" sz="3200" dirty="0"/>
              <a:t>Today’s blockchain networks are just starting to see middleware development. </a:t>
            </a:r>
          </a:p>
          <a:p>
            <a:pPr algn="just"/>
            <a:r>
              <a:rPr lang="en-US" sz="3200" b="1" dirty="0"/>
              <a:t>For instance, the Truffle suite exists for the Ethereum network, making it easier to build decentralized applications on top of Ethereum. </a:t>
            </a:r>
          </a:p>
          <a:p>
            <a:pPr algn="just"/>
            <a:r>
              <a:rPr lang="en-US" sz="3200" dirty="0"/>
              <a:t>Various middleware solutions are being built with smart contracts and are monetizable products or services. </a:t>
            </a:r>
          </a:p>
          <a:p>
            <a:pPr algn="just"/>
            <a:r>
              <a:rPr lang="en-US" sz="3200" dirty="0"/>
              <a:t>If we compare blockchain middleware tools and services to those of the digital economy, there are similar opportunities: </a:t>
            </a:r>
            <a:r>
              <a:rPr lang="en-US" sz="3200" b="1" dirty="0"/>
              <a:t>content management and storage, query languages, etc.</a:t>
            </a:r>
            <a:endParaRPr lang="en-IN" sz="3200" b="1" dirty="0"/>
          </a:p>
        </p:txBody>
      </p:sp>
      <p:sp>
        <p:nvSpPr>
          <p:cNvPr id="4" name="Slide Number Placeholder 3">
            <a:extLst>
              <a:ext uri="{FF2B5EF4-FFF2-40B4-BE49-F238E27FC236}">
                <a16:creationId xmlns:a16="http://schemas.microsoft.com/office/drawing/2014/main" id="{21873A94-6117-10F9-557F-C188B02B6279}"/>
              </a:ext>
            </a:extLst>
          </p:cNvPr>
          <p:cNvSpPr>
            <a:spLocks noGrp="1"/>
          </p:cNvSpPr>
          <p:nvPr>
            <p:ph type="sldNum" sz="quarter" idx="12"/>
          </p:nvPr>
        </p:nvSpPr>
        <p:spPr/>
        <p:txBody>
          <a:bodyPr/>
          <a:lstStyle/>
          <a:p>
            <a:fld id="{2618E644-52DE-477F-B521-17696167826B}" type="slidenum">
              <a:rPr lang="en-IN" smtClean="0"/>
              <a:t>17</a:t>
            </a:fld>
            <a:endParaRPr lang="en-IN"/>
          </a:p>
        </p:txBody>
      </p:sp>
    </p:spTree>
    <p:extLst>
      <p:ext uri="{BB962C8B-B14F-4D97-AF65-F5344CB8AC3E}">
        <p14:creationId xmlns:p14="http://schemas.microsoft.com/office/powerpoint/2010/main" val="31189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5E97-98D7-5BF9-F5F8-21AAD28A10D2}"/>
              </a:ext>
            </a:extLst>
          </p:cNvPr>
          <p:cNvSpPr>
            <a:spLocks noGrp="1"/>
          </p:cNvSpPr>
          <p:nvPr>
            <p:ph type="title"/>
          </p:nvPr>
        </p:nvSpPr>
        <p:spPr>
          <a:xfrm>
            <a:off x="265471" y="1"/>
            <a:ext cx="11759381" cy="1150374"/>
          </a:xfrm>
        </p:spPr>
        <p:txBody>
          <a:bodyPr/>
          <a:lstStyle/>
          <a:p>
            <a:r>
              <a:rPr lang="en-IN" b="1" dirty="0"/>
              <a:t>3. Monetizing Decentralized Economy</a:t>
            </a:r>
          </a:p>
        </p:txBody>
      </p:sp>
      <p:sp>
        <p:nvSpPr>
          <p:cNvPr id="3" name="Content Placeholder 2">
            <a:extLst>
              <a:ext uri="{FF2B5EF4-FFF2-40B4-BE49-F238E27FC236}">
                <a16:creationId xmlns:a16="http://schemas.microsoft.com/office/drawing/2014/main" id="{A92100D3-5C2F-B3D2-79B8-F84790AA658A}"/>
              </a:ext>
            </a:extLst>
          </p:cNvPr>
          <p:cNvSpPr>
            <a:spLocks noGrp="1"/>
          </p:cNvSpPr>
          <p:nvPr>
            <p:ph idx="1"/>
          </p:nvPr>
        </p:nvSpPr>
        <p:spPr>
          <a:xfrm>
            <a:off x="167148" y="993058"/>
            <a:ext cx="11857703" cy="5183905"/>
          </a:xfrm>
        </p:spPr>
        <p:txBody>
          <a:bodyPr>
            <a:normAutofit/>
          </a:bodyPr>
          <a:lstStyle/>
          <a:p>
            <a:pPr algn="just"/>
            <a:r>
              <a:rPr lang="en-US" dirty="0"/>
              <a:t>The decentralized application layer of the technology stack is where the majority of economic activity will take place.</a:t>
            </a:r>
          </a:p>
          <a:p>
            <a:pPr algn="just"/>
            <a:r>
              <a:rPr lang="en-US" dirty="0"/>
              <a:t>This is where we see use-case solutions: </a:t>
            </a:r>
            <a:r>
              <a:rPr lang="en-US" b="1" dirty="0"/>
              <a:t>products, applications, and services.</a:t>
            </a:r>
          </a:p>
          <a:p>
            <a:pPr algn="just"/>
            <a:r>
              <a:rPr lang="en-US" dirty="0"/>
              <a:t>Decentralized applications are made up of </a:t>
            </a:r>
            <a:r>
              <a:rPr lang="en-US" b="1" dirty="0"/>
              <a:t>smart contracts </a:t>
            </a:r>
            <a:r>
              <a:rPr lang="en-US" dirty="0"/>
              <a:t>– </a:t>
            </a:r>
            <a:r>
              <a:rPr lang="en-US" b="1" dirty="0"/>
              <a:t>essentially, software that encodes business logic or governance.</a:t>
            </a:r>
          </a:p>
          <a:p>
            <a:pPr algn="just"/>
            <a:r>
              <a:rPr lang="en-US" dirty="0"/>
              <a:t>Almost any current application that exists in our digital economy can be re-imagined as a product or service in the decentralized economy built on blockchain technology.</a:t>
            </a:r>
          </a:p>
          <a:p>
            <a:pPr algn="just"/>
            <a:r>
              <a:rPr lang="en-US" dirty="0"/>
              <a:t>Consumers can interact with specific </a:t>
            </a:r>
            <a:r>
              <a:rPr lang="en-US" dirty="0" err="1"/>
              <a:t>Dapps</a:t>
            </a:r>
            <a:r>
              <a:rPr lang="en-US" dirty="0"/>
              <a:t> that sit on top of the blockchain stack which take advantage of </a:t>
            </a:r>
            <a:r>
              <a:rPr lang="en-US" b="1" dirty="0"/>
              <a:t>asset tracking, identity management, and so forth.</a:t>
            </a:r>
          </a:p>
          <a:p>
            <a:pPr algn="just"/>
            <a:endParaRPr lang="en-IN" dirty="0"/>
          </a:p>
        </p:txBody>
      </p:sp>
      <p:sp>
        <p:nvSpPr>
          <p:cNvPr id="4" name="Slide Number Placeholder 3">
            <a:extLst>
              <a:ext uri="{FF2B5EF4-FFF2-40B4-BE49-F238E27FC236}">
                <a16:creationId xmlns:a16="http://schemas.microsoft.com/office/drawing/2014/main" id="{BC5D52B4-C198-AA44-F068-6FCFA6B37846}"/>
              </a:ext>
            </a:extLst>
          </p:cNvPr>
          <p:cNvSpPr>
            <a:spLocks noGrp="1"/>
          </p:cNvSpPr>
          <p:nvPr>
            <p:ph type="sldNum" sz="quarter" idx="12"/>
          </p:nvPr>
        </p:nvSpPr>
        <p:spPr/>
        <p:txBody>
          <a:bodyPr/>
          <a:lstStyle/>
          <a:p>
            <a:fld id="{2618E644-52DE-477F-B521-17696167826B}" type="slidenum">
              <a:rPr lang="en-IN" smtClean="0"/>
              <a:t>18</a:t>
            </a:fld>
            <a:endParaRPr lang="en-IN"/>
          </a:p>
        </p:txBody>
      </p:sp>
    </p:spTree>
    <p:extLst>
      <p:ext uri="{BB962C8B-B14F-4D97-AF65-F5344CB8AC3E}">
        <p14:creationId xmlns:p14="http://schemas.microsoft.com/office/powerpoint/2010/main" val="145753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081-36C3-0B85-983E-275EDF042239}"/>
              </a:ext>
            </a:extLst>
          </p:cNvPr>
          <p:cNvSpPr>
            <a:spLocks noGrp="1"/>
          </p:cNvSpPr>
          <p:nvPr>
            <p:ph type="title"/>
          </p:nvPr>
        </p:nvSpPr>
        <p:spPr>
          <a:xfrm>
            <a:off x="304800" y="176981"/>
            <a:ext cx="11049000" cy="953729"/>
          </a:xfrm>
        </p:spPr>
        <p:txBody>
          <a:bodyPr/>
          <a:lstStyle/>
          <a:p>
            <a:r>
              <a:rPr lang="en-IN" b="1" dirty="0"/>
              <a:t>Blockchain Wallet</a:t>
            </a:r>
          </a:p>
        </p:txBody>
      </p:sp>
      <p:sp>
        <p:nvSpPr>
          <p:cNvPr id="3" name="Content Placeholder 2">
            <a:extLst>
              <a:ext uri="{FF2B5EF4-FFF2-40B4-BE49-F238E27FC236}">
                <a16:creationId xmlns:a16="http://schemas.microsoft.com/office/drawing/2014/main" id="{E97C529C-AE01-A990-1991-786F69341254}"/>
              </a:ext>
            </a:extLst>
          </p:cNvPr>
          <p:cNvSpPr>
            <a:spLocks noGrp="1"/>
          </p:cNvSpPr>
          <p:nvPr>
            <p:ph idx="1"/>
          </p:nvPr>
        </p:nvSpPr>
        <p:spPr>
          <a:xfrm>
            <a:off x="304800" y="953729"/>
            <a:ext cx="11749548" cy="5604387"/>
          </a:xfrm>
        </p:spPr>
        <p:txBody>
          <a:bodyPr>
            <a:normAutofit/>
          </a:bodyPr>
          <a:lstStyle/>
          <a:p>
            <a:pPr algn="just"/>
            <a:r>
              <a:rPr lang="en-US" dirty="0"/>
              <a:t>Blockchain wallets provide individual users the ability to transact on a blockchain network directly. </a:t>
            </a:r>
          </a:p>
          <a:p>
            <a:pPr algn="just"/>
            <a:r>
              <a:rPr lang="en-US" dirty="0"/>
              <a:t>To have a wallet essentially means that you have an account on a particular blockchain network. </a:t>
            </a:r>
          </a:p>
          <a:p>
            <a:pPr algn="just"/>
            <a:r>
              <a:rPr lang="en-US" dirty="0"/>
              <a:t>This account provides access to other network participants and the </a:t>
            </a:r>
            <a:r>
              <a:rPr lang="en-US" dirty="0" err="1"/>
              <a:t>Dapps</a:t>
            </a:r>
            <a:r>
              <a:rPr lang="en-US" dirty="0"/>
              <a:t> on top of the network itself. </a:t>
            </a:r>
          </a:p>
          <a:p>
            <a:pPr algn="just"/>
            <a:r>
              <a:rPr lang="en-US" dirty="0"/>
              <a:t>Each account is assigned an immutable account-based identity, (a public key) through which to interact with </a:t>
            </a:r>
            <a:r>
              <a:rPr lang="en-US" dirty="0" err="1"/>
              <a:t>Dapps</a:t>
            </a:r>
            <a:r>
              <a:rPr lang="en-US" dirty="0"/>
              <a:t> and other users. </a:t>
            </a:r>
          </a:p>
          <a:p>
            <a:pPr algn="just"/>
            <a:r>
              <a:rPr lang="en-US" dirty="0"/>
              <a:t>One could almost compare a blockchain wallet to a credit bank account.</a:t>
            </a:r>
          </a:p>
          <a:p>
            <a:pPr algn="just"/>
            <a:r>
              <a:rPr lang="en-US" dirty="0"/>
              <a:t>The main difference with blockchain wallets, however, is that there is no centralized body determining your creditworthiness or other banking activities – that is done by other network participants.</a:t>
            </a:r>
            <a:endParaRPr lang="en-IN" dirty="0"/>
          </a:p>
        </p:txBody>
      </p:sp>
      <p:sp>
        <p:nvSpPr>
          <p:cNvPr id="4" name="Slide Number Placeholder 3">
            <a:extLst>
              <a:ext uri="{FF2B5EF4-FFF2-40B4-BE49-F238E27FC236}">
                <a16:creationId xmlns:a16="http://schemas.microsoft.com/office/drawing/2014/main" id="{D92C0094-22E3-C552-3A88-84ADAC2D6AD7}"/>
              </a:ext>
            </a:extLst>
          </p:cNvPr>
          <p:cNvSpPr>
            <a:spLocks noGrp="1"/>
          </p:cNvSpPr>
          <p:nvPr>
            <p:ph type="sldNum" sz="quarter" idx="12"/>
          </p:nvPr>
        </p:nvSpPr>
        <p:spPr/>
        <p:txBody>
          <a:bodyPr/>
          <a:lstStyle/>
          <a:p>
            <a:fld id="{2618E644-52DE-477F-B521-17696167826B}" type="slidenum">
              <a:rPr lang="en-IN" smtClean="0"/>
              <a:t>19</a:t>
            </a:fld>
            <a:endParaRPr lang="en-IN"/>
          </a:p>
        </p:txBody>
      </p:sp>
    </p:spTree>
    <p:extLst>
      <p:ext uri="{BB962C8B-B14F-4D97-AF65-F5344CB8AC3E}">
        <p14:creationId xmlns:p14="http://schemas.microsoft.com/office/powerpoint/2010/main" val="270268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32DF-51A6-B8EA-38EC-70FA18C44D28}"/>
              </a:ext>
            </a:extLst>
          </p:cNvPr>
          <p:cNvSpPr>
            <a:spLocks noGrp="1"/>
          </p:cNvSpPr>
          <p:nvPr>
            <p:ph type="title"/>
          </p:nvPr>
        </p:nvSpPr>
        <p:spPr>
          <a:xfrm>
            <a:off x="373626" y="1"/>
            <a:ext cx="10980174" cy="914400"/>
          </a:xfrm>
        </p:spPr>
        <p:txBody>
          <a:bodyPr>
            <a:normAutofit/>
          </a:bodyPr>
          <a:lstStyle/>
          <a:p>
            <a:r>
              <a:rPr lang="en-IN" b="1" dirty="0"/>
              <a:t>Internet Stack</a:t>
            </a:r>
          </a:p>
        </p:txBody>
      </p:sp>
      <p:sp>
        <p:nvSpPr>
          <p:cNvPr id="3" name="Content Placeholder 2">
            <a:extLst>
              <a:ext uri="{FF2B5EF4-FFF2-40B4-BE49-F238E27FC236}">
                <a16:creationId xmlns:a16="http://schemas.microsoft.com/office/drawing/2014/main" id="{54A26792-22B7-0FCD-73AD-2E563D8C7F35}"/>
              </a:ext>
            </a:extLst>
          </p:cNvPr>
          <p:cNvSpPr>
            <a:spLocks noGrp="1"/>
          </p:cNvSpPr>
          <p:nvPr>
            <p:ph idx="1"/>
          </p:nvPr>
        </p:nvSpPr>
        <p:spPr>
          <a:xfrm>
            <a:off x="373626" y="914402"/>
            <a:ext cx="11602064" cy="5732204"/>
          </a:xfrm>
        </p:spPr>
        <p:txBody>
          <a:bodyPr>
            <a:normAutofit/>
          </a:bodyPr>
          <a:lstStyle/>
          <a:p>
            <a:pPr algn="just"/>
            <a:r>
              <a:rPr lang="en-US" dirty="0"/>
              <a:t>Our Internet has three major layers: </a:t>
            </a:r>
          </a:p>
          <a:p>
            <a:pPr algn="just"/>
            <a:r>
              <a:rPr lang="en-US" dirty="0"/>
              <a:t>1. </a:t>
            </a:r>
            <a:r>
              <a:rPr lang="en-US" b="1" dirty="0"/>
              <a:t>Core infrastructure layer: </a:t>
            </a:r>
            <a:r>
              <a:rPr lang="en-US" dirty="0"/>
              <a:t>This layer consists of general protocols like TCP/IP (Transmission Control Protocol / Internet Protocol) that helps establish the communication between computers and the network architecture. </a:t>
            </a:r>
          </a:p>
          <a:p>
            <a:pPr algn="just"/>
            <a:r>
              <a:rPr lang="en-US" b="1" dirty="0"/>
              <a:t>2. Middleware layer: </a:t>
            </a:r>
            <a:r>
              <a:rPr lang="en-US" dirty="0"/>
              <a:t>Middleware refers to a set of tools, dev-tech, and services that make application development faster and easier. They function as a hidden translation layer between an operating system and the applications on top. </a:t>
            </a:r>
          </a:p>
          <a:p>
            <a:pPr algn="just"/>
            <a:r>
              <a:rPr lang="en-US" dirty="0"/>
              <a:t>Content Management Systems (CMS), query languages, web servers, and application servers were developed as early middleware for our Internet in order to enable publishing and managing text and imagery online (e.g. Websites). Other middleware examples are database access services, web-middleware, messaging middleware, or transaction-processing monitors. </a:t>
            </a:r>
            <a:endParaRPr lang="en-IN" dirty="0"/>
          </a:p>
        </p:txBody>
      </p:sp>
      <p:sp>
        <p:nvSpPr>
          <p:cNvPr id="4" name="Slide Number Placeholder 3">
            <a:extLst>
              <a:ext uri="{FF2B5EF4-FFF2-40B4-BE49-F238E27FC236}">
                <a16:creationId xmlns:a16="http://schemas.microsoft.com/office/drawing/2014/main" id="{0D7E9A85-CB7B-DF09-FCB2-38BD1556015B}"/>
              </a:ext>
            </a:extLst>
          </p:cNvPr>
          <p:cNvSpPr>
            <a:spLocks noGrp="1"/>
          </p:cNvSpPr>
          <p:nvPr>
            <p:ph type="sldNum" sz="quarter" idx="12"/>
          </p:nvPr>
        </p:nvSpPr>
        <p:spPr/>
        <p:txBody>
          <a:bodyPr/>
          <a:lstStyle/>
          <a:p>
            <a:fld id="{2618E644-52DE-477F-B521-17696167826B}" type="slidenum">
              <a:rPr lang="en-IN" smtClean="0"/>
              <a:t>2</a:t>
            </a:fld>
            <a:endParaRPr lang="en-IN"/>
          </a:p>
        </p:txBody>
      </p:sp>
    </p:spTree>
    <p:extLst>
      <p:ext uri="{BB962C8B-B14F-4D97-AF65-F5344CB8AC3E}">
        <p14:creationId xmlns:p14="http://schemas.microsoft.com/office/powerpoint/2010/main" val="1120024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C529C-AE01-A990-1991-786F69341254}"/>
              </a:ext>
            </a:extLst>
          </p:cNvPr>
          <p:cNvSpPr>
            <a:spLocks noGrp="1"/>
          </p:cNvSpPr>
          <p:nvPr>
            <p:ph idx="1"/>
          </p:nvPr>
        </p:nvSpPr>
        <p:spPr>
          <a:xfrm>
            <a:off x="304800" y="136525"/>
            <a:ext cx="11749548" cy="6721475"/>
          </a:xfrm>
        </p:spPr>
        <p:txBody>
          <a:bodyPr>
            <a:normAutofit lnSpcReduction="10000"/>
          </a:bodyPr>
          <a:lstStyle/>
          <a:p>
            <a:pPr algn="just"/>
            <a:r>
              <a:rPr lang="en-US" sz="2400" b="1" dirty="0"/>
              <a:t>A blockchain wallet, also known as a cryptocurrency wallet, is a digital wallet that allows users to store, send, and receive cryptocurrencies such as Bitcoin, Ethereum, and others. Unlike traditional wallets, which hold physical cash and cards, blockchain wallets store cryptographic keys that provide access to the user's cryptocurrency holdings on the respective blockchain network.</a:t>
            </a:r>
          </a:p>
          <a:p>
            <a:pPr algn="just"/>
            <a:r>
              <a:rPr lang="en-US" sz="2400" b="1" dirty="0"/>
              <a:t>1. Storage of Private Keys: </a:t>
            </a:r>
            <a:r>
              <a:rPr lang="en-US" sz="2400" dirty="0"/>
              <a:t>Blockchain wallets store a user's private keys, which are cryptographic keys that provide access to their cryptocurrency funds. These private keys are used to sign transactions and prove ownership of the associated cryptocurrency assets.</a:t>
            </a:r>
          </a:p>
          <a:p>
            <a:pPr algn="just"/>
            <a:r>
              <a:rPr lang="en-US" sz="2400" b="1" dirty="0"/>
              <a:t>2. Public Addresses: </a:t>
            </a:r>
            <a:r>
              <a:rPr lang="en-US" sz="2400" dirty="0"/>
              <a:t>Each blockchain wallet has one or more public addresses associated with it. These addresses are derived from the wallet's public key and are used to receive cryptocurrency payments. Users can share their public addresses with others to receive funds.</a:t>
            </a:r>
          </a:p>
          <a:p>
            <a:pPr algn="just"/>
            <a:r>
              <a:rPr lang="en-US" sz="2400" b="1" dirty="0"/>
              <a:t>4. Security Considerations: </a:t>
            </a:r>
            <a:r>
              <a:rPr lang="en-US" sz="2400" dirty="0"/>
              <a:t>Users need to take steps to secure their blockchain wallets, such as enabling two-factor authentication (2FA), using strong passwords, and keeping private keys secure. Hardware wallets are generally considered the most secure option for storing large amounts of cryptocurrency.</a:t>
            </a:r>
          </a:p>
          <a:p>
            <a:pPr algn="just"/>
            <a:r>
              <a:rPr lang="en-US" sz="2400" b="1" dirty="0"/>
              <a:t>5. Backup and Recovery: </a:t>
            </a:r>
            <a:r>
              <a:rPr lang="en-US" sz="2400" dirty="0"/>
              <a:t>Users should also create backups of their wallet's private keys or recovery phrases (also known as seed phrases). This ensures that they can regain access to their funds in case their wallet is lost, stolen, or inaccessible.</a:t>
            </a:r>
          </a:p>
          <a:p>
            <a:pPr algn="just"/>
            <a:endParaRPr lang="en-US" sz="1600" dirty="0"/>
          </a:p>
        </p:txBody>
      </p:sp>
      <p:sp>
        <p:nvSpPr>
          <p:cNvPr id="4" name="Slide Number Placeholder 3">
            <a:extLst>
              <a:ext uri="{FF2B5EF4-FFF2-40B4-BE49-F238E27FC236}">
                <a16:creationId xmlns:a16="http://schemas.microsoft.com/office/drawing/2014/main" id="{D92C0094-22E3-C552-3A88-84ADAC2D6AD7}"/>
              </a:ext>
            </a:extLst>
          </p:cNvPr>
          <p:cNvSpPr>
            <a:spLocks noGrp="1"/>
          </p:cNvSpPr>
          <p:nvPr>
            <p:ph type="sldNum" sz="quarter" idx="12"/>
          </p:nvPr>
        </p:nvSpPr>
        <p:spPr/>
        <p:txBody>
          <a:bodyPr/>
          <a:lstStyle/>
          <a:p>
            <a:fld id="{2618E644-52DE-477F-B521-17696167826B}" type="slidenum">
              <a:rPr lang="en-IN" smtClean="0"/>
              <a:t>20</a:t>
            </a:fld>
            <a:endParaRPr lang="en-IN" dirty="0"/>
          </a:p>
        </p:txBody>
      </p:sp>
    </p:spTree>
    <p:extLst>
      <p:ext uri="{BB962C8B-B14F-4D97-AF65-F5344CB8AC3E}">
        <p14:creationId xmlns:p14="http://schemas.microsoft.com/office/powerpoint/2010/main" val="108346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ED9EB-3934-4FBD-3270-CB14B2B0DCCB}"/>
              </a:ext>
            </a:extLst>
          </p:cNvPr>
          <p:cNvSpPr>
            <a:spLocks noGrp="1"/>
          </p:cNvSpPr>
          <p:nvPr>
            <p:ph idx="1"/>
          </p:nvPr>
        </p:nvSpPr>
        <p:spPr>
          <a:xfrm>
            <a:off x="432619" y="353961"/>
            <a:ext cx="11336594" cy="5823002"/>
          </a:xfrm>
        </p:spPr>
        <p:txBody>
          <a:bodyPr>
            <a:normAutofit fontScale="92500" lnSpcReduction="20000"/>
          </a:bodyPr>
          <a:lstStyle/>
          <a:p>
            <a:pPr algn="just"/>
            <a:r>
              <a:rPr lang="en-US" sz="2800" dirty="0"/>
              <a:t>3. </a:t>
            </a:r>
            <a:r>
              <a:rPr lang="en-US" sz="2800" b="1" dirty="0"/>
              <a:t>Types of Wallets: </a:t>
            </a:r>
            <a:r>
              <a:rPr lang="en-US" sz="2800" dirty="0"/>
              <a:t>There are different types of blockchain wallets, including:</a:t>
            </a:r>
          </a:p>
          <a:p>
            <a:pPr algn="just"/>
            <a:r>
              <a:rPr lang="en-US" sz="2800" dirty="0"/>
              <a:t>   - </a:t>
            </a:r>
            <a:r>
              <a:rPr lang="en-US" sz="2800" b="1" dirty="0"/>
              <a:t>Software Wallets: </a:t>
            </a:r>
            <a:r>
              <a:rPr lang="en-US" sz="2800" dirty="0"/>
              <a:t>These wallets are software applications that run on desktop computers, smartphones, or tablets. Examples include Coinbase Wallet, MetaMask, and Trust Wallet.</a:t>
            </a:r>
          </a:p>
          <a:p>
            <a:pPr algn="just"/>
            <a:r>
              <a:rPr lang="en-US" sz="2800" dirty="0"/>
              <a:t>   - </a:t>
            </a:r>
            <a:r>
              <a:rPr lang="en-US" sz="2800" b="1" dirty="0"/>
              <a:t>Hardware Wallets: </a:t>
            </a:r>
            <a:r>
              <a:rPr lang="en-US" sz="2800" dirty="0"/>
              <a:t>These wallets are physical devices that securely store private keys offline. They are considered more secure than software wallets because they are immune to malware attacks. Examples include Ledger Nano S, </a:t>
            </a:r>
            <a:r>
              <a:rPr lang="en-US" sz="2800" dirty="0" err="1"/>
              <a:t>Trezor</a:t>
            </a:r>
            <a:r>
              <a:rPr lang="en-US" sz="2800" dirty="0"/>
              <a:t>, and </a:t>
            </a:r>
            <a:r>
              <a:rPr lang="en-US" sz="2800" dirty="0" err="1"/>
              <a:t>KeepKey</a:t>
            </a:r>
            <a:r>
              <a:rPr lang="en-US" sz="2800" dirty="0"/>
              <a:t>.</a:t>
            </a:r>
          </a:p>
          <a:p>
            <a:pPr algn="just"/>
            <a:r>
              <a:rPr lang="en-US" sz="2800" b="1" dirty="0"/>
              <a:t>   - Paper Wallets: </a:t>
            </a:r>
            <a:r>
              <a:rPr lang="en-US" sz="2800" dirty="0"/>
              <a:t>A paper wallet is a physical document that contains a user's public and private keys printed on paper. It's considered a form of cold storage and provides offline security.</a:t>
            </a:r>
          </a:p>
          <a:p>
            <a:pPr algn="just"/>
            <a:r>
              <a:rPr lang="en-US" sz="2800" b="1" dirty="0"/>
              <a:t>   - Web Wallets: </a:t>
            </a:r>
            <a:r>
              <a:rPr lang="en-US" sz="2800" dirty="0"/>
              <a:t>These wallets are hosted on a website or online service and can be accessed through a web browser. They are convenient but may be less secure than other types of wallets due to the risk of hacking.</a:t>
            </a:r>
          </a:p>
          <a:p>
            <a:pPr algn="just"/>
            <a:r>
              <a:rPr lang="en-US" sz="2800" dirty="0"/>
              <a:t>   - </a:t>
            </a:r>
            <a:r>
              <a:rPr lang="en-US" sz="2800" b="1" dirty="0"/>
              <a:t>Exchange Wallets: </a:t>
            </a:r>
            <a:r>
              <a:rPr lang="en-US" sz="2800" dirty="0"/>
              <a:t>Cryptocurrency exchanges often provide wallets for their users to store their funds on the exchange platform. However, storing cryptocurrency on exchanges carries some security risks, as users do not have full control over their private keys.</a:t>
            </a:r>
          </a:p>
          <a:p>
            <a:endParaRPr lang="en-IN" dirty="0"/>
          </a:p>
        </p:txBody>
      </p:sp>
      <p:sp>
        <p:nvSpPr>
          <p:cNvPr id="4" name="Slide Number Placeholder 3">
            <a:extLst>
              <a:ext uri="{FF2B5EF4-FFF2-40B4-BE49-F238E27FC236}">
                <a16:creationId xmlns:a16="http://schemas.microsoft.com/office/drawing/2014/main" id="{BF80BD34-47F8-9A7C-7973-E8F809C91765}"/>
              </a:ext>
            </a:extLst>
          </p:cNvPr>
          <p:cNvSpPr>
            <a:spLocks noGrp="1"/>
          </p:cNvSpPr>
          <p:nvPr>
            <p:ph type="sldNum" sz="quarter" idx="12"/>
          </p:nvPr>
        </p:nvSpPr>
        <p:spPr/>
        <p:txBody>
          <a:bodyPr/>
          <a:lstStyle/>
          <a:p>
            <a:fld id="{2618E644-52DE-477F-B521-17696167826B}" type="slidenum">
              <a:rPr lang="en-IN" smtClean="0"/>
              <a:t>21</a:t>
            </a:fld>
            <a:endParaRPr lang="en-IN"/>
          </a:p>
        </p:txBody>
      </p:sp>
    </p:spTree>
    <p:extLst>
      <p:ext uri="{BB962C8B-B14F-4D97-AF65-F5344CB8AC3E}">
        <p14:creationId xmlns:p14="http://schemas.microsoft.com/office/powerpoint/2010/main" val="278411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081-36C3-0B85-983E-275EDF042239}"/>
              </a:ext>
            </a:extLst>
          </p:cNvPr>
          <p:cNvSpPr>
            <a:spLocks noGrp="1"/>
          </p:cNvSpPr>
          <p:nvPr>
            <p:ph type="title"/>
          </p:nvPr>
        </p:nvSpPr>
        <p:spPr>
          <a:xfrm>
            <a:off x="304800" y="176981"/>
            <a:ext cx="11049000" cy="953729"/>
          </a:xfrm>
        </p:spPr>
        <p:txBody>
          <a:bodyPr/>
          <a:lstStyle/>
          <a:p>
            <a:r>
              <a:rPr lang="en-IN" b="1" dirty="0"/>
              <a:t>Blockchain Wallet (Contd.)</a:t>
            </a:r>
          </a:p>
        </p:txBody>
      </p:sp>
      <p:sp>
        <p:nvSpPr>
          <p:cNvPr id="3" name="Content Placeholder 2">
            <a:extLst>
              <a:ext uri="{FF2B5EF4-FFF2-40B4-BE49-F238E27FC236}">
                <a16:creationId xmlns:a16="http://schemas.microsoft.com/office/drawing/2014/main" id="{E97C529C-AE01-A990-1991-786F69341254}"/>
              </a:ext>
            </a:extLst>
          </p:cNvPr>
          <p:cNvSpPr>
            <a:spLocks noGrp="1"/>
          </p:cNvSpPr>
          <p:nvPr>
            <p:ph idx="1"/>
          </p:nvPr>
        </p:nvSpPr>
        <p:spPr>
          <a:xfrm>
            <a:off x="304800" y="953729"/>
            <a:ext cx="11749548" cy="5727290"/>
          </a:xfrm>
        </p:spPr>
        <p:txBody>
          <a:bodyPr>
            <a:normAutofit fontScale="92500" lnSpcReduction="10000"/>
          </a:bodyPr>
          <a:lstStyle/>
          <a:p>
            <a:pPr algn="just"/>
            <a:r>
              <a:rPr lang="en-US" dirty="0"/>
              <a:t>Blockchain wallets are essential to participation in a blockchain network. </a:t>
            </a:r>
          </a:p>
          <a:p>
            <a:pPr algn="just"/>
            <a:r>
              <a:rPr lang="en-US" dirty="0"/>
              <a:t>Each blockchain network has its version of a wallet. </a:t>
            </a:r>
          </a:p>
          <a:p>
            <a:pPr algn="just"/>
            <a:r>
              <a:rPr lang="en-US" dirty="0"/>
              <a:t>A wallet helps your computer to function as a </a:t>
            </a:r>
            <a:r>
              <a:rPr lang="en-US" b="1" dirty="0"/>
              <a:t>“virtual machine.” </a:t>
            </a:r>
          </a:p>
          <a:p>
            <a:pPr algn="just"/>
            <a:r>
              <a:rPr lang="en-US" dirty="0"/>
              <a:t>Your blockchain virtual machine is a higher abstraction than your computer itself. </a:t>
            </a:r>
          </a:p>
          <a:p>
            <a:pPr algn="just"/>
            <a:r>
              <a:rPr lang="en-US" dirty="0"/>
              <a:t>One way of thinking of a “virtual machine” or VM is to think of it as a special area within your computer either on your hard drive or in the cloud, where you can run different operating systems and applications. </a:t>
            </a:r>
          </a:p>
          <a:p>
            <a:pPr algn="just"/>
            <a:r>
              <a:rPr lang="en-US" dirty="0"/>
              <a:t>You may have partitioned your hard drive in the past so you could run both Windows applications and Mac applications on your computer. </a:t>
            </a:r>
          </a:p>
          <a:p>
            <a:pPr algn="just"/>
            <a:r>
              <a:rPr lang="en-US" dirty="0"/>
              <a:t>It is a similar concept for our virtual machine on the blockchain network. </a:t>
            </a:r>
            <a:r>
              <a:rPr lang="en-US" b="1" dirty="0"/>
              <a:t>It is what allows you to function as a node on a blockchain and run the programs that you need to use to access the functionality of your blockchain. </a:t>
            </a:r>
            <a:r>
              <a:rPr lang="en-US" dirty="0"/>
              <a:t>All of this happens separately from other applications running on your computer that might conflict with the global virtual machine running the entire blockchain.</a:t>
            </a:r>
            <a:endParaRPr lang="en-IN" dirty="0"/>
          </a:p>
        </p:txBody>
      </p:sp>
      <p:sp>
        <p:nvSpPr>
          <p:cNvPr id="4" name="Slide Number Placeholder 3">
            <a:extLst>
              <a:ext uri="{FF2B5EF4-FFF2-40B4-BE49-F238E27FC236}">
                <a16:creationId xmlns:a16="http://schemas.microsoft.com/office/drawing/2014/main" id="{B41595F2-D9B2-CAEA-561C-B4F67010DA32}"/>
              </a:ext>
            </a:extLst>
          </p:cNvPr>
          <p:cNvSpPr>
            <a:spLocks noGrp="1"/>
          </p:cNvSpPr>
          <p:nvPr>
            <p:ph type="sldNum" sz="quarter" idx="12"/>
          </p:nvPr>
        </p:nvSpPr>
        <p:spPr/>
        <p:txBody>
          <a:bodyPr/>
          <a:lstStyle/>
          <a:p>
            <a:fld id="{2618E644-52DE-477F-B521-17696167826B}" type="slidenum">
              <a:rPr lang="en-IN" smtClean="0"/>
              <a:t>22</a:t>
            </a:fld>
            <a:endParaRPr lang="en-IN"/>
          </a:p>
        </p:txBody>
      </p:sp>
    </p:spTree>
    <p:extLst>
      <p:ext uri="{BB962C8B-B14F-4D97-AF65-F5344CB8AC3E}">
        <p14:creationId xmlns:p14="http://schemas.microsoft.com/office/powerpoint/2010/main" val="306248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081-36C3-0B85-983E-275EDF042239}"/>
              </a:ext>
            </a:extLst>
          </p:cNvPr>
          <p:cNvSpPr>
            <a:spLocks noGrp="1"/>
          </p:cNvSpPr>
          <p:nvPr>
            <p:ph type="title"/>
          </p:nvPr>
        </p:nvSpPr>
        <p:spPr>
          <a:xfrm>
            <a:off x="304800" y="176981"/>
            <a:ext cx="11049000" cy="953729"/>
          </a:xfrm>
        </p:spPr>
        <p:txBody>
          <a:bodyPr/>
          <a:lstStyle/>
          <a:p>
            <a:r>
              <a:rPr lang="en-IN" b="1" dirty="0"/>
              <a:t>Blockchain Wallet (Contd.)</a:t>
            </a:r>
          </a:p>
        </p:txBody>
      </p:sp>
      <p:sp>
        <p:nvSpPr>
          <p:cNvPr id="3" name="Content Placeholder 2">
            <a:extLst>
              <a:ext uri="{FF2B5EF4-FFF2-40B4-BE49-F238E27FC236}">
                <a16:creationId xmlns:a16="http://schemas.microsoft.com/office/drawing/2014/main" id="{E97C529C-AE01-A990-1991-786F69341254}"/>
              </a:ext>
            </a:extLst>
          </p:cNvPr>
          <p:cNvSpPr>
            <a:spLocks noGrp="1"/>
          </p:cNvSpPr>
          <p:nvPr>
            <p:ph idx="1"/>
          </p:nvPr>
        </p:nvSpPr>
        <p:spPr>
          <a:xfrm>
            <a:off x="304800" y="953729"/>
            <a:ext cx="11749548" cy="5727290"/>
          </a:xfrm>
        </p:spPr>
        <p:txBody>
          <a:bodyPr>
            <a:normAutofit fontScale="92500" lnSpcReduction="10000"/>
          </a:bodyPr>
          <a:lstStyle/>
          <a:p>
            <a:pPr algn="just"/>
            <a:r>
              <a:rPr lang="en-US" sz="2400" dirty="0"/>
              <a:t>If you were to use a wallet on the Ethereum blockchain network, you can be an account owner of ether (the crypto-asset), you can work as a miner that provides computing power to the underlying network, and you can be a </a:t>
            </a:r>
            <a:r>
              <a:rPr lang="en-US" sz="2400" dirty="0" err="1"/>
              <a:t>Dapp</a:t>
            </a:r>
            <a:r>
              <a:rPr lang="en-US" sz="2400" dirty="0"/>
              <a:t> participant (by making transactions using smart contracts). </a:t>
            </a:r>
          </a:p>
          <a:p>
            <a:pPr algn="just"/>
            <a:r>
              <a:rPr lang="en-US" sz="2400" dirty="0"/>
              <a:t>If you have a specific wallet say, for bitcoin, keep in mind that the wallet doesn’t actually store bitcoin in it. What is stored is your public key, which is also known as your bitcoin address. This is a string of 34 letters and numbers. This address is stored in a table which links up to a complete history of all transactions that are linked to this address. </a:t>
            </a:r>
          </a:p>
          <a:p>
            <a:pPr algn="just"/>
            <a:r>
              <a:rPr lang="en-US" sz="2400" dirty="0"/>
              <a:t>When a miner validates a transaction, all it has to do is look up the public address in order to make sure that there is enough bitcoin in that wallet to complete the transaction and that it hasn’t been spent already. Since no one necessarily knows the identity of the person behind any given wallet, it does not matter if the whole network sees a wallet’s contents and transactions. </a:t>
            </a:r>
          </a:p>
          <a:p>
            <a:pPr algn="just"/>
            <a:r>
              <a:rPr lang="en-US" sz="2400" dirty="0"/>
              <a:t>Your wallet address/public key has a corresponding “private key” of 64 letters and numbers. Given the encryption, no one can reverse engineer your public key in order to find out your private key. </a:t>
            </a:r>
          </a:p>
          <a:p>
            <a:pPr algn="just"/>
            <a:r>
              <a:rPr lang="en-US" sz="2400" dirty="0"/>
              <a:t>Most cases of hacking involve people being tricked into giving out their private keys or if funds are stored within an exchange (i.e. you do not control your own wallet). When Ava tells her wallet to pay Barry she must “sign” the transaction using the private key stored on her computer or smartphone. The digital signature gets sent to the network where it is validated as corresponding to the public key for the account.</a:t>
            </a:r>
            <a:endParaRPr lang="en-IN" sz="2400" dirty="0"/>
          </a:p>
        </p:txBody>
      </p:sp>
      <p:sp>
        <p:nvSpPr>
          <p:cNvPr id="4" name="Slide Number Placeholder 3">
            <a:extLst>
              <a:ext uri="{FF2B5EF4-FFF2-40B4-BE49-F238E27FC236}">
                <a16:creationId xmlns:a16="http://schemas.microsoft.com/office/drawing/2014/main" id="{147BC9EE-757C-6C8D-0274-9713BF597132}"/>
              </a:ext>
            </a:extLst>
          </p:cNvPr>
          <p:cNvSpPr>
            <a:spLocks noGrp="1"/>
          </p:cNvSpPr>
          <p:nvPr>
            <p:ph type="sldNum" sz="quarter" idx="12"/>
          </p:nvPr>
        </p:nvSpPr>
        <p:spPr/>
        <p:txBody>
          <a:bodyPr/>
          <a:lstStyle/>
          <a:p>
            <a:fld id="{2618E644-52DE-477F-B521-17696167826B}" type="slidenum">
              <a:rPr lang="en-IN" smtClean="0"/>
              <a:t>23</a:t>
            </a:fld>
            <a:endParaRPr lang="en-IN"/>
          </a:p>
        </p:txBody>
      </p:sp>
    </p:spTree>
    <p:extLst>
      <p:ext uri="{BB962C8B-B14F-4D97-AF65-F5344CB8AC3E}">
        <p14:creationId xmlns:p14="http://schemas.microsoft.com/office/powerpoint/2010/main" val="368620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081-36C3-0B85-983E-275EDF042239}"/>
              </a:ext>
            </a:extLst>
          </p:cNvPr>
          <p:cNvSpPr>
            <a:spLocks noGrp="1"/>
          </p:cNvSpPr>
          <p:nvPr>
            <p:ph type="title"/>
          </p:nvPr>
        </p:nvSpPr>
        <p:spPr>
          <a:xfrm>
            <a:off x="304800" y="176981"/>
            <a:ext cx="11049000" cy="953729"/>
          </a:xfrm>
        </p:spPr>
        <p:txBody>
          <a:bodyPr/>
          <a:lstStyle/>
          <a:p>
            <a:r>
              <a:rPr lang="en-IN" b="1" dirty="0"/>
              <a:t>Blockchain Wallet (Contd.)</a:t>
            </a:r>
          </a:p>
        </p:txBody>
      </p:sp>
      <p:sp>
        <p:nvSpPr>
          <p:cNvPr id="3" name="Content Placeholder 2">
            <a:extLst>
              <a:ext uri="{FF2B5EF4-FFF2-40B4-BE49-F238E27FC236}">
                <a16:creationId xmlns:a16="http://schemas.microsoft.com/office/drawing/2014/main" id="{E97C529C-AE01-A990-1991-786F69341254}"/>
              </a:ext>
            </a:extLst>
          </p:cNvPr>
          <p:cNvSpPr>
            <a:spLocks noGrp="1"/>
          </p:cNvSpPr>
          <p:nvPr>
            <p:ph idx="1"/>
          </p:nvPr>
        </p:nvSpPr>
        <p:spPr>
          <a:xfrm>
            <a:off x="304800" y="953729"/>
            <a:ext cx="11749548" cy="5727290"/>
          </a:xfrm>
        </p:spPr>
        <p:txBody>
          <a:bodyPr>
            <a:normAutofit fontScale="92500"/>
          </a:bodyPr>
          <a:lstStyle/>
          <a:p>
            <a:pPr algn="just"/>
            <a:r>
              <a:rPr lang="en-US" sz="2400" dirty="0"/>
              <a:t>When someone decides that they wish to use bitcoin or some other cryptocurrency, the first thing they must do is to choose a wallet. </a:t>
            </a:r>
          </a:p>
          <a:p>
            <a:pPr algn="just"/>
            <a:r>
              <a:rPr lang="en-US" sz="2400" dirty="0"/>
              <a:t>Like physical wallets, there is a wide variety of these available to the consumer. Most cryptocurrency exchanges have their own wallets that the user can download and install from the exchange website. These may be dedicated wallets only for bitcoin, or they may allow the storage of additional coins. Most of these are web-based wallets and don’t require the user download the entire Bitcoin Core. </a:t>
            </a:r>
          </a:p>
          <a:p>
            <a:pPr algn="just"/>
            <a:r>
              <a:rPr lang="en-US" sz="2400" dirty="0"/>
              <a:t>Some people who buy and sell lots of cryptocurrencies store the bulk of their coins in </a:t>
            </a:r>
            <a:r>
              <a:rPr lang="en-US" sz="2400" b="1" dirty="0"/>
              <a:t>“cold storage.” </a:t>
            </a:r>
            <a:r>
              <a:rPr lang="en-US" sz="2400" dirty="0"/>
              <a:t>These options are called cold storage because they do not require a continuous connection to a server on the Internet in order to gain access to them. Thus, if someone were to gain access to your wallet, you wouldn’t lose all of your digital assets. And cold storage is less susceptible to hacking, too. The simplest form of cold storage is printing out your public and private keys or QR codes in order to create a “paper wallet.”</a:t>
            </a:r>
          </a:p>
          <a:p>
            <a:pPr algn="just"/>
            <a:r>
              <a:rPr lang="en-US" sz="2400" dirty="0"/>
              <a:t>The biggest advancement in wallet technology has come in the form of </a:t>
            </a:r>
            <a:r>
              <a:rPr lang="en-US" sz="2400" b="1" dirty="0"/>
              <a:t>“hardware wallets.” </a:t>
            </a:r>
            <a:r>
              <a:rPr lang="en-US" sz="2400" dirty="0"/>
              <a:t>These are generally recommended today since they are highly secure for storing private keys and are not continuously connected to the Internet. They are considered to be immune to software viruses and malware.</a:t>
            </a:r>
            <a:r>
              <a:rPr lang="en-US" sz="2400" b="1" dirty="0"/>
              <a:t> </a:t>
            </a:r>
            <a:r>
              <a:rPr lang="en-US" sz="2400" b="1" dirty="0" err="1"/>
              <a:t>Trezor</a:t>
            </a:r>
            <a:r>
              <a:rPr lang="en-US" sz="2400" b="1" dirty="0"/>
              <a:t> </a:t>
            </a:r>
            <a:r>
              <a:rPr lang="en-US" sz="2400" dirty="0"/>
              <a:t>makes one of the most popular hardware wallets</a:t>
            </a:r>
            <a:endParaRPr lang="en-IN" sz="3600" dirty="0"/>
          </a:p>
        </p:txBody>
      </p:sp>
      <p:sp>
        <p:nvSpPr>
          <p:cNvPr id="4" name="Slide Number Placeholder 3">
            <a:extLst>
              <a:ext uri="{FF2B5EF4-FFF2-40B4-BE49-F238E27FC236}">
                <a16:creationId xmlns:a16="http://schemas.microsoft.com/office/drawing/2014/main" id="{F9046509-E4D0-94FB-E9B4-ADE264D86A17}"/>
              </a:ext>
            </a:extLst>
          </p:cNvPr>
          <p:cNvSpPr>
            <a:spLocks noGrp="1"/>
          </p:cNvSpPr>
          <p:nvPr>
            <p:ph type="sldNum" sz="quarter" idx="12"/>
          </p:nvPr>
        </p:nvSpPr>
        <p:spPr/>
        <p:txBody>
          <a:bodyPr/>
          <a:lstStyle/>
          <a:p>
            <a:fld id="{2618E644-52DE-477F-B521-17696167826B}" type="slidenum">
              <a:rPr lang="en-IN" smtClean="0"/>
              <a:t>24</a:t>
            </a:fld>
            <a:endParaRPr lang="en-IN"/>
          </a:p>
        </p:txBody>
      </p:sp>
    </p:spTree>
    <p:extLst>
      <p:ext uri="{BB962C8B-B14F-4D97-AF65-F5344CB8AC3E}">
        <p14:creationId xmlns:p14="http://schemas.microsoft.com/office/powerpoint/2010/main" val="353033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B6-3802-9451-033D-EFE1596D2EBB}"/>
              </a:ext>
            </a:extLst>
          </p:cNvPr>
          <p:cNvSpPr>
            <a:spLocks noGrp="1"/>
          </p:cNvSpPr>
          <p:nvPr>
            <p:ph type="title"/>
          </p:nvPr>
        </p:nvSpPr>
        <p:spPr>
          <a:xfrm>
            <a:off x="324465" y="365125"/>
            <a:ext cx="11029335" cy="844243"/>
          </a:xfrm>
        </p:spPr>
        <p:txBody>
          <a:bodyPr/>
          <a:lstStyle/>
          <a:p>
            <a:r>
              <a:rPr lang="en-US" b="1" dirty="0"/>
              <a:t>Sorting Blocks</a:t>
            </a:r>
            <a:endParaRPr lang="en-IN" b="1" dirty="0"/>
          </a:p>
        </p:txBody>
      </p:sp>
      <p:sp>
        <p:nvSpPr>
          <p:cNvPr id="3" name="Content Placeholder 2">
            <a:extLst>
              <a:ext uri="{FF2B5EF4-FFF2-40B4-BE49-F238E27FC236}">
                <a16:creationId xmlns:a16="http://schemas.microsoft.com/office/drawing/2014/main" id="{C06CF78C-F3E9-FE0E-DF8A-59B5D97BFCBF}"/>
              </a:ext>
            </a:extLst>
          </p:cNvPr>
          <p:cNvSpPr>
            <a:spLocks noGrp="1"/>
          </p:cNvSpPr>
          <p:nvPr>
            <p:ph idx="1"/>
          </p:nvPr>
        </p:nvSpPr>
        <p:spPr>
          <a:xfrm>
            <a:off x="412955" y="1376516"/>
            <a:ext cx="11533239" cy="4800447"/>
          </a:xfrm>
        </p:spPr>
        <p:txBody>
          <a:bodyPr/>
          <a:lstStyle/>
          <a:p>
            <a:pPr algn="just"/>
            <a:r>
              <a:rPr lang="en-US" dirty="0"/>
              <a:t>When a digital ledger gets to a certain size, a protocol in its blockchain software determines that it is time to create a new block. </a:t>
            </a:r>
          </a:p>
          <a:p>
            <a:pPr algn="just"/>
            <a:r>
              <a:rPr lang="en-US" dirty="0"/>
              <a:t>Storing transactions in blocks makes it easier to search and manage the huge number of transactions created and stored on the blockchain. </a:t>
            </a:r>
          </a:p>
          <a:p>
            <a:pPr algn="just"/>
            <a:r>
              <a:rPr lang="en-US" dirty="0"/>
              <a:t>This is equivalent to the shared ledger that is copied to all of the nodes on the peer-to-peer network. </a:t>
            </a:r>
          </a:p>
          <a:p>
            <a:pPr algn="just"/>
            <a:r>
              <a:rPr lang="en-US" dirty="0"/>
              <a:t>The full nodes race to create the new block because they want to collect the transaction fees and also the full reward for creating the block. Keep in mind that every blockchain network (Bitcoin, Ethereum) or </a:t>
            </a:r>
            <a:r>
              <a:rPr lang="en-US" dirty="0" err="1"/>
              <a:t>Dapp</a:t>
            </a:r>
            <a:r>
              <a:rPr lang="en-US" dirty="0"/>
              <a:t> will operate a completely separate shared ledger.</a:t>
            </a:r>
            <a:endParaRPr lang="en-IN" dirty="0"/>
          </a:p>
        </p:txBody>
      </p:sp>
      <p:sp>
        <p:nvSpPr>
          <p:cNvPr id="4" name="Slide Number Placeholder 3">
            <a:extLst>
              <a:ext uri="{FF2B5EF4-FFF2-40B4-BE49-F238E27FC236}">
                <a16:creationId xmlns:a16="http://schemas.microsoft.com/office/drawing/2014/main" id="{0A9731B6-389A-65A9-900E-ED1B518853A6}"/>
              </a:ext>
            </a:extLst>
          </p:cNvPr>
          <p:cNvSpPr>
            <a:spLocks noGrp="1"/>
          </p:cNvSpPr>
          <p:nvPr>
            <p:ph type="sldNum" sz="quarter" idx="12"/>
          </p:nvPr>
        </p:nvSpPr>
        <p:spPr/>
        <p:txBody>
          <a:bodyPr/>
          <a:lstStyle/>
          <a:p>
            <a:fld id="{2618E644-52DE-477F-B521-17696167826B}" type="slidenum">
              <a:rPr lang="en-IN" smtClean="0"/>
              <a:t>25</a:t>
            </a:fld>
            <a:endParaRPr lang="en-IN"/>
          </a:p>
        </p:txBody>
      </p:sp>
    </p:spTree>
    <p:extLst>
      <p:ext uri="{BB962C8B-B14F-4D97-AF65-F5344CB8AC3E}">
        <p14:creationId xmlns:p14="http://schemas.microsoft.com/office/powerpoint/2010/main" val="2851030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B6-3802-9451-033D-EFE1596D2EBB}"/>
              </a:ext>
            </a:extLst>
          </p:cNvPr>
          <p:cNvSpPr>
            <a:spLocks noGrp="1"/>
          </p:cNvSpPr>
          <p:nvPr>
            <p:ph type="title"/>
          </p:nvPr>
        </p:nvSpPr>
        <p:spPr>
          <a:xfrm>
            <a:off x="324465" y="365125"/>
            <a:ext cx="11029335" cy="844243"/>
          </a:xfrm>
        </p:spPr>
        <p:txBody>
          <a:bodyPr/>
          <a:lstStyle/>
          <a:p>
            <a:r>
              <a:rPr lang="en-US" b="1" dirty="0"/>
              <a:t>Sorting Blocks (Contd.)</a:t>
            </a:r>
            <a:endParaRPr lang="en-IN" b="1" dirty="0"/>
          </a:p>
        </p:txBody>
      </p:sp>
      <p:sp>
        <p:nvSpPr>
          <p:cNvPr id="3" name="Content Placeholder 2">
            <a:extLst>
              <a:ext uri="{FF2B5EF4-FFF2-40B4-BE49-F238E27FC236}">
                <a16:creationId xmlns:a16="http://schemas.microsoft.com/office/drawing/2014/main" id="{C06CF78C-F3E9-FE0E-DF8A-59B5D97BFCBF}"/>
              </a:ext>
            </a:extLst>
          </p:cNvPr>
          <p:cNvSpPr>
            <a:spLocks noGrp="1"/>
          </p:cNvSpPr>
          <p:nvPr>
            <p:ph idx="1"/>
          </p:nvPr>
        </p:nvSpPr>
        <p:spPr>
          <a:xfrm>
            <a:off x="412955" y="1209368"/>
            <a:ext cx="11533239" cy="5447071"/>
          </a:xfrm>
        </p:spPr>
        <p:txBody>
          <a:bodyPr>
            <a:normAutofit fontScale="92500" lnSpcReduction="10000"/>
          </a:bodyPr>
          <a:lstStyle/>
          <a:p>
            <a:pPr algn="just"/>
            <a:r>
              <a:rPr lang="en-US" dirty="0"/>
              <a:t>In creating a new block, a node generates a unique identifier or block header for that block which will be used to identify it when it eventually gets chained into the blockchain’s history. </a:t>
            </a:r>
          </a:p>
          <a:p>
            <a:pPr algn="just"/>
            <a:r>
              <a:rPr lang="en-US" dirty="0"/>
              <a:t>The block header will contain a hash of all the transactions in the block. </a:t>
            </a:r>
          </a:p>
          <a:p>
            <a:pPr algn="just"/>
            <a:r>
              <a:rPr lang="en-US" dirty="0"/>
              <a:t>As a reference point, </a:t>
            </a:r>
            <a:r>
              <a:rPr lang="en-US" b="1" dirty="0"/>
              <a:t>in the case of Bitcoin, a block header is 80 bytes long.</a:t>
            </a:r>
          </a:p>
          <a:p>
            <a:pPr algn="just"/>
            <a:r>
              <a:rPr lang="en-US" dirty="0"/>
              <a:t> To ensure that the identifier is unique the nodes participate in a mathematical game that uses a cryptographic hash algorithm (SHA-256) to generate a unique hash for the entire block. </a:t>
            </a:r>
          </a:p>
          <a:p>
            <a:pPr algn="just"/>
            <a:r>
              <a:rPr lang="en-US" b="1" dirty="0"/>
              <a:t>By design, the size of each block in the Bitcoin network is about 1 MB and it will take roughly 10 minutes to create a new block. Different blockchains arrive at consensus in different ways. </a:t>
            </a:r>
          </a:p>
          <a:p>
            <a:pPr algn="just"/>
            <a:r>
              <a:rPr lang="en-US" dirty="0"/>
              <a:t>Many use a Proof of Work mechanism for Sybil attack resistance, combined with other protocols, and some new ones are moving to a Proof of Stake technique and even Proof of Elapsed Time</a:t>
            </a:r>
            <a:endParaRPr lang="en-IN" dirty="0"/>
          </a:p>
        </p:txBody>
      </p:sp>
      <p:sp>
        <p:nvSpPr>
          <p:cNvPr id="4" name="Slide Number Placeholder 3">
            <a:extLst>
              <a:ext uri="{FF2B5EF4-FFF2-40B4-BE49-F238E27FC236}">
                <a16:creationId xmlns:a16="http://schemas.microsoft.com/office/drawing/2014/main" id="{4AFB62BD-2F3C-8FE8-D2C6-B4432316970E}"/>
              </a:ext>
            </a:extLst>
          </p:cNvPr>
          <p:cNvSpPr>
            <a:spLocks noGrp="1"/>
          </p:cNvSpPr>
          <p:nvPr>
            <p:ph type="sldNum" sz="quarter" idx="12"/>
          </p:nvPr>
        </p:nvSpPr>
        <p:spPr/>
        <p:txBody>
          <a:bodyPr/>
          <a:lstStyle/>
          <a:p>
            <a:fld id="{2618E644-52DE-477F-B521-17696167826B}" type="slidenum">
              <a:rPr lang="en-IN" smtClean="0"/>
              <a:t>26</a:t>
            </a:fld>
            <a:endParaRPr lang="en-IN"/>
          </a:p>
        </p:txBody>
      </p:sp>
    </p:spTree>
    <p:extLst>
      <p:ext uri="{BB962C8B-B14F-4D97-AF65-F5344CB8AC3E}">
        <p14:creationId xmlns:p14="http://schemas.microsoft.com/office/powerpoint/2010/main" val="323561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0060D2-D2FF-CC4F-C2A3-607AD0099150}"/>
              </a:ext>
            </a:extLst>
          </p:cNvPr>
          <p:cNvPicPr>
            <a:picLocks noGrp="1" noChangeAspect="1"/>
          </p:cNvPicPr>
          <p:nvPr>
            <p:ph idx="1"/>
          </p:nvPr>
        </p:nvPicPr>
        <p:blipFill>
          <a:blip r:embed="rId2"/>
          <a:stretch>
            <a:fillRect/>
          </a:stretch>
        </p:blipFill>
        <p:spPr>
          <a:xfrm>
            <a:off x="678426" y="245806"/>
            <a:ext cx="11513574" cy="5931157"/>
          </a:xfrm>
        </p:spPr>
      </p:pic>
      <p:sp>
        <p:nvSpPr>
          <p:cNvPr id="6" name="Slide Number Placeholder 5">
            <a:extLst>
              <a:ext uri="{FF2B5EF4-FFF2-40B4-BE49-F238E27FC236}">
                <a16:creationId xmlns:a16="http://schemas.microsoft.com/office/drawing/2014/main" id="{7DC85B37-4F02-4D29-53A0-C9960E86BA48}"/>
              </a:ext>
            </a:extLst>
          </p:cNvPr>
          <p:cNvSpPr>
            <a:spLocks noGrp="1"/>
          </p:cNvSpPr>
          <p:nvPr>
            <p:ph type="sldNum" sz="quarter" idx="12"/>
          </p:nvPr>
        </p:nvSpPr>
        <p:spPr/>
        <p:txBody>
          <a:bodyPr/>
          <a:lstStyle/>
          <a:p>
            <a:fld id="{2618E644-52DE-477F-B521-17696167826B}" type="slidenum">
              <a:rPr lang="en-IN" smtClean="0"/>
              <a:t>27</a:t>
            </a:fld>
            <a:endParaRPr lang="en-IN"/>
          </a:p>
        </p:txBody>
      </p:sp>
    </p:spTree>
    <p:extLst>
      <p:ext uri="{BB962C8B-B14F-4D97-AF65-F5344CB8AC3E}">
        <p14:creationId xmlns:p14="http://schemas.microsoft.com/office/powerpoint/2010/main" val="3515702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E3DE-C259-F2DD-6436-FCE2B043201C}"/>
              </a:ext>
            </a:extLst>
          </p:cNvPr>
          <p:cNvSpPr>
            <a:spLocks noGrp="1"/>
          </p:cNvSpPr>
          <p:nvPr>
            <p:ph type="title"/>
          </p:nvPr>
        </p:nvSpPr>
        <p:spPr>
          <a:xfrm>
            <a:off x="196645" y="136525"/>
            <a:ext cx="11157155" cy="1171165"/>
          </a:xfrm>
        </p:spPr>
        <p:txBody>
          <a:bodyPr/>
          <a:lstStyle/>
          <a:p>
            <a:r>
              <a:rPr lang="en-IN" b="1" dirty="0"/>
              <a:t>Rewarding Miners</a:t>
            </a:r>
          </a:p>
        </p:txBody>
      </p:sp>
      <p:sp>
        <p:nvSpPr>
          <p:cNvPr id="3" name="Content Placeholder 2">
            <a:extLst>
              <a:ext uri="{FF2B5EF4-FFF2-40B4-BE49-F238E27FC236}">
                <a16:creationId xmlns:a16="http://schemas.microsoft.com/office/drawing/2014/main" id="{2506F7AB-0DA2-3100-CBFF-5F96A7DF463A}"/>
              </a:ext>
            </a:extLst>
          </p:cNvPr>
          <p:cNvSpPr>
            <a:spLocks noGrp="1"/>
          </p:cNvSpPr>
          <p:nvPr>
            <p:ph idx="1"/>
          </p:nvPr>
        </p:nvSpPr>
        <p:spPr>
          <a:xfrm>
            <a:off x="275303" y="1130711"/>
            <a:ext cx="11621729" cy="5225640"/>
          </a:xfrm>
        </p:spPr>
        <p:txBody>
          <a:bodyPr>
            <a:normAutofit/>
          </a:bodyPr>
          <a:lstStyle/>
          <a:p>
            <a:pPr algn="just"/>
            <a:r>
              <a:rPr lang="en-US" dirty="0"/>
              <a:t>In any of the blockchain platforms, one of the miners or validators has to validate a payment transaction and then add it to a new valid block, so how is that miner rewarded? </a:t>
            </a:r>
          </a:p>
          <a:p>
            <a:pPr algn="just"/>
            <a:r>
              <a:rPr lang="en-US" dirty="0"/>
              <a:t>By finding the valid block hash for the new block, the miner has provided a “proof of work” which means he/she has invested in the </a:t>
            </a:r>
            <a:r>
              <a:rPr lang="en-US" b="1" dirty="0"/>
              <a:t>electricity and computing resources </a:t>
            </a:r>
            <a:r>
              <a:rPr lang="en-US" dirty="0"/>
              <a:t>needed to find the block hash. </a:t>
            </a:r>
          </a:p>
          <a:p>
            <a:pPr algn="just"/>
            <a:r>
              <a:rPr lang="en-US" dirty="0"/>
              <a:t>This essentially ties a real monetary cost to the mining process just like in mining for precious metals. </a:t>
            </a:r>
          </a:p>
          <a:p>
            <a:pPr algn="just"/>
            <a:r>
              <a:rPr lang="en-US" dirty="0"/>
              <a:t>As computing power grows, the difficulty can be increased by requiring more zeroes or even letters to be found using the nonce. </a:t>
            </a:r>
          </a:p>
          <a:p>
            <a:pPr algn="just"/>
            <a:r>
              <a:rPr lang="en-US" dirty="0"/>
              <a:t>This can be seen in the “difficulty” parameter in Figure 2-14 where it was set to only four zeroes. </a:t>
            </a:r>
            <a:endParaRPr lang="en-IN" dirty="0"/>
          </a:p>
        </p:txBody>
      </p:sp>
      <p:sp>
        <p:nvSpPr>
          <p:cNvPr id="4" name="Slide Number Placeholder 3">
            <a:extLst>
              <a:ext uri="{FF2B5EF4-FFF2-40B4-BE49-F238E27FC236}">
                <a16:creationId xmlns:a16="http://schemas.microsoft.com/office/drawing/2014/main" id="{6B8F6FCF-B43A-BE45-01A0-897AC9CF92B3}"/>
              </a:ext>
            </a:extLst>
          </p:cNvPr>
          <p:cNvSpPr>
            <a:spLocks noGrp="1"/>
          </p:cNvSpPr>
          <p:nvPr>
            <p:ph type="sldNum" sz="quarter" idx="12"/>
          </p:nvPr>
        </p:nvSpPr>
        <p:spPr/>
        <p:txBody>
          <a:bodyPr/>
          <a:lstStyle/>
          <a:p>
            <a:fld id="{2618E644-52DE-477F-B521-17696167826B}" type="slidenum">
              <a:rPr lang="en-IN" smtClean="0"/>
              <a:t>28</a:t>
            </a:fld>
            <a:endParaRPr lang="en-IN"/>
          </a:p>
        </p:txBody>
      </p:sp>
    </p:spTree>
    <p:extLst>
      <p:ext uri="{BB962C8B-B14F-4D97-AF65-F5344CB8AC3E}">
        <p14:creationId xmlns:p14="http://schemas.microsoft.com/office/powerpoint/2010/main" val="265881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E3DE-C259-F2DD-6436-FCE2B043201C}"/>
              </a:ext>
            </a:extLst>
          </p:cNvPr>
          <p:cNvSpPr>
            <a:spLocks noGrp="1"/>
          </p:cNvSpPr>
          <p:nvPr>
            <p:ph type="title"/>
          </p:nvPr>
        </p:nvSpPr>
        <p:spPr>
          <a:xfrm>
            <a:off x="196645" y="136525"/>
            <a:ext cx="11157155" cy="1171165"/>
          </a:xfrm>
        </p:spPr>
        <p:txBody>
          <a:bodyPr/>
          <a:lstStyle/>
          <a:p>
            <a:r>
              <a:rPr lang="en-IN" b="1" dirty="0"/>
              <a:t>Rewarding Miners (Contd.)</a:t>
            </a:r>
          </a:p>
        </p:txBody>
      </p:sp>
      <p:sp>
        <p:nvSpPr>
          <p:cNvPr id="3" name="Content Placeholder 2">
            <a:extLst>
              <a:ext uri="{FF2B5EF4-FFF2-40B4-BE49-F238E27FC236}">
                <a16:creationId xmlns:a16="http://schemas.microsoft.com/office/drawing/2014/main" id="{2506F7AB-0DA2-3100-CBFF-5F96A7DF463A}"/>
              </a:ext>
            </a:extLst>
          </p:cNvPr>
          <p:cNvSpPr>
            <a:spLocks noGrp="1"/>
          </p:cNvSpPr>
          <p:nvPr>
            <p:ph idx="1"/>
          </p:nvPr>
        </p:nvSpPr>
        <p:spPr>
          <a:xfrm>
            <a:off x="275303" y="1130711"/>
            <a:ext cx="11621729" cy="5225640"/>
          </a:xfrm>
        </p:spPr>
        <p:txBody>
          <a:bodyPr>
            <a:normAutofit/>
          </a:bodyPr>
          <a:lstStyle/>
          <a:p>
            <a:r>
              <a:rPr lang="en-US" dirty="0"/>
              <a:t>When a miner has found a winning block hash, the miner announces this to the entire network and when 51% of the miners validate the block hash, a reward is deposited in that miner’s wallet. </a:t>
            </a:r>
          </a:p>
          <a:p>
            <a:r>
              <a:rPr lang="en-US" dirty="0"/>
              <a:t>According to the Bitcoin protocol, miners currently receive 12.5 bitcoin in addition to the total value of the transaction fees for all the transactions contained in that block. </a:t>
            </a:r>
          </a:p>
          <a:p>
            <a:r>
              <a:rPr lang="en-US" dirty="0"/>
              <a:t>Originally, the reward was set at 50 bitcoin, but it has been cut in half every four years; first to twenty-five and now to 12.5 bitcoin. </a:t>
            </a:r>
          </a:p>
          <a:p>
            <a:r>
              <a:rPr lang="en-US" dirty="0"/>
              <a:t>As the reward keeps decreasing, the miners will have to rely more on higher transaction fees in order to pay for the costs of mining.</a:t>
            </a:r>
            <a:endParaRPr lang="en-IN" dirty="0"/>
          </a:p>
        </p:txBody>
      </p:sp>
      <p:sp>
        <p:nvSpPr>
          <p:cNvPr id="4" name="Slide Number Placeholder 3">
            <a:extLst>
              <a:ext uri="{FF2B5EF4-FFF2-40B4-BE49-F238E27FC236}">
                <a16:creationId xmlns:a16="http://schemas.microsoft.com/office/drawing/2014/main" id="{6B8F6FCF-B43A-BE45-01A0-897AC9CF92B3}"/>
              </a:ext>
            </a:extLst>
          </p:cNvPr>
          <p:cNvSpPr>
            <a:spLocks noGrp="1"/>
          </p:cNvSpPr>
          <p:nvPr>
            <p:ph type="sldNum" sz="quarter" idx="12"/>
          </p:nvPr>
        </p:nvSpPr>
        <p:spPr/>
        <p:txBody>
          <a:bodyPr/>
          <a:lstStyle/>
          <a:p>
            <a:fld id="{2618E644-52DE-477F-B521-17696167826B}" type="slidenum">
              <a:rPr lang="en-IN" smtClean="0"/>
              <a:t>29</a:t>
            </a:fld>
            <a:endParaRPr lang="en-IN"/>
          </a:p>
        </p:txBody>
      </p:sp>
    </p:spTree>
    <p:extLst>
      <p:ext uri="{BB962C8B-B14F-4D97-AF65-F5344CB8AC3E}">
        <p14:creationId xmlns:p14="http://schemas.microsoft.com/office/powerpoint/2010/main" val="3549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32DF-51A6-B8EA-38EC-70FA18C44D28}"/>
              </a:ext>
            </a:extLst>
          </p:cNvPr>
          <p:cNvSpPr>
            <a:spLocks noGrp="1"/>
          </p:cNvSpPr>
          <p:nvPr>
            <p:ph type="title"/>
          </p:nvPr>
        </p:nvSpPr>
        <p:spPr>
          <a:xfrm>
            <a:off x="373626" y="1"/>
            <a:ext cx="10980174" cy="914400"/>
          </a:xfrm>
        </p:spPr>
        <p:txBody>
          <a:bodyPr>
            <a:normAutofit/>
          </a:bodyPr>
          <a:lstStyle/>
          <a:p>
            <a:r>
              <a:rPr lang="en-IN" b="1" dirty="0"/>
              <a:t>Internet Stack (Contd.)</a:t>
            </a:r>
          </a:p>
        </p:txBody>
      </p:sp>
      <p:sp>
        <p:nvSpPr>
          <p:cNvPr id="3" name="Content Placeholder 2">
            <a:extLst>
              <a:ext uri="{FF2B5EF4-FFF2-40B4-BE49-F238E27FC236}">
                <a16:creationId xmlns:a16="http://schemas.microsoft.com/office/drawing/2014/main" id="{54A26792-22B7-0FCD-73AD-2E563D8C7F35}"/>
              </a:ext>
            </a:extLst>
          </p:cNvPr>
          <p:cNvSpPr>
            <a:spLocks noGrp="1"/>
          </p:cNvSpPr>
          <p:nvPr>
            <p:ph idx="1"/>
          </p:nvPr>
        </p:nvSpPr>
        <p:spPr>
          <a:xfrm>
            <a:off x="373626" y="914402"/>
            <a:ext cx="11602064" cy="5732204"/>
          </a:xfrm>
        </p:spPr>
        <p:txBody>
          <a:bodyPr>
            <a:normAutofit/>
          </a:bodyPr>
          <a:lstStyle/>
          <a:p>
            <a:r>
              <a:rPr lang="en-US" b="1" dirty="0"/>
              <a:t>3. Application layer: </a:t>
            </a:r>
            <a:r>
              <a:rPr lang="en-US" dirty="0"/>
              <a:t>Built on top of core infrastructure and middleware live applications. These are the tools and products you are likely used to using such as Gmail or Uber, etc.</a:t>
            </a:r>
            <a:endParaRPr lang="en-IN" dirty="0"/>
          </a:p>
        </p:txBody>
      </p:sp>
      <p:sp>
        <p:nvSpPr>
          <p:cNvPr id="4" name="Slide Number Placeholder 3">
            <a:extLst>
              <a:ext uri="{FF2B5EF4-FFF2-40B4-BE49-F238E27FC236}">
                <a16:creationId xmlns:a16="http://schemas.microsoft.com/office/drawing/2014/main" id="{2E2B1F0E-37ED-7BE5-CEDE-4D2C0308593F}"/>
              </a:ext>
            </a:extLst>
          </p:cNvPr>
          <p:cNvSpPr>
            <a:spLocks noGrp="1"/>
          </p:cNvSpPr>
          <p:nvPr>
            <p:ph type="sldNum" sz="quarter" idx="12"/>
          </p:nvPr>
        </p:nvSpPr>
        <p:spPr/>
        <p:txBody>
          <a:bodyPr/>
          <a:lstStyle/>
          <a:p>
            <a:fld id="{2618E644-52DE-477F-B521-17696167826B}" type="slidenum">
              <a:rPr lang="en-IN" smtClean="0"/>
              <a:t>3</a:t>
            </a:fld>
            <a:endParaRPr lang="en-IN"/>
          </a:p>
        </p:txBody>
      </p:sp>
    </p:spTree>
    <p:extLst>
      <p:ext uri="{BB962C8B-B14F-4D97-AF65-F5344CB8AC3E}">
        <p14:creationId xmlns:p14="http://schemas.microsoft.com/office/powerpoint/2010/main" val="399321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9FE6-5D00-5D3D-060E-74248E533AF2}"/>
              </a:ext>
            </a:extLst>
          </p:cNvPr>
          <p:cNvSpPr>
            <a:spLocks noGrp="1"/>
          </p:cNvSpPr>
          <p:nvPr>
            <p:ph type="title"/>
          </p:nvPr>
        </p:nvSpPr>
        <p:spPr>
          <a:xfrm>
            <a:off x="580103" y="136525"/>
            <a:ext cx="10773697" cy="1013849"/>
          </a:xfrm>
        </p:spPr>
        <p:txBody>
          <a:bodyPr/>
          <a:lstStyle/>
          <a:p>
            <a:r>
              <a:rPr lang="en-IN" b="1" dirty="0"/>
              <a:t>Consensus</a:t>
            </a:r>
          </a:p>
        </p:txBody>
      </p:sp>
      <p:sp>
        <p:nvSpPr>
          <p:cNvPr id="3" name="Content Placeholder 2">
            <a:extLst>
              <a:ext uri="{FF2B5EF4-FFF2-40B4-BE49-F238E27FC236}">
                <a16:creationId xmlns:a16="http://schemas.microsoft.com/office/drawing/2014/main" id="{83C2F7C8-8B0A-6EE5-4CC3-1FAEDDFFB13D}"/>
              </a:ext>
            </a:extLst>
          </p:cNvPr>
          <p:cNvSpPr>
            <a:spLocks noGrp="1"/>
          </p:cNvSpPr>
          <p:nvPr>
            <p:ph idx="1"/>
          </p:nvPr>
        </p:nvSpPr>
        <p:spPr>
          <a:xfrm>
            <a:off x="462115" y="1052052"/>
            <a:ext cx="11149781" cy="5124911"/>
          </a:xfrm>
        </p:spPr>
        <p:txBody>
          <a:bodyPr>
            <a:normAutofit/>
          </a:bodyPr>
          <a:lstStyle/>
          <a:p>
            <a:pPr algn="just"/>
            <a:r>
              <a:rPr lang="en-US" sz="2800" dirty="0"/>
              <a:t>When you download blockchain software and become a full node on a network, this means that you can participate in generating a consensus among all of the nodes.</a:t>
            </a:r>
          </a:p>
          <a:p>
            <a:pPr algn="just"/>
            <a:r>
              <a:rPr lang="en-US" sz="2800" dirty="0"/>
              <a:t>In the case of Bitcoin, the consensus rules of the network determine how the participants in the network interact with each other. They define: </a:t>
            </a:r>
          </a:p>
          <a:p>
            <a:pPr marL="514350" indent="-514350" algn="just">
              <a:buFont typeface="+mj-lt"/>
              <a:buAutoNum type="arabicPeriod"/>
            </a:pPr>
            <a:r>
              <a:rPr lang="en-US" sz="2800" dirty="0"/>
              <a:t>The </a:t>
            </a:r>
            <a:r>
              <a:rPr lang="en-US" sz="2800" b="1" dirty="0"/>
              <a:t>conditions</a:t>
            </a:r>
            <a:r>
              <a:rPr lang="en-US" sz="2800" dirty="0"/>
              <a:t> under which a transaction (i.e. sending tokens from party A to party B) are valid. </a:t>
            </a:r>
          </a:p>
          <a:p>
            <a:pPr marL="514350" indent="-514350" algn="just">
              <a:buFont typeface="+mj-lt"/>
              <a:buAutoNum type="arabicPeriod"/>
            </a:pPr>
            <a:r>
              <a:rPr lang="en-US" sz="2800" dirty="0"/>
              <a:t>The </a:t>
            </a:r>
            <a:r>
              <a:rPr lang="en-US" sz="2800" b="1" dirty="0"/>
              <a:t>transaction costs </a:t>
            </a:r>
            <a:r>
              <a:rPr lang="en-US" sz="2800" dirty="0"/>
              <a:t>related to sending money from party A to party B. </a:t>
            </a:r>
          </a:p>
          <a:p>
            <a:pPr marL="514350" indent="-514350" algn="just">
              <a:buFont typeface="+mj-lt"/>
              <a:buAutoNum type="arabicPeriod"/>
            </a:pPr>
            <a:r>
              <a:rPr lang="en-US" sz="2800" dirty="0"/>
              <a:t>The </a:t>
            </a:r>
            <a:r>
              <a:rPr lang="en-US" sz="2800" b="1" dirty="0"/>
              <a:t>incentive mechanism </a:t>
            </a:r>
            <a:r>
              <a:rPr lang="en-US" sz="2800" dirty="0"/>
              <a:t>for validating transactions with a digital token. </a:t>
            </a:r>
          </a:p>
          <a:p>
            <a:pPr marL="514350" indent="-514350" algn="just">
              <a:buFont typeface="+mj-lt"/>
              <a:buAutoNum type="arabicPeriod"/>
            </a:pPr>
            <a:r>
              <a:rPr lang="en-US" sz="2800" b="1" dirty="0"/>
              <a:t>Rules</a:t>
            </a:r>
            <a:r>
              <a:rPr lang="en-US" sz="2800" dirty="0"/>
              <a:t> of how to change current consensus rules.</a:t>
            </a:r>
          </a:p>
          <a:p>
            <a:endParaRPr lang="en-IN" dirty="0"/>
          </a:p>
        </p:txBody>
      </p:sp>
      <p:sp>
        <p:nvSpPr>
          <p:cNvPr id="4" name="Slide Number Placeholder 3">
            <a:extLst>
              <a:ext uri="{FF2B5EF4-FFF2-40B4-BE49-F238E27FC236}">
                <a16:creationId xmlns:a16="http://schemas.microsoft.com/office/drawing/2014/main" id="{69CCDDC8-E1C3-7E83-8CDE-0C0F8E8448D3}"/>
              </a:ext>
            </a:extLst>
          </p:cNvPr>
          <p:cNvSpPr>
            <a:spLocks noGrp="1"/>
          </p:cNvSpPr>
          <p:nvPr>
            <p:ph type="sldNum" sz="quarter" idx="12"/>
          </p:nvPr>
        </p:nvSpPr>
        <p:spPr/>
        <p:txBody>
          <a:bodyPr/>
          <a:lstStyle/>
          <a:p>
            <a:fld id="{2618E644-52DE-477F-B521-17696167826B}" type="slidenum">
              <a:rPr lang="en-IN" smtClean="0"/>
              <a:t>30</a:t>
            </a:fld>
            <a:endParaRPr lang="en-IN"/>
          </a:p>
        </p:txBody>
      </p:sp>
    </p:spTree>
    <p:extLst>
      <p:ext uri="{BB962C8B-B14F-4D97-AF65-F5344CB8AC3E}">
        <p14:creationId xmlns:p14="http://schemas.microsoft.com/office/powerpoint/2010/main" val="123218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9FE6-5D00-5D3D-060E-74248E533AF2}"/>
              </a:ext>
            </a:extLst>
          </p:cNvPr>
          <p:cNvSpPr>
            <a:spLocks noGrp="1"/>
          </p:cNvSpPr>
          <p:nvPr>
            <p:ph type="title"/>
          </p:nvPr>
        </p:nvSpPr>
        <p:spPr>
          <a:xfrm>
            <a:off x="580103" y="136525"/>
            <a:ext cx="10773697" cy="1141669"/>
          </a:xfrm>
        </p:spPr>
        <p:txBody>
          <a:bodyPr/>
          <a:lstStyle/>
          <a:p>
            <a:r>
              <a:rPr lang="en-IN" b="1" dirty="0"/>
              <a:t>Consensus (Contd.)</a:t>
            </a:r>
          </a:p>
        </p:txBody>
      </p:sp>
      <p:sp>
        <p:nvSpPr>
          <p:cNvPr id="3" name="Content Placeholder 2">
            <a:extLst>
              <a:ext uri="{FF2B5EF4-FFF2-40B4-BE49-F238E27FC236}">
                <a16:creationId xmlns:a16="http://schemas.microsoft.com/office/drawing/2014/main" id="{83C2F7C8-8B0A-6EE5-4CC3-1FAEDDFFB13D}"/>
              </a:ext>
            </a:extLst>
          </p:cNvPr>
          <p:cNvSpPr>
            <a:spLocks noGrp="1"/>
          </p:cNvSpPr>
          <p:nvPr>
            <p:ph idx="1"/>
          </p:nvPr>
        </p:nvSpPr>
        <p:spPr>
          <a:xfrm>
            <a:off x="314632" y="1278194"/>
            <a:ext cx="11651225" cy="4898769"/>
          </a:xfrm>
        </p:spPr>
        <p:txBody>
          <a:bodyPr>
            <a:normAutofit/>
          </a:bodyPr>
          <a:lstStyle/>
          <a:p>
            <a:r>
              <a:rPr lang="en-US" dirty="0"/>
              <a:t>The rules of consensus can vary widely between blockchain networks and can also be changed. </a:t>
            </a:r>
          </a:p>
          <a:p>
            <a:r>
              <a:rPr lang="en-US" dirty="0"/>
              <a:t>This can be extremely difficult to do or relatively simple depending on the blockchain network’s governance and core protocols. </a:t>
            </a:r>
          </a:p>
          <a:p>
            <a:r>
              <a:rPr lang="en-US" dirty="0"/>
              <a:t>They are optimized for key qualities like </a:t>
            </a:r>
            <a:r>
              <a:rPr lang="en-US" b="1" dirty="0"/>
              <a:t>privacy, throughput, and scalability.</a:t>
            </a:r>
            <a:endParaRPr lang="en-IN" b="1" dirty="0"/>
          </a:p>
        </p:txBody>
      </p:sp>
      <p:sp>
        <p:nvSpPr>
          <p:cNvPr id="4" name="Slide Number Placeholder 3">
            <a:extLst>
              <a:ext uri="{FF2B5EF4-FFF2-40B4-BE49-F238E27FC236}">
                <a16:creationId xmlns:a16="http://schemas.microsoft.com/office/drawing/2014/main" id="{A5F19746-CDBB-E61A-ADC2-C571A62C64A9}"/>
              </a:ext>
            </a:extLst>
          </p:cNvPr>
          <p:cNvSpPr>
            <a:spLocks noGrp="1"/>
          </p:cNvSpPr>
          <p:nvPr>
            <p:ph type="sldNum" sz="quarter" idx="12"/>
          </p:nvPr>
        </p:nvSpPr>
        <p:spPr/>
        <p:txBody>
          <a:bodyPr/>
          <a:lstStyle/>
          <a:p>
            <a:fld id="{2618E644-52DE-477F-B521-17696167826B}" type="slidenum">
              <a:rPr lang="en-IN" smtClean="0"/>
              <a:t>31</a:t>
            </a:fld>
            <a:endParaRPr lang="en-IN"/>
          </a:p>
        </p:txBody>
      </p:sp>
    </p:spTree>
    <p:extLst>
      <p:ext uri="{BB962C8B-B14F-4D97-AF65-F5344CB8AC3E}">
        <p14:creationId xmlns:p14="http://schemas.microsoft.com/office/powerpoint/2010/main" val="4968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A5D0-EDB8-2336-8F93-0AB0841FE2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ECF5F26-EC5D-A435-10D3-39A17D3639AB}"/>
              </a:ext>
            </a:extLst>
          </p:cNvPr>
          <p:cNvPicPr>
            <a:picLocks noGrp="1" noChangeAspect="1"/>
          </p:cNvPicPr>
          <p:nvPr>
            <p:ph idx="1"/>
          </p:nvPr>
        </p:nvPicPr>
        <p:blipFill>
          <a:blip r:embed="rId2"/>
          <a:stretch>
            <a:fillRect/>
          </a:stretch>
        </p:blipFill>
        <p:spPr>
          <a:xfrm>
            <a:off x="471948" y="108155"/>
            <a:ext cx="11051458" cy="6204155"/>
          </a:xfrm>
        </p:spPr>
      </p:pic>
      <p:sp>
        <p:nvSpPr>
          <p:cNvPr id="6" name="Slide Number Placeholder 5">
            <a:extLst>
              <a:ext uri="{FF2B5EF4-FFF2-40B4-BE49-F238E27FC236}">
                <a16:creationId xmlns:a16="http://schemas.microsoft.com/office/drawing/2014/main" id="{0B722EE7-D625-934A-63D2-45A280CB0EE4}"/>
              </a:ext>
            </a:extLst>
          </p:cNvPr>
          <p:cNvSpPr>
            <a:spLocks noGrp="1"/>
          </p:cNvSpPr>
          <p:nvPr>
            <p:ph type="sldNum" sz="quarter" idx="12"/>
          </p:nvPr>
        </p:nvSpPr>
        <p:spPr/>
        <p:txBody>
          <a:bodyPr/>
          <a:lstStyle/>
          <a:p>
            <a:fld id="{2618E644-52DE-477F-B521-17696167826B}" type="slidenum">
              <a:rPr lang="en-IN" smtClean="0"/>
              <a:t>32</a:t>
            </a:fld>
            <a:endParaRPr lang="en-IN"/>
          </a:p>
        </p:txBody>
      </p:sp>
    </p:spTree>
    <p:extLst>
      <p:ext uri="{BB962C8B-B14F-4D97-AF65-F5344CB8AC3E}">
        <p14:creationId xmlns:p14="http://schemas.microsoft.com/office/powerpoint/2010/main" val="2477383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26FF-2E75-E2FB-BC35-82A9E2F3A306}"/>
              </a:ext>
            </a:extLst>
          </p:cNvPr>
          <p:cNvSpPr>
            <a:spLocks noGrp="1"/>
          </p:cNvSpPr>
          <p:nvPr>
            <p:ph type="title"/>
          </p:nvPr>
        </p:nvSpPr>
        <p:spPr>
          <a:xfrm>
            <a:off x="442452" y="147485"/>
            <a:ext cx="10911348" cy="993058"/>
          </a:xfrm>
        </p:spPr>
        <p:txBody>
          <a:bodyPr/>
          <a:lstStyle/>
          <a:p>
            <a:r>
              <a:rPr lang="en-IN" b="1" dirty="0"/>
              <a:t>Consensus (Contd.)</a:t>
            </a:r>
          </a:p>
        </p:txBody>
      </p:sp>
      <p:sp>
        <p:nvSpPr>
          <p:cNvPr id="3" name="Content Placeholder 2">
            <a:extLst>
              <a:ext uri="{FF2B5EF4-FFF2-40B4-BE49-F238E27FC236}">
                <a16:creationId xmlns:a16="http://schemas.microsoft.com/office/drawing/2014/main" id="{DE04B84A-67F9-F02A-6D62-3EA1E5ABA521}"/>
              </a:ext>
            </a:extLst>
          </p:cNvPr>
          <p:cNvSpPr>
            <a:spLocks noGrp="1"/>
          </p:cNvSpPr>
          <p:nvPr>
            <p:ph idx="1"/>
          </p:nvPr>
        </p:nvSpPr>
        <p:spPr>
          <a:xfrm>
            <a:off x="117987" y="963561"/>
            <a:ext cx="11926529" cy="5213402"/>
          </a:xfrm>
        </p:spPr>
        <p:txBody>
          <a:bodyPr/>
          <a:lstStyle/>
          <a:p>
            <a:r>
              <a:rPr lang="en-US" dirty="0"/>
              <a:t>The data on the Bitcoin blocks is readily available for anyone to see. </a:t>
            </a:r>
          </a:p>
          <a:p>
            <a:r>
              <a:rPr lang="en-US" dirty="0"/>
              <a:t>This figure shows the current block being created along with the data on the last three blocks that were created. </a:t>
            </a:r>
          </a:p>
          <a:p>
            <a:r>
              <a:rPr lang="en-US" dirty="0"/>
              <a:t>The time (age) it took to mine these three blocks varies quite a bit as does the number of transactions contained in the block. </a:t>
            </a:r>
          </a:p>
          <a:p>
            <a:r>
              <a:rPr lang="en-US" dirty="0"/>
              <a:t>This is because it is not possible to predict how long it will take to generate the winning hash value or the final block content of the winning block. </a:t>
            </a:r>
          </a:p>
          <a:p>
            <a:r>
              <a:rPr lang="en-US" dirty="0"/>
              <a:t>It also shows here the amount of bitcoin sent in each of the transactions and who was the successful miner of each block, displayed in the “relayed by” field. </a:t>
            </a:r>
          </a:p>
          <a:p>
            <a:r>
              <a:rPr lang="en-US" dirty="0"/>
              <a:t>Most of the blocks are close to 1 MB of data, but this can vary too. </a:t>
            </a:r>
            <a:endParaRPr lang="en-IN" dirty="0"/>
          </a:p>
        </p:txBody>
      </p:sp>
      <p:sp>
        <p:nvSpPr>
          <p:cNvPr id="4" name="Slide Number Placeholder 3">
            <a:extLst>
              <a:ext uri="{FF2B5EF4-FFF2-40B4-BE49-F238E27FC236}">
                <a16:creationId xmlns:a16="http://schemas.microsoft.com/office/drawing/2014/main" id="{6B5A96A2-59CF-072E-D27A-D6C0483B4228}"/>
              </a:ext>
            </a:extLst>
          </p:cNvPr>
          <p:cNvSpPr>
            <a:spLocks noGrp="1"/>
          </p:cNvSpPr>
          <p:nvPr>
            <p:ph type="sldNum" sz="quarter" idx="12"/>
          </p:nvPr>
        </p:nvSpPr>
        <p:spPr/>
        <p:txBody>
          <a:bodyPr/>
          <a:lstStyle/>
          <a:p>
            <a:fld id="{2618E644-52DE-477F-B521-17696167826B}" type="slidenum">
              <a:rPr lang="en-IN" smtClean="0"/>
              <a:t>33</a:t>
            </a:fld>
            <a:endParaRPr lang="en-IN"/>
          </a:p>
        </p:txBody>
      </p:sp>
    </p:spTree>
    <p:extLst>
      <p:ext uri="{BB962C8B-B14F-4D97-AF65-F5344CB8AC3E}">
        <p14:creationId xmlns:p14="http://schemas.microsoft.com/office/powerpoint/2010/main" val="266043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26FF-2E75-E2FB-BC35-82A9E2F3A306}"/>
              </a:ext>
            </a:extLst>
          </p:cNvPr>
          <p:cNvSpPr>
            <a:spLocks noGrp="1"/>
          </p:cNvSpPr>
          <p:nvPr>
            <p:ph type="title"/>
          </p:nvPr>
        </p:nvSpPr>
        <p:spPr>
          <a:xfrm>
            <a:off x="442452" y="147485"/>
            <a:ext cx="10911348" cy="993058"/>
          </a:xfrm>
        </p:spPr>
        <p:txBody>
          <a:bodyPr/>
          <a:lstStyle/>
          <a:p>
            <a:r>
              <a:rPr lang="en-IN" b="1" dirty="0"/>
              <a:t>Consensus (Contd.)</a:t>
            </a:r>
          </a:p>
        </p:txBody>
      </p:sp>
      <p:sp>
        <p:nvSpPr>
          <p:cNvPr id="3" name="Content Placeholder 2">
            <a:extLst>
              <a:ext uri="{FF2B5EF4-FFF2-40B4-BE49-F238E27FC236}">
                <a16:creationId xmlns:a16="http://schemas.microsoft.com/office/drawing/2014/main" id="{DE04B84A-67F9-F02A-6D62-3EA1E5ABA521}"/>
              </a:ext>
            </a:extLst>
          </p:cNvPr>
          <p:cNvSpPr>
            <a:spLocks noGrp="1"/>
          </p:cNvSpPr>
          <p:nvPr>
            <p:ph idx="1"/>
          </p:nvPr>
        </p:nvSpPr>
        <p:spPr>
          <a:xfrm>
            <a:off x="117987" y="963561"/>
            <a:ext cx="11926529" cy="5213402"/>
          </a:xfrm>
        </p:spPr>
        <p:txBody>
          <a:bodyPr/>
          <a:lstStyle/>
          <a:p>
            <a:pPr algn="just"/>
            <a:r>
              <a:rPr lang="en-US" dirty="0"/>
              <a:t>The height of the block refers to the number of blocks that came before the current block. If you look at the genesis block mined by Satoshi (see Figure 2-16), you can see that it has a height of “0” since it was the first block. </a:t>
            </a:r>
          </a:p>
          <a:p>
            <a:pPr algn="just"/>
            <a:r>
              <a:rPr lang="en-US" dirty="0"/>
              <a:t>The block “weight” refers to the size in terms of the amount of memory that the block takes up. </a:t>
            </a:r>
          </a:p>
          <a:p>
            <a:pPr algn="just"/>
            <a:r>
              <a:rPr lang="en-US" dirty="0"/>
              <a:t>The </a:t>
            </a:r>
            <a:r>
              <a:rPr lang="en-US" dirty="0" err="1"/>
              <a:t>kWU</a:t>
            </a:r>
            <a:r>
              <a:rPr lang="en-US" dirty="0"/>
              <a:t> stands for thousands of weight units or roughly equivalent to megabytes of memory. </a:t>
            </a:r>
          </a:p>
          <a:p>
            <a:pPr algn="just"/>
            <a:r>
              <a:rPr lang="en-US" dirty="0"/>
              <a:t>The weight varies quite a bit too, though the maximum was raised to 4 </a:t>
            </a:r>
            <a:r>
              <a:rPr lang="en-US" dirty="0" err="1"/>
              <a:t>kWU</a:t>
            </a:r>
            <a:r>
              <a:rPr lang="en-US" dirty="0"/>
              <a:t> or about 4 MB in order to try and increase the volume of transactions processed in each block. </a:t>
            </a:r>
            <a:endParaRPr lang="en-IN" dirty="0"/>
          </a:p>
        </p:txBody>
      </p:sp>
      <p:sp>
        <p:nvSpPr>
          <p:cNvPr id="4" name="Slide Number Placeholder 3">
            <a:extLst>
              <a:ext uri="{FF2B5EF4-FFF2-40B4-BE49-F238E27FC236}">
                <a16:creationId xmlns:a16="http://schemas.microsoft.com/office/drawing/2014/main" id="{C6F638ED-09F1-D136-04FF-CD995FFEEB12}"/>
              </a:ext>
            </a:extLst>
          </p:cNvPr>
          <p:cNvSpPr>
            <a:spLocks noGrp="1"/>
          </p:cNvSpPr>
          <p:nvPr>
            <p:ph type="sldNum" sz="quarter" idx="12"/>
          </p:nvPr>
        </p:nvSpPr>
        <p:spPr/>
        <p:txBody>
          <a:bodyPr/>
          <a:lstStyle/>
          <a:p>
            <a:fld id="{2618E644-52DE-477F-B521-17696167826B}" type="slidenum">
              <a:rPr lang="en-IN" smtClean="0"/>
              <a:t>34</a:t>
            </a:fld>
            <a:endParaRPr lang="en-IN"/>
          </a:p>
        </p:txBody>
      </p:sp>
    </p:spTree>
    <p:extLst>
      <p:ext uri="{BB962C8B-B14F-4D97-AF65-F5344CB8AC3E}">
        <p14:creationId xmlns:p14="http://schemas.microsoft.com/office/powerpoint/2010/main" val="3316350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CE60E4-46C6-C305-305B-CD8CF14C64F9}"/>
              </a:ext>
            </a:extLst>
          </p:cNvPr>
          <p:cNvPicPr>
            <a:picLocks noGrp="1" noChangeAspect="1"/>
          </p:cNvPicPr>
          <p:nvPr>
            <p:ph idx="1"/>
          </p:nvPr>
        </p:nvPicPr>
        <p:blipFill>
          <a:blip r:embed="rId2"/>
          <a:stretch>
            <a:fillRect/>
          </a:stretch>
        </p:blipFill>
        <p:spPr>
          <a:xfrm>
            <a:off x="393290" y="117987"/>
            <a:ext cx="11798710" cy="6272981"/>
          </a:xfrm>
        </p:spPr>
      </p:pic>
      <p:sp>
        <p:nvSpPr>
          <p:cNvPr id="6" name="Slide Number Placeholder 5">
            <a:extLst>
              <a:ext uri="{FF2B5EF4-FFF2-40B4-BE49-F238E27FC236}">
                <a16:creationId xmlns:a16="http://schemas.microsoft.com/office/drawing/2014/main" id="{315DFB76-E13C-9763-EF0F-1733444C7652}"/>
              </a:ext>
            </a:extLst>
          </p:cNvPr>
          <p:cNvSpPr>
            <a:spLocks noGrp="1"/>
          </p:cNvSpPr>
          <p:nvPr>
            <p:ph type="sldNum" sz="quarter" idx="12"/>
          </p:nvPr>
        </p:nvSpPr>
        <p:spPr/>
        <p:txBody>
          <a:bodyPr/>
          <a:lstStyle/>
          <a:p>
            <a:fld id="{2618E644-52DE-477F-B521-17696167826B}" type="slidenum">
              <a:rPr lang="en-IN" smtClean="0"/>
              <a:t>35</a:t>
            </a:fld>
            <a:endParaRPr lang="en-IN"/>
          </a:p>
        </p:txBody>
      </p:sp>
    </p:spTree>
    <p:extLst>
      <p:ext uri="{BB962C8B-B14F-4D97-AF65-F5344CB8AC3E}">
        <p14:creationId xmlns:p14="http://schemas.microsoft.com/office/powerpoint/2010/main" val="1425862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E042-D185-6FB9-F7B8-16536F703287}"/>
              </a:ext>
            </a:extLst>
          </p:cNvPr>
          <p:cNvSpPr>
            <a:spLocks noGrp="1"/>
          </p:cNvSpPr>
          <p:nvPr>
            <p:ph type="title"/>
          </p:nvPr>
        </p:nvSpPr>
        <p:spPr>
          <a:xfrm>
            <a:off x="167149" y="136525"/>
            <a:ext cx="11739716" cy="1063011"/>
          </a:xfrm>
        </p:spPr>
        <p:txBody>
          <a:bodyPr/>
          <a:lstStyle/>
          <a:p>
            <a:r>
              <a:rPr lang="en-IN" b="1" dirty="0"/>
              <a:t>Consensus (Contd.)</a:t>
            </a:r>
          </a:p>
        </p:txBody>
      </p:sp>
      <p:sp>
        <p:nvSpPr>
          <p:cNvPr id="3" name="Content Placeholder 2">
            <a:extLst>
              <a:ext uri="{FF2B5EF4-FFF2-40B4-BE49-F238E27FC236}">
                <a16:creationId xmlns:a16="http://schemas.microsoft.com/office/drawing/2014/main" id="{667A2B17-07F2-7224-56DF-9979DFAB53E6}"/>
              </a:ext>
            </a:extLst>
          </p:cNvPr>
          <p:cNvSpPr>
            <a:spLocks noGrp="1"/>
          </p:cNvSpPr>
          <p:nvPr>
            <p:ph idx="1"/>
          </p:nvPr>
        </p:nvSpPr>
        <p:spPr>
          <a:xfrm>
            <a:off x="442451" y="1199536"/>
            <a:ext cx="11464413" cy="5437237"/>
          </a:xfrm>
        </p:spPr>
        <p:txBody>
          <a:bodyPr>
            <a:normAutofit/>
          </a:bodyPr>
          <a:lstStyle/>
          <a:p>
            <a:pPr algn="just"/>
            <a:r>
              <a:rPr lang="en-US" dirty="0"/>
              <a:t>Figure 2-15 shows the </a:t>
            </a:r>
            <a:r>
              <a:rPr lang="en-US" b="1" dirty="0"/>
              <a:t>number of transactions </a:t>
            </a:r>
            <a:r>
              <a:rPr lang="en-US" dirty="0"/>
              <a:t>contained in the block, the amount of bitcoin involved in the transactions along with the transaction fees collected by the successful miner, in this case, </a:t>
            </a:r>
            <a:r>
              <a:rPr lang="en-US" dirty="0" err="1"/>
              <a:t>BitFury</a:t>
            </a:r>
            <a:r>
              <a:rPr lang="en-US" dirty="0"/>
              <a:t>. </a:t>
            </a:r>
          </a:p>
          <a:p>
            <a:pPr algn="just"/>
            <a:r>
              <a:rPr lang="en-US" dirty="0"/>
              <a:t>The</a:t>
            </a:r>
            <a:r>
              <a:rPr lang="en-US" b="1" dirty="0"/>
              <a:t> time-stamp </a:t>
            </a:r>
            <a:r>
              <a:rPr lang="en-US" dirty="0"/>
              <a:t>is a crucial piece of metadata because it shows when the block was created and validated. </a:t>
            </a:r>
          </a:p>
          <a:p>
            <a:pPr algn="just"/>
            <a:r>
              <a:rPr lang="en-US" dirty="0"/>
              <a:t>This may be important since other miners are competing to be the first to solve the cryptographic hashing problem and create the new block. </a:t>
            </a:r>
          </a:p>
          <a:p>
            <a:pPr algn="just"/>
            <a:r>
              <a:rPr lang="en-US" dirty="0"/>
              <a:t>With the time-stamp, </a:t>
            </a:r>
            <a:r>
              <a:rPr lang="en-US" dirty="0" err="1"/>
              <a:t>BitFury</a:t>
            </a:r>
            <a:r>
              <a:rPr lang="en-US" dirty="0"/>
              <a:t> can prove that they solved the problem first and therefore are entitled to the </a:t>
            </a:r>
            <a:r>
              <a:rPr lang="en-US" b="1" dirty="0"/>
              <a:t>reward and the transaction fees</a:t>
            </a:r>
            <a:r>
              <a:rPr lang="en-US" dirty="0"/>
              <a:t>. You can also see the hash value of this block and the previous block, along with the Merkle root, difficulty, height, and weight.</a:t>
            </a:r>
            <a:endParaRPr lang="en-IN" dirty="0"/>
          </a:p>
        </p:txBody>
      </p:sp>
      <p:sp>
        <p:nvSpPr>
          <p:cNvPr id="4" name="Slide Number Placeholder 3">
            <a:extLst>
              <a:ext uri="{FF2B5EF4-FFF2-40B4-BE49-F238E27FC236}">
                <a16:creationId xmlns:a16="http://schemas.microsoft.com/office/drawing/2014/main" id="{EA6A4586-ED08-B74B-3E40-1DFEDE625CC3}"/>
              </a:ext>
            </a:extLst>
          </p:cNvPr>
          <p:cNvSpPr>
            <a:spLocks noGrp="1"/>
          </p:cNvSpPr>
          <p:nvPr>
            <p:ph type="sldNum" sz="quarter" idx="12"/>
          </p:nvPr>
        </p:nvSpPr>
        <p:spPr/>
        <p:txBody>
          <a:bodyPr/>
          <a:lstStyle/>
          <a:p>
            <a:fld id="{2618E644-52DE-477F-B521-17696167826B}" type="slidenum">
              <a:rPr lang="en-IN" smtClean="0"/>
              <a:t>36</a:t>
            </a:fld>
            <a:endParaRPr lang="en-IN"/>
          </a:p>
        </p:txBody>
      </p:sp>
    </p:spTree>
    <p:extLst>
      <p:ext uri="{BB962C8B-B14F-4D97-AF65-F5344CB8AC3E}">
        <p14:creationId xmlns:p14="http://schemas.microsoft.com/office/powerpoint/2010/main" val="1692912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C4AFB8-BE38-797B-95C6-7EDA18288F23}"/>
              </a:ext>
            </a:extLst>
          </p:cNvPr>
          <p:cNvPicPr>
            <a:picLocks noGrp="1" noChangeAspect="1"/>
          </p:cNvPicPr>
          <p:nvPr>
            <p:ph idx="1"/>
          </p:nvPr>
        </p:nvPicPr>
        <p:blipFill>
          <a:blip r:embed="rId2"/>
          <a:stretch>
            <a:fillRect/>
          </a:stretch>
        </p:blipFill>
        <p:spPr>
          <a:xfrm>
            <a:off x="294968" y="226143"/>
            <a:ext cx="11228438" cy="6046838"/>
          </a:xfrm>
        </p:spPr>
      </p:pic>
      <p:sp>
        <p:nvSpPr>
          <p:cNvPr id="4" name="Slide Number Placeholder 3">
            <a:extLst>
              <a:ext uri="{FF2B5EF4-FFF2-40B4-BE49-F238E27FC236}">
                <a16:creationId xmlns:a16="http://schemas.microsoft.com/office/drawing/2014/main" id="{7C3E7CEA-AC2B-758D-AD08-6F17A70D927E}"/>
              </a:ext>
            </a:extLst>
          </p:cNvPr>
          <p:cNvSpPr>
            <a:spLocks noGrp="1"/>
          </p:cNvSpPr>
          <p:nvPr>
            <p:ph type="sldNum" sz="quarter" idx="12"/>
          </p:nvPr>
        </p:nvSpPr>
        <p:spPr/>
        <p:txBody>
          <a:bodyPr/>
          <a:lstStyle/>
          <a:p>
            <a:fld id="{2618E644-52DE-477F-B521-17696167826B}" type="slidenum">
              <a:rPr lang="en-IN" smtClean="0"/>
              <a:t>37</a:t>
            </a:fld>
            <a:endParaRPr lang="en-IN"/>
          </a:p>
        </p:txBody>
      </p:sp>
    </p:spTree>
    <p:extLst>
      <p:ext uri="{BB962C8B-B14F-4D97-AF65-F5344CB8AC3E}">
        <p14:creationId xmlns:p14="http://schemas.microsoft.com/office/powerpoint/2010/main" val="1249463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E6DA-BEAB-F91E-F80B-7C9D6B3DB21D}"/>
              </a:ext>
            </a:extLst>
          </p:cNvPr>
          <p:cNvSpPr>
            <a:spLocks noGrp="1"/>
          </p:cNvSpPr>
          <p:nvPr>
            <p:ph type="title"/>
          </p:nvPr>
        </p:nvSpPr>
        <p:spPr>
          <a:xfrm>
            <a:off x="196645" y="136525"/>
            <a:ext cx="11157155" cy="935191"/>
          </a:xfrm>
        </p:spPr>
        <p:txBody>
          <a:bodyPr/>
          <a:lstStyle/>
          <a:p>
            <a:r>
              <a:rPr lang="en-IN" b="1" dirty="0"/>
              <a:t>Blockchain as a Service (BaaS)</a:t>
            </a:r>
            <a:endParaRPr lang="en-IN" dirty="0"/>
          </a:p>
        </p:txBody>
      </p:sp>
      <p:sp>
        <p:nvSpPr>
          <p:cNvPr id="3" name="Content Placeholder 2">
            <a:extLst>
              <a:ext uri="{FF2B5EF4-FFF2-40B4-BE49-F238E27FC236}">
                <a16:creationId xmlns:a16="http://schemas.microsoft.com/office/drawing/2014/main" id="{3C30D456-3DDF-AE36-53F0-9790B83C05E2}"/>
              </a:ext>
            </a:extLst>
          </p:cNvPr>
          <p:cNvSpPr>
            <a:spLocks noGrp="1"/>
          </p:cNvSpPr>
          <p:nvPr>
            <p:ph idx="1"/>
          </p:nvPr>
        </p:nvSpPr>
        <p:spPr>
          <a:xfrm>
            <a:off x="383457" y="904568"/>
            <a:ext cx="11484077" cy="5673213"/>
          </a:xfrm>
        </p:spPr>
        <p:txBody>
          <a:bodyPr>
            <a:normAutofit fontScale="92500" lnSpcReduction="10000"/>
          </a:bodyPr>
          <a:lstStyle/>
          <a:p>
            <a:r>
              <a:rPr lang="en-US" dirty="0"/>
              <a:t>Blockchain as a Service (BaaS) is a cloud-based service that enables users to develop, host, and operate blockchain applications and functions without the complexity of building and maintaining the infrastructure typically associated with blockchain technology.</a:t>
            </a:r>
          </a:p>
          <a:p>
            <a:r>
              <a:rPr lang="en-US" dirty="0"/>
              <a:t>1. </a:t>
            </a:r>
            <a:r>
              <a:rPr lang="en-US" b="1" dirty="0"/>
              <a:t>Infrastructure Management: </a:t>
            </a:r>
            <a:r>
              <a:rPr lang="en-US" dirty="0"/>
              <a:t>With BaaS, the infrastructure required to run a blockchain network is managed by a service provider. This means users don't have to worry about setting up servers, storage, or networking for their blockchain applications.</a:t>
            </a:r>
          </a:p>
          <a:p>
            <a:r>
              <a:rPr lang="en-US" dirty="0"/>
              <a:t>2. </a:t>
            </a:r>
            <a:r>
              <a:rPr lang="en-US" b="1" dirty="0"/>
              <a:t>Development Tools: </a:t>
            </a:r>
            <a:r>
              <a:rPr lang="en-US" dirty="0"/>
              <a:t>BaaS providers often offer tools and APIs (Application Programming Interfaces) that make it easier for developers to build and deploy blockchain applications. These tools can include smart contract templates, SDKs (Software Development Kits), and other development resources.</a:t>
            </a:r>
          </a:p>
          <a:p>
            <a:r>
              <a:rPr lang="en-US" b="1" dirty="0"/>
              <a:t>3. Scalability and Flexibility: </a:t>
            </a:r>
            <a:r>
              <a:rPr lang="en-US" dirty="0"/>
              <a:t>BaaS solutions typically offer scalability features that allow blockchain networks to handle a growing number of transactions and users. Additionally, users can often choose from different blockchain platforms and configurations based on their specific needs.</a:t>
            </a:r>
          </a:p>
        </p:txBody>
      </p:sp>
      <p:sp>
        <p:nvSpPr>
          <p:cNvPr id="4" name="Slide Number Placeholder 3">
            <a:extLst>
              <a:ext uri="{FF2B5EF4-FFF2-40B4-BE49-F238E27FC236}">
                <a16:creationId xmlns:a16="http://schemas.microsoft.com/office/drawing/2014/main" id="{AF634AF3-348D-27FF-A098-AF70970E7B3E}"/>
              </a:ext>
            </a:extLst>
          </p:cNvPr>
          <p:cNvSpPr>
            <a:spLocks noGrp="1"/>
          </p:cNvSpPr>
          <p:nvPr>
            <p:ph type="sldNum" sz="quarter" idx="12"/>
          </p:nvPr>
        </p:nvSpPr>
        <p:spPr/>
        <p:txBody>
          <a:bodyPr/>
          <a:lstStyle/>
          <a:p>
            <a:fld id="{2618E644-52DE-477F-B521-17696167826B}" type="slidenum">
              <a:rPr lang="en-IN" smtClean="0"/>
              <a:t>38</a:t>
            </a:fld>
            <a:endParaRPr lang="en-IN"/>
          </a:p>
        </p:txBody>
      </p:sp>
    </p:spTree>
    <p:extLst>
      <p:ext uri="{BB962C8B-B14F-4D97-AF65-F5344CB8AC3E}">
        <p14:creationId xmlns:p14="http://schemas.microsoft.com/office/powerpoint/2010/main" val="3048273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E6DA-BEAB-F91E-F80B-7C9D6B3DB21D}"/>
              </a:ext>
            </a:extLst>
          </p:cNvPr>
          <p:cNvSpPr>
            <a:spLocks noGrp="1"/>
          </p:cNvSpPr>
          <p:nvPr>
            <p:ph type="title"/>
          </p:nvPr>
        </p:nvSpPr>
        <p:spPr>
          <a:xfrm>
            <a:off x="196645" y="136525"/>
            <a:ext cx="11157155" cy="935191"/>
          </a:xfrm>
        </p:spPr>
        <p:txBody>
          <a:bodyPr/>
          <a:lstStyle/>
          <a:p>
            <a:r>
              <a:rPr lang="en-IN" b="1" dirty="0"/>
              <a:t>Blockchain as a Service (BaaS)</a:t>
            </a:r>
            <a:endParaRPr lang="en-IN" dirty="0"/>
          </a:p>
        </p:txBody>
      </p:sp>
      <p:sp>
        <p:nvSpPr>
          <p:cNvPr id="3" name="Content Placeholder 2">
            <a:extLst>
              <a:ext uri="{FF2B5EF4-FFF2-40B4-BE49-F238E27FC236}">
                <a16:creationId xmlns:a16="http://schemas.microsoft.com/office/drawing/2014/main" id="{3C30D456-3DDF-AE36-53F0-9790B83C05E2}"/>
              </a:ext>
            </a:extLst>
          </p:cNvPr>
          <p:cNvSpPr>
            <a:spLocks noGrp="1"/>
          </p:cNvSpPr>
          <p:nvPr>
            <p:ph idx="1"/>
          </p:nvPr>
        </p:nvSpPr>
        <p:spPr>
          <a:xfrm>
            <a:off x="383457" y="904568"/>
            <a:ext cx="11484077" cy="5673213"/>
          </a:xfrm>
        </p:spPr>
        <p:txBody>
          <a:bodyPr>
            <a:normAutofit fontScale="92500" lnSpcReduction="10000"/>
          </a:bodyPr>
          <a:lstStyle/>
          <a:p>
            <a:r>
              <a:rPr lang="en-US" dirty="0"/>
              <a:t>4. </a:t>
            </a:r>
            <a:r>
              <a:rPr lang="en-US" b="1" dirty="0"/>
              <a:t>Cost-Efficiency: </a:t>
            </a:r>
            <a:r>
              <a:rPr lang="en-US" dirty="0"/>
              <a:t>By using BaaS, organizations can reduce the costs associated with building and maintaining their own blockchain infrastructure. They can also benefit from a pay-as-you-go pricing model, where they only pay for the resources and services they use.</a:t>
            </a:r>
          </a:p>
          <a:p>
            <a:r>
              <a:rPr lang="en-US" dirty="0"/>
              <a:t>5. </a:t>
            </a:r>
            <a:r>
              <a:rPr lang="en-US" b="1" dirty="0"/>
              <a:t>Security</a:t>
            </a:r>
            <a:r>
              <a:rPr lang="en-US" dirty="0"/>
              <a:t>: BaaS providers often implement security measures to protect the blockchain networks hosted on their platforms. This can include encryption, identity management, and other security protocols to safeguard data and transactions.</a:t>
            </a:r>
          </a:p>
          <a:p>
            <a:r>
              <a:rPr lang="en-US" dirty="0"/>
              <a:t>6. </a:t>
            </a:r>
            <a:r>
              <a:rPr lang="en-US" b="1" dirty="0"/>
              <a:t>Integration with Other Services: </a:t>
            </a:r>
            <a:r>
              <a:rPr lang="en-US" dirty="0"/>
              <a:t>BaaS can be integrated with other cloud services, such as databases, analytics tools, and IoT (Internet of Things) platforms. This allows organizations to create more comprehensive and interconnected solutions.</a:t>
            </a:r>
          </a:p>
          <a:p>
            <a:r>
              <a:rPr lang="en-US" dirty="0"/>
              <a:t>Popular BaaS providers include Microsoft Azure Blockchain, IBM Blockchain Platform, Amazon Managed Blockchain, and Oracle Blockchain Cloud Service, among others.</a:t>
            </a:r>
          </a:p>
        </p:txBody>
      </p:sp>
      <p:sp>
        <p:nvSpPr>
          <p:cNvPr id="4" name="Slide Number Placeholder 3">
            <a:extLst>
              <a:ext uri="{FF2B5EF4-FFF2-40B4-BE49-F238E27FC236}">
                <a16:creationId xmlns:a16="http://schemas.microsoft.com/office/drawing/2014/main" id="{AF634AF3-348D-27FF-A098-AF70970E7B3E}"/>
              </a:ext>
            </a:extLst>
          </p:cNvPr>
          <p:cNvSpPr>
            <a:spLocks noGrp="1"/>
          </p:cNvSpPr>
          <p:nvPr>
            <p:ph type="sldNum" sz="quarter" idx="12"/>
          </p:nvPr>
        </p:nvSpPr>
        <p:spPr/>
        <p:txBody>
          <a:bodyPr/>
          <a:lstStyle/>
          <a:p>
            <a:fld id="{2618E644-52DE-477F-B521-17696167826B}" type="slidenum">
              <a:rPr lang="en-IN" smtClean="0"/>
              <a:t>39</a:t>
            </a:fld>
            <a:endParaRPr lang="en-IN"/>
          </a:p>
        </p:txBody>
      </p:sp>
    </p:spTree>
    <p:extLst>
      <p:ext uri="{BB962C8B-B14F-4D97-AF65-F5344CB8AC3E}">
        <p14:creationId xmlns:p14="http://schemas.microsoft.com/office/powerpoint/2010/main" val="387253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ECF2-8C81-C0D4-5DCE-3671EDB03917}"/>
              </a:ext>
            </a:extLst>
          </p:cNvPr>
          <p:cNvSpPr>
            <a:spLocks noGrp="1"/>
          </p:cNvSpPr>
          <p:nvPr>
            <p:ph type="title"/>
          </p:nvPr>
        </p:nvSpPr>
        <p:spPr>
          <a:xfrm>
            <a:off x="494069" y="266803"/>
            <a:ext cx="11137491" cy="785247"/>
          </a:xfrm>
        </p:spPr>
        <p:txBody>
          <a:bodyPr>
            <a:normAutofit/>
          </a:bodyPr>
          <a:lstStyle/>
          <a:p>
            <a:r>
              <a:rPr lang="en-IN" b="1" dirty="0"/>
              <a:t>Comparison of Internet and Blockchain Stack</a:t>
            </a:r>
          </a:p>
        </p:txBody>
      </p:sp>
      <p:pic>
        <p:nvPicPr>
          <p:cNvPr id="5" name="Content Placeholder 4">
            <a:extLst>
              <a:ext uri="{FF2B5EF4-FFF2-40B4-BE49-F238E27FC236}">
                <a16:creationId xmlns:a16="http://schemas.microsoft.com/office/drawing/2014/main" id="{DBC5CC64-ED72-560E-7222-2F46768E2E2F}"/>
              </a:ext>
            </a:extLst>
          </p:cNvPr>
          <p:cNvPicPr>
            <a:picLocks noGrp="1" noChangeAspect="1"/>
          </p:cNvPicPr>
          <p:nvPr>
            <p:ph idx="1"/>
          </p:nvPr>
        </p:nvPicPr>
        <p:blipFill>
          <a:blip r:embed="rId2"/>
          <a:stretch>
            <a:fillRect/>
          </a:stretch>
        </p:blipFill>
        <p:spPr>
          <a:xfrm>
            <a:off x="280220" y="1279526"/>
            <a:ext cx="11631560" cy="4542503"/>
          </a:xfrm>
        </p:spPr>
      </p:pic>
      <p:sp>
        <p:nvSpPr>
          <p:cNvPr id="3" name="Slide Number Placeholder 2">
            <a:extLst>
              <a:ext uri="{FF2B5EF4-FFF2-40B4-BE49-F238E27FC236}">
                <a16:creationId xmlns:a16="http://schemas.microsoft.com/office/drawing/2014/main" id="{B9858734-F07D-C08B-0B05-237A55F13EEC}"/>
              </a:ext>
            </a:extLst>
          </p:cNvPr>
          <p:cNvSpPr>
            <a:spLocks noGrp="1"/>
          </p:cNvSpPr>
          <p:nvPr>
            <p:ph type="sldNum" sz="quarter" idx="12"/>
          </p:nvPr>
        </p:nvSpPr>
        <p:spPr/>
        <p:txBody>
          <a:bodyPr/>
          <a:lstStyle/>
          <a:p>
            <a:fld id="{2618E644-52DE-477F-B521-17696167826B}" type="slidenum">
              <a:rPr lang="en-IN" smtClean="0"/>
              <a:t>4</a:t>
            </a:fld>
            <a:endParaRPr lang="en-IN"/>
          </a:p>
        </p:txBody>
      </p:sp>
    </p:spTree>
    <p:extLst>
      <p:ext uri="{BB962C8B-B14F-4D97-AF65-F5344CB8AC3E}">
        <p14:creationId xmlns:p14="http://schemas.microsoft.com/office/powerpoint/2010/main" val="3081027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lstStyle/>
          <a:p>
            <a:r>
              <a:rPr lang="en-IN" b="1" dirty="0"/>
              <a:t>Blockchain as a Service (BaaS)</a:t>
            </a: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02890"/>
            <a:ext cx="11651226" cy="5353460"/>
          </a:xfrm>
        </p:spPr>
        <p:txBody>
          <a:bodyPr>
            <a:normAutofit fontScale="92500" lnSpcReduction="20000"/>
          </a:bodyPr>
          <a:lstStyle/>
          <a:p>
            <a:pPr algn="just"/>
            <a:r>
              <a:rPr lang="en-US" dirty="0"/>
              <a:t>Due to the intense hype around blockchain, many large software firms are racing to deploy a version of blockchain that would take advantage of the cloud to create </a:t>
            </a:r>
            <a:r>
              <a:rPr lang="en-US" b="1" dirty="0"/>
              <a:t>“on-demand”</a:t>
            </a:r>
            <a:r>
              <a:rPr lang="en-US" dirty="0"/>
              <a:t> blockchain networks. </a:t>
            </a:r>
          </a:p>
          <a:p>
            <a:pPr algn="just"/>
            <a:r>
              <a:rPr lang="en-US" dirty="0"/>
              <a:t>These companies include IBM, Microsoft, SAP, Amazon Web Services, projects like </a:t>
            </a:r>
            <a:r>
              <a:rPr lang="en-US" dirty="0" err="1"/>
              <a:t>BlockApps</a:t>
            </a:r>
            <a:r>
              <a:rPr lang="en-US" dirty="0"/>
              <a:t>, and even the Chinese retail giant Baidu. </a:t>
            </a:r>
          </a:p>
          <a:p>
            <a:pPr algn="just"/>
            <a:r>
              <a:rPr lang="en-US" dirty="0"/>
              <a:t>Animal Ventures is launching an open-source platform called Orb Weaver, which allows users to launch a blockchain network on the cloud and provide other services to ease the development of blockchain applications. </a:t>
            </a:r>
          </a:p>
          <a:p>
            <a:pPr algn="just"/>
            <a:r>
              <a:rPr lang="en-US" b="1" dirty="0"/>
              <a:t>The basic idea for all these services is that by hosting the blockchain network in the cloud, software companies can help smaller outfits get up and running on a blockchain quickly without the extreme cost of hiring hard-to-find blockchain developers.</a:t>
            </a:r>
          </a:p>
          <a:p>
            <a:pPr algn="just"/>
            <a:r>
              <a:rPr lang="en-US" dirty="0">
                <a:solidFill>
                  <a:srgbClr val="FF0000"/>
                </a:solidFill>
              </a:rPr>
              <a:t>If you think about the technology stack of a blockchain, the </a:t>
            </a:r>
            <a:r>
              <a:rPr lang="en-US" b="1" dirty="0">
                <a:solidFill>
                  <a:srgbClr val="FF0000"/>
                </a:solidFill>
              </a:rPr>
              <a:t>core layer </a:t>
            </a:r>
            <a:r>
              <a:rPr lang="en-US" dirty="0">
                <a:solidFill>
                  <a:srgbClr val="FF0000"/>
                </a:solidFill>
              </a:rPr>
              <a:t>is very time-intensive to develop and requires expertise in </a:t>
            </a:r>
            <a:r>
              <a:rPr lang="en-US" b="1" dirty="0">
                <a:solidFill>
                  <a:srgbClr val="FF0000"/>
                </a:solidFill>
              </a:rPr>
              <a:t>kernel development </a:t>
            </a:r>
            <a:r>
              <a:rPr lang="en-US" dirty="0">
                <a:solidFill>
                  <a:srgbClr val="FF0000"/>
                </a:solidFill>
              </a:rPr>
              <a:t>as well as many other disciplines that come together to define blockchain protocols (economics or game theory, mathematics, cryptography, and computer science, to name a few). </a:t>
            </a:r>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40</a:t>
            </a:fld>
            <a:endParaRPr lang="en-IN"/>
          </a:p>
        </p:txBody>
      </p:sp>
    </p:spTree>
    <p:extLst>
      <p:ext uri="{BB962C8B-B14F-4D97-AF65-F5344CB8AC3E}">
        <p14:creationId xmlns:p14="http://schemas.microsoft.com/office/powerpoint/2010/main" val="2887567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lstStyle/>
          <a:p>
            <a:r>
              <a:rPr lang="en-IN" b="1" dirty="0"/>
              <a:t>Blockchain as a Service (BaaS) (Contd.)</a:t>
            </a: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02889"/>
            <a:ext cx="11651226" cy="5574891"/>
          </a:xfrm>
        </p:spPr>
        <p:txBody>
          <a:bodyPr>
            <a:normAutofit fontScale="92500" lnSpcReduction="10000"/>
          </a:bodyPr>
          <a:lstStyle/>
          <a:p>
            <a:pPr algn="just"/>
            <a:r>
              <a:rPr lang="en-US" dirty="0"/>
              <a:t>Rather than every company trying to prototype or build its own blockchain, BaaS begins to move the prototyping process up into higher parts of the technology stack. </a:t>
            </a:r>
          </a:p>
          <a:p>
            <a:pPr algn="just"/>
            <a:r>
              <a:rPr lang="en-US" b="1" dirty="0"/>
              <a:t>This means that companies, especially those whose business is not as technology-heavy, can develop use cases and prototypes for solving specific business pain points through applications of blockchain higher in the stack. </a:t>
            </a:r>
          </a:p>
          <a:p>
            <a:pPr algn="just"/>
            <a:r>
              <a:rPr lang="en-US" dirty="0"/>
              <a:t>Oftentimes, BaaS providers will combine an </a:t>
            </a:r>
            <a:r>
              <a:rPr lang="en-US" b="1" dirty="0"/>
              <a:t>enterprise blockchain solution</a:t>
            </a:r>
            <a:r>
              <a:rPr lang="en-US" dirty="0"/>
              <a:t> with a </a:t>
            </a:r>
            <a:r>
              <a:rPr lang="en-US" b="1" dirty="0"/>
              <a:t>systems integration solution. </a:t>
            </a:r>
          </a:p>
          <a:p>
            <a:pPr algn="just"/>
            <a:r>
              <a:rPr lang="en-US" dirty="0">
                <a:solidFill>
                  <a:srgbClr val="FF0000"/>
                </a:solidFill>
              </a:rPr>
              <a:t>The upside of spinning up a blockchain using a BaaS implementation includes lowered needs for talent in development and security at the core layer, decreased time to experimentation, and potentially greater customer support. </a:t>
            </a:r>
          </a:p>
          <a:p>
            <a:pPr algn="just"/>
            <a:r>
              <a:rPr lang="en-US" dirty="0"/>
              <a:t>However, outsourcing this work has its downsides as well, including a recentralization of certain functionality, systems lock-in with the chosen provider, as well as the costs of renting the resources to run a hosted blockchain instance. </a:t>
            </a:r>
            <a:endParaRPr lang="en-IN" dirty="0"/>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41</a:t>
            </a:fld>
            <a:endParaRPr lang="en-IN"/>
          </a:p>
        </p:txBody>
      </p:sp>
    </p:spTree>
    <p:extLst>
      <p:ext uri="{BB962C8B-B14F-4D97-AF65-F5344CB8AC3E}">
        <p14:creationId xmlns:p14="http://schemas.microsoft.com/office/powerpoint/2010/main" val="1883308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rmAutofit/>
          </a:bodyPr>
          <a:lstStyle/>
          <a:p>
            <a:r>
              <a:rPr lang="en-US" b="1" dirty="0"/>
              <a:t>Information Technology Use Cases for Blockchain</a:t>
            </a:r>
            <a:endParaRPr lang="en-IN" b="1" dirty="0"/>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02889"/>
            <a:ext cx="11651226" cy="5574891"/>
          </a:xfrm>
        </p:spPr>
        <p:txBody>
          <a:bodyPr>
            <a:normAutofit fontScale="85000" lnSpcReduction="10000"/>
          </a:bodyPr>
          <a:lstStyle/>
          <a:p>
            <a:pPr marL="514350" indent="-514350" algn="just">
              <a:buFont typeface="+mj-lt"/>
              <a:buAutoNum type="arabicPeriod"/>
            </a:pPr>
            <a:r>
              <a:rPr lang="en-US" b="1" dirty="0"/>
              <a:t>Storage:</a:t>
            </a:r>
          </a:p>
          <a:p>
            <a:pPr algn="just"/>
            <a:r>
              <a:rPr lang="en-US" dirty="0"/>
              <a:t>In the early days of the Internet, a program came along called SETI that sought to leverage all the computers that were connected to the Net but not being used. </a:t>
            </a:r>
          </a:p>
          <a:p>
            <a:pPr algn="just"/>
            <a:r>
              <a:rPr lang="en-US" dirty="0"/>
              <a:t>When users downloaded SETI they were volunteering their computing power to run software that would search realms of planetary data for scientific discoveries during the hours that users weren’t on their computers. </a:t>
            </a:r>
          </a:p>
          <a:p>
            <a:pPr algn="just"/>
            <a:r>
              <a:rPr lang="en-US" dirty="0"/>
              <a:t>We see this kind of model in many places today, through car-sharing apps or even Airbnb: </a:t>
            </a:r>
            <a:r>
              <a:rPr lang="en-US" b="1" dirty="0"/>
              <a:t>how can we monetize underutilized resources or incentivize their utilization in new ways? </a:t>
            </a:r>
          </a:p>
          <a:p>
            <a:pPr algn="just"/>
            <a:r>
              <a:rPr lang="en-US" dirty="0"/>
              <a:t>For blockchains, the storage and computing question is an opportunity space that </a:t>
            </a:r>
            <a:r>
              <a:rPr lang="en-US" b="1" dirty="0" err="1"/>
              <a:t>Dapps</a:t>
            </a:r>
            <a:r>
              <a:rPr lang="en-US" b="1" dirty="0"/>
              <a:t> like Storj, Sia, Filecoin, and </a:t>
            </a:r>
            <a:r>
              <a:rPr lang="en-US" b="1" dirty="0" err="1"/>
              <a:t>Maidsafe</a:t>
            </a:r>
            <a:r>
              <a:rPr lang="en-US" b="1" dirty="0"/>
              <a:t> </a:t>
            </a:r>
            <a:r>
              <a:rPr lang="en-US" dirty="0"/>
              <a:t>are attempting to build into leading decentralized storage systems. </a:t>
            </a:r>
          </a:p>
          <a:p>
            <a:pPr algn="just"/>
            <a:r>
              <a:rPr lang="en-US" dirty="0"/>
              <a:t>Each of these projects is pushing to improve upon existing storage provider services </a:t>
            </a:r>
            <a:r>
              <a:rPr lang="en-US" dirty="0">
                <a:solidFill>
                  <a:srgbClr val="FF0000"/>
                </a:solidFill>
              </a:rPr>
              <a:t>by reducing costs, improving security, or boosting functionality. </a:t>
            </a:r>
          </a:p>
          <a:p>
            <a:pPr algn="just"/>
            <a:r>
              <a:rPr lang="en-US" b="1" dirty="0"/>
              <a:t>These </a:t>
            </a:r>
            <a:r>
              <a:rPr lang="en-US" b="1" dirty="0" err="1"/>
              <a:t>Dapps</a:t>
            </a:r>
            <a:r>
              <a:rPr lang="en-US" b="1" dirty="0"/>
              <a:t> run on the premise that network users can offer their unused storage capacity across desktops, servers, and storage devices in exchange for tokens. </a:t>
            </a:r>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42</a:t>
            </a:fld>
            <a:endParaRPr lang="en-IN"/>
          </a:p>
        </p:txBody>
      </p:sp>
    </p:spTree>
    <p:extLst>
      <p:ext uri="{BB962C8B-B14F-4D97-AF65-F5344CB8AC3E}">
        <p14:creationId xmlns:p14="http://schemas.microsoft.com/office/powerpoint/2010/main" val="1769998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latin typeface="+mn-lt"/>
              </a:rPr>
              <a:t>Information Technology Use Cases for Blockchain (Contd.)</a:t>
            </a:r>
            <a:endParaRPr lang="en-IN" sz="3600" b="1" dirty="0">
              <a:latin typeface="+mn-lt"/>
            </a:endParaRP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02889"/>
            <a:ext cx="11651226" cy="5574891"/>
          </a:xfrm>
        </p:spPr>
        <p:txBody>
          <a:bodyPr>
            <a:normAutofit lnSpcReduction="10000"/>
          </a:bodyPr>
          <a:lstStyle/>
          <a:p>
            <a:pPr marL="514350" indent="-514350" algn="just">
              <a:buFont typeface="+mj-lt"/>
              <a:buAutoNum type="arabicPeriod"/>
            </a:pPr>
            <a:r>
              <a:rPr lang="en-US" b="1" dirty="0"/>
              <a:t>Storage:</a:t>
            </a:r>
          </a:p>
          <a:p>
            <a:pPr algn="just"/>
            <a:r>
              <a:rPr lang="en-US" b="1" dirty="0"/>
              <a:t>This turns storage into a marketplace, where the nodes that store data receive a reward in return for their service. </a:t>
            </a:r>
          </a:p>
          <a:p>
            <a:pPr algn="just"/>
            <a:r>
              <a:rPr lang="en-US" dirty="0"/>
              <a:t>Companies providing decentralized storage </a:t>
            </a:r>
            <a:r>
              <a:rPr lang="en-US" dirty="0" err="1"/>
              <a:t>Dapps</a:t>
            </a:r>
            <a:r>
              <a:rPr lang="en-US" dirty="0"/>
              <a:t> suggest these services will cost a fraction of what centralized storage platforms are offering and can reinvent everything from consumer tools (</a:t>
            </a:r>
            <a:r>
              <a:rPr lang="en-US" dirty="0" err="1"/>
              <a:t>e.g</a:t>
            </a:r>
            <a:r>
              <a:rPr lang="en-US" dirty="0"/>
              <a:t> Dropbox) to enterprise cloud storage (e.g. Box) on alternate infrastructure. </a:t>
            </a:r>
          </a:p>
          <a:p>
            <a:pPr algn="just"/>
            <a:r>
              <a:rPr lang="en-US" dirty="0"/>
              <a:t>The claim that decentralized storage and file management will reduce costs hinges mostly on the potential to reduce inefficiencies such as the hypertext transfer protocol (HTTP) practice of downloading a file from a single computer, rather than many simultaneously. </a:t>
            </a:r>
          </a:p>
          <a:p>
            <a:pPr algn="just"/>
            <a:r>
              <a:rPr lang="en-US" dirty="0"/>
              <a:t>The </a:t>
            </a:r>
            <a:r>
              <a:rPr lang="en-US" dirty="0" err="1"/>
              <a:t>InterPlanetary</a:t>
            </a:r>
            <a:r>
              <a:rPr lang="en-US" dirty="0"/>
              <a:t> File System (IPFS) estimates that a peer-to-peer approach to video delivery would reduce bandwidth costs by 60%. </a:t>
            </a:r>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43</a:t>
            </a:fld>
            <a:endParaRPr lang="en-IN"/>
          </a:p>
        </p:txBody>
      </p:sp>
    </p:spTree>
    <p:extLst>
      <p:ext uri="{BB962C8B-B14F-4D97-AF65-F5344CB8AC3E}">
        <p14:creationId xmlns:p14="http://schemas.microsoft.com/office/powerpoint/2010/main" val="110446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latin typeface="+mn-lt"/>
              </a:rPr>
              <a:t>Information Technology Use Cases for Blockchain (Contd.)</a:t>
            </a:r>
            <a:endParaRPr lang="en-IN" sz="3600" b="1" dirty="0">
              <a:latin typeface="+mn-lt"/>
            </a:endParaRP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61884"/>
            <a:ext cx="11651226" cy="5515896"/>
          </a:xfrm>
        </p:spPr>
        <p:txBody>
          <a:bodyPr>
            <a:normAutofit/>
          </a:bodyPr>
          <a:lstStyle/>
          <a:p>
            <a:pPr marL="514350" indent="-514350">
              <a:buFont typeface="+mj-lt"/>
              <a:buAutoNum type="arabicPeriod"/>
            </a:pPr>
            <a:r>
              <a:rPr lang="en-US" b="1" dirty="0"/>
              <a:t>Storage:</a:t>
            </a:r>
          </a:p>
          <a:p>
            <a:r>
              <a:rPr lang="en-US" b="1" dirty="0"/>
              <a:t>By decentralizing where and how data is stored, these platforms potentially offer censorship resistance and greater </a:t>
            </a:r>
            <a:r>
              <a:rPr lang="en-US" b="1" dirty="0">
                <a:solidFill>
                  <a:srgbClr val="FF0000"/>
                </a:solidFill>
              </a:rPr>
              <a:t>network resiliency. </a:t>
            </a:r>
          </a:p>
          <a:p>
            <a:r>
              <a:rPr lang="en-US" b="1" dirty="0"/>
              <a:t>No central provider could “take down” your data or alter it, and similarly, you could avoid downtime if your business experienced some kind of </a:t>
            </a:r>
            <a:r>
              <a:rPr lang="en-US" b="1" dirty="0">
                <a:solidFill>
                  <a:srgbClr val="FF0000"/>
                </a:solidFill>
              </a:rPr>
              <a:t>network failure or cyber-attack</a:t>
            </a:r>
            <a:r>
              <a:rPr lang="en-US" b="1" dirty="0"/>
              <a:t>, by relying on many independent nodes that store your data. </a:t>
            </a:r>
          </a:p>
          <a:p>
            <a:r>
              <a:rPr lang="en-US" b="1" dirty="0"/>
              <a:t>If </a:t>
            </a:r>
            <a:r>
              <a:rPr lang="en-US" b="1" dirty="0">
                <a:solidFill>
                  <a:srgbClr val="FF0000"/>
                </a:solidFill>
              </a:rPr>
              <a:t>privacy</a:t>
            </a:r>
            <a:r>
              <a:rPr lang="en-US" b="1" dirty="0"/>
              <a:t> is a concern, these solutions suggest the data itself can be split up into small pieces and replicated across the network in a way where no single node or user holds a complete data set. </a:t>
            </a:r>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44</a:t>
            </a:fld>
            <a:endParaRPr lang="en-IN"/>
          </a:p>
        </p:txBody>
      </p:sp>
    </p:spTree>
    <p:extLst>
      <p:ext uri="{BB962C8B-B14F-4D97-AF65-F5344CB8AC3E}">
        <p14:creationId xmlns:p14="http://schemas.microsoft.com/office/powerpoint/2010/main" val="3570124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latin typeface="+mn-lt"/>
              </a:rPr>
              <a:t>Information Technology Use Cases for Blockchain (Contd.)</a:t>
            </a:r>
            <a:endParaRPr lang="en-IN" sz="3600" b="1" dirty="0">
              <a:latin typeface="+mn-lt"/>
            </a:endParaRP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61884"/>
            <a:ext cx="11651226" cy="5515896"/>
          </a:xfrm>
        </p:spPr>
        <p:txBody>
          <a:bodyPr>
            <a:normAutofit/>
          </a:bodyPr>
          <a:lstStyle/>
          <a:p>
            <a:pPr marL="0" indent="0" algn="just">
              <a:buNone/>
            </a:pPr>
            <a:r>
              <a:rPr lang="en-US" b="1" dirty="0"/>
              <a:t>2. IPFS: </a:t>
            </a:r>
            <a:r>
              <a:rPr lang="en-US" b="0" i="0" dirty="0">
                <a:solidFill>
                  <a:srgbClr val="0D0D0D"/>
                </a:solidFill>
                <a:effectLst/>
                <a:highlight>
                  <a:srgbClr val="FFFFFF"/>
                </a:highlight>
              </a:rPr>
              <a:t>IPFS, which stands for </a:t>
            </a:r>
            <a:r>
              <a:rPr lang="en-US" b="0" i="0" dirty="0" err="1">
                <a:solidFill>
                  <a:srgbClr val="0D0D0D"/>
                </a:solidFill>
                <a:effectLst/>
                <a:highlight>
                  <a:srgbClr val="FFFFFF"/>
                </a:highlight>
              </a:rPr>
              <a:t>InterPlanetary</a:t>
            </a:r>
            <a:r>
              <a:rPr lang="en-US" b="0" i="0" dirty="0">
                <a:solidFill>
                  <a:srgbClr val="0D0D0D"/>
                </a:solidFill>
                <a:effectLst/>
                <a:highlight>
                  <a:srgbClr val="FFFFFF"/>
                </a:highlight>
              </a:rPr>
              <a:t> File System, is a distributed protocol designed to create a peer-to-peer (P2P) network for storing and sharing hypermedia and other forms of data. </a:t>
            </a:r>
          </a:p>
          <a:p>
            <a:pPr algn="just"/>
            <a:r>
              <a:rPr lang="en-US" b="0" i="0" dirty="0">
                <a:solidFill>
                  <a:srgbClr val="0D0D0D"/>
                </a:solidFill>
                <a:effectLst/>
                <a:highlight>
                  <a:srgbClr val="FFFFFF"/>
                </a:highlight>
              </a:rPr>
              <a:t>Unlike traditional client-server models where data is stored on centralized servers, IPFS aims to decentralize the web by using a distributed network of nodes.</a:t>
            </a:r>
          </a:p>
          <a:p>
            <a:pPr algn="just"/>
            <a:endParaRPr lang="en-US" b="0" i="0" dirty="0">
              <a:solidFill>
                <a:srgbClr val="0D0D0D"/>
              </a:solidFill>
              <a:effectLst/>
              <a:highlight>
                <a:srgbClr val="FFFFFF"/>
              </a:highlight>
            </a:endParaRPr>
          </a:p>
          <a:p>
            <a:pPr marL="0" indent="0" algn="just">
              <a:buNone/>
            </a:pPr>
            <a:endParaRPr lang="en-US" b="1" dirty="0"/>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45</a:t>
            </a:fld>
            <a:endParaRPr lang="en-IN"/>
          </a:p>
        </p:txBody>
      </p:sp>
    </p:spTree>
    <p:extLst>
      <p:ext uri="{BB962C8B-B14F-4D97-AF65-F5344CB8AC3E}">
        <p14:creationId xmlns:p14="http://schemas.microsoft.com/office/powerpoint/2010/main" val="2928068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latin typeface="+mn-lt"/>
              </a:rPr>
              <a:t>Information Technology Use Cases for Blockchain (Contd.)</a:t>
            </a:r>
            <a:endParaRPr lang="en-IN" sz="3600" b="1" dirty="0">
              <a:latin typeface="+mn-lt"/>
            </a:endParaRP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61883"/>
            <a:ext cx="11651226" cy="5545393"/>
          </a:xfrm>
        </p:spPr>
        <p:txBody>
          <a:bodyPr>
            <a:normAutofit fontScale="62500" lnSpcReduction="20000"/>
          </a:bodyPr>
          <a:lstStyle/>
          <a:p>
            <a:pPr marL="0" indent="0" algn="just">
              <a:buNone/>
            </a:pPr>
            <a:r>
              <a:rPr lang="en-US" b="1" dirty="0"/>
              <a:t>2. IPFS:</a:t>
            </a:r>
            <a:endParaRPr lang="en-US" b="0" i="0" dirty="0">
              <a:solidFill>
                <a:srgbClr val="0D0D0D"/>
              </a:solidFill>
              <a:effectLst/>
              <a:highlight>
                <a:srgbClr val="FFFFFF"/>
              </a:highlight>
            </a:endParaRPr>
          </a:p>
          <a:p>
            <a:pPr marL="0" indent="0" algn="just">
              <a:buNone/>
            </a:pPr>
            <a:r>
              <a:rPr lang="en-US" b="0" i="0" dirty="0">
                <a:solidFill>
                  <a:srgbClr val="0D0D0D"/>
                </a:solidFill>
                <a:effectLst/>
                <a:highlight>
                  <a:srgbClr val="FFFFFF"/>
                </a:highlight>
              </a:rPr>
              <a:t>1.</a:t>
            </a:r>
            <a:r>
              <a:rPr lang="en-US" b="1" i="0" dirty="0">
                <a:solidFill>
                  <a:srgbClr val="0D0D0D"/>
                </a:solidFill>
                <a:effectLst/>
                <a:highlight>
                  <a:srgbClr val="FFFFFF"/>
                </a:highlight>
              </a:rPr>
              <a:t> Content Addressing: </a:t>
            </a:r>
            <a:r>
              <a:rPr lang="en-US" b="0" i="0" dirty="0">
                <a:solidFill>
                  <a:srgbClr val="0D0D0D"/>
                </a:solidFill>
                <a:effectLst/>
                <a:highlight>
                  <a:srgbClr val="FFFFFF"/>
                </a:highlight>
              </a:rPr>
              <a:t>In IPFS, each piece of content is given a unique cryptographic hash called a Content Identifier (CID). This CID is derived from the content itself, which means that if the content changes, its CID will also change. This allows IPFS to detect and prevent data tampering.</a:t>
            </a:r>
          </a:p>
          <a:p>
            <a:pPr marL="0" indent="0" algn="just">
              <a:buNone/>
            </a:pPr>
            <a:r>
              <a:rPr lang="en-US" b="0" i="0" dirty="0">
                <a:solidFill>
                  <a:srgbClr val="0D0D0D"/>
                </a:solidFill>
                <a:effectLst/>
                <a:highlight>
                  <a:srgbClr val="FFFFFF"/>
                </a:highlight>
              </a:rPr>
              <a:t>2. </a:t>
            </a:r>
            <a:r>
              <a:rPr lang="en-US" b="1" i="0" dirty="0">
                <a:solidFill>
                  <a:srgbClr val="0D0D0D"/>
                </a:solidFill>
                <a:effectLst/>
                <a:highlight>
                  <a:srgbClr val="FFFFFF"/>
                </a:highlight>
              </a:rPr>
              <a:t>Distributed Network</a:t>
            </a:r>
            <a:r>
              <a:rPr lang="en-US" b="0" i="0" dirty="0">
                <a:solidFill>
                  <a:srgbClr val="0D0D0D"/>
                </a:solidFill>
                <a:effectLst/>
                <a:highlight>
                  <a:srgbClr val="FFFFFF"/>
                </a:highlight>
              </a:rPr>
              <a:t>: IPFS operates as a decentralized network of nodes. When a user adds a file to IPFS, it gets divided into smaller chunks, and each chunk is assigned a CID. These chunks are then distributed across multiple nodes in the network.</a:t>
            </a:r>
          </a:p>
          <a:p>
            <a:pPr marL="0" indent="0" algn="just">
              <a:buNone/>
            </a:pPr>
            <a:r>
              <a:rPr lang="en-US" b="0" i="0" dirty="0">
                <a:solidFill>
                  <a:srgbClr val="0D0D0D"/>
                </a:solidFill>
                <a:effectLst/>
                <a:highlight>
                  <a:srgbClr val="FFFFFF"/>
                </a:highlight>
              </a:rPr>
              <a:t>3. </a:t>
            </a:r>
            <a:r>
              <a:rPr lang="en-US" b="1" i="0" dirty="0">
                <a:solidFill>
                  <a:srgbClr val="0D0D0D"/>
                </a:solidFill>
                <a:effectLst/>
                <a:highlight>
                  <a:srgbClr val="FFFFFF"/>
                </a:highlight>
              </a:rPr>
              <a:t>Peer-to-Peer Communication</a:t>
            </a:r>
            <a:r>
              <a:rPr lang="en-US" b="0" i="0" dirty="0">
                <a:solidFill>
                  <a:srgbClr val="0D0D0D"/>
                </a:solidFill>
                <a:effectLst/>
                <a:highlight>
                  <a:srgbClr val="FFFFFF"/>
                </a:highlight>
              </a:rPr>
              <a:t>: To retrieve content from IPFS, a user's client software (or node) communicates with other nodes in the network using a P2P protocol. It can request specific content by its CID, and the nodes will collaborate to find and retrieve the requested data.</a:t>
            </a:r>
          </a:p>
          <a:p>
            <a:pPr marL="0" indent="0" algn="just">
              <a:buNone/>
            </a:pPr>
            <a:r>
              <a:rPr lang="en-US" b="0" i="0" dirty="0">
                <a:solidFill>
                  <a:srgbClr val="0D0D0D"/>
                </a:solidFill>
                <a:effectLst/>
                <a:highlight>
                  <a:srgbClr val="FFFFFF"/>
                </a:highlight>
              </a:rPr>
              <a:t>4. </a:t>
            </a:r>
            <a:r>
              <a:rPr lang="en-US" b="1" i="0" dirty="0">
                <a:solidFill>
                  <a:srgbClr val="0D0D0D"/>
                </a:solidFill>
                <a:effectLst/>
                <a:highlight>
                  <a:srgbClr val="FFFFFF"/>
                </a:highlight>
              </a:rPr>
              <a:t>Data Replication: </a:t>
            </a:r>
            <a:r>
              <a:rPr lang="en-US" b="0" i="0" dirty="0">
                <a:solidFill>
                  <a:srgbClr val="0D0D0D"/>
                </a:solidFill>
                <a:effectLst/>
                <a:highlight>
                  <a:srgbClr val="FFFFFF"/>
                </a:highlight>
              </a:rPr>
              <a:t>IPFS uses a data replication strategy known as Content Routing. Nodes in the network maintain a Distributed Hash Table (DHT) to keep track of which nodes are storing specific content. This helps in efficiently locating and retrieving content from the nearest or most available nodes.</a:t>
            </a:r>
          </a:p>
          <a:p>
            <a:pPr marL="0" indent="0" algn="just">
              <a:buNone/>
            </a:pPr>
            <a:r>
              <a:rPr lang="en-US" b="0" i="0" dirty="0">
                <a:solidFill>
                  <a:srgbClr val="0D0D0D"/>
                </a:solidFill>
                <a:effectLst/>
                <a:highlight>
                  <a:srgbClr val="FFFFFF"/>
                </a:highlight>
              </a:rPr>
              <a:t>5. </a:t>
            </a:r>
            <a:r>
              <a:rPr lang="en-US" b="1" i="0" dirty="0">
                <a:solidFill>
                  <a:srgbClr val="0D0D0D"/>
                </a:solidFill>
                <a:effectLst/>
                <a:highlight>
                  <a:srgbClr val="FFFFFF"/>
                </a:highlight>
              </a:rPr>
              <a:t>Caching and Pinning: </a:t>
            </a:r>
            <a:r>
              <a:rPr lang="en-US" b="0" i="0" dirty="0">
                <a:solidFill>
                  <a:srgbClr val="0D0D0D"/>
                </a:solidFill>
                <a:effectLst/>
                <a:highlight>
                  <a:srgbClr val="FFFFFF"/>
                </a:highlight>
              </a:rPr>
              <a:t>Nodes can cache and pin content they find useful or want to keep available. Caching means temporarily storing data that has been recently accessed, while pinning ensures that specific content remains permanently available on a node.</a:t>
            </a:r>
          </a:p>
          <a:p>
            <a:pPr marL="0" indent="0" algn="just">
              <a:buNone/>
            </a:pPr>
            <a:r>
              <a:rPr lang="en-US" b="0" i="0" dirty="0">
                <a:solidFill>
                  <a:srgbClr val="0D0D0D"/>
                </a:solidFill>
                <a:effectLst/>
                <a:highlight>
                  <a:srgbClr val="FFFFFF"/>
                </a:highlight>
              </a:rPr>
              <a:t>6. </a:t>
            </a:r>
            <a:r>
              <a:rPr lang="en-US" b="1" i="0" dirty="0">
                <a:solidFill>
                  <a:srgbClr val="0D0D0D"/>
                </a:solidFill>
                <a:effectLst/>
                <a:highlight>
                  <a:srgbClr val="FFFFFF"/>
                </a:highlight>
              </a:rPr>
              <a:t>Security: </a:t>
            </a:r>
            <a:r>
              <a:rPr lang="en-US" b="0" i="0" dirty="0">
                <a:solidFill>
                  <a:srgbClr val="0D0D0D"/>
                </a:solidFill>
                <a:effectLst/>
                <a:highlight>
                  <a:srgbClr val="FFFFFF"/>
                </a:highlight>
              </a:rPr>
              <a:t>IPFS uses cryptographic techniques to ensure data integrity and authenticity. Since each piece of content is uniquely identified by its CID, any alteration to the content will result in a different CID, making it easy to detect tampering. Additionally, data can be encrypted for privacy and security.</a:t>
            </a:r>
          </a:p>
          <a:p>
            <a:pPr marL="0" indent="0" algn="just">
              <a:buNone/>
            </a:pPr>
            <a:r>
              <a:rPr lang="en-US" b="0" i="0" dirty="0">
                <a:solidFill>
                  <a:srgbClr val="0D0D0D"/>
                </a:solidFill>
                <a:effectLst/>
                <a:highlight>
                  <a:srgbClr val="FFFFFF"/>
                </a:highlight>
              </a:rPr>
              <a:t>7. </a:t>
            </a:r>
            <a:r>
              <a:rPr lang="en-US" b="1" i="0" dirty="0">
                <a:solidFill>
                  <a:srgbClr val="0D0D0D"/>
                </a:solidFill>
                <a:effectLst/>
                <a:highlight>
                  <a:srgbClr val="FFFFFF"/>
                </a:highlight>
              </a:rPr>
              <a:t>Integration with Web Protocols</a:t>
            </a:r>
            <a:r>
              <a:rPr lang="en-US" b="0" i="0" dirty="0">
                <a:solidFill>
                  <a:srgbClr val="0D0D0D"/>
                </a:solidFill>
                <a:effectLst/>
                <a:highlight>
                  <a:srgbClr val="FFFFFF"/>
                </a:highlight>
              </a:rPr>
              <a:t>: IPFS is designed to work alongside existing web protocols like HTTP. This means that content stored on IPFS can be accessed using a standard web browser by resolving IPFS URLs (ipfs://) or through HTTP gateways that translate IPFS addresses to traditional web URLs.</a:t>
            </a:r>
          </a:p>
          <a:p>
            <a:pPr marL="0" indent="0" algn="just">
              <a:buNone/>
            </a:pPr>
            <a:endParaRPr lang="en-US" b="0" i="0" dirty="0">
              <a:solidFill>
                <a:srgbClr val="0D0D0D"/>
              </a:solidFill>
              <a:effectLst/>
              <a:highlight>
                <a:srgbClr val="FFFFFF"/>
              </a:highlight>
            </a:endParaRPr>
          </a:p>
          <a:p>
            <a:pPr marL="0" indent="0" algn="just">
              <a:buNone/>
            </a:pPr>
            <a:endParaRPr lang="en-US" b="1" dirty="0"/>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46</a:t>
            </a:fld>
            <a:endParaRPr lang="en-IN"/>
          </a:p>
        </p:txBody>
      </p:sp>
    </p:spTree>
    <p:extLst>
      <p:ext uri="{BB962C8B-B14F-4D97-AF65-F5344CB8AC3E}">
        <p14:creationId xmlns:p14="http://schemas.microsoft.com/office/powerpoint/2010/main" val="511230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latin typeface="+mn-lt"/>
              </a:rPr>
              <a:t>Information Technology Use Cases for Blockchain (Contd.)</a:t>
            </a:r>
            <a:endParaRPr lang="en-IN" sz="3600" b="1" dirty="0">
              <a:latin typeface="+mn-lt"/>
            </a:endParaRPr>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61883"/>
            <a:ext cx="11651226" cy="5545393"/>
          </a:xfrm>
        </p:spPr>
        <p:txBody>
          <a:bodyPr>
            <a:normAutofit fontScale="92500"/>
          </a:bodyPr>
          <a:lstStyle/>
          <a:p>
            <a:pPr marL="0" indent="0" algn="just">
              <a:buNone/>
            </a:pPr>
            <a:r>
              <a:rPr lang="en-US" b="1" dirty="0"/>
              <a:t>2. IPFS:</a:t>
            </a:r>
            <a:endParaRPr lang="en-US" b="0" i="0" dirty="0">
              <a:solidFill>
                <a:srgbClr val="0D0D0D"/>
              </a:solidFill>
              <a:effectLst/>
              <a:highlight>
                <a:srgbClr val="FFFFFF"/>
              </a:highlight>
            </a:endParaRPr>
          </a:p>
          <a:p>
            <a:pPr marL="0" indent="0" algn="just">
              <a:buNone/>
            </a:pPr>
            <a:r>
              <a:rPr lang="en-US" b="1" i="0" dirty="0">
                <a:solidFill>
                  <a:srgbClr val="0D0D0D"/>
                </a:solidFill>
                <a:effectLst/>
                <a:highlight>
                  <a:srgbClr val="FFFFFF"/>
                </a:highlight>
              </a:rPr>
              <a:t>Benefits of IPFS:</a:t>
            </a:r>
          </a:p>
          <a:p>
            <a:pPr marL="0" indent="0" algn="just">
              <a:buNone/>
            </a:pPr>
            <a:r>
              <a:rPr lang="en-US" b="0" i="0" dirty="0">
                <a:solidFill>
                  <a:srgbClr val="0D0D0D"/>
                </a:solidFill>
                <a:effectLst/>
                <a:highlight>
                  <a:srgbClr val="FFFFFF"/>
                </a:highlight>
              </a:rPr>
              <a:t>- </a:t>
            </a:r>
            <a:r>
              <a:rPr lang="en-US" b="1" i="0" dirty="0">
                <a:solidFill>
                  <a:srgbClr val="0D0D0D"/>
                </a:solidFill>
                <a:effectLst/>
                <a:highlight>
                  <a:srgbClr val="FFFFFF"/>
                </a:highlight>
              </a:rPr>
              <a:t>Decentralization: </a:t>
            </a:r>
            <a:r>
              <a:rPr lang="en-US" b="0" i="0" dirty="0">
                <a:solidFill>
                  <a:srgbClr val="0D0D0D"/>
                </a:solidFill>
                <a:effectLst/>
                <a:highlight>
                  <a:srgbClr val="FFFFFF"/>
                </a:highlight>
              </a:rPr>
              <a:t>IPFS aims to create a more decentralized and resilient web by distributing content across multiple nodes, reducing reliance on centralized servers. </a:t>
            </a:r>
          </a:p>
          <a:p>
            <a:pPr marL="0" indent="0" algn="just">
              <a:buNone/>
            </a:pPr>
            <a:r>
              <a:rPr lang="en-US" b="0" i="0" dirty="0">
                <a:solidFill>
                  <a:srgbClr val="0D0D0D"/>
                </a:solidFill>
                <a:effectLst/>
                <a:highlight>
                  <a:srgbClr val="FFFFFF"/>
                </a:highlight>
              </a:rPr>
              <a:t>- </a:t>
            </a:r>
            <a:r>
              <a:rPr lang="en-US" b="1" i="0" dirty="0">
                <a:solidFill>
                  <a:srgbClr val="0D0D0D"/>
                </a:solidFill>
                <a:effectLst/>
                <a:highlight>
                  <a:srgbClr val="FFFFFF"/>
                </a:highlight>
              </a:rPr>
              <a:t>Data Integrity: </a:t>
            </a:r>
            <a:r>
              <a:rPr lang="en-US" b="0" i="0" dirty="0">
                <a:solidFill>
                  <a:srgbClr val="0D0D0D"/>
                </a:solidFill>
                <a:effectLst/>
                <a:highlight>
                  <a:srgbClr val="FFFFFF"/>
                </a:highlight>
              </a:rPr>
              <a:t>With content addressing and cryptographic hashing, IPFS ensures the integrity and authenticity of data. </a:t>
            </a:r>
          </a:p>
          <a:p>
            <a:pPr marL="0" indent="0" algn="just">
              <a:buNone/>
            </a:pPr>
            <a:r>
              <a:rPr lang="en-US" b="0" i="0" dirty="0">
                <a:solidFill>
                  <a:srgbClr val="0D0D0D"/>
                </a:solidFill>
                <a:effectLst/>
                <a:highlight>
                  <a:srgbClr val="FFFFFF"/>
                </a:highlight>
              </a:rPr>
              <a:t>- </a:t>
            </a:r>
            <a:r>
              <a:rPr lang="en-US" b="1" i="0" dirty="0">
                <a:solidFill>
                  <a:srgbClr val="0D0D0D"/>
                </a:solidFill>
                <a:effectLst/>
                <a:highlight>
                  <a:srgbClr val="FFFFFF"/>
                </a:highlight>
              </a:rPr>
              <a:t>Efficiency: </a:t>
            </a:r>
            <a:r>
              <a:rPr lang="en-US" b="0" i="0" dirty="0">
                <a:solidFill>
                  <a:srgbClr val="0D0D0D"/>
                </a:solidFill>
                <a:effectLst/>
                <a:highlight>
                  <a:srgbClr val="FFFFFF"/>
                </a:highlight>
              </a:rPr>
              <a:t>Content that is frequently accessed can be cached or pinned, improving retrieval times and reducing bandwidth usage.</a:t>
            </a:r>
          </a:p>
          <a:p>
            <a:pPr marL="0" indent="0" algn="just">
              <a:buNone/>
            </a:pPr>
            <a:r>
              <a:rPr lang="en-US" b="0" i="0" dirty="0">
                <a:solidFill>
                  <a:srgbClr val="0D0D0D"/>
                </a:solidFill>
                <a:effectLst/>
                <a:highlight>
                  <a:srgbClr val="FFFFFF"/>
                </a:highlight>
              </a:rPr>
              <a:t>- </a:t>
            </a:r>
            <a:r>
              <a:rPr lang="en-US" b="1" i="0" dirty="0">
                <a:solidFill>
                  <a:srgbClr val="0D0D0D"/>
                </a:solidFill>
                <a:effectLst/>
                <a:highlight>
                  <a:srgbClr val="FFFFFF"/>
                </a:highlight>
              </a:rPr>
              <a:t>Censorship Resistance</a:t>
            </a:r>
            <a:r>
              <a:rPr lang="en-US" b="0" i="0" dirty="0">
                <a:solidFill>
                  <a:srgbClr val="0D0D0D"/>
                </a:solidFill>
                <a:effectLst/>
                <a:highlight>
                  <a:srgbClr val="FFFFFF"/>
                </a:highlight>
              </a:rPr>
              <a:t>: Due to its decentralized nature, IPFS can make it more difficult for authorities or entities to censor or block access to specific content.</a:t>
            </a:r>
          </a:p>
          <a:p>
            <a:pPr marL="0" indent="0" algn="just">
              <a:buNone/>
            </a:pPr>
            <a:r>
              <a:rPr lang="en-US" b="0" i="0" dirty="0">
                <a:solidFill>
                  <a:srgbClr val="0D0D0D"/>
                </a:solidFill>
                <a:effectLst/>
                <a:highlight>
                  <a:srgbClr val="FFFFFF"/>
                </a:highlight>
              </a:rPr>
              <a:t>Overall, IPFS offers a promising alternative to traditional web hosting and file-sharing methods by leveraging the power of decentralized networks and cryptographic security.</a:t>
            </a:r>
          </a:p>
          <a:p>
            <a:pPr marL="0" indent="0" algn="just">
              <a:buNone/>
            </a:pPr>
            <a:endParaRPr lang="en-US" b="0" i="0" dirty="0">
              <a:solidFill>
                <a:srgbClr val="0D0D0D"/>
              </a:solidFill>
              <a:effectLst/>
              <a:highlight>
                <a:srgbClr val="FFFFFF"/>
              </a:highlight>
            </a:endParaRPr>
          </a:p>
          <a:p>
            <a:pPr marL="0" indent="0" algn="just">
              <a:buNone/>
            </a:pPr>
            <a:endParaRPr lang="en-US" b="1" dirty="0"/>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47</a:t>
            </a:fld>
            <a:endParaRPr lang="en-IN"/>
          </a:p>
        </p:txBody>
      </p:sp>
    </p:spTree>
    <p:extLst>
      <p:ext uri="{BB962C8B-B14F-4D97-AF65-F5344CB8AC3E}">
        <p14:creationId xmlns:p14="http://schemas.microsoft.com/office/powerpoint/2010/main" val="2331382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5987-95F8-8110-E56A-C0E092F70D47}"/>
              </a:ext>
            </a:extLst>
          </p:cNvPr>
          <p:cNvSpPr>
            <a:spLocks noGrp="1"/>
          </p:cNvSpPr>
          <p:nvPr>
            <p:ph type="title"/>
          </p:nvPr>
        </p:nvSpPr>
        <p:spPr>
          <a:xfrm>
            <a:off x="304800" y="136525"/>
            <a:ext cx="11049000" cy="1004017"/>
          </a:xfrm>
        </p:spPr>
        <p:txBody>
          <a:bodyPr>
            <a:noAutofit/>
          </a:bodyPr>
          <a:lstStyle/>
          <a:p>
            <a:r>
              <a:rPr lang="en-US" sz="3600" b="1" dirty="0"/>
              <a:t>Information Technology Use Cases for Blockchain (Contd.)</a:t>
            </a:r>
            <a:endParaRPr lang="en-IN" sz="3600" b="1" dirty="0"/>
          </a:p>
        </p:txBody>
      </p:sp>
      <p:sp>
        <p:nvSpPr>
          <p:cNvPr id="3" name="Content Placeholder 2">
            <a:extLst>
              <a:ext uri="{FF2B5EF4-FFF2-40B4-BE49-F238E27FC236}">
                <a16:creationId xmlns:a16="http://schemas.microsoft.com/office/drawing/2014/main" id="{C19CC31D-6C38-8FA3-2FB4-97C1F6A5C859}"/>
              </a:ext>
            </a:extLst>
          </p:cNvPr>
          <p:cNvSpPr>
            <a:spLocks noGrp="1"/>
          </p:cNvSpPr>
          <p:nvPr>
            <p:ph idx="1"/>
          </p:nvPr>
        </p:nvSpPr>
        <p:spPr>
          <a:xfrm>
            <a:off x="304800" y="1002889"/>
            <a:ext cx="11651226" cy="5574891"/>
          </a:xfrm>
        </p:spPr>
        <p:txBody>
          <a:bodyPr>
            <a:normAutofit lnSpcReduction="10000"/>
          </a:bodyPr>
          <a:lstStyle/>
          <a:p>
            <a:pPr marL="0" indent="0" algn="just">
              <a:buNone/>
            </a:pPr>
            <a:r>
              <a:rPr lang="en-IN" b="1" dirty="0"/>
              <a:t>2. IPFS</a:t>
            </a:r>
          </a:p>
          <a:p>
            <a:pPr algn="just"/>
            <a:r>
              <a:rPr lang="en-US" dirty="0"/>
              <a:t>The </a:t>
            </a:r>
            <a:r>
              <a:rPr lang="en-US" dirty="0" err="1"/>
              <a:t>InterPlanetary</a:t>
            </a:r>
            <a:r>
              <a:rPr lang="en-US" dirty="0"/>
              <a:t> File System (IPFS) is described as a “peer-to-peer” distributed file system that seeks to connect all computing devices with the same system of files. </a:t>
            </a:r>
          </a:p>
          <a:p>
            <a:pPr algn="just"/>
            <a:r>
              <a:rPr lang="en-US" dirty="0"/>
              <a:t>In some ways, IPFS is similar to the Web, but IPFS could be seen as a single BitTorrent swarm, exchanging objects within one Git repository.</a:t>
            </a:r>
          </a:p>
          <a:p>
            <a:pPr algn="just"/>
            <a:r>
              <a:rPr lang="en-US" dirty="0"/>
              <a:t>The approach is focused on tackling some of the challenges for data distribution, such as computing on large datasets across organizations, hosting and distributing huge datasets, and managing versioning as well as preventing file disappearance. </a:t>
            </a:r>
          </a:p>
          <a:p>
            <a:pPr algn="just"/>
            <a:r>
              <a:rPr lang="en-US" dirty="0"/>
              <a:t>Content addressing is an important departure from the way our Web functions today: hyperlinks currently point to addresses not the context of the content. Some examples of using IPFS for websites include inserting videos, pinning, and graphic objects. </a:t>
            </a:r>
            <a:endParaRPr lang="en-IN" dirty="0"/>
          </a:p>
        </p:txBody>
      </p:sp>
      <p:sp>
        <p:nvSpPr>
          <p:cNvPr id="4" name="Slide Number Placeholder 3">
            <a:extLst>
              <a:ext uri="{FF2B5EF4-FFF2-40B4-BE49-F238E27FC236}">
                <a16:creationId xmlns:a16="http://schemas.microsoft.com/office/drawing/2014/main" id="{4C97EDF2-5ED3-B65B-CEA8-4FBB5BD62CA6}"/>
              </a:ext>
            </a:extLst>
          </p:cNvPr>
          <p:cNvSpPr>
            <a:spLocks noGrp="1"/>
          </p:cNvSpPr>
          <p:nvPr>
            <p:ph type="sldNum" sz="quarter" idx="12"/>
          </p:nvPr>
        </p:nvSpPr>
        <p:spPr/>
        <p:txBody>
          <a:bodyPr/>
          <a:lstStyle/>
          <a:p>
            <a:fld id="{2618E644-52DE-477F-B521-17696167826B}" type="slidenum">
              <a:rPr lang="en-IN" smtClean="0"/>
              <a:t>48</a:t>
            </a:fld>
            <a:endParaRPr lang="en-IN"/>
          </a:p>
        </p:txBody>
      </p:sp>
    </p:spTree>
    <p:extLst>
      <p:ext uri="{BB962C8B-B14F-4D97-AF65-F5344CB8AC3E}">
        <p14:creationId xmlns:p14="http://schemas.microsoft.com/office/powerpoint/2010/main" val="71747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35E455-B607-741A-2B74-C9690C7D2C03}"/>
              </a:ext>
            </a:extLst>
          </p:cNvPr>
          <p:cNvPicPr>
            <a:picLocks noGrp="1" noChangeAspect="1"/>
          </p:cNvPicPr>
          <p:nvPr>
            <p:ph idx="1"/>
          </p:nvPr>
        </p:nvPicPr>
        <p:blipFill>
          <a:blip r:embed="rId2"/>
          <a:stretch>
            <a:fillRect/>
          </a:stretch>
        </p:blipFill>
        <p:spPr>
          <a:xfrm>
            <a:off x="688259" y="0"/>
            <a:ext cx="11012128" cy="6489290"/>
          </a:xfrm>
        </p:spPr>
      </p:pic>
      <p:sp>
        <p:nvSpPr>
          <p:cNvPr id="4" name="Slide Number Placeholder 3">
            <a:extLst>
              <a:ext uri="{FF2B5EF4-FFF2-40B4-BE49-F238E27FC236}">
                <a16:creationId xmlns:a16="http://schemas.microsoft.com/office/drawing/2014/main" id="{8D8D3DED-02D6-3DAD-5277-0BD8F2985E64}"/>
              </a:ext>
            </a:extLst>
          </p:cNvPr>
          <p:cNvSpPr>
            <a:spLocks noGrp="1"/>
          </p:cNvSpPr>
          <p:nvPr>
            <p:ph type="sldNum" sz="quarter" idx="12"/>
          </p:nvPr>
        </p:nvSpPr>
        <p:spPr/>
        <p:txBody>
          <a:bodyPr/>
          <a:lstStyle/>
          <a:p>
            <a:fld id="{2618E644-52DE-477F-B521-17696167826B}" type="slidenum">
              <a:rPr lang="en-IN" smtClean="0"/>
              <a:t>49</a:t>
            </a:fld>
            <a:endParaRPr lang="en-IN"/>
          </a:p>
        </p:txBody>
      </p:sp>
    </p:spTree>
    <p:extLst>
      <p:ext uri="{BB962C8B-B14F-4D97-AF65-F5344CB8AC3E}">
        <p14:creationId xmlns:p14="http://schemas.microsoft.com/office/powerpoint/2010/main" val="330125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905D5-2EFF-25A7-5C2B-FC4671C6ADD1}"/>
              </a:ext>
            </a:extLst>
          </p:cNvPr>
          <p:cNvSpPr>
            <a:spLocks noGrp="1"/>
          </p:cNvSpPr>
          <p:nvPr>
            <p:ph idx="1"/>
          </p:nvPr>
        </p:nvSpPr>
        <p:spPr>
          <a:xfrm>
            <a:off x="98323" y="117987"/>
            <a:ext cx="11946193" cy="6607278"/>
          </a:xfrm>
        </p:spPr>
        <p:txBody>
          <a:bodyPr>
            <a:normAutofit/>
          </a:bodyPr>
          <a:lstStyle/>
          <a:p>
            <a:pPr algn="just"/>
            <a:r>
              <a:rPr lang="en-US" sz="3600" dirty="0"/>
              <a:t>The </a:t>
            </a:r>
            <a:r>
              <a:rPr lang="en-US" sz="3600" b="1" dirty="0"/>
              <a:t>bottom layer</a:t>
            </a:r>
            <a:r>
              <a:rPr lang="en-US" sz="3600" dirty="0"/>
              <a:t>, or </a:t>
            </a:r>
            <a:r>
              <a:rPr lang="en-US" sz="3600" b="1" dirty="0"/>
              <a:t>core infrastructure </a:t>
            </a:r>
            <a:r>
              <a:rPr lang="en-US" sz="3600" dirty="0"/>
              <a:t>of a blockchain, is made up of a complex piece of software that is typically programmed in JavaScript, C ++, Python, or Go. </a:t>
            </a:r>
          </a:p>
          <a:p>
            <a:pPr algn="just"/>
            <a:r>
              <a:rPr lang="en-US" sz="3600" dirty="0"/>
              <a:t>It is a mashup of different functions, called </a:t>
            </a:r>
            <a:r>
              <a:rPr lang="en-US" sz="3600" b="1" dirty="0"/>
              <a:t>protocols</a:t>
            </a:r>
            <a:r>
              <a:rPr lang="en-US" sz="3600" dirty="0"/>
              <a:t>, which define behaviors for communication and transaction on the network. </a:t>
            </a:r>
          </a:p>
          <a:p>
            <a:pPr algn="just"/>
            <a:r>
              <a:rPr lang="en-US" sz="3600" dirty="0"/>
              <a:t>This includes software that allows for the creation and listing of nodes on the network, and their ability to communicate via a peer-to-peer network protocol. </a:t>
            </a:r>
          </a:p>
          <a:p>
            <a:pPr algn="just"/>
            <a:r>
              <a:rPr lang="en-US" sz="3600" dirty="0"/>
              <a:t>Since each node functions as both a client and a server, this means that each node must have the ability to store and retrieve files. </a:t>
            </a:r>
          </a:p>
        </p:txBody>
      </p:sp>
      <p:sp>
        <p:nvSpPr>
          <p:cNvPr id="2" name="Slide Number Placeholder 1">
            <a:extLst>
              <a:ext uri="{FF2B5EF4-FFF2-40B4-BE49-F238E27FC236}">
                <a16:creationId xmlns:a16="http://schemas.microsoft.com/office/drawing/2014/main" id="{BE3A33D2-DBDB-9E7E-D123-19D62E866232}"/>
              </a:ext>
            </a:extLst>
          </p:cNvPr>
          <p:cNvSpPr>
            <a:spLocks noGrp="1"/>
          </p:cNvSpPr>
          <p:nvPr>
            <p:ph type="sldNum" sz="quarter" idx="12"/>
          </p:nvPr>
        </p:nvSpPr>
        <p:spPr/>
        <p:txBody>
          <a:bodyPr/>
          <a:lstStyle/>
          <a:p>
            <a:fld id="{2618E644-52DE-477F-B521-17696167826B}" type="slidenum">
              <a:rPr lang="en-IN" smtClean="0"/>
              <a:t>5</a:t>
            </a:fld>
            <a:endParaRPr lang="en-IN"/>
          </a:p>
        </p:txBody>
      </p:sp>
    </p:spTree>
    <p:extLst>
      <p:ext uri="{BB962C8B-B14F-4D97-AF65-F5344CB8AC3E}">
        <p14:creationId xmlns:p14="http://schemas.microsoft.com/office/powerpoint/2010/main" val="1976191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53E2-0D4D-EB48-D108-FAB8B41F815A}"/>
              </a:ext>
            </a:extLst>
          </p:cNvPr>
          <p:cNvSpPr>
            <a:spLocks noGrp="1"/>
          </p:cNvSpPr>
          <p:nvPr>
            <p:ph type="title"/>
          </p:nvPr>
        </p:nvSpPr>
        <p:spPr>
          <a:xfrm>
            <a:off x="314632" y="136525"/>
            <a:ext cx="10842523" cy="401790"/>
          </a:xfrm>
        </p:spPr>
        <p:txBody>
          <a:bodyPr>
            <a:noAutofit/>
          </a:bodyPr>
          <a:lstStyle/>
          <a:p>
            <a:r>
              <a:rPr lang="en-US" sz="3600" b="1" dirty="0"/>
              <a:t>Information Technology Use Cases for Blockchain (Contd.)</a:t>
            </a:r>
            <a:endParaRPr lang="en-IN" sz="3600" dirty="0"/>
          </a:p>
        </p:txBody>
      </p:sp>
      <p:sp>
        <p:nvSpPr>
          <p:cNvPr id="3" name="Content Placeholder 2">
            <a:extLst>
              <a:ext uri="{FF2B5EF4-FFF2-40B4-BE49-F238E27FC236}">
                <a16:creationId xmlns:a16="http://schemas.microsoft.com/office/drawing/2014/main" id="{9897648D-B782-D702-A6EE-F13F03CEA789}"/>
              </a:ext>
            </a:extLst>
          </p:cNvPr>
          <p:cNvSpPr>
            <a:spLocks noGrp="1"/>
          </p:cNvSpPr>
          <p:nvPr>
            <p:ph idx="1"/>
          </p:nvPr>
        </p:nvSpPr>
        <p:spPr>
          <a:xfrm>
            <a:off x="412955" y="538316"/>
            <a:ext cx="11641393" cy="5638648"/>
          </a:xfrm>
        </p:spPr>
        <p:txBody>
          <a:bodyPr>
            <a:normAutofit/>
          </a:bodyPr>
          <a:lstStyle/>
          <a:p>
            <a:pPr algn="l"/>
            <a:r>
              <a:rPr lang="en-US" sz="2000" b="0" i="0" dirty="0">
                <a:solidFill>
                  <a:srgbClr val="0D0D0D"/>
                </a:solidFill>
                <a:effectLst/>
                <a:highlight>
                  <a:srgbClr val="FFFFFF"/>
                </a:highlight>
                <a:latin typeface="Söhne"/>
              </a:rPr>
              <a:t>Edge computing is a distributed computing paradigm that brings computation and data storage closer to the sources of data, such as Internet of Things (IoT) devices or local edge servers. Instead of relying solely on centralized data centers or cloud computing resources, edge computing processes data locally on the device or at the edge of the network, closer to where it is generated. This approach aims to reduce latency, conserve bandwidth, and improve the efficiency and speed of data processing.</a:t>
            </a:r>
          </a:p>
          <a:p>
            <a:endParaRPr lang="en-IN" dirty="0"/>
          </a:p>
        </p:txBody>
      </p:sp>
      <p:sp>
        <p:nvSpPr>
          <p:cNvPr id="4" name="Slide Number Placeholder 3">
            <a:extLst>
              <a:ext uri="{FF2B5EF4-FFF2-40B4-BE49-F238E27FC236}">
                <a16:creationId xmlns:a16="http://schemas.microsoft.com/office/drawing/2014/main" id="{0927C8CF-633F-17E6-DA2B-4601B9726FEA}"/>
              </a:ext>
            </a:extLst>
          </p:cNvPr>
          <p:cNvSpPr>
            <a:spLocks noGrp="1"/>
          </p:cNvSpPr>
          <p:nvPr>
            <p:ph type="sldNum" sz="quarter" idx="12"/>
          </p:nvPr>
        </p:nvSpPr>
        <p:spPr/>
        <p:txBody>
          <a:bodyPr/>
          <a:lstStyle/>
          <a:p>
            <a:fld id="{2618E644-52DE-477F-B521-17696167826B}" type="slidenum">
              <a:rPr lang="en-IN" smtClean="0"/>
              <a:t>50</a:t>
            </a:fld>
            <a:endParaRPr lang="en-IN"/>
          </a:p>
        </p:txBody>
      </p:sp>
      <p:pic>
        <p:nvPicPr>
          <p:cNvPr id="6" name="Content Placeholder 5">
            <a:extLst>
              <a:ext uri="{FF2B5EF4-FFF2-40B4-BE49-F238E27FC236}">
                <a16:creationId xmlns:a16="http://schemas.microsoft.com/office/drawing/2014/main" id="{31FC6E7D-F551-2736-837E-0919A0F223CC}"/>
              </a:ext>
            </a:extLst>
          </p:cNvPr>
          <p:cNvPicPr>
            <a:picLocks noChangeAspect="1"/>
          </p:cNvPicPr>
          <p:nvPr/>
        </p:nvPicPr>
        <p:blipFill>
          <a:blip r:embed="rId2"/>
          <a:stretch>
            <a:fillRect/>
          </a:stretch>
        </p:blipFill>
        <p:spPr>
          <a:xfrm>
            <a:off x="1219200" y="2163097"/>
            <a:ext cx="9851923" cy="4329777"/>
          </a:xfrm>
          <a:prstGeom prst="rect">
            <a:avLst/>
          </a:prstGeom>
        </p:spPr>
      </p:pic>
    </p:spTree>
    <p:extLst>
      <p:ext uri="{BB962C8B-B14F-4D97-AF65-F5344CB8AC3E}">
        <p14:creationId xmlns:p14="http://schemas.microsoft.com/office/powerpoint/2010/main" val="3647753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53E2-0D4D-EB48-D108-FAB8B41F815A}"/>
              </a:ext>
            </a:extLst>
          </p:cNvPr>
          <p:cNvSpPr>
            <a:spLocks noGrp="1"/>
          </p:cNvSpPr>
          <p:nvPr>
            <p:ph type="title"/>
          </p:nvPr>
        </p:nvSpPr>
        <p:spPr>
          <a:xfrm>
            <a:off x="314632" y="136525"/>
            <a:ext cx="10842523" cy="814746"/>
          </a:xfrm>
        </p:spPr>
        <p:txBody>
          <a:bodyPr>
            <a:noAutofit/>
          </a:bodyPr>
          <a:lstStyle/>
          <a:p>
            <a:r>
              <a:rPr lang="en-US" sz="3600" b="1" dirty="0"/>
              <a:t>Information Technology Use Cases for Blockchain (Contd.)</a:t>
            </a:r>
            <a:endParaRPr lang="en-IN" sz="3600" dirty="0"/>
          </a:p>
        </p:txBody>
      </p:sp>
      <p:sp>
        <p:nvSpPr>
          <p:cNvPr id="3" name="Content Placeholder 2">
            <a:extLst>
              <a:ext uri="{FF2B5EF4-FFF2-40B4-BE49-F238E27FC236}">
                <a16:creationId xmlns:a16="http://schemas.microsoft.com/office/drawing/2014/main" id="{9897648D-B782-D702-A6EE-F13F03CEA789}"/>
              </a:ext>
            </a:extLst>
          </p:cNvPr>
          <p:cNvSpPr>
            <a:spLocks noGrp="1"/>
          </p:cNvSpPr>
          <p:nvPr>
            <p:ph idx="1"/>
          </p:nvPr>
        </p:nvSpPr>
        <p:spPr>
          <a:xfrm>
            <a:off x="412955" y="951271"/>
            <a:ext cx="11641393" cy="5636342"/>
          </a:xfrm>
        </p:spPr>
        <p:txBody>
          <a:bodyPr>
            <a:normAutofit fontScale="47500" lnSpcReduction="20000"/>
          </a:bodyPr>
          <a:lstStyle/>
          <a:p>
            <a:pPr algn="just"/>
            <a:r>
              <a:rPr lang="en-US" sz="3800" b="0" i="0" dirty="0">
                <a:solidFill>
                  <a:srgbClr val="0D0D0D"/>
                </a:solidFill>
                <a:effectLst/>
                <a:highlight>
                  <a:srgbClr val="FFFFFF"/>
                </a:highlight>
                <a:latin typeface="Söhne"/>
              </a:rPr>
              <a:t>Here are some key concepts and characteristics of edge computing:</a:t>
            </a:r>
          </a:p>
          <a:p>
            <a:pPr algn="just">
              <a:buFont typeface="+mj-lt"/>
              <a:buAutoNum type="arabicPeriod"/>
            </a:pPr>
            <a:r>
              <a:rPr lang="en-US" sz="3800" b="1" i="0" dirty="0">
                <a:solidFill>
                  <a:srgbClr val="0D0D0D"/>
                </a:solidFill>
                <a:effectLst/>
                <a:highlight>
                  <a:srgbClr val="FFFFFF"/>
                </a:highlight>
                <a:latin typeface="Söhne"/>
              </a:rPr>
              <a:t>Low Latency</a:t>
            </a:r>
            <a:r>
              <a:rPr lang="en-US" sz="3800" b="0" i="0" dirty="0">
                <a:solidFill>
                  <a:srgbClr val="0D0D0D"/>
                </a:solidFill>
                <a:effectLst/>
                <a:highlight>
                  <a:srgbClr val="FFFFFF"/>
                </a:highlight>
                <a:latin typeface="Söhne"/>
              </a:rPr>
              <a:t>: By processing data closer to its source, edge computing reduces the time it takes for data to travel between the source and the processing location. This is crucial for applications that require real-time or near-real-time responses, such as autonomous vehicles, industrial automation, and augmented reality/virtual reality (AR/VR).</a:t>
            </a:r>
          </a:p>
          <a:p>
            <a:pPr algn="just">
              <a:buFont typeface="+mj-lt"/>
              <a:buAutoNum type="arabicPeriod"/>
            </a:pPr>
            <a:r>
              <a:rPr lang="en-US" sz="3800" b="1" i="0" dirty="0">
                <a:solidFill>
                  <a:srgbClr val="0D0D0D"/>
                </a:solidFill>
                <a:effectLst/>
                <a:highlight>
                  <a:srgbClr val="FFFFFF"/>
                </a:highlight>
                <a:latin typeface="Söhne"/>
              </a:rPr>
              <a:t>Bandwidth Efficiency</a:t>
            </a:r>
            <a:r>
              <a:rPr lang="en-US" sz="3800" b="0" i="0" dirty="0">
                <a:solidFill>
                  <a:srgbClr val="0D0D0D"/>
                </a:solidFill>
                <a:effectLst/>
                <a:highlight>
                  <a:srgbClr val="FFFFFF"/>
                </a:highlight>
                <a:latin typeface="Söhne"/>
              </a:rPr>
              <a:t>: Edge computing can help reduce the amount of data that needs to be sent to centralized data centers or the cloud. By filtering and processing data locally, only relevant or summarized data is transmitted, leading to reduced bandwidth usage and costs.</a:t>
            </a:r>
          </a:p>
          <a:p>
            <a:pPr algn="just">
              <a:buFont typeface="+mj-lt"/>
              <a:buAutoNum type="arabicPeriod"/>
            </a:pPr>
            <a:r>
              <a:rPr lang="en-US" sz="3800" b="1" i="0" dirty="0">
                <a:solidFill>
                  <a:srgbClr val="0D0D0D"/>
                </a:solidFill>
                <a:effectLst/>
                <a:highlight>
                  <a:srgbClr val="FFFFFF"/>
                </a:highlight>
                <a:latin typeface="Söhne"/>
              </a:rPr>
              <a:t>Scalability</a:t>
            </a:r>
            <a:r>
              <a:rPr lang="en-US" sz="3800" b="0" i="0" dirty="0">
                <a:solidFill>
                  <a:srgbClr val="0D0D0D"/>
                </a:solidFill>
                <a:effectLst/>
                <a:highlight>
                  <a:srgbClr val="FFFFFF"/>
                </a:highlight>
                <a:latin typeface="Söhne"/>
              </a:rPr>
              <a:t>: Edge computing can scale easily by adding more edge devices or servers to the network. This allows for distributed computing resources that can handle increasing amounts of data and workload without overloading centralized systems.</a:t>
            </a:r>
          </a:p>
          <a:p>
            <a:pPr algn="just">
              <a:buFont typeface="+mj-lt"/>
              <a:buAutoNum type="arabicPeriod"/>
            </a:pPr>
            <a:r>
              <a:rPr lang="en-US" sz="3800" b="1" i="0" dirty="0">
                <a:solidFill>
                  <a:srgbClr val="0D0D0D"/>
                </a:solidFill>
                <a:effectLst/>
                <a:highlight>
                  <a:srgbClr val="FFFFFF"/>
                </a:highlight>
                <a:latin typeface="Söhne"/>
              </a:rPr>
              <a:t>Data Privacy and Security</a:t>
            </a:r>
            <a:r>
              <a:rPr lang="en-US" sz="3800" b="0" i="0" dirty="0">
                <a:solidFill>
                  <a:srgbClr val="0D0D0D"/>
                </a:solidFill>
                <a:effectLst/>
                <a:highlight>
                  <a:srgbClr val="FFFFFF"/>
                </a:highlight>
                <a:latin typeface="Söhne"/>
              </a:rPr>
              <a:t>: Processing data locally can enhance data privacy and security. Personal or sensitive data can be processed and stored locally, reducing the risk of data exposure during transit to centralized locations. Additionally, data encryption and secure communication protocols can be implemented at the edge to further protect data.</a:t>
            </a:r>
          </a:p>
          <a:p>
            <a:pPr algn="just">
              <a:buFont typeface="+mj-lt"/>
              <a:buAutoNum type="arabicPeriod"/>
            </a:pPr>
            <a:r>
              <a:rPr lang="en-US" sz="3800" b="1" i="0" dirty="0">
                <a:solidFill>
                  <a:srgbClr val="0D0D0D"/>
                </a:solidFill>
                <a:effectLst/>
                <a:highlight>
                  <a:srgbClr val="FFFFFF"/>
                </a:highlight>
                <a:latin typeface="Söhne"/>
              </a:rPr>
              <a:t>Reliability</a:t>
            </a:r>
            <a:r>
              <a:rPr lang="en-US" sz="3800" b="0" i="0" dirty="0">
                <a:solidFill>
                  <a:srgbClr val="0D0D0D"/>
                </a:solidFill>
                <a:effectLst/>
                <a:highlight>
                  <a:srgbClr val="FFFFFF"/>
                </a:highlight>
                <a:latin typeface="Söhne"/>
              </a:rPr>
              <a:t>: Edge computing can improve system reliability and resilience by reducing dependence on centralized infrastructure. Local processing can continue to operate even if there is a loss of connectivity to the cloud or centralized data center.</a:t>
            </a:r>
          </a:p>
          <a:p>
            <a:pPr algn="just">
              <a:buFont typeface="+mj-lt"/>
              <a:buAutoNum type="arabicPeriod"/>
            </a:pPr>
            <a:r>
              <a:rPr lang="en-US" sz="3800" b="1" i="0" dirty="0">
                <a:solidFill>
                  <a:srgbClr val="0D0D0D"/>
                </a:solidFill>
                <a:effectLst/>
                <a:highlight>
                  <a:srgbClr val="FFFFFF"/>
                </a:highlight>
                <a:latin typeface="Söhne"/>
              </a:rPr>
              <a:t>Use Cases</a:t>
            </a:r>
            <a:r>
              <a:rPr lang="en-US" sz="3800" b="0" i="0" dirty="0">
                <a:solidFill>
                  <a:srgbClr val="0D0D0D"/>
                </a:solidFill>
                <a:effectLst/>
                <a:highlight>
                  <a:srgbClr val="FFFFFF"/>
                </a:highlight>
                <a:latin typeface="Söhne"/>
              </a:rPr>
              <a:t>: Edge computing is particularly well-suited for applications and industries that require real-time processing, such as autonomous vehicles, smart cities, healthcare monitoring, industrial automation, retail analytics, and more. It can also be used to enhance content delivery, gaming experiences, and edge AI applications.</a:t>
            </a:r>
          </a:p>
          <a:p>
            <a:pPr algn="just"/>
            <a:r>
              <a:rPr lang="en-US" sz="3800" b="0" i="0" dirty="0">
                <a:solidFill>
                  <a:srgbClr val="0D0D0D"/>
                </a:solidFill>
                <a:effectLst/>
                <a:highlight>
                  <a:srgbClr val="FFFFFF"/>
                </a:highlight>
                <a:latin typeface="Söhne"/>
              </a:rPr>
              <a:t>Examples of edge computing technologies and platforms include AWS IoT Greengrass, Microsoft Azure IoT Edge, Google Cloud IoT Edge, and various hardware solutions designed for edge computing tasks.</a:t>
            </a:r>
          </a:p>
          <a:p>
            <a:endParaRPr lang="en-IN" dirty="0"/>
          </a:p>
        </p:txBody>
      </p:sp>
      <p:sp>
        <p:nvSpPr>
          <p:cNvPr id="4" name="Slide Number Placeholder 3">
            <a:extLst>
              <a:ext uri="{FF2B5EF4-FFF2-40B4-BE49-F238E27FC236}">
                <a16:creationId xmlns:a16="http://schemas.microsoft.com/office/drawing/2014/main" id="{0927C8CF-633F-17E6-DA2B-4601B9726FEA}"/>
              </a:ext>
            </a:extLst>
          </p:cNvPr>
          <p:cNvSpPr>
            <a:spLocks noGrp="1"/>
          </p:cNvSpPr>
          <p:nvPr>
            <p:ph type="sldNum" sz="quarter" idx="12"/>
          </p:nvPr>
        </p:nvSpPr>
        <p:spPr/>
        <p:txBody>
          <a:bodyPr/>
          <a:lstStyle/>
          <a:p>
            <a:fld id="{2618E644-52DE-477F-B521-17696167826B}" type="slidenum">
              <a:rPr lang="en-IN" smtClean="0"/>
              <a:t>51</a:t>
            </a:fld>
            <a:endParaRPr lang="en-IN"/>
          </a:p>
        </p:txBody>
      </p:sp>
    </p:spTree>
    <p:extLst>
      <p:ext uri="{BB962C8B-B14F-4D97-AF65-F5344CB8AC3E}">
        <p14:creationId xmlns:p14="http://schemas.microsoft.com/office/powerpoint/2010/main" val="59842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627A-A124-D489-D1BC-2E1F94444DC4}"/>
              </a:ext>
            </a:extLst>
          </p:cNvPr>
          <p:cNvSpPr>
            <a:spLocks noGrp="1"/>
          </p:cNvSpPr>
          <p:nvPr>
            <p:ph type="title"/>
          </p:nvPr>
        </p:nvSpPr>
        <p:spPr>
          <a:xfrm>
            <a:off x="186813" y="1"/>
            <a:ext cx="11906864" cy="1435509"/>
          </a:xfrm>
        </p:spPr>
        <p:txBody>
          <a:bodyPr>
            <a:normAutofit/>
          </a:bodyPr>
          <a:lstStyle/>
          <a:p>
            <a:r>
              <a:rPr lang="en-US" sz="4000" b="1" dirty="0"/>
              <a:t>Information Technology Use Cases for Blockchain (Contd.)</a:t>
            </a:r>
            <a:endParaRPr lang="en-IN" sz="4000" dirty="0"/>
          </a:p>
        </p:txBody>
      </p:sp>
      <p:sp>
        <p:nvSpPr>
          <p:cNvPr id="3" name="Content Placeholder 2">
            <a:extLst>
              <a:ext uri="{FF2B5EF4-FFF2-40B4-BE49-F238E27FC236}">
                <a16:creationId xmlns:a16="http://schemas.microsoft.com/office/drawing/2014/main" id="{088CBC89-58DC-EB52-CF4A-7F38842F214F}"/>
              </a:ext>
            </a:extLst>
          </p:cNvPr>
          <p:cNvSpPr>
            <a:spLocks noGrp="1"/>
          </p:cNvSpPr>
          <p:nvPr>
            <p:ph idx="1"/>
          </p:nvPr>
        </p:nvSpPr>
        <p:spPr>
          <a:xfrm>
            <a:off x="186813" y="963561"/>
            <a:ext cx="11818374" cy="5757914"/>
          </a:xfrm>
        </p:spPr>
        <p:txBody>
          <a:bodyPr>
            <a:normAutofit fontScale="85000" lnSpcReduction="20000"/>
          </a:bodyPr>
          <a:lstStyle/>
          <a:p>
            <a:pPr marL="0" indent="0">
              <a:buNone/>
            </a:pPr>
            <a:r>
              <a:rPr lang="en-US" b="1" dirty="0"/>
              <a:t>2. Edge Computing: </a:t>
            </a:r>
          </a:p>
          <a:p>
            <a:pPr algn="just"/>
            <a:r>
              <a:rPr lang="en-US" b="1" dirty="0"/>
              <a:t>The trajectory of IT development has often been tied to Moore’s Law: the notion that our computing power doubles roughly every 12-18 months. </a:t>
            </a:r>
          </a:p>
          <a:p>
            <a:pPr algn="just"/>
            <a:r>
              <a:rPr lang="en-US" dirty="0"/>
              <a:t>And as our computing power has increased, we have been able to move where and how computing is accomplished. </a:t>
            </a:r>
          </a:p>
          <a:p>
            <a:pPr algn="just"/>
            <a:r>
              <a:rPr lang="en-US" dirty="0"/>
              <a:t>Contemporary computational power at the edges of networks and the leveraging of large cloud servers make information technology much more robust. </a:t>
            </a:r>
          </a:p>
          <a:p>
            <a:pPr algn="just"/>
            <a:r>
              <a:rPr lang="en-US" b="1" dirty="0"/>
              <a:t>Recent suites of devices that are coming to market allow for computation to be performed locally and then transmitted to the cloud for reference or dissemination across a network.</a:t>
            </a:r>
          </a:p>
          <a:p>
            <a:pPr algn="just"/>
            <a:r>
              <a:rPr lang="en-US" dirty="0"/>
              <a:t>This is one of the most interesting aspects of blockchain technology as well since it is similarly designed to work on decentralized networks. </a:t>
            </a:r>
          </a:p>
          <a:p>
            <a:pPr algn="just"/>
            <a:r>
              <a:rPr lang="en-US" dirty="0"/>
              <a:t>We are seeing blockchain computers, like the early version of the Bitcoin Computer, and blockchain phones built by HTC. These are part of a larger story around how local hardware computing intersects with mesh networks, clouds, and decentralized databases like blockchains to compute and record transactions with data. The work done by devices at the edges is most relevant to the growing Internet of Things – autonomous vehicles or robots that will need real-time data to make decisions or log transactions and which cannot wait for computation to be performed in the cloud and returned with latency. </a:t>
            </a:r>
            <a:endParaRPr lang="en-IN" dirty="0"/>
          </a:p>
        </p:txBody>
      </p:sp>
      <p:sp>
        <p:nvSpPr>
          <p:cNvPr id="4" name="Slide Number Placeholder 3">
            <a:extLst>
              <a:ext uri="{FF2B5EF4-FFF2-40B4-BE49-F238E27FC236}">
                <a16:creationId xmlns:a16="http://schemas.microsoft.com/office/drawing/2014/main" id="{CAFD2CD0-C688-E30E-20D2-7DEB8A0E97F8}"/>
              </a:ext>
            </a:extLst>
          </p:cNvPr>
          <p:cNvSpPr>
            <a:spLocks noGrp="1"/>
          </p:cNvSpPr>
          <p:nvPr>
            <p:ph type="sldNum" sz="quarter" idx="12"/>
          </p:nvPr>
        </p:nvSpPr>
        <p:spPr/>
        <p:txBody>
          <a:bodyPr/>
          <a:lstStyle/>
          <a:p>
            <a:fld id="{2618E644-52DE-477F-B521-17696167826B}" type="slidenum">
              <a:rPr lang="en-IN" smtClean="0"/>
              <a:t>52</a:t>
            </a:fld>
            <a:endParaRPr lang="en-IN"/>
          </a:p>
        </p:txBody>
      </p:sp>
    </p:spTree>
    <p:extLst>
      <p:ext uri="{BB962C8B-B14F-4D97-AF65-F5344CB8AC3E}">
        <p14:creationId xmlns:p14="http://schemas.microsoft.com/office/powerpoint/2010/main" val="3270916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627A-A124-D489-D1BC-2E1F94444DC4}"/>
              </a:ext>
            </a:extLst>
          </p:cNvPr>
          <p:cNvSpPr>
            <a:spLocks noGrp="1"/>
          </p:cNvSpPr>
          <p:nvPr>
            <p:ph type="title"/>
          </p:nvPr>
        </p:nvSpPr>
        <p:spPr>
          <a:xfrm>
            <a:off x="186813" y="1"/>
            <a:ext cx="11906864" cy="1435509"/>
          </a:xfrm>
        </p:spPr>
        <p:txBody>
          <a:bodyPr>
            <a:normAutofit/>
          </a:bodyPr>
          <a:lstStyle/>
          <a:p>
            <a:r>
              <a:rPr lang="en-US" sz="4000" b="1" dirty="0"/>
              <a:t>Information Technology Use Cases for Blockchain (Contd.)</a:t>
            </a:r>
            <a:endParaRPr lang="en-IN" sz="4000" dirty="0"/>
          </a:p>
        </p:txBody>
      </p:sp>
      <p:sp>
        <p:nvSpPr>
          <p:cNvPr id="3" name="Content Placeholder 2">
            <a:extLst>
              <a:ext uri="{FF2B5EF4-FFF2-40B4-BE49-F238E27FC236}">
                <a16:creationId xmlns:a16="http://schemas.microsoft.com/office/drawing/2014/main" id="{088CBC89-58DC-EB52-CF4A-7F38842F214F}"/>
              </a:ext>
            </a:extLst>
          </p:cNvPr>
          <p:cNvSpPr>
            <a:spLocks noGrp="1"/>
          </p:cNvSpPr>
          <p:nvPr>
            <p:ph idx="1"/>
          </p:nvPr>
        </p:nvSpPr>
        <p:spPr>
          <a:xfrm>
            <a:off x="186813" y="963561"/>
            <a:ext cx="11818374" cy="5757914"/>
          </a:xfrm>
        </p:spPr>
        <p:txBody>
          <a:bodyPr>
            <a:normAutofit fontScale="92500" lnSpcReduction="20000"/>
          </a:bodyPr>
          <a:lstStyle/>
          <a:p>
            <a:pPr marL="0" indent="0" algn="just">
              <a:buNone/>
            </a:pPr>
            <a:r>
              <a:rPr lang="en-IN" b="1" dirty="0"/>
              <a:t>Web 3.0 and Blockchain</a:t>
            </a:r>
          </a:p>
          <a:p>
            <a:pPr algn="just"/>
            <a:r>
              <a:rPr lang="en-US" b="0" i="0" dirty="0">
                <a:solidFill>
                  <a:srgbClr val="0D0D0D"/>
                </a:solidFill>
                <a:effectLst/>
                <a:highlight>
                  <a:srgbClr val="FFFFFF"/>
                </a:highlight>
                <a:latin typeface="Söhne"/>
              </a:rPr>
              <a:t>Web 3.0, often referred to as the "semantic web," represents the next evolution of the World Wide Web. While the previous iterations of the web focused on static web pages (Web 1.0) and user-generated content and social networking (Web 2.0), Web 3.0 aims to create a more intelligent, connected, and personalized web experience.</a:t>
            </a:r>
          </a:p>
          <a:p>
            <a:pPr algn="just"/>
            <a:r>
              <a:rPr lang="en-US" b="0" i="0" dirty="0">
                <a:solidFill>
                  <a:srgbClr val="0D0D0D"/>
                </a:solidFill>
                <a:effectLst/>
                <a:highlight>
                  <a:srgbClr val="FFFFFF"/>
                </a:highlight>
                <a:latin typeface="Söhne"/>
              </a:rPr>
              <a:t>Here are some key characteristics and concepts associated with Web 3.0:</a:t>
            </a:r>
          </a:p>
          <a:p>
            <a:pPr algn="just">
              <a:buFont typeface="+mj-lt"/>
              <a:buAutoNum type="arabicPeriod"/>
            </a:pPr>
            <a:r>
              <a:rPr lang="en-US" b="1" i="0" dirty="0">
                <a:solidFill>
                  <a:srgbClr val="0D0D0D"/>
                </a:solidFill>
                <a:effectLst/>
                <a:highlight>
                  <a:srgbClr val="FFFFFF"/>
                </a:highlight>
                <a:latin typeface="Söhne"/>
              </a:rPr>
              <a:t>Semantic Understanding</a:t>
            </a:r>
            <a:r>
              <a:rPr lang="en-US" b="0" i="0" dirty="0">
                <a:solidFill>
                  <a:srgbClr val="0D0D0D"/>
                </a:solidFill>
                <a:effectLst/>
                <a:highlight>
                  <a:srgbClr val="FFFFFF"/>
                </a:highlight>
                <a:latin typeface="Söhne"/>
              </a:rPr>
              <a:t>: Web 3.0 aims to understand and interpret the context of information on the web. Instead of just reading web pages like Web 2.0 does, Web 3.0 aims to understand the meaning behind the content, making the web more intelligent.</a:t>
            </a:r>
          </a:p>
          <a:p>
            <a:pPr algn="just">
              <a:buFont typeface="+mj-lt"/>
              <a:buAutoNum type="arabicPeriod"/>
            </a:pPr>
            <a:r>
              <a:rPr lang="en-US" b="1" i="0" dirty="0">
                <a:solidFill>
                  <a:srgbClr val="0D0D0D"/>
                </a:solidFill>
                <a:effectLst/>
                <a:highlight>
                  <a:srgbClr val="FFFFFF"/>
                </a:highlight>
                <a:latin typeface="Söhne"/>
              </a:rPr>
              <a:t>Machine Learning and AI</a:t>
            </a:r>
            <a:r>
              <a:rPr lang="en-US" b="0" i="0" dirty="0">
                <a:solidFill>
                  <a:srgbClr val="0D0D0D"/>
                </a:solidFill>
                <a:effectLst/>
                <a:highlight>
                  <a:srgbClr val="FFFFFF"/>
                </a:highlight>
                <a:latin typeface="Söhne"/>
              </a:rPr>
              <a:t>: With advancements in machine learning and artificial intelligence (AI), Web 3.0 can offer more personalized and predictive user experiences. AI can analyze user behavior, preferences, and data to provide tailored recommendations and services.</a:t>
            </a:r>
          </a:p>
          <a:p>
            <a:pPr algn="just">
              <a:buFont typeface="+mj-lt"/>
              <a:buAutoNum type="arabicPeriod"/>
            </a:pPr>
            <a:r>
              <a:rPr lang="en-US" b="1" i="0" dirty="0">
                <a:solidFill>
                  <a:srgbClr val="0D0D0D"/>
                </a:solidFill>
                <a:effectLst/>
                <a:highlight>
                  <a:srgbClr val="FFFFFF"/>
                </a:highlight>
                <a:latin typeface="Söhne"/>
              </a:rPr>
              <a:t>Decentralization</a:t>
            </a:r>
            <a:r>
              <a:rPr lang="en-US" b="0" i="0" dirty="0">
                <a:solidFill>
                  <a:srgbClr val="0D0D0D"/>
                </a:solidFill>
                <a:effectLst/>
                <a:highlight>
                  <a:srgbClr val="FFFFFF"/>
                </a:highlight>
                <a:latin typeface="Söhne"/>
              </a:rPr>
              <a:t>: Blockchain technology and decentralized protocols play a significant role in Web 3.0. Decentralization aims to shift control from centralized entities to users, enabling more transparency, security, and ownership of data and digital assets.</a:t>
            </a:r>
          </a:p>
          <a:p>
            <a:pPr marL="0" indent="0">
              <a:buNone/>
            </a:pPr>
            <a:endParaRPr lang="en-IN" b="1" dirty="0"/>
          </a:p>
        </p:txBody>
      </p:sp>
      <p:sp>
        <p:nvSpPr>
          <p:cNvPr id="4" name="Slide Number Placeholder 3">
            <a:extLst>
              <a:ext uri="{FF2B5EF4-FFF2-40B4-BE49-F238E27FC236}">
                <a16:creationId xmlns:a16="http://schemas.microsoft.com/office/drawing/2014/main" id="{CAFD2CD0-C688-E30E-20D2-7DEB8A0E97F8}"/>
              </a:ext>
            </a:extLst>
          </p:cNvPr>
          <p:cNvSpPr>
            <a:spLocks noGrp="1"/>
          </p:cNvSpPr>
          <p:nvPr>
            <p:ph type="sldNum" sz="quarter" idx="12"/>
          </p:nvPr>
        </p:nvSpPr>
        <p:spPr/>
        <p:txBody>
          <a:bodyPr/>
          <a:lstStyle/>
          <a:p>
            <a:fld id="{2618E644-52DE-477F-B521-17696167826B}" type="slidenum">
              <a:rPr lang="en-IN" smtClean="0"/>
              <a:t>53</a:t>
            </a:fld>
            <a:endParaRPr lang="en-IN"/>
          </a:p>
        </p:txBody>
      </p:sp>
    </p:spTree>
    <p:extLst>
      <p:ext uri="{BB962C8B-B14F-4D97-AF65-F5344CB8AC3E}">
        <p14:creationId xmlns:p14="http://schemas.microsoft.com/office/powerpoint/2010/main" val="1289697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627A-A124-D489-D1BC-2E1F94444DC4}"/>
              </a:ext>
            </a:extLst>
          </p:cNvPr>
          <p:cNvSpPr>
            <a:spLocks noGrp="1"/>
          </p:cNvSpPr>
          <p:nvPr>
            <p:ph type="title"/>
          </p:nvPr>
        </p:nvSpPr>
        <p:spPr>
          <a:xfrm>
            <a:off x="186813" y="1"/>
            <a:ext cx="11906864" cy="1435509"/>
          </a:xfrm>
        </p:spPr>
        <p:txBody>
          <a:bodyPr>
            <a:normAutofit/>
          </a:bodyPr>
          <a:lstStyle/>
          <a:p>
            <a:r>
              <a:rPr lang="en-US" sz="4000" b="1" dirty="0"/>
              <a:t>Information Technology Use Cases for Blockchain (Contd.)</a:t>
            </a:r>
            <a:endParaRPr lang="en-IN" sz="4000" dirty="0"/>
          </a:p>
        </p:txBody>
      </p:sp>
      <p:sp>
        <p:nvSpPr>
          <p:cNvPr id="3" name="Content Placeholder 2">
            <a:extLst>
              <a:ext uri="{FF2B5EF4-FFF2-40B4-BE49-F238E27FC236}">
                <a16:creationId xmlns:a16="http://schemas.microsoft.com/office/drawing/2014/main" id="{088CBC89-58DC-EB52-CF4A-7F38842F214F}"/>
              </a:ext>
            </a:extLst>
          </p:cNvPr>
          <p:cNvSpPr>
            <a:spLocks noGrp="1"/>
          </p:cNvSpPr>
          <p:nvPr>
            <p:ph idx="1"/>
          </p:nvPr>
        </p:nvSpPr>
        <p:spPr>
          <a:xfrm>
            <a:off x="186813" y="963561"/>
            <a:ext cx="11818374" cy="5757914"/>
          </a:xfrm>
        </p:spPr>
        <p:txBody>
          <a:bodyPr>
            <a:normAutofit fontScale="85000" lnSpcReduction="20000"/>
          </a:bodyPr>
          <a:lstStyle/>
          <a:p>
            <a:pPr marL="0" indent="0" algn="just">
              <a:buNone/>
            </a:pPr>
            <a:r>
              <a:rPr lang="en-IN" b="1" dirty="0"/>
              <a:t>Web 3.0 and Blockchain</a:t>
            </a:r>
          </a:p>
          <a:p>
            <a:pPr marL="0" indent="0" algn="just">
              <a:buNone/>
            </a:pPr>
            <a:r>
              <a:rPr lang="en-US" b="1" i="0" dirty="0">
                <a:solidFill>
                  <a:srgbClr val="0D0D0D"/>
                </a:solidFill>
                <a:effectLst/>
                <a:highlight>
                  <a:srgbClr val="FFFFFF"/>
                </a:highlight>
                <a:latin typeface="Söhne"/>
              </a:rPr>
              <a:t>4. Interoperability</a:t>
            </a:r>
            <a:r>
              <a:rPr lang="en-US" b="0" i="0" dirty="0">
                <a:solidFill>
                  <a:srgbClr val="0D0D0D"/>
                </a:solidFill>
                <a:effectLst/>
                <a:highlight>
                  <a:srgbClr val="FFFFFF"/>
                </a:highlight>
                <a:latin typeface="Söhne"/>
              </a:rPr>
              <a:t>: Web 3.0 aims to create a more interconnected web where different applications and platforms can seamlessly communicate and share data. This interoperability can lead to new innovative services and functionalities.</a:t>
            </a:r>
          </a:p>
          <a:p>
            <a:pPr marL="0" indent="0" algn="just">
              <a:buNone/>
            </a:pPr>
            <a:r>
              <a:rPr lang="en-US" b="1" dirty="0">
                <a:solidFill>
                  <a:srgbClr val="0D0D0D"/>
                </a:solidFill>
                <a:highlight>
                  <a:srgbClr val="FFFFFF"/>
                </a:highlight>
                <a:latin typeface="Söhne"/>
              </a:rPr>
              <a:t>5</a:t>
            </a:r>
            <a:r>
              <a:rPr lang="en-US" dirty="0">
                <a:solidFill>
                  <a:srgbClr val="0D0D0D"/>
                </a:solidFill>
                <a:highlight>
                  <a:srgbClr val="FFFFFF"/>
                </a:highlight>
                <a:latin typeface="Söhne"/>
              </a:rPr>
              <a:t>. </a:t>
            </a:r>
            <a:r>
              <a:rPr lang="en-US" b="1" i="0" dirty="0">
                <a:solidFill>
                  <a:srgbClr val="0D0D0D"/>
                </a:solidFill>
                <a:effectLst/>
                <a:highlight>
                  <a:srgbClr val="FFFFFF"/>
                </a:highlight>
                <a:latin typeface="Söhne"/>
              </a:rPr>
              <a:t>Personalization</a:t>
            </a:r>
            <a:r>
              <a:rPr lang="en-US" b="0" i="0" dirty="0">
                <a:solidFill>
                  <a:srgbClr val="0D0D0D"/>
                </a:solidFill>
                <a:effectLst/>
                <a:highlight>
                  <a:srgbClr val="FFFFFF"/>
                </a:highlight>
                <a:latin typeface="Söhne"/>
              </a:rPr>
              <a:t>: With the help of AI and semantic understanding, Web 3.0 can offer highly personalized user experiences. Websites and applications can adapt to individual user preferences, making interactions more relevant and engaging.</a:t>
            </a:r>
          </a:p>
          <a:p>
            <a:pPr marL="0" indent="0" algn="just">
              <a:buNone/>
            </a:pPr>
            <a:r>
              <a:rPr lang="en-US" b="1" dirty="0">
                <a:solidFill>
                  <a:srgbClr val="0D0D0D"/>
                </a:solidFill>
                <a:highlight>
                  <a:srgbClr val="FFFFFF"/>
                </a:highlight>
                <a:latin typeface="Söhne"/>
              </a:rPr>
              <a:t>6</a:t>
            </a:r>
            <a:r>
              <a:rPr lang="en-US" dirty="0">
                <a:solidFill>
                  <a:srgbClr val="0D0D0D"/>
                </a:solidFill>
                <a:highlight>
                  <a:srgbClr val="FFFFFF"/>
                </a:highlight>
                <a:latin typeface="Söhne"/>
              </a:rPr>
              <a:t>.</a:t>
            </a:r>
            <a:r>
              <a:rPr lang="en-US" b="1" i="0" dirty="0">
                <a:solidFill>
                  <a:srgbClr val="0D0D0D"/>
                </a:solidFill>
                <a:effectLst/>
                <a:highlight>
                  <a:srgbClr val="FFFFFF"/>
                </a:highlight>
                <a:latin typeface="Söhne"/>
              </a:rPr>
              <a:t>Smart Contracts</a:t>
            </a:r>
            <a:r>
              <a:rPr lang="en-US" b="0" i="0" dirty="0">
                <a:solidFill>
                  <a:srgbClr val="0D0D0D"/>
                </a:solidFill>
                <a:effectLst/>
                <a:highlight>
                  <a:srgbClr val="FFFFFF"/>
                </a:highlight>
                <a:latin typeface="Söhne"/>
              </a:rPr>
              <a:t>: Smart contracts are self-executing contracts with the terms of the agreement directly written into code. They run on blockchain platforms like Ethereum and enable automated and trustless transactions, reducing the need for intermediaries.</a:t>
            </a:r>
          </a:p>
          <a:p>
            <a:pPr marL="0" indent="0" algn="just">
              <a:buNone/>
            </a:pPr>
            <a:r>
              <a:rPr lang="en-US" b="1" dirty="0">
                <a:solidFill>
                  <a:srgbClr val="0D0D0D"/>
                </a:solidFill>
                <a:highlight>
                  <a:srgbClr val="FFFFFF"/>
                </a:highlight>
                <a:latin typeface="Söhne"/>
              </a:rPr>
              <a:t>7</a:t>
            </a:r>
            <a:r>
              <a:rPr lang="en-US" dirty="0">
                <a:solidFill>
                  <a:srgbClr val="0D0D0D"/>
                </a:solidFill>
                <a:highlight>
                  <a:srgbClr val="FFFFFF"/>
                </a:highlight>
                <a:latin typeface="Söhne"/>
              </a:rPr>
              <a:t>.</a:t>
            </a:r>
            <a:r>
              <a:rPr lang="en-US" b="1" i="0" dirty="0">
                <a:solidFill>
                  <a:srgbClr val="0D0D0D"/>
                </a:solidFill>
                <a:effectLst/>
                <a:highlight>
                  <a:srgbClr val="FFFFFF"/>
                </a:highlight>
                <a:latin typeface="Söhne"/>
              </a:rPr>
              <a:t>WebAssembly and Decentralized Computing</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WebAssembly</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Wasm</a:t>
            </a:r>
            <a:r>
              <a:rPr lang="en-US" b="0" i="0" dirty="0">
                <a:solidFill>
                  <a:srgbClr val="0D0D0D"/>
                </a:solidFill>
                <a:effectLst/>
                <a:highlight>
                  <a:srgbClr val="FFFFFF"/>
                </a:highlight>
                <a:latin typeface="Söhne"/>
              </a:rPr>
              <a:t>) allows for high-performance computing in web browsers, enabling more complex and powerful web applications. Decentralized computing platforms also enable distributed processing and storage, supporting the growth of decentralized applications (</a:t>
            </a:r>
            <a:r>
              <a:rPr lang="en-US" b="0" i="0" dirty="0" err="1">
                <a:solidFill>
                  <a:srgbClr val="0D0D0D"/>
                </a:solidFill>
                <a:effectLst/>
                <a:highlight>
                  <a:srgbClr val="FFFFFF"/>
                </a:highlight>
                <a:latin typeface="Söhne"/>
              </a:rPr>
              <a:t>dApps</a:t>
            </a:r>
            <a:r>
              <a:rPr lang="en-US" b="0" i="0" dirty="0">
                <a:solidFill>
                  <a:srgbClr val="0D0D0D"/>
                </a:solidFill>
                <a:effectLst/>
                <a:highlight>
                  <a:srgbClr val="FFFFFF"/>
                </a:highlight>
                <a:latin typeface="Söhne"/>
              </a:rPr>
              <a:t>).</a:t>
            </a:r>
          </a:p>
          <a:p>
            <a:pPr algn="just"/>
            <a:r>
              <a:rPr lang="en-US" b="0" i="0" dirty="0">
                <a:solidFill>
                  <a:srgbClr val="0D0D0D"/>
                </a:solidFill>
                <a:effectLst/>
                <a:highlight>
                  <a:srgbClr val="FFFFFF"/>
                </a:highlight>
                <a:latin typeface="Söhne"/>
              </a:rPr>
              <a:t>Overall, Web 3.0 represents a shift towards a more intelligent, decentralized, and user-centric web. It aims to overcome the limitations of previous web iterations by leveraging advanced technologies like AI, blockchain, and decentralized protocols to create a more connected and personalized online experience.</a:t>
            </a:r>
          </a:p>
          <a:p>
            <a:pPr marL="0" indent="0">
              <a:buNone/>
            </a:pPr>
            <a:endParaRPr lang="en-IN" b="1" dirty="0"/>
          </a:p>
        </p:txBody>
      </p:sp>
      <p:sp>
        <p:nvSpPr>
          <p:cNvPr id="4" name="Slide Number Placeholder 3">
            <a:extLst>
              <a:ext uri="{FF2B5EF4-FFF2-40B4-BE49-F238E27FC236}">
                <a16:creationId xmlns:a16="http://schemas.microsoft.com/office/drawing/2014/main" id="{CAFD2CD0-C688-E30E-20D2-7DEB8A0E97F8}"/>
              </a:ext>
            </a:extLst>
          </p:cNvPr>
          <p:cNvSpPr>
            <a:spLocks noGrp="1"/>
          </p:cNvSpPr>
          <p:nvPr>
            <p:ph type="sldNum" sz="quarter" idx="12"/>
          </p:nvPr>
        </p:nvSpPr>
        <p:spPr/>
        <p:txBody>
          <a:bodyPr/>
          <a:lstStyle/>
          <a:p>
            <a:fld id="{2618E644-52DE-477F-B521-17696167826B}" type="slidenum">
              <a:rPr lang="en-IN" smtClean="0"/>
              <a:t>54</a:t>
            </a:fld>
            <a:endParaRPr lang="en-IN"/>
          </a:p>
        </p:txBody>
      </p:sp>
    </p:spTree>
    <p:extLst>
      <p:ext uri="{BB962C8B-B14F-4D97-AF65-F5344CB8AC3E}">
        <p14:creationId xmlns:p14="http://schemas.microsoft.com/office/powerpoint/2010/main" val="2762032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627A-A124-D489-D1BC-2E1F94444DC4}"/>
              </a:ext>
            </a:extLst>
          </p:cNvPr>
          <p:cNvSpPr>
            <a:spLocks noGrp="1"/>
          </p:cNvSpPr>
          <p:nvPr>
            <p:ph type="title"/>
          </p:nvPr>
        </p:nvSpPr>
        <p:spPr>
          <a:xfrm>
            <a:off x="186813" y="1"/>
            <a:ext cx="11906864" cy="1435509"/>
          </a:xfrm>
        </p:spPr>
        <p:txBody>
          <a:bodyPr>
            <a:normAutofit/>
          </a:bodyPr>
          <a:lstStyle/>
          <a:p>
            <a:r>
              <a:rPr lang="en-US" sz="4000" b="1" dirty="0"/>
              <a:t>Information Technology Use Cases for Blockchain (Contd.)</a:t>
            </a:r>
            <a:endParaRPr lang="en-IN" sz="4000" dirty="0"/>
          </a:p>
        </p:txBody>
      </p:sp>
      <p:sp>
        <p:nvSpPr>
          <p:cNvPr id="3" name="Content Placeholder 2">
            <a:extLst>
              <a:ext uri="{FF2B5EF4-FFF2-40B4-BE49-F238E27FC236}">
                <a16:creationId xmlns:a16="http://schemas.microsoft.com/office/drawing/2014/main" id="{088CBC89-58DC-EB52-CF4A-7F38842F214F}"/>
              </a:ext>
            </a:extLst>
          </p:cNvPr>
          <p:cNvSpPr>
            <a:spLocks noGrp="1"/>
          </p:cNvSpPr>
          <p:nvPr>
            <p:ph idx="1"/>
          </p:nvPr>
        </p:nvSpPr>
        <p:spPr>
          <a:xfrm>
            <a:off x="186813" y="963561"/>
            <a:ext cx="11818374" cy="5757914"/>
          </a:xfrm>
        </p:spPr>
        <p:txBody>
          <a:bodyPr>
            <a:normAutofit/>
          </a:bodyPr>
          <a:lstStyle/>
          <a:p>
            <a:pPr marL="0" indent="0" algn="just">
              <a:buNone/>
            </a:pPr>
            <a:r>
              <a:rPr lang="en-US" b="1" dirty="0"/>
              <a:t>Web 3.0 and Blockchain </a:t>
            </a:r>
          </a:p>
          <a:p>
            <a:pPr algn="just"/>
            <a:r>
              <a:rPr lang="en-US" dirty="0"/>
              <a:t>Tim Berners-Lee, founder of the World Wide Web has been looking into blockchain as a part of the next iteration of the Internet, or what most are calling Web 3.0.</a:t>
            </a:r>
          </a:p>
          <a:p>
            <a:pPr algn="just"/>
            <a:r>
              <a:rPr lang="en-US" dirty="0"/>
              <a:t> If you look back at the origin story of the first World Wide Web, Berners-Lee has said, “In those days, there was different information on different computers, but you had to log on to different computers to get at it.”</a:t>
            </a:r>
          </a:p>
          <a:p>
            <a:pPr algn="just"/>
            <a:r>
              <a:rPr lang="en-US" dirty="0"/>
              <a:t>Blockchain is part of the early steps toward Web 3.0 and offers novel ways to create shared realities not just for humans but also for machines.</a:t>
            </a:r>
          </a:p>
          <a:p>
            <a:pPr algn="just"/>
            <a:r>
              <a:rPr lang="en-US" dirty="0"/>
              <a:t>Several groups are trying to move the agenda forward in developing a Web 3.0. For instance, the Web3 Foundation advocates for a shift to a server-less Internet, or as their site describes, “An internet where users are in control of their own data, identity and destiny.” </a:t>
            </a:r>
          </a:p>
        </p:txBody>
      </p:sp>
      <p:sp>
        <p:nvSpPr>
          <p:cNvPr id="4" name="Slide Number Placeholder 3">
            <a:extLst>
              <a:ext uri="{FF2B5EF4-FFF2-40B4-BE49-F238E27FC236}">
                <a16:creationId xmlns:a16="http://schemas.microsoft.com/office/drawing/2014/main" id="{CAFD2CD0-C688-E30E-20D2-7DEB8A0E97F8}"/>
              </a:ext>
            </a:extLst>
          </p:cNvPr>
          <p:cNvSpPr>
            <a:spLocks noGrp="1"/>
          </p:cNvSpPr>
          <p:nvPr>
            <p:ph type="sldNum" sz="quarter" idx="12"/>
          </p:nvPr>
        </p:nvSpPr>
        <p:spPr/>
        <p:txBody>
          <a:bodyPr/>
          <a:lstStyle/>
          <a:p>
            <a:fld id="{2618E644-52DE-477F-B521-17696167826B}" type="slidenum">
              <a:rPr lang="en-IN" smtClean="0"/>
              <a:t>55</a:t>
            </a:fld>
            <a:endParaRPr lang="en-IN"/>
          </a:p>
        </p:txBody>
      </p:sp>
    </p:spTree>
    <p:extLst>
      <p:ext uri="{BB962C8B-B14F-4D97-AF65-F5344CB8AC3E}">
        <p14:creationId xmlns:p14="http://schemas.microsoft.com/office/powerpoint/2010/main" val="3409653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627A-A124-D489-D1BC-2E1F94444DC4}"/>
              </a:ext>
            </a:extLst>
          </p:cNvPr>
          <p:cNvSpPr>
            <a:spLocks noGrp="1"/>
          </p:cNvSpPr>
          <p:nvPr>
            <p:ph type="title"/>
          </p:nvPr>
        </p:nvSpPr>
        <p:spPr>
          <a:xfrm>
            <a:off x="186813" y="1"/>
            <a:ext cx="11906864" cy="1435509"/>
          </a:xfrm>
        </p:spPr>
        <p:txBody>
          <a:bodyPr>
            <a:normAutofit/>
          </a:bodyPr>
          <a:lstStyle/>
          <a:p>
            <a:r>
              <a:rPr lang="en-US" sz="4000" b="1" dirty="0"/>
              <a:t>Information Technology Use Cases for Blockchain (Contd.)</a:t>
            </a:r>
            <a:endParaRPr lang="en-IN" sz="4000" dirty="0"/>
          </a:p>
        </p:txBody>
      </p:sp>
      <p:sp>
        <p:nvSpPr>
          <p:cNvPr id="3" name="Content Placeholder 2">
            <a:extLst>
              <a:ext uri="{FF2B5EF4-FFF2-40B4-BE49-F238E27FC236}">
                <a16:creationId xmlns:a16="http://schemas.microsoft.com/office/drawing/2014/main" id="{088CBC89-58DC-EB52-CF4A-7F38842F214F}"/>
              </a:ext>
            </a:extLst>
          </p:cNvPr>
          <p:cNvSpPr>
            <a:spLocks noGrp="1"/>
          </p:cNvSpPr>
          <p:nvPr>
            <p:ph idx="1"/>
          </p:nvPr>
        </p:nvSpPr>
        <p:spPr>
          <a:xfrm>
            <a:off x="186813" y="963561"/>
            <a:ext cx="11818374" cy="5757914"/>
          </a:xfrm>
        </p:spPr>
        <p:txBody>
          <a:bodyPr>
            <a:normAutofit fontScale="92500" lnSpcReduction="20000"/>
          </a:bodyPr>
          <a:lstStyle/>
          <a:p>
            <a:pPr marL="0" indent="0" algn="just">
              <a:buNone/>
            </a:pPr>
            <a:r>
              <a:rPr lang="en-US" b="1" dirty="0"/>
              <a:t>Web 3.0 and Blockchain </a:t>
            </a:r>
          </a:p>
          <a:p>
            <a:pPr algn="just"/>
            <a:r>
              <a:rPr lang="en-US" dirty="0"/>
              <a:t>Other organizations, like the Internet of Blockchain Foundation based in the Netherlands, are trying to foster the adoption of Web 3.0 through user-friendly decentralized frameworks such as Essentia.one. </a:t>
            </a:r>
          </a:p>
          <a:p>
            <a:pPr algn="just"/>
            <a:r>
              <a:rPr lang="en-US" dirty="0"/>
              <a:t>One key aim of Web 3.0 technology is to make encounters opt-in rather than opt-out, and provide greater control for users over their own data as well as digital assets. </a:t>
            </a:r>
          </a:p>
          <a:p>
            <a:pPr algn="just"/>
            <a:r>
              <a:rPr lang="en-US" dirty="0"/>
              <a:t>The services that are being built on top of Web 3.0 infrastructure include file distribution and storage (e.g. Storj, Siacoin, Filecoin, IPFS), decentralized versions of communication platforms like Skype (e.g. Experty.io) and social networks that offer micro-transactions instead of Facebook (e.g. </a:t>
            </a:r>
            <a:r>
              <a:rPr lang="en-US" dirty="0" err="1"/>
              <a:t>Steemit</a:t>
            </a:r>
            <a:r>
              <a:rPr lang="en-US" dirty="0"/>
              <a:t>), as well as freelance networks that function like Upwork (e.g. </a:t>
            </a:r>
            <a:r>
              <a:rPr lang="en-US" dirty="0" err="1"/>
              <a:t>Ethlance</a:t>
            </a:r>
            <a:r>
              <a:rPr lang="en-US" dirty="0"/>
              <a:t>). </a:t>
            </a:r>
          </a:p>
          <a:p>
            <a:pPr algn="just"/>
            <a:r>
              <a:rPr lang="en-US" dirty="0"/>
              <a:t>There’s even a competitor to the already crowd-sourced dictionary Wikipedia that is blockchain-based, called </a:t>
            </a:r>
            <a:r>
              <a:rPr lang="en-US" dirty="0" err="1"/>
              <a:t>Everipedia</a:t>
            </a:r>
            <a:r>
              <a:rPr lang="en-US" dirty="0"/>
              <a:t>. </a:t>
            </a:r>
          </a:p>
          <a:p>
            <a:pPr algn="just"/>
            <a:r>
              <a:rPr lang="en-US" dirty="0"/>
              <a:t>These services are still in their infancy but much of the excitement around blockchain technology lies in its relationship to a greater vision for a decentralized economic infrastructure to underpin our digital world. </a:t>
            </a:r>
            <a:endParaRPr lang="en-IN" dirty="0"/>
          </a:p>
        </p:txBody>
      </p:sp>
      <p:sp>
        <p:nvSpPr>
          <p:cNvPr id="4" name="Slide Number Placeholder 3">
            <a:extLst>
              <a:ext uri="{FF2B5EF4-FFF2-40B4-BE49-F238E27FC236}">
                <a16:creationId xmlns:a16="http://schemas.microsoft.com/office/drawing/2014/main" id="{CAFD2CD0-C688-E30E-20D2-7DEB8A0E97F8}"/>
              </a:ext>
            </a:extLst>
          </p:cNvPr>
          <p:cNvSpPr>
            <a:spLocks noGrp="1"/>
          </p:cNvSpPr>
          <p:nvPr>
            <p:ph type="sldNum" sz="quarter" idx="12"/>
          </p:nvPr>
        </p:nvSpPr>
        <p:spPr/>
        <p:txBody>
          <a:bodyPr/>
          <a:lstStyle/>
          <a:p>
            <a:fld id="{2618E644-52DE-477F-B521-17696167826B}" type="slidenum">
              <a:rPr lang="en-IN" smtClean="0"/>
              <a:t>56</a:t>
            </a:fld>
            <a:endParaRPr lang="en-IN"/>
          </a:p>
        </p:txBody>
      </p:sp>
    </p:spTree>
    <p:extLst>
      <p:ext uri="{BB962C8B-B14F-4D97-AF65-F5344CB8AC3E}">
        <p14:creationId xmlns:p14="http://schemas.microsoft.com/office/powerpoint/2010/main" val="1767704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DE2-7DEE-547F-4EA7-0C977B2344A6}"/>
              </a:ext>
            </a:extLst>
          </p:cNvPr>
          <p:cNvSpPr>
            <a:spLocks noGrp="1"/>
          </p:cNvSpPr>
          <p:nvPr>
            <p:ph type="title"/>
          </p:nvPr>
        </p:nvSpPr>
        <p:spPr>
          <a:xfrm>
            <a:off x="334297" y="136525"/>
            <a:ext cx="11019503" cy="1161333"/>
          </a:xfrm>
        </p:spPr>
        <p:txBody>
          <a:bodyPr/>
          <a:lstStyle/>
          <a:p>
            <a:r>
              <a:rPr lang="en-IN" b="1" dirty="0"/>
              <a:t>Obstacles in Blockchain</a:t>
            </a:r>
          </a:p>
        </p:txBody>
      </p:sp>
      <p:sp>
        <p:nvSpPr>
          <p:cNvPr id="3" name="Content Placeholder 2">
            <a:extLst>
              <a:ext uri="{FF2B5EF4-FFF2-40B4-BE49-F238E27FC236}">
                <a16:creationId xmlns:a16="http://schemas.microsoft.com/office/drawing/2014/main" id="{F9587F19-05BC-96CC-2B78-D41DFD313778}"/>
              </a:ext>
            </a:extLst>
          </p:cNvPr>
          <p:cNvSpPr>
            <a:spLocks noGrp="1"/>
          </p:cNvSpPr>
          <p:nvPr>
            <p:ph idx="1"/>
          </p:nvPr>
        </p:nvSpPr>
        <p:spPr>
          <a:xfrm>
            <a:off x="334297" y="1297858"/>
            <a:ext cx="11019503" cy="4879105"/>
          </a:xfrm>
        </p:spPr>
        <p:txBody>
          <a:bodyPr/>
          <a:lstStyle/>
          <a:p>
            <a:pPr marL="514350" indent="-514350" algn="just">
              <a:buAutoNum type="arabicPeriod"/>
            </a:pPr>
            <a:r>
              <a:rPr lang="en-US" b="1" dirty="0"/>
              <a:t>Sybil Attacks </a:t>
            </a:r>
          </a:p>
          <a:p>
            <a:pPr algn="just"/>
            <a:r>
              <a:rPr lang="en-US" dirty="0"/>
              <a:t>These are attacks where a peer-to-peer system is subverted when a node in the network forges multiple identities and wields undue influence. </a:t>
            </a:r>
          </a:p>
          <a:p>
            <a:pPr algn="just"/>
            <a:r>
              <a:rPr lang="en-US" dirty="0"/>
              <a:t>The main Sybil attack concern in the Bitcoin network is a 51% attack, wherein a majority of the network computing power gets controlled by one actor. </a:t>
            </a:r>
          </a:p>
          <a:p>
            <a:pPr algn="just"/>
            <a:r>
              <a:rPr lang="en-US" dirty="0"/>
              <a:t>Proof of Work requires substantial computing resources, making this kind of attack very expensive. </a:t>
            </a:r>
          </a:p>
          <a:p>
            <a:pPr algn="just"/>
            <a:r>
              <a:rPr lang="en-US" dirty="0"/>
              <a:t>An attacker would need to pay to control many nodes at the same time and for long enough to alter transaction history.</a:t>
            </a:r>
            <a:endParaRPr lang="en-IN" dirty="0"/>
          </a:p>
        </p:txBody>
      </p:sp>
      <p:sp>
        <p:nvSpPr>
          <p:cNvPr id="4" name="Slide Number Placeholder 3">
            <a:extLst>
              <a:ext uri="{FF2B5EF4-FFF2-40B4-BE49-F238E27FC236}">
                <a16:creationId xmlns:a16="http://schemas.microsoft.com/office/drawing/2014/main" id="{AE648C7B-34B8-B98E-7432-D0DB208CE220}"/>
              </a:ext>
            </a:extLst>
          </p:cNvPr>
          <p:cNvSpPr>
            <a:spLocks noGrp="1"/>
          </p:cNvSpPr>
          <p:nvPr>
            <p:ph type="sldNum" sz="quarter" idx="12"/>
          </p:nvPr>
        </p:nvSpPr>
        <p:spPr/>
        <p:txBody>
          <a:bodyPr/>
          <a:lstStyle/>
          <a:p>
            <a:fld id="{2618E644-52DE-477F-B521-17696167826B}" type="slidenum">
              <a:rPr lang="en-IN" smtClean="0"/>
              <a:t>57</a:t>
            </a:fld>
            <a:endParaRPr lang="en-IN"/>
          </a:p>
        </p:txBody>
      </p:sp>
    </p:spTree>
    <p:extLst>
      <p:ext uri="{BB962C8B-B14F-4D97-AF65-F5344CB8AC3E}">
        <p14:creationId xmlns:p14="http://schemas.microsoft.com/office/powerpoint/2010/main" val="2964913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DE2-7DEE-547F-4EA7-0C977B2344A6}"/>
              </a:ext>
            </a:extLst>
          </p:cNvPr>
          <p:cNvSpPr>
            <a:spLocks noGrp="1"/>
          </p:cNvSpPr>
          <p:nvPr>
            <p:ph type="title"/>
          </p:nvPr>
        </p:nvSpPr>
        <p:spPr>
          <a:xfrm>
            <a:off x="334297" y="136525"/>
            <a:ext cx="11019503" cy="1161333"/>
          </a:xfrm>
        </p:spPr>
        <p:txBody>
          <a:bodyPr/>
          <a:lstStyle/>
          <a:p>
            <a:r>
              <a:rPr lang="en-IN" b="1" dirty="0"/>
              <a:t>Obstacles in Blockchain (Contd.)</a:t>
            </a:r>
          </a:p>
        </p:txBody>
      </p:sp>
      <p:sp>
        <p:nvSpPr>
          <p:cNvPr id="3" name="Content Placeholder 2">
            <a:extLst>
              <a:ext uri="{FF2B5EF4-FFF2-40B4-BE49-F238E27FC236}">
                <a16:creationId xmlns:a16="http://schemas.microsoft.com/office/drawing/2014/main" id="{F9587F19-05BC-96CC-2B78-D41DFD313778}"/>
              </a:ext>
            </a:extLst>
          </p:cNvPr>
          <p:cNvSpPr>
            <a:spLocks noGrp="1"/>
          </p:cNvSpPr>
          <p:nvPr>
            <p:ph idx="1"/>
          </p:nvPr>
        </p:nvSpPr>
        <p:spPr>
          <a:xfrm>
            <a:off x="334297" y="1297858"/>
            <a:ext cx="11019503" cy="4879105"/>
          </a:xfrm>
        </p:spPr>
        <p:txBody>
          <a:bodyPr/>
          <a:lstStyle/>
          <a:p>
            <a:pPr marL="0" indent="0" algn="just">
              <a:buNone/>
            </a:pPr>
            <a:r>
              <a:rPr lang="en-IN" b="1" dirty="0"/>
              <a:t>2. </a:t>
            </a:r>
            <a:r>
              <a:rPr lang="en-US" b="1" dirty="0"/>
              <a:t>Key Management </a:t>
            </a:r>
          </a:p>
          <a:p>
            <a:pPr algn="just"/>
            <a:r>
              <a:rPr lang="en-US" dirty="0"/>
              <a:t>You have likely lost your house keys or your smartphone at some point in your lifetime. </a:t>
            </a:r>
          </a:p>
          <a:p>
            <a:pPr algn="just"/>
            <a:r>
              <a:rPr lang="en-US" dirty="0"/>
              <a:t>Imagine losing the keys to your funds and not being able to go to the bank to request a new set. </a:t>
            </a:r>
          </a:p>
          <a:p>
            <a:pPr algn="just"/>
            <a:r>
              <a:rPr lang="en-US" dirty="0"/>
              <a:t>This is the problem of managing cryptographic keys for blockchain users: they are highly sensitive and need to be kept safe but are also relatively easy to lose for most people.</a:t>
            </a:r>
            <a:endParaRPr lang="en-IN" dirty="0"/>
          </a:p>
        </p:txBody>
      </p:sp>
      <p:sp>
        <p:nvSpPr>
          <p:cNvPr id="4" name="Slide Number Placeholder 3">
            <a:extLst>
              <a:ext uri="{FF2B5EF4-FFF2-40B4-BE49-F238E27FC236}">
                <a16:creationId xmlns:a16="http://schemas.microsoft.com/office/drawing/2014/main" id="{AE648C7B-34B8-B98E-7432-D0DB208CE220}"/>
              </a:ext>
            </a:extLst>
          </p:cNvPr>
          <p:cNvSpPr>
            <a:spLocks noGrp="1"/>
          </p:cNvSpPr>
          <p:nvPr>
            <p:ph type="sldNum" sz="quarter" idx="12"/>
          </p:nvPr>
        </p:nvSpPr>
        <p:spPr/>
        <p:txBody>
          <a:bodyPr/>
          <a:lstStyle/>
          <a:p>
            <a:fld id="{2618E644-52DE-477F-B521-17696167826B}" type="slidenum">
              <a:rPr lang="en-IN" smtClean="0"/>
              <a:t>58</a:t>
            </a:fld>
            <a:endParaRPr lang="en-IN"/>
          </a:p>
        </p:txBody>
      </p:sp>
    </p:spTree>
    <p:extLst>
      <p:ext uri="{BB962C8B-B14F-4D97-AF65-F5344CB8AC3E}">
        <p14:creationId xmlns:p14="http://schemas.microsoft.com/office/powerpoint/2010/main" val="1370571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DE2-7DEE-547F-4EA7-0C977B2344A6}"/>
              </a:ext>
            </a:extLst>
          </p:cNvPr>
          <p:cNvSpPr>
            <a:spLocks noGrp="1"/>
          </p:cNvSpPr>
          <p:nvPr>
            <p:ph type="title"/>
          </p:nvPr>
        </p:nvSpPr>
        <p:spPr>
          <a:xfrm>
            <a:off x="334297" y="136525"/>
            <a:ext cx="11019503" cy="1161333"/>
          </a:xfrm>
        </p:spPr>
        <p:txBody>
          <a:bodyPr/>
          <a:lstStyle/>
          <a:p>
            <a:r>
              <a:rPr lang="en-IN" b="1" dirty="0"/>
              <a:t>Obstacles in Blockchain (Contd.)</a:t>
            </a:r>
          </a:p>
        </p:txBody>
      </p:sp>
      <p:sp>
        <p:nvSpPr>
          <p:cNvPr id="3" name="Content Placeholder 2">
            <a:extLst>
              <a:ext uri="{FF2B5EF4-FFF2-40B4-BE49-F238E27FC236}">
                <a16:creationId xmlns:a16="http://schemas.microsoft.com/office/drawing/2014/main" id="{F9587F19-05BC-96CC-2B78-D41DFD313778}"/>
              </a:ext>
            </a:extLst>
          </p:cNvPr>
          <p:cNvSpPr>
            <a:spLocks noGrp="1"/>
          </p:cNvSpPr>
          <p:nvPr>
            <p:ph idx="1"/>
          </p:nvPr>
        </p:nvSpPr>
        <p:spPr>
          <a:xfrm>
            <a:off x="334297" y="1150374"/>
            <a:ext cx="11019503" cy="5571101"/>
          </a:xfrm>
        </p:spPr>
        <p:txBody>
          <a:bodyPr>
            <a:normAutofit fontScale="85000" lnSpcReduction="10000"/>
          </a:bodyPr>
          <a:lstStyle/>
          <a:p>
            <a:pPr marL="0" indent="0" algn="just">
              <a:buNone/>
            </a:pPr>
            <a:r>
              <a:rPr lang="en-IN" b="1" dirty="0"/>
              <a:t>3. </a:t>
            </a:r>
            <a:r>
              <a:rPr lang="en-US" b="1" dirty="0"/>
              <a:t>Scalability</a:t>
            </a:r>
          </a:p>
          <a:p>
            <a:pPr algn="just"/>
            <a:r>
              <a:rPr lang="en-US" dirty="0"/>
              <a:t>There have been many arguments made in blockchain’s short lifespan about the problem of scale. </a:t>
            </a:r>
          </a:p>
          <a:p>
            <a:pPr algn="just"/>
            <a:r>
              <a:rPr lang="en-US" dirty="0"/>
              <a:t>This argument typically takes shape around whether block size is capable of accommodating all the transactions in the network over time, about the amount of storage and memory needed to download and validate the entire blockchain as it grows, and even about the volume of transaction throughput that is possible. </a:t>
            </a:r>
          </a:p>
          <a:p>
            <a:pPr algn="just"/>
            <a:r>
              <a:rPr lang="en-US" dirty="0"/>
              <a:t>Scalability questions remain about replicating applications across every node, and about using PoW consensus which requires large amounts of computing power, and thus consumes real-world energy at a growing rate as the network expands. </a:t>
            </a:r>
          </a:p>
          <a:p>
            <a:pPr algn="just"/>
            <a:r>
              <a:rPr lang="en-US" dirty="0"/>
              <a:t>There are many developments underway to tackle different elements of these scalability debates. </a:t>
            </a:r>
            <a:r>
              <a:rPr lang="en-US" b="1" dirty="0"/>
              <a:t>Some are focusing on “layer-2 scaling,” or off-chain solutions that move transaction volume off-chain, and use blockchains as a settlement layer. </a:t>
            </a:r>
          </a:p>
          <a:p>
            <a:pPr algn="just"/>
            <a:r>
              <a:rPr lang="en-US" b="1" dirty="0"/>
              <a:t>Other approaches like “sharding” seek to split the entire state of the chain into partitions, or “shards,” that have independent pieces of the state.</a:t>
            </a:r>
            <a:endParaRPr lang="en-IN" b="1" dirty="0"/>
          </a:p>
        </p:txBody>
      </p:sp>
      <p:sp>
        <p:nvSpPr>
          <p:cNvPr id="4" name="Slide Number Placeholder 3">
            <a:extLst>
              <a:ext uri="{FF2B5EF4-FFF2-40B4-BE49-F238E27FC236}">
                <a16:creationId xmlns:a16="http://schemas.microsoft.com/office/drawing/2014/main" id="{AE648C7B-34B8-B98E-7432-D0DB208CE220}"/>
              </a:ext>
            </a:extLst>
          </p:cNvPr>
          <p:cNvSpPr>
            <a:spLocks noGrp="1"/>
          </p:cNvSpPr>
          <p:nvPr>
            <p:ph type="sldNum" sz="quarter" idx="12"/>
          </p:nvPr>
        </p:nvSpPr>
        <p:spPr/>
        <p:txBody>
          <a:bodyPr/>
          <a:lstStyle/>
          <a:p>
            <a:fld id="{2618E644-52DE-477F-B521-17696167826B}" type="slidenum">
              <a:rPr lang="en-IN" smtClean="0"/>
              <a:t>59</a:t>
            </a:fld>
            <a:endParaRPr lang="en-IN"/>
          </a:p>
        </p:txBody>
      </p:sp>
    </p:spTree>
    <p:extLst>
      <p:ext uri="{BB962C8B-B14F-4D97-AF65-F5344CB8AC3E}">
        <p14:creationId xmlns:p14="http://schemas.microsoft.com/office/powerpoint/2010/main" val="246998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F94FA-4047-70CD-EDC1-6363E89D1E24}"/>
              </a:ext>
            </a:extLst>
          </p:cNvPr>
          <p:cNvSpPr>
            <a:spLocks noGrp="1"/>
          </p:cNvSpPr>
          <p:nvPr>
            <p:ph idx="1"/>
          </p:nvPr>
        </p:nvSpPr>
        <p:spPr>
          <a:xfrm>
            <a:off x="0" y="176981"/>
            <a:ext cx="12024852" cy="6489290"/>
          </a:xfrm>
        </p:spPr>
        <p:txBody>
          <a:bodyPr>
            <a:normAutofit/>
          </a:bodyPr>
          <a:lstStyle/>
          <a:p>
            <a:pPr algn="just"/>
            <a:r>
              <a:rPr lang="en-US" dirty="0"/>
              <a:t>A </a:t>
            </a:r>
            <a:r>
              <a:rPr lang="en-US" b="1" dirty="0"/>
              <a:t>server</a:t>
            </a:r>
            <a:r>
              <a:rPr lang="en-US" dirty="0"/>
              <a:t> is a connection point for handling client requests such as getting data, while a </a:t>
            </a:r>
            <a:r>
              <a:rPr lang="en-US" b="1" dirty="0"/>
              <a:t>client</a:t>
            </a:r>
            <a:r>
              <a:rPr lang="en-US" dirty="0"/>
              <a:t> is software that allows a user to connect to a server and make a request for some kind of service, like retrieving a file. </a:t>
            </a:r>
          </a:p>
          <a:p>
            <a:pPr algn="just"/>
            <a:r>
              <a:rPr lang="en-US" dirty="0"/>
              <a:t>Being able to both store and retrieve files is crucial since core blockchain protocols rely on nodes being able to store a complete copy of the entire blockchain. </a:t>
            </a:r>
          </a:p>
          <a:p>
            <a:pPr algn="just"/>
            <a:r>
              <a:rPr lang="en-US" dirty="0"/>
              <a:t>The software is not an operating system but makes use of GNU (popular free software operating system) capabilities and TCP/IP Internet protocols to allow different types of devices running different operating systems to communicate across the network. </a:t>
            </a:r>
          </a:p>
          <a:p>
            <a:pPr algn="just"/>
            <a:r>
              <a:rPr lang="en-US" dirty="0"/>
              <a:t>Also built into the software are rules for creating new blocks using </a:t>
            </a:r>
            <a:r>
              <a:rPr lang="en-US" b="1" dirty="0"/>
              <a:t>consensus </a:t>
            </a:r>
            <a:r>
              <a:rPr lang="en-US" dirty="0"/>
              <a:t>(i.e. Proof of Work and longest chain rule) and rules for how the blocks will be secured via encryption.</a:t>
            </a:r>
            <a:endParaRPr lang="en-IN" dirty="0"/>
          </a:p>
          <a:p>
            <a:endParaRPr lang="en-IN" dirty="0"/>
          </a:p>
        </p:txBody>
      </p:sp>
      <p:sp>
        <p:nvSpPr>
          <p:cNvPr id="2" name="Slide Number Placeholder 1">
            <a:extLst>
              <a:ext uri="{FF2B5EF4-FFF2-40B4-BE49-F238E27FC236}">
                <a16:creationId xmlns:a16="http://schemas.microsoft.com/office/drawing/2014/main" id="{BCCED0AD-2127-6497-A946-A4F58DBF67BB}"/>
              </a:ext>
            </a:extLst>
          </p:cNvPr>
          <p:cNvSpPr>
            <a:spLocks noGrp="1"/>
          </p:cNvSpPr>
          <p:nvPr>
            <p:ph type="sldNum" sz="quarter" idx="12"/>
          </p:nvPr>
        </p:nvSpPr>
        <p:spPr/>
        <p:txBody>
          <a:bodyPr/>
          <a:lstStyle/>
          <a:p>
            <a:fld id="{2618E644-52DE-477F-B521-17696167826B}" type="slidenum">
              <a:rPr lang="en-IN" smtClean="0"/>
              <a:t>6</a:t>
            </a:fld>
            <a:endParaRPr lang="en-IN"/>
          </a:p>
        </p:txBody>
      </p:sp>
    </p:spTree>
    <p:extLst>
      <p:ext uri="{BB962C8B-B14F-4D97-AF65-F5344CB8AC3E}">
        <p14:creationId xmlns:p14="http://schemas.microsoft.com/office/powerpoint/2010/main" val="1720885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7DE2-7DEE-547F-4EA7-0C977B2344A6}"/>
              </a:ext>
            </a:extLst>
          </p:cNvPr>
          <p:cNvSpPr>
            <a:spLocks noGrp="1"/>
          </p:cNvSpPr>
          <p:nvPr>
            <p:ph type="title"/>
          </p:nvPr>
        </p:nvSpPr>
        <p:spPr>
          <a:xfrm>
            <a:off x="334297" y="136525"/>
            <a:ext cx="11019503" cy="1161333"/>
          </a:xfrm>
        </p:spPr>
        <p:txBody>
          <a:bodyPr/>
          <a:lstStyle/>
          <a:p>
            <a:r>
              <a:rPr lang="en-IN" b="1" dirty="0"/>
              <a:t>Obstacles in Blockchain (Contd.)</a:t>
            </a:r>
          </a:p>
        </p:txBody>
      </p:sp>
      <p:sp>
        <p:nvSpPr>
          <p:cNvPr id="3" name="Content Placeholder 2">
            <a:extLst>
              <a:ext uri="{FF2B5EF4-FFF2-40B4-BE49-F238E27FC236}">
                <a16:creationId xmlns:a16="http://schemas.microsoft.com/office/drawing/2014/main" id="{F9587F19-05BC-96CC-2B78-D41DFD313778}"/>
              </a:ext>
            </a:extLst>
          </p:cNvPr>
          <p:cNvSpPr>
            <a:spLocks noGrp="1"/>
          </p:cNvSpPr>
          <p:nvPr>
            <p:ph idx="1"/>
          </p:nvPr>
        </p:nvSpPr>
        <p:spPr>
          <a:xfrm>
            <a:off x="334297" y="1150374"/>
            <a:ext cx="11019503" cy="5571101"/>
          </a:xfrm>
        </p:spPr>
        <p:txBody>
          <a:bodyPr>
            <a:normAutofit/>
          </a:bodyPr>
          <a:lstStyle/>
          <a:p>
            <a:pPr marL="0" indent="0" algn="just">
              <a:buNone/>
            </a:pPr>
            <a:r>
              <a:rPr lang="en-US" b="1" dirty="0"/>
              <a:t>4. Updating and Governance</a:t>
            </a:r>
          </a:p>
          <a:p>
            <a:pPr algn="just"/>
            <a:r>
              <a:rPr lang="en-US" dirty="0"/>
              <a:t>There are some concerns for permissionless blockchains in particular over who controls the updating, maintenance, and directional influence of these networks. </a:t>
            </a:r>
          </a:p>
          <a:p>
            <a:pPr algn="just"/>
            <a:r>
              <a:rPr lang="en-US" dirty="0"/>
              <a:t>In theory, there are core developers, client developers, miners, and users, who all have checks and balances based on the ability to propose changes openly on forums as well as update or fork their software in response to code changes. </a:t>
            </a:r>
          </a:p>
          <a:p>
            <a:pPr algn="just"/>
            <a:r>
              <a:rPr lang="en-US" dirty="0"/>
              <a:t>The Ethereum Foundation, which updates the Ethereum network, has moved to streaming its governance conversations live online in order to improve transparency in how its network is governed. </a:t>
            </a:r>
            <a:endParaRPr lang="en-IN" dirty="0"/>
          </a:p>
        </p:txBody>
      </p:sp>
      <p:sp>
        <p:nvSpPr>
          <p:cNvPr id="4" name="Slide Number Placeholder 3">
            <a:extLst>
              <a:ext uri="{FF2B5EF4-FFF2-40B4-BE49-F238E27FC236}">
                <a16:creationId xmlns:a16="http://schemas.microsoft.com/office/drawing/2014/main" id="{AE648C7B-34B8-B98E-7432-D0DB208CE220}"/>
              </a:ext>
            </a:extLst>
          </p:cNvPr>
          <p:cNvSpPr>
            <a:spLocks noGrp="1"/>
          </p:cNvSpPr>
          <p:nvPr>
            <p:ph type="sldNum" sz="quarter" idx="12"/>
          </p:nvPr>
        </p:nvSpPr>
        <p:spPr/>
        <p:txBody>
          <a:bodyPr/>
          <a:lstStyle/>
          <a:p>
            <a:fld id="{2618E644-52DE-477F-B521-17696167826B}" type="slidenum">
              <a:rPr lang="en-IN" smtClean="0"/>
              <a:t>60</a:t>
            </a:fld>
            <a:endParaRPr lang="en-IN"/>
          </a:p>
        </p:txBody>
      </p:sp>
    </p:spTree>
    <p:extLst>
      <p:ext uri="{BB962C8B-B14F-4D97-AF65-F5344CB8AC3E}">
        <p14:creationId xmlns:p14="http://schemas.microsoft.com/office/powerpoint/2010/main" val="218369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F4788-EA2C-BF8D-077C-A99E9A4EC225}"/>
              </a:ext>
            </a:extLst>
          </p:cNvPr>
          <p:cNvSpPr>
            <a:spLocks noGrp="1"/>
          </p:cNvSpPr>
          <p:nvPr>
            <p:ph idx="1"/>
          </p:nvPr>
        </p:nvSpPr>
        <p:spPr>
          <a:xfrm>
            <a:off x="117987" y="0"/>
            <a:ext cx="11235813" cy="6858000"/>
          </a:xfrm>
        </p:spPr>
        <p:txBody>
          <a:bodyPr>
            <a:normAutofit fontScale="92500" lnSpcReduction="10000"/>
          </a:bodyPr>
          <a:lstStyle/>
          <a:p>
            <a:pPr algn="just"/>
            <a:r>
              <a:rPr lang="en-US" dirty="0"/>
              <a:t>The most established blockchains are </a:t>
            </a:r>
            <a:r>
              <a:rPr lang="en-US" b="1" dirty="0"/>
              <a:t>permissionless networks</a:t>
            </a:r>
            <a:r>
              <a:rPr lang="en-US" dirty="0"/>
              <a:t>, which means that anyone can participate and install the blockchain software from the open-source community. </a:t>
            </a:r>
          </a:p>
          <a:p>
            <a:pPr algn="just"/>
            <a:r>
              <a:rPr lang="en-US" dirty="0"/>
              <a:t>This is often done from </a:t>
            </a:r>
            <a:r>
              <a:rPr lang="en-US" b="1" dirty="0"/>
              <a:t>open-source software repositories. </a:t>
            </a:r>
          </a:p>
          <a:p>
            <a:pPr algn="just"/>
            <a:r>
              <a:rPr lang="en-US" dirty="0"/>
              <a:t>By installing the software and downloading the blockchain, you are not necessarily running a “full node” on the blockchain and your node is not yet monetizable.</a:t>
            </a:r>
          </a:p>
          <a:p>
            <a:pPr algn="just"/>
            <a:r>
              <a:rPr lang="en-US" dirty="0"/>
              <a:t>Running a node on a blockchain only becomes monetizable when the node agrees to participate in the contest to actively maintain the security of the blockchain by joining the </a:t>
            </a:r>
            <a:r>
              <a:rPr lang="en-US" b="1" dirty="0"/>
              <a:t>“community of verifiers.” </a:t>
            </a:r>
          </a:p>
          <a:p>
            <a:pPr algn="just"/>
            <a:r>
              <a:rPr lang="en-US" dirty="0"/>
              <a:t>In the world of the Ethereum blockchain and its smart contracts, this means that full nodes additionally store and run individual smart contracts. </a:t>
            </a:r>
          </a:p>
          <a:p>
            <a:pPr algn="just"/>
            <a:r>
              <a:rPr lang="en-US" dirty="0"/>
              <a:t>Depending on the way the core blockchain protocols are configured, a full node might be considered to be a “miner” and would be rewarded with the native digital token (bitcoin, ether, etc.) for winning the competition to create a block and for verifying the transactions that were collected into the block. Both the smart contract layer as well as the storage and content layer describe platforms for developing blockchain-based applications. </a:t>
            </a:r>
            <a:endParaRPr lang="en-IN" dirty="0"/>
          </a:p>
        </p:txBody>
      </p:sp>
      <p:sp>
        <p:nvSpPr>
          <p:cNvPr id="2" name="Slide Number Placeholder 1">
            <a:extLst>
              <a:ext uri="{FF2B5EF4-FFF2-40B4-BE49-F238E27FC236}">
                <a16:creationId xmlns:a16="http://schemas.microsoft.com/office/drawing/2014/main" id="{BE477524-4C58-6F41-B653-0EF52B8AA7B6}"/>
              </a:ext>
            </a:extLst>
          </p:cNvPr>
          <p:cNvSpPr>
            <a:spLocks noGrp="1"/>
          </p:cNvSpPr>
          <p:nvPr>
            <p:ph type="sldNum" sz="quarter" idx="12"/>
          </p:nvPr>
        </p:nvSpPr>
        <p:spPr/>
        <p:txBody>
          <a:bodyPr/>
          <a:lstStyle/>
          <a:p>
            <a:fld id="{2618E644-52DE-477F-B521-17696167826B}" type="slidenum">
              <a:rPr lang="en-IN" smtClean="0"/>
              <a:t>7</a:t>
            </a:fld>
            <a:endParaRPr lang="en-IN"/>
          </a:p>
        </p:txBody>
      </p:sp>
    </p:spTree>
    <p:extLst>
      <p:ext uri="{BB962C8B-B14F-4D97-AF65-F5344CB8AC3E}">
        <p14:creationId xmlns:p14="http://schemas.microsoft.com/office/powerpoint/2010/main" val="215489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F6FE156C-E32F-2911-1DC2-B9A68042FF5A}"/>
              </a:ext>
            </a:extLst>
          </p:cNvPr>
          <p:cNvPicPr>
            <a:picLocks noGrp="1" noChangeAspect="1"/>
          </p:cNvPicPr>
          <p:nvPr>
            <p:ph idx="1"/>
          </p:nvPr>
        </p:nvPicPr>
        <p:blipFill>
          <a:blip r:embed="rId2"/>
          <a:stretch>
            <a:fillRect/>
          </a:stretch>
        </p:blipFill>
        <p:spPr>
          <a:xfrm>
            <a:off x="167149" y="78658"/>
            <a:ext cx="11897032" cy="6558115"/>
          </a:xfrm>
        </p:spPr>
      </p:pic>
      <p:sp>
        <p:nvSpPr>
          <p:cNvPr id="2" name="Slide Number Placeholder 1">
            <a:extLst>
              <a:ext uri="{FF2B5EF4-FFF2-40B4-BE49-F238E27FC236}">
                <a16:creationId xmlns:a16="http://schemas.microsoft.com/office/drawing/2014/main" id="{54E2AF05-3526-EC4C-897A-D043022E989C}"/>
              </a:ext>
            </a:extLst>
          </p:cNvPr>
          <p:cNvSpPr>
            <a:spLocks noGrp="1"/>
          </p:cNvSpPr>
          <p:nvPr>
            <p:ph type="sldNum" sz="quarter" idx="12"/>
          </p:nvPr>
        </p:nvSpPr>
        <p:spPr/>
        <p:txBody>
          <a:bodyPr/>
          <a:lstStyle/>
          <a:p>
            <a:fld id="{2618E644-52DE-477F-B521-17696167826B}" type="slidenum">
              <a:rPr lang="en-IN" smtClean="0"/>
              <a:t>8</a:t>
            </a:fld>
            <a:endParaRPr lang="en-IN"/>
          </a:p>
        </p:txBody>
      </p:sp>
    </p:spTree>
    <p:extLst>
      <p:ext uri="{BB962C8B-B14F-4D97-AF65-F5344CB8AC3E}">
        <p14:creationId xmlns:p14="http://schemas.microsoft.com/office/powerpoint/2010/main" val="325170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2A108C-CF9D-7C2F-6F70-ECD7C1ADB99B}"/>
              </a:ext>
            </a:extLst>
          </p:cNvPr>
          <p:cNvPicPr>
            <a:picLocks noGrp="1" noChangeAspect="1"/>
          </p:cNvPicPr>
          <p:nvPr>
            <p:ph idx="1"/>
          </p:nvPr>
        </p:nvPicPr>
        <p:blipFill>
          <a:blip r:embed="rId2"/>
          <a:stretch>
            <a:fillRect/>
          </a:stretch>
        </p:blipFill>
        <p:spPr>
          <a:xfrm>
            <a:off x="235974" y="226143"/>
            <a:ext cx="11484077" cy="5761702"/>
          </a:xfrm>
        </p:spPr>
      </p:pic>
      <p:sp>
        <p:nvSpPr>
          <p:cNvPr id="2" name="Slide Number Placeholder 1">
            <a:extLst>
              <a:ext uri="{FF2B5EF4-FFF2-40B4-BE49-F238E27FC236}">
                <a16:creationId xmlns:a16="http://schemas.microsoft.com/office/drawing/2014/main" id="{B1E5F4F5-94AA-F6F8-8BC3-E60C4B369EEF}"/>
              </a:ext>
            </a:extLst>
          </p:cNvPr>
          <p:cNvSpPr>
            <a:spLocks noGrp="1"/>
          </p:cNvSpPr>
          <p:nvPr>
            <p:ph type="sldNum" sz="quarter" idx="12"/>
          </p:nvPr>
        </p:nvSpPr>
        <p:spPr/>
        <p:txBody>
          <a:bodyPr/>
          <a:lstStyle/>
          <a:p>
            <a:fld id="{2618E644-52DE-477F-B521-17696167826B}" type="slidenum">
              <a:rPr lang="en-IN" smtClean="0"/>
              <a:t>9</a:t>
            </a:fld>
            <a:endParaRPr lang="en-IN"/>
          </a:p>
        </p:txBody>
      </p:sp>
    </p:spTree>
    <p:extLst>
      <p:ext uri="{BB962C8B-B14F-4D97-AF65-F5344CB8AC3E}">
        <p14:creationId xmlns:p14="http://schemas.microsoft.com/office/powerpoint/2010/main" val="4033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3992</TotalTime>
  <Words>7850</Words>
  <Application>Microsoft Office PowerPoint</Application>
  <PresentationFormat>Widescreen</PresentationFormat>
  <Paragraphs>341</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Söhne</vt:lpstr>
      <vt:lpstr>Office Theme</vt:lpstr>
      <vt:lpstr>UNIT II</vt:lpstr>
      <vt:lpstr>Internet Stack</vt:lpstr>
      <vt:lpstr>Internet Stack (Contd.)</vt:lpstr>
      <vt:lpstr>Comparison of Internet and Blockchain Stack</vt:lpstr>
      <vt:lpstr>PowerPoint Presentation</vt:lpstr>
      <vt:lpstr>PowerPoint Presentation</vt:lpstr>
      <vt:lpstr>PowerPoint Presentation</vt:lpstr>
      <vt:lpstr>PowerPoint Presentation</vt:lpstr>
      <vt:lpstr>PowerPoint Presentation</vt:lpstr>
      <vt:lpstr>Monetizing The Blockchain</vt:lpstr>
      <vt:lpstr>PowerPoint Presentation</vt:lpstr>
      <vt:lpstr>1. Monetizing Core Infrastructure</vt:lpstr>
      <vt:lpstr>1. Monetizing Core Infrastructure (Contd.)</vt:lpstr>
      <vt:lpstr>1. Monetizing Core Infrastructure (Contd.)</vt:lpstr>
      <vt:lpstr>PowerPoint Presentation</vt:lpstr>
      <vt:lpstr>2. Monetizing Middleware</vt:lpstr>
      <vt:lpstr>2. Monetizing Middleware (Contd.)</vt:lpstr>
      <vt:lpstr>3. Monetizing Decentralized Economy</vt:lpstr>
      <vt:lpstr>Blockchain Wallet</vt:lpstr>
      <vt:lpstr>PowerPoint Presentation</vt:lpstr>
      <vt:lpstr>PowerPoint Presentation</vt:lpstr>
      <vt:lpstr>Blockchain Wallet (Contd.)</vt:lpstr>
      <vt:lpstr>Blockchain Wallet (Contd.)</vt:lpstr>
      <vt:lpstr>Blockchain Wallet (Contd.)</vt:lpstr>
      <vt:lpstr>Sorting Blocks</vt:lpstr>
      <vt:lpstr>Sorting Blocks (Contd.)</vt:lpstr>
      <vt:lpstr>PowerPoint Presentation</vt:lpstr>
      <vt:lpstr>Rewarding Miners</vt:lpstr>
      <vt:lpstr>Rewarding Miners (Contd.)</vt:lpstr>
      <vt:lpstr>Consensus</vt:lpstr>
      <vt:lpstr>Consensus (Contd.)</vt:lpstr>
      <vt:lpstr>PowerPoint Presentation</vt:lpstr>
      <vt:lpstr>Consensus (Contd.)</vt:lpstr>
      <vt:lpstr>Consensus (Contd.)</vt:lpstr>
      <vt:lpstr>PowerPoint Presentation</vt:lpstr>
      <vt:lpstr>Consensus (Contd.)</vt:lpstr>
      <vt:lpstr>PowerPoint Presentation</vt:lpstr>
      <vt:lpstr>Blockchain as a Service (BaaS)</vt:lpstr>
      <vt:lpstr>Blockchain as a Service (BaaS)</vt:lpstr>
      <vt:lpstr>Blockchain as a Service (BaaS)</vt:lpstr>
      <vt:lpstr>Blockchain as a Service (BaaS) (Contd.)</vt:lpstr>
      <vt:lpstr>Information Technology Use Cases for Blockchain</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PowerPoint Presentation</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Information Technology Use Cases for Blockchain (Contd.)</vt:lpstr>
      <vt:lpstr>Obstacles in Blockchain</vt:lpstr>
      <vt:lpstr>Obstacles in Blockchain (Contd.)</vt:lpstr>
      <vt:lpstr>Obstacles in Blockchain (Contd.)</vt:lpstr>
      <vt:lpstr>Obstacles in Blockchain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S Bp</dc:creator>
  <cp:lastModifiedBy>S Bp</cp:lastModifiedBy>
  <cp:revision>99</cp:revision>
  <dcterms:created xsi:type="dcterms:W3CDTF">2024-03-27T03:33:22Z</dcterms:created>
  <dcterms:modified xsi:type="dcterms:W3CDTF">2024-04-17T03:59:27Z</dcterms:modified>
</cp:coreProperties>
</file>