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98" r:id="rId5"/>
    <p:sldId id="259" r:id="rId6"/>
    <p:sldId id="260" r:id="rId7"/>
    <p:sldId id="261" r:id="rId8"/>
    <p:sldId id="262" r:id="rId9"/>
    <p:sldId id="271" r:id="rId10"/>
    <p:sldId id="263" r:id="rId11"/>
    <p:sldId id="299" r:id="rId12"/>
    <p:sldId id="300"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5" r:id="rId43"/>
    <p:sldId id="296" r:id="rId44"/>
    <p:sldId id="297" r:id="rId45"/>
    <p:sldId id="29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85FA3-7B5F-42B2-8271-D2A222576BD1}"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4D56F-978A-4008-9949-2D53154C7736}" type="slidenum">
              <a:rPr lang="en-IN" smtClean="0"/>
              <a:t>‹#›</a:t>
            </a:fld>
            <a:endParaRPr lang="en-IN"/>
          </a:p>
        </p:txBody>
      </p:sp>
    </p:spTree>
    <p:extLst>
      <p:ext uri="{BB962C8B-B14F-4D97-AF65-F5344CB8AC3E}">
        <p14:creationId xmlns:p14="http://schemas.microsoft.com/office/powerpoint/2010/main" val="340518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75E0-742D-C1BD-5AD7-81FFD6A38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961E9F-378A-6FA8-7698-43F4D5E2E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0DDA03-65AC-8888-578E-FB95F6F07170}"/>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5" name="Footer Placeholder 4">
            <a:extLst>
              <a:ext uri="{FF2B5EF4-FFF2-40B4-BE49-F238E27FC236}">
                <a16:creationId xmlns:a16="http://schemas.microsoft.com/office/drawing/2014/main" id="{B5644AE2-55F7-7CBA-E9E5-95F8ADBC4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F562F3-D59F-1238-536A-2E718F3CA3E4}"/>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241849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E509E-B0A9-F24B-8859-BA046674FF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1E854E-4961-1818-7221-3FB51B9BAE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C9F88-1377-9EDE-63BA-52DEA455B435}"/>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5" name="Footer Placeholder 4">
            <a:extLst>
              <a:ext uri="{FF2B5EF4-FFF2-40B4-BE49-F238E27FC236}">
                <a16:creationId xmlns:a16="http://schemas.microsoft.com/office/drawing/2014/main" id="{60E029FA-72B1-8644-4B0D-02C8F762A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246BD-0BEB-AEB0-4545-3442E25435A0}"/>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982769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7936F-12D4-EC6F-6B79-39633EB2F1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5FCA7A-89A4-BC75-8E9C-81B98877B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DEB700-E7F1-2DF2-259A-4294184BFCB6}"/>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5" name="Footer Placeholder 4">
            <a:extLst>
              <a:ext uri="{FF2B5EF4-FFF2-40B4-BE49-F238E27FC236}">
                <a16:creationId xmlns:a16="http://schemas.microsoft.com/office/drawing/2014/main" id="{3D075B02-CD67-77EB-5A26-1DD640D59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E0A3DA-C632-BE64-F731-A3B6B583944E}"/>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326585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1AF0-7316-2DAF-894B-831A040E2B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B5FF83-2D5A-B310-DDB7-71D3D922CD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6BB6B4-794B-64B1-EB0A-49E2A72822C1}"/>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5" name="Footer Placeholder 4">
            <a:extLst>
              <a:ext uri="{FF2B5EF4-FFF2-40B4-BE49-F238E27FC236}">
                <a16:creationId xmlns:a16="http://schemas.microsoft.com/office/drawing/2014/main" id="{F88BEF87-D2F9-C73B-09E8-CE8BA0008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8A669F-6BC7-E349-058E-4585ACDD58AF}"/>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4235011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9870-6BF5-8CED-EB99-8A2EBC471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1638DE-DB16-5324-12A5-EDF4E1A9AF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4D2B9-91AE-A266-B827-07CE3437BD58}"/>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5" name="Footer Placeholder 4">
            <a:extLst>
              <a:ext uri="{FF2B5EF4-FFF2-40B4-BE49-F238E27FC236}">
                <a16:creationId xmlns:a16="http://schemas.microsoft.com/office/drawing/2014/main" id="{CF79C744-C071-3D1B-A74F-8786687E7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9EC28-F005-8A7E-EBC4-D29EC55BD0C7}"/>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88077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F52C-B331-D11C-E71F-A59E7AB255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452DC1-EA9D-D897-0525-6CD0ED8A01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EA58B3-4230-5696-7BF8-E99FDCA4C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3C40C8-EA18-3B6F-DC93-4E8ADE6B64E0}"/>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6" name="Footer Placeholder 5">
            <a:extLst>
              <a:ext uri="{FF2B5EF4-FFF2-40B4-BE49-F238E27FC236}">
                <a16:creationId xmlns:a16="http://schemas.microsoft.com/office/drawing/2014/main" id="{E35E9D62-B271-61B8-B726-9CD59E8C7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6DECDB-639C-55F6-BCED-A63340D8FD53}"/>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9964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B298-3786-86CB-B93C-3203A0BAEC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DA090-78B2-FED0-F541-FED44156E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4DDFE-DEA2-8F93-8930-AD5C79B538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D88BA4-B9B0-2A64-E1D3-76D202E89E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C4AC68-E0FA-35F4-26A4-4D3EE0761E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D5933E-3768-F267-DBF5-ADFCF4191440}"/>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8" name="Footer Placeholder 7">
            <a:extLst>
              <a:ext uri="{FF2B5EF4-FFF2-40B4-BE49-F238E27FC236}">
                <a16:creationId xmlns:a16="http://schemas.microsoft.com/office/drawing/2014/main" id="{5E366357-522C-785E-5FFD-0D4351B919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3079A8-B29D-D3C5-4027-371A97E0CE7F}"/>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199179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58382-76C5-0584-E8EA-B649A45B3A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35EC5B-16BB-361F-DE69-A5BFFC437C36}"/>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4" name="Footer Placeholder 3">
            <a:extLst>
              <a:ext uri="{FF2B5EF4-FFF2-40B4-BE49-F238E27FC236}">
                <a16:creationId xmlns:a16="http://schemas.microsoft.com/office/drawing/2014/main" id="{8C336EF1-B3EA-8E81-7CA2-4965F69E41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234758-ECAE-9671-B236-0A3C26848C62}"/>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297689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1E251-D60A-A0DB-9865-401997850438}"/>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3" name="Footer Placeholder 2">
            <a:extLst>
              <a:ext uri="{FF2B5EF4-FFF2-40B4-BE49-F238E27FC236}">
                <a16:creationId xmlns:a16="http://schemas.microsoft.com/office/drawing/2014/main" id="{BF1FBD13-D638-3A63-4F54-AB95C6E43E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90B17C-0EB3-2E4E-6CC0-41EC19C3C693}"/>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55928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EB61-EADF-5DF1-65E7-63DD76A71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29B88D-7B7E-4CDE-71A0-979DDDE048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7F925E-9A8F-5990-1542-72862F1DC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903B73-BAA3-CA87-DFE4-432808357BD5}"/>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6" name="Footer Placeholder 5">
            <a:extLst>
              <a:ext uri="{FF2B5EF4-FFF2-40B4-BE49-F238E27FC236}">
                <a16:creationId xmlns:a16="http://schemas.microsoft.com/office/drawing/2014/main" id="{BF145B96-A60A-8A86-E73F-A4C35884AF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6D367-7F8A-319C-AD85-F1DF093E4DE1}"/>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284312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DFAE-B328-71F4-0EBA-63A6FAB00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539D3E-3C22-9417-4387-1C0FBA2B5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2E6F23-C414-A9D8-8842-43C6548DF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A5E02-0AD3-F7BB-E92D-B257134ACF16}"/>
              </a:ext>
            </a:extLst>
          </p:cNvPr>
          <p:cNvSpPr>
            <a:spLocks noGrp="1"/>
          </p:cNvSpPr>
          <p:nvPr>
            <p:ph type="dt" sz="half" idx="10"/>
          </p:nvPr>
        </p:nvSpPr>
        <p:spPr/>
        <p:txBody>
          <a:bodyPr/>
          <a:lstStyle/>
          <a:p>
            <a:fld id="{5990CD42-764F-45FF-9888-036B11D8203F}" type="datetimeFigureOut">
              <a:rPr lang="en-IN" smtClean="0"/>
              <a:t>25-03-2024</a:t>
            </a:fld>
            <a:endParaRPr lang="en-IN"/>
          </a:p>
        </p:txBody>
      </p:sp>
      <p:sp>
        <p:nvSpPr>
          <p:cNvPr id="6" name="Footer Placeholder 5">
            <a:extLst>
              <a:ext uri="{FF2B5EF4-FFF2-40B4-BE49-F238E27FC236}">
                <a16:creationId xmlns:a16="http://schemas.microsoft.com/office/drawing/2014/main" id="{E5DA90A1-55F8-057D-F4B9-C88250BAF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E3AAB-11F0-3A4E-23D4-210D78056AC3}"/>
              </a:ext>
            </a:extLst>
          </p:cNvPr>
          <p:cNvSpPr>
            <a:spLocks noGrp="1"/>
          </p:cNvSpPr>
          <p:nvPr>
            <p:ph type="sldNum" sz="quarter" idx="12"/>
          </p:nvPr>
        </p:nvSpPr>
        <p:spPr/>
        <p:txBody>
          <a:bodyPr/>
          <a:lstStyle/>
          <a:p>
            <a:fld id="{64D7949B-1F78-4A77-8E0D-02208549D557}" type="slidenum">
              <a:rPr lang="en-IN" smtClean="0"/>
              <a:t>‹#›</a:t>
            </a:fld>
            <a:endParaRPr lang="en-IN"/>
          </a:p>
        </p:txBody>
      </p:sp>
    </p:spTree>
    <p:extLst>
      <p:ext uri="{BB962C8B-B14F-4D97-AF65-F5344CB8AC3E}">
        <p14:creationId xmlns:p14="http://schemas.microsoft.com/office/powerpoint/2010/main" val="169318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E0885-5114-F608-9004-997E36FE6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F927D-636E-0284-7648-542C4EE62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67A7BB-7E17-B9EE-66CA-DE73294E0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90CD42-764F-45FF-9888-036B11D8203F}" type="datetimeFigureOut">
              <a:rPr lang="en-IN" smtClean="0"/>
              <a:t>25-03-2024</a:t>
            </a:fld>
            <a:endParaRPr lang="en-IN"/>
          </a:p>
        </p:txBody>
      </p:sp>
      <p:sp>
        <p:nvSpPr>
          <p:cNvPr id="5" name="Footer Placeholder 4">
            <a:extLst>
              <a:ext uri="{FF2B5EF4-FFF2-40B4-BE49-F238E27FC236}">
                <a16:creationId xmlns:a16="http://schemas.microsoft.com/office/drawing/2014/main" id="{16925DE9-1262-A771-B4E8-A7D87CEF5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DEF1B7-3F33-3008-DCB3-EC02214DA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7949B-1F78-4A77-8E0D-02208549D557}" type="slidenum">
              <a:rPr lang="en-IN" smtClean="0"/>
              <a:t>‹#›</a:t>
            </a:fld>
            <a:endParaRPr lang="en-IN"/>
          </a:p>
        </p:txBody>
      </p:sp>
    </p:spTree>
    <p:extLst>
      <p:ext uri="{BB962C8B-B14F-4D97-AF65-F5344CB8AC3E}">
        <p14:creationId xmlns:p14="http://schemas.microsoft.com/office/powerpoint/2010/main" val="323651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mini.com/cryptopedia/glossary#permissioned-ledger-permissioned-blockchain" TargetMode="External"/><Relationship Id="rId7" Type="http://schemas.openxmlformats.org/officeDocument/2006/relationships/hyperlink" Target="https://www.gemini.com/cryptopedia/dogecoin-joke-cryptocurrency" TargetMode="External"/><Relationship Id="rId2" Type="http://schemas.openxmlformats.org/officeDocument/2006/relationships/hyperlink" Target="https://www.gemini.com/cryptopedia/glossary#consensus-mechanism" TargetMode="External"/><Relationship Id="rId1" Type="http://schemas.openxmlformats.org/officeDocument/2006/relationships/slideLayout" Target="../slideLayouts/slideLayout2.xml"/><Relationship Id="rId6" Type="http://schemas.openxmlformats.org/officeDocument/2006/relationships/hyperlink" Target="https://www.gemini.com/cryptopedia/what-is-cardano-roadmap-cardano-ecosystem-ada-crypto" TargetMode="External"/><Relationship Id="rId5" Type="http://schemas.openxmlformats.org/officeDocument/2006/relationships/hyperlink" Target="https://www.gemini.com/cryptopedia/ethereum-smart-contracts-tokens-use-cases" TargetMode="External"/><Relationship Id="rId4" Type="http://schemas.openxmlformats.org/officeDocument/2006/relationships/hyperlink" Target="https://www.gemini.com/cryptopedia/bitcoin-for-dummies-how-does-bitcoin-work-blockchain-btc"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gemini.com/cryptopedia/glossary#quorum-blockchain-consen-sys" TargetMode="External"/><Relationship Id="rId2" Type="http://schemas.openxmlformats.org/officeDocument/2006/relationships/hyperlink" Target="https://www.gemini.com/cryptopedia/blockchain-types-pow-pos-private#section-private-and-consortium-blockchains" TargetMode="External"/><Relationship Id="rId1" Type="http://schemas.openxmlformats.org/officeDocument/2006/relationships/slideLayout" Target="../slideLayouts/slideLayout2.xml"/><Relationship Id="rId4" Type="http://schemas.openxmlformats.org/officeDocument/2006/relationships/hyperlink" Target="https://www.gemini.com/cryptopedia/hyperledger-fabric-ibm-blockchai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23F2-5C71-8323-BB76-4AC112A737F7}"/>
              </a:ext>
            </a:extLst>
          </p:cNvPr>
          <p:cNvSpPr>
            <a:spLocks noGrp="1"/>
          </p:cNvSpPr>
          <p:nvPr>
            <p:ph type="ctrTitle"/>
          </p:nvPr>
        </p:nvSpPr>
        <p:spPr>
          <a:xfrm>
            <a:off x="678425" y="629265"/>
            <a:ext cx="10117394" cy="1366683"/>
          </a:xfrm>
        </p:spPr>
        <p:txBody>
          <a:bodyPr>
            <a:normAutofit/>
          </a:bodyPr>
          <a:lstStyle/>
          <a:p>
            <a:r>
              <a:rPr lang="en-IN" b="1" dirty="0"/>
              <a:t>UNIT-1</a:t>
            </a:r>
          </a:p>
        </p:txBody>
      </p:sp>
      <p:sp>
        <p:nvSpPr>
          <p:cNvPr id="3" name="Subtitle 2">
            <a:extLst>
              <a:ext uri="{FF2B5EF4-FFF2-40B4-BE49-F238E27FC236}">
                <a16:creationId xmlns:a16="http://schemas.microsoft.com/office/drawing/2014/main" id="{EFD3EC1A-B475-56A1-CBFD-E28C608E84D5}"/>
              </a:ext>
            </a:extLst>
          </p:cNvPr>
          <p:cNvSpPr>
            <a:spLocks noGrp="1"/>
          </p:cNvSpPr>
          <p:nvPr>
            <p:ph type="subTitle" idx="1"/>
          </p:nvPr>
        </p:nvSpPr>
        <p:spPr>
          <a:xfrm>
            <a:off x="678425" y="2418735"/>
            <a:ext cx="10864645" cy="1582994"/>
          </a:xfrm>
        </p:spPr>
        <p:txBody>
          <a:bodyPr>
            <a:normAutofit fontScale="92500"/>
          </a:bodyPr>
          <a:lstStyle/>
          <a:p>
            <a:r>
              <a:rPr lang="en-IN" sz="7200" b="1" dirty="0"/>
              <a:t>BLOCKCHAIN FUNDAMENTALS</a:t>
            </a:r>
          </a:p>
        </p:txBody>
      </p:sp>
    </p:spTree>
    <p:extLst>
      <p:ext uri="{BB962C8B-B14F-4D97-AF65-F5344CB8AC3E}">
        <p14:creationId xmlns:p14="http://schemas.microsoft.com/office/powerpoint/2010/main" val="260119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025B-E105-390A-357A-AD18ADA69F16}"/>
              </a:ext>
            </a:extLst>
          </p:cNvPr>
          <p:cNvSpPr>
            <a:spLocks noGrp="1"/>
          </p:cNvSpPr>
          <p:nvPr>
            <p:ph type="title"/>
          </p:nvPr>
        </p:nvSpPr>
        <p:spPr/>
        <p:txBody>
          <a:bodyPr/>
          <a:lstStyle/>
          <a:p>
            <a:r>
              <a:rPr lang="en-IN" b="1" dirty="0"/>
              <a:t>Blocks</a:t>
            </a:r>
          </a:p>
        </p:txBody>
      </p:sp>
      <p:sp>
        <p:nvSpPr>
          <p:cNvPr id="3" name="Content Placeholder 2">
            <a:extLst>
              <a:ext uri="{FF2B5EF4-FFF2-40B4-BE49-F238E27FC236}">
                <a16:creationId xmlns:a16="http://schemas.microsoft.com/office/drawing/2014/main" id="{AAA6E136-11FB-CCA5-70B0-326F39512DFC}"/>
              </a:ext>
            </a:extLst>
          </p:cNvPr>
          <p:cNvSpPr>
            <a:spLocks noGrp="1"/>
          </p:cNvSpPr>
          <p:nvPr>
            <p:ph idx="1"/>
          </p:nvPr>
        </p:nvSpPr>
        <p:spPr>
          <a:xfrm>
            <a:off x="838200" y="1553497"/>
            <a:ext cx="10515600" cy="4623466"/>
          </a:xfrm>
        </p:spPr>
        <p:txBody>
          <a:bodyPr/>
          <a:lstStyle/>
          <a:p>
            <a:r>
              <a:rPr lang="en-US" dirty="0"/>
              <a:t>Any full node participating on a blockchain can gain the right to package the transactions as they occur into a block.</a:t>
            </a:r>
          </a:p>
          <a:p>
            <a:pPr algn="just"/>
            <a:r>
              <a:rPr lang="en-US" dirty="0"/>
              <a:t>Blocks on the Bitcoin blockchain are currently about 1 MB in size and take about ten minutes to create.</a:t>
            </a:r>
          </a:p>
          <a:p>
            <a:r>
              <a:rPr lang="en-US" dirty="0"/>
              <a:t>Once a block is created, it is linked to the previous block using a special address as well as cryptography.</a:t>
            </a:r>
          </a:p>
          <a:p>
            <a:r>
              <a:rPr lang="en-US" dirty="0"/>
              <a:t>Looking at transactions in a blockchain you will mostly see numbers and letters, representing the alphanumeric address associated with the transaction, as well as the hash (or compression) of the previous blocks.</a:t>
            </a:r>
          </a:p>
          <a:p>
            <a:endParaRPr lang="en-IN" dirty="0"/>
          </a:p>
        </p:txBody>
      </p:sp>
    </p:spTree>
    <p:extLst>
      <p:ext uri="{BB962C8B-B14F-4D97-AF65-F5344CB8AC3E}">
        <p14:creationId xmlns:p14="http://schemas.microsoft.com/office/powerpoint/2010/main" val="3073691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3D7CA0-CB86-4942-D167-0A19E136630A}"/>
              </a:ext>
            </a:extLst>
          </p:cNvPr>
          <p:cNvPicPr>
            <a:picLocks noGrp="1" noChangeAspect="1"/>
          </p:cNvPicPr>
          <p:nvPr>
            <p:ph idx="1"/>
          </p:nvPr>
        </p:nvPicPr>
        <p:blipFill>
          <a:blip r:embed="rId2"/>
          <a:stretch>
            <a:fillRect/>
          </a:stretch>
        </p:blipFill>
        <p:spPr>
          <a:xfrm>
            <a:off x="619432" y="462116"/>
            <a:ext cx="11061291" cy="5938684"/>
          </a:xfrm>
        </p:spPr>
      </p:pic>
    </p:spTree>
    <p:extLst>
      <p:ext uri="{BB962C8B-B14F-4D97-AF65-F5344CB8AC3E}">
        <p14:creationId xmlns:p14="http://schemas.microsoft.com/office/powerpoint/2010/main" val="299674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4FE7E-DBC1-0C98-A1AD-92A371216851}"/>
              </a:ext>
            </a:extLst>
          </p:cNvPr>
          <p:cNvSpPr>
            <a:spLocks noGrp="1"/>
          </p:cNvSpPr>
          <p:nvPr>
            <p:ph idx="1"/>
          </p:nvPr>
        </p:nvSpPr>
        <p:spPr>
          <a:xfrm>
            <a:off x="363793" y="324465"/>
            <a:ext cx="11720051" cy="5852498"/>
          </a:xfrm>
        </p:spPr>
        <p:txBody>
          <a:bodyPr>
            <a:normAutofit fontScale="92500" lnSpcReduction="10000"/>
          </a:bodyPr>
          <a:lstStyle/>
          <a:p>
            <a:pPr algn="just"/>
            <a:r>
              <a:rPr lang="en-US" b="0" i="0" dirty="0">
                <a:solidFill>
                  <a:srgbClr val="111111"/>
                </a:solidFill>
                <a:effectLst/>
                <a:latin typeface="-apple-system"/>
              </a:rPr>
              <a:t>A </a:t>
            </a:r>
            <a:r>
              <a:rPr lang="en-US" b="1" i="0" dirty="0">
                <a:solidFill>
                  <a:srgbClr val="111111"/>
                </a:solidFill>
                <a:effectLst/>
                <a:latin typeface="-apple-system"/>
              </a:rPr>
              <a:t>block</a:t>
            </a:r>
            <a:r>
              <a:rPr lang="en-US" b="0" i="0" dirty="0">
                <a:solidFill>
                  <a:srgbClr val="111111"/>
                </a:solidFill>
                <a:effectLst/>
                <a:latin typeface="-apple-system"/>
              </a:rPr>
              <a:t> in a blockchain is a fundamental building unit that stores and encrypts information. Here are the key points:</a:t>
            </a:r>
          </a:p>
          <a:p>
            <a:pPr algn="just">
              <a:buFont typeface="Arial" panose="020B0604020202020204" pitchFamily="34" charset="0"/>
              <a:buChar char="•"/>
            </a:pPr>
            <a:r>
              <a:rPr lang="en-US" b="0" i="0" dirty="0">
                <a:solidFill>
                  <a:srgbClr val="111111"/>
                </a:solidFill>
                <a:effectLst/>
                <a:latin typeface="-apple-system"/>
              </a:rPr>
              <a:t>A block is a place within the blockchain where data is permanently recorded.</a:t>
            </a:r>
          </a:p>
          <a:p>
            <a:pPr algn="just">
              <a:buFont typeface="Arial" panose="020B0604020202020204" pitchFamily="34" charset="0"/>
              <a:buChar char="•"/>
            </a:pPr>
            <a:r>
              <a:rPr lang="en-US" b="0" i="0" dirty="0">
                <a:solidFill>
                  <a:srgbClr val="111111"/>
                </a:solidFill>
                <a:effectLst/>
                <a:latin typeface="-apple-system"/>
              </a:rPr>
              <a:t>It contains transaction information from previous blocks and new transactions.</a:t>
            </a:r>
          </a:p>
          <a:p>
            <a:pPr algn="just">
              <a:buFont typeface="Arial" panose="020B0604020202020204" pitchFamily="34" charset="0"/>
              <a:buChar char="•"/>
            </a:pPr>
            <a:r>
              <a:rPr lang="en-US" b="0" i="0" dirty="0">
                <a:solidFill>
                  <a:srgbClr val="111111"/>
                </a:solidFill>
                <a:effectLst/>
                <a:latin typeface="-apple-system"/>
              </a:rPr>
              <a:t>Components of a block include:</a:t>
            </a:r>
          </a:p>
          <a:p>
            <a:pPr marL="742950" lvl="1" indent="-285750" algn="just">
              <a:buFont typeface="Arial" panose="020B0604020202020204" pitchFamily="34" charset="0"/>
              <a:buChar char="•"/>
            </a:pPr>
            <a:r>
              <a:rPr lang="en-US" b="1" i="0" dirty="0">
                <a:solidFill>
                  <a:srgbClr val="111111"/>
                </a:solidFill>
                <a:effectLst/>
                <a:latin typeface="-apple-system"/>
              </a:rPr>
              <a:t>Block size</a:t>
            </a:r>
            <a:r>
              <a:rPr lang="en-US" b="0" i="0" dirty="0">
                <a:solidFill>
                  <a:srgbClr val="111111"/>
                </a:solidFill>
                <a:effectLst/>
                <a:latin typeface="-apple-system"/>
              </a:rPr>
              <a:t>: Sets the size limit for data storage in the block.</a:t>
            </a:r>
          </a:p>
          <a:p>
            <a:pPr marL="742950" lvl="1" indent="-285750" algn="just">
              <a:buFont typeface="Arial" panose="020B0604020202020204" pitchFamily="34" charset="0"/>
              <a:buChar char="•"/>
            </a:pPr>
            <a:r>
              <a:rPr lang="en-US" b="1" i="0" dirty="0">
                <a:solidFill>
                  <a:srgbClr val="111111"/>
                </a:solidFill>
                <a:effectLst/>
                <a:latin typeface="-apple-system"/>
              </a:rPr>
              <a:t>Block header</a:t>
            </a:r>
            <a:r>
              <a:rPr lang="en-US" b="0" i="0" dirty="0">
                <a:solidFill>
                  <a:srgbClr val="111111"/>
                </a:solidFill>
                <a:effectLst/>
                <a:latin typeface="-apple-system"/>
              </a:rPr>
              <a:t>: Contains essential block information.</a:t>
            </a:r>
          </a:p>
          <a:p>
            <a:pPr marL="742950" lvl="1" indent="-285750" algn="just">
              <a:buFont typeface="Arial" panose="020B0604020202020204" pitchFamily="34" charset="0"/>
              <a:buChar char="•"/>
            </a:pPr>
            <a:r>
              <a:rPr lang="en-US" b="1" i="0" dirty="0">
                <a:solidFill>
                  <a:srgbClr val="111111"/>
                </a:solidFill>
                <a:effectLst/>
                <a:latin typeface="-apple-system"/>
              </a:rPr>
              <a:t>Transaction counter</a:t>
            </a:r>
            <a:r>
              <a:rPr lang="en-US" b="0" i="0" dirty="0">
                <a:solidFill>
                  <a:srgbClr val="111111"/>
                </a:solidFill>
                <a:effectLst/>
                <a:latin typeface="-apple-system"/>
              </a:rPr>
              <a:t>: Indicates the number of transactions stored in the block.</a:t>
            </a:r>
          </a:p>
          <a:p>
            <a:pPr marL="742950" lvl="1" indent="-285750" algn="just">
              <a:buFont typeface="Arial" panose="020B0604020202020204" pitchFamily="34" charset="0"/>
              <a:buChar char="•"/>
            </a:pPr>
            <a:r>
              <a:rPr lang="en-US" b="1" i="0" dirty="0">
                <a:solidFill>
                  <a:srgbClr val="111111"/>
                </a:solidFill>
                <a:effectLst/>
                <a:latin typeface="-apple-system"/>
              </a:rPr>
              <a:t>Transactions</a:t>
            </a:r>
            <a:r>
              <a:rPr lang="en-US" b="0" i="0" dirty="0">
                <a:solidFill>
                  <a:srgbClr val="111111"/>
                </a:solidFill>
                <a:effectLst/>
                <a:latin typeface="-apple-system"/>
              </a:rPr>
              <a:t>: A list of all transactions within the block.</a:t>
            </a:r>
          </a:p>
          <a:p>
            <a:pPr algn="just">
              <a:buFont typeface="Arial" panose="020B0604020202020204" pitchFamily="34" charset="0"/>
              <a:buChar char="•"/>
            </a:pPr>
            <a:r>
              <a:rPr lang="en-US" b="0" i="0" dirty="0">
                <a:solidFill>
                  <a:srgbClr val="111111"/>
                </a:solidFill>
                <a:effectLst/>
                <a:latin typeface="-apple-system"/>
              </a:rPr>
              <a:t>The block header includes:</a:t>
            </a:r>
          </a:p>
          <a:p>
            <a:pPr marL="742950" lvl="1" indent="-285750" algn="just">
              <a:buFont typeface="Arial" panose="020B0604020202020204" pitchFamily="34" charset="0"/>
              <a:buChar char="•"/>
            </a:pPr>
            <a:r>
              <a:rPr lang="en-US" b="1" i="0" dirty="0">
                <a:solidFill>
                  <a:srgbClr val="111111"/>
                </a:solidFill>
                <a:effectLst/>
                <a:latin typeface="-apple-system"/>
              </a:rPr>
              <a:t>Version</a:t>
            </a:r>
            <a:r>
              <a:rPr lang="en-US" b="0" i="0" dirty="0">
                <a:solidFill>
                  <a:srgbClr val="111111"/>
                </a:solidFill>
                <a:effectLst/>
                <a:latin typeface="-apple-system"/>
              </a:rPr>
              <a:t>: The blockchain version used.</a:t>
            </a:r>
          </a:p>
          <a:p>
            <a:pPr marL="742950" lvl="1" indent="-285750" algn="just">
              <a:buFont typeface="Arial" panose="020B0604020202020204" pitchFamily="34" charset="0"/>
              <a:buChar char="•"/>
            </a:pPr>
            <a:r>
              <a:rPr lang="en-US" b="1" i="0" dirty="0">
                <a:solidFill>
                  <a:srgbClr val="111111"/>
                </a:solidFill>
                <a:effectLst/>
                <a:latin typeface="-apple-system"/>
              </a:rPr>
              <a:t>Previous block hash</a:t>
            </a:r>
            <a:r>
              <a:rPr lang="en-US" b="0" i="0" dirty="0">
                <a:solidFill>
                  <a:srgbClr val="111111"/>
                </a:solidFill>
                <a:effectLst/>
                <a:latin typeface="-apple-system"/>
              </a:rPr>
              <a:t>: Hash of the previous block’s header.</a:t>
            </a:r>
          </a:p>
          <a:p>
            <a:pPr marL="742950" lvl="1" indent="-285750" algn="just">
              <a:buFont typeface="Arial" panose="020B0604020202020204" pitchFamily="34" charset="0"/>
              <a:buChar char="•"/>
            </a:pPr>
            <a:r>
              <a:rPr lang="en-US" b="1" i="0" dirty="0">
                <a:solidFill>
                  <a:srgbClr val="111111"/>
                </a:solidFill>
                <a:effectLst/>
                <a:latin typeface="-apple-system"/>
              </a:rPr>
              <a:t>Merkle root hash</a:t>
            </a:r>
            <a:r>
              <a:rPr lang="en-US" b="0" i="0" dirty="0">
                <a:solidFill>
                  <a:srgbClr val="111111"/>
                </a:solidFill>
                <a:effectLst/>
                <a:latin typeface="-apple-system"/>
              </a:rPr>
              <a:t>: Hash of transactions in the current block.</a:t>
            </a:r>
          </a:p>
          <a:p>
            <a:pPr marL="742950" lvl="1" indent="-285750" algn="just">
              <a:buFont typeface="Arial" panose="020B0604020202020204" pitchFamily="34" charset="0"/>
              <a:buChar char="•"/>
            </a:pPr>
            <a:r>
              <a:rPr lang="en-US" b="1" i="0" dirty="0">
                <a:solidFill>
                  <a:srgbClr val="111111"/>
                </a:solidFill>
                <a:effectLst/>
                <a:latin typeface="-apple-system"/>
              </a:rPr>
              <a:t>Time</a:t>
            </a:r>
            <a:r>
              <a:rPr lang="en-US" b="0" i="0" dirty="0">
                <a:solidFill>
                  <a:srgbClr val="111111"/>
                </a:solidFill>
                <a:effectLst/>
                <a:latin typeface="-apple-system"/>
              </a:rPr>
              <a:t>: Timestamp for block placement in the blockchain.</a:t>
            </a:r>
          </a:p>
          <a:p>
            <a:pPr marL="742950" lvl="1" indent="-285750" algn="just">
              <a:buFont typeface="Arial" panose="020B0604020202020204" pitchFamily="34" charset="0"/>
              <a:buChar char="•"/>
            </a:pPr>
            <a:r>
              <a:rPr lang="en-US" b="1" i="0" dirty="0">
                <a:solidFill>
                  <a:srgbClr val="111111"/>
                </a:solidFill>
                <a:effectLst/>
                <a:latin typeface="-apple-system"/>
              </a:rPr>
              <a:t>Bits</a:t>
            </a:r>
            <a:r>
              <a:rPr lang="en-US" b="0" i="0" dirty="0">
                <a:solidFill>
                  <a:srgbClr val="111111"/>
                </a:solidFill>
                <a:effectLst/>
                <a:latin typeface="-apple-system"/>
              </a:rPr>
              <a:t>: Difficulty rating for solving the nonce.</a:t>
            </a:r>
          </a:p>
          <a:p>
            <a:pPr marL="742950" lvl="1" indent="-285750" algn="just">
              <a:buFont typeface="Arial" panose="020B0604020202020204" pitchFamily="34" charset="0"/>
              <a:buChar char="•"/>
            </a:pPr>
            <a:r>
              <a:rPr lang="en-US" b="1" i="0" dirty="0">
                <a:solidFill>
                  <a:srgbClr val="111111"/>
                </a:solidFill>
                <a:effectLst/>
                <a:latin typeface="-apple-system"/>
              </a:rPr>
              <a:t>Nonce</a:t>
            </a:r>
            <a:r>
              <a:rPr lang="en-US" b="0" i="0" dirty="0">
                <a:solidFill>
                  <a:srgbClr val="111111"/>
                </a:solidFill>
                <a:effectLst/>
                <a:latin typeface="-apple-system"/>
              </a:rPr>
              <a:t>: Encrypted number miners must solve to verify and close the block.</a:t>
            </a:r>
          </a:p>
          <a:p>
            <a:pPr algn="just"/>
            <a:endParaRPr lang="en-IN" dirty="0"/>
          </a:p>
        </p:txBody>
      </p:sp>
    </p:spTree>
    <p:extLst>
      <p:ext uri="{BB962C8B-B14F-4D97-AF65-F5344CB8AC3E}">
        <p14:creationId xmlns:p14="http://schemas.microsoft.com/office/powerpoint/2010/main" val="1284359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9A57-5167-67AD-B33C-D9F73E20406F}"/>
              </a:ext>
            </a:extLst>
          </p:cNvPr>
          <p:cNvSpPr>
            <a:spLocks noGrp="1"/>
          </p:cNvSpPr>
          <p:nvPr>
            <p:ph type="title"/>
          </p:nvPr>
        </p:nvSpPr>
        <p:spPr/>
        <p:txBody>
          <a:bodyPr/>
          <a:lstStyle/>
          <a:p>
            <a:r>
              <a:rPr lang="en-IN" b="1" dirty="0"/>
              <a:t>Transactions</a:t>
            </a:r>
          </a:p>
        </p:txBody>
      </p:sp>
      <p:sp>
        <p:nvSpPr>
          <p:cNvPr id="3" name="Content Placeholder 2">
            <a:extLst>
              <a:ext uri="{FF2B5EF4-FFF2-40B4-BE49-F238E27FC236}">
                <a16:creationId xmlns:a16="http://schemas.microsoft.com/office/drawing/2014/main" id="{06F775B1-B4E1-9393-1C6A-9A586ADD6A92}"/>
              </a:ext>
            </a:extLst>
          </p:cNvPr>
          <p:cNvSpPr>
            <a:spLocks noGrp="1"/>
          </p:cNvSpPr>
          <p:nvPr>
            <p:ph idx="1"/>
          </p:nvPr>
        </p:nvSpPr>
        <p:spPr/>
        <p:txBody>
          <a:bodyPr/>
          <a:lstStyle/>
          <a:p>
            <a:r>
              <a:rPr lang="en-US" dirty="0"/>
              <a:t>Economic transactions, including buying and selling goods and services.</a:t>
            </a:r>
          </a:p>
          <a:p>
            <a:r>
              <a:rPr lang="en-US" dirty="0"/>
              <a:t>Returning a purchase or calling customer support.</a:t>
            </a:r>
          </a:p>
          <a:p>
            <a:r>
              <a:rPr lang="en-US" dirty="0"/>
              <a:t>It can encompass behavior as simple as liking something on Facebook or exchanging phone numbers among friends.</a:t>
            </a:r>
          </a:p>
          <a:p>
            <a:pPr marL="0" indent="0">
              <a:buNone/>
            </a:pPr>
            <a:r>
              <a:rPr lang="en-US" dirty="0">
                <a:highlight>
                  <a:srgbClr val="FFFF00"/>
                </a:highlight>
              </a:rPr>
              <a:t>The Check Book Analogy</a:t>
            </a:r>
          </a:p>
          <a:p>
            <a:endParaRPr lang="en-IN" dirty="0"/>
          </a:p>
        </p:txBody>
      </p:sp>
    </p:spTree>
    <p:extLst>
      <p:ext uri="{BB962C8B-B14F-4D97-AF65-F5344CB8AC3E}">
        <p14:creationId xmlns:p14="http://schemas.microsoft.com/office/powerpoint/2010/main" val="178118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103C-73F5-3F2A-916A-D7E011E3B5AC}"/>
              </a:ext>
            </a:extLst>
          </p:cNvPr>
          <p:cNvSpPr>
            <a:spLocks noGrp="1"/>
          </p:cNvSpPr>
          <p:nvPr>
            <p:ph type="title"/>
          </p:nvPr>
        </p:nvSpPr>
        <p:spPr/>
        <p:txBody>
          <a:bodyPr/>
          <a:lstStyle/>
          <a:p>
            <a:r>
              <a:rPr lang="en-IN" b="1" dirty="0"/>
              <a:t>Public and private key</a:t>
            </a:r>
          </a:p>
        </p:txBody>
      </p:sp>
      <p:sp>
        <p:nvSpPr>
          <p:cNvPr id="3" name="Content Placeholder 2">
            <a:extLst>
              <a:ext uri="{FF2B5EF4-FFF2-40B4-BE49-F238E27FC236}">
                <a16:creationId xmlns:a16="http://schemas.microsoft.com/office/drawing/2014/main" id="{E2A911A8-6D80-45BA-5AAB-FE72ABCC985A}"/>
              </a:ext>
            </a:extLst>
          </p:cNvPr>
          <p:cNvSpPr>
            <a:spLocks noGrp="1"/>
          </p:cNvSpPr>
          <p:nvPr>
            <p:ph idx="1"/>
          </p:nvPr>
        </p:nvSpPr>
        <p:spPr/>
        <p:txBody>
          <a:bodyPr/>
          <a:lstStyle/>
          <a:p>
            <a:pPr algn="just"/>
            <a:r>
              <a:rPr lang="en-US" dirty="0"/>
              <a:t>Verify transactions without necessarily revealing lots of personal information.</a:t>
            </a:r>
          </a:p>
          <a:p>
            <a:pPr algn="just"/>
            <a:r>
              <a:rPr lang="en-US" dirty="0"/>
              <a:t>Use a private key to unlock their address while only sharing a public key with the others involved in the transaction.</a:t>
            </a:r>
          </a:p>
          <a:p>
            <a:pPr algn="just"/>
            <a:r>
              <a:rPr lang="en-US" dirty="0"/>
              <a:t>With an address on a blockchain network, you have a public portion of your account address and a private portion that allows you (and only you) to unlock access to it for making transactions.</a:t>
            </a:r>
          </a:p>
          <a:p>
            <a:pPr algn="just"/>
            <a:r>
              <a:rPr lang="en-US" dirty="0"/>
              <a:t>To perform transactions on a blockchain, you need to digitally sign your transactions with your private key.</a:t>
            </a:r>
          </a:p>
          <a:p>
            <a:pPr algn="just"/>
            <a:endParaRPr lang="en-IN" dirty="0"/>
          </a:p>
        </p:txBody>
      </p:sp>
    </p:spTree>
    <p:extLst>
      <p:ext uri="{BB962C8B-B14F-4D97-AF65-F5344CB8AC3E}">
        <p14:creationId xmlns:p14="http://schemas.microsoft.com/office/powerpoint/2010/main" val="279357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847D4E-6EBD-9400-19F0-90145215E1A6}"/>
              </a:ext>
            </a:extLst>
          </p:cNvPr>
          <p:cNvPicPr>
            <a:picLocks noGrp="1" noChangeAspect="1"/>
          </p:cNvPicPr>
          <p:nvPr>
            <p:ph idx="1"/>
          </p:nvPr>
        </p:nvPicPr>
        <p:blipFill>
          <a:blip r:embed="rId2"/>
          <a:stretch>
            <a:fillRect/>
          </a:stretch>
        </p:blipFill>
        <p:spPr>
          <a:xfrm>
            <a:off x="570271" y="462117"/>
            <a:ext cx="10726993" cy="5770672"/>
          </a:xfrm>
        </p:spPr>
      </p:pic>
    </p:spTree>
    <p:extLst>
      <p:ext uri="{BB962C8B-B14F-4D97-AF65-F5344CB8AC3E}">
        <p14:creationId xmlns:p14="http://schemas.microsoft.com/office/powerpoint/2010/main" val="7748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9587FB-4513-9320-0EB6-E208C1415A44}"/>
              </a:ext>
            </a:extLst>
          </p:cNvPr>
          <p:cNvPicPr>
            <a:picLocks noGrp="1" noChangeAspect="1"/>
          </p:cNvPicPr>
          <p:nvPr>
            <p:ph idx="1"/>
          </p:nvPr>
        </p:nvPicPr>
        <p:blipFill>
          <a:blip r:embed="rId2"/>
          <a:stretch>
            <a:fillRect/>
          </a:stretch>
        </p:blipFill>
        <p:spPr>
          <a:xfrm>
            <a:off x="717755" y="285135"/>
            <a:ext cx="10785987" cy="5891828"/>
          </a:xfrm>
        </p:spPr>
      </p:pic>
    </p:spTree>
    <p:extLst>
      <p:ext uri="{BB962C8B-B14F-4D97-AF65-F5344CB8AC3E}">
        <p14:creationId xmlns:p14="http://schemas.microsoft.com/office/powerpoint/2010/main" val="333797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1FFA-4C11-0042-5E93-EBD5CD3FEB96}"/>
              </a:ext>
            </a:extLst>
          </p:cNvPr>
          <p:cNvSpPr>
            <a:spLocks noGrp="1"/>
          </p:cNvSpPr>
          <p:nvPr>
            <p:ph type="title"/>
          </p:nvPr>
        </p:nvSpPr>
        <p:spPr>
          <a:xfrm>
            <a:off x="314633" y="365126"/>
            <a:ext cx="11039168" cy="962230"/>
          </a:xfrm>
        </p:spPr>
        <p:txBody>
          <a:bodyPr/>
          <a:lstStyle/>
          <a:p>
            <a:r>
              <a:rPr lang="en-IN" b="1" dirty="0"/>
              <a:t>Mining</a:t>
            </a:r>
          </a:p>
        </p:txBody>
      </p:sp>
      <p:sp>
        <p:nvSpPr>
          <p:cNvPr id="3" name="Content Placeholder 2">
            <a:extLst>
              <a:ext uri="{FF2B5EF4-FFF2-40B4-BE49-F238E27FC236}">
                <a16:creationId xmlns:a16="http://schemas.microsoft.com/office/drawing/2014/main" id="{2F08E9CC-21BB-1629-3B0B-9484CB3AB7DE}"/>
              </a:ext>
            </a:extLst>
          </p:cNvPr>
          <p:cNvSpPr>
            <a:spLocks noGrp="1"/>
          </p:cNvSpPr>
          <p:nvPr>
            <p:ph idx="1"/>
          </p:nvPr>
        </p:nvSpPr>
        <p:spPr>
          <a:xfrm>
            <a:off x="466847" y="1484671"/>
            <a:ext cx="11420354" cy="4692292"/>
          </a:xfrm>
        </p:spPr>
        <p:txBody>
          <a:bodyPr/>
          <a:lstStyle/>
          <a:p>
            <a:pPr algn="just"/>
            <a:r>
              <a:rPr lang="en-US" dirty="0"/>
              <a:t>A full node helps validate a blockchain database through a practice called mining. </a:t>
            </a:r>
          </a:p>
          <a:p>
            <a:pPr algn="just"/>
            <a:r>
              <a:rPr lang="en-US" dirty="0"/>
              <a:t>Miners are nodes that perform a certain amount of computational work – racing with each other to solve a mathematical puzzle – in order to help keep the network going.</a:t>
            </a:r>
          </a:p>
          <a:p>
            <a:pPr algn="just"/>
            <a:r>
              <a:rPr lang="en-US" dirty="0"/>
              <a:t>Every time a miner successfully solves the puzzle, they win the right to contribute the newest block of transactions to the blockchain. </a:t>
            </a:r>
          </a:p>
          <a:p>
            <a:pPr algn="just"/>
            <a:r>
              <a:rPr lang="en-US" dirty="0"/>
              <a:t>The winning miner sends out a message to the entire network, and receives newly minted tokens as an incentive in exchange for the service of helping maintain the database by mining.</a:t>
            </a:r>
          </a:p>
          <a:p>
            <a:pPr algn="just"/>
            <a:endParaRPr lang="en-IN" dirty="0"/>
          </a:p>
        </p:txBody>
      </p:sp>
    </p:spTree>
    <p:extLst>
      <p:ext uri="{BB962C8B-B14F-4D97-AF65-F5344CB8AC3E}">
        <p14:creationId xmlns:p14="http://schemas.microsoft.com/office/powerpoint/2010/main" val="2098363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B4807-270B-2F4C-4AB6-97AAD4F3D456}"/>
              </a:ext>
            </a:extLst>
          </p:cNvPr>
          <p:cNvSpPr>
            <a:spLocks noGrp="1"/>
          </p:cNvSpPr>
          <p:nvPr>
            <p:ph type="title"/>
          </p:nvPr>
        </p:nvSpPr>
        <p:spPr/>
        <p:txBody>
          <a:bodyPr/>
          <a:lstStyle/>
          <a:p>
            <a:r>
              <a:rPr lang="en-IN" b="1" dirty="0"/>
              <a:t>Tokens or Coins</a:t>
            </a:r>
          </a:p>
        </p:txBody>
      </p:sp>
      <p:sp>
        <p:nvSpPr>
          <p:cNvPr id="3" name="Content Placeholder 2">
            <a:extLst>
              <a:ext uri="{FF2B5EF4-FFF2-40B4-BE49-F238E27FC236}">
                <a16:creationId xmlns:a16="http://schemas.microsoft.com/office/drawing/2014/main" id="{359D787B-A344-8A2D-644A-0B4403E1BCBD}"/>
              </a:ext>
            </a:extLst>
          </p:cNvPr>
          <p:cNvSpPr>
            <a:spLocks noGrp="1"/>
          </p:cNvSpPr>
          <p:nvPr>
            <p:ph idx="1"/>
          </p:nvPr>
        </p:nvSpPr>
        <p:spPr/>
        <p:txBody>
          <a:bodyPr/>
          <a:lstStyle/>
          <a:p>
            <a:pPr algn="just"/>
            <a:r>
              <a:rPr lang="en-US" dirty="0"/>
              <a:t> To motivate people to participate in a blockchain as a full node and help secure the history of transactions in the database, these systems include an incentive structure that uses “digital tokens”.</a:t>
            </a:r>
          </a:p>
          <a:p>
            <a:pPr algn="just"/>
            <a:r>
              <a:rPr lang="en-US" dirty="0"/>
              <a:t>A digital token is just a way of representing a value on a blockchain application. </a:t>
            </a:r>
          </a:p>
          <a:p>
            <a:endParaRPr lang="en-IN" dirty="0"/>
          </a:p>
        </p:txBody>
      </p:sp>
    </p:spTree>
    <p:extLst>
      <p:ext uri="{BB962C8B-B14F-4D97-AF65-F5344CB8AC3E}">
        <p14:creationId xmlns:p14="http://schemas.microsoft.com/office/powerpoint/2010/main" val="3455205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F65C-FBB5-7B91-2DFF-6413096CC4E2}"/>
              </a:ext>
            </a:extLst>
          </p:cNvPr>
          <p:cNvSpPr>
            <a:spLocks noGrp="1"/>
          </p:cNvSpPr>
          <p:nvPr>
            <p:ph type="title"/>
          </p:nvPr>
        </p:nvSpPr>
        <p:spPr/>
        <p:txBody>
          <a:bodyPr/>
          <a:lstStyle/>
          <a:p>
            <a:r>
              <a:rPr lang="en-IN" b="1" dirty="0"/>
              <a:t>PoW Proof of Work (Consensus mechanism)</a:t>
            </a:r>
          </a:p>
        </p:txBody>
      </p:sp>
      <p:sp>
        <p:nvSpPr>
          <p:cNvPr id="3" name="Content Placeholder 2">
            <a:extLst>
              <a:ext uri="{FF2B5EF4-FFF2-40B4-BE49-F238E27FC236}">
                <a16:creationId xmlns:a16="http://schemas.microsoft.com/office/drawing/2014/main" id="{15626663-8CB3-7AB5-6B23-2B1A2EED0E8F}"/>
              </a:ext>
            </a:extLst>
          </p:cNvPr>
          <p:cNvSpPr>
            <a:spLocks noGrp="1"/>
          </p:cNvSpPr>
          <p:nvPr>
            <p:ph idx="1"/>
          </p:nvPr>
        </p:nvSpPr>
        <p:spPr/>
        <p:txBody>
          <a:bodyPr/>
          <a:lstStyle/>
          <a:p>
            <a:pPr algn="just"/>
            <a:r>
              <a:rPr lang="en-US" dirty="0"/>
              <a:t>How do you create agreement and a shared reality across nodes in a blockchain system?</a:t>
            </a:r>
          </a:p>
          <a:p>
            <a:pPr algn="just"/>
            <a:r>
              <a:rPr lang="en-US" dirty="0"/>
              <a:t>In Proof of Work, what happens across the network is essentially a grand competition between all of the nodes running the blockchain software. </a:t>
            </a:r>
          </a:p>
          <a:p>
            <a:pPr algn="just"/>
            <a:r>
              <a:rPr lang="en-US" dirty="0"/>
              <a:t>They are competing to solve a large mathematical puzzle, and whichever node solves the puzzle first, wins the right to package the latest transaction data into a block, around which the remaining nodes form consensus (this competition is the act of mining).</a:t>
            </a:r>
          </a:p>
          <a:p>
            <a:pPr algn="just"/>
            <a:endParaRPr lang="en-IN" dirty="0"/>
          </a:p>
        </p:txBody>
      </p:sp>
    </p:spTree>
    <p:extLst>
      <p:ext uri="{BB962C8B-B14F-4D97-AF65-F5344CB8AC3E}">
        <p14:creationId xmlns:p14="http://schemas.microsoft.com/office/powerpoint/2010/main" val="82791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B1F2-063D-DC43-BF52-59906545A4FA}"/>
              </a:ext>
            </a:extLst>
          </p:cNvPr>
          <p:cNvSpPr>
            <a:spLocks noGrp="1"/>
          </p:cNvSpPr>
          <p:nvPr>
            <p:ph type="title"/>
          </p:nvPr>
        </p:nvSpPr>
        <p:spPr/>
        <p:txBody>
          <a:bodyPr/>
          <a:lstStyle/>
          <a:p>
            <a:r>
              <a:rPr lang="en-IN" b="1" dirty="0"/>
              <a:t>Blockchain Definition</a:t>
            </a:r>
          </a:p>
        </p:txBody>
      </p:sp>
      <p:sp>
        <p:nvSpPr>
          <p:cNvPr id="3" name="Content Placeholder 2">
            <a:extLst>
              <a:ext uri="{FF2B5EF4-FFF2-40B4-BE49-F238E27FC236}">
                <a16:creationId xmlns:a16="http://schemas.microsoft.com/office/drawing/2014/main" id="{9A913B9B-9029-67C2-76DD-5A6B33EEE0FB}"/>
              </a:ext>
            </a:extLst>
          </p:cNvPr>
          <p:cNvSpPr>
            <a:spLocks noGrp="1"/>
          </p:cNvSpPr>
          <p:nvPr>
            <p:ph idx="1"/>
          </p:nvPr>
        </p:nvSpPr>
        <p:spPr/>
        <p:txBody>
          <a:bodyPr>
            <a:normAutofit/>
          </a:bodyPr>
          <a:lstStyle/>
          <a:p>
            <a:pPr algn="just"/>
            <a:r>
              <a:rPr lang="en-US" sz="3600" dirty="0"/>
              <a:t>A blockchain is a </a:t>
            </a:r>
            <a:r>
              <a:rPr lang="en-US" sz="3600" b="1" dirty="0"/>
              <a:t>decentralized database </a:t>
            </a:r>
            <a:r>
              <a:rPr lang="en-US" sz="3600" dirty="0"/>
              <a:t>that coordinates agreement on an </a:t>
            </a:r>
            <a:r>
              <a:rPr lang="en-US" sz="3600" b="1" dirty="0"/>
              <a:t>append-only</a:t>
            </a:r>
            <a:r>
              <a:rPr lang="en-US" sz="3600" dirty="0"/>
              <a:t> history of transactions across a </a:t>
            </a:r>
            <a:r>
              <a:rPr lang="en-US" sz="3600" b="1" dirty="0"/>
              <a:t>peer-to-peer network.</a:t>
            </a:r>
            <a:endParaRPr lang="en-IN" sz="3600" b="1" dirty="0"/>
          </a:p>
        </p:txBody>
      </p:sp>
    </p:spTree>
    <p:extLst>
      <p:ext uri="{BB962C8B-B14F-4D97-AF65-F5344CB8AC3E}">
        <p14:creationId xmlns:p14="http://schemas.microsoft.com/office/powerpoint/2010/main" val="77870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028D-E479-262D-1755-1BD10AFE4B33}"/>
              </a:ext>
            </a:extLst>
          </p:cNvPr>
          <p:cNvSpPr>
            <a:spLocks noGrp="1"/>
          </p:cNvSpPr>
          <p:nvPr>
            <p:ph type="title"/>
          </p:nvPr>
        </p:nvSpPr>
        <p:spPr/>
        <p:txBody>
          <a:bodyPr/>
          <a:lstStyle/>
          <a:p>
            <a:r>
              <a:rPr lang="en-IN" b="1" dirty="0"/>
              <a:t>Qualities of Blockchain</a:t>
            </a:r>
          </a:p>
        </p:txBody>
      </p:sp>
      <p:sp>
        <p:nvSpPr>
          <p:cNvPr id="3" name="Content Placeholder 2">
            <a:extLst>
              <a:ext uri="{FF2B5EF4-FFF2-40B4-BE49-F238E27FC236}">
                <a16:creationId xmlns:a16="http://schemas.microsoft.com/office/drawing/2014/main" id="{EE8020BA-CA6D-63DF-6B36-2348A3B71D3D}"/>
              </a:ext>
            </a:extLst>
          </p:cNvPr>
          <p:cNvSpPr>
            <a:spLocks noGrp="1"/>
          </p:cNvSpPr>
          <p:nvPr>
            <p:ph idx="1"/>
          </p:nvPr>
        </p:nvSpPr>
        <p:spPr/>
        <p:txBody>
          <a:bodyPr/>
          <a:lstStyle/>
          <a:p>
            <a:pPr marL="514350" indent="-514350">
              <a:buFont typeface="+mj-lt"/>
              <a:buAutoNum type="arabicPeriod"/>
            </a:pPr>
            <a:r>
              <a:rPr lang="en-US" dirty="0"/>
              <a:t>Security </a:t>
            </a:r>
          </a:p>
          <a:p>
            <a:pPr marL="514350" indent="-514350">
              <a:buFont typeface="+mj-lt"/>
              <a:buAutoNum type="arabicPeriod"/>
            </a:pPr>
            <a:r>
              <a:rPr lang="en-US" dirty="0"/>
              <a:t>Resiliency / Fault Tolerance</a:t>
            </a:r>
          </a:p>
          <a:p>
            <a:pPr marL="514350" indent="-514350">
              <a:buFont typeface="+mj-lt"/>
              <a:buAutoNum type="arabicPeriod"/>
            </a:pPr>
            <a:r>
              <a:rPr lang="en-US" dirty="0"/>
              <a:t>Immutability </a:t>
            </a:r>
          </a:p>
          <a:p>
            <a:pPr marL="514350" indent="-514350">
              <a:buFont typeface="+mj-lt"/>
              <a:buAutoNum type="arabicPeriod"/>
            </a:pPr>
            <a:r>
              <a:rPr lang="en-US" dirty="0"/>
              <a:t>Transparency </a:t>
            </a:r>
          </a:p>
          <a:p>
            <a:pPr marL="514350" indent="-514350">
              <a:buFont typeface="+mj-lt"/>
              <a:buAutoNum type="arabicPeriod"/>
            </a:pPr>
            <a:r>
              <a:rPr lang="en-US" dirty="0"/>
              <a:t>Verifiability </a:t>
            </a:r>
          </a:p>
          <a:p>
            <a:pPr marL="514350" indent="-514350">
              <a:buFont typeface="+mj-lt"/>
              <a:buAutoNum type="arabicPeriod"/>
            </a:pPr>
            <a:r>
              <a:rPr lang="en-US" dirty="0"/>
              <a:t>Permissibility</a:t>
            </a:r>
          </a:p>
          <a:p>
            <a:endParaRPr lang="en-IN" dirty="0"/>
          </a:p>
        </p:txBody>
      </p:sp>
    </p:spTree>
    <p:extLst>
      <p:ext uri="{BB962C8B-B14F-4D97-AF65-F5344CB8AC3E}">
        <p14:creationId xmlns:p14="http://schemas.microsoft.com/office/powerpoint/2010/main" val="3722509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C7B-24FC-108D-B60B-23B1943DF0B6}"/>
              </a:ext>
            </a:extLst>
          </p:cNvPr>
          <p:cNvSpPr>
            <a:spLocks noGrp="1"/>
          </p:cNvSpPr>
          <p:nvPr>
            <p:ph type="title"/>
          </p:nvPr>
        </p:nvSpPr>
        <p:spPr>
          <a:xfrm>
            <a:off x="373626" y="365125"/>
            <a:ext cx="10980174" cy="785249"/>
          </a:xfrm>
        </p:spPr>
        <p:txBody>
          <a:bodyPr/>
          <a:lstStyle/>
          <a:p>
            <a:r>
              <a:rPr lang="en-IN" b="1" dirty="0"/>
              <a:t>Security</a:t>
            </a:r>
          </a:p>
        </p:txBody>
      </p:sp>
      <p:sp>
        <p:nvSpPr>
          <p:cNvPr id="3" name="Content Placeholder 2">
            <a:extLst>
              <a:ext uri="{FF2B5EF4-FFF2-40B4-BE49-F238E27FC236}">
                <a16:creationId xmlns:a16="http://schemas.microsoft.com/office/drawing/2014/main" id="{C1F543B4-5766-8C22-55EC-116604144A30}"/>
              </a:ext>
            </a:extLst>
          </p:cNvPr>
          <p:cNvSpPr>
            <a:spLocks noGrp="1"/>
          </p:cNvSpPr>
          <p:nvPr>
            <p:ph idx="1"/>
          </p:nvPr>
        </p:nvSpPr>
        <p:spPr>
          <a:xfrm>
            <a:off x="373626" y="1150374"/>
            <a:ext cx="10980174" cy="5026589"/>
          </a:xfrm>
        </p:spPr>
        <p:txBody>
          <a:bodyPr/>
          <a:lstStyle/>
          <a:p>
            <a:pPr algn="just"/>
            <a:r>
              <a:rPr lang="en-US" dirty="0"/>
              <a:t>Each new block on a blockchain is cryptographically secured through hash functions, and when a new block is mined, the blockchain is immediately synchronized with the rest of the network. </a:t>
            </a:r>
          </a:p>
          <a:p>
            <a:pPr algn="just"/>
            <a:r>
              <a:rPr lang="en-US" dirty="0"/>
              <a:t>Due to the decentralized nature of a blockchain network, for someone to hack or tamper with a blockchain, a majority of the nodes would need to be compromised, which is called a “51% attack.” </a:t>
            </a:r>
          </a:p>
          <a:p>
            <a:pPr algn="just"/>
            <a:r>
              <a:rPr lang="en-US" dirty="0"/>
              <a:t>However, accomplishing this kind of network takeover requires a massive amount of computing power and cost. </a:t>
            </a:r>
          </a:p>
          <a:p>
            <a:pPr algn="just"/>
            <a:r>
              <a:rPr lang="en-US" dirty="0"/>
              <a:t>This means that the larger the network gets, the more difficult it is to alter any transactions stored on its blockchain, making the chance of fraudulent transactions on the blockchain very low. </a:t>
            </a:r>
            <a:endParaRPr lang="en-IN" dirty="0"/>
          </a:p>
        </p:txBody>
      </p:sp>
    </p:spTree>
    <p:extLst>
      <p:ext uri="{BB962C8B-B14F-4D97-AF65-F5344CB8AC3E}">
        <p14:creationId xmlns:p14="http://schemas.microsoft.com/office/powerpoint/2010/main" val="3485633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5C89-2DF3-2BEA-C855-8256FC897420}"/>
              </a:ext>
            </a:extLst>
          </p:cNvPr>
          <p:cNvSpPr>
            <a:spLocks noGrp="1"/>
          </p:cNvSpPr>
          <p:nvPr>
            <p:ph type="title"/>
          </p:nvPr>
        </p:nvSpPr>
        <p:spPr>
          <a:xfrm>
            <a:off x="403123" y="365126"/>
            <a:ext cx="10950677" cy="972062"/>
          </a:xfrm>
        </p:spPr>
        <p:txBody>
          <a:bodyPr/>
          <a:lstStyle/>
          <a:p>
            <a:r>
              <a:rPr lang="en-IN" b="1" dirty="0"/>
              <a:t>Resiliency/Fault Tolerance</a:t>
            </a:r>
          </a:p>
        </p:txBody>
      </p:sp>
      <p:sp>
        <p:nvSpPr>
          <p:cNvPr id="3" name="Content Placeholder 2">
            <a:extLst>
              <a:ext uri="{FF2B5EF4-FFF2-40B4-BE49-F238E27FC236}">
                <a16:creationId xmlns:a16="http://schemas.microsoft.com/office/drawing/2014/main" id="{0FB58634-8D57-0F19-73E1-64F09571EE1E}"/>
              </a:ext>
            </a:extLst>
          </p:cNvPr>
          <p:cNvSpPr>
            <a:spLocks noGrp="1"/>
          </p:cNvSpPr>
          <p:nvPr>
            <p:ph idx="1"/>
          </p:nvPr>
        </p:nvSpPr>
        <p:spPr>
          <a:xfrm>
            <a:off x="550606" y="1337188"/>
            <a:ext cx="10803194" cy="4839775"/>
          </a:xfrm>
        </p:spPr>
        <p:txBody>
          <a:bodyPr/>
          <a:lstStyle/>
          <a:p>
            <a:pPr algn="just"/>
            <a:r>
              <a:rPr lang="en-US" dirty="0"/>
              <a:t>The fact that all the nodes on the network contain exact copies of the entire blockchain also means that the system has been designed to be very resilient. </a:t>
            </a:r>
          </a:p>
          <a:p>
            <a:pPr algn="just"/>
            <a:r>
              <a:rPr lang="en-US" dirty="0"/>
              <a:t>If one node goes down or decides to quit, the other nodes will continue to perform all the functions necessary to keep the network going. </a:t>
            </a:r>
          </a:p>
          <a:p>
            <a:pPr algn="just"/>
            <a:r>
              <a:rPr lang="en-US" dirty="0"/>
              <a:t>The fact that blockchains are decentralized peer-to-peer networks also means that the computers behind the nodes may be located all over the world; making it highly unlikely that the system will go down due to power failures, geopolitical issues, weather, or other technical issues. </a:t>
            </a:r>
          </a:p>
          <a:p>
            <a:pPr algn="just"/>
            <a:r>
              <a:rPr lang="en-US" dirty="0"/>
              <a:t>This quality of system resilience is also sometimes referred to as “fault tolerance.”</a:t>
            </a:r>
            <a:endParaRPr lang="en-IN" dirty="0"/>
          </a:p>
        </p:txBody>
      </p:sp>
    </p:spTree>
    <p:extLst>
      <p:ext uri="{BB962C8B-B14F-4D97-AF65-F5344CB8AC3E}">
        <p14:creationId xmlns:p14="http://schemas.microsoft.com/office/powerpoint/2010/main" val="2819789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3C88-BB8B-9833-B881-3481FC6640FE}"/>
              </a:ext>
            </a:extLst>
          </p:cNvPr>
          <p:cNvSpPr>
            <a:spLocks noGrp="1"/>
          </p:cNvSpPr>
          <p:nvPr>
            <p:ph type="title"/>
          </p:nvPr>
        </p:nvSpPr>
        <p:spPr/>
        <p:txBody>
          <a:bodyPr/>
          <a:lstStyle/>
          <a:p>
            <a:r>
              <a:rPr lang="en-IN" b="1" dirty="0"/>
              <a:t>Immutable</a:t>
            </a:r>
          </a:p>
        </p:txBody>
      </p:sp>
      <p:sp>
        <p:nvSpPr>
          <p:cNvPr id="3" name="Content Placeholder 2">
            <a:extLst>
              <a:ext uri="{FF2B5EF4-FFF2-40B4-BE49-F238E27FC236}">
                <a16:creationId xmlns:a16="http://schemas.microsoft.com/office/drawing/2014/main" id="{F1E46671-BFEE-8A39-58CB-7E3AE2DE0CB6}"/>
              </a:ext>
            </a:extLst>
          </p:cNvPr>
          <p:cNvSpPr>
            <a:spLocks noGrp="1"/>
          </p:cNvSpPr>
          <p:nvPr>
            <p:ph idx="1"/>
          </p:nvPr>
        </p:nvSpPr>
        <p:spPr>
          <a:xfrm>
            <a:off x="838200" y="1474839"/>
            <a:ext cx="10515600" cy="4702124"/>
          </a:xfrm>
        </p:spPr>
        <p:txBody>
          <a:bodyPr/>
          <a:lstStyle/>
          <a:p>
            <a:pPr algn="just"/>
            <a:r>
              <a:rPr lang="en-US" dirty="0"/>
              <a:t>This just means that once a block of transactions has been added to the chain it cannot be deleted or changed. </a:t>
            </a:r>
          </a:p>
          <a:p>
            <a:pPr algn="just"/>
            <a:r>
              <a:rPr lang="en-US" dirty="0"/>
              <a:t>If transactions could be easily deleted or changed after the fact, then this would be a source of disputes among the participants. </a:t>
            </a:r>
            <a:endParaRPr lang="en-IN" dirty="0"/>
          </a:p>
        </p:txBody>
      </p:sp>
    </p:spTree>
    <p:extLst>
      <p:ext uri="{BB962C8B-B14F-4D97-AF65-F5344CB8AC3E}">
        <p14:creationId xmlns:p14="http://schemas.microsoft.com/office/powerpoint/2010/main" val="825449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5EAB-C5F7-73C0-0B3F-F761FF65D37F}"/>
              </a:ext>
            </a:extLst>
          </p:cNvPr>
          <p:cNvSpPr>
            <a:spLocks noGrp="1"/>
          </p:cNvSpPr>
          <p:nvPr>
            <p:ph type="title"/>
          </p:nvPr>
        </p:nvSpPr>
        <p:spPr>
          <a:xfrm>
            <a:off x="403122" y="365126"/>
            <a:ext cx="10950677" cy="647598"/>
          </a:xfrm>
        </p:spPr>
        <p:txBody>
          <a:bodyPr>
            <a:normAutofit fontScale="90000"/>
          </a:bodyPr>
          <a:lstStyle/>
          <a:p>
            <a:r>
              <a:rPr lang="en-IN" b="1" dirty="0"/>
              <a:t>Transparency</a:t>
            </a:r>
          </a:p>
        </p:txBody>
      </p:sp>
      <p:sp>
        <p:nvSpPr>
          <p:cNvPr id="3" name="Content Placeholder 2">
            <a:extLst>
              <a:ext uri="{FF2B5EF4-FFF2-40B4-BE49-F238E27FC236}">
                <a16:creationId xmlns:a16="http://schemas.microsoft.com/office/drawing/2014/main" id="{0FAA1357-B120-70CD-D2F6-3B16C8232B9E}"/>
              </a:ext>
            </a:extLst>
          </p:cNvPr>
          <p:cNvSpPr>
            <a:spLocks noGrp="1"/>
          </p:cNvSpPr>
          <p:nvPr>
            <p:ph idx="1"/>
          </p:nvPr>
        </p:nvSpPr>
        <p:spPr>
          <a:xfrm>
            <a:off x="403123" y="1376516"/>
            <a:ext cx="10950677" cy="4800447"/>
          </a:xfrm>
        </p:spPr>
        <p:txBody>
          <a:bodyPr>
            <a:normAutofit/>
          </a:bodyPr>
          <a:lstStyle/>
          <a:p>
            <a:pPr algn="just"/>
            <a:r>
              <a:rPr lang="en-US" dirty="0"/>
              <a:t>All of the transactions stored in a blockchain are visible to all of its participants. </a:t>
            </a:r>
          </a:p>
          <a:p>
            <a:pPr algn="just"/>
            <a:r>
              <a:rPr lang="en-US" dirty="0"/>
              <a:t>This is true whether the transactions are huge or infinitesimally small. </a:t>
            </a:r>
          </a:p>
          <a:p>
            <a:pPr algn="just"/>
            <a:r>
              <a:rPr lang="en-US" dirty="0"/>
              <a:t>This ensures that everything that has been verified as true by the consensus of the participating nodes can be seen by everyone participating in the blockchain. </a:t>
            </a:r>
          </a:p>
          <a:p>
            <a:pPr algn="just"/>
            <a:r>
              <a:rPr lang="en-US" dirty="0"/>
              <a:t>The history of transactions is also easy to see because each transaction is </a:t>
            </a:r>
            <a:r>
              <a:rPr lang="en-US" b="1" dirty="0"/>
              <a:t>“time-stamped.” </a:t>
            </a:r>
          </a:p>
          <a:p>
            <a:pPr algn="just"/>
            <a:r>
              <a:rPr lang="en-US" dirty="0"/>
              <a:t>This time-stamping feature is part of the chronology of blocks and is crucial for allowing participants to accurately verify transactions. </a:t>
            </a:r>
            <a:endParaRPr lang="en-IN" dirty="0"/>
          </a:p>
        </p:txBody>
      </p:sp>
    </p:spTree>
    <p:extLst>
      <p:ext uri="{BB962C8B-B14F-4D97-AF65-F5344CB8AC3E}">
        <p14:creationId xmlns:p14="http://schemas.microsoft.com/office/powerpoint/2010/main" val="2383685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1DB3-5596-E684-03D2-A8047E0EC9FA}"/>
              </a:ext>
            </a:extLst>
          </p:cNvPr>
          <p:cNvSpPr>
            <a:spLocks noGrp="1"/>
          </p:cNvSpPr>
          <p:nvPr>
            <p:ph type="title"/>
          </p:nvPr>
        </p:nvSpPr>
        <p:spPr/>
        <p:txBody>
          <a:bodyPr/>
          <a:lstStyle/>
          <a:p>
            <a:r>
              <a:rPr lang="en-IN" b="1" dirty="0"/>
              <a:t>Verifiability</a:t>
            </a:r>
          </a:p>
        </p:txBody>
      </p:sp>
      <p:sp>
        <p:nvSpPr>
          <p:cNvPr id="3" name="Content Placeholder 2">
            <a:extLst>
              <a:ext uri="{FF2B5EF4-FFF2-40B4-BE49-F238E27FC236}">
                <a16:creationId xmlns:a16="http://schemas.microsoft.com/office/drawing/2014/main" id="{245A3F8D-9DD7-A756-EA2F-CE681C6E84D0}"/>
              </a:ext>
            </a:extLst>
          </p:cNvPr>
          <p:cNvSpPr>
            <a:spLocks noGrp="1"/>
          </p:cNvSpPr>
          <p:nvPr>
            <p:ph idx="1"/>
          </p:nvPr>
        </p:nvSpPr>
        <p:spPr>
          <a:xfrm>
            <a:off x="403123" y="1825625"/>
            <a:ext cx="10950677" cy="4351338"/>
          </a:xfrm>
        </p:spPr>
        <p:txBody>
          <a:bodyPr/>
          <a:lstStyle/>
          <a:p>
            <a:r>
              <a:rPr lang="en-US" dirty="0"/>
              <a:t>Not all data needs to be visible to everyone so long as you can maintain verifiability of transactions. </a:t>
            </a:r>
          </a:p>
          <a:p>
            <a:r>
              <a:rPr lang="en-US" dirty="0"/>
              <a:t>This is true in particular for the personal data of the individuals involved in a given transaction. </a:t>
            </a:r>
          </a:p>
          <a:p>
            <a:r>
              <a:rPr lang="en-US" dirty="0"/>
              <a:t>Depending on the sensitivity of a transaction it may make sense to use a blockchain for verifiability but make sure that data such as health records or identity are protected.</a:t>
            </a:r>
            <a:endParaRPr lang="en-IN" dirty="0"/>
          </a:p>
        </p:txBody>
      </p:sp>
    </p:spTree>
    <p:extLst>
      <p:ext uri="{BB962C8B-B14F-4D97-AF65-F5344CB8AC3E}">
        <p14:creationId xmlns:p14="http://schemas.microsoft.com/office/powerpoint/2010/main" val="3824064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9FBD-D136-477A-0780-886F62CD22A8}"/>
              </a:ext>
            </a:extLst>
          </p:cNvPr>
          <p:cNvSpPr>
            <a:spLocks noGrp="1"/>
          </p:cNvSpPr>
          <p:nvPr>
            <p:ph type="title"/>
          </p:nvPr>
        </p:nvSpPr>
        <p:spPr>
          <a:xfrm>
            <a:off x="521110" y="365125"/>
            <a:ext cx="10832690" cy="1460499"/>
          </a:xfrm>
        </p:spPr>
        <p:txBody>
          <a:bodyPr>
            <a:normAutofit/>
          </a:bodyPr>
          <a:lstStyle/>
          <a:p>
            <a:r>
              <a:rPr lang="en-US" b="1" dirty="0"/>
              <a:t>Permissibility</a:t>
            </a:r>
            <a:br>
              <a:rPr lang="en-US" b="1" dirty="0"/>
            </a:br>
            <a:endParaRPr lang="en-IN" b="1" dirty="0"/>
          </a:p>
        </p:txBody>
      </p:sp>
      <p:sp>
        <p:nvSpPr>
          <p:cNvPr id="3" name="Content Placeholder 2">
            <a:extLst>
              <a:ext uri="{FF2B5EF4-FFF2-40B4-BE49-F238E27FC236}">
                <a16:creationId xmlns:a16="http://schemas.microsoft.com/office/drawing/2014/main" id="{87B8561F-93B2-58A5-BE7C-7547DA675BE6}"/>
              </a:ext>
            </a:extLst>
          </p:cNvPr>
          <p:cNvSpPr>
            <a:spLocks noGrp="1"/>
          </p:cNvSpPr>
          <p:nvPr>
            <p:ph idx="1"/>
          </p:nvPr>
        </p:nvSpPr>
        <p:spPr/>
        <p:txBody>
          <a:bodyPr/>
          <a:lstStyle/>
          <a:p>
            <a:r>
              <a:rPr lang="en-US" dirty="0"/>
              <a:t>One way to deal with who sees what is on a blockchain, is to leverage permissibility as part of a blockchain design. </a:t>
            </a:r>
          </a:p>
          <a:p>
            <a:r>
              <a:rPr lang="en-US" dirty="0"/>
              <a:t>Some blockchains are permissionless, while others allow for scoping of who participates, making them “permissioned.” </a:t>
            </a:r>
          </a:p>
          <a:p>
            <a:r>
              <a:rPr lang="en-US" dirty="0"/>
              <a:t>Both verifiability and permissibility are present in current iterations of blockchain, but these characteristics are also being achieved differently by developers.</a:t>
            </a:r>
            <a:endParaRPr lang="en-IN" dirty="0"/>
          </a:p>
        </p:txBody>
      </p:sp>
    </p:spTree>
    <p:extLst>
      <p:ext uri="{BB962C8B-B14F-4D97-AF65-F5344CB8AC3E}">
        <p14:creationId xmlns:p14="http://schemas.microsoft.com/office/powerpoint/2010/main" val="1579710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AFCA-D491-66DF-2612-D23129E2C45F}"/>
              </a:ext>
            </a:extLst>
          </p:cNvPr>
          <p:cNvSpPr>
            <a:spLocks noGrp="1"/>
          </p:cNvSpPr>
          <p:nvPr>
            <p:ph type="title"/>
          </p:nvPr>
        </p:nvSpPr>
        <p:spPr/>
        <p:txBody>
          <a:bodyPr/>
          <a:lstStyle/>
          <a:p>
            <a:r>
              <a:rPr lang="en-US" b="1" dirty="0"/>
              <a:t>Blockchain and Economics</a:t>
            </a:r>
            <a:endParaRPr lang="en-IN" b="1" dirty="0"/>
          </a:p>
        </p:txBody>
      </p:sp>
      <p:sp>
        <p:nvSpPr>
          <p:cNvPr id="3" name="Content Placeholder 2">
            <a:extLst>
              <a:ext uri="{FF2B5EF4-FFF2-40B4-BE49-F238E27FC236}">
                <a16:creationId xmlns:a16="http://schemas.microsoft.com/office/drawing/2014/main" id="{74FC1E7C-4539-FCAE-C472-9B3308265131}"/>
              </a:ext>
            </a:extLst>
          </p:cNvPr>
          <p:cNvSpPr>
            <a:spLocks noGrp="1"/>
          </p:cNvSpPr>
          <p:nvPr>
            <p:ph idx="1"/>
          </p:nvPr>
        </p:nvSpPr>
        <p:spPr>
          <a:xfrm>
            <a:off x="629265" y="1592826"/>
            <a:ext cx="10724535" cy="4584137"/>
          </a:xfrm>
        </p:spPr>
        <p:txBody>
          <a:bodyPr/>
          <a:lstStyle/>
          <a:p>
            <a:r>
              <a:rPr lang="en-US" dirty="0"/>
              <a:t>Blockchain technology is closely connected to the field of economics for two reasons</a:t>
            </a:r>
          </a:p>
          <a:p>
            <a:pPr marL="0" indent="0">
              <a:buNone/>
            </a:pPr>
            <a:r>
              <a:rPr lang="en-US" dirty="0"/>
              <a:t>       1. Blockchains create a shared reality that is used for many kinds of economic transactions: between individuals, firms, and even objects.</a:t>
            </a:r>
          </a:p>
          <a:p>
            <a:pPr marL="0" indent="0">
              <a:buNone/>
            </a:pPr>
            <a:r>
              <a:rPr lang="en-US" dirty="0"/>
              <a:t>      2. The incentives baked into blockchain architecture (e.g. earning fractional token rewards for mining) require analysis from an economic perspective to make sure the system is not gamed or threatened by externalities.</a:t>
            </a:r>
          </a:p>
          <a:p>
            <a:endParaRPr lang="en-IN" dirty="0"/>
          </a:p>
        </p:txBody>
      </p:sp>
    </p:spTree>
    <p:extLst>
      <p:ext uri="{BB962C8B-B14F-4D97-AF65-F5344CB8AC3E}">
        <p14:creationId xmlns:p14="http://schemas.microsoft.com/office/powerpoint/2010/main" val="3258048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8395-6BAD-422D-72E5-CA6920F81305}"/>
              </a:ext>
            </a:extLst>
          </p:cNvPr>
          <p:cNvSpPr>
            <a:spLocks noGrp="1"/>
          </p:cNvSpPr>
          <p:nvPr>
            <p:ph type="title"/>
          </p:nvPr>
        </p:nvSpPr>
        <p:spPr/>
        <p:txBody>
          <a:bodyPr/>
          <a:lstStyle/>
          <a:p>
            <a:r>
              <a:rPr lang="en-IN" b="1" dirty="0"/>
              <a:t>Benefits</a:t>
            </a:r>
          </a:p>
        </p:txBody>
      </p:sp>
      <p:sp>
        <p:nvSpPr>
          <p:cNvPr id="3" name="Content Placeholder 2">
            <a:extLst>
              <a:ext uri="{FF2B5EF4-FFF2-40B4-BE49-F238E27FC236}">
                <a16:creationId xmlns:a16="http://schemas.microsoft.com/office/drawing/2014/main" id="{8C31975C-E01E-5577-066E-97F2CB006460}"/>
              </a:ext>
            </a:extLst>
          </p:cNvPr>
          <p:cNvSpPr>
            <a:spLocks noGrp="1"/>
          </p:cNvSpPr>
          <p:nvPr>
            <p:ph idx="1"/>
          </p:nvPr>
        </p:nvSpPr>
        <p:spPr>
          <a:xfrm>
            <a:off x="838200" y="1494503"/>
            <a:ext cx="10515600" cy="4682460"/>
          </a:xfrm>
        </p:spPr>
        <p:txBody>
          <a:bodyPr/>
          <a:lstStyle/>
          <a:p>
            <a:pPr marL="0" indent="0">
              <a:buNone/>
            </a:pPr>
            <a:r>
              <a:rPr lang="en-US" dirty="0"/>
              <a:t>1. </a:t>
            </a:r>
            <a:r>
              <a:rPr lang="en-US" b="1" dirty="0"/>
              <a:t>Lowering Uncertainty in Trade </a:t>
            </a:r>
          </a:p>
          <a:p>
            <a:pPr marL="0" indent="0">
              <a:buNone/>
            </a:pPr>
            <a:r>
              <a:rPr lang="en-US" dirty="0"/>
              <a:t>            Analogy: escrow account set up by a mortgage company</a:t>
            </a:r>
          </a:p>
          <a:p>
            <a:pPr marL="0" indent="0">
              <a:buNone/>
            </a:pPr>
            <a:r>
              <a:rPr lang="en-US" b="1" dirty="0"/>
              <a:t>2. Changing the Role of the Firm: A Nexus of Smart Contracts</a:t>
            </a:r>
          </a:p>
          <a:p>
            <a:pPr marL="0" indent="0">
              <a:buNone/>
            </a:pPr>
            <a:r>
              <a:rPr lang="en-US" dirty="0"/>
              <a:t>      A smart contract is basically a small computer program that runs on a blockchain. It contains a series of “if-then” statements that execute automatically when certain conditions are met.</a:t>
            </a:r>
          </a:p>
          <a:p>
            <a:pPr marL="0" indent="0">
              <a:buNone/>
            </a:pPr>
            <a:r>
              <a:rPr lang="en-US" b="1" dirty="0"/>
              <a:t>3. Decentralized Autonomous Organizations(DAO) / DAC:</a:t>
            </a:r>
          </a:p>
          <a:p>
            <a:pPr marL="0" indent="0">
              <a:buNone/>
            </a:pPr>
            <a:r>
              <a:rPr lang="en-US" dirty="0"/>
              <a:t>   A collection of smart contracts that could be used to create a set of interlocking rules for a digital corporation.</a:t>
            </a:r>
          </a:p>
          <a:p>
            <a:endParaRPr lang="en-IN" dirty="0"/>
          </a:p>
        </p:txBody>
      </p:sp>
    </p:spTree>
    <p:extLst>
      <p:ext uri="{BB962C8B-B14F-4D97-AF65-F5344CB8AC3E}">
        <p14:creationId xmlns:p14="http://schemas.microsoft.com/office/powerpoint/2010/main" val="3559788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1EF1-08DA-7964-D112-3574EC85E23F}"/>
              </a:ext>
            </a:extLst>
          </p:cNvPr>
          <p:cNvSpPr>
            <a:spLocks noGrp="1"/>
          </p:cNvSpPr>
          <p:nvPr>
            <p:ph type="title"/>
          </p:nvPr>
        </p:nvSpPr>
        <p:spPr>
          <a:xfrm>
            <a:off x="294968" y="365126"/>
            <a:ext cx="11058832" cy="873740"/>
          </a:xfrm>
        </p:spPr>
        <p:txBody>
          <a:bodyPr/>
          <a:lstStyle/>
          <a:p>
            <a:r>
              <a:rPr lang="en-IN" b="1" dirty="0"/>
              <a:t>1. Lowering Uncertainty in Trade</a:t>
            </a:r>
          </a:p>
        </p:txBody>
      </p:sp>
      <p:sp>
        <p:nvSpPr>
          <p:cNvPr id="3" name="Content Placeholder 2">
            <a:extLst>
              <a:ext uri="{FF2B5EF4-FFF2-40B4-BE49-F238E27FC236}">
                <a16:creationId xmlns:a16="http://schemas.microsoft.com/office/drawing/2014/main" id="{E5B49C44-B00D-B290-B04C-353878A38472}"/>
              </a:ext>
            </a:extLst>
          </p:cNvPr>
          <p:cNvSpPr>
            <a:spLocks noGrp="1"/>
          </p:cNvSpPr>
          <p:nvPr>
            <p:ph idx="1"/>
          </p:nvPr>
        </p:nvSpPr>
        <p:spPr>
          <a:xfrm>
            <a:off x="294968" y="1238866"/>
            <a:ext cx="11602064" cy="5254008"/>
          </a:xfrm>
        </p:spPr>
        <p:txBody>
          <a:bodyPr>
            <a:normAutofit/>
          </a:bodyPr>
          <a:lstStyle/>
          <a:p>
            <a:r>
              <a:rPr lang="en-US" dirty="0"/>
              <a:t>Blockchain technology has at times been characterized as a “distributed trust network” because it relies on many nodes instead of a central authority. </a:t>
            </a:r>
          </a:p>
          <a:p>
            <a:r>
              <a:rPr lang="en-US" dirty="0"/>
              <a:t>From an economic standpoint, this kind of network </a:t>
            </a:r>
            <a:r>
              <a:rPr lang="en-US" b="1" dirty="0"/>
              <a:t>can potentially replace some of the trusted third parties, </a:t>
            </a:r>
            <a:r>
              <a:rPr lang="en-US" dirty="0"/>
              <a:t>or institutions, that have acted as trust brokers in our transactions to date. </a:t>
            </a:r>
          </a:p>
          <a:p>
            <a:r>
              <a:rPr lang="en-US" dirty="0"/>
              <a:t>The basic idea of blockchain is that we can use technology to disintermediate the institutions to transfer value directly. </a:t>
            </a:r>
          </a:p>
          <a:p>
            <a:r>
              <a:rPr lang="en-US" dirty="0"/>
              <a:t>In some ways, this looks more similar to our early agrarian transactions, where we could trade through barter in a more direct, one-to-one model. </a:t>
            </a:r>
          </a:p>
          <a:p>
            <a:r>
              <a:rPr lang="en-US" dirty="0"/>
              <a:t>For example, instead of using a bank or marketplace platform as a brokering source of trust, we can use a network like the Bitcoin blockchain to directly transfer value between two accounts. </a:t>
            </a:r>
            <a:endParaRPr lang="en-IN" dirty="0"/>
          </a:p>
        </p:txBody>
      </p:sp>
    </p:spTree>
    <p:extLst>
      <p:ext uri="{BB962C8B-B14F-4D97-AF65-F5344CB8AC3E}">
        <p14:creationId xmlns:p14="http://schemas.microsoft.com/office/powerpoint/2010/main" val="102514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580F-7C49-F92F-C217-CE49C17F495E}"/>
              </a:ext>
            </a:extLst>
          </p:cNvPr>
          <p:cNvSpPr>
            <a:spLocks noGrp="1"/>
          </p:cNvSpPr>
          <p:nvPr>
            <p:ph type="title"/>
          </p:nvPr>
        </p:nvSpPr>
        <p:spPr>
          <a:xfrm>
            <a:off x="838200" y="365126"/>
            <a:ext cx="10515600" cy="962230"/>
          </a:xfrm>
        </p:spPr>
        <p:txBody>
          <a:bodyPr/>
          <a:lstStyle/>
          <a:p>
            <a:r>
              <a:rPr lang="en-US" b="1" dirty="0"/>
              <a:t>Decentralized Database</a:t>
            </a:r>
            <a:endParaRPr lang="en-IN" b="1" dirty="0"/>
          </a:p>
        </p:txBody>
      </p:sp>
      <p:sp>
        <p:nvSpPr>
          <p:cNvPr id="3" name="Content Placeholder 2">
            <a:extLst>
              <a:ext uri="{FF2B5EF4-FFF2-40B4-BE49-F238E27FC236}">
                <a16:creationId xmlns:a16="http://schemas.microsoft.com/office/drawing/2014/main" id="{3A52FBDF-BEAF-FC66-553F-259CAF6A1A59}"/>
              </a:ext>
            </a:extLst>
          </p:cNvPr>
          <p:cNvSpPr>
            <a:spLocks noGrp="1"/>
          </p:cNvSpPr>
          <p:nvPr>
            <p:ph idx="1"/>
          </p:nvPr>
        </p:nvSpPr>
        <p:spPr>
          <a:xfrm>
            <a:off x="521110" y="1327356"/>
            <a:ext cx="11454580" cy="4849607"/>
          </a:xfrm>
        </p:spPr>
        <p:txBody>
          <a:bodyPr>
            <a:normAutofit fontScale="92500" lnSpcReduction="20000"/>
          </a:bodyPr>
          <a:lstStyle/>
          <a:p>
            <a:r>
              <a:rPr lang="en-US" b="1" dirty="0"/>
              <a:t>A database </a:t>
            </a:r>
            <a:r>
              <a:rPr lang="en-US" dirty="0"/>
              <a:t>is simply a collection of data or information. A phonebook, bank for example. </a:t>
            </a:r>
          </a:p>
          <a:p>
            <a:r>
              <a:rPr lang="en-US" dirty="0"/>
              <a:t>A </a:t>
            </a:r>
            <a:r>
              <a:rPr lang="en-US" b="1" dirty="0"/>
              <a:t>decentralized database </a:t>
            </a:r>
            <a:r>
              <a:rPr lang="en-US" dirty="0"/>
              <a:t>is one where there is no single, centralized storage of data and no single authority or system administrator. </a:t>
            </a:r>
          </a:p>
          <a:p>
            <a:r>
              <a:rPr lang="en-US" dirty="0"/>
              <a:t>Decentralized databases generally have </a:t>
            </a:r>
            <a:r>
              <a:rPr lang="en-US" b="1" dirty="0"/>
              <a:t>multiple readers </a:t>
            </a:r>
            <a:r>
              <a:rPr lang="en-US" dirty="0"/>
              <a:t>and </a:t>
            </a:r>
            <a:r>
              <a:rPr lang="en-US" b="1" dirty="0"/>
              <a:t>multiple writers </a:t>
            </a:r>
            <a:r>
              <a:rPr lang="en-US" dirty="0"/>
              <a:t>such as when </a:t>
            </a:r>
            <a:r>
              <a:rPr lang="en-US" b="1" dirty="0"/>
              <a:t>multiple servers </a:t>
            </a:r>
            <a:r>
              <a:rPr lang="en-US" dirty="0"/>
              <a:t>on a network provide data to clients. </a:t>
            </a:r>
          </a:p>
          <a:p>
            <a:r>
              <a:rPr lang="en-US" dirty="0"/>
              <a:t>An additional form of information architecture is a </a:t>
            </a:r>
            <a:r>
              <a:rPr lang="en-US" b="1" dirty="0"/>
              <a:t>distributed database, </a:t>
            </a:r>
            <a:r>
              <a:rPr lang="en-US" dirty="0"/>
              <a:t>where all the nodes on the network contain information and they are equal and have equal rights. </a:t>
            </a:r>
          </a:p>
          <a:p>
            <a:r>
              <a:rPr lang="en-US" dirty="0"/>
              <a:t>Blockchains are intermittently referred to as both </a:t>
            </a:r>
            <a:r>
              <a:rPr lang="en-US" b="1" dirty="0"/>
              <a:t>decentralized and distributed, </a:t>
            </a:r>
            <a:r>
              <a:rPr lang="en-US" dirty="0"/>
              <a:t>since they often have both qualities (independent nodes and full replication and rights). </a:t>
            </a:r>
          </a:p>
          <a:p>
            <a:r>
              <a:rPr lang="en-US" dirty="0"/>
              <a:t>We will consider the blockchain to be </a:t>
            </a:r>
            <a:r>
              <a:rPr lang="en-US" b="1" dirty="0"/>
              <a:t>decentralized</a:t>
            </a:r>
            <a:r>
              <a:rPr lang="en-US" dirty="0"/>
              <a:t>. </a:t>
            </a:r>
          </a:p>
        </p:txBody>
      </p:sp>
    </p:spTree>
    <p:extLst>
      <p:ext uri="{BB962C8B-B14F-4D97-AF65-F5344CB8AC3E}">
        <p14:creationId xmlns:p14="http://schemas.microsoft.com/office/powerpoint/2010/main" val="125894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1EF1-08DA-7964-D112-3574EC85E23F}"/>
              </a:ext>
            </a:extLst>
          </p:cNvPr>
          <p:cNvSpPr>
            <a:spLocks noGrp="1"/>
          </p:cNvSpPr>
          <p:nvPr>
            <p:ph type="title"/>
          </p:nvPr>
        </p:nvSpPr>
        <p:spPr>
          <a:xfrm>
            <a:off x="294968" y="365126"/>
            <a:ext cx="11058832" cy="873740"/>
          </a:xfrm>
        </p:spPr>
        <p:txBody>
          <a:bodyPr/>
          <a:lstStyle/>
          <a:p>
            <a:r>
              <a:rPr lang="en-IN" b="1" dirty="0"/>
              <a:t>1. Lowering Uncertainty in Trade (Contd.)</a:t>
            </a:r>
          </a:p>
        </p:txBody>
      </p:sp>
      <p:sp>
        <p:nvSpPr>
          <p:cNvPr id="3" name="Content Placeholder 2">
            <a:extLst>
              <a:ext uri="{FF2B5EF4-FFF2-40B4-BE49-F238E27FC236}">
                <a16:creationId xmlns:a16="http://schemas.microsoft.com/office/drawing/2014/main" id="{E5B49C44-B00D-B290-B04C-353878A38472}"/>
              </a:ext>
            </a:extLst>
          </p:cNvPr>
          <p:cNvSpPr>
            <a:spLocks noGrp="1"/>
          </p:cNvSpPr>
          <p:nvPr>
            <p:ph idx="1"/>
          </p:nvPr>
        </p:nvSpPr>
        <p:spPr>
          <a:xfrm>
            <a:off x="294968" y="1238866"/>
            <a:ext cx="11602064" cy="5254008"/>
          </a:xfrm>
        </p:spPr>
        <p:txBody>
          <a:bodyPr>
            <a:normAutofit/>
          </a:bodyPr>
          <a:lstStyle/>
          <a:p>
            <a:r>
              <a:rPr lang="en-US" dirty="0"/>
              <a:t>As an analogy, this might be similar to when you have an escrow account set up by a mortgage company. </a:t>
            </a:r>
          </a:p>
          <a:p>
            <a:r>
              <a:rPr lang="en-US" dirty="0"/>
              <a:t>Under the terms of the mortgage contract, an escrow account is set up to automatically disburse funds when taxes or insurance payments are due; usually every quarter. </a:t>
            </a:r>
          </a:p>
          <a:p>
            <a:r>
              <a:rPr lang="en-US" dirty="0"/>
              <a:t>For a blockchain, the funds are locked up until the terms of that transaction are met and the payment is triggered through code. </a:t>
            </a:r>
          </a:p>
          <a:p>
            <a:r>
              <a:rPr lang="en-US" dirty="0"/>
              <a:t>The mortgage process itself could be considered a use case for blockchain technology, and some companies are working on replacing the management of mortgages (and its inherent fees), with automated execution without error using the technology of blockchain.</a:t>
            </a:r>
            <a:endParaRPr lang="en-IN" dirty="0"/>
          </a:p>
        </p:txBody>
      </p:sp>
    </p:spTree>
    <p:extLst>
      <p:ext uri="{BB962C8B-B14F-4D97-AF65-F5344CB8AC3E}">
        <p14:creationId xmlns:p14="http://schemas.microsoft.com/office/powerpoint/2010/main" val="3918323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BB73-C37A-3B3F-7ACC-9964720474C2}"/>
              </a:ext>
            </a:extLst>
          </p:cNvPr>
          <p:cNvSpPr>
            <a:spLocks noGrp="1"/>
          </p:cNvSpPr>
          <p:nvPr>
            <p:ph type="title"/>
          </p:nvPr>
        </p:nvSpPr>
        <p:spPr>
          <a:xfrm>
            <a:off x="255639" y="365126"/>
            <a:ext cx="11828206" cy="834410"/>
          </a:xfrm>
        </p:spPr>
        <p:txBody>
          <a:bodyPr>
            <a:noAutofit/>
          </a:bodyPr>
          <a:lstStyle/>
          <a:p>
            <a:pPr algn="just"/>
            <a:r>
              <a:rPr lang="en-US" sz="3600" b="1" dirty="0">
                <a:latin typeface="+mn-lt"/>
              </a:rPr>
              <a:t>2</a:t>
            </a:r>
            <a:r>
              <a:rPr lang="en-US" sz="3600" b="1" dirty="0">
                <a:latin typeface="+mn-lt"/>
                <a:ea typeface="+mn-ea"/>
                <a:cs typeface="+mn-cs"/>
              </a:rPr>
              <a:t>. Changing the Role of the Firm: A Nexus of Smart Contracts</a:t>
            </a:r>
            <a:br>
              <a:rPr lang="en-US" sz="3600" b="1" dirty="0">
                <a:latin typeface="+mn-lt"/>
              </a:rPr>
            </a:br>
            <a:endParaRPr lang="en-IN" sz="3600" b="1" dirty="0">
              <a:latin typeface="+mn-lt"/>
            </a:endParaRPr>
          </a:p>
        </p:txBody>
      </p:sp>
      <p:sp>
        <p:nvSpPr>
          <p:cNvPr id="3" name="Content Placeholder 2">
            <a:extLst>
              <a:ext uri="{FF2B5EF4-FFF2-40B4-BE49-F238E27FC236}">
                <a16:creationId xmlns:a16="http://schemas.microsoft.com/office/drawing/2014/main" id="{2EBB04DE-AA2D-65CF-E1C8-295B4C5710E1}"/>
              </a:ext>
            </a:extLst>
          </p:cNvPr>
          <p:cNvSpPr>
            <a:spLocks noGrp="1"/>
          </p:cNvSpPr>
          <p:nvPr>
            <p:ph idx="1"/>
          </p:nvPr>
        </p:nvSpPr>
        <p:spPr>
          <a:xfrm>
            <a:off x="422787" y="904568"/>
            <a:ext cx="11513574" cy="5588306"/>
          </a:xfrm>
        </p:spPr>
        <p:txBody>
          <a:bodyPr/>
          <a:lstStyle/>
          <a:p>
            <a:pPr algn="just"/>
            <a:r>
              <a:rPr lang="en-US" dirty="0"/>
              <a:t>A contract is generally the terms of an agreement between parties that is legally enforceable. </a:t>
            </a:r>
          </a:p>
          <a:p>
            <a:pPr algn="just"/>
            <a:r>
              <a:rPr lang="en-US" dirty="0"/>
              <a:t>We can use blockchain technology to encode these relationships and agreements and take the place of the firm to some extent. This is the essence of the smart contract. </a:t>
            </a:r>
          </a:p>
          <a:p>
            <a:pPr algn="just"/>
            <a:r>
              <a:rPr lang="en-US" dirty="0"/>
              <a:t>A smart contract is basically a small computer program that runs on a blockchain. It contains a series of “if-then” statements that execute automatically when certain conditions are met. </a:t>
            </a:r>
          </a:p>
          <a:p>
            <a:pPr algn="just"/>
            <a:r>
              <a:rPr lang="en-US" dirty="0"/>
              <a:t>These are often called </a:t>
            </a:r>
            <a:r>
              <a:rPr lang="en-US" b="1" dirty="0"/>
              <a:t>“self-executing” or “self-enforcing” </a:t>
            </a:r>
            <a:r>
              <a:rPr lang="en-US" dirty="0"/>
              <a:t>contracts because we use the blockchain to execute the contracts automatically and accurately instead of blindly trusting the customer or paying lawyers to enforce them. </a:t>
            </a:r>
            <a:endParaRPr lang="en-IN" dirty="0"/>
          </a:p>
        </p:txBody>
      </p:sp>
    </p:spTree>
    <p:extLst>
      <p:ext uri="{BB962C8B-B14F-4D97-AF65-F5344CB8AC3E}">
        <p14:creationId xmlns:p14="http://schemas.microsoft.com/office/powerpoint/2010/main" val="305101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A786-A782-E5C7-A299-8D261EBCD718}"/>
              </a:ext>
            </a:extLst>
          </p:cNvPr>
          <p:cNvSpPr>
            <a:spLocks noGrp="1"/>
          </p:cNvSpPr>
          <p:nvPr>
            <p:ph type="title"/>
          </p:nvPr>
        </p:nvSpPr>
        <p:spPr>
          <a:xfrm>
            <a:off x="147484" y="365125"/>
            <a:ext cx="11956026" cy="854075"/>
          </a:xfrm>
        </p:spPr>
        <p:txBody>
          <a:bodyPr>
            <a:normAutofit fontScale="90000"/>
          </a:bodyPr>
          <a:lstStyle/>
          <a:p>
            <a:pPr algn="just"/>
            <a:r>
              <a:rPr lang="en-IN" b="1" dirty="0">
                <a:latin typeface="+mn-lt"/>
              </a:rPr>
              <a:t>3.</a:t>
            </a:r>
            <a:r>
              <a:rPr lang="en-US" b="1" dirty="0">
                <a:latin typeface="+mn-lt"/>
              </a:rPr>
              <a:t>Decentralized Autonomous Organizations(DAO) / DAC</a:t>
            </a:r>
            <a:endParaRPr lang="en-IN" b="1" dirty="0">
              <a:latin typeface="+mn-lt"/>
            </a:endParaRPr>
          </a:p>
        </p:txBody>
      </p:sp>
      <p:sp>
        <p:nvSpPr>
          <p:cNvPr id="3" name="Content Placeholder 2">
            <a:extLst>
              <a:ext uri="{FF2B5EF4-FFF2-40B4-BE49-F238E27FC236}">
                <a16:creationId xmlns:a16="http://schemas.microsoft.com/office/drawing/2014/main" id="{92ED6846-D06B-AE08-99AA-ABEC549FD246}"/>
              </a:ext>
            </a:extLst>
          </p:cNvPr>
          <p:cNvSpPr>
            <a:spLocks noGrp="1"/>
          </p:cNvSpPr>
          <p:nvPr>
            <p:ph idx="1"/>
          </p:nvPr>
        </p:nvSpPr>
        <p:spPr>
          <a:xfrm>
            <a:off x="147484" y="1288026"/>
            <a:ext cx="11798710" cy="4888937"/>
          </a:xfrm>
        </p:spPr>
        <p:txBody>
          <a:bodyPr/>
          <a:lstStyle/>
          <a:p>
            <a:pPr algn="just"/>
            <a:r>
              <a:rPr lang="en-US" dirty="0"/>
              <a:t>A Decentralized Autonomous Organization or “DAO” also interchangeably called DACs (Decentralized Autonomous Corporations)  is a collection of smart contracts that could be used to create a set of interlocking rules for a digital corporation. </a:t>
            </a:r>
          </a:p>
          <a:p>
            <a:pPr algn="just"/>
            <a:r>
              <a:rPr lang="en-US" dirty="0"/>
              <a:t>These digital-only entities are designed to run and maintain all their transactions and rules on a blockchain using smart contracts.</a:t>
            </a:r>
          </a:p>
          <a:p>
            <a:pPr algn="just"/>
            <a:r>
              <a:rPr lang="en-US" dirty="0"/>
              <a:t>Other than participating in a DAC or DAO through private key digital signatures, these structures can potentially take over many functions that would usually require a board, or other governing body.</a:t>
            </a:r>
            <a:endParaRPr lang="en-IN" dirty="0"/>
          </a:p>
        </p:txBody>
      </p:sp>
    </p:spTree>
    <p:extLst>
      <p:ext uri="{BB962C8B-B14F-4D97-AF65-F5344CB8AC3E}">
        <p14:creationId xmlns:p14="http://schemas.microsoft.com/office/powerpoint/2010/main" val="722606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A786-A782-E5C7-A299-8D261EBCD718}"/>
              </a:ext>
            </a:extLst>
          </p:cNvPr>
          <p:cNvSpPr>
            <a:spLocks noGrp="1"/>
          </p:cNvSpPr>
          <p:nvPr>
            <p:ph type="title"/>
          </p:nvPr>
        </p:nvSpPr>
        <p:spPr>
          <a:xfrm>
            <a:off x="147484" y="365125"/>
            <a:ext cx="11956026" cy="854075"/>
          </a:xfrm>
        </p:spPr>
        <p:txBody>
          <a:bodyPr>
            <a:normAutofit fontScale="90000"/>
          </a:bodyPr>
          <a:lstStyle/>
          <a:p>
            <a:pPr algn="just"/>
            <a:r>
              <a:rPr lang="en-IN" b="1" dirty="0">
                <a:latin typeface="+mn-lt"/>
              </a:rPr>
              <a:t>3.</a:t>
            </a:r>
            <a:r>
              <a:rPr lang="en-US" b="1" dirty="0">
                <a:latin typeface="+mn-lt"/>
              </a:rPr>
              <a:t>Decentralized Autonomous Organizations(DAO) / DAC</a:t>
            </a:r>
            <a:endParaRPr lang="en-IN" b="1" dirty="0">
              <a:latin typeface="+mn-lt"/>
            </a:endParaRPr>
          </a:p>
        </p:txBody>
      </p:sp>
      <p:sp>
        <p:nvSpPr>
          <p:cNvPr id="3" name="Content Placeholder 2">
            <a:extLst>
              <a:ext uri="{FF2B5EF4-FFF2-40B4-BE49-F238E27FC236}">
                <a16:creationId xmlns:a16="http://schemas.microsoft.com/office/drawing/2014/main" id="{92ED6846-D06B-AE08-99AA-ABEC549FD246}"/>
              </a:ext>
            </a:extLst>
          </p:cNvPr>
          <p:cNvSpPr>
            <a:spLocks noGrp="1"/>
          </p:cNvSpPr>
          <p:nvPr>
            <p:ph idx="1"/>
          </p:nvPr>
        </p:nvSpPr>
        <p:spPr>
          <a:xfrm>
            <a:off x="147484" y="1288026"/>
            <a:ext cx="11798710" cy="5348748"/>
          </a:xfrm>
        </p:spPr>
        <p:txBody>
          <a:bodyPr>
            <a:normAutofit/>
          </a:bodyPr>
          <a:lstStyle/>
          <a:p>
            <a:pPr algn="just"/>
            <a:r>
              <a:rPr lang="en-IN" dirty="0"/>
              <a:t>Contd. </a:t>
            </a:r>
            <a:r>
              <a:rPr lang="en-IN" b="1" dirty="0"/>
              <a:t>Examples:</a:t>
            </a:r>
          </a:p>
          <a:p>
            <a:r>
              <a:rPr lang="en-US" sz="2800" dirty="0"/>
              <a:t>DASH: DASH is a cryptocurrency started in 2014 that attempts to operate as a self-governing DAO, funding itself by allocating 10% of mining fees associated with its cryptocurrency propagation to the DAO.</a:t>
            </a:r>
          </a:p>
          <a:p>
            <a:r>
              <a:rPr lang="en-US" sz="2800" dirty="0"/>
              <a:t>“The DAO” was crowd-funded in 2016 and built on the Ethereum platform. It was designed to be a traditional venture fund that accepted proposals for projects to be built on Ethereum and grow the ecosystem of innovation for the platform.</a:t>
            </a:r>
          </a:p>
          <a:p>
            <a:r>
              <a:rPr lang="en-US" sz="2800" b="0" i="0" dirty="0">
                <a:solidFill>
                  <a:srgbClr val="202124"/>
                </a:solidFill>
                <a:effectLst/>
                <a:latin typeface="arial" panose="020B0604020202020204" pitchFamily="34" charset="0"/>
              </a:rPr>
              <a:t>The </a:t>
            </a:r>
            <a:r>
              <a:rPr lang="en-US" sz="2800" b="1" i="0" dirty="0">
                <a:solidFill>
                  <a:srgbClr val="202124"/>
                </a:solidFill>
                <a:effectLst/>
                <a:latin typeface="arial" panose="020B0604020202020204" pitchFamily="34" charset="0"/>
              </a:rPr>
              <a:t>Crowdfunding platform </a:t>
            </a:r>
            <a:r>
              <a:rPr lang="en-US" sz="2800" b="0" i="0" dirty="0">
                <a:solidFill>
                  <a:srgbClr val="202124"/>
                </a:solidFill>
                <a:effectLst/>
                <a:latin typeface="arial" panose="020B0604020202020204" pitchFamily="34" charset="0"/>
              </a:rPr>
              <a:t>in blockchain makes different possibilities for the startups by </a:t>
            </a:r>
            <a:r>
              <a:rPr lang="en-US" sz="2800" b="1" i="0" dirty="0">
                <a:solidFill>
                  <a:srgbClr val="202124"/>
                </a:solidFill>
                <a:effectLst/>
                <a:latin typeface="arial" panose="020B0604020202020204" pitchFamily="34" charset="0"/>
              </a:rPr>
              <a:t>raising the funds to create their own digital currency</a:t>
            </a:r>
            <a:r>
              <a:rPr lang="en-US" sz="2800" b="0" i="0" dirty="0">
                <a:solidFill>
                  <a:srgbClr val="202124"/>
                </a:solidFill>
                <a:effectLst/>
                <a:latin typeface="arial" panose="020B0604020202020204" pitchFamily="34" charset="0"/>
              </a:rPr>
              <a:t> and it is peer-to-peer fund raising model some of the famous crowdfunding cryptocurrencies are </a:t>
            </a:r>
            <a:r>
              <a:rPr lang="en-US" sz="2800" b="0" i="0" dirty="0" err="1">
                <a:solidFill>
                  <a:srgbClr val="202124"/>
                </a:solidFill>
                <a:effectLst/>
                <a:latin typeface="arial" panose="020B0604020202020204" pitchFamily="34" charset="0"/>
              </a:rPr>
              <a:t>coinspace</a:t>
            </a:r>
            <a:r>
              <a:rPr lang="en-US" sz="2800" b="0" i="0" dirty="0">
                <a:solidFill>
                  <a:srgbClr val="202124"/>
                </a:solidFill>
                <a:effectLst/>
                <a:latin typeface="arial" panose="020B0604020202020204" pitchFamily="34" charset="0"/>
              </a:rPr>
              <a:t>, swarm, </a:t>
            </a:r>
            <a:r>
              <a:rPr lang="en-US" sz="2800" b="0" i="0" dirty="0" err="1">
                <a:solidFill>
                  <a:srgbClr val="202124"/>
                </a:solidFill>
                <a:effectLst/>
                <a:latin typeface="arial" panose="020B0604020202020204" pitchFamily="34" charset="0"/>
              </a:rPr>
              <a:t>judobaby</a:t>
            </a:r>
            <a:r>
              <a:rPr lang="en-US" sz="2800" b="0" i="0" dirty="0">
                <a:solidFill>
                  <a:srgbClr val="202124"/>
                </a:solidFill>
                <a:effectLst/>
                <a:latin typeface="arial" panose="020B0604020202020204" pitchFamily="34" charset="0"/>
              </a:rPr>
              <a:t> etc.</a:t>
            </a:r>
            <a:endParaRPr lang="en-US" sz="2800" dirty="0"/>
          </a:p>
          <a:p>
            <a:pPr algn="just"/>
            <a:endParaRPr lang="en-IN" dirty="0"/>
          </a:p>
        </p:txBody>
      </p:sp>
    </p:spTree>
    <p:extLst>
      <p:ext uri="{BB962C8B-B14F-4D97-AF65-F5344CB8AC3E}">
        <p14:creationId xmlns:p14="http://schemas.microsoft.com/office/powerpoint/2010/main" val="597099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86DD-A986-BDFD-E543-1178A3BD0717}"/>
              </a:ext>
            </a:extLst>
          </p:cNvPr>
          <p:cNvSpPr>
            <a:spLocks noGrp="1"/>
          </p:cNvSpPr>
          <p:nvPr>
            <p:ph type="title"/>
          </p:nvPr>
        </p:nvSpPr>
        <p:spPr>
          <a:xfrm>
            <a:off x="511277" y="365125"/>
            <a:ext cx="10842523" cy="1325563"/>
          </a:xfrm>
        </p:spPr>
        <p:txBody>
          <a:bodyPr/>
          <a:lstStyle/>
          <a:p>
            <a:r>
              <a:rPr lang="en-IN" b="1" dirty="0"/>
              <a:t>Types of Blockchains</a:t>
            </a:r>
          </a:p>
        </p:txBody>
      </p:sp>
      <p:sp>
        <p:nvSpPr>
          <p:cNvPr id="3" name="Content Placeholder 2">
            <a:extLst>
              <a:ext uri="{FF2B5EF4-FFF2-40B4-BE49-F238E27FC236}">
                <a16:creationId xmlns:a16="http://schemas.microsoft.com/office/drawing/2014/main" id="{DA9D6528-A366-4B04-447D-758CAE367FE0}"/>
              </a:ext>
            </a:extLst>
          </p:cNvPr>
          <p:cNvSpPr>
            <a:spLocks noGrp="1"/>
          </p:cNvSpPr>
          <p:nvPr>
            <p:ph idx="1"/>
          </p:nvPr>
        </p:nvSpPr>
        <p:spPr>
          <a:xfrm>
            <a:off x="403123" y="1825625"/>
            <a:ext cx="10950677" cy="4351338"/>
          </a:xfrm>
        </p:spPr>
        <p:txBody>
          <a:bodyPr/>
          <a:lstStyle/>
          <a:p>
            <a:pPr marL="514350" indent="-514350">
              <a:buFont typeface="+mj-lt"/>
              <a:buAutoNum type="arabicPeriod"/>
            </a:pPr>
            <a:r>
              <a:rPr lang="en-US" dirty="0"/>
              <a:t>Public Block Chain</a:t>
            </a:r>
          </a:p>
          <a:p>
            <a:pPr marL="514350" indent="-514350">
              <a:buFont typeface="+mj-lt"/>
              <a:buAutoNum type="arabicPeriod"/>
            </a:pPr>
            <a:r>
              <a:rPr lang="en-US" dirty="0"/>
              <a:t>Private Blockchain</a:t>
            </a:r>
          </a:p>
          <a:p>
            <a:pPr marL="514350" indent="-514350">
              <a:buFont typeface="+mj-lt"/>
              <a:buAutoNum type="arabicPeriod"/>
            </a:pPr>
            <a:r>
              <a:rPr lang="en-US" dirty="0"/>
              <a:t>Permissioned Blockchain: the nodes are scoped to a known and approved set of participants.</a:t>
            </a:r>
          </a:p>
          <a:p>
            <a:pPr marL="514350" indent="-514350">
              <a:buFont typeface="+mj-lt"/>
              <a:buAutoNum type="arabicPeriod"/>
            </a:pPr>
            <a:r>
              <a:rPr lang="en-US" dirty="0"/>
              <a:t>Permissionless Blockchain: allows for anyone to participate as a node by installing the software and copying the blockchain onto their computers, such as in the case of Bitcoin;</a:t>
            </a:r>
          </a:p>
          <a:p>
            <a:pPr marL="514350" indent="-514350">
              <a:buFont typeface="+mj-lt"/>
              <a:buAutoNum type="arabicPeriod"/>
            </a:pPr>
            <a:r>
              <a:rPr lang="en-US" dirty="0"/>
              <a:t>Public permissioned blockchains</a:t>
            </a:r>
          </a:p>
          <a:p>
            <a:endParaRPr lang="en-IN" dirty="0"/>
          </a:p>
        </p:txBody>
      </p:sp>
    </p:spTree>
    <p:extLst>
      <p:ext uri="{BB962C8B-B14F-4D97-AF65-F5344CB8AC3E}">
        <p14:creationId xmlns:p14="http://schemas.microsoft.com/office/powerpoint/2010/main" val="11413211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92DB-F909-46D7-D742-33D6899A8B41}"/>
              </a:ext>
            </a:extLst>
          </p:cNvPr>
          <p:cNvSpPr>
            <a:spLocks noGrp="1"/>
          </p:cNvSpPr>
          <p:nvPr>
            <p:ph type="title"/>
          </p:nvPr>
        </p:nvSpPr>
        <p:spPr>
          <a:xfrm>
            <a:off x="412955" y="365125"/>
            <a:ext cx="10940845" cy="1325563"/>
          </a:xfrm>
        </p:spPr>
        <p:txBody>
          <a:bodyPr/>
          <a:lstStyle/>
          <a:p>
            <a:r>
              <a:rPr lang="en-IN" b="1" dirty="0"/>
              <a:t>1. Public Blockchains</a:t>
            </a:r>
          </a:p>
        </p:txBody>
      </p:sp>
      <p:sp>
        <p:nvSpPr>
          <p:cNvPr id="3" name="Content Placeholder 2">
            <a:extLst>
              <a:ext uri="{FF2B5EF4-FFF2-40B4-BE49-F238E27FC236}">
                <a16:creationId xmlns:a16="http://schemas.microsoft.com/office/drawing/2014/main" id="{1F484E74-6E90-0D98-9F6F-7B25386D798A}"/>
              </a:ext>
            </a:extLst>
          </p:cNvPr>
          <p:cNvSpPr>
            <a:spLocks noGrp="1"/>
          </p:cNvSpPr>
          <p:nvPr>
            <p:ph idx="1"/>
          </p:nvPr>
        </p:nvSpPr>
        <p:spPr>
          <a:xfrm>
            <a:off x="412955" y="1825625"/>
            <a:ext cx="11611897" cy="4667250"/>
          </a:xfrm>
        </p:spPr>
        <p:txBody>
          <a:bodyPr>
            <a:normAutofit lnSpcReduction="10000"/>
          </a:bodyPr>
          <a:lstStyle/>
          <a:p>
            <a:pPr algn="just"/>
            <a:r>
              <a:rPr lang="en-US" dirty="0"/>
              <a:t>Public blockchains, like the Bitcoin network, allow anyone to write onto the blockchain or read from the blockchain. </a:t>
            </a:r>
          </a:p>
          <a:p>
            <a:pPr algn="just"/>
            <a:r>
              <a:rPr lang="en-US" dirty="0"/>
              <a:t>Essentially, participation is completely open and voluntary. </a:t>
            </a:r>
          </a:p>
          <a:p>
            <a:pPr algn="just"/>
            <a:r>
              <a:rPr lang="en-US" dirty="0"/>
              <a:t>In this sense, a public blockchain is similar to Wikipedia, since anyone can post or edit a page on the site. And like Wikipedia, there is a community of verifiers who reach a consensus about the validity of the transaction. </a:t>
            </a:r>
          </a:p>
          <a:p>
            <a:pPr algn="just"/>
            <a:r>
              <a:rPr lang="en-US" dirty="0"/>
              <a:t>If a member of the blockchain repeatedly tries to </a:t>
            </a:r>
            <a:r>
              <a:rPr lang="en-US" b="1" dirty="0"/>
              <a:t>submit invalid transactions</a:t>
            </a:r>
            <a:r>
              <a:rPr lang="en-US" dirty="0"/>
              <a:t>, the blockchain community will start ignoring that particular node. </a:t>
            </a:r>
          </a:p>
          <a:p>
            <a:pPr algn="just"/>
            <a:r>
              <a:rPr lang="en-US" b="1" dirty="0"/>
              <a:t>Also, you can see a history of all the changes in ownership of an asset on the blockchain, just as you can see a record of all the edits to a particular article on Wikipedia. </a:t>
            </a:r>
            <a:endParaRPr lang="en-IN" b="1" dirty="0"/>
          </a:p>
        </p:txBody>
      </p:sp>
    </p:spTree>
    <p:extLst>
      <p:ext uri="{BB962C8B-B14F-4D97-AF65-F5344CB8AC3E}">
        <p14:creationId xmlns:p14="http://schemas.microsoft.com/office/powerpoint/2010/main" val="2408886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544E-0358-96E3-D917-9C7D1637978A}"/>
              </a:ext>
            </a:extLst>
          </p:cNvPr>
          <p:cNvSpPr>
            <a:spLocks noGrp="1"/>
          </p:cNvSpPr>
          <p:nvPr>
            <p:ph type="title"/>
          </p:nvPr>
        </p:nvSpPr>
        <p:spPr>
          <a:xfrm>
            <a:off x="353961" y="365126"/>
            <a:ext cx="11562736" cy="1050720"/>
          </a:xfrm>
        </p:spPr>
        <p:txBody>
          <a:bodyPr/>
          <a:lstStyle/>
          <a:p>
            <a:r>
              <a:rPr lang="en-IN" b="1" dirty="0"/>
              <a:t>2. Private Blockchains</a:t>
            </a:r>
          </a:p>
        </p:txBody>
      </p:sp>
      <p:sp>
        <p:nvSpPr>
          <p:cNvPr id="3" name="Content Placeholder 2">
            <a:extLst>
              <a:ext uri="{FF2B5EF4-FFF2-40B4-BE49-F238E27FC236}">
                <a16:creationId xmlns:a16="http://schemas.microsoft.com/office/drawing/2014/main" id="{0639C534-1CE8-F4A3-97E5-DCC1E71764B7}"/>
              </a:ext>
            </a:extLst>
          </p:cNvPr>
          <p:cNvSpPr>
            <a:spLocks noGrp="1"/>
          </p:cNvSpPr>
          <p:nvPr>
            <p:ph idx="1"/>
          </p:nvPr>
        </p:nvSpPr>
        <p:spPr>
          <a:xfrm>
            <a:off x="265471" y="1415846"/>
            <a:ext cx="11572568" cy="5442154"/>
          </a:xfrm>
        </p:spPr>
        <p:txBody>
          <a:bodyPr>
            <a:normAutofit fontScale="92500" lnSpcReduction="10000"/>
          </a:bodyPr>
          <a:lstStyle/>
          <a:p>
            <a:pPr algn="just"/>
            <a:r>
              <a:rPr lang="en-US" dirty="0"/>
              <a:t>Businesses started to become especially interested in creating private blockchains so that they could enjoy the operational benefits of blockchain technology (e.g. a shared reality) without opening themselves and their data to the world. </a:t>
            </a:r>
          </a:p>
          <a:p>
            <a:pPr algn="just"/>
            <a:r>
              <a:rPr lang="en-US" dirty="0"/>
              <a:t>In a private blockchain the reading and writing capabilities are scoped to a set of participants, and not publicly accessible. </a:t>
            </a:r>
          </a:p>
          <a:p>
            <a:pPr algn="just"/>
            <a:r>
              <a:rPr lang="en-US" dirty="0"/>
              <a:t>Eventually, some of these private blockchains may migrate to becoming more public, but in the early stages, it makes sense to experiment in a more controlled sandbox rather than run the risk of transmitting or broadcasting sensitive data while still learning how to leverage this technology effectively. </a:t>
            </a:r>
          </a:p>
          <a:p>
            <a:pPr algn="just"/>
            <a:r>
              <a:rPr lang="en-US" b="1" dirty="0"/>
              <a:t>For that reason, applications in healthcare, financial services, digital identity, and supply chain management are being developed using private blockchain architectures. </a:t>
            </a:r>
          </a:p>
          <a:p>
            <a:pPr algn="just"/>
            <a:r>
              <a:rPr lang="en-US" dirty="0"/>
              <a:t>As an example, IBM has made this a big part of its corporate strategy and is actively promoting the Hyperledger framework for this kind of enterprise work.</a:t>
            </a:r>
            <a:endParaRPr lang="en-IN" dirty="0"/>
          </a:p>
        </p:txBody>
      </p:sp>
    </p:spTree>
    <p:extLst>
      <p:ext uri="{BB962C8B-B14F-4D97-AF65-F5344CB8AC3E}">
        <p14:creationId xmlns:p14="http://schemas.microsoft.com/office/powerpoint/2010/main" val="3545521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5B61-615B-8822-4FFC-3F47C48E5945}"/>
              </a:ext>
            </a:extLst>
          </p:cNvPr>
          <p:cNvSpPr>
            <a:spLocks noGrp="1"/>
          </p:cNvSpPr>
          <p:nvPr>
            <p:ph type="title"/>
          </p:nvPr>
        </p:nvSpPr>
        <p:spPr>
          <a:xfrm>
            <a:off x="442452" y="365125"/>
            <a:ext cx="10911348" cy="1325563"/>
          </a:xfrm>
        </p:spPr>
        <p:txBody>
          <a:bodyPr/>
          <a:lstStyle/>
          <a:p>
            <a:r>
              <a:rPr lang="en-US" b="1" i="0" dirty="0">
                <a:solidFill>
                  <a:srgbClr val="010304"/>
                </a:solidFill>
                <a:effectLst/>
                <a:latin typeface="+mn-lt"/>
              </a:rPr>
              <a:t>3. Permissionless Blockchain</a:t>
            </a:r>
            <a:br>
              <a:rPr lang="en-US" b="1" i="0" dirty="0">
                <a:solidFill>
                  <a:srgbClr val="010304"/>
                </a:solidFill>
                <a:effectLst/>
                <a:latin typeface="__Inter_d9825c"/>
              </a:rPr>
            </a:br>
            <a:endParaRPr lang="en-IN" dirty="0"/>
          </a:p>
        </p:txBody>
      </p:sp>
      <p:sp>
        <p:nvSpPr>
          <p:cNvPr id="3" name="Content Placeholder 2">
            <a:extLst>
              <a:ext uri="{FF2B5EF4-FFF2-40B4-BE49-F238E27FC236}">
                <a16:creationId xmlns:a16="http://schemas.microsoft.com/office/drawing/2014/main" id="{DEF17C22-2D3B-03EA-5B11-7C2510BBDFB7}"/>
              </a:ext>
            </a:extLst>
          </p:cNvPr>
          <p:cNvSpPr>
            <a:spLocks noGrp="1"/>
          </p:cNvSpPr>
          <p:nvPr>
            <p:ph idx="1"/>
          </p:nvPr>
        </p:nvSpPr>
        <p:spPr>
          <a:xfrm>
            <a:off x="137652" y="1111044"/>
            <a:ext cx="11916696" cy="5545395"/>
          </a:xfrm>
        </p:spPr>
        <p:txBody>
          <a:bodyPr>
            <a:normAutofit/>
          </a:bodyPr>
          <a:lstStyle/>
          <a:p>
            <a:pPr algn="just"/>
            <a:r>
              <a:rPr lang="en-US" sz="3200" b="0" i="0" dirty="0">
                <a:effectLst/>
              </a:rPr>
              <a:t>Put simply, permissionless means you can freely join and use a blockchain network and participate in </a:t>
            </a:r>
            <a:r>
              <a:rPr lang="en-US" sz="3200" b="0" i="0" u="sng" strike="noStrike" dirty="0">
                <a:effectLst/>
                <a:hlinkClick r:id="rId2">
                  <a:extLst>
                    <a:ext uri="{A12FA001-AC4F-418D-AE19-62706E023703}">
                      <ahyp:hlinkClr xmlns:ahyp="http://schemas.microsoft.com/office/drawing/2018/hyperlinkcolor" val="tx"/>
                    </a:ext>
                  </a:extLst>
                </a:hlinkClick>
              </a:rPr>
              <a:t>consensus</a:t>
            </a:r>
            <a:r>
              <a:rPr lang="en-US" sz="3200" b="0" i="0" dirty="0">
                <a:effectLst/>
              </a:rPr>
              <a:t> without first obtaining permission, approval, or authorization. </a:t>
            </a:r>
          </a:p>
          <a:p>
            <a:pPr algn="just"/>
            <a:r>
              <a:rPr lang="en-US" sz="3200" b="0" i="0" dirty="0">
                <a:effectLst/>
              </a:rPr>
              <a:t>In contrast to permissionless blockchains, </a:t>
            </a:r>
            <a:r>
              <a:rPr lang="en-US" sz="3200" b="0" i="0" u="sng" strike="noStrike" dirty="0">
                <a:effectLst/>
                <a:hlinkClick r:id="rId3">
                  <a:extLst>
                    <a:ext uri="{A12FA001-AC4F-418D-AE19-62706E023703}">
                      <ahyp:hlinkClr xmlns:ahyp="http://schemas.microsoft.com/office/drawing/2018/hyperlinkcolor" val="tx"/>
                    </a:ext>
                  </a:extLst>
                </a:hlinkClick>
              </a:rPr>
              <a:t>permissioned</a:t>
            </a:r>
            <a:r>
              <a:rPr lang="en-US" sz="3200" b="0" i="1" u="none" strike="noStrike" dirty="0">
                <a:effectLst/>
              </a:rPr>
              <a:t> </a:t>
            </a:r>
            <a:r>
              <a:rPr lang="en-US" sz="3200" b="0" i="0" dirty="0">
                <a:effectLst/>
              </a:rPr>
              <a:t>blockchains have gatekeepers that decide who can and cannot access, use, and govern the blockchain.  </a:t>
            </a:r>
          </a:p>
          <a:p>
            <a:pPr algn="just"/>
            <a:r>
              <a:rPr lang="en-US" sz="3200" dirty="0"/>
              <a:t>Examples of popular permissionless blockchains include </a:t>
            </a:r>
            <a:r>
              <a:rPr lang="en-US" sz="3200" dirty="0">
                <a:hlinkClick r:id="rId4">
                  <a:extLst>
                    <a:ext uri="{A12FA001-AC4F-418D-AE19-62706E023703}">
                      <ahyp:hlinkClr xmlns:ahyp="http://schemas.microsoft.com/office/drawing/2018/hyperlinkcolor" val="tx"/>
                    </a:ext>
                  </a:extLst>
                </a:hlinkClick>
              </a:rPr>
              <a:t>Bitcoin (BTC)</a:t>
            </a:r>
            <a:r>
              <a:rPr lang="en-US" sz="3200" dirty="0"/>
              <a:t>, </a:t>
            </a:r>
            <a:r>
              <a:rPr lang="en-US" sz="3200" dirty="0">
                <a:hlinkClick r:id="rId5">
                  <a:extLst>
                    <a:ext uri="{A12FA001-AC4F-418D-AE19-62706E023703}">
                      <ahyp:hlinkClr xmlns:ahyp="http://schemas.microsoft.com/office/drawing/2018/hyperlinkcolor" val="tx"/>
                    </a:ext>
                  </a:extLst>
                </a:hlinkClick>
              </a:rPr>
              <a:t>Ethereum (ETH)</a:t>
            </a:r>
            <a:r>
              <a:rPr lang="en-US" sz="3200" dirty="0"/>
              <a:t>, </a:t>
            </a:r>
            <a:r>
              <a:rPr lang="en-US" sz="3200" dirty="0">
                <a:hlinkClick r:id="rId6">
                  <a:extLst>
                    <a:ext uri="{A12FA001-AC4F-418D-AE19-62706E023703}">
                      <ahyp:hlinkClr xmlns:ahyp="http://schemas.microsoft.com/office/drawing/2018/hyperlinkcolor" val="tx"/>
                    </a:ext>
                  </a:extLst>
                </a:hlinkClick>
              </a:rPr>
              <a:t>Cardano (ADA)</a:t>
            </a:r>
            <a:r>
              <a:rPr lang="en-US" sz="3200" dirty="0"/>
              <a:t>, and </a:t>
            </a:r>
            <a:r>
              <a:rPr lang="en-US" sz="3200" dirty="0">
                <a:hlinkClick r:id="rId7">
                  <a:extLst>
                    <a:ext uri="{A12FA001-AC4F-418D-AE19-62706E023703}">
                      <ahyp:hlinkClr xmlns:ahyp="http://schemas.microsoft.com/office/drawing/2018/hyperlinkcolor" val="tx"/>
                    </a:ext>
                  </a:extLst>
                </a:hlinkClick>
              </a:rPr>
              <a:t>Dogecoin (DOGE)</a:t>
            </a:r>
            <a:r>
              <a:rPr lang="en-US" sz="3200" dirty="0"/>
              <a:t>. </a:t>
            </a:r>
          </a:p>
          <a:p>
            <a:pPr algn="just"/>
            <a:r>
              <a:rPr lang="en-US" sz="3200" dirty="0"/>
              <a:t>With these blockchains, practically anyone can join the network; send and receive transactions; operate a node; view, copy and contribute to the code; and participate in the consensus process. </a:t>
            </a:r>
          </a:p>
          <a:p>
            <a:pPr algn="just"/>
            <a:endParaRPr lang="en-IN" dirty="0"/>
          </a:p>
        </p:txBody>
      </p:sp>
    </p:spTree>
    <p:extLst>
      <p:ext uri="{BB962C8B-B14F-4D97-AF65-F5344CB8AC3E}">
        <p14:creationId xmlns:p14="http://schemas.microsoft.com/office/powerpoint/2010/main" val="1057046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D24B-2BDB-C8CF-E4C1-3824924F60E8}"/>
              </a:ext>
            </a:extLst>
          </p:cNvPr>
          <p:cNvSpPr>
            <a:spLocks noGrp="1"/>
          </p:cNvSpPr>
          <p:nvPr>
            <p:ph type="title"/>
          </p:nvPr>
        </p:nvSpPr>
        <p:spPr>
          <a:xfrm>
            <a:off x="304800" y="1"/>
            <a:ext cx="11049000" cy="1278193"/>
          </a:xfrm>
        </p:spPr>
        <p:txBody>
          <a:bodyPr/>
          <a:lstStyle/>
          <a:p>
            <a:r>
              <a:rPr lang="en-IN" b="1" dirty="0"/>
              <a:t>4. Permissioned Blockchains</a:t>
            </a:r>
          </a:p>
        </p:txBody>
      </p:sp>
      <p:sp>
        <p:nvSpPr>
          <p:cNvPr id="3" name="Content Placeholder 2">
            <a:extLst>
              <a:ext uri="{FF2B5EF4-FFF2-40B4-BE49-F238E27FC236}">
                <a16:creationId xmlns:a16="http://schemas.microsoft.com/office/drawing/2014/main" id="{A128F01F-8DBE-4140-132B-D3C1F6076935}"/>
              </a:ext>
            </a:extLst>
          </p:cNvPr>
          <p:cNvSpPr>
            <a:spLocks noGrp="1"/>
          </p:cNvSpPr>
          <p:nvPr>
            <p:ph idx="1"/>
          </p:nvPr>
        </p:nvSpPr>
        <p:spPr>
          <a:xfrm>
            <a:off x="216309" y="1042218"/>
            <a:ext cx="11798709" cy="5515897"/>
          </a:xfrm>
        </p:spPr>
        <p:txBody>
          <a:bodyPr>
            <a:normAutofit lnSpcReduction="10000"/>
          </a:bodyPr>
          <a:lstStyle/>
          <a:p>
            <a:pPr algn="just"/>
            <a:r>
              <a:rPr lang="en-US" b="0" i="0" dirty="0">
                <a:effectLst/>
                <a:latin typeface="__Inter_d9825c"/>
              </a:rPr>
              <a:t>Permissioned blockchains, on the other hand, limit who is allowed to participate in financial (or other) activities, and are typically controlled by a specific individual, entity, or group. </a:t>
            </a:r>
          </a:p>
          <a:p>
            <a:pPr algn="just"/>
            <a:r>
              <a:rPr lang="en-US" b="0" i="0" dirty="0">
                <a:effectLst/>
                <a:latin typeface="__Inter_d9825c"/>
              </a:rPr>
              <a:t>These permissioned blockchains are more commonly called </a:t>
            </a:r>
            <a:r>
              <a:rPr lang="en-US" b="0" i="0" u="sng" strike="noStrike" dirty="0">
                <a:effectLst/>
                <a:latin typeface="__Inter_d9825c"/>
                <a:hlinkClick r:id="rId2">
                  <a:extLst>
                    <a:ext uri="{A12FA001-AC4F-418D-AE19-62706E023703}">
                      <ahyp:hlinkClr xmlns:ahyp="http://schemas.microsoft.com/office/drawing/2018/hyperlinkcolor" val="tx"/>
                    </a:ext>
                  </a:extLst>
                </a:hlinkClick>
              </a:rPr>
              <a:t>private blockchains</a:t>
            </a:r>
            <a:r>
              <a:rPr lang="en-US" b="0" i="0" dirty="0">
                <a:effectLst/>
                <a:latin typeface="__Inter_d9825c"/>
              </a:rPr>
              <a:t>. </a:t>
            </a:r>
          </a:p>
          <a:p>
            <a:pPr algn="just"/>
            <a:r>
              <a:rPr lang="en-US" b="0" i="0" dirty="0">
                <a:effectLst/>
                <a:latin typeface="__Inter_d9825c"/>
              </a:rPr>
              <a:t>They are often used by businesses and political organizations that desire a secure database with controls. </a:t>
            </a:r>
          </a:p>
          <a:p>
            <a:pPr algn="just"/>
            <a:r>
              <a:rPr lang="en-US" b="0" i="0" dirty="0">
                <a:effectLst/>
                <a:latin typeface="__Inter_d9825c"/>
              </a:rPr>
              <a:t>This allows an organization to keep private data confidential while allowing it to leverage other benefits of blockchain.</a:t>
            </a:r>
          </a:p>
          <a:p>
            <a:pPr algn="just"/>
            <a:r>
              <a:rPr lang="en-US" b="0" i="0" dirty="0">
                <a:effectLst/>
                <a:latin typeface="__Inter_d9825c"/>
              </a:rPr>
              <a:t> Use cases for these systems include data storage, digital ID systems, and inventory and supply chain management. </a:t>
            </a:r>
          </a:p>
          <a:p>
            <a:pPr algn="just"/>
            <a:r>
              <a:rPr lang="en-US" b="0" i="0" dirty="0">
                <a:effectLst/>
                <a:latin typeface="__Inter_d9825c"/>
              </a:rPr>
              <a:t>Popular permissioned blockchains include </a:t>
            </a:r>
            <a:r>
              <a:rPr lang="en-US" b="0" i="0" u="sng" strike="noStrike" dirty="0">
                <a:effectLst/>
                <a:latin typeface="__Inter_d9825c"/>
                <a:hlinkClick r:id="rId3">
                  <a:extLst>
                    <a:ext uri="{A12FA001-AC4F-418D-AE19-62706E023703}">
                      <ahyp:hlinkClr xmlns:ahyp="http://schemas.microsoft.com/office/drawing/2018/hyperlinkcolor" val="tx"/>
                    </a:ext>
                  </a:extLst>
                </a:hlinkClick>
              </a:rPr>
              <a:t>Quorum</a:t>
            </a:r>
            <a:r>
              <a:rPr lang="en-US" b="0" i="0" dirty="0">
                <a:effectLst/>
                <a:latin typeface="__Inter_d9825c"/>
              </a:rPr>
              <a:t>, R3 Corda, and </a:t>
            </a:r>
            <a:r>
              <a:rPr lang="en-US" b="0" i="0" u="sng" strike="noStrike" dirty="0">
                <a:effectLst/>
                <a:latin typeface="__Inter_d9825c"/>
                <a:hlinkClick r:id="rId4">
                  <a:extLst>
                    <a:ext uri="{A12FA001-AC4F-418D-AE19-62706E023703}">
                      <ahyp:hlinkClr xmlns:ahyp="http://schemas.microsoft.com/office/drawing/2018/hyperlinkcolor" val="tx"/>
                    </a:ext>
                  </a:extLst>
                </a:hlinkClick>
              </a:rPr>
              <a:t>Hyperledger Fabric</a:t>
            </a:r>
            <a:r>
              <a:rPr lang="en-US" b="0" i="0" dirty="0">
                <a:effectLst/>
                <a:latin typeface="__Inter_d9825c"/>
              </a:rPr>
              <a:t>.</a:t>
            </a:r>
            <a:endParaRPr lang="en-IN" dirty="0"/>
          </a:p>
        </p:txBody>
      </p:sp>
    </p:spTree>
    <p:extLst>
      <p:ext uri="{BB962C8B-B14F-4D97-AF65-F5344CB8AC3E}">
        <p14:creationId xmlns:p14="http://schemas.microsoft.com/office/powerpoint/2010/main" val="665897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07B2-C552-9E19-026F-DDB02B10D0E9}"/>
              </a:ext>
            </a:extLst>
          </p:cNvPr>
          <p:cNvSpPr>
            <a:spLocks noGrp="1"/>
          </p:cNvSpPr>
          <p:nvPr>
            <p:ph type="title"/>
          </p:nvPr>
        </p:nvSpPr>
        <p:spPr>
          <a:xfrm>
            <a:off x="334297" y="0"/>
            <a:ext cx="11019503" cy="678426"/>
          </a:xfrm>
        </p:spPr>
        <p:txBody>
          <a:bodyPr>
            <a:normAutofit fontScale="90000"/>
          </a:bodyPr>
          <a:lstStyle/>
          <a:p>
            <a:r>
              <a:rPr lang="en-IN" b="1" dirty="0"/>
              <a:t>5. Public Permissioned Blockchains</a:t>
            </a:r>
          </a:p>
        </p:txBody>
      </p:sp>
      <p:sp>
        <p:nvSpPr>
          <p:cNvPr id="3" name="Content Placeholder 2">
            <a:extLst>
              <a:ext uri="{FF2B5EF4-FFF2-40B4-BE49-F238E27FC236}">
                <a16:creationId xmlns:a16="http://schemas.microsoft.com/office/drawing/2014/main" id="{3AE1D262-9011-F0F3-6207-97CC85E0B53B}"/>
              </a:ext>
            </a:extLst>
          </p:cNvPr>
          <p:cNvSpPr>
            <a:spLocks noGrp="1"/>
          </p:cNvSpPr>
          <p:nvPr>
            <p:ph idx="1"/>
          </p:nvPr>
        </p:nvSpPr>
        <p:spPr>
          <a:xfrm>
            <a:off x="216311" y="589936"/>
            <a:ext cx="11818374" cy="6017342"/>
          </a:xfrm>
        </p:spPr>
        <p:txBody>
          <a:bodyPr>
            <a:normAutofit fontScale="85000" lnSpcReduction="10000"/>
          </a:bodyPr>
          <a:lstStyle/>
          <a:p>
            <a:pPr algn="just"/>
            <a:r>
              <a:rPr lang="en-US" dirty="0"/>
              <a:t>Public permissioned blockchains are a hybrid form of blockchain networks that combine features of both public and permissioned blockchains. In a public permissioned blockchain, the network is open to anyone who wants to participate, much like a public blockchain.</a:t>
            </a:r>
          </a:p>
          <a:p>
            <a:pPr algn="just"/>
            <a:r>
              <a:rPr lang="en-US" dirty="0"/>
              <a:t> However, unlike pure public blockchains like Bitcoin or Ethereum, where anyone can join anonymously and participate in block validation (mining), public permissioned blockchains require participants to be permissioned or authorized to interact with the network.</a:t>
            </a:r>
          </a:p>
          <a:p>
            <a:pPr algn="just"/>
            <a:r>
              <a:rPr lang="en-US" dirty="0"/>
              <a:t>Key characteristics of public permissioned blockchains include:</a:t>
            </a:r>
          </a:p>
          <a:p>
            <a:pPr algn="just"/>
            <a:r>
              <a:rPr lang="en-US" b="1" dirty="0"/>
              <a:t>1. Open Participation: </a:t>
            </a:r>
            <a:r>
              <a:rPr lang="en-US" dirty="0"/>
              <a:t>Anyone can join the network and participate in transaction validation and consensus mechanisms. This open nature allows for decentralized participation.</a:t>
            </a:r>
          </a:p>
          <a:p>
            <a:pPr algn="just"/>
            <a:r>
              <a:rPr lang="en-US" b="1" dirty="0"/>
              <a:t>2. Permissioned Validators: </a:t>
            </a:r>
            <a:r>
              <a:rPr lang="en-US" dirty="0"/>
              <a:t>While the network is open to participation, validators (nodes responsible for validating transactions and adding them to the blockchain) are permissioned. This means that participants must be authorized or vetted by the network's administrators to become validators.</a:t>
            </a:r>
          </a:p>
          <a:p>
            <a:pPr algn="just"/>
            <a:r>
              <a:rPr lang="en-US" b="1" dirty="0"/>
              <a:t>3. Transparency and Immutability: </a:t>
            </a:r>
            <a:r>
              <a:rPr lang="en-US" dirty="0"/>
              <a:t>Like all blockchain networks, public permissioned blockchains maintain transparency and immutability of transaction records. Once transactions are recorded on the blockchain, they cannot be altered, providing a high level of trust and security.</a:t>
            </a:r>
          </a:p>
          <a:p>
            <a:pPr algn="just"/>
            <a:endParaRPr lang="en-US" dirty="0"/>
          </a:p>
        </p:txBody>
      </p:sp>
    </p:spTree>
    <p:extLst>
      <p:ext uri="{BB962C8B-B14F-4D97-AF65-F5344CB8AC3E}">
        <p14:creationId xmlns:p14="http://schemas.microsoft.com/office/powerpoint/2010/main" val="233562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A897B2-8F11-CC7F-1009-19B662F62CBE}"/>
              </a:ext>
            </a:extLst>
          </p:cNvPr>
          <p:cNvPicPr>
            <a:picLocks noGrp="1" noChangeAspect="1"/>
          </p:cNvPicPr>
          <p:nvPr>
            <p:ph idx="1"/>
          </p:nvPr>
        </p:nvPicPr>
        <p:blipFill>
          <a:blip r:embed="rId2"/>
          <a:stretch>
            <a:fillRect/>
          </a:stretch>
        </p:blipFill>
        <p:spPr>
          <a:xfrm>
            <a:off x="1288025" y="1002890"/>
            <a:ext cx="9812593" cy="4682570"/>
          </a:xfrm>
        </p:spPr>
      </p:pic>
    </p:spTree>
    <p:extLst>
      <p:ext uri="{BB962C8B-B14F-4D97-AF65-F5344CB8AC3E}">
        <p14:creationId xmlns:p14="http://schemas.microsoft.com/office/powerpoint/2010/main" val="2747575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773C2-9010-D82E-8B8A-515AB5AC9F26}"/>
              </a:ext>
            </a:extLst>
          </p:cNvPr>
          <p:cNvSpPr>
            <a:spLocks noGrp="1"/>
          </p:cNvSpPr>
          <p:nvPr>
            <p:ph idx="1"/>
          </p:nvPr>
        </p:nvSpPr>
        <p:spPr>
          <a:xfrm>
            <a:off x="304800" y="373626"/>
            <a:ext cx="11670890" cy="5803337"/>
          </a:xfrm>
        </p:spPr>
        <p:txBody>
          <a:bodyPr>
            <a:normAutofit/>
          </a:bodyPr>
          <a:lstStyle/>
          <a:p>
            <a:r>
              <a:rPr lang="en-US" dirty="0"/>
              <a:t>4. </a:t>
            </a:r>
            <a:r>
              <a:rPr lang="en-US" b="1" dirty="0"/>
              <a:t>Decentralization: </a:t>
            </a:r>
            <a:r>
              <a:rPr lang="en-US" dirty="0"/>
              <a:t>Public permissioned blockchains aim to achieve decentralization by allowing a wide range of participants to contribute to the consensus process. However, the degree of decentralization may vary depending on factors such as the number of validators and the governance model of the blockchain.</a:t>
            </a:r>
          </a:p>
          <a:p>
            <a:r>
              <a:rPr lang="en-US" b="1" dirty="0"/>
              <a:t>5. Use Cases: </a:t>
            </a:r>
            <a:r>
              <a:rPr lang="en-US" dirty="0"/>
              <a:t>Public permissioned blockchains are suitable for various use cases where transparency, decentralization, and regulatory compliance are essential. These may include supply chain management, identity verification, financial services, and government applications.</a:t>
            </a:r>
          </a:p>
          <a:p>
            <a:r>
              <a:rPr lang="en-US" dirty="0"/>
              <a:t>Overall, public permissioned blockchains offer a balance between the openness of public blockchains and the control of permissioned blockchains, making them suitable for applications that require a degree of decentralization while still adhering to regulatory requirements.</a:t>
            </a:r>
            <a:endParaRPr lang="en-IN" dirty="0"/>
          </a:p>
          <a:p>
            <a:endParaRPr lang="en-IN" b="1" dirty="0"/>
          </a:p>
        </p:txBody>
      </p:sp>
    </p:spTree>
    <p:extLst>
      <p:ext uri="{BB962C8B-B14F-4D97-AF65-F5344CB8AC3E}">
        <p14:creationId xmlns:p14="http://schemas.microsoft.com/office/powerpoint/2010/main" val="543108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F02B-C714-C04F-4A1B-53CD0F227594}"/>
              </a:ext>
            </a:extLst>
          </p:cNvPr>
          <p:cNvSpPr>
            <a:spLocks noGrp="1"/>
          </p:cNvSpPr>
          <p:nvPr>
            <p:ph type="title"/>
          </p:nvPr>
        </p:nvSpPr>
        <p:spPr>
          <a:xfrm>
            <a:off x="838200" y="365126"/>
            <a:ext cx="10515600" cy="981894"/>
          </a:xfrm>
        </p:spPr>
        <p:txBody>
          <a:bodyPr/>
          <a:lstStyle/>
          <a:p>
            <a:r>
              <a:rPr lang="en-IN" b="1" dirty="0"/>
              <a:t>Business of Blockchain</a:t>
            </a:r>
          </a:p>
        </p:txBody>
      </p:sp>
      <p:sp>
        <p:nvSpPr>
          <p:cNvPr id="3" name="Content Placeholder 2">
            <a:extLst>
              <a:ext uri="{FF2B5EF4-FFF2-40B4-BE49-F238E27FC236}">
                <a16:creationId xmlns:a16="http://schemas.microsoft.com/office/drawing/2014/main" id="{626125EB-A80A-E2D2-0A1A-19B4539BD10E}"/>
              </a:ext>
            </a:extLst>
          </p:cNvPr>
          <p:cNvSpPr>
            <a:spLocks noGrp="1"/>
          </p:cNvSpPr>
          <p:nvPr>
            <p:ph idx="1"/>
          </p:nvPr>
        </p:nvSpPr>
        <p:spPr>
          <a:xfrm>
            <a:off x="353961" y="1956619"/>
            <a:ext cx="10999839" cy="4220344"/>
          </a:xfrm>
        </p:spPr>
        <p:txBody>
          <a:bodyPr/>
          <a:lstStyle/>
          <a:p>
            <a:pPr marL="0" indent="0">
              <a:buNone/>
            </a:pPr>
            <a:r>
              <a:rPr lang="en-US" u="sng" dirty="0"/>
              <a:t>Use Cases</a:t>
            </a:r>
          </a:p>
          <a:p>
            <a:pPr marL="0" indent="0">
              <a:buNone/>
            </a:pPr>
            <a:r>
              <a:rPr lang="en-US" dirty="0"/>
              <a:t>1. Asset Tracking</a:t>
            </a:r>
            <a:endParaRPr lang="en-US" u="sng" dirty="0"/>
          </a:p>
          <a:p>
            <a:pPr marL="0" indent="0">
              <a:buNone/>
            </a:pPr>
            <a:r>
              <a:rPr lang="en-US" dirty="0"/>
              <a:t>2. Identity Management</a:t>
            </a:r>
            <a:endParaRPr lang="en-US" u="sng" dirty="0"/>
          </a:p>
          <a:p>
            <a:pPr marL="0" indent="0">
              <a:buNone/>
            </a:pPr>
            <a:r>
              <a:rPr lang="en-US" dirty="0"/>
              <a:t>3. Internet of Things (IoT) Integration </a:t>
            </a:r>
            <a:endParaRPr lang="en-US" u="sng" dirty="0"/>
          </a:p>
          <a:p>
            <a:pPr marL="0" indent="0">
              <a:buNone/>
            </a:pPr>
            <a:r>
              <a:rPr lang="en-US" dirty="0"/>
              <a:t>4. Decentralized Autonomous Supply Chains</a:t>
            </a:r>
            <a:endParaRPr lang="en-US" u="sng" dirty="0"/>
          </a:p>
          <a:p>
            <a:endParaRPr lang="en-IN" dirty="0"/>
          </a:p>
        </p:txBody>
      </p:sp>
    </p:spTree>
    <p:extLst>
      <p:ext uri="{BB962C8B-B14F-4D97-AF65-F5344CB8AC3E}">
        <p14:creationId xmlns:p14="http://schemas.microsoft.com/office/powerpoint/2010/main" val="216848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5D1B-46B4-377D-C351-3E9899B36FA0}"/>
              </a:ext>
            </a:extLst>
          </p:cNvPr>
          <p:cNvSpPr>
            <a:spLocks noGrp="1"/>
          </p:cNvSpPr>
          <p:nvPr>
            <p:ph type="title"/>
          </p:nvPr>
        </p:nvSpPr>
        <p:spPr>
          <a:xfrm>
            <a:off x="216310" y="68827"/>
            <a:ext cx="11137490" cy="924232"/>
          </a:xfrm>
        </p:spPr>
        <p:txBody>
          <a:bodyPr>
            <a:normAutofit/>
          </a:bodyPr>
          <a:lstStyle/>
          <a:p>
            <a:r>
              <a:rPr lang="en-IN" b="1" dirty="0"/>
              <a:t>1. Asset Tracking</a:t>
            </a:r>
          </a:p>
        </p:txBody>
      </p:sp>
      <p:sp>
        <p:nvSpPr>
          <p:cNvPr id="3" name="Content Placeholder 2">
            <a:extLst>
              <a:ext uri="{FF2B5EF4-FFF2-40B4-BE49-F238E27FC236}">
                <a16:creationId xmlns:a16="http://schemas.microsoft.com/office/drawing/2014/main" id="{603CC4CD-4952-CC97-517F-01BD0F45A5A6}"/>
              </a:ext>
            </a:extLst>
          </p:cNvPr>
          <p:cNvSpPr>
            <a:spLocks noGrp="1"/>
          </p:cNvSpPr>
          <p:nvPr>
            <p:ph idx="1"/>
          </p:nvPr>
        </p:nvSpPr>
        <p:spPr>
          <a:xfrm>
            <a:off x="216310" y="993059"/>
            <a:ext cx="11815916" cy="5272395"/>
          </a:xfrm>
        </p:spPr>
        <p:txBody>
          <a:bodyPr/>
          <a:lstStyle/>
          <a:p>
            <a:r>
              <a:rPr lang="en-US" dirty="0"/>
              <a:t>Assets can be tangible things such as food, rare minerals, vehicles, and real estate. Or they can be intangible assets like patents, trademarks, copyrights, brands, and even the infamous “goodwill.” </a:t>
            </a:r>
          </a:p>
          <a:p>
            <a:r>
              <a:rPr lang="en-US" dirty="0"/>
              <a:t>For a tangible asset, it may be important to accurately know its identity, origin/source, and certification.</a:t>
            </a:r>
            <a:endParaRPr lang="en-IN" dirty="0"/>
          </a:p>
        </p:txBody>
      </p:sp>
    </p:spTree>
    <p:extLst>
      <p:ext uri="{BB962C8B-B14F-4D97-AF65-F5344CB8AC3E}">
        <p14:creationId xmlns:p14="http://schemas.microsoft.com/office/powerpoint/2010/main" val="22714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5D1B-46B4-377D-C351-3E9899B36FA0}"/>
              </a:ext>
            </a:extLst>
          </p:cNvPr>
          <p:cNvSpPr>
            <a:spLocks noGrp="1"/>
          </p:cNvSpPr>
          <p:nvPr>
            <p:ph type="title"/>
          </p:nvPr>
        </p:nvSpPr>
        <p:spPr>
          <a:xfrm>
            <a:off x="216310" y="68827"/>
            <a:ext cx="11137490" cy="924232"/>
          </a:xfrm>
        </p:spPr>
        <p:txBody>
          <a:bodyPr>
            <a:normAutofit/>
          </a:bodyPr>
          <a:lstStyle/>
          <a:p>
            <a:r>
              <a:rPr lang="en-IN" b="1" dirty="0"/>
              <a:t>1. Asset Tracking (Contd.)</a:t>
            </a:r>
          </a:p>
        </p:txBody>
      </p:sp>
      <p:sp>
        <p:nvSpPr>
          <p:cNvPr id="3" name="Content Placeholder 2">
            <a:extLst>
              <a:ext uri="{FF2B5EF4-FFF2-40B4-BE49-F238E27FC236}">
                <a16:creationId xmlns:a16="http://schemas.microsoft.com/office/drawing/2014/main" id="{603CC4CD-4952-CC97-517F-01BD0F45A5A6}"/>
              </a:ext>
            </a:extLst>
          </p:cNvPr>
          <p:cNvSpPr>
            <a:spLocks noGrp="1"/>
          </p:cNvSpPr>
          <p:nvPr>
            <p:ph idx="1"/>
          </p:nvPr>
        </p:nvSpPr>
        <p:spPr>
          <a:xfrm>
            <a:off x="216310" y="993059"/>
            <a:ext cx="11815916" cy="5796114"/>
          </a:xfrm>
        </p:spPr>
        <p:txBody>
          <a:bodyPr>
            <a:normAutofit lnSpcReduction="10000"/>
          </a:bodyPr>
          <a:lstStyle/>
          <a:p>
            <a:r>
              <a:rPr lang="en-US" dirty="0"/>
              <a:t>Consider Walmart, for example. They may receive a food alert related to an E-coli outbreak affecting romaine lettuce that they have sold in their stores. Once they learn about the outbreak, they need to quickly trace this lettuce back to the actual farm where it was grown and packed. </a:t>
            </a:r>
          </a:p>
          <a:p>
            <a:r>
              <a:rPr lang="en-US" dirty="0"/>
              <a:t>The lettuce may have been contaminated somewhere along the supply chain, too, so they need to identify all the different touch-points for the lettuce in question. </a:t>
            </a:r>
          </a:p>
          <a:p>
            <a:r>
              <a:rPr lang="en-US" dirty="0"/>
              <a:t>Likewise, they need to be able to identify who purchased the romaine lettuce that was contaminated. Walmart today has excellent systems for tracking items in its supply chains, which are some of the best in the world. </a:t>
            </a:r>
          </a:p>
          <a:p>
            <a:r>
              <a:rPr lang="en-US" b="1" dirty="0"/>
              <a:t>However, the company can still take weeks to get down to the granularity of the actual farmer or purchaser of the lettuce. </a:t>
            </a:r>
          </a:p>
          <a:p>
            <a:r>
              <a:rPr lang="en-US" b="1" dirty="0"/>
              <a:t>Supply chain recalls are costly and time-consuming. Blockchain technology offers major improvements in all areas of asset tracking. </a:t>
            </a:r>
            <a:endParaRPr lang="en-IN" b="1" dirty="0"/>
          </a:p>
        </p:txBody>
      </p:sp>
    </p:spTree>
    <p:extLst>
      <p:ext uri="{BB962C8B-B14F-4D97-AF65-F5344CB8AC3E}">
        <p14:creationId xmlns:p14="http://schemas.microsoft.com/office/powerpoint/2010/main" val="3125950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5D1B-46B4-377D-C351-3E9899B36FA0}"/>
              </a:ext>
            </a:extLst>
          </p:cNvPr>
          <p:cNvSpPr>
            <a:spLocks noGrp="1"/>
          </p:cNvSpPr>
          <p:nvPr>
            <p:ph type="title"/>
          </p:nvPr>
        </p:nvSpPr>
        <p:spPr>
          <a:xfrm>
            <a:off x="216310" y="68827"/>
            <a:ext cx="11137490" cy="924232"/>
          </a:xfrm>
        </p:spPr>
        <p:txBody>
          <a:bodyPr>
            <a:normAutofit/>
          </a:bodyPr>
          <a:lstStyle/>
          <a:p>
            <a:r>
              <a:rPr lang="en-IN" b="1" dirty="0"/>
              <a:t>1. Asset Tracking (Contd.)</a:t>
            </a:r>
          </a:p>
        </p:txBody>
      </p:sp>
      <p:sp>
        <p:nvSpPr>
          <p:cNvPr id="3" name="Content Placeholder 2">
            <a:extLst>
              <a:ext uri="{FF2B5EF4-FFF2-40B4-BE49-F238E27FC236}">
                <a16:creationId xmlns:a16="http://schemas.microsoft.com/office/drawing/2014/main" id="{603CC4CD-4952-CC97-517F-01BD0F45A5A6}"/>
              </a:ext>
            </a:extLst>
          </p:cNvPr>
          <p:cNvSpPr>
            <a:spLocks noGrp="1"/>
          </p:cNvSpPr>
          <p:nvPr>
            <p:ph idx="1"/>
          </p:nvPr>
        </p:nvSpPr>
        <p:spPr>
          <a:xfrm>
            <a:off x="216310" y="993059"/>
            <a:ext cx="11815916" cy="5796114"/>
          </a:xfrm>
        </p:spPr>
        <p:txBody>
          <a:bodyPr>
            <a:normAutofit/>
          </a:bodyPr>
          <a:lstStyle/>
          <a:p>
            <a:r>
              <a:rPr lang="en-US" dirty="0"/>
              <a:t>The concept of asset tracking on a blockchain is a very powerful thing for businesses. </a:t>
            </a:r>
          </a:p>
          <a:p>
            <a:r>
              <a:rPr lang="en-US" dirty="0"/>
              <a:t>It means that we can quickly and efficiently track assets such as pharmaceuticals, artwork, land, and food from the producer to the consumer. </a:t>
            </a:r>
          </a:p>
          <a:p>
            <a:r>
              <a:rPr lang="en-US" dirty="0"/>
              <a:t>Tracking can include the provenance (or source of the items), attributes of the item itself for authentication, and any special certifications or transaction history that the asset may acquire along the way. </a:t>
            </a:r>
          </a:p>
          <a:p>
            <a:r>
              <a:rPr lang="en-US" dirty="0"/>
              <a:t>Tracking an asset through a blockchain means that the complete history of the asset can be made available to anyone we wish to share this with.</a:t>
            </a:r>
            <a:endParaRPr lang="en-IN" b="1" dirty="0"/>
          </a:p>
        </p:txBody>
      </p:sp>
    </p:spTree>
    <p:extLst>
      <p:ext uri="{BB962C8B-B14F-4D97-AF65-F5344CB8AC3E}">
        <p14:creationId xmlns:p14="http://schemas.microsoft.com/office/powerpoint/2010/main" val="2863818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0F41-0F9E-4260-9487-BE0AF2499CF2}"/>
              </a:ext>
            </a:extLst>
          </p:cNvPr>
          <p:cNvSpPr>
            <a:spLocks noGrp="1"/>
          </p:cNvSpPr>
          <p:nvPr>
            <p:ph type="title"/>
          </p:nvPr>
        </p:nvSpPr>
        <p:spPr>
          <a:xfrm>
            <a:off x="353961" y="365125"/>
            <a:ext cx="11700387" cy="1325563"/>
          </a:xfrm>
        </p:spPr>
        <p:txBody>
          <a:bodyPr/>
          <a:lstStyle/>
          <a:p>
            <a:r>
              <a:rPr lang="en-US" b="1" dirty="0"/>
              <a:t>Ethical and Other Issues with Blockchain </a:t>
            </a:r>
            <a:endParaRPr lang="en-IN" b="1" dirty="0"/>
          </a:p>
        </p:txBody>
      </p:sp>
      <p:sp>
        <p:nvSpPr>
          <p:cNvPr id="3" name="Content Placeholder 2">
            <a:extLst>
              <a:ext uri="{FF2B5EF4-FFF2-40B4-BE49-F238E27FC236}">
                <a16:creationId xmlns:a16="http://schemas.microsoft.com/office/drawing/2014/main" id="{B208CAA2-5473-8BD1-4070-6A9EA5BAF2D6}"/>
              </a:ext>
            </a:extLst>
          </p:cNvPr>
          <p:cNvSpPr>
            <a:spLocks noGrp="1"/>
          </p:cNvSpPr>
          <p:nvPr>
            <p:ph idx="1"/>
          </p:nvPr>
        </p:nvSpPr>
        <p:spPr/>
        <p:txBody>
          <a:bodyPr/>
          <a:lstStyle/>
          <a:p>
            <a:r>
              <a:rPr lang="en-US" dirty="0"/>
              <a:t>What does it mean to have a global database (or computer) without a central authority that anyone can leverage to execute transactions?</a:t>
            </a:r>
          </a:p>
          <a:p>
            <a:pPr marL="0" indent="0">
              <a:buNone/>
            </a:pPr>
            <a:endParaRPr lang="en-US" dirty="0"/>
          </a:p>
          <a:p>
            <a:r>
              <a:rPr lang="en-US" dirty="0"/>
              <a:t> As new technologies often are, questions will arise about who should be held responsible (if at all) for loss of funds or errors in code?</a:t>
            </a:r>
          </a:p>
          <a:p>
            <a:endParaRPr lang="en-IN" dirty="0"/>
          </a:p>
        </p:txBody>
      </p:sp>
    </p:spTree>
    <p:extLst>
      <p:ext uri="{BB962C8B-B14F-4D97-AF65-F5344CB8AC3E}">
        <p14:creationId xmlns:p14="http://schemas.microsoft.com/office/powerpoint/2010/main" val="255557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15E9-7D51-2D55-30CB-14D738870C72}"/>
              </a:ext>
            </a:extLst>
          </p:cNvPr>
          <p:cNvSpPr>
            <a:spLocks noGrp="1"/>
          </p:cNvSpPr>
          <p:nvPr>
            <p:ph type="title"/>
          </p:nvPr>
        </p:nvSpPr>
        <p:spPr/>
        <p:txBody>
          <a:bodyPr/>
          <a:lstStyle/>
          <a:p>
            <a:r>
              <a:rPr lang="en-US" b="1" dirty="0"/>
              <a:t>History of Transactions</a:t>
            </a:r>
            <a:endParaRPr lang="en-IN" b="1" dirty="0"/>
          </a:p>
        </p:txBody>
      </p:sp>
      <p:sp>
        <p:nvSpPr>
          <p:cNvPr id="3" name="Content Placeholder 2">
            <a:extLst>
              <a:ext uri="{FF2B5EF4-FFF2-40B4-BE49-F238E27FC236}">
                <a16:creationId xmlns:a16="http://schemas.microsoft.com/office/drawing/2014/main" id="{E434BA13-C0E7-F1D8-22EA-E1C87A889A63}"/>
              </a:ext>
            </a:extLst>
          </p:cNvPr>
          <p:cNvSpPr>
            <a:spLocks noGrp="1"/>
          </p:cNvSpPr>
          <p:nvPr>
            <p:ph idx="1"/>
          </p:nvPr>
        </p:nvSpPr>
        <p:spPr>
          <a:xfrm>
            <a:off x="838200" y="1474839"/>
            <a:ext cx="10515600" cy="4702124"/>
          </a:xfrm>
        </p:spPr>
        <p:txBody>
          <a:bodyPr>
            <a:normAutofit/>
          </a:bodyPr>
          <a:lstStyle/>
          <a:p>
            <a:r>
              <a:rPr lang="en-US" dirty="0"/>
              <a:t>A blockchain coordinates agreement around a “history of transactions.” </a:t>
            </a:r>
          </a:p>
          <a:p>
            <a:r>
              <a:rPr lang="en-US" dirty="0"/>
              <a:t>A key feature of blockchain technology is that it is a specialized kind of database, called a </a:t>
            </a:r>
            <a:r>
              <a:rPr lang="en-US" b="1" dirty="0"/>
              <a:t>distributed ledger. </a:t>
            </a:r>
          </a:p>
        </p:txBody>
      </p:sp>
    </p:spTree>
    <p:extLst>
      <p:ext uri="{BB962C8B-B14F-4D97-AF65-F5344CB8AC3E}">
        <p14:creationId xmlns:p14="http://schemas.microsoft.com/office/powerpoint/2010/main" val="152940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4FB8-51F5-10EE-DC59-1AF0D2627181}"/>
              </a:ext>
            </a:extLst>
          </p:cNvPr>
          <p:cNvSpPr>
            <a:spLocks noGrp="1"/>
          </p:cNvSpPr>
          <p:nvPr>
            <p:ph type="title"/>
          </p:nvPr>
        </p:nvSpPr>
        <p:spPr>
          <a:xfrm>
            <a:off x="314631" y="365125"/>
            <a:ext cx="11039169" cy="913069"/>
          </a:xfrm>
        </p:spPr>
        <p:txBody>
          <a:bodyPr/>
          <a:lstStyle/>
          <a:p>
            <a:r>
              <a:rPr lang="en-IN" b="1" dirty="0"/>
              <a:t>Peer-to-Peer Network</a:t>
            </a:r>
          </a:p>
        </p:txBody>
      </p:sp>
      <p:sp>
        <p:nvSpPr>
          <p:cNvPr id="3" name="Content Placeholder 2">
            <a:extLst>
              <a:ext uri="{FF2B5EF4-FFF2-40B4-BE49-F238E27FC236}">
                <a16:creationId xmlns:a16="http://schemas.microsoft.com/office/drawing/2014/main" id="{E1271A93-64E1-CBA6-41E2-38AE87FCF911}"/>
              </a:ext>
            </a:extLst>
          </p:cNvPr>
          <p:cNvSpPr>
            <a:spLocks noGrp="1"/>
          </p:cNvSpPr>
          <p:nvPr>
            <p:ph idx="1"/>
          </p:nvPr>
        </p:nvSpPr>
        <p:spPr>
          <a:xfrm>
            <a:off x="314631" y="1278194"/>
            <a:ext cx="11592233" cy="5214681"/>
          </a:xfrm>
        </p:spPr>
        <p:txBody>
          <a:bodyPr>
            <a:normAutofit/>
          </a:bodyPr>
          <a:lstStyle/>
          <a:p>
            <a:pPr algn="just"/>
            <a:r>
              <a:rPr lang="en-US" dirty="0"/>
              <a:t>Blockchain is one manifestation of Distributed Ledger Technology (DLT). </a:t>
            </a:r>
          </a:p>
          <a:p>
            <a:pPr algn="just"/>
            <a:r>
              <a:rPr lang="en-US" b="1" dirty="0"/>
              <a:t>All variations of DLTs share two core features: 1. running on a peer-to-peer (p2p) network and 2. using a consensus protocol among the peers (or nodes) in order to come to an agreement about the database, instead of relying on a centralized administrator to perform this function. </a:t>
            </a:r>
          </a:p>
          <a:p>
            <a:pPr algn="just"/>
            <a:r>
              <a:rPr lang="en-US" dirty="0"/>
              <a:t>This is why our definition describes blockchains as including a “peer-to-peer network.” </a:t>
            </a:r>
          </a:p>
          <a:p>
            <a:pPr algn="just"/>
            <a:r>
              <a:rPr lang="en-US" dirty="0"/>
              <a:t>The database is held locally by all the peers that participate as a full node on the network. These nodes function as a community of verifiers for the database. </a:t>
            </a:r>
            <a:endParaRPr lang="en-IN" dirty="0"/>
          </a:p>
        </p:txBody>
      </p:sp>
    </p:spTree>
    <p:extLst>
      <p:ext uri="{BB962C8B-B14F-4D97-AF65-F5344CB8AC3E}">
        <p14:creationId xmlns:p14="http://schemas.microsoft.com/office/powerpoint/2010/main" val="182798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73B4-513D-1CBE-60A1-D6D548B18A14}"/>
              </a:ext>
            </a:extLst>
          </p:cNvPr>
          <p:cNvSpPr>
            <a:spLocks noGrp="1"/>
          </p:cNvSpPr>
          <p:nvPr>
            <p:ph type="title"/>
          </p:nvPr>
        </p:nvSpPr>
        <p:spPr/>
        <p:txBody>
          <a:bodyPr/>
          <a:lstStyle/>
          <a:p>
            <a:r>
              <a:rPr lang="en-US" b="1" dirty="0"/>
              <a:t>Elements Of Blockchain</a:t>
            </a:r>
            <a:endParaRPr lang="en-IN" b="1" dirty="0"/>
          </a:p>
        </p:txBody>
      </p:sp>
      <p:sp>
        <p:nvSpPr>
          <p:cNvPr id="3" name="Content Placeholder 2">
            <a:extLst>
              <a:ext uri="{FF2B5EF4-FFF2-40B4-BE49-F238E27FC236}">
                <a16:creationId xmlns:a16="http://schemas.microsoft.com/office/drawing/2014/main" id="{75A0EEED-D7FB-BD85-5FBD-6BC0105328A7}"/>
              </a:ext>
            </a:extLst>
          </p:cNvPr>
          <p:cNvSpPr>
            <a:spLocks noGrp="1"/>
          </p:cNvSpPr>
          <p:nvPr>
            <p:ph idx="1"/>
          </p:nvPr>
        </p:nvSpPr>
        <p:spPr>
          <a:xfrm>
            <a:off x="530942" y="1553497"/>
            <a:ext cx="10822858" cy="4623466"/>
          </a:xfrm>
        </p:spPr>
        <p:txBody>
          <a:bodyPr/>
          <a:lstStyle/>
          <a:p>
            <a:pPr marL="514350" indent="-514350">
              <a:buFont typeface="+mj-lt"/>
              <a:buAutoNum type="arabicPeriod"/>
            </a:pPr>
            <a:r>
              <a:rPr lang="en-US" dirty="0"/>
              <a:t>Nodes</a:t>
            </a:r>
          </a:p>
          <a:p>
            <a:pPr marL="514350" indent="-514350">
              <a:buFont typeface="+mj-lt"/>
              <a:buAutoNum type="arabicPeriod"/>
            </a:pPr>
            <a:r>
              <a:rPr lang="en-US" dirty="0"/>
              <a:t>Blocks</a:t>
            </a:r>
          </a:p>
          <a:p>
            <a:pPr marL="514350" indent="-514350">
              <a:buFont typeface="+mj-lt"/>
              <a:buAutoNum type="arabicPeriod"/>
            </a:pPr>
            <a:r>
              <a:rPr lang="en-US" dirty="0"/>
              <a:t>Public and Private Keys</a:t>
            </a:r>
          </a:p>
          <a:p>
            <a:pPr marL="514350" indent="-514350">
              <a:buFont typeface="+mj-lt"/>
              <a:buAutoNum type="arabicPeriod"/>
            </a:pPr>
            <a:r>
              <a:rPr lang="en-US" dirty="0"/>
              <a:t>Mining</a:t>
            </a:r>
          </a:p>
          <a:p>
            <a:pPr marL="514350" indent="-514350">
              <a:buFont typeface="+mj-lt"/>
              <a:buAutoNum type="arabicPeriod"/>
            </a:pPr>
            <a:r>
              <a:rPr lang="en-US" dirty="0"/>
              <a:t>Tokens or Coins</a:t>
            </a:r>
          </a:p>
          <a:p>
            <a:pPr marL="514350" indent="-514350">
              <a:buFont typeface="+mj-lt"/>
              <a:buAutoNum type="arabicPeriod"/>
            </a:pPr>
            <a:r>
              <a:rPr lang="en-US" dirty="0"/>
              <a:t>Proof of Work (Consensus)</a:t>
            </a:r>
          </a:p>
          <a:p>
            <a:endParaRPr lang="en-IN" dirty="0"/>
          </a:p>
        </p:txBody>
      </p:sp>
    </p:spTree>
    <p:extLst>
      <p:ext uri="{BB962C8B-B14F-4D97-AF65-F5344CB8AC3E}">
        <p14:creationId xmlns:p14="http://schemas.microsoft.com/office/powerpoint/2010/main" val="3107960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AF32-95DA-7C8F-155F-6C1442774C40}"/>
              </a:ext>
            </a:extLst>
          </p:cNvPr>
          <p:cNvSpPr>
            <a:spLocks noGrp="1"/>
          </p:cNvSpPr>
          <p:nvPr>
            <p:ph type="title"/>
          </p:nvPr>
        </p:nvSpPr>
        <p:spPr/>
        <p:txBody>
          <a:bodyPr/>
          <a:lstStyle/>
          <a:p>
            <a:r>
              <a:rPr lang="en-US" b="1" dirty="0"/>
              <a:t>Nodes in Blockchain</a:t>
            </a:r>
            <a:endParaRPr lang="en-IN" b="1" dirty="0"/>
          </a:p>
        </p:txBody>
      </p:sp>
      <p:sp>
        <p:nvSpPr>
          <p:cNvPr id="3" name="Content Placeholder 2">
            <a:extLst>
              <a:ext uri="{FF2B5EF4-FFF2-40B4-BE49-F238E27FC236}">
                <a16:creationId xmlns:a16="http://schemas.microsoft.com/office/drawing/2014/main" id="{66A6BB54-0020-0BBC-07DD-93F3FA6FAD38}"/>
              </a:ext>
            </a:extLst>
          </p:cNvPr>
          <p:cNvSpPr>
            <a:spLocks noGrp="1"/>
          </p:cNvSpPr>
          <p:nvPr>
            <p:ph idx="1"/>
          </p:nvPr>
        </p:nvSpPr>
        <p:spPr>
          <a:xfrm>
            <a:off x="462115" y="1553497"/>
            <a:ext cx="11602065" cy="4939378"/>
          </a:xfrm>
        </p:spPr>
        <p:txBody>
          <a:bodyPr/>
          <a:lstStyle/>
          <a:p>
            <a:pPr algn="just"/>
            <a:r>
              <a:rPr lang="en-US" b="1" dirty="0"/>
              <a:t>Full Node</a:t>
            </a:r>
          </a:p>
          <a:p>
            <a:pPr marL="0" indent="0" algn="just">
              <a:buNone/>
            </a:pPr>
            <a:r>
              <a:rPr lang="en-US" sz="2800" dirty="0">
                <a:highlight>
                  <a:srgbClr val="FFFF00"/>
                </a:highlight>
              </a:rPr>
              <a:t>        It includes complete copy of the blockchain and fully validates the transaction and blocks.</a:t>
            </a:r>
          </a:p>
          <a:p>
            <a:pPr algn="just"/>
            <a:r>
              <a:rPr lang="en-US" b="1" dirty="0"/>
              <a:t>Partial Node</a:t>
            </a:r>
          </a:p>
          <a:p>
            <a:pPr marL="0" indent="0" algn="just">
              <a:buNone/>
            </a:pPr>
            <a:r>
              <a:rPr lang="en-US" dirty="0"/>
              <a:t>      </a:t>
            </a:r>
            <a:r>
              <a:rPr lang="en-US" sz="2800" dirty="0">
                <a:highlight>
                  <a:srgbClr val="FFFF00"/>
                </a:highlight>
              </a:rPr>
              <a:t>Points to full node for their data.</a:t>
            </a:r>
          </a:p>
          <a:p>
            <a:pPr marL="0" indent="0" algn="just">
              <a:buNone/>
            </a:pPr>
            <a:r>
              <a:rPr lang="en-US" dirty="0"/>
              <a:t>         </a:t>
            </a:r>
          </a:p>
          <a:p>
            <a:pPr algn="just"/>
            <a:endParaRPr lang="en-IN" dirty="0"/>
          </a:p>
        </p:txBody>
      </p:sp>
    </p:spTree>
    <p:extLst>
      <p:ext uri="{BB962C8B-B14F-4D97-AF65-F5344CB8AC3E}">
        <p14:creationId xmlns:p14="http://schemas.microsoft.com/office/powerpoint/2010/main" val="200036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07F3-23D6-3AEC-62C8-5859462BAB14}"/>
              </a:ext>
            </a:extLst>
          </p:cNvPr>
          <p:cNvSpPr>
            <a:spLocks noGrp="1"/>
          </p:cNvSpPr>
          <p:nvPr>
            <p:ph type="title"/>
          </p:nvPr>
        </p:nvSpPr>
        <p:spPr/>
        <p:txBody>
          <a:bodyPr/>
          <a:lstStyle/>
          <a:p>
            <a:r>
              <a:rPr lang="en-IN" b="1" dirty="0"/>
              <a:t>Full-Node</a:t>
            </a:r>
          </a:p>
        </p:txBody>
      </p:sp>
      <p:sp>
        <p:nvSpPr>
          <p:cNvPr id="3" name="Content Placeholder 2">
            <a:extLst>
              <a:ext uri="{FF2B5EF4-FFF2-40B4-BE49-F238E27FC236}">
                <a16:creationId xmlns:a16="http://schemas.microsoft.com/office/drawing/2014/main" id="{AC511676-D46E-4F16-2439-0699C8E77570}"/>
              </a:ext>
            </a:extLst>
          </p:cNvPr>
          <p:cNvSpPr>
            <a:spLocks noGrp="1"/>
          </p:cNvSpPr>
          <p:nvPr>
            <p:ph idx="1"/>
          </p:nvPr>
        </p:nvSpPr>
        <p:spPr/>
        <p:txBody>
          <a:bodyPr/>
          <a:lstStyle/>
          <a:p>
            <a:pPr algn="just"/>
            <a:r>
              <a:rPr lang="en-US" dirty="0"/>
              <a:t>A full node includes the complete copy of the blockchain and also works to fully validate both the transactions and the blocks. </a:t>
            </a:r>
          </a:p>
          <a:p>
            <a:pPr algn="just"/>
            <a:r>
              <a:rPr lang="en-US" dirty="0"/>
              <a:t>To operate as a full node on a blockchain application certainly requires a high-powered computer setup, including lots of Random Access Memory (RAM), large quantities of free space on the hard drive, and a good broadband connection. </a:t>
            </a:r>
          </a:p>
          <a:p>
            <a:pPr algn="just"/>
            <a:r>
              <a:rPr lang="en-US" dirty="0"/>
              <a:t>One user can operate multiple nodes on a blockchain, and there also exist </a:t>
            </a:r>
            <a:r>
              <a:rPr lang="en-US" b="1" dirty="0"/>
              <a:t>“partial nodes” </a:t>
            </a:r>
            <a:r>
              <a:rPr lang="en-US" dirty="0"/>
              <a:t>that point to full nodes for their data.</a:t>
            </a:r>
            <a:endParaRPr lang="en-IN" dirty="0"/>
          </a:p>
        </p:txBody>
      </p:sp>
    </p:spTree>
    <p:extLst>
      <p:ext uri="{BB962C8B-B14F-4D97-AF65-F5344CB8AC3E}">
        <p14:creationId xmlns:p14="http://schemas.microsoft.com/office/powerpoint/2010/main" val="2292142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3873</Words>
  <Application>Microsoft Office PowerPoint</Application>
  <PresentationFormat>Widescreen</PresentationFormat>
  <Paragraphs>212</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__Inter_d9825c</vt:lpstr>
      <vt:lpstr>-apple-system</vt:lpstr>
      <vt:lpstr>Arial</vt:lpstr>
      <vt:lpstr>Arial</vt:lpstr>
      <vt:lpstr>Calibri</vt:lpstr>
      <vt:lpstr>Calibri Light</vt:lpstr>
      <vt:lpstr>Office Theme</vt:lpstr>
      <vt:lpstr>UNIT-1</vt:lpstr>
      <vt:lpstr>Blockchain Definition</vt:lpstr>
      <vt:lpstr>Decentralized Database</vt:lpstr>
      <vt:lpstr>PowerPoint Presentation</vt:lpstr>
      <vt:lpstr>History of Transactions</vt:lpstr>
      <vt:lpstr>Peer-to-Peer Network</vt:lpstr>
      <vt:lpstr>Elements Of Blockchain</vt:lpstr>
      <vt:lpstr>Nodes in Blockchain</vt:lpstr>
      <vt:lpstr>Full-Node</vt:lpstr>
      <vt:lpstr>Blocks</vt:lpstr>
      <vt:lpstr>PowerPoint Presentation</vt:lpstr>
      <vt:lpstr>PowerPoint Presentation</vt:lpstr>
      <vt:lpstr>Transactions</vt:lpstr>
      <vt:lpstr>Public and private key</vt:lpstr>
      <vt:lpstr>PowerPoint Presentation</vt:lpstr>
      <vt:lpstr>PowerPoint Presentation</vt:lpstr>
      <vt:lpstr>Mining</vt:lpstr>
      <vt:lpstr>Tokens or Coins</vt:lpstr>
      <vt:lpstr>PoW Proof of Work (Consensus mechanism)</vt:lpstr>
      <vt:lpstr>Qualities of Blockchain</vt:lpstr>
      <vt:lpstr>Security</vt:lpstr>
      <vt:lpstr>Resiliency/Fault Tolerance</vt:lpstr>
      <vt:lpstr>Immutable</vt:lpstr>
      <vt:lpstr>Transparency</vt:lpstr>
      <vt:lpstr>Verifiability</vt:lpstr>
      <vt:lpstr>Permissibility </vt:lpstr>
      <vt:lpstr>Blockchain and Economics</vt:lpstr>
      <vt:lpstr>Benefits</vt:lpstr>
      <vt:lpstr>1. Lowering Uncertainty in Trade</vt:lpstr>
      <vt:lpstr>1. Lowering Uncertainty in Trade (Contd.)</vt:lpstr>
      <vt:lpstr>2. Changing the Role of the Firm: A Nexus of Smart Contracts </vt:lpstr>
      <vt:lpstr>3.Decentralized Autonomous Organizations(DAO) / DAC</vt:lpstr>
      <vt:lpstr>3.Decentralized Autonomous Organizations(DAO) / DAC</vt:lpstr>
      <vt:lpstr>Types of Blockchains</vt:lpstr>
      <vt:lpstr>1. Public Blockchains</vt:lpstr>
      <vt:lpstr>2. Private Blockchains</vt:lpstr>
      <vt:lpstr>3. Permissionless Blockchain </vt:lpstr>
      <vt:lpstr>4. Permissioned Blockchains</vt:lpstr>
      <vt:lpstr>5. Public Permissioned Blockchains</vt:lpstr>
      <vt:lpstr>PowerPoint Presentation</vt:lpstr>
      <vt:lpstr>Business of Blockchain</vt:lpstr>
      <vt:lpstr>1. Asset Tracking</vt:lpstr>
      <vt:lpstr>1. Asset Tracking (Contd.)</vt:lpstr>
      <vt:lpstr>1. Asset Tracking (Contd.)</vt:lpstr>
      <vt:lpstr>Ethical and Other Issues with Blockchain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S Bp</dc:creator>
  <cp:lastModifiedBy>S Bp</cp:lastModifiedBy>
  <cp:revision>77</cp:revision>
  <dcterms:created xsi:type="dcterms:W3CDTF">2024-03-25T09:43:48Z</dcterms:created>
  <dcterms:modified xsi:type="dcterms:W3CDTF">2024-03-26T02:04:43Z</dcterms:modified>
</cp:coreProperties>
</file>