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Playfair Display"/>
      <p:regular r:id="rId30"/>
      <p:bold r:id="rId31"/>
      <p:italic r:id="rId32"/>
      <p:boldItalic r:id="rId33"/>
    </p:embeddedFont>
    <p:embeddedFont>
      <p:font typeface="Helvetica Neue"/>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6" roundtripDataSignature="AMtx7mg2TCGFkfjUQgcAOuP2NjByf6h1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 name="Google Shape;84;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88" name="Shape 88"/>
        <p:cNvGrpSpPr/>
        <p:nvPr/>
      </p:nvGrpSpPr>
      <p:grpSpPr>
        <a:xfrm>
          <a:off x="0" y="0"/>
          <a:ext cx="0" cy="0"/>
          <a:chOff x="0" y="0"/>
          <a:chExt cx="0" cy="0"/>
        </a:xfrm>
      </p:grpSpPr>
      <p:sp>
        <p:nvSpPr>
          <p:cNvPr id="89" name="Google Shape;89;p37"/>
          <p:cNvSpPr txBox="1"/>
          <p:nvPr>
            <p:ph idx="12" type="sldNum"/>
          </p:nvPr>
        </p:nvSpPr>
        <p:spPr>
          <a:xfrm>
            <a:off x="0" y="0"/>
            <a:ext cx="0" cy="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0" name="Shape 90"/>
        <p:cNvGrpSpPr/>
        <p:nvPr/>
      </p:nvGrpSpPr>
      <p:grpSpPr>
        <a:xfrm>
          <a:off x="0" y="0"/>
          <a:ext cx="0" cy="0"/>
          <a:chOff x="0" y="0"/>
          <a:chExt cx="0" cy="0"/>
        </a:xfrm>
      </p:grpSpPr>
      <p:sp>
        <p:nvSpPr>
          <p:cNvPr id="91" name="Google Shape;91;p38"/>
          <p:cNvSpPr txBox="1"/>
          <p:nvPr>
            <p:ph type="ctrTitle"/>
          </p:nvPr>
        </p:nvSpPr>
        <p:spPr>
          <a:xfrm>
            <a:off x="95261" y="2356741"/>
            <a:ext cx="6430160" cy="48251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sz="2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 name="Google Shape;71;p34"/>
          <p:cNvSpPr/>
          <p:nvPr>
            <p:ph idx="2" type="pic"/>
          </p:nvPr>
        </p:nvSpPr>
        <p:spPr>
          <a:xfrm>
            <a:off x="5183188" y="987425"/>
            <a:ext cx="6172200" cy="4873625"/>
          </a:xfrm>
          <a:prstGeom prst="rect">
            <a:avLst/>
          </a:prstGeom>
          <a:noFill/>
          <a:ln>
            <a:noFill/>
          </a:ln>
        </p:spPr>
      </p:sp>
      <p:sp>
        <p:nvSpPr>
          <p:cNvPr id="72" name="Google Shape;72;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Calibri"/>
                <a:ea typeface="Calibri"/>
                <a:cs typeface="Calibri"/>
                <a:sym typeface="Calibri"/>
              </a:defRPr>
            </a:lvl1pPr>
            <a:lvl2pPr indent="0" lvl="1" marL="0" marR="0" rtl="0" algn="r">
              <a:spcBef>
                <a:spcPts val="0"/>
              </a:spcBef>
              <a:buNone/>
              <a:defRPr b="0" i="0" sz="1200" u="none" cap="none" strike="noStrike">
                <a:solidFill>
                  <a:srgbClr val="898989"/>
                </a:solidFill>
                <a:latin typeface="Calibri"/>
                <a:ea typeface="Calibri"/>
                <a:cs typeface="Calibri"/>
                <a:sym typeface="Calibri"/>
              </a:defRPr>
            </a:lvl2pPr>
            <a:lvl3pPr indent="0" lvl="2" marL="0" marR="0" rtl="0" algn="r">
              <a:spcBef>
                <a:spcPts val="0"/>
              </a:spcBef>
              <a:buNone/>
              <a:defRPr b="0" i="0" sz="1200" u="none" cap="none" strike="noStrike">
                <a:solidFill>
                  <a:srgbClr val="898989"/>
                </a:solidFill>
                <a:latin typeface="Calibri"/>
                <a:ea typeface="Calibri"/>
                <a:cs typeface="Calibri"/>
                <a:sym typeface="Calibri"/>
              </a:defRPr>
            </a:lvl3pPr>
            <a:lvl4pPr indent="0" lvl="3" marL="0" marR="0" rtl="0" algn="r">
              <a:spcBef>
                <a:spcPts val="0"/>
              </a:spcBef>
              <a:buNone/>
              <a:defRPr b="0" i="0" sz="1200" u="none" cap="none" strike="noStrike">
                <a:solidFill>
                  <a:srgbClr val="898989"/>
                </a:solidFill>
                <a:latin typeface="Calibri"/>
                <a:ea typeface="Calibri"/>
                <a:cs typeface="Calibri"/>
                <a:sym typeface="Calibri"/>
              </a:defRPr>
            </a:lvl4pPr>
            <a:lvl5pPr indent="0" lvl="4" marL="0" marR="0" rtl="0" algn="r">
              <a:spcBef>
                <a:spcPts val="0"/>
              </a:spcBef>
              <a:buNone/>
              <a:defRPr b="0" i="0" sz="1200" u="none" cap="none" strike="noStrike">
                <a:solidFill>
                  <a:srgbClr val="898989"/>
                </a:solidFill>
                <a:latin typeface="Calibri"/>
                <a:ea typeface="Calibri"/>
                <a:cs typeface="Calibri"/>
                <a:sym typeface="Calibri"/>
              </a:defRPr>
            </a:lvl5pPr>
            <a:lvl6pPr indent="0" lvl="5" marL="0" marR="0" rtl="0" algn="r">
              <a:spcBef>
                <a:spcPts val="0"/>
              </a:spcBef>
              <a:buNone/>
              <a:defRPr b="0" i="0" sz="1200" u="none" cap="none" strike="noStrike">
                <a:solidFill>
                  <a:srgbClr val="898989"/>
                </a:solidFill>
                <a:latin typeface="Calibri"/>
                <a:ea typeface="Calibri"/>
                <a:cs typeface="Calibri"/>
                <a:sym typeface="Calibri"/>
              </a:defRPr>
            </a:lvl6pPr>
            <a:lvl7pPr indent="0" lvl="6" marL="0" marR="0" rtl="0" algn="r">
              <a:spcBef>
                <a:spcPts val="0"/>
              </a:spcBef>
              <a:buNone/>
              <a:defRPr b="0" i="0" sz="1200" u="none" cap="none" strike="noStrike">
                <a:solidFill>
                  <a:srgbClr val="898989"/>
                </a:solidFill>
                <a:latin typeface="Calibri"/>
                <a:ea typeface="Calibri"/>
                <a:cs typeface="Calibri"/>
                <a:sym typeface="Calibri"/>
              </a:defRPr>
            </a:lvl7pPr>
            <a:lvl8pPr indent="0" lvl="7" marL="0" marR="0" rtl="0" algn="r">
              <a:spcBef>
                <a:spcPts val="0"/>
              </a:spcBef>
              <a:buNone/>
              <a:defRPr b="0" i="0" sz="1200" u="none" cap="none" strike="noStrike">
                <a:solidFill>
                  <a:srgbClr val="898989"/>
                </a:solidFill>
                <a:latin typeface="Calibri"/>
                <a:ea typeface="Calibri"/>
                <a:cs typeface="Calibri"/>
                <a:sym typeface="Calibri"/>
              </a:defRPr>
            </a:lvl8pPr>
            <a:lvl9pPr indent="0" lvl="8" marL="0" marR="0" rt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25"/>
          <p:cNvGrpSpPr/>
          <p:nvPr/>
        </p:nvGrpSpPr>
        <p:grpSpPr>
          <a:xfrm>
            <a:off x="0" y="0"/>
            <a:ext cx="12192000" cy="6858000"/>
            <a:chOff x="0" y="0"/>
            <a:chExt cx="12192000" cy="6858000"/>
          </a:xfrm>
        </p:grpSpPr>
        <p:sp>
          <p:nvSpPr>
            <p:cNvPr id="16" name="Google Shape;16;p25"/>
            <p:cNvSpPr/>
            <p:nvPr/>
          </p:nvSpPr>
          <p:spPr>
            <a:xfrm>
              <a:off x="0" y="0"/>
              <a:ext cx="12192000"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 name="Google Shape;17;p25"/>
            <p:cNvSpPr txBox="1"/>
            <p:nvPr/>
          </p:nvSpPr>
          <p:spPr>
            <a:xfrm>
              <a:off x="9683750" y="92075"/>
              <a:ext cx="2498725" cy="290513"/>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1" lang="en-US" sz="1800" u="none" cap="none" strike="noStrike">
                  <a:solidFill>
                    <a:srgbClr val="422C75"/>
                  </a:solidFill>
                  <a:latin typeface="Playfair Display"/>
                  <a:ea typeface="Playfair Display"/>
                  <a:cs typeface="Playfair Display"/>
                  <a:sym typeface="Playfair Display"/>
                </a:rPr>
                <a:t>Go, change the world</a:t>
              </a:r>
              <a:endParaRPr b="1" i="0" sz="1800" u="none" cap="none" strike="noStrike">
                <a:solidFill>
                  <a:schemeClr val="dk1"/>
                </a:solidFill>
                <a:latin typeface="Playfair Display"/>
                <a:ea typeface="Playfair Display"/>
                <a:cs typeface="Playfair Display"/>
                <a:sym typeface="Playfair Display"/>
              </a:endParaRPr>
            </a:p>
          </p:txBody>
        </p:sp>
        <p:pic>
          <p:nvPicPr>
            <p:cNvPr id="18" name="Google Shape;18;p25"/>
            <p:cNvPicPr preferRelativeResize="0"/>
            <p:nvPr/>
          </p:nvPicPr>
          <p:blipFill rotWithShape="1">
            <a:blip r:embed="rId1">
              <a:alphaModFix/>
            </a:blip>
            <a:srcRect b="0" l="0" r="0" t="0"/>
            <a:stretch/>
          </p:blipFill>
          <p:spPr>
            <a:xfrm>
              <a:off x="12555" y="39898"/>
              <a:ext cx="1908073" cy="1369450"/>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3259402" y="3059392"/>
            <a:ext cx="5351930" cy="947695"/>
          </a:xfrm>
          <a:prstGeom prst="rect">
            <a:avLst/>
          </a:prstGeom>
          <a:noFill/>
          <a:ln>
            <a:noFill/>
          </a:ln>
        </p:spPr>
        <p:txBody>
          <a:bodyPr anchorCtr="0" anchor="t" bIns="0" lIns="0" spcFirstLastPara="1" rIns="0" wrap="square" tIns="11425">
            <a:spAutoFit/>
          </a:bodyPr>
          <a:lstStyle/>
          <a:p>
            <a:pPr indent="0" lvl="0" marL="12700" marR="0" rtl="0" algn="l">
              <a:spcBef>
                <a:spcPts val="0"/>
              </a:spcBef>
              <a:spcAft>
                <a:spcPts val="0"/>
              </a:spcAft>
              <a:buNone/>
            </a:pPr>
            <a:r>
              <a:rPr b="1" i="0" lang="en-US" sz="3600" u="none" cap="none" strike="noStrike">
                <a:solidFill>
                  <a:srgbClr val="FF0000"/>
                </a:solidFill>
                <a:latin typeface="Playfair Display"/>
                <a:ea typeface="Playfair Display"/>
                <a:cs typeface="Playfair Display"/>
                <a:sym typeface="Playfair Display"/>
              </a:rPr>
              <a:t>DEPARTMENT OF CSE</a:t>
            </a:r>
            <a:endParaRPr/>
          </a:p>
          <a:p>
            <a:pPr indent="0" lvl="0" marL="12700" marR="0" rtl="0" algn="ctr">
              <a:spcBef>
                <a:spcPts val="88"/>
              </a:spcBef>
              <a:spcAft>
                <a:spcPts val="0"/>
              </a:spcAft>
              <a:buNone/>
            </a:pPr>
            <a:r>
              <a:rPr b="0" i="0" lang="en-US" sz="2400" u="none" cap="none" strike="noStrike">
                <a:solidFill>
                  <a:srgbClr val="00B050"/>
                </a:solidFill>
                <a:latin typeface="Playfair Display"/>
                <a:ea typeface="Playfair Display"/>
                <a:cs typeface="Playfair Display"/>
                <a:sym typeface="Playfair Display"/>
              </a:rPr>
              <a:t>R V College of Engineering</a:t>
            </a:r>
            <a:endParaRPr b="1" i="0" sz="2400" u="none" cap="none" strike="noStrike">
              <a:solidFill>
                <a:srgbClr val="00B050"/>
              </a:solidFill>
              <a:latin typeface="Helvetica Neue"/>
              <a:ea typeface="Helvetica Neue"/>
              <a:cs typeface="Helvetica Neue"/>
              <a:sym typeface="Helvetica Neue"/>
            </a:endParaRPr>
          </a:p>
        </p:txBody>
      </p:sp>
      <p:sp>
        <p:nvSpPr>
          <p:cNvPr id="97" name="Google Shape;97;p1"/>
          <p:cNvSpPr txBox="1"/>
          <p:nvPr/>
        </p:nvSpPr>
        <p:spPr>
          <a:xfrm>
            <a:off x="2003612" y="1079966"/>
            <a:ext cx="8344274" cy="627095"/>
          </a:xfrm>
          <a:prstGeom prst="rect">
            <a:avLst/>
          </a:prstGeom>
          <a:noFill/>
          <a:ln>
            <a:noFill/>
          </a:ln>
        </p:spPr>
        <p:txBody>
          <a:bodyPr anchorCtr="0" anchor="t" bIns="0" lIns="0" spcFirstLastPara="1" rIns="0" wrap="square" tIns="11425">
            <a:spAutoFit/>
          </a:bodyPr>
          <a:lstStyle/>
          <a:p>
            <a:pPr indent="0" lvl="0" marL="12700" marR="0" rtl="0" algn="ctr">
              <a:spcBef>
                <a:spcPts val="0"/>
              </a:spcBef>
              <a:spcAft>
                <a:spcPts val="0"/>
              </a:spcAft>
              <a:buNone/>
            </a:pPr>
            <a:r>
              <a:rPr b="1" i="0" lang="en-US" sz="4000" u="none" cap="none" strike="noStrike">
                <a:solidFill>
                  <a:srgbClr val="005893"/>
                </a:solidFill>
                <a:latin typeface="Playfair Display"/>
                <a:ea typeface="Playfair Display"/>
                <a:cs typeface="Playfair Display"/>
                <a:sym typeface="Playfair Display"/>
              </a:rPr>
              <a:t>Blockchain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Monetizing the Decentralized Economy</a:t>
            </a:r>
            <a:endParaRPr/>
          </a:p>
        </p:txBody>
      </p:sp>
      <p:sp>
        <p:nvSpPr>
          <p:cNvPr id="152" name="Google Shape;15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Decentralized applications are made up of smart contracts – essentially, software that encodes business logic or governance.</a:t>
            </a:r>
            <a:endParaRPr/>
          </a:p>
          <a:p>
            <a:pPr indent="-228600" lvl="0" marL="228600" rtl="0" algn="l">
              <a:lnSpc>
                <a:spcPct val="90000"/>
              </a:lnSpc>
              <a:spcBef>
                <a:spcPts val="1000"/>
              </a:spcBef>
              <a:spcAft>
                <a:spcPts val="0"/>
              </a:spcAft>
              <a:buClr>
                <a:schemeClr val="dk1"/>
              </a:buClr>
              <a:buSzPts val="2800"/>
              <a:buChar char="•"/>
            </a:pPr>
            <a:r>
              <a:rPr lang="en-US"/>
              <a:t>Almost any current application that exists in our digital economy can be re-imagined as a product or service in the decentralized economy built on blockchain technology.</a:t>
            </a:r>
            <a:endParaRPr/>
          </a:p>
          <a:p>
            <a:pPr indent="-228600" lvl="0" marL="228600" rtl="0" algn="l">
              <a:lnSpc>
                <a:spcPct val="90000"/>
              </a:lnSpc>
              <a:spcBef>
                <a:spcPts val="1000"/>
              </a:spcBef>
              <a:spcAft>
                <a:spcPts val="0"/>
              </a:spcAft>
              <a:buClr>
                <a:schemeClr val="dk1"/>
              </a:buClr>
              <a:buSzPts val="2800"/>
              <a:buChar char="•"/>
            </a:pPr>
            <a:r>
              <a:rPr lang="en-US"/>
              <a:t>Consumers can interact with specific Dapps that sit on top of the blockchain stack which take advantage of asset tracking, identity management, and so forth.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pic>
        <p:nvPicPr>
          <p:cNvPr id="158" name="Google Shape;158;p11"/>
          <p:cNvPicPr preferRelativeResize="0"/>
          <p:nvPr>
            <p:ph idx="1" type="body"/>
          </p:nvPr>
        </p:nvPicPr>
        <p:blipFill rotWithShape="1">
          <a:blip r:embed="rId3">
            <a:alphaModFix/>
          </a:blip>
          <a:srcRect b="0" l="0" r="0" t="0"/>
          <a:stretch/>
        </p:blipFill>
        <p:spPr>
          <a:xfrm>
            <a:off x="1919203" y="1825625"/>
            <a:ext cx="8353594"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 case Study: Koffeecoin</a:t>
            </a:r>
            <a:endParaRPr/>
          </a:p>
        </p:txBody>
      </p:sp>
      <p:sp>
        <p:nvSpPr>
          <p:cNvPr id="164" name="Google Shape;16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Option to participate in Koffeecoin</a:t>
            </a:r>
            <a:endParaRPr/>
          </a:p>
        </p:txBody>
      </p:sp>
      <p:pic>
        <p:nvPicPr>
          <p:cNvPr id="170" name="Google Shape;170;p13"/>
          <p:cNvPicPr preferRelativeResize="0"/>
          <p:nvPr>
            <p:ph idx="1" type="body"/>
          </p:nvPr>
        </p:nvPicPr>
        <p:blipFill rotWithShape="1">
          <a:blip r:embed="rId3">
            <a:alphaModFix/>
          </a:blip>
          <a:srcRect b="0" l="0" r="0" t="0"/>
          <a:stretch/>
        </p:blipFill>
        <p:spPr>
          <a:xfrm>
            <a:off x="2246159" y="1825625"/>
            <a:ext cx="7699681" cy="4351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Blockchain Wallet</a:t>
            </a:r>
            <a:endParaRPr/>
          </a:p>
        </p:txBody>
      </p:sp>
      <p:sp>
        <p:nvSpPr>
          <p:cNvPr id="176" name="Google Shape;17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Blockchain wallets are essential to participation in a blockchain network. Each blockchain network has its own version of a wallet, but the “access” that a wallet provides is much broader than just a financial warehouse as with a bank account.</a:t>
            </a:r>
            <a:endParaRPr/>
          </a:p>
          <a:p>
            <a:pPr indent="-228600" lvl="0" marL="228600" rtl="0" algn="l">
              <a:lnSpc>
                <a:spcPct val="90000"/>
              </a:lnSpc>
              <a:spcBef>
                <a:spcPts val="1000"/>
              </a:spcBef>
              <a:spcAft>
                <a:spcPts val="0"/>
              </a:spcAft>
              <a:buClr>
                <a:schemeClr val="dk1"/>
              </a:buClr>
              <a:buSzPts val="2800"/>
              <a:buChar char="•"/>
            </a:pPr>
            <a:r>
              <a:rPr lang="en-US"/>
              <a:t>Virtual machine</a:t>
            </a:r>
            <a:endParaRPr/>
          </a:p>
          <a:p>
            <a:pPr indent="-228600" lvl="0" marL="228600" rtl="0" algn="l">
              <a:lnSpc>
                <a:spcPct val="90000"/>
              </a:lnSpc>
              <a:spcBef>
                <a:spcPts val="1000"/>
              </a:spcBef>
              <a:spcAft>
                <a:spcPts val="0"/>
              </a:spcAft>
              <a:buClr>
                <a:schemeClr val="dk1"/>
              </a:buClr>
              <a:buSzPts val="2800"/>
              <a:buChar char="•"/>
            </a:pPr>
            <a:r>
              <a:rPr lang="en-US"/>
              <a:t>Cold Storage</a:t>
            </a:r>
            <a:endParaRPr/>
          </a:p>
          <a:p>
            <a:pPr indent="-228600" lvl="0" marL="228600" rtl="0" algn="l">
              <a:lnSpc>
                <a:spcPct val="90000"/>
              </a:lnSpc>
              <a:spcBef>
                <a:spcPts val="1000"/>
              </a:spcBef>
              <a:spcAft>
                <a:spcPts val="0"/>
              </a:spcAft>
              <a:buClr>
                <a:schemeClr val="dk1"/>
              </a:buClr>
              <a:buSzPts val="2800"/>
              <a:buChar char="•"/>
            </a:pPr>
            <a:r>
              <a:rPr lang="en-US"/>
              <a:t>Hardware wallets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Consensus</a:t>
            </a:r>
            <a:endParaRPr/>
          </a:p>
        </p:txBody>
      </p:sp>
      <p:sp>
        <p:nvSpPr>
          <p:cNvPr id="182" name="Google Shape;18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When you download blockchain software and become a full node on a network, this means that you can participate in generating a consensus among all of the nodes.</a:t>
            </a:r>
            <a:endParaRPr/>
          </a:p>
          <a:p>
            <a:pPr indent="-228600" lvl="0" marL="228600" rtl="0" algn="l">
              <a:lnSpc>
                <a:spcPct val="90000"/>
              </a:lnSpc>
              <a:spcBef>
                <a:spcPts val="1000"/>
              </a:spcBef>
              <a:spcAft>
                <a:spcPts val="0"/>
              </a:spcAft>
              <a:buClr>
                <a:schemeClr val="dk1"/>
              </a:buClr>
              <a:buSzPts val="2400"/>
              <a:buChar char="•"/>
            </a:pPr>
            <a:r>
              <a:rPr lang="en-US" sz="2400"/>
              <a:t>In the case of Bitcoin, the consensus rules of the network determine how the participants in the network interact with each other. They define: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The conditions under which a transaction (i.e. sending tokens from party A to party B) are valid.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The transaction costs related to sending money from party A to party B.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The incentive mechanism for validating transactions with a digital token.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Rules of how to change current consensus rules.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Blockchain creation Data</a:t>
            </a:r>
            <a:endParaRPr/>
          </a:p>
        </p:txBody>
      </p:sp>
      <p:pic>
        <p:nvPicPr>
          <p:cNvPr id="188" name="Google Shape;188;p16"/>
          <p:cNvPicPr preferRelativeResize="0"/>
          <p:nvPr>
            <p:ph idx="1" type="body"/>
          </p:nvPr>
        </p:nvPicPr>
        <p:blipFill rotWithShape="1">
          <a:blip r:embed="rId3">
            <a:alphaModFix/>
          </a:blip>
          <a:srcRect b="0" l="0" r="0" t="0"/>
          <a:stretch/>
        </p:blipFill>
        <p:spPr>
          <a:xfrm>
            <a:off x="2788848" y="1825625"/>
            <a:ext cx="7505857" cy="43513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Block Deatils</a:t>
            </a:r>
            <a:endParaRPr/>
          </a:p>
        </p:txBody>
      </p:sp>
      <p:pic>
        <p:nvPicPr>
          <p:cNvPr id="194" name="Google Shape;194;p17"/>
          <p:cNvPicPr preferRelativeResize="0"/>
          <p:nvPr>
            <p:ph idx="1" type="body"/>
          </p:nvPr>
        </p:nvPicPr>
        <p:blipFill rotWithShape="1">
          <a:blip r:embed="rId3">
            <a:alphaModFix/>
          </a:blip>
          <a:srcRect b="0" l="0" r="0" t="0"/>
          <a:stretch/>
        </p:blipFill>
        <p:spPr>
          <a:xfrm>
            <a:off x="2322036" y="1825624"/>
            <a:ext cx="8729269" cy="503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Genesis Block</a:t>
            </a:r>
            <a:endParaRPr/>
          </a:p>
        </p:txBody>
      </p:sp>
      <p:pic>
        <p:nvPicPr>
          <p:cNvPr id="200" name="Google Shape;200;p18"/>
          <p:cNvPicPr preferRelativeResize="0"/>
          <p:nvPr>
            <p:ph idx="1" type="body"/>
          </p:nvPr>
        </p:nvPicPr>
        <p:blipFill rotWithShape="1">
          <a:blip r:embed="rId3">
            <a:alphaModFix/>
          </a:blip>
          <a:srcRect b="0" l="0" r="0" t="0"/>
          <a:stretch/>
        </p:blipFill>
        <p:spPr>
          <a:xfrm>
            <a:off x="2550041" y="1825624"/>
            <a:ext cx="9289499" cy="503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Blockchain as a Service (BaaS)</a:t>
            </a:r>
            <a:endParaRPr/>
          </a:p>
        </p:txBody>
      </p:sp>
      <p:sp>
        <p:nvSpPr>
          <p:cNvPr id="206" name="Google Shape;206;p19"/>
          <p:cNvSpPr txBox="1"/>
          <p:nvPr>
            <p:ph idx="1" type="body"/>
          </p:nvPr>
        </p:nvSpPr>
        <p:spPr>
          <a:xfrm>
            <a:off x="838199" y="1825624"/>
            <a:ext cx="10843517" cy="483202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Because of the intense hype around blockchain, many large software firms are racing to deploy a version of blockchain that would take advantage of the cloud to create “on demand” blockchain networks.</a:t>
            </a:r>
            <a:endParaRPr/>
          </a:p>
          <a:p>
            <a:pPr indent="-228600" lvl="0" marL="228600" rtl="0" algn="l">
              <a:lnSpc>
                <a:spcPct val="90000"/>
              </a:lnSpc>
              <a:spcBef>
                <a:spcPts val="1000"/>
              </a:spcBef>
              <a:spcAft>
                <a:spcPts val="0"/>
              </a:spcAft>
              <a:buClr>
                <a:schemeClr val="dk1"/>
              </a:buClr>
              <a:buSzPts val="2800"/>
              <a:buChar char="•"/>
            </a:pPr>
            <a:r>
              <a:rPr lang="en-US"/>
              <a:t>Animal Ventures is launching an open source platform called Orb Weaver, which allows users to launch a blockchain network on the cloud and provide other services to ease the development of blockchain applications.</a:t>
            </a:r>
            <a:endParaRPr/>
          </a:p>
          <a:p>
            <a:pPr indent="-228600" lvl="0" marL="228600" rtl="0" algn="l">
              <a:lnSpc>
                <a:spcPct val="90000"/>
              </a:lnSpc>
              <a:spcBef>
                <a:spcPts val="1000"/>
              </a:spcBef>
              <a:spcAft>
                <a:spcPts val="0"/>
              </a:spcAft>
              <a:buClr>
                <a:schemeClr val="dk1"/>
              </a:buClr>
              <a:buSzPts val="2800"/>
              <a:buChar char="•"/>
            </a:pPr>
            <a:r>
              <a:rPr lang="en-US"/>
              <a:t>The basic idea for all these services is that by hosting the blockchain network in the cloud, software companies can help smaller outfits get up and running on a blockchain quickly without the extreme cost of hiring hard-to-find blockchain developers.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Blockchain Technology Stack</a:t>
            </a:r>
            <a:endParaRPr/>
          </a:p>
        </p:txBody>
      </p:sp>
      <p:sp>
        <p:nvSpPr>
          <p:cNvPr id="103" name="Google Shape;10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Core infrastructure layer: This layer consists of general protocols like TCP/IP (Transmission Control Protocol / Internet Protocol) that helps establish the communication between computers and the network architecture.</a:t>
            </a:r>
            <a:endParaRPr/>
          </a:p>
          <a:p>
            <a:pPr indent="-228600" lvl="0" marL="228600" rtl="0" algn="l">
              <a:lnSpc>
                <a:spcPct val="90000"/>
              </a:lnSpc>
              <a:spcBef>
                <a:spcPts val="1000"/>
              </a:spcBef>
              <a:spcAft>
                <a:spcPts val="0"/>
              </a:spcAft>
              <a:buClr>
                <a:schemeClr val="dk1"/>
              </a:buClr>
              <a:buSzPts val="2800"/>
              <a:buChar char="•"/>
            </a:pPr>
            <a:r>
              <a:rPr lang="en-US"/>
              <a:t>Middleware layer: Middleware refers to a set of tools, dev-tech, and services that make application development faster and easier</a:t>
            </a:r>
            <a:endParaRPr/>
          </a:p>
          <a:p>
            <a:pPr indent="-228600" lvl="0" marL="228600" rtl="0" algn="l">
              <a:lnSpc>
                <a:spcPct val="90000"/>
              </a:lnSpc>
              <a:spcBef>
                <a:spcPts val="1000"/>
              </a:spcBef>
              <a:spcAft>
                <a:spcPts val="0"/>
              </a:spcAft>
              <a:buClr>
                <a:schemeClr val="dk1"/>
              </a:buClr>
              <a:buSzPts val="2800"/>
              <a:buChar char="•"/>
            </a:pPr>
            <a:r>
              <a:rPr lang="en-US"/>
              <a:t>Application layer: Built on top of core infrastructure and middleware live 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Contd..</a:t>
            </a:r>
            <a:endParaRPr/>
          </a:p>
        </p:txBody>
      </p:sp>
      <p:sp>
        <p:nvSpPr>
          <p:cNvPr id="212" name="Google Shape;21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core layer is very time intensive to develop and requires expertise in kernel development as well as many other disciplines that come together to define blockchain protocols (economics or game theory, mathematics, cryptography, and computer science, to name a few).</a:t>
            </a:r>
            <a:endParaRPr/>
          </a:p>
          <a:p>
            <a:pPr indent="-228600" lvl="0" marL="228600" rtl="0" algn="l">
              <a:lnSpc>
                <a:spcPct val="90000"/>
              </a:lnSpc>
              <a:spcBef>
                <a:spcPts val="1000"/>
              </a:spcBef>
              <a:spcAft>
                <a:spcPts val="0"/>
              </a:spcAft>
              <a:buClr>
                <a:schemeClr val="dk1"/>
              </a:buClr>
              <a:buSzPts val="2800"/>
              <a:buChar char="•"/>
            </a:pPr>
            <a:r>
              <a:rPr lang="en-US"/>
              <a:t>Rather than every company trying to prototype or build their own blockchain, BaaS begins to move the prototyping process up into higher parts of the technology stack. This means that companies, especially those whose business is not as technology-heavy, can develop use cases and prototypes for solving specific business pain points through applications of blockchain higher in the stack.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Contd..</a:t>
            </a:r>
            <a:endParaRPr/>
          </a:p>
        </p:txBody>
      </p:sp>
      <p:sp>
        <p:nvSpPr>
          <p:cNvPr id="218" name="Google Shape;21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upside of spinning up a blockchain using a BaaS implementation includes lowered needs for talent in development and security at the core layer, decreased time to experimentation, and potentially greater customer support.</a:t>
            </a:r>
            <a:endParaRPr/>
          </a:p>
          <a:p>
            <a:pPr indent="-228600" lvl="0" marL="228600" rtl="0" algn="l">
              <a:lnSpc>
                <a:spcPct val="90000"/>
              </a:lnSpc>
              <a:spcBef>
                <a:spcPts val="1000"/>
              </a:spcBef>
              <a:spcAft>
                <a:spcPts val="0"/>
              </a:spcAft>
              <a:buClr>
                <a:schemeClr val="dk1"/>
              </a:buClr>
              <a:buSzPts val="2800"/>
              <a:buChar char="•"/>
            </a:pPr>
            <a:r>
              <a:rPr lang="en-US"/>
              <a:t>However, outsourcing this work has its downsides as well, including a recentralization of certain functionality, systems lock-in with the chosen provider, as well as the costs of renting the resources to run a hosted blockchain instance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Information Technology Use Cases for Blockchain</a:t>
            </a:r>
            <a:endParaRPr/>
          </a:p>
        </p:txBody>
      </p:sp>
      <p:sp>
        <p:nvSpPr>
          <p:cNvPr id="224" name="Google Shape;22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Storage</a:t>
            </a:r>
            <a:endParaRPr/>
          </a:p>
          <a:p>
            <a:pPr indent="-228600" lvl="0" marL="228600" rtl="0" algn="l">
              <a:lnSpc>
                <a:spcPct val="90000"/>
              </a:lnSpc>
              <a:spcBef>
                <a:spcPts val="1000"/>
              </a:spcBef>
              <a:spcAft>
                <a:spcPts val="0"/>
              </a:spcAft>
              <a:buClr>
                <a:schemeClr val="dk1"/>
              </a:buClr>
              <a:buSzPts val="2800"/>
              <a:buChar char="•"/>
            </a:pPr>
            <a:r>
              <a:rPr lang="en-US"/>
              <a:t>Edge Computing</a:t>
            </a:r>
            <a:endParaRPr/>
          </a:p>
          <a:p>
            <a:pPr indent="-228600" lvl="0" marL="228600" rtl="0" algn="l">
              <a:lnSpc>
                <a:spcPct val="90000"/>
              </a:lnSpc>
              <a:spcBef>
                <a:spcPts val="1000"/>
              </a:spcBef>
              <a:spcAft>
                <a:spcPts val="0"/>
              </a:spcAft>
              <a:buClr>
                <a:schemeClr val="dk1"/>
              </a:buClr>
              <a:buSzPts val="2800"/>
              <a:buChar char="•"/>
            </a:pPr>
            <a:r>
              <a:rPr lang="en-US"/>
              <a:t>IPFS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Web 3.0 and Blockchain</a:t>
            </a:r>
            <a:endParaRPr/>
          </a:p>
        </p:txBody>
      </p:sp>
      <p:sp>
        <p:nvSpPr>
          <p:cNvPr id="230" name="Google Shape;23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the Web3 Foundation advocates for a shift to a server-less Internet, or as their site describes, “An internet where users are in control of their own data, identity and destiny.</a:t>
            </a:r>
            <a:endParaRPr/>
          </a:p>
          <a:p>
            <a:pPr indent="-228600" lvl="0" marL="228600" rtl="0" algn="l">
              <a:lnSpc>
                <a:spcPct val="90000"/>
              </a:lnSpc>
              <a:spcBef>
                <a:spcPts val="1000"/>
              </a:spcBef>
              <a:spcAft>
                <a:spcPts val="0"/>
              </a:spcAft>
              <a:buClr>
                <a:schemeClr val="dk1"/>
              </a:buClr>
              <a:buSzPts val="2400"/>
              <a:buChar char="•"/>
            </a:pPr>
            <a:r>
              <a:rPr lang="en-US" sz="2400"/>
              <a:t>The services that are being built on top of Web 3.0 infrastructure include file distribution and storage (e.g. Storj, Siacoin, Filecoin, IPFS), decentralized versions of communication platforms like Skype (e.g. Experty.io) and WhatsApp (e.g. Status), and social networks that offer micro-transactions instead of Facebook (e.g. Steemit), as well as freelance networks that function like Upwork (e.g. Ethlance).</a:t>
            </a:r>
            <a:endParaRPr/>
          </a:p>
          <a:p>
            <a:pPr indent="-228600" lvl="0" marL="228600" rtl="0" algn="l">
              <a:lnSpc>
                <a:spcPct val="90000"/>
              </a:lnSpc>
              <a:spcBef>
                <a:spcPts val="1000"/>
              </a:spcBef>
              <a:spcAft>
                <a:spcPts val="0"/>
              </a:spcAft>
              <a:buClr>
                <a:schemeClr val="dk1"/>
              </a:buClr>
              <a:buSzPts val="2400"/>
              <a:buChar char="•"/>
            </a:pPr>
            <a:r>
              <a:rPr lang="en-US" sz="2400"/>
              <a:t>These services are still in their infancy but much of the excitement around blockchain technology lies in its relationship to a greater vision for a decentralized economic infrastructure to underpin our digital world.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Obstacles in Blockchain Technology</a:t>
            </a:r>
            <a:endParaRPr/>
          </a:p>
        </p:txBody>
      </p:sp>
      <p:sp>
        <p:nvSpPr>
          <p:cNvPr id="236" name="Google Shape;23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Sybil Attacks</a:t>
            </a:r>
            <a:endParaRPr/>
          </a:p>
          <a:p>
            <a:pPr indent="-228600" lvl="0" marL="228600" rtl="0" algn="l">
              <a:lnSpc>
                <a:spcPct val="90000"/>
              </a:lnSpc>
              <a:spcBef>
                <a:spcPts val="1000"/>
              </a:spcBef>
              <a:spcAft>
                <a:spcPts val="0"/>
              </a:spcAft>
              <a:buClr>
                <a:schemeClr val="dk1"/>
              </a:buClr>
              <a:buSzPts val="2800"/>
              <a:buChar char="•"/>
            </a:pPr>
            <a:r>
              <a:rPr lang="en-US"/>
              <a:t>Key Management</a:t>
            </a:r>
            <a:endParaRPr/>
          </a:p>
          <a:p>
            <a:pPr indent="-228600" lvl="0" marL="228600" rtl="0" algn="l">
              <a:lnSpc>
                <a:spcPct val="90000"/>
              </a:lnSpc>
              <a:spcBef>
                <a:spcPts val="1000"/>
              </a:spcBef>
              <a:spcAft>
                <a:spcPts val="0"/>
              </a:spcAft>
              <a:buClr>
                <a:schemeClr val="dk1"/>
              </a:buClr>
              <a:buSzPts val="2800"/>
              <a:buChar char="•"/>
            </a:pPr>
            <a:r>
              <a:rPr lang="en-US"/>
              <a:t>Scalability</a:t>
            </a:r>
            <a:endParaRPr/>
          </a:p>
          <a:p>
            <a:pPr indent="-228600" lvl="0" marL="228600" rtl="0" algn="l">
              <a:lnSpc>
                <a:spcPct val="90000"/>
              </a:lnSpc>
              <a:spcBef>
                <a:spcPts val="1000"/>
              </a:spcBef>
              <a:spcAft>
                <a:spcPts val="0"/>
              </a:spcAft>
              <a:buClr>
                <a:schemeClr val="dk1"/>
              </a:buClr>
              <a:buSzPts val="2800"/>
              <a:buChar char="•"/>
            </a:pPr>
            <a:r>
              <a:rPr lang="en-US"/>
              <a:t>Dispute Resolution</a:t>
            </a:r>
            <a:endParaRPr/>
          </a:p>
          <a:p>
            <a:pPr indent="-228600" lvl="0" marL="228600" rtl="0" algn="l">
              <a:lnSpc>
                <a:spcPct val="90000"/>
              </a:lnSpc>
              <a:spcBef>
                <a:spcPts val="1000"/>
              </a:spcBef>
              <a:spcAft>
                <a:spcPts val="0"/>
              </a:spcAft>
              <a:buClr>
                <a:schemeClr val="dk1"/>
              </a:buClr>
              <a:buSzPts val="2800"/>
              <a:buChar char="•"/>
            </a:pPr>
            <a:r>
              <a:rPr lang="en-US"/>
              <a:t>Updating and Governance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Blockchain Technology Stack</a:t>
            </a:r>
            <a:endParaRPr/>
          </a:p>
        </p:txBody>
      </p:sp>
      <p:sp>
        <p:nvSpPr>
          <p:cNvPr id="109" name="Google Shape;10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         </a:t>
            </a:r>
            <a:endParaRPr/>
          </a:p>
        </p:txBody>
      </p:sp>
      <p:pic>
        <p:nvPicPr>
          <p:cNvPr id="110" name="Google Shape;110;p3"/>
          <p:cNvPicPr preferRelativeResize="0"/>
          <p:nvPr/>
        </p:nvPicPr>
        <p:blipFill rotWithShape="1">
          <a:blip r:embed="rId3">
            <a:alphaModFix/>
          </a:blip>
          <a:srcRect b="0" l="0" r="0" t="0"/>
          <a:stretch/>
        </p:blipFill>
        <p:spPr>
          <a:xfrm>
            <a:off x="1500027" y="1728787"/>
            <a:ext cx="8377398"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pic>
        <p:nvPicPr>
          <p:cNvPr id="116" name="Google Shape;116;p4"/>
          <p:cNvPicPr preferRelativeResize="0"/>
          <p:nvPr>
            <p:ph idx="1" type="body"/>
          </p:nvPr>
        </p:nvPicPr>
        <p:blipFill rotWithShape="1">
          <a:blip r:embed="rId3">
            <a:alphaModFix/>
          </a:blip>
          <a:srcRect b="0" l="0" r="0" t="0"/>
          <a:stretch/>
        </p:blipFill>
        <p:spPr>
          <a:xfrm>
            <a:off x="838200" y="1027906"/>
            <a:ext cx="8965268" cy="51458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Layers of Blockchain</a:t>
            </a:r>
            <a:endParaRPr/>
          </a:p>
        </p:txBody>
      </p:sp>
      <p:pic>
        <p:nvPicPr>
          <p:cNvPr id="122" name="Google Shape;122;p5"/>
          <p:cNvPicPr preferRelativeResize="0"/>
          <p:nvPr>
            <p:ph idx="1" type="body"/>
          </p:nvPr>
        </p:nvPicPr>
        <p:blipFill rotWithShape="1">
          <a:blip r:embed="rId3">
            <a:alphaModFix/>
          </a:blip>
          <a:srcRect b="0" l="0" r="0" t="0"/>
          <a:stretch/>
        </p:blipFill>
        <p:spPr>
          <a:xfrm>
            <a:off x="1047964" y="1825625"/>
            <a:ext cx="10340999" cy="41128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Monetizing The Blockchain</a:t>
            </a:r>
            <a:endParaRPr/>
          </a:p>
        </p:txBody>
      </p:sp>
      <p:sp>
        <p:nvSpPr>
          <p:cNvPr id="128" name="Google Shape;12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Monetizing the Core Infrastructure</a:t>
            </a:r>
            <a:endParaRPr/>
          </a:p>
          <a:p>
            <a:pPr indent="-228600" lvl="0" marL="228600" rtl="0" algn="l">
              <a:lnSpc>
                <a:spcPct val="90000"/>
              </a:lnSpc>
              <a:spcBef>
                <a:spcPts val="1000"/>
              </a:spcBef>
              <a:spcAft>
                <a:spcPts val="0"/>
              </a:spcAft>
              <a:buClr>
                <a:schemeClr val="dk1"/>
              </a:buClr>
              <a:buSzPts val="2800"/>
              <a:buChar char="•"/>
            </a:pPr>
            <a:r>
              <a:rPr lang="en-US"/>
              <a:t>Monetizing Middleware </a:t>
            </a:r>
            <a:endParaRPr/>
          </a:p>
          <a:p>
            <a:pPr indent="-228600" lvl="0" marL="228600" rtl="0" algn="l">
              <a:lnSpc>
                <a:spcPct val="90000"/>
              </a:lnSpc>
              <a:spcBef>
                <a:spcPts val="1000"/>
              </a:spcBef>
              <a:spcAft>
                <a:spcPts val="0"/>
              </a:spcAft>
              <a:buClr>
                <a:schemeClr val="dk1"/>
              </a:buClr>
              <a:buSzPts val="2800"/>
              <a:buChar char="•"/>
            </a:pPr>
            <a:r>
              <a:rPr lang="en-US"/>
              <a:t>Monetizing the Decentralized Economy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Monetizing the Blockchain</a:t>
            </a:r>
            <a:endParaRPr/>
          </a:p>
        </p:txBody>
      </p:sp>
      <p:pic>
        <p:nvPicPr>
          <p:cNvPr id="134" name="Google Shape;134;p7"/>
          <p:cNvPicPr preferRelativeResize="0"/>
          <p:nvPr>
            <p:ph idx="1" type="body"/>
          </p:nvPr>
        </p:nvPicPr>
        <p:blipFill rotWithShape="1">
          <a:blip r:embed="rId3">
            <a:alphaModFix/>
          </a:blip>
          <a:srcRect b="0" l="0" r="0" t="0"/>
          <a:stretch/>
        </p:blipFill>
        <p:spPr>
          <a:xfrm>
            <a:off x="838200" y="1827560"/>
            <a:ext cx="10515600" cy="43474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Monetizing the Core Infrastructure</a:t>
            </a:r>
            <a:br>
              <a:rPr lang="en-US"/>
            </a:br>
            <a:endParaRPr/>
          </a:p>
        </p:txBody>
      </p:sp>
      <p:sp>
        <p:nvSpPr>
          <p:cNvPr id="140" name="Google Shape;140;p8"/>
          <p:cNvSpPr txBox="1"/>
          <p:nvPr>
            <p:ph idx="1" type="body"/>
          </p:nvPr>
        </p:nvSpPr>
        <p:spPr>
          <a:xfrm>
            <a:off x="838200" y="1825625"/>
            <a:ext cx="10699679" cy="436969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A digital token simply represents value on a blockchain network</a:t>
            </a:r>
            <a:endParaRPr/>
          </a:p>
          <a:p>
            <a:pPr indent="-228600" lvl="0" marL="228600" rtl="0" algn="l">
              <a:lnSpc>
                <a:spcPct val="90000"/>
              </a:lnSpc>
              <a:spcBef>
                <a:spcPts val="1000"/>
              </a:spcBef>
              <a:spcAft>
                <a:spcPts val="0"/>
              </a:spcAft>
              <a:buClr>
                <a:schemeClr val="dk1"/>
              </a:buClr>
              <a:buSzPts val="2400"/>
              <a:buChar char="•"/>
            </a:pPr>
            <a:r>
              <a:rPr lang="en-US" sz="2400"/>
              <a:t>Bitcoin and ether can be considered examples of “intrinsic” or “native” digital tokens since each is built into its network. These tokens only exist as entries in a blockchain ledger and must be reached with a user’s private key in order to receive any value for them</a:t>
            </a:r>
            <a:endParaRPr/>
          </a:p>
          <a:p>
            <a:pPr indent="-228600" lvl="0" marL="228600" rtl="0" algn="l">
              <a:lnSpc>
                <a:spcPct val="90000"/>
              </a:lnSpc>
              <a:spcBef>
                <a:spcPts val="1000"/>
              </a:spcBef>
              <a:spcAft>
                <a:spcPts val="0"/>
              </a:spcAft>
              <a:buClr>
                <a:schemeClr val="dk1"/>
              </a:buClr>
              <a:buSzPts val="2400"/>
              <a:buChar char="•"/>
            </a:pPr>
            <a:r>
              <a:rPr lang="en-US" sz="2400"/>
              <a:t>The ability to create value at the network core infrastructure through tokens is one of the reasons many groups have launched new blockchains with their own digital tokens. </a:t>
            </a:r>
            <a:endParaRPr/>
          </a:p>
          <a:p>
            <a:pPr indent="-228600" lvl="0" marL="228600" rtl="0" algn="l">
              <a:lnSpc>
                <a:spcPct val="90000"/>
              </a:lnSpc>
              <a:spcBef>
                <a:spcPts val="1000"/>
              </a:spcBef>
              <a:spcAft>
                <a:spcPts val="0"/>
              </a:spcAft>
              <a:buClr>
                <a:schemeClr val="dk1"/>
              </a:buClr>
              <a:buSzPts val="2400"/>
              <a:buChar char="•"/>
            </a:pPr>
            <a:r>
              <a:rPr lang="en-US" sz="2400"/>
              <a:t>The main monetization opportunity at the network core infrastructure layer is tied to the idea that greater usage of a given blockchain (e.g. more transaction volume, more middleware and applications, etc.) will drive greater value of its token underlying token due to network effects.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Monetizing Middleware </a:t>
            </a:r>
            <a:br>
              <a:rPr lang="en-US"/>
            </a:br>
            <a:endParaRPr/>
          </a:p>
        </p:txBody>
      </p:sp>
      <p:sp>
        <p:nvSpPr>
          <p:cNvPr id="146" name="Google Shape;14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middleware layer of a blockchain technology stack is one of the areas where we are starting to see more experimentation because with the growth of middleware for any core infrastructure comes benefits, such as reduced complexity, improved efficiency, and an increase in application development.</a:t>
            </a:r>
            <a:endParaRPr/>
          </a:p>
          <a:p>
            <a:pPr indent="-228600" lvl="0" marL="228600" rtl="0" algn="l">
              <a:lnSpc>
                <a:spcPct val="90000"/>
              </a:lnSpc>
              <a:spcBef>
                <a:spcPts val="1000"/>
              </a:spcBef>
              <a:spcAft>
                <a:spcPts val="0"/>
              </a:spcAft>
              <a:buClr>
                <a:schemeClr val="dk1"/>
              </a:buClr>
              <a:buSzPts val="2800"/>
              <a:buChar char="•"/>
            </a:pPr>
            <a:r>
              <a:rPr lang="en-US"/>
              <a:t>Various middleware solutions are being built with smart contracts and are monetizable products or services.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2020-06-16T07:29:36Z</dcterms:created>
  <dc:creator>svm</dc:creator>
</cp:coreProperties>
</file>