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806" r:id="rId8"/>
    <p:sldId id="807" r:id="rId9"/>
    <p:sldId id="808" r:id="rId10"/>
    <p:sldId id="809" r:id="rId11"/>
    <p:sldId id="810" r:id="rId12"/>
    <p:sldId id="811" r:id="rId13"/>
    <p:sldId id="816"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828"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35B055-13E1-462E-A114-3221D4060C0B}" type="datetimeFigureOut">
              <a:rPr lang="en-US" smtClean="0"/>
              <a:t>2/24/2024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C1FDFB-07C6-4046-A2CC-9F50DB21C36E}" type="slidenum">
              <a:rPr lang="en-US" smtClean="0"/>
              <a:t>‹#›</a:t>
            </a:fld>
            <a:endParaRPr lang="en-US"/>
          </a:p>
        </p:txBody>
      </p:sp>
    </p:spTree>
    <p:extLst>
      <p:ext uri="{BB962C8B-B14F-4D97-AF65-F5344CB8AC3E}">
        <p14:creationId xmlns:p14="http://schemas.microsoft.com/office/powerpoint/2010/main" val="384442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88FA7F15-A001-4A34-A94A-140C46B05A05}" type="datetimeFigureOut">
              <a:rPr lang="en-IN"/>
              <a:pPr>
                <a:defRPr/>
              </a:pPr>
              <a:t>24-02-2024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810413F-5163-4EF7-9CFA-890F4A5958BE}" type="slidenum">
              <a:rPr lang="en-IN" altLang="en-US"/>
              <a:pPr>
                <a:defRPr/>
              </a:pPr>
              <a:t>‹#›</a:t>
            </a:fld>
            <a:endParaRPr lang="en-IN" altLang="en-US"/>
          </a:p>
        </p:txBody>
      </p:sp>
    </p:spTree>
    <p:extLst>
      <p:ext uri="{BB962C8B-B14F-4D97-AF65-F5344CB8AC3E}">
        <p14:creationId xmlns:p14="http://schemas.microsoft.com/office/powerpoint/2010/main" val="405049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3DAA9564-871A-4FF7-8C4E-FCCD32DD2028}" type="datetimeFigureOut">
              <a:rPr lang="en-IN"/>
              <a:pPr>
                <a:defRPr/>
              </a:pPr>
              <a:t>24-02-2024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0814EA1D-08C1-4E17-BAF5-EF48FE3095D7}" type="slidenum">
              <a:rPr lang="en-IN" altLang="en-US"/>
              <a:pPr>
                <a:defRPr/>
              </a:pPr>
              <a:t>‹#›</a:t>
            </a:fld>
            <a:endParaRPr lang="en-IN" altLang="en-US"/>
          </a:p>
        </p:txBody>
      </p:sp>
    </p:spTree>
    <p:extLst>
      <p:ext uri="{BB962C8B-B14F-4D97-AF65-F5344CB8AC3E}">
        <p14:creationId xmlns:p14="http://schemas.microsoft.com/office/powerpoint/2010/main" val="54563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5CE205D-D40F-449A-B638-5F1197573D0D}" type="datetimeFigureOut">
              <a:rPr lang="en-IN"/>
              <a:pPr>
                <a:defRPr/>
              </a:pPr>
              <a:t>24-02-2024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CA846FE-71E1-4CF8-BA12-905E799295D0}" type="slidenum">
              <a:rPr lang="en-IN" altLang="en-US"/>
              <a:pPr>
                <a:defRPr/>
              </a:pPr>
              <a:t>‹#›</a:t>
            </a:fld>
            <a:endParaRPr lang="en-IN" altLang="en-US"/>
          </a:p>
        </p:txBody>
      </p:sp>
    </p:spTree>
    <p:extLst>
      <p:ext uri="{BB962C8B-B14F-4D97-AF65-F5344CB8AC3E}">
        <p14:creationId xmlns:p14="http://schemas.microsoft.com/office/powerpoint/2010/main" val="137896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 name="Slide Number"/>
          <p:cNvSpPr txBox="1">
            <a:spLocks noGrp="1"/>
          </p:cNvSpPr>
          <p:nvPr>
            <p:ph type="sldNum" sz="quarter" idx="10"/>
          </p:nvPr>
        </p:nvSpPr>
        <p:spPr>
          <a:xfrm>
            <a:off x="0" y="0"/>
            <a:ext cx="0" cy="0"/>
          </a:xfrm>
        </p:spPr>
        <p:txBody>
          <a:bodyPr/>
          <a:lstStyle>
            <a:lvl1pPr>
              <a:defRPr/>
            </a:lvl1pPr>
          </a:lstStyle>
          <a:p>
            <a:pPr>
              <a:defRPr/>
            </a:pPr>
            <a:fld id="{C847FB93-40DC-49BC-B8D2-B8C1B55108DD}" type="slidenum">
              <a:rPr lang="en-US" altLang="en-US"/>
              <a:pPr>
                <a:defRPr/>
              </a:pPr>
              <a:t>‹#›</a:t>
            </a:fld>
            <a:endParaRPr lang="en-US" altLang="en-US"/>
          </a:p>
        </p:txBody>
      </p:sp>
    </p:spTree>
    <p:extLst>
      <p:ext uri="{BB962C8B-B14F-4D97-AF65-F5344CB8AC3E}">
        <p14:creationId xmlns:p14="http://schemas.microsoft.com/office/powerpoint/2010/main" val="288557906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5261" y="2356741"/>
            <a:ext cx="6430160" cy="482517"/>
          </a:xfrm>
        </p:spPr>
        <p:txBody>
          <a:bodyPr/>
          <a:lstStyle>
            <a:lvl1pPr>
              <a:defRPr sz="2500"/>
            </a:lvl1pPr>
          </a:lstStyle>
          <a:p>
            <a:r>
              <a:rPr lang="en-US"/>
              <a:t>Click to edit Master title style</a:t>
            </a:r>
          </a:p>
        </p:txBody>
      </p:sp>
    </p:spTree>
    <p:extLst>
      <p:ext uri="{BB962C8B-B14F-4D97-AF65-F5344CB8AC3E}">
        <p14:creationId xmlns:p14="http://schemas.microsoft.com/office/powerpoint/2010/main" val="377082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0CDFAF8-B208-40B3-8B25-1C81249947F4}" type="datetimeFigureOut">
              <a:rPr lang="en-IN"/>
              <a:pPr>
                <a:defRPr/>
              </a:pPr>
              <a:t>24-02-2024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4D31590-5E27-4F84-A275-6A48904EACCC}" type="slidenum">
              <a:rPr lang="en-IN" altLang="en-US"/>
              <a:pPr>
                <a:defRPr/>
              </a:pPr>
              <a:t>‹#›</a:t>
            </a:fld>
            <a:endParaRPr lang="en-IN" altLang="en-US"/>
          </a:p>
        </p:txBody>
      </p:sp>
    </p:spTree>
    <p:extLst>
      <p:ext uri="{BB962C8B-B14F-4D97-AF65-F5344CB8AC3E}">
        <p14:creationId xmlns:p14="http://schemas.microsoft.com/office/powerpoint/2010/main" val="18521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288DC92D-D6FF-4C82-B085-121AC63D1820}" type="datetimeFigureOut">
              <a:rPr lang="en-IN"/>
              <a:pPr>
                <a:defRPr/>
              </a:pPr>
              <a:t>24-02-2024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26EADAC-5D2F-4394-A662-62428F2C2F48}" type="slidenum">
              <a:rPr lang="en-IN" altLang="en-US"/>
              <a:pPr>
                <a:defRPr/>
              </a:pPr>
              <a:t>‹#›</a:t>
            </a:fld>
            <a:endParaRPr lang="en-IN" altLang="en-US"/>
          </a:p>
        </p:txBody>
      </p:sp>
    </p:spTree>
    <p:extLst>
      <p:ext uri="{BB962C8B-B14F-4D97-AF65-F5344CB8AC3E}">
        <p14:creationId xmlns:p14="http://schemas.microsoft.com/office/powerpoint/2010/main" val="222325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43BC78B-7BE4-4692-BC1D-A5D7EF1A35E0}" type="datetimeFigureOut">
              <a:rPr lang="en-IN"/>
              <a:pPr>
                <a:defRPr/>
              </a:pPr>
              <a:t>24-02-2024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9B5DC64E-62B2-400E-B39F-71D46C72C831}" type="slidenum">
              <a:rPr lang="en-IN" altLang="en-US"/>
              <a:pPr>
                <a:defRPr/>
              </a:pPr>
              <a:t>‹#›</a:t>
            </a:fld>
            <a:endParaRPr lang="en-IN" altLang="en-US"/>
          </a:p>
        </p:txBody>
      </p:sp>
    </p:spTree>
    <p:extLst>
      <p:ext uri="{BB962C8B-B14F-4D97-AF65-F5344CB8AC3E}">
        <p14:creationId xmlns:p14="http://schemas.microsoft.com/office/powerpoint/2010/main" val="130675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E9CAF2FA-6A6C-42C1-824F-49A178EA62FF}" type="datetimeFigureOut">
              <a:rPr lang="en-IN"/>
              <a:pPr>
                <a:defRPr/>
              </a:pPr>
              <a:t>24-02-2024</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3B840823-B824-4D76-B753-4C878BEA9AAE}" type="slidenum">
              <a:rPr lang="en-IN" altLang="en-US"/>
              <a:pPr>
                <a:defRPr/>
              </a:pPr>
              <a:t>‹#›</a:t>
            </a:fld>
            <a:endParaRPr lang="en-IN" altLang="en-US"/>
          </a:p>
        </p:txBody>
      </p:sp>
    </p:spTree>
    <p:extLst>
      <p:ext uri="{BB962C8B-B14F-4D97-AF65-F5344CB8AC3E}">
        <p14:creationId xmlns:p14="http://schemas.microsoft.com/office/powerpoint/2010/main" val="3171078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F438990-69C9-4145-9A29-8170814526E0}" type="datetimeFigureOut">
              <a:rPr lang="en-IN"/>
              <a:pPr>
                <a:defRPr/>
              </a:pPr>
              <a:t>24-02-2024</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2220D864-6696-4CBA-B244-B6A0D8AA5F76}" type="slidenum">
              <a:rPr lang="en-IN" altLang="en-US"/>
              <a:pPr>
                <a:defRPr/>
              </a:pPr>
              <a:t>‹#›</a:t>
            </a:fld>
            <a:endParaRPr lang="en-IN" altLang="en-US"/>
          </a:p>
        </p:txBody>
      </p:sp>
    </p:spTree>
    <p:extLst>
      <p:ext uri="{BB962C8B-B14F-4D97-AF65-F5344CB8AC3E}">
        <p14:creationId xmlns:p14="http://schemas.microsoft.com/office/powerpoint/2010/main" val="4029354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D17267-8B24-4370-A252-A9D73580CDBF}" type="datetimeFigureOut">
              <a:rPr lang="en-IN"/>
              <a:pPr>
                <a:defRPr/>
              </a:pPr>
              <a:t>24-02-2024</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FCA1D957-6BD8-4F11-983D-8C78DD299500}" type="slidenum">
              <a:rPr lang="en-IN" altLang="en-US"/>
              <a:pPr>
                <a:defRPr/>
              </a:pPr>
              <a:t>‹#›</a:t>
            </a:fld>
            <a:endParaRPr lang="en-IN" altLang="en-US"/>
          </a:p>
        </p:txBody>
      </p:sp>
    </p:spTree>
    <p:extLst>
      <p:ext uri="{BB962C8B-B14F-4D97-AF65-F5344CB8AC3E}">
        <p14:creationId xmlns:p14="http://schemas.microsoft.com/office/powerpoint/2010/main" val="37195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803EAD6-BC08-4BC7-81A9-CA9E0C265B79}" type="datetimeFigureOut">
              <a:rPr lang="en-IN"/>
              <a:pPr>
                <a:defRPr/>
              </a:pPr>
              <a:t>24-02-2024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F0765C8-2763-4CFC-A46B-35F4249EF270}" type="slidenum">
              <a:rPr lang="en-IN" altLang="en-US"/>
              <a:pPr>
                <a:defRPr/>
              </a:pPr>
              <a:t>‹#›</a:t>
            </a:fld>
            <a:endParaRPr lang="en-IN" altLang="en-US"/>
          </a:p>
        </p:txBody>
      </p:sp>
    </p:spTree>
    <p:extLst>
      <p:ext uri="{BB962C8B-B14F-4D97-AF65-F5344CB8AC3E}">
        <p14:creationId xmlns:p14="http://schemas.microsoft.com/office/powerpoint/2010/main" val="214344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DBFEA95-5752-461E-B1DD-2D3C943BB46F}" type="datetimeFigureOut">
              <a:rPr lang="en-IN"/>
              <a:pPr>
                <a:defRPr/>
              </a:pPr>
              <a:t>24-02-2024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FF1C4763-C068-4942-AF92-E9AA30E2827C}" type="slidenum">
              <a:rPr lang="en-IN" altLang="en-US"/>
              <a:pPr>
                <a:defRPr/>
              </a:pPr>
              <a:t>‹#›</a:t>
            </a:fld>
            <a:endParaRPr lang="en-IN" altLang="en-US"/>
          </a:p>
        </p:txBody>
      </p:sp>
    </p:spTree>
    <p:extLst>
      <p:ext uri="{BB962C8B-B14F-4D97-AF65-F5344CB8AC3E}">
        <p14:creationId xmlns:p14="http://schemas.microsoft.com/office/powerpoint/2010/main" val="74041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DFCC6820-992F-480D-8D12-808F3113D9FC}" type="datetimeFigureOut">
              <a:rPr lang="en-IN"/>
              <a:pPr>
                <a:defRPr/>
              </a:pPr>
              <a:t>24-02-2024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2D0B9D5-411B-4401-9AA9-C354B672ACA5}" type="slidenum">
              <a:rPr lang="en-IN" altLang="en-US"/>
              <a:pPr>
                <a:defRPr/>
              </a:pPr>
              <a:t>‹#›</a:t>
            </a:fld>
            <a:endParaRPr lang="en-IN" altLang="en-US"/>
          </a:p>
        </p:txBody>
      </p:sp>
      <p:grpSp>
        <p:nvGrpSpPr>
          <p:cNvPr id="1031" name="Group 1"/>
          <p:cNvGrpSpPr>
            <a:grpSpLocks/>
          </p:cNvGrpSpPr>
          <p:nvPr userDrawn="1"/>
        </p:nvGrpSpPr>
        <p:grpSpPr bwMode="auto">
          <a:xfrm>
            <a:off x="0" y="0"/>
            <a:ext cx="12192000" cy="6858000"/>
            <a:chOff x="0" y="0"/>
            <a:chExt cx="12192000" cy="6858000"/>
          </a:xfrm>
        </p:grpSpPr>
        <p:sp>
          <p:nvSpPr>
            <p:cNvPr id="8" name="Rectangle 7"/>
            <p:cNvSpPr/>
            <p:nvPr/>
          </p:nvSpPr>
          <p:spPr bwMode="auto">
            <a:xfrm>
              <a:off x="0" y="0"/>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endParaRPr lang="en-IN" dirty="0">
                <a:solidFill>
                  <a:srgbClr val="FFFFFF"/>
                </a:solidFill>
              </a:endParaRPr>
            </a:p>
          </p:txBody>
        </p:sp>
        <p:sp>
          <p:nvSpPr>
            <p:cNvPr id="9" name="object 7"/>
            <p:cNvSpPr txBox="1"/>
            <p:nvPr/>
          </p:nvSpPr>
          <p:spPr bwMode="auto">
            <a:xfrm>
              <a:off x="9683750" y="92075"/>
              <a:ext cx="2498725" cy="290513"/>
            </a:xfrm>
            <a:prstGeom prst="rect">
              <a:avLst/>
            </a:prstGeom>
          </p:spPr>
          <p:txBody>
            <a:bodyPr lIns="0" tIns="12700" rIns="0" bIns="0">
              <a:spAutoFit/>
            </a:bodyPr>
            <a:lstStyle/>
            <a:p>
              <a:pPr marL="12700" eaLnBrk="1" fontAlgn="auto" hangingPunct="1">
                <a:spcBef>
                  <a:spcPts val="100"/>
                </a:spcBef>
                <a:spcAft>
                  <a:spcPts val="0"/>
                </a:spcAft>
                <a:defRPr/>
              </a:pPr>
              <a:r>
                <a:rPr b="1" i="1" spc="-5" dirty="0">
                  <a:solidFill>
                    <a:srgbClr val="422C75"/>
                  </a:solidFill>
                  <a:latin typeface="Playfair Display"/>
                  <a:ea typeface="ＭＳ Ｐゴシック" charset="0"/>
                  <a:cs typeface="Playfair Display"/>
                </a:rPr>
                <a:t>Go, change </a:t>
              </a:r>
              <a:r>
                <a:rPr b="1" i="1" dirty="0">
                  <a:solidFill>
                    <a:srgbClr val="422C75"/>
                  </a:solidFill>
                  <a:latin typeface="Playfair Display"/>
                  <a:ea typeface="ＭＳ Ｐゴシック" charset="0"/>
                  <a:cs typeface="Playfair Display"/>
                </a:rPr>
                <a:t>the</a:t>
              </a:r>
              <a:r>
                <a:rPr b="1" i="1" spc="-80" dirty="0">
                  <a:solidFill>
                    <a:srgbClr val="422C75"/>
                  </a:solidFill>
                  <a:latin typeface="Playfair Display"/>
                  <a:ea typeface="ＭＳ Ｐゴシック" charset="0"/>
                  <a:cs typeface="Playfair Display"/>
                </a:rPr>
                <a:t> </a:t>
              </a:r>
              <a:r>
                <a:rPr b="1" i="1" spc="-5" dirty="0">
                  <a:solidFill>
                    <a:srgbClr val="422C75"/>
                  </a:solidFill>
                  <a:latin typeface="Playfair Display"/>
                  <a:ea typeface="ＭＳ Ｐゴシック" charset="0"/>
                  <a:cs typeface="Playfair Display"/>
                </a:rPr>
                <a:t>world</a:t>
              </a:r>
              <a:endParaRPr b="1" dirty="0">
                <a:latin typeface="Playfair Display"/>
                <a:ea typeface="ＭＳ Ｐゴシック" charset="0"/>
                <a:cs typeface="Playfair Display"/>
              </a:endParaRPr>
            </a:p>
          </p:txBody>
        </p:sp>
        <p:pic>
          <p:nvPicPr>
            <p:cNvPr id="1034" name="Picture 9"/>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2555" y="39898"/>
              <a:ext cx="1908073" cy="13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4524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lnSpc>
          <a:spcPct val="90000"/>
        </a:lnSpc>
        <a:spcBef>
          <a:spcPct val="0"/>
        </a:spcBef>
        <a:spcAft>
          <a:spcPct val="0"/>
        </a:spcAft>
        <a:defRPr sz="4400" b="0" i="0" u="none"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0" i="0" u="none"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ChangeArrowheads="1"/>
          </p:cNvSpPr>
          <p:nvPr/>
        </p:nvSpPr>
        <p:spPr bwMode="auto">
          <a:xfrm>
            <a:off x="1037690" y="3059392"/>
            <a:ext cx="9904288" cy="208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itchFamily="34" charset="0"/>
                <a:ea typeface="ＭＳ Ｐゴシック" pitchFamily="34" charset="-128"/>
              </a:defRPr>
            </a:lvl1pPr>
            <a:lvl2pPr marL="742950" indent="-285750">
              <a:tabLst>
                <a:tab pos="3514725" algn="l"/>
              </a:tabLst>
              <a:defRPr>
                <a:solidFill>
                  <a:schemeClr val="tx1"/>
                </a:solidFill>
                <a:latin typeface="Calibri" pitchFamily="34" charset="0"/>
                <a:ea typeface="ＭＳ Ｐゴシック" pitchFamily="34" charset="-128"/>
              </a:defRPr>
            </a:lvl2pPr>
            <a:lvl3pPr marL="1143000" indent="-228600">
              <a:tabLst>
                <a:tab pos="3514725" algn="l"/>
              </a:tabLst>
              <a:defRPr>
                <a:solidFill>
                  <a:schemeClr val="tx1"/>
                </a:solidFill>
                <a:latin typeface="Calibri" pitchFamily="34" charset="0"/>
                <a:ea typeface="ＭＳ Ｐゴシック" pitchFamily="34" charset="-128"/>
              </a:defRPr>
            </a:lvl3pPr>
            <a:lvl4pPr marL="1600200" indent="-228600">
              <a:tabLst>
                <a:tab pos="3514725" algn="l"/>
              </a:tabLst>
              <a:defRPr>
                <a:solidFill>
                  <a:schemeClr val="tx1"/>
                </a:solidFill>
                <a:latin typeface="Calibri" pitchFamily="34" charset="0"/>
                <a:ea typeface="ＭＳ Ｐゴシック" pitchFamily="34" charset="-128"/>
              </a:defRPr>
            </a:lvl4pPr>
            <a:lvl5pPr marL="2057400" indent="-228600">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9pPr>
          </a:lstStyle>
          <a:p>
            <a:pPr algn="ctr" eaLnBrk="1" hangingPunct="1">
              <a:spcBef>
                <a:spcPts val="88"/>
              </a:spcBef>
            </a:pPr>
            <a:r>
              <a:rPr lang="pt-BR" altLang="en-US" sz="3600" b="1" dirty="0">
                <a:solidFill>
                  <a:srgbClr val="FF0000"/>
                </a:solidFill>
                <a:latin typeface="Playfair Display" charset="0"/>
              </a:rPr>
              <a:t>UNIT-4</a:t>
            </a:r>
          </a:p>
          <a:p>
            <a:pPr algn="ctr" eaLnBrk="1" hangingPunct="1">
              <a:spcBef>
                <a:spcPts val="88"/>
              </a:spcBef>
            </a:pPr>
            <a:r>
              <a:rPr lang="pt-BR" altLang="en-US" sz="3600" b="1" dirty="0">
                <a:solidFill>
                  <a:srgbClr val="FF0000"/>
                </a:solidFill>
                <a:latin typeface="Playfair Display" charset="0"/>
              </a:rPr>
              <a:t>Ethereum &amp; Smart Contract</a:t>
            </a:r>
          </a:p>
          <a:p>
            <a:pPr algn="ctr" eaLnBrk="1" hangingPunct="1">
              <a:spcBef>
                <a:spcPts val="88"/>
              </a:spcBef>
            </a:pPr>
            <a:r>
              <a:rPr lang="pt-BR" altLang="en-US" sz="3600" b="1" dirty="0">
                <a:solidFill>
                  <a:srgbClr val="FF0000"/>
                </a:solidFill>
                <a:latin typeface="Playfair Display" charset="0"/>
              </a:rPr>
              <a:t>DEPARTMENT OF CSE</a:t>
            </a:r>
          </a:p>
          <a:p>
            <a:pPr algn="ctr" eaLnBrk="1" hangingPunct="1">
              <a:spcBef>
                <a:spcPts val="88"/>
              </a:spcBef>
            </a:pPr>
            <a:r>
              <a:rPr lang="pt-BR" altLang="en-US" sz="2400" dirty="0">
                <a:solidFill>
                  <a:srgbClr val="00B050"/>
                </a:solidFill>
                <a:latin typeface="Playfair Display" charset="0"/>
              </a:rPr>
              <a:t>R V College of Engineering</a:t>
            </a:r>
            <a:endParaRPr lang="en-US" altLang="en-US" sz="2400" dirty="0">
              <a:solidFill>
                <a:srgbClr val="00B050"/>
              </a:solidFill>
              <a:latin typeface="Helvetica-Bold" charset="0"/>
            </a:endParaRPr>
          </a:p>
        </p:txBody>
      </p:sp>
      <p:sp>
        <p:nvSpPr>
          <p:cNvPr id="3" name="object 2"/>
          <p:cNvSpPr txBox="1">
            <a:spLocks noChangeArrowheads="1"/>
          </p:cNvSpPr>
          <p:nvPr/>
        </p:nvSpPr>
        <p:spPr bwMode="auto">
          <a:xfrm>
            <a:off x="2003612" y="1079966"/>
            <a:ext cx="8344274" cy="62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itchFamily="34" charset="0"/>
                <a:ea typeface="ＭＳ Ｐゴシック" pitchFamily="34" charset="-128"/>
              </a:defRPr>
            </a:lvl1pPr>
            <a:lvl2pPr marL="742950" indent="-285750">
              <a:tabLst>
                <a:tab pos="3514725" algn="l"/>
              </a:tabLst>
              <a:defRPr>
                <a:solidFill>
                  <a:schemeClr val="tx1"/>
                </a:solidFill>
                <a:latin typeface="Calibri" pitchFamily="34" charset="0"/>
                <a:ea typeface="ＭＳ Ｐゴシック" pitchFamily="34" charset="-128"/>
              </a:defRPr>
            </a:lvl2pPr>
            <a:lvl3pPr marL="1143000" indent="-228600">
              <a:tabLst>
                <a:tab pos="3514725" algn="l"/>
              </a:tabLst>
              <a:defRPr>
                <a:solidFill>
                  <a:schemeClr val="tx1"/>
                </a:solidFill>
                <a:latin typeface="Calibri" pitchFamily="34" charset="0"/>
                <a:ea typeface="ＭＳ Ｐゴシック" pitchFamily="34" charset="-128"/>
              </a:defRPr>
            </a:lvl3pPr>
            <a:lvl4pPr marL="1600200" indent="-228600">
              <a:tabLst>
                <a:tab pos="3514725" algn="l"/>
              </a:tabLst>
              <a:defRPr>
                <a:solidFill>
                  <a:schemeClr val="tx1"/>
                </a:solidFill>
                <a:latin typeface="Calibri" pitchFamily="34" charset="0"/>
                <a:ea typeface="ＭＳ Ｐゴシック" pitchFamily="34" charset="-128"/>
              </a:defRPr>
            </a:lvl4pPr>
            <a:lvl5pPr marL="2057400" indent="-228600">
              <a:tabLst>
                <a:tab pos="3514725" algn="l"/>
              </a:tabLst>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itchFamily="34" charset="0"/>
                <a:ea typeface="ＭＳ Ｐゴシック" pitchFamily="34" charset="-128"/>
              </a:defRPr>
            </a:lvl9pPr>
          </a:lstStyle>
          <a:p>
            <a:pPr algn="ctr" eaLnBrk="1" hangingPunct="1">
              <a:spcBef>
                <a:spcPts val="88"/>
              </a:spcBef>
            </a:pPr>
            <a:r>
              <a:rPr lang="pt-BR" altLang="en-US" sz="4000" b="1" dirty="0">
                <a:solidFill>
                  <a:srgbClr val="005893"/>
                </a:solidFill>
                <a:latin typeface="Playfair Display" charset="0"/>
              </a:rPr>
              <a:t>Blockchain Technology</a:t>
            </a:r>
          </a:p>
        </p:txBody>
      </p:sp>
    </p:spTree>
    <p:extLst>
      <p:ext uri="{BB962C8B-B14F-4D97-AF65-F5344CB8AC3E}">
        <p14:creationId xmlns:p14="http://schemas.microsoft.com/office/powerpoint/2010/main" val="294350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A4C9-43F2-573A-1585-56C9CC58AA49}"/>
              </a:ext>
            </a:extLst>
          </p:cNvPr>
          <p:cNvSpPr>
            <a:spLocks noGrp="1"/>
          </p:cNvSpPr>
          <p:nvPr>
            <p:ph type="title"/>
          </p:nvPr>
        </p:nvSpPr>
        <p:spPr/>
        <p:txBody>
          <a:bodyPr/>
          <a:lstStyle/>
          <a:p>
            <a:r>
              <a:rPr lang="en-US" dirty="0"/>
              <a:t>Smart Contract</a:t>
            </a:r>
          </a:p>
        </p:txBody>
      </p:sp>
      <p:sp>
        <p:nvSpPr>
          <p:cNvPr id="3" name="Content Placeholder 2">
            <a:extLst>
              <a:ext uri="{FF2B5EF4-FFF2-40B4-BE49-F238E27FC236}">
                <a16:creationId xmlns:a16="http://schemas.microsoft.com/office/drawing/2014/main" id="{21B1CC71-DE7D-ED38-2251-C846114E36A6}"/>
              </a:ext>
            </a:extLst>
          </p:cNvPr>
          <p:cNvSpPr>
            <a:spLocks noGrp="1"/>
          </p:cNvSpPr>
          <p:nvPr>
            <p:ph idx="1"/>
          </p:nvPr>
        </p:nvSpPr>
        <p:spPr>
          <a:xfrm>
            <a:off x="838200" y="1825624"/>
            <a:ext cx="10515600" cy="4112839"/>
          </a:xfrm>
        </p:spPr>
        <p:txBody>
          <a:bodyPr/>
          <a:lstStyle/>
          <a:p>
            <a:r>
              <a:rPr lang="en-US" sz="2000" dirty="0"/>
              <a:t>Smart contracts are also key to expanding the functionality of the Internet of Things (IoT). Some of the attributes of smart contracts include:</a:t>
            </a:r>
          </a:p>
          <a:p>
            <a:r>
              <a:rPr lang="en-US" sz="2000" dirty="0"/>
              <a:t> Security – smart contracts are encrypted and have a high degree of security</a:t>
            </a:r>
          </a:p>
          <a:p>
            <a:r>
              <a:rPr lang="en-US" sz="2000" dirty="0"/>
              <a:t> Redundancy – copying a smart contract across all of the nodes on the network ensures redundancy (though lowers efficiency of the network) </a:t>
            </a:r>
          </a:p>
          <a:p>
            <a:r>
              <a:rPr lang="en-US" sz="2000" dirty="0"/>
              <a:t>Accuracy – contracts are validated by many nodes on the network </a:t>
            </a:r>
          </a:p>
          <a:p>
            <a:r>
              <a:rPr lang="en-US" sz="2000" dirty="0"/>
              <a:t>Autonomous – there is no need for a third party to be involved in the execution of a contract, lessening the potential for bias or mistakes; additionally, smart contracts are a tool for automating business logic, and allowing machines to transact without intervention Efficiency – by eliminating middlemen, the cost of transactions is minimized Transparency – on a permissionless blockchain, all parties have access to the shared ledger; transactions can be audited.</a:t>
            </a:r>
          </a:p>
        </p:txBody>
      </p:sp>
    </p:spTree>
    <p:extLst>
      <p:ext uri="{BB962C8B-B14F-4D97-AF65-F5344CB8AC3E}">
        <p14:creationId xmlns:p14="http://schemas.microsoft.com/office/powerpoint/2010/main" val="128146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4931-AF97-8B24-43F2-9477BD5534EC}"/>
              </a:ext>
            </a:extLst>
          </p:cNvPr>
          <p:cNvSpPr>
            <a:spLocks noGrp="1"/>
          </p:cNvSpPr>
          <p:nvPr>
            <p:ph type="title"/>
          </p:nvPr>
        </p:nvSpPr>
        <p:spPr/>
        <p:txBody>
          <a:bodyPr/>
          <a:lstStyle/>
          <a:p>
            <a:r>
              <a:rPr lang="en-US" dirty="0"/>
              <a:t>On-chain versus Off-chain versus Side Chain</a:t>
            </a:r>
          </a:p>
        </p:txBody>
      </p:sp>
      <p:sp>
        <p:nvSpPr>
          <p:cNvPr id="3" name="Content Placeholder 2">
            <a:extLst>
              <a:ext uri="{FF2B5EF4-FFF2-40B4-BE49-F238E27FC236}">
                <a16:creationId xmlns:a16="http://schemas.microsoft.com/office/drawing/2014/main" id="{E8837CC4-2E4E-4FF4-45B6-54C73E795501}"/>
              </a:ext>
            </a:extLst>
          </p:cNvPr>
          <p:cNvSpPr>
            <a:spLocks noGrp="1"/>
          </p:cNvSpPr>
          <p:nvPr>
            <p:ph idx="1"/>
          </p:nvPr>
        </p:nvSpPr>
        <p:spPr/>
        <p:txBody>
          <a:bodyPr/>
          <a:lstStyle/>
          <a:p>
            <a:r>
              <a:rPr lang="en-US" dirty="0"/>
              <a:t> </a:t>
            </a:r>
            <a:r>
              <a:rPr lang="en-US" sz="2000" dirty="0"/>
              <a:t>As you get deeper into the weeds with Ethereum, you will likely come across terms such as “off-chain,” “on-chain,” or “side chain.”</a:t>
            </a:r>
          </a:p>
          <a:p>
            <a:r>
              <a:rPr lang="en-US" sz="2000" dirty="0"/>
              <a:t>These concepts have become especially important in discussions to resolve major issues and bugs in the platform. When developers submitted the proposal of the hard fork for The DAO to the Ethereum community (client developers and users) for comment and voting, this was an example of how governance issues were resolved in an “off-chain” manner. In other words, the solution was not built into the Ethereum protocols. </a:t>
            </a:r>
          </a:p>
          <a:p>
            <a:r>
              <a:rPr lang="en-US" sz="2000" dirty="0"/>
              <a:t>As Vlad </a:t>
            </a:r>
            <a:r>
              <a:rPr lang="en-US" sz="2000" dirty="0" err="1"/>
              <a:t>Zamfir</a:t>
            </a:r>
            <a:r>
              <a:rPr lang="en-US" sz="2000" dirty="0"/>
              <a:t>, one of the key researchers at the Ethereum Foundation puts it, “‘On-chain governance’ refers to the idea that the blockchain nodes automatically upgrade when an on-chain governance process decides on an upgrade and that it’s time to install it. No hard forks required.”</a:t>
            </a:r>
          </a:p>
          <a:p>
            <a:r>
              <a:rPr lang="en-US" sz="2000" dirty="0"/>
              <a:t>The deliberation process of hard-forks is part of off-chain governance, as the blockchain platform itself does not have protocols for moving through a decision. A key insight here is that off-chain governance necessitates the participation of node operators, as their decisions help define the outcome.</a:t>
            </a:r>
          </a:p>
          <a:p>
            <a:endParaRPr lang="en-US" sz="2000" dirty="0"/>
          </a:p>
          <a:p>
            <a:endParaRPr lang="en-US" dirty="0"/>
          </a:p>
        </p:txBody>
      </p:sp>
    </p:spTree>
    <p:extLst>
      <p:ext uri="{BB962C8B-B14F-4D97-AF65-F5344CB8AC3E}">
        <p14:creationId xmlns:p14="http://schemas.microsoft.com/office/powerpoint/2010/main" val="182453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67BF-D477-E8A0-B593-14F8EBA630ED}"/>
              </a:ext>
            </a:extLst>
          </p:cNvPr>
          <p:cNvSpPr>
            <a:spLocks noGrp="1"/>
          </p:cNvSpPr>
          <p:nvPr>
            <p:ph type="title"/>
          </p:nvPr>
        </p:nvSpPr>
        <p:spPr/>
        <p:txBody>
          <a:bodyPr/>
          <a:lstStyle/>
          <a:p>
            <a:r>
              <a:rPr lang="en-US" dirty="0"/>
              <a:t>On-chain versus Off-chain versus Side Chain</a:t>
            </a:r>
          </a:p>
        </p:txBody>
      </p:sp>
      <p:sp>
        <p:nvSpPr>
          <p:cNvPr id="3" name="Content Placeholder 2">
            <a:extLst>
              <a:ext uri="{FF2B5EF4-FFF2-40B4-BE49-F238E27FC236}">
                <a16:creationId xmlns:a16="http://schemas.microsoft.com/office/drawing/2014/main" id="{54A6929C-25ED-8F72-5993-00D81D773501}"/>
              </a:ext>
            </a:extLst>
          </p:cNvPr>
          <p:cNvSpPr>
            <a:spLocks noGrp="1"/>
          </p:cNvSpPr>
          <p:nvPr>
            <p:ph idx="1"/>
          </p:nvPr>
        </p:nvSpPr>
        <p:spPr>
          <a:xfrm>
            <a:off x="838200" y="1825625"/>
            <a:ext cx="10515600" cy="4790932"/>
          </a:xfrm>
        </p:spPr>
        <p:txBody>
          <a:bodyPr/>
          <a:lstStyle/>
          <a:p>
            <a:r>
              <a:rPr lang="en-US" sz="2000" dirty="0"/>
              <a:t>Newer blockchain platforms such as </a:t>
            </a:r>
            <a:r>
              <a:rPr lang="en-US" sz="2000" dirty="0" err="1"/>
              <a:t>Dfinity</a:t>
            </a:r>
            <a:r>
              <a:rPr lang="en-US" sz="2000" dirty="0"/>
              <a:t> are trying to improve on this by putting the rules for governance directly into their protocols so that they can avoid potentially fatal issues such as The DAO hack and the resulting hard fork.</a:t>
            </a:r>
          </a:p>
          <a:p>
            <a:r>
              <a:rPr lang="en-US" sz="2000" dirty="0" err="1"/>
              <a:t>Dfinity’s</a:t>
            </a:r>
            <a:r>
              <a:rPr lang="en-US" sz="2000" dirty="0"/>
              <a:t> protocols allow 230 for making direct changes to the ledger when there is a consensus among all of its coin holders. As these networks continue to grow, one of the biggest debates now in the blockchain community concerns scaling up the platforms to allow for higher processing volume and speed. </a:t>
            </a:r>
          </a:p>
          <a:p>
            <a:r>
              <a:rPr lang="en-US" sz="2000" dirty="0"/>
              <a:t>One solution is to take some of the processing of transactions off-chain to lessen the burden on the main chain. </a:t>
            </a:r>
          </a:p>
          <a:p>
            <a:r>
              <a:rPr lang="en-US" sz="2000" dirty="0"/>
              <a:t>If two banks, A and B, wanted to have thousands of Ethereum transactions between each other every day, it might behoove them to create a special sidechain. </a:t>
            </a:r>
          </a:p>
          <a:p>
            <a:r>
              <a:rPr lang="en-US" sz="2000" dirty="0"/>
              <a:t>The sidechain would be much quicker and cheaper to run than it would be to have each transaction on the main Ethereum chain where a transaction fee would be incurred for each one. With a sidechain, all it takes is for the parties to use one transaction at the end of the day to settle their accounts on the main Ethereum chain.</a:t>
            </a:r>
          </a:p>
        </p:txBody>
      </p:sp>
    </p:spTree>
    <p:extLst>
      <p:ext uri="{BB962C8B-B14F-4D97-AF65-F5344CB8AC3E}">
        <p14:creationId xmlns:p14="http://schemas.microsoft.com/office/powerpoint/2010/main" val="327651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ACF5-1F3D-02D7-E2C7-114508369E67}"/>
              </a:ext>
            </a:extLst>
          </p:cNvPr>
          <p:cNvSpPr>
            <a:spLocks noGrp="1"/>
          </p:cNvSpPr>
          <p:nvPr>
            <p:ph type="title"/>
          </p:nvPr>
        </p:nvSpPr>
        <p:spPr/>
        <p:txBody>
          <a:bodyPr/>
          <a:lstStyle/>
          <a:p>
            <a:r>
              <a:rPr lang="en-US" dirty="0"/>
              <a:t>Mining Ethereum </a:t>
            </a:r>
          </a:p>
        </p:txBody>
      </p:sp>
      <p:sp>
        <p:nvSpPr>
          <p:cNvPr id="3" name="Content Placeholder 2">
            <a:extLst>
              <a:ext uri="{FF2B5EF4-FFF2-40B4-BE49-F238E27FC236}">
                <a16:creationId xmlns:a16="http://schemas.microsoft.com/office/drawing/2014/main" id="{1D7EAE60-9C2B-0479-B7A7-E96FD216D9CB}"/>
              </a:ext>
            </a:extLst>
          </p:cNvPr>
          <p:cNvSpPr>
            <a:spLocks noGrp="1"/>
          </p:cNvSpPr>
          <p:nvPr>
            <p:ph idx="1"/>
          </p:nvPr>
        </p:nvSpPr>
        <p:spPr>
          <a:xfrm>
            <a:off x="838200" y="1825624"/>
            <a:ext cx="10515600" cy="4955319"/>
          </a:xfrm>
        </p:spPr>
        <p:txBody>
          <a:bodyPr/>
          <a:lstStyle/>
          <a:p>
            <a:r>
              <a:rPr lang="en-US" sz="1800" dirty="0"/>
              <a:t>While there are many similarities between mining on the Ethereum network and mining on the Bitcoin network, it might be useful to consider how they differ.</a:t>
            </a:r>
          </a:p>
          <a:p>
            <a:r>
              <a:rPr lang="en-US" sz="1800" dirty="0"/>
              <a:t>it takes about ten minutes on average to create a new block on the Bitcoin network, whereas on Ethereum, it takes about fifteen seconds to add a block. </a:t>
            </a:r>
          </a:p>
          <a:p>
            <a:r>
              <a:rPr lang="en-US" sz="1800" dirty="0"/>
              <a:t>Ethereum miners are awarded 3 ETH plus the transaction fees included with the block for each block they create. Keep in mind that a transaction on Ethereum could include processing the program code stored on the network for supporting a smart contract.</a:t>
            </a:r>
          </a:p>
          <a:p>
            <a:r>
              <a:rPr lang="en-US" sz="1800" dirty="0"/>
              <a:t>Mining ether is also designed to be ASIC-resistant so that small, individual miners can compete with the big mining firms using cheaper GPU mining rigs. This is accomplished by using the </a:t>
            </a:r>
            <a:r>
              <a:rPr lang="en-US" sz="1800" dirty="0" err="1"/>
              <a:t>ethash</a:t>
            </a:r>
            <a:r>
              <a:rPr lang="en-US" sz="1800" dirty="0"/>
              <a:t> hashing algorithm, which is designed specifically to be solved by GPU machines, as opposed to the SHA-256 algorithm used by Bitcoin.</a:t>
            </a:r>
          </a:p>
          <a:p>
            <a:r>
              <a:rPr lang="en-US" sz="1800" dirty="0"/>
              <a:t>Just as with bitcoin, as the price of ether rises, more miners compete to create new blocks and the associated hash rate increases. To keep the block creation time at fifteen seconds, the network can adjust the difficulty of the hashing algorithm to make it harder. </a:t>
            </a:r>
          </a:p>
          <a:p>
            <a:r>
              <a:rPr lang="en-US" sz="1800" dirty="0"/>
              <a:t>Assuming that one has access to cheaper electricity, it may be worthwhile to purchase a GPU machine and install the full Ethereum network protocols that are needed to become a miner. With Ethereum, it may not be as much about making a fortune as it is with the mining of bitcoin.</a:t>
            </a:r>
          </a:p>
        </p:txBody>
      </p:sp>
    </p:spTree>
    <p:extLst>
      <p:ext uri="{BB962C8B-B14F-4D97-AF65-F5344CB8AC3E}">
        <p14:creationId xmlns:p14="http://schemas.microsoft.com/office/powerpoint/2010/main" val="36266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6CCFE-85AE-F94F-D0B2-26FAE8914754}"/>
              </a:ext>
            </a:extLst>
          </p:cNvPr>
          <p:cNvSpPr>
            <a:spLocks noGrp="1"/>
          </p:cNvSpPr>
          <p:nvPr>
            <p:ph type="title"/>
          </p:nvPr>
        </p:nvSpPr>
        <p:spPr/>
        <p:txBody>
          <a:bodyPr/>
          <a:lstStyle/>
          <a:p>
            <a:r>
              <a:rPr lang="en-US" dirty="0"/>
              <a:t>Basics of Ethereum:</a:t>
            </a:r>
          </a:p>
        </p:txBody>
      </p:sp>
      <p:sp>
        <p:nvSpPr>
          <p:cNvPr id="3" name="Content Placeholder 2">
            <a:extLst>
              <a:ext uri="{FF2B5EF4-FFF2-40B4-BE49-F238E27FC236}">
                <a16:creationId xmlns:a16="http://schemas.microsoft.com/office/drawing/2014/main" id="{0B24E95C-AD69-9208-4BC9-4287593B3FAD}"/>
              </a:ext>
            </a:extLst>
          </p:cNvPr>
          <p:cNvSpPr>
            <a:spLocks noGrp="1"/>
          </p:cNvSpPr>
          <p:nvPr>
            <p:ph idx="1"/>
          </p:nvPr>
        </p:nvSpPr>
        <p:spPr/>
        <p:txBody>
          <a:bodyPr/>
          <a:lstStyle/>
          <a:p>
            <a:r>
              <a:rPr lang="en-US" sz="2000" dirty="0"/>
              <a:t>The Bitcoin network solved the double-spend problem, making it possible to transact online with much greater certainty, but was fundamentally only designed to transact the crypto-currency bitcoin. It is not really a network architecture that supports diverse applications. </a:t>
            </a:r>
          </a:p>
          <a:p>
            <a:r>
              <a:rPr lang="en-US" sz="2000" dirty="0"/>
              <a:t>Ethereum, by contrast, is designed to support more complex financial and programmable transactions. It too makes use of a digital token – called “ether” (ETH) – for processing transactions, but can also store and execute programs. Ethereum has grown to be the second largest digital token by market capitalization. More importantly, it has the largest community of developers. </a:t>
            </a:r>
          </a:p>
          <a:p>
            <a:r>
              <a:rPr lang="en-US" sz="2000" dirty="0"/>
              <a:t>The main attraction of Ethereum is that it allows developers to create and deploy decentralized applications (</a:t>
            </a:r>
            <a:r>
              <a:rPr lang="en-US" sz="2000" dirty="0" err="1"/>
              <a:t>Dapps</a:t>
            </a:r>
            <a:r>
              <a:rPr lang="en-US" sz="2000" dirty="0"/>
              <a:t>) on its platform.</a:t>
            </a:r>
          </a:p>
          <a:p>
            <a:r>
              <a:rPr lang="en-US" sz="2000" dirty="0"/>
              <a:t>Code that is programmed to execute using the Ethereum network is written and stored in the form of smart contracts. Ethereum is flexible enough that transactions can be permissioned or permissionless, and avoids some of the issues with miners by not paying a block creation reward, but just a transaction fee.</a:t>
            </a:r>
          </a:p>
        </p:txBody>
      </p:sp>
    </p:spTree>
    <p:extLst>
      <p:ext uri="{BB962C8B-B14F-4D97-AF65-F5344CB8AC3E}">
        <p14:creationId xmlns:p14="http://schemas.microsoft.com/office/powerpoint/2010/main" val="40117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3F28-D295-517C-EA76-A59BDEDD361F}"/>
              </a:ext>
            </a:extLst>
          </p:cNvPr>
          <p:cNvSpPr>
            <a:spLocks noGrp="1"/>
          </p:cNvSpPr>
          <p:nvPr>
            <p:ph type="title"/>
          </p:nvPr>
        </p:nvSpPr>
        <p:spPr/>
        <p:txBody>
          <a:bodyPr/>
          <a:lstStyle/>
          <a:p>
            <a:r>
              <a:rPr lang="en-US" dirty="0"/>
              <a:t>Basics of Ethereum:</a:t>
            </a:r>
          </a:p>
        </p:txBody>
      </p:sp>
      <p:sp>
        <p:nvSpPr>
          <p:cNvPr id="3" name="Content Placeholder 2">
            <a:extLst>
              <a:ext uri="{FF2B5EF4-FFF2-40B4-BE49-F238E27FC236}">
                <a16:creationId xmlns:a16="http://schemas.microsoft.com/office/drawing/2014/main" id="{C24CC165-CEB5-5242-674C-344D44CE3FA6}"/>
              </a:ext>
            </a:extLst>
          </p:cNvPr>
          <p:cNvSpPr>
            <a:spLocks noGrp="1"/>
          </p:cNvSpPr>
          <p:nvPr>
            <p:ph idx="1"/>
          </p:nvPr>
        </p:nvSpPr>
        <p:spPr/>
        <p:txBody>
          <a:bodyPr/>
          <a:lstStyle/>
          <a:p>
            <a:r>
              <a:rPr lang="en-US" dirty="0"/>
              <a:t>The Ethereum platform forms the backbone for new applications by making sure they are free from censorship (if you pay to execute a transaction it will execute), have no downtime, and have no third-party interference.   </a:t>
            </a:r>
          </a:p>
          <a:p>
            <a:r>
              <a:rPr lang="en-US" dirty="0"/>
              <a:t>It is also the platform that has spurred the huge increase in Initial Coin Offerings (ICOs), since it is easy to launch a new digital token on Ethereum. Most of these tokens are meant to fund the development of </a:t>
            </a:r>
            <a:r>
              <a:rPr lang="en-US" dirty="0" err="1"/>
              <a:t>Dapps</a:t>
            </a:r>
            <a:r>
              <a:rPr lang="en-US" dirty="0"/>
              <a:t>.     </a:t>
            </a:r>
          </a:p>
        </p:txBody>
      </p:sp>
    </p:spTree>
    <p:extLst>
      <p:ext uri="{BB962C8B-B14F-4D97-AF65-F5344CB8AC3E}">
        <p14:creationId xmlns:p14="http://schemas.microsoft.com/office/powerpoint/2010/main" val="4048075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40-A130-667F-C4AB-5B327D44F364}"/>
              </a:ext>
            </a:extLst>
          </p:cNvPr>
          <p:cNvSpPr>
            <a:spLocks noGrp="1"/>
          </p:cNvSpPr>
          <p:nvPr>
            <p:ph type="title"/>
          </p:nvPr>
        </p:nvSpPr>
        <p:spPr/>
        <p:txBody>
          <a:bodyPr/>
          <a:lstStyle/>
          <a:p>
            <a:r>
              <a:rPr lang="en-US" b="1" dirty="0"/>
              <a:t>EVM(Ethereum Virtual Machine)</a:t>
            </a:r>
          </a:p>
        </p:txBody>
      </p:sp>
      <p:sp>
        <p:nvSpPr>
          <p:cNvPr id="3" name="Content Placeholder 2">
            <a:extLst>
              <a:ext uri="{FF2B5EF4-FFF2-40B4-BE49-F238E27FC236}">
                <a16:creationId xmlns:a16="http://schemas.microsoft.com/office/drawing/2014/main" id="{024F0128-F59A-2D20-BCE2-C51850615290}"/>
              </a:ext>
            </a:extLst>
          </p:cNvPr>
          <p:cNvSpPr>
            <a:spLocks noGrp="1"/>
          </p:cNvSpPr>
          <p:nvPr>
            <p:ph idx="1"/>
          </p:nvPr>
        </p:nvSpPr>
        <p:spPr/>
        <p:txBody>
          <a:bodyPr/>
          <a:lstStyle/>
          <a:p>
            <a:r>
              <a:rPr lang="en-US" sz="2400" dirty="0"/>
              <a:t>The Ethereum platform possesses its own programming language, called Solidity, which is similar to C++ or JavaScript. To really understand Ethereum it is important to examine one of its key protocols called the Ethereum Virtual Machine or EVM.</a:t>
            </a:r>
          </a:p>
          <a:p>
            <a:r>
              <a:rPr lang="en-US" sz="2400" dirty="0"/>
              <a:t>It is a “virtual” machine in that it doesn’t really exist except as a loose confederation of nodes on the Ethereum network.</a:t>
            </a:r>
          </a:p>
          <a:p>
            <a:r>
              <a:rPr lang="en-US" sz="2400" dirty="0"/>
              <a:t>What is really clever about the EVM is that it enables the computers on the Ethereum network to function as a kind of global computing resource.</a:t>
            </a:r>
          </a:p>
          <a:p>
            <a:r>
              <a:rPr lang="en-US" sz="2400" dirty="0"/>
              <a:t>The EVM is the powerhouse that executes smart contracts. Each participant in the network adds computing power to the network, and all decentralized apps (also known as </a:t>
            </a:r>
            <a:r>
              <a:rPr lang="en-US" sz="2400" dirty="0" err="1"/>
              <a:t>Dapps</a:t>
            </a:r>
            <a:r>
              <a:rPr lang="en-US" sz="2400" dirty="0"/>
              <a:t>) can purchase use of this power by spending ether.</a:t>
            </a:r>
          </a:p>
        </p:txBody>
      </p:sp>
    </p:spTree>
    <p:extLst>
      <p:ext uri="{BB962C8B-B14F-4D97-AF65-F5344CB8AC3E}">
        <p14:creationId xmlns:p14="http://schemas.microsoft.com/office/powerpoint/2010/main" val="64891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168A4-AEF8-C828-D87A-A243794AA2EA}"/>
              </a:ext>
            </a:extLst>
          </p:cNvPr>
          <p:cNvSpPr>
            <a:spLocks noGrp="1"/>
          </p:cNvSpPr>
          <p:nvPr>
            <p:ph type="title"/>
          </p:nvPr>
        </p:nvSpPr>
        <p:spPr/>
        <p:txBody>
          <a:bodyPr/>
          <a:lstStyle/>
          <a:p>
            <a:r>
              <a:rPr lang="en-US" dirty="0"/>
              <a:t>EVM</a:t>
            </a:r>
          </a:p>
        </p:txBody>
      </p:sp>
      <p:sp>
        <p:nvSpPr>
          <p:cNvPr id="3" name="Content Placeholder 2">
            <a:extLst>
              <a:ext uri="{FF2B5EF4-FFF2-40B4-BE49-F238E27FC236}">
                <a16:creationId xmlns:a16="http://schemas.microsoft.com/office/drawing/2014/main" id="{E0E0B66C-7327-DD97-E43D-DF7821BC2557}"/>
              </a:ext>
            </a:extLst>
          </p:cNvPr>
          <p:cNvSpPr>
            <a:spLocks noGrp="1"/>
          </p:cNvSpPr>
          <p:nvPr>
            <p:ph idx="1"/>
          </p:nvPr>
        </p:nvSpPr>
        <p:spPr>
          <a:xfrm>
            <a:off x="838200" y="1825624"/>
            <a:ext cx="10515600" cy="4431337"/>
          </a:xfrm>
        </p:spPr>
        <p:txBody>
          <a:bodyPr/>
          <a:lstStyle/>
          <a:p>
            <a:pPr algn="just"/>
            <a:r>
              <a:rPr lang="en-US" sz="2400" dirty="0"/>
              <a:t>These decentralized apps are bundles of smart contracts that dictate the appropriate ether spend for network participation. This differs from bitcoin predominantly as ether is the method in which computing power is valued as a resource, referred to as “gas,” and not treated simply as a digital currency.</a:t>
            </a:r>
          </a:p>
          <a:p>
            <a:pPr algn="just"/>
            <a:r>
              <a:rPr lang="en-US" sz="2400" dirty="0"/>
              <a:t>Ethereum currently has two different types of accounts; externally-owned accounts (EOAs) and contract accounts. Both types come with an ether balance attached. The main difference is that a contract account can have program code stored with it. This contract code is executed by the nodes in the network which also serve to validate the code. All of the accounts and transaction fees are measured in terms of “</a:t>
            </a:r>
            <a:r>
              <a:rPr lang="en-US" sz="2400" dirty="0" err="1"/>
              <a:t>wei</a:t>
            </a:r>
            <a:r>
              <a:rPr lang="en-US" sz="2400" dirty="0"/>
              <a:t>.” A unit of ether is equivalent to 1e18 unit of </a:t>
            </a:r>
            <a:r>
              <a:rPr lang="en-US" sz="2400" dirty="0" err="1"/>
              <a:t>wei</a:t>
            </a:r>
            <a:r>
              <a:rPr lang="en-US" sz="2400" dirty="0"/>
              <a:t>, so </a:t>
            </a:r>
            <a:r>
              <a:rPr lang="en-US" sz="2400" dirty="0" err="1"/>
              <a:t>wei</a:t>
            </a:r>
            <a:r>
              <a:rPr lang="en-US" sz="2400" dirty="0"/>
              <a:t> are incredibly small increments and are often referred to in “</a:t>
            </a:r>
            <a:r>
              <a:rPr lang="en-US" sz="2400" dirty="0" err="1"/>
              <a:t>gwei</a:t>
            </a:r>
            <a:r>
              <a:rPr lang="en-US" sz="2400" dirty="0"/>
              <a:t>,” or billions of </a:t>
            </a:r>
            <a:r>
              <a:rPr lang="en-US" sz="2400" dirty="0" err="1"/>
              <a:t>wei</a:t>
            </a:r>
            <a:r>
              <a:rPr lang="en-US" sz="2400" dirty="0"/>
              <a:t>.</a:t>
            </a:r>
            <a:endParaRPr lang="en-US" sz="2400" dirty="0">
              <a:highlight>
                <a:srgbClr val="FFFF00"/>
              </a:highlight>
            </a:endParaRPr>
          </a:p>
        </p:txBody>
      </p:sp>
    </p:spTree>
    <p:extLst>
      <p:ext uri="{BB962C8B-B14F-4D97-AF65-F5344CB8AC3E}">
        <p14:creationId xmlns:p14="http://schemas.microsoft.com/office/powerpoint/2010/main" val="303177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82CC-D928-D299-C923-91F4FD956577}"/>
              </a:ext>
            </a:extLst>
          </p:cNvPr>
          <p:cNvSpPr>
            <a:spLocks noGrp="1"/>
          </p:cNvSpPr>
          <p:nvPr>
            <p:ph type="title"/>
          </p:nvPr>
        </p:nvSpPr>
        <p:spPr/>
        <p:txBody>
          <a:bodyPr/>
          <a:lstStyle/>
          <a:p>
            <a:r>
              <a:rPr lang="en-US" dirty="0"/>
              <a:t>Ether</a:t>
            </a:r>
          </a:p>
        </p:txBody>
      </p:sp>
      <p:sp>
        <p:nvSpPr>
          <p:cNvPr id="3" name="Content Placeholder 2">
            <a:extLst>
              <a:ext uri="{FF2B5EF4-FFF2-40B4-BE49-F238E27FC236}">
                <a16:creationId xmlns:a16="http://schemas.microsoft.com/office/drawing/2014/main" id="{3E16A72E-0A96-45AB-87A7-1CA591D1B6B7}"/>
              </a:ext>
            </a:extLst>
          </p:cNvPr>
          <p:cNvSpPr>
            <a:spLocks noGrp="1"/>
          </p:cNvSpPr>
          <p:nvPr>
            <p:ph idx="1"/>
          </p:nvPr>
        </p:nvSpPr>
        <p:spPr/>
        <p:txBody>
          <a:bodyPr/>
          <a:lstStyle/>
          <a:p>
            <a:r>
              <a:rPr lang="en-US" dirty="0"/>
              <a:t>Ethereum refers to the entire open-source platform for developing distributed applications, while “ether” is the actual digital token that is used to fuel the platform.</a:t>
            </a:r>
          </a:p>
          <a:p>
            <a:r>
              <a:rPr lang="en-US" dirty="0"/>
              <a:t>Ethereum Foundation prefers to think of ether as being the “fuel” for running decentralized applications on the Ethereum network.</a:t>
            </a:r>
          </a:p>
          <a:p>
            <a:r>
              <a:rPr lang="en-US" dirty="0"/>
              <a:t>The way the EVM is set up, network users have access to a global network of computers that is fast, efficient, and always available. However, running applications on the EVM is not free and so ether can be used to transfer value to the computer owners on the network.</a:t>
            </a:r>
          </a:p>
          <a:p>
            <a:endParaRPr lang="en-US" dirty="0"/>
          </a:p>
        </p:txBody>
      </p:sp>
    </p:spTree>
    <p:extLst>
      <p:ext uri="{BB962C8B-B14F-4D97-AF65-F5344CB8AC3E}">
        <p14:creationId xmlns:p14="http://schemas.microsoft.com/office/powerpoint/2010/main" val="371995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095C-301D-E9F8-0799-AA33D325C2FE}"/>
              </a:ext>
            </a:extLst>
          </p:cNvPr>
          <p:cNvSpPr>
            <a:spLocks noGrp="1"/>
          </p:cNvSpPr>
          <p:nvPr>
            <p:ph type="title"/>
          </p:nvPr>
        </p:nvSpPr>
        <p:spPr/>
        <p:txBody>
          <a:bodyPr/>
          <a:lstStyle/>
          <a:p>
            <a:pPr algn="ctr"/>
            <a:r>
              <a:rPr lang="en-US" dirty="0"/>
              <a:t>Ether</a:t>
            </a:r>
          </a:p>
        </p:txBody>
      </p:sp>
      <p:sp>
        <p:nvSpPr>
          <p:cNvPr id="3" name="Content Placeholder 2">
            <a:extLst>
              <a:ext uri="{FF2B5EF4-FFF2-40B4-BE49-F238E27FC236}">
                <a16:creationId xmlns:a16="http://schemas.microsoft.com/office/drawing/2014/main" id="{2E2D0189-0F7D-E9B0-7368-89EDD3FD206D}"/>
              </a:ext>
            </a:extLst>
          </p:cNvPr>
          <p:cNvSpPr>
            <a:spLocks noGrp="1"/>
          </p:cNvSpPr>
          <p:nvPr>
            <p:ph idx="1"/>
          </p:nvPr>
        </p:nvSpPr>
        <p:spPr>
          <a:xfrm>
            <a:off x="838200" y="1825625"/>
            <a:ext cx="10515600" cy="4760110"/>
          </a:xfrm>
        </p:spPr>
        <p:txBody>
          <a:bodyPr/>
          <a:lstStyle/>
          <a:p>
            <a:r>
              <a:rPr lang="en-US" sz="2000" dirty="0"/>
              <a:t>You can think of ether as a tool for resource management of the computing power of the network. Just as your own computer has an activity monitor that allows you to toggle between applications and use CPUs effectively, a global decentralized computer also needs to manage who uses the computing power.</a:t>
            </a:r>
          </a:p>
          <a:p>
            <a:r>
              <a:rPr lang="en-US" sz="2000" dirty="0"/>
              <a:t>Payment for computing power allows effective management of a scarce resource because there is very little incentive to spam the network or run an infinite loop of code if you are required to pay for all that computing. If you run out of fuel, your program stops!</a:t>
            </a:r>
          </a:p>
          <a:p>
            <a:r>
              <a:rPr lang="en-US" sz="2000" dirty="0"/>
              <a:t>One can acquire ether by purchasing it on an exchange, by creating blocks for the Ethereum network, or by running and validating transactions on the Ethereum network.</a:t>
            </a:r>
          </a:p>
          <a:p>
            <a:r>
              <a:rPr lang="en-US" sz="2000" dirty="0"/>
              <a:t>Since the movement away from Proof of Work to Proof of Stake, mining of ether has diverged greatly from mining bitcoin. The reward for creating a new block is capped at five ether coins.</a:t>
            </a:r>
          </a:p>
          <a:p>
            <a:r>
              <a:rPr lang="en-US" sz="2000" dirty="0"/>
              <a:t>Gas is used by developers of Ethereum as the fuel for running their applications. As you already know, Ethereum is unique in that it is designed to host </a:t>
            </a:r>
            <a:r>
              <a:rPr lang="en-US" sz="2000" dirty="0" err="1"/>
              <a:t>Dapps</a:t>
            </a:r>
            <a:r>
              <a:rPr lang="en-US" sz="2000" dirty="0"/>
              <a:t>. Each of these programs varies considerably in terms of size and complexity. As a result, the amount that is charged to run these programs on the EVM must also vary. Costs are broken down by line of code and can be tiny</a:t>
            </a:r>
          </a:p>
        </p:txBody>
      </p:sp>
    </p:spTree>
    <p:extLst>
      <p:ext uri="{BB962C8B-B14F-4D97-AF65-F5344CB8AC3E}">
        <p14:creationId xmlns:p14="http://schemas.microsoft.com/office/powerpoint/2010/main" val="377414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9075-3B49-741B-1049-2C8E253324A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4E82B79-E4DE-FE49-1324-0403C0831ECE}"/>
              </a:ext>
            </a:extLst>
          </p:cNvPr>
          <p:cNvSpPr>
            <a:spLocks noGrp="1"/>
          </p:cNvSpPr>
          <p:nvPr>
            <p:ph idx="1"/>
          </p:nvPr>
        </p:nvSpPr>
        <p:spPr>
          <a:xfrm>
            <a:off x="838200" y="1825625"/>
            <a:ext cx="10515600" cy="4441611"/>
          </a:xfrm>
        </p:spPr>
        <p:txBody>
          <a:bodyPr/>
          <a:lstStyle/>
          <a:p>
            <a:r>
              <a:rPr lang="en-US" sz="2000" dirty="0"/>
              <a:t>fractions of one ether coin. Gas became a way to aid developers in accounting for the cost of running their programs as they were building.</a:t>
            </a:r>
          </a:p>
          <a:p>
            <a:r>
              <a:rPr lang="en-US" sz="2000" dirty="0"/>
              <a:t>The basic idea was to decouple the price of running Ethereum transactions from the more volatile price of ether. In order to run your transaction on the EVM, you must specify how much you are willing to pay as the “gas limit” and you must actually have enough gas in your Ethereum wallet to afford to run the proposed transaction. </a:t>
            </a:r>
          </a:p>
          <a:p>
            <a:endParaRPr lang="en-US" sz="2000" dirty="0"/>
          </a:p>
        </p:txBody>
      </p:sp>
    </p:spTree>
    <p:extLst>
      <p:ext uri="{BB962C8B-B14F-4D97-AF65-F5344CB8AC3E}">
        <p14:creationId xmlns:p14="http://schemas.microsoft.com/office/powerpoint/2010/main" val="251332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AD55-957B-A2B3-0687-8588D5A586B9}"/>
              </a:ext>
            </a:extLst>
          </p:cNvPr>
          <p:cNvSpPr>
            <a:spLocks noGrp="1"/>
          </p:cNvSpPr>
          <p:nvPr>
            <p:ph type="title"/>
          </p:nvPr>
        </p:nvSpPr>
        <p:spPr/>
        <p:txBody>
          <a:bodyPr/>
          <a:lstStyle/>
          <a:p>
            <a:r>
              <a:rPr lang="en-US" dirty="0"/>
              <a:t>Smart Contract</a:t>
            </a:r>
          </a:p>
        </p:txBody>
      </p:sp>
      <p:sp>
        <p:nvSpPr>
          <p:cNvPr id="3" name="Content Placeholder 2">
            <a:extLst>
              <a:ext uri="{FF2B5EF4-FFF2-40B4-BE49-F238E27FC236}">
                <a16:creationId xmlns:a16="http://schemas.microsoft.com/office/drawing/2014/main" id="{0339DD4F-A7C4-691B-0B16-84776BBBBFD9}"/>
              </a:ext>
            </a:extLst>
          </p:cNvPr>
          <p:cNvSpPr>
            <a:spLocks noGrp="1"/>
          </p:cNvSpPr>
          <p:nvPr>
            <p:ph idx="1"/>
          </p:nvPr>
        </p:nvSpPr>
        <p:spPr>
          <a:xfrm>
            <a:off x="838200" y="1825625"/>
            <a:ext cx="10515600" cy="4770384"/>
          </a:xfrm>
        </p:spPr>
        <p:txBody>
          <a:bodyPr/>
          <a:lstStyle/>
          <a:p>
            <a:r>
              <a:rPr lang="en-US" sz="2000" dirty="0"/>
              <a:t>Ethereum is the most popular platform for developing, storing and executing smart contracts. Smart contracts can be thought of as computer programs that encode the rules for just about any kind of contract using programming languages such as Solidity, which has similarities to C and JavaScript, or </a:t>
            </a:r>
            <a:r>
              <a:rPr lang="en-US" sz="2000" dirty="0" err="1"/>
              <a:t>Vyper</a:t>
            </a:r>
            <a:r>
              <a:rPr lang="en-US" sz="2000" dirty="0"/>
              <a:t>, which looks more like Python.</a:t>
            </a:r>
          </a:p>
          <a:p>
            <a:r>
              <a:rPr lang="en-US" sz="2000" dirty="0"/>
              <a:t>Solidity is considered to be a Turing-complete programming language, meaning it supports all of the programming structures of a full feature language like C.</a:t>
            </a:r>
          </a:p>
          <a:p>
            <a:r>
              <a:rPr lang="en-US" sz="2000" dirty="0"/>
              <a:t>Typical contract logic might look like an Aristotelian syllogism: if event X happens, then do Y. The contract logic can be used for simple contracts that just transfer tokens or more complex contracts, like qualifying a home buyer for a loan.</a:t>
            </a:r>
          </a:p>
          <a:p>
            <a:r>
              <a:rPr lang="en-US" sz="2000" dirty="0"/>
              <a:t>1. Logic is encoded into smart contract program language </a:t>
            </a:r>
          </a:p>
          <a:p>
            <a:r>
              <a:rPr lang="en-US" sz="2000" dirty="0"/>
              <a:t>2. Nodes on the EVM compile, validate, store, and replicate the smart contract across the network </a:t>
            </a:r>
          </a:p>
          <a:p>
            <a:r>
              <a:rPr lang="en-US" sz="2000" dirty="0"/>
              <a:t> 3. When the triggering event(s) occur, the contract is executed by the nodes on the network </a:t>
            </a:r>
          </a:p>
          <a:p>
            <a:r>
              <a:rPr lang="en-US" sz="2000" dirty="0"/>
              <a:t>4. Changes are made to the appropriate accounts on the network as a result of successfully executing the contract</a:t>
            </a:r>
          </a:p>
        </p:txBody>
      </p:sp>
    </p:spTree>
    <p:extLst>
      <p:ext uri="{BB962C8B-B14F-4D97-AF65-F5344CB8AC3E}">
        <p14:creationId xmlns:p14="http://schemas.microsoft.com/office/powerpoint/2010/main" val="35842756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23890&quot;&gt;&lt;object type=&quot;3&quot; unique_id=&quot;23891&quot;&gt;&lt;property id=&quot;20148&quot; value=&quot;5&quot;/&gt;&lt;property id=&quot;20300&quot; value=&quot;Slide 1&quot;/&gt;&lt;property id=&quot;20307&quot; value=&quot;257&quot;/&gt;&lt;/object&gt;&lt;/object&gt;&lt;object type=&quot;8&quot; unique_id=&quot;23894&quot;&gt;&lt;/object&gt;&lt;/object&gt;&lt;/database&gt;"/>
  <p:tag name="SECTOMILLISECCONVERTED"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1730</TotalTime>
  <Words>2113</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Helvetica-Bold</vt:lpstr>
      <vt:lpstr>Playfair Display</vt:lpstr>
      <vt:lpstr>1_Office Theme</vt:lpstr>
      <vt:lpstr>PowerPoint Presentation</vt:lpstr>
      <vt:lpstr>Basics of Ethereum:</vt:lpstr>
      <vt:lpstr>Basics of Ethereum:</vt:lpstr>
      <vt:lpstr>EVM(Ethereum Virtual Machine)</vt:lpstr>
      <vt:lpstr>EVM</vt:lpstr>
      <vt:lpstr>Ether</vt:lpstr>
      <vt:lpstr>Ether</vt:lpstr>
      <vt:lpstr>PowerPoint Presentation</vt:lpstr>
      <vt:lpstr>Smart Contract</vt:lpstr>
      <vt:lpstr>Smart Contract</vt:lpstr>
      <vt:lpstr>On-chain versus Off-chain versus Side Chain</vt:lpstr>
      <vt:lpstr>On-chain versus Off-chain versus Side Chain</vt:lpstr>
      <vt:lpstr>Mining Ethereum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svm</dc:creator>
  <cp:lastModifiedBy>Deepika Dash</cp:lastModifiedBy>
  <cp:revision>105</cp:revision>
  <dcterms:created xsi:type="dcterms:W3CDTF">2020-06-16T07:29:36Z</dcterms:created>
  <dcterms:modified xsi:type="dcterms:W3CDTF">2024-02-24T07:44:07Z</dcterms:modified>
</cp:coreProperties>
</file>