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58" r:id="rId3"/>
    <p:sldId id="259" r:id="rId4"/>
    <p:sldId id="260" r:id="rId5"/>
    <p:sldId id="261" r:id="rId6"/>
    <p:sldId id="262" r:id="rId7"/>
    <p:sldId id="803" r:id="rId8"/>
    <p:sldId id="804" r:id="rId9"/>
    <p:sldId id="805" r:id="rId10"/>
    <p:sldId id="806" r:id="rId11"/>
    <p:sldId id="807" r:id="rId12"/>
    <p:sldId id="808" r:id="rId13"/>
    <p:sldId id="809" r:id="rId14"/>
    <p:sldId id="810" r:id="rId15"/>
    <p:sldId id="811" r:id="rId16"/>
    <p:sldId id="812" r:id="rId17"/>
    <p:sldId id="813" r:id="rId18"/>
    <p:sldId id="814" r:id="rId19"/>
    <p:sldId id="815"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4" d="100"/>
          <a:sy n="74" d="100"/>
        </p:scale>
        <p:origin x="376"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35B055-13E1-462E-A114-3221D4060C0B}" type="datetimeFigureOut">
              <a:rPr lang="en-US" smtClean="0"/>
              <a:t>1/7/2023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C1FDFB-07C6-4046-A2CC-9F50DB21C36E}" type="slidenum">
              <a:rPr lang="en-US" smtClean="0"/>
              <a:t>‹#›</a:t>
            </a:fld>
            <a:endParaRPr lang="en-US"/>
          </a:p>
        </p:txBody>
      </p:sp>
    </p:spTree>
    <p:extLst>
      <p:ext uri="{BB962C8B-B14F-4D97-AF65-F5344CB8AC3E}">
        <p14:creationId xmlns:p14="http://schemas.microsoft.com/office/powerpoint/2010/main" val="384442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88FA7F15-A001-4A34-A94A-140C46B05A05}" type="datetimeFigureOut">
              <a:rPr lang="en-IN"/>
              <a:pPr>
                <a:defRPr/>
              </a:pPr>
              <a:t>07-01-2023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4810413F-5163-4EF7-9CFA-890F4A5958BE}" type="slidenum">
              <a:rPr lang="en-IN" altLang="en-US"/>
              <a:pPr>
                <a:defRPr/>
              </a:pPr>
              <a:t>‹#›</a:t>
            </a:fld>
            <a:endParaRPr lang="en-IN" altLang="en-US"/>
          </a:p>
        </p:txBody>
      </p:sp>
    </p:spTree>
    <p:extLst>
      <p:ext uri="{BB962C8B-B14F-4D97-AF65-F5344CB8AC3E}">
        <p14:creationId xmlns:p14="http://schemas.microsoft.com/office/powerpoint/2010/main" val="405049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3DAA9564-871A-4FF7-8C4E-FCCD32DD2028}" type="datetimeFigureOut">
              <a:rPr lang="en-IN"/>
              <a:pPr>
                <a:defRPr/>
              </a:pPr>
              <a:t>07-01-2023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0814EA1D-08C1-4E17-BAF5-EF48FE3095D7}" type="slidenum">
              <a:rPr lang="en-IN" altLang="en-US"/>
              <a:pPr>
                <a:defRPr/>
              </a:pPr>
              <a:t>‹#›</a:t>
            </a:fld>
            <a:endParaRPr lang="en-IN" altLang="en-US"/>
          </a:p>
        </p:txBody>
      </p:sp>
    </p:spTree>
    <p:extLst>
      <p:ext uri="{BB962C8B-B14F-4D97-AF65-F5344CB8AC3E}">
        <p14:creationId xmlns:p14="http://schemas.microsoft.com/office/powerpoint/2010/main" val="54563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45CE205D-D40F-449A-B638-5F1197573D0D}" type="datetimeFigureOut">
              <a:rPr lang="en-IN"/>
              <a:pPr>
                <a:defRPr/>
              </a:pPr>
              <a:t>07-01-2023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6CA846FE-71E1-4CF8-BA12-905E799295D0}" type="slidenum">
              <a:rPr lang="en-IN" altLang="en-US"/>
              <a:pPr>
                <a:defRPr/>
              </a:pPr>
              <a:t>‹#›</a:t>
            </a:fld>
            <a:endParaRPr lang="en-IN" altLang="en-US"/>
          </a:p>
        </p:txBody>
      </p:sp>
    </p:spTree>
    <p:extLst>
      <p:ext uri="{BB962C8B-B14F-4D97-AF65-F5344CB8AC3E}">
        <p14:creationId xmlns:p14="http://schemas.microsoft.com/office/powerpoint/2010/main" val="137896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 name="Slide Number"/>
          <p:cNvSpPr txBox="1">
            <a:spLocks noGrp="1"/>
          </p:cNvSpPr>
          <p:nvPr>
            <p:ph type="sldNum" sz="quarter" idx="10"/>
          </p:nvPr>
        </p:nvSpPr>
        <p:spPr>
          <a:xfrm>
            <a:off x="0" y="0"/>
            <a:ext cx="0" cy="0"/>
          </a:xfrm>
        </p:spPr>
        <p:txBody>
          <a:bodyPr/>
          <a:lstStyle>
            <a:lvl1pPr>
              <a:defRPr/>
            </a:lvl1pPr>
          </a:lstStyle>
          <a:p>
            <a:pPr>
              <a:defRPr/>
            </a:pPr>
            <a:fld id="{C847FB93-40DC-49BC-B8D2-B8C1B55108DD}" type="slidenum">
              <a:rPr lang="en-US" altLang="en-US"/>
              <a:pPr>
                <a:defRPr/>
              </a:pPr>
              <a:t>‹#›</a:t>
            </a:fld>
            <a:endParaRPr lang="en-US" altLang="en-US"/>
          </a:p>
        </p:txBody>
      </p:sp>
    </p:spTree>
    <p:extLst>
      <p:ext uri="{BB962C8B-B14F-4D97-AF65-F5344CB8AC3E}">
        <p14:creationId xmlns:p14="http://schemas.microsoft.com/office/powerpoint/2010/main" val="288557906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5261" y="2356741"/>
            <a:ext cx="6430160" cy="482517"/>
          </a:xfrm>
        </p:spPr>
        <p:txBody>
          <a:bodyPr/>
          <a:lstStyle>
            <a:lvl1pPr>
              <a:defRPr sz="2500"/>
            </a:lvl1pPr>
          </a:lstStyle>
          <a:p>
            <a:r>
              <a:rPr lang="en-US"/>
              <a:t>Click to edit Master title style</a:t>
            </a:r>
          </a:p>
        </p:txBody>
      </p:sp>
    </p:spTree>
    <p:extLst>
      <p:ext uri="{BB962C8B-B14F-4D97-AF65-F5344CB8AC3E}">
        <p14:creationId xmlns:p14="http://schemas.microsoft.com/office/powerpoint/2010/main" val="3770828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A0CDFAF8-B208-40B3-8B25-1C81249947F4}" type="datetimeFigureOut">
              <a:rPr lang="en-IN"/>
              <a:pPr>
                <a:defRPr/>
              </a:pPr>
              <a:t>07-01-2023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24D31590-5E27-4F84-A275-6A48904EACCC}" type="slidenum">
              <a:rPr lang="en-IN" altLang="en-US"/>
              <a:pPr>
                <a:defRPr/>
              </a:pPr>
              <a:t>‹#›</a:t>
            </a:fld>
            <a:endParaRPr lang="en-IN" altLang="en-US"/>
          </a:p>
        </p:txBody>
      </p:sp>
    </p:spTree>
    <p:extLst>
      <p:ext uri="{BB962C8B-B14F-4D97-AF65-F5344CB8AC3E}">
        <p14:creationId xmlns:p14="http://schemas.microsoft.com/office/powerpoint/2010/main" val="185216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288DC92D-D6FF-4C82-B085-121AC63D1820}" type="datetimeFigureOut">
              <a:rPr lang="en-IN"/>
              <a:pPr>
                <a:defRPr/>
              </a:pPr>
              <a:t>07-01-2023</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D26EADAC-5D2F-4394-A662-62428F2C2F48}" type="slidenum">
              <a:rPr lang="en-IN" altLang="en-US"/>
              <a:pPr>
                <a:defRPr/>
              </a:pPr>
              <a:t>‹#›</a:t>
            </a:fld>
            <a:endParaRPr lang="en-IN" altLang="en-US"/>
          </a:p>
        </p:txBody>
      </p:sp>
    </p:spTree>
    <p:extLst>
      <p:ext uri="{BB962C8B-B14F-4D97-AF65-F5344CB8AC3E}">
        <p14:creationId xmlns:p14="http://schemas.microsoft.com/office/powerpoint/2010/main" val="2223254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143BC78B-7BE4-4692-BC1D-A5D7EF1A35E0}" type="datetimeFigureOut">
              <a:rPr lang="en-IN"/>
              <a:pPr>
                <a:defRPr/>
              </a:pPr>
              <a:t>07-01-2023</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9B5DC64E-62B2-400E-B39F-71D46C72C831}" type="slidenum">
              <a:rPr lang="en-IN" altLang="en-US"/>
              <a:pPr>
                <a:defRPr/>
              </a:pPr>
              <a:t>‹#›</a:t>
            </a:fld>
            <a:endParaRPr lang="en-IN" altLang="en-US"/>
          </a:p>
        </p:txBody>
      </p:sp>
    </p:spTree>
    <p:extLst>
      <p:ext uri="{BB962C8B-B14F-4D97-AF65-F5344CB8AC3E}">
        <p14:creationId xmlns:p14="http://schemas.microsoft.com/office/powerpoint/2010/main" val="130675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E9CAF2FA-6A6C-42C1-824F-49A178EA62FF}" type="datetimeFigureOut">
              <a:rPr lang="en-IN"/>
              <a:pPr>
                <a:defRPr/>
              </a:pPr>
              <a:t>07-01-2023</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3B840823-B824-4D76-B753-4C878BEA9AAE}" type="slidenum">
              <a:rPr lang="en-IN" altLang="en-US"/>
              <a:pPr>
                <a:defRPr/>
              </a:pPr>
              <a:t>‹#›</a:t>
            </a:fld>
            <a:endParaRPr lang="en-IN" altLang="en-US"/>
          </a:p>
        </p:txBody>
      </p:sp>
    </p:spTree>
    <p:extLst>
      <p:ext uri="{BB962C8B-B14F-4D97-AF65-F5344CB8AC3E}">
        <p14:creationId xmlns:p14="http://schemas.microsoft.com/office/powerpoint/2010/main" val="3171078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DF438990-69C9-4145-9A29-8170814526E0}" type="datetimeFigureOut">
              <a:rPr lang="en-IN"/>
              <a:pPr>
                <a:defRPr/>
              </a:pPr>
              <a:t>07-01-2023</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2220D864-6696-4CBA-B244-B6A0D8AA5F76}" type="slidenum">
              <a:rPr lang="en-IN" altLang="en-US"/>
              <a:pPr>
                <a:defRPr/>
              </a:pPr>
              <a:t>‹#›</a:t>
            </a:fld>
            <a:endParaRPr lang="en-IN" altLang="en-US"/>
          </a:p>
        </p:txBody>
      </p:sp>
    </p:spTree>
    <p:extLst>
      <p:ext uri="{BB962C8B-B14F-4D97-AF65-F5344CB8AC3E}">
        <p14:creationId xmlns:p14="http://schemas.microsoft.com/office/powerpoint/2010/main" val="4029354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9D17267-8B24-4370-A252-A9D73580CDBF}" type="datetimeFigureOut">
              <a:rPr lang="en-IN"/>
              <a:pPr>
                <a:defRPr/>
              </a:pPr>
              <a:t>07-01-2023</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FCA1D957-6BD8-4F11-983D-8C78DD299500}" type="slidenum">
              <a:rPr lang="en-IN" altLang="en-US"/>
              <a:pPr>
                <a:defRPr/>
              </a:pPr>
              <a:t>‹#›</a:t>
            </a:fld>
            <a:endParaRPr lang="en-IN" altLang="en-US"/>
          </a:p>
        </p:txBody>
      </p:sp>
    </p:spTree>
    <p:extLst>
      <p:ext uri="{BB962C8B-B14F-4D97-AF65-F5344CB8AC3E}">
        <p14:creationId xmlns:p14="http://schemas.microsoft.com/office/powerpoint/2010/main" val="371954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803EAD6-BC08-4BC7-81A9-CA9E0C265B79}" type="datetimeFigureOut">
              <a:rPr lang="en-IN"/>
              <a:pPr>
                <a:defRPr/>
              </a:pPr>
              <a:t>07-01-2023</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0F0765C8-2763-4CFC-A46B-35F4249EF270}" type="slidenum">
              <a:rPr lang="en-IN" altLang="en-US"/>
              <a:pPr>
                <a:defRPr/>
              </a:pPr>
              <a:t>‹#›</a:t>
            </a:fld>
            <a:endParaRPr lang="en-IN" altLang="en-US"/>
          </a:p>
        </p:txBody>
      </p:sp>
    </p:spTree>
    <p:extLst>
      <p:ext uri="{BB962C8B-B14F-4D97-AF65-F5344CB8AC3E}">
        <p14:creationId xmlns:p14="http://schemas.microsoft.com/office/powerpoint/2010/main" val="214344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DBFEA95-5752-461E-B1DD-2D3C943BB46F}" type="datetimeFigureOut">
              <a:rPr lang="en-IN"/>
              <a:pPr>
                <a:defRPr/>
              </a:pPr>
              <a:t>07-01-2023</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FF1C4763-C068-4942-AF92-E9AA30E2827C}" type="slidenum">
              <a:rPr lang="en-IN" altLang="en-US"/>
              <a:pPr>
                <a:defRPr/>
              </a:pPr>
              <a:t>‹#›</a:t>
            </a:fld>
            <a:endParaRPr lang="en-IN" altLang="en-US"/>
          </a:p>
        </p:txBody>
      </p:sp>
    </p:spTree>
    <p:extLst>
      <p:ext uri="{BB962C8B-B14F-4D97-AF65-F5344CB8AC3E}">
        <p14:creationId xmlns:p14="http://schemas.microsoft.com/office/powerpoint/2010/main" val="74041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DFCC6820-992F-480D-8D12-808F3113D9FC}" type="datetimeFigureOut">
              <a:rPr lang="en-IN"/>
              <a:pPr>
                <a:defRPr/>
              </a:pPr>
              <a:t>07-01-2023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2D0B9D5-411B-4401-9AA9-C354B672ACA5}" type="slidenum">
              <a:rPr lang="en-IN" altLang="en-US"/>
              <a:pPr>
                <a:defRPr/>
              </a:pPr>
              <a:t>‹#›</a:t>
            </a:fld>
            <a:endParaRPr lang="en-IN" altLang="en-US"/>
          </a:p>
        </p:txBody>
      </p:sp>
      <p:grpSp>
        <p:nvGrpSpPr>
          <p:cNvPr id="1031" name="Group 1"/>
          <p:cNvGrpSpPr>
            <a:grpSpLocks/>
          </p:cNvGrpSpPr>
          <p:nvPr userDrawn="1"/>
        </p:nvGrpSpPr>
        <p:grpSpPr bwMode="auto">
          <a:xfrm>
            <a:off x="0" y="0"/>
            <a:ext cx="12192000" cy="6858000"/>
            <a:chOff x="0" y="0"/>
            <a:chExt cx="12192000" cy="6858000"/>
          </a:xfrm>
        </p:grpSpPr>
        <p:sp>
          <p:nvSpPr>
            <p:cNvPr id="8" name="Rectangle 7"/>
            <p:cNvSpPr/>
            <p:nvPr/>
          </p:nvSpPr>
          <p:spPr bwMode="auto">
            <a:xfrm>
              <a:off x="0" y="0"/>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eaLnBrk="1" fontAlgn="auto" hangingPunct="1">
                <a:spcBef>
                  <a:spcPts val="0"/>
                </a:spcBef>
                <a:spcAft>
                  <a:spcPts val="0"/>
                </a:spcAft>
                <a:defRPr/>
              </a:pPr>
              <a:endParaRPr lang="en-IN" dirty="0">
                <a:solidFill>
                  <a:srgbClr val="FFFFFF"/>
                </a:solidFill>
              </a:endParaRPr>
            </a:p>
          </p:txBody>
        </p:sp>
        <p:sp>
          <p:nvSpPr>
            <p:cNvPr id="9" name="object 7"/>
            <p:cNvSpPr txBox="1"/>
            <p:nvPr/>
          </p:nvSpPr>
          <p:spPr bwMode="auto">
            <a:xfrm>
              <a:off x="9683750" y="92075"/>
              <a:ext cx="2498725" cy="290513"/>
            </a:xfrm>
            <a:prstGeom prst="rect">
              <a:avLst/>
            </a:prstGeom>
          </p:spPr>
          <p:txBody>
            <a:bodyPr lIns="0" tIns="12700" rIns="0" bIns="0">
              <a:spAutoFit/>
            </a:bodyPr>
            <a:lstStyle/>
            <a:p>
              <a:pPr marL="12700" eaLnBrk="1" fontAlgn="auto" hangingPunct="1">
                <a:spcBef>
                  <a:spcPts val="100"/>
                </a:spcBef>
                <a:spcAft>
                  <a:spcPts val="0"/>
                </a:spcAft>
                <a:defRPr/>
              </a:pPr>
              <a:r>
                <a:rPr b="1" i="1" spc="-5" dirty="0">
                  <a:solidFill>
                    <a:srgbClr val="422C75"/>
                  </a:solidFill>
                  <a:latin typeface="Playfair Display"/>
                  <a:ea typeface="ＭＳ Ｐゴシック" charset="0"/>
                  <a:cs typeface="Playfair Display"/>
                </a:rPr>
                <a:t>Go, change </a:t>
              </a:r>
              <a:r>
                <a:rPr b="1" i="1" dirty="0">
                  <a:solidFill>
                    <a:srgbClr val="422C75"/>
                  </a:solidFill>
                  <a:latin typeface="Playfair Display"/>
                  <a:ea typeface="ＭＳ Ｐゴシック" charset="0"/>
                  <a:cs typeface="Playfair Display"/>
                </a:rPr>
                <a:t>the</a:t>
              </a:r>
              <a:r>
                <a:rPr b="1" i="1" spc="-80" dirty="0">
                  <a:solidFill>
                    <a:srgbClr val="422C75"/>
                  </a:solidFill>
                  <a:latin typeface="Playfair Display"/>
                  <a:ea typeface="ＭＳ Ｐゴシック" charset="0"/>
                  <a:cs typeface="Playfair Display"/>
                </a:rPr>
                <a:t> </a:t>
              </a:r>
              <a:r>
                <a:rPr b="1" i="1" spc="-5" dirty="0">
                  <a:solidFill>
                    <a:srgbClr val="422C75"/>
                  </a:solidFill>
                  <a:latin typeface="Playfair Display"/>
                  <a:ea typeface="ＭＳ Ｐゴシック" charset="0"/>
                  <a:cs typeface="Playfair Display"/>
                </a:rPr>
                <a:t>world</a:t>
              </a:r>
              <a:endParaRPr b="1" dirty="0">
                <a:latin typeface="Playfair Display"/>
                <a:ea typeface="ＭＳ Ｐゴシック" charset="0"/>
                <a:cs typeface="Playfair Display"/>
              </a:endParaRPr>
            </a:p>
          </p:txBody>
        </p:sp>
        <p:pic>
          <p:nvPicPr>
            <p:cNvPr id="1034" name="Picture 9"/>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2555" y="39898"/>
              <a:ext cx="1908073" cy="136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4524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lnSpc>
          <a:spcPct val="90000"/>
        </a:lnSpc>
        <a:spcBef>
          <a:spcPct val="0"/>
        </a:spcBef>
        <a:spcAft>
          <a:spcPct val="0"/>
        </a:spcAft>
        <a:defRPr sz="4400" b="0" i="0" u="none"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b="0" i="0" u="none"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ChangeArrowheads="1"/>
          </p:cNvSpPr>
          <p:nvPr/>
        </p:nvSpPr>
        <p:spPr bwMode="auto">
          <a:xfrm>
            <a:off x="3259402" y="3059392"/>
            <a:ext cx="5351930" cy="94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430" rIns="0" bIns="0">
            <a:spAutoFit/>
          </a:bodyPr>
          <a:lstStyle>
            <a:lvl1pPr marL="12700">
              <a:tabLst>
                <a:tab pos="3514725" algn="l"/>
              </a:tabLst>
              <a:defRPr>
                <a:solidFill>
                  <a:schemeClr val="tx1"/>
                </a:solidFill>
                <a:latin typeface="Calibri" pitchFamily="34" charset="0"/>
                <a:ea typeface="ＭＳ Ｐゴシック" pitchFamily="34" charset="-128"/>
              </a:defRPr>
            </a:lvl1pPr>
            <a:lvl2pPr marL="742950" indent="-285750">
              <a:tabLst>
                <a:tab pos="3514725" algn="l"/>
              </a:tabLst>
              <a:defRPr>
                <a:solidFill>
                  <a:schemeClr val="tx1"/>
                </a:solidFill>
                <a:latin typeface="Calibri" pitchFamily="34" charset="0"/>
                <a:ea typeface="ＭＳ Ｐゴシック" pitchFamily="34" charset="-128"/>
              </a:defRPr>
            </a:lvl2pPr>
            <a:lvl3pPr marL="1143000" indent="-228600">
              <a:tabLst>
                <a:tab pos="3514725" algn="l"/>
              </a:tabLst>
              <a:defRPr>
                <a:solidFill>
                  <a:schemeClr val="tx1"/>
                </a:solidFill>
                <a:latin typeface="Calibri" pitchFamily="34" charset="0"/>
                <a:ea typeface="ＭＳ Ｐゴシック" pitchFamily="34" charset="-128"/>
              </a:defRPr>
            </a:lvl3pPr>
            <a:lvl4pPr marL="1600200" indent="-228600">
              <a:tabLst>
                <a:tab pos="3514725" algn="l"/>
              </a:tabLst>
              <a:defRPr>
                <a:solidFill>
                  <a:schemeClr val="tx1"/>
                </a:solidFill>
                <a:latin typeface="Calibri" pitchFamily="34" charset="0"/>
                <a:ea typeface="ＭＳ Ｐゴシック" pitchFamily="34" charset="-128"/>
              </a:defRPr>
            </a:lvl4pPr>
            <a:lvl5pPr marL="2057400" indent="-228600">
              <a:tabLst>
                <a:tab pos="3514725" algn="l"/>
              </a:tabLst>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tabLst>
                <a:tab pos="3514725" algn="l"/>
              </a:tabLs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tabLst>
                <a:tab pos="3514725" algn="l"/>
              </a:tabLs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tabLst>
                <a:tab pos="3514725" algn="l"/>
              </a:tabLs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tabLst>
                <a:tab pos="3514725" algn="l"/>
              </a:tabLst>
              <a:defRPr>
                <a:solidFill>
                  <a:schemeClr val="tx1"/>
                </a:solidFill>
                <a:latin typeface="Calibri" pitchFamily="34" charset="0"/>
                <a:ea typeface="ＭＳ Ｐゴシック" pitchFamily="34" charset="-128"/>
              </a:defRPr>
            </a:lvl9pPr>
          </a:lstStyle>
          <a:p>
            <a:pPr eaLnBrk="1" hangingPunct="1">
              <a:spcBef>
                <a:spcPts val="88"/>
              </a:spcBef>
            </a:pPr>
            <a:r>
              <a:rPr lang="pt-BR" altLang="en-US" sz="3600" b="1" dirty="0">
                <a:solidFill>
                  <a:srgbClr val="FF0000"/>
                </a:solidFill>
                <a:latin typeface="Playfair Display" charset="0"/>
              </a:rPr>
              <a:t>DEPARTMENT OF CSE</a:t>
            </a:r>
          </a:p>
          <a:p>
            <a:pPr algn="ctr" eaLnBrk="1" hangingPunct="1">
              <a:spcBef>
                <a:spcPts val="88"/>
              </a:spcBef>
            </a:pPr>
            <a:r>
              <a:rPr lang="pt-BR" altLang="en-US" sz="2400" dirty="0">
                <a:solidFill>
                  <a:srgbClr val="00B050"/>
                </a:solidFill>
                <a:latin typeface="Playfair Display" charset="0"/>
              </a:rPr>
              <a:t>R V College of Engineering</a:t>
            </a:r>
            <a:endParaRPr lang="en-US" altLang="en-US" sz="2400" dirty="0">
              <a:solidFill>
                <a:srgbClr val="00B050"/>
              </a:solidFill>
              <a:latin typeface="Helvetica-Bold" charset="0"/>
            </a:endParaRPr>
          </a:p>
        </p:txBody>
      </p:sp>
      <p:sp>
        <p:nvSpPr>
          <p:cNvPr id="3" name="object 2"/>
          <p:cNvSpPr txBox="1">
            <a:spLocks noChangeArrowheads="1"/>
          </p:cNvSpPr>
          <p:nvPr/>
        </p:nvSpPr>
        <p:spPr bwMode="auto">
          <a:xfrm>
            <a:off x="2003612" y="1079966"/>
            <a:ext cx="8344274" cy="62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430" rIns="0" bIns="0">
            <a:spAutoFit/>
          </a:bodyPr>
          <a:lstStyle>
            <a:lvl1pPr marL="12700">
              <a:tabLst>
                <a:tab pos="3514725" algn="l"/>
              </a:tabLst>
              <a:defRPr>
                <a:solidFill>
                  <a:schemeClr val="tx1"/>
                </a:solidFill>
                <a:latin typeface="Calibri" pitchFamily="34" charset="0"/>
                <a:ea typeface="ＭＳ Ｐゴシック" pitchFamily="34" charset="-128"/>
              </a:defRPr>
            </a:lvl1pPr>
            <a:lvl2pPr marL="742950" indent="-285750">
              <a:tabLst>
                <a:tab pos="3514725" algn="l"/>
              </a:tabLst>
              <a:defRPr>
                <a:solidFill>
                  <a:schemeClr val="tx1"/>
                </a:solidFill>
                <a:latin typeface="Calibri" pitchFamily="34" charset="0"/>
                <a:ea typeface="ＭＳ Ｐゴシック" pitchFamily="34" charset="-128"/>
              </a:defRPr>
            </a:lvl2pPr>
            <a:lvl3pPr marL="1143000" indent="-228600">
              <a:tabLst>
                <a:tab pos="3514725" algn="l"/>
              </a:tabLst>
              <a:defRPr>
                <a:solidFill>
                  <a:schemeClr val="tx1"/>
                </a:solidFill>
                <a:latin typeface="Calibri" pitchFamily="34" charset="0"/>
                <a:ea typeface="ＭＳ Ｐゴシック" pitchFamily="34" charset="-128"/>
              </a:defRPr>
            </a:lvl3pPr>
            <a:lvl4pPr marL="1600200" indent="-228600">
              <a:tabLst>
                <a:tab pos="3514725" algn="l"/>
              </a:tabLst>
              <a:defRPr>
                <a:solidFill>
                  <a:schemeClr val="tx1"/>
                </a:solidFill>
                <a:latin typeface="Calibri" pitchFamily="34" charset="0"/>
                <a:ea typeface="ＭＳ Ｐゴシック" pitchFamily="34" charset="-128"/>
              </a:defRPr>
            </a:lvl4pPr>
            <a:lvl5pPr marL="2057400" indent="-228600">
              <a:tabLst>
                <a:tab pos="3514725" algn="l"/>
              </a:tabLst>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tabLst>
                <a:tab pos="3514725" algn="l"/>
              </a:tabLs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tabLst>
                <a:tab pos="3514725" algn="l"/>
              </a:tabLs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tabLst>
                <a:tab pos="3514725" algn="l"/>
              </a:tabLs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tabLst>
                <a:tab pos="3514725" algn="l"/>
              </a:tabLst>
              <a:defRPr>
                <a:solidFill>
                  <a:schemeClr val="tx1"/>
                </a:solidFill>
                <a:latin typeface="Calibri" pitchFamily="34" charset="0"/>
                <a:ea typeface="ＭＳ Ｐゴシック" pitchFamily="34" charset="-128"/>
              </a:defRPr>
            </a:lvl9pPr>
          </a:lstStyle>
          <a:p>
            <a:pPr algn="ctr" eaLnBrk="1" hangingPunct="1">
              <a:spcBef>
                <a:spcPts val="88"/>
              </a:spcBef>
            </a:pPr>
            <a:r>
              <a:rPr lang="pt-BR" altLang="en-US" sz="4000" b="1" dirty="0">
                <a:solidFill>
                  <a:srgbClr val="005893"/>
                </a:solidFill>
                <a:latin typeface="Playfair Display" charset="0"/>
              </a:rPr>
              <a:t>Blockchain Technology</a:t>
            </a:r>
          </a:p>
        </p:txBody>
      </p:sp>
    </p:spTree>
    <p:extLst>
      <p:ext uri="{BB962C8B-B14F-4D97-AF65-F5344CB8AC3E}">
        <p14:creationId xmlns:p14="http://schemas.microsoft.com/office/powerpoint/2010/main" val="2943508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3095C-301D-E9F8-0799-AA33D325C2FE}"/>
              </a:ext>
            </a:extLst>
          </p:cNvPr>
          <p:cNvSpPr>
            <a:spLocks noGrp="1"/>
          </p:cNvSpPr>
          <p:nvPr>
            <p:ph type="title"/>
          </p:nvPr>
        </p:nvSpPr>
        <p:spPr/>
        <p:txBody>
          <a:bodyPr/>
          <a:lstStyle/>
          <a:p>
            <a:r>
              <a:rPr lang="en-US" dirty="0"/>
              <a:t>Mining</a:t>
            </a:r>
          </a:p>
        </p:txBody>
      </p:sp>
      <p:sp>
        <p:nvSpPr>
          <p:cNvPr id="3" name="Content Placeholder 2">
            <a:extLst>
              <a:ext uri="{FF2B5EF4-FFF2-40B4-BE49-F238E27FC236}">
                <a16:creationId xmlns:a16="http://schemas.microsoft.com/office/drawing/2014/main" id="{2E2D0189-0F7D-E9B0-7368-89EDD3FD206D}"/>
              </a:ext>
            </a:extLst>
          </p:cNvPr>
          <p:cNvSpPr>
            <a:spLocks noGrp="1"/>
          </p:cNvSpPr>
          <p:nvPr>
            <p:ph idx="1"/>
          </p:nvPr>
        </p:nvSpPr>
        <p:spPr/>
        <p:txBody>
          <a:bodyPr/>
          <a:lstStyle/>
          <a:p>
            <a:r>
              <a:rPr lang="en-US" dirty="0"/>
              <a:t>A full node helps validate a blockchain database through a practice called mining. </a:t>
            </a:r>
          </a:p>
          <a:p>
            <a:r>
              <a:rPr lang="en-US" dirty="0"/>
              <a:t>Miners are nodes that perform a certain amount of computational work – racing with each other to solve a mathematical puzzle – in order to help keep the network going.</a:t>
            </a:r>
          </a:p>
          <a:p>
            <a:r>
              <a:rPr lang="en-US" dirty="0"/>
              <a:t>Every time a miner successfully solves the puzzle, they win the right to contribute the newest block of transactions to the blockchain. </a:t>
            </a:r>
          </a:p>
          <a:p>
            <a:r>
              <a:rPr lang="en-US" dirty="0"/>
              <a:t>The winning miner sends out a message to the entire network, and receives newly minted tokens as an incentive in exchange for the service of helping maintain the database by mining.</a:t>
            </a:r>
          </a:p>
        </p:txBody>
      </p:sp>
    </p:spTree>
    <p:extLst>
      <p:ext uri="{BB962C8B-B14F-4D97-AF65-F5344CB8AC3E}">
        <p14:creationId xmlns:p14="http://schemas.microsoft.com/office/powerpoint/2010/main" val="3774146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49075-3B49-741B-1049-2C8E253324A4}"/>
              </a:ext>
            </a:extLst>
          </p:cNvPr>
          <p:cNvSpPr>
            <a:spLocks noGrp="1"/>
          </p:cNvSpPr>
          <p:nvPr>
            <p:ph type="title"/>
          </p:nvPr>
        </p:nvSpPr>
        <p:spPr/>
        <p:txBody>
          <a:bodyPr/>
          <a:lstStyle/>
          <a:p>
            <a:r>
              <a:rPr lang="en-US" dirty="0"/>
              <a:t>Tokens or Coins</a:t>
            </a:r>
          </a:p>
        </p:txBody>
      </p:sp>
      <p:sp>
        <p:nvSpPr>
          <p:cNvPr id="3" name="Content Placeholder 2">
            <a:extLst>
              <a:ext uri="{FF2B5EF4-FFF2-40B4-BE49-F238E27FC236}">
                <a16:creationId xmlns:a16="http://schemas.microsoft.com/office/drawing/2014/main" id="{44E82B79-E4DE-FE49-1324-0403C0831ECE}"/>
              </a:ext>
            </a:extLst>
          </p:cNvPr>
          <p:cNvSpPr>
            <a:spLocks noGrp="1"/>
          </p:cNvSpPr>
          <p:nvPr>
            <p:ph idx="1"/>
          </p:nvPr>
        </p:nvSpPr>
        <p:spPr>
          <a:xfrm>
            <a:off x="838200" y="1825625"/>
            <a:ext cx="10515600" cy="2496209"/>
          </a:xfrm>
        </p:spPr>
        <p:txBody>
          <a:bodyPr/>
          <a:lstStyle/>
          <a:p>
            <a:r>
              <a:rPr lang="en-US" dirty="0"/>
              <a:t>In order to motivate people to participate in a blockchain as a full node and help secure the history of transactions in the database, these systems include an incentive structure that uses “digital tokens.</a:t>
            </a:r>
          </a:p>
          <a:p>
            <a:r>
              <a:rPr lang="en-US" dirty="0"/>
              <a:t>A digital token is just a way of representing value on a blockchain application. </a:t>
            </a:r>
          </a:p>
        </p:txBody>
      </p:sp>
    </p:spTree>
    <p:extLst>
      <p:ext uri="{BB962C8B-B14F-4D97-AF65-F5344CB8AC3E}">
        <p14:creationId xmlns:p14="http://schemas.microsoft.com/office/powerpoint/2010/main" val="2513322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AD55-957B-A2B3-0687-8588D5A586B9}"/>
              </a:ext>
            </a:extLst>
          </p:cNvPr>
          <p:cNvSpPr>
            <a:spLocks noGrp="1"/>
          </p:cNvSpPr>
          <p:nvPr>
            <p:ph type="title"/>
          </p:nvPr>
        </p:nvSpPr>
        <p:spPr/>
        <p:txBody>
          <a:bodyPr/>
          <a:lstStyle/>
          <a:p>
            <a:r>
              <a:rPr lang="en-US" dirty="0"/>
              <a:t>Proof Of Work(</a:t>
            </a:r>
            <a:r>
              <a:rPr lang="en-US" dirty="0" err="1"/>
              <a:t>PoW</a:t>
            </a:r>
            <a:r>
              <a:rPr lang="en-US" dirty="0"/>
              <a:t>)</a:t>
            </a:r>
          </a:p>
        </p:txBody>
      </p:sp>
      <p:sp>
        <p:nvSpPr>
          <p:cNvPr id="3" name="Content Placeholder 2">
            <a:extLst>
              <a:ext uri="{FF2B5EF4-FFF2-40B4-BE49-F238E27FC236}">
                <a16:creationId xmlns:a16="http://schemas.microsoft.com/office/drawing/2014/main" id="{0339DD4F-A7C4-691B-0B16-84776BBBBFD9}"/>
              </a:ext>
            </a:extLst>
          </p:cNvPr>
          <p:cNvSpPr>
            <a:spLocks noGrp="1"/>
          </p:cNvSpPr>
          <p:nvPr>
            <p:ph idx="1"/>
          </p:nvPr>
        </p:nvSpPr>
        <p:spPr/>
        <p:txBody>
          <a:bodyPr/>
          <a:lstStyle/>
          <a:p>
            <a:r>
              <a:rPr lang="en-US" dirty="0"/>
              <a:t>How do you create agreement and a shared reality across nodes in a blockchain system?</a:t>
            </a:r>
          </a:p>
          <a:p>
            <a:r>
              <a:rPr lang="en-US" dirty="0"/>
              <a:t>In Proof of Work, what happens across the network is essentially a grand competition between all of the nodes running the blockchain software. They are competing to solve a large mathematical puzzle, and whichever node solves the puzzle first, wins the right to package the latest transaction data into a block, around which the remaining nodes form consensus (this competition is the act of mining).</a:t>
            </a:r>
          </a:p>
        </p:txBody>
      </p:sp>
    </p:spTree>
    <p:extLst>
      <p:ext uri="{BB962C8B-B14F-4D97-AF65-F5344CB8AC3E}">
        <p14:creationId xmlns:p14="http://schemas.microsoft.com/office/powerpoint/2010/main" val="358427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A4C9-43F2-573A-1585-56C9CC58AA49}"/>
              </a:ext>
            </a:extLst>
          </p:cNvPr>
          <p:cNvSpPr>
            <a:spLocks noGrp="1"/>
          </p:cNvSpPr>
          <p:nvPr>
            <p:ph type="title"/>
          </p:nvPr>
        </p:nvSpPr>
        <p:spPr/>
        <p:txBody>
          <a:bodyPr/>
          <a:lstStyle/>
          <a:p>
            <a:r>
              <a:rPr lang="en-US" dirty="0"/>
              <a:t>Qualities of Blockchain</a:t>
            </a:r>
          </a:p>
        </p:txBody>
      </p:sp>
      <p:sp>
        <p:nvSpPr>
          <p:cNvPr id="3" name="Content Placeholder 2">
            <a:extLst>
              <a:ext uri="{FF2B5EF4-FFF2-40B4-BE49-F238E27FC236}">
                <a16:creationId xmlns:a16="http://schemas.microsoft.com/office/drawing/2014/main" id="{21B1CC71-DE7D-ED38-2251-C846114E36A6}"/>
              </a:ext>
            </a:extLst>
          </p:cNvPr>
          <p:cNvSpPr>
            <a:spLocks noGrp="1"/>
          </p:cNvSpPr>
          <p:nvPr>
            <p:ph idx="1"/>
          </p:nvPr>
        </p:nvSpPr>
        <p:spPr/>
        <p:txBody>
          <a:bodyPr/>
          <a:lstStyle/>
          <a:p>
            <a:r>
              <a:rPr lang="en-US" dirty="0"/>
              <a:t>Security </a:t>
            </a:r>
          </a:p>
          <a:p>
            <a:r>
              <a:rPr lang="en-US" dirty="0"/>
              <a:t>Resiliency / Fault Tolerance</a:t>
            </a:r>
          </a:p>
          <a:p>
            <a:r>
              <a:rPr lang="en-US" dirty="0"/>
              <a:t>Immutability </a:t>
            </a:r>
          </a:p>
          <a:p>
            <a:r>
              <a:rPr lang="en-US" dirty="0"/>
              <a:t>Transparency </a:t>
            </a:r>
          </a:p>
          <a:p>
            <a:r>
              <a:rPr lang="en-US" dirty="0"/>
              <a:t>Verifiability </a:t>
            </a:r>
          </a:p>
          <a:p>
            <a:r>
              <a:rPr lang="en-US" dirty="0"/>
              <a:t>Permissibility</a:t>
            </a:r>
          </a:p>
        </p:txBody>
      </p:sp>
    </p:spTree>
    <p:extLst>
      <p:ext uri="{BB962C8B-B14F-4D97-AF65-F5344CB8AC3E}">
        <p14:creationId xmlns:p14="http://schemas.microsoft.com/office/powerpoint/2010/main" val="128146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94931-AF97-8B24-43F2-9477BD5534EC}"/>
              </a:ext>
            </a:extLst>
          </p:cNvPr>
          <p:cNvSpPr>
            <a:spLocks noGrp="1"/>
          </p:cNvSpPr>
          <p:nvPr>
            <p:ph type="title"/>
          </p:nvPr>
        </p:nvSpPr>
        <p:spPr/>
        <p:txBody>
          <a:bodyPr/>
          <a:lstStyle/>
          <a:p>
            <a:r>
              <a:rPr lang="en-US" dirty="0"/>
              <a:t>Blockchain and Economics</a:t>
            </a:r>
          </a:p>
        </p:txBody>
      </p:sp>
      <p:sp>
        <p:nvSpPr>
          <p:cNvPr id="3" name="Content Placeholder 2">
            <a:extLst>
              <a:ext uri="{FF2B5EF4-FFF2-40B4-BE49-F238E27FC236}">
                <a16:creationId xmlns:a16="http://schemas.microsoft.com/office/drawing/2014/main" id="{E8837CC4-2E4E-4FF4-45B6-54C73E795501}"/>
              </a:ext>
            </a:extLst>
          </p:cNvPr>
          <p:cNvSpPr>
            <a:spLocks noGrp="1"/>
          </p:cNvSpPr>
          <p:nvPr>
            <p:ph idx="1"/>
          </p:nvPr>
        </p:nvSpPr>
        <p:spPr/>
        <p:txBody>
          <a:bodyPr/>
          <a:lstStyle/>
          <a:p>
            <a:r>
              <a:rPr lang="en-US" dirty="0"/>
              <a:t>Blockchain technology is intimately connected to the field of economics. For Two reasons</a:t>
            </a:r>
          </a:p>
          <a:p>
            <a:pPr marL="0" indent="0">
              <a:buNone/>
            </a:pPr>
            <a:r>
              <a:rPr lang="en-US" dirty="0"/>
              <a:t>       1. Blockchains create a shared reality that is used for many kinds of economic transactions: between individuals, firms, and even objects.</a:t>
            </a:r>
          </a:p>
          <a:p>
            <a:pPr marL="0" indent="0">
              <a:buNone/>
            </a:pPr>
            <a:r>
              <a:rPr lang="en-US" dirty="0"/>
              <a:t>      2. The incentives baked into blockchain architecture (e.g. earning fractional token rewards for mining) require analysis from an economic perspective to make sure the system is not gamed or threatened by externalities.</a:t>
            </a:r>
          </a:p>
          <a:p>
            <a:pPr marL="0" indent="0">
              <a:buNone/>
            </a:pPr>
            <a:r>
              <a:rPr lang="en-US" dirty="0"/>
              <a:t>        </a:t>
            </a:r>
          </a:p>
        </p:txBody>
      </p:sp>
    </p:spTree>
    <p:extLst>
      <p:ext uri="{BB962C8B-B14F-4D97-AF65-F5344CB8AC3E}">
        <p14:creationId xmlns:p14="http://schemas.microsoft.com/office/powerpoint/2010/main" val="182453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67BF-D477-E8A0-B593-14F8EBA630ED}"/>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54A6929C-25ED-8F72-5993-00D81D773501}"/>
              </a:ext>
            </a:extLst>
          </p:cNvPr>
          <p:cNvSpPr>
            <a:spLocks noGrp="1"/>
          </p:cNvSpPr>
          <p:nvPr>
            <p:ph idx="1"/>
          </p:nvPr>
        </p:nvSpPr>
        <p:spPr/>
        <p:txBody>
          <a:bodyPr/>
          <a:lstStyle/>
          <a:p>
            <a:r>
              <a:rPr lang="en-US" dirty="0"/>
              <a:t>Lowering Uncertainty in Trade </a:t>
            </a:r>
          </a:p>
          <a:p>
            <a:pPr marL="0" indent="0">
              <a:buNone/>
            </a:pPr>
            <a:r>
              <a:rPr lang="en-US" dirty="0"/>
              <a:t>            Analogy: escrow account set up by a mortgage company</a:t>
            </a:r>
          </a:p>
          <a:p>
            <a:r>
              <a:rPr lang="en-US" dirty="0"/>
              <a:t>Changing the Role of the Firm: A Nexus of Smart Contracts</a:t>
            </a:r>
          </a:p>
          <a:p>
            <a:pPr marL="0" indent="0">
              <a:buNone/>
            </a:pPr>
            <a:r>
              <a:rPr lang="en-US" dirty="0"/>
              <a:t>      A smart contract is basically a small computer program that runs on a blockchain. It contains a series of “if-then” statements that execute automatically when certain conditions are met.</a:t>
            </a:r>
          </a:p>
          <a:p>
            <a:r>
              <a:rPr lang="en-US" dirty="0"/>
              <a:t>Decentralized Autonomous Organizations(DAO) / DAC:</a:t>
            </a:r>
          </a:p>
          <a:p>
            <a:pPr marL="0" indent="0">
              <a:buNone/>
            </a:pPr>
            <a:r>
              <a:rPr lang="en-US" dirty="0"/>
              <a:t>   A collection of smart contracts that could be used to create a set of interlocking rules for a digital corporation.</a:t>
            </a:r>
          </a:p>
        </p:txBody>
      </p:sp>
    </p:spTree>
    <p:extLst>
      <p:ext uri="{BB962C8B-B14F-4D97-AF65-F5344CB8AC3E}">
        <p14:creationId xmlns:p14="http://schemas.microsoft.com/office/powerpoint/2010/main" val="3276513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43C9-9E3E-5678-89D9-502550414D01}"/>
              </a:ext>
            </a:extLst>
          </p:cNvPr>
          <p:cNvSpPr>
            <a:spLocks noGrp="1"/>
          </p:cNvSpPr>
          <p:nvPr>
            <p:ph type="title"/>
          </p:nvPr>
        </p:nvSpPr>
        <p:spPr/>
        <p:txBody>
          <a:bodyPr/>
          <a:lstStyle/>
          <a:p>
            <a:r>
              <a:rPr lang="en-US" dirty="0"/>
              <a:t>Examples of DAO</a:t>
            </a:r>
          </a:p>
        </p:txBody>
      </p:sp>
      <p:sp>
        <p:nvSpPr>
          <p:cNvPr id="3" name="Content Placeholder 2">
            <a:extLst>
              <a:ext uri="{FF2B5EF4-FFF2-40B4-BE49-F238E27FC236}">
                <a16:creationId xmlns:a16="http://schemas.microsoft.com/office/drawing/2014/main" id="{96C11D62-2A6D-A660-CF6B-5E2860AECC8B}"/>
              </a:ext>
            </a:extLst>
          </p:cNvPr>
          <p:cNvSpPr>
            <a:spLocks noGrp="1"/>
          </p:cNvSpPr>
          <p:nvPr>
            <p:ph idx="1"/>
          </p:nvPr>
        </p:nvSpPr>
        <p:spPr/>
        <p:txBody>
          <a:bodyPr/>
          <a:lstStyle/>
          <a:p>
            <a:r>
              <a:rPr lang="en-US" sz="2400" dirty="0"/>
              <a:t>DASH: DASH is a cryptocurrency started in 2014 which attempts to operate as a self-governing DAO, funding itself by allocating 10% of mining fees associated with its cryptocurrency propagation to the DAO.</a:t>
            </a:r>
          </a:p>
          <a:p>
            <a:r>
              <a:rPr lang="en-US" sz="2400" dirty="0"/>
              <a:t>“The DAO” was crowd-funded in 2016 and built on the Ethereum platform. It was designed to be a traditional venture fund that accepted proposals for projects to be built on Ethereum and grow the ecosystem of innovation for the platform.</a:t>
            </a:r>
          </a:p>
          <a:p>
            <a:r>
              <a:rPr lang="en-US" sz="2400" b="0" i="0" dirty="0">
                <a:solidFill>
                  <a:srgbClr val="202124"/>
                </a:solidFill>
                <a:effectLst/>
                <a:latin typeface="arial" panose="020B0604020202020204" pitchFamily="34" charset="0"/>
              </a:rPr>
              <a:t>The </a:t>
            </a:r>
            <a:r>
              <a:rPr lang="en-US" sz="2400" b="1" i="0" dirty="0">
                <a:solidFill>
                  <a:srgbClr val="202124"/>
                </a:solidFill>
                <a:effectLst/>
                <a:latin typeface="arial" panose="020B0604020202020204" pitchFamily="34" charset="0"/>
              </a:rPr>
              <a:t>Crowdfunding platform </a:t>
            </a:r>
            <a:r>
              <a:rPr lang="en-US" sz="2400" b="0" i="0" dirty="0">
                <a:solidFill>
                  <a:srgbClr val="202124"/>
                </a:solidFill>
                <a:effectLst/>
                <a:latin typeface="arial" panose="020B0604020202020204" pitchFamily="34" charset="0"/>
              </a:rPr>
              <a:t>in block-chain makes different possibilities for the startups by </a:t>
            </a:r>
            <a:r>
              <a:rPr lang="en-US" sz="2400" b="1" i="0" dirty="0">
                <a:solidFill>
                  <a:srgbClr val="202124"/>
                </a:solidFill>
                <a:effectLst/>
                <a:latin typeface="arial" panose="020B0604020202020204" pitchFamily="34" charset="0"/>
              </a:rPr>
              <a:t>raising the funds to create their own digital currency</a:t>
            </a:r>
            <a:r>
              <a:rPr lang="en-US" sz="2400" b="0" i="0" dirty="0">
                <a:solidFill>
                  <a:srgbClr val="202124"/>
                </a:solidFill>
                <a:effectLst/>
                <a:latin typeface="arial" panose="020B0604020202020204" pitchFamily="34" charset="0"/>
              </a:rPr>
              <a:t> and it is peer-to-peer fund raising model some of the famous crowdfunding cryptocurrencies are </a:t>
            </a:r>
            <a:r>
              <a:rPr lang="en-US" sz="2400" b="0" i="0" dirty="0" err="1">
                <a:solidFill>
                  <a:srgbClr val="202124"/>
                </a:solidFill>
                <a:effectLst/>
                <a:latin typeface="arial" panose="020B0604020202020204" pitchFamily="34" charset="0"/>
              </a:rPr>
              <a:t>coinspace</a:t>
            </a:r>
            <a:r>
              <a:rPr lang="en-US" sz="2400" b="0" i="0" dirty="0">
                <a:solidFill>
                  <a:srgbClr val="202124"/>
                </a:solidFill>
                <a:effectLst/>
                <a:latin typeface="arial" panose="020B0604020202020204" pitchFamily="34" charset="0"/>
              </a:rPr>
              <a:t>, swarm, </a:t>
            </a:r>
            <a:r>
              <a:rPr lang="en-US" sz="2400" b="0" i="0" dirty="0" err="1">
                <a:solidFill>
                  <a:srgbClr val="202124"/>
                </a:solidFill>
                <a:effectLst/>
                <a:latin typeface="arial" panose="020B0604020202020204" pitchFamily="34" charset="0"/>
              </a:rPr>
              <a:t>judobaby</a:t>
            </a:r>
            <a:r>
              <a:rPr lang="en-US" sz="2400" b="0" i="0" dirty="0">
                <a:solidFill>
                  <a:srgbClr val="202124"/>
                </a:solidFill>
                <a:effectLst/>
                <a:latin typeface="arial" panose="020B0604020202020204" pitchFamily="34" charset="0"/>
              </a:rPr>
              <a:t> etc.</a:t>
            </a:r>
            <a:endParaRPr lang="en-US" sz="2400" dirty="0"/>
          </a:p>
        </p:txBody>
      </p:sp>
    </p:spTree>
    <p:extLst>
      <p:ext uri="{BB962C8B-B14F-4D97-AF65-F5344CB8AC3E}">
        <p14:creationId xmlns:p14="http://schemas.microsoft.com/office/powerpoint/2010/main" val="1649427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D627-F227-5F4C-550C-DAA64C77497C}"/>
              </a:ext>
            </a:extLst>
          </p:cNvPr>
          <p:cNvSpPr>
            <a:spLocks noGrp="1"/>
          </p:cNvSpPr>
          <p:nvPr>
            <p:ph type="title"/>
          </p:nvPr>
        </p:nvSpPr>
        <p:spPr/>
        <p:txBody>
          <a:bodyPr/>
          <a:lstStyle/>
          <a:p>
            <a:r>
              <a:rPr lang="en-US" dirty="0"/>
              <a:t>Types of Blockchain</a:t>
            </a:r>
          </a:p>
        </p:txBody>
      </p:sp>
      <p:sp>
        <p:nvSpPr>
          <p:cNvPr id="3" name="Content Placeholder 2">
            <a:extLst>
              <a:ext uri="{FF2B5EF4-FFF2-40B4-BE49-F238E27FC236}">
                <a16:creationId xmlns:a16="http://schemas.microsoft.com/office/drawing/2014/main" id="{02CDC6E2-E822-4C29-F6AC-1AB693F20CA4}"/>
              </a:ext>
            </a:extLst>
          </p:cNvPr>
          <p:cNvSpPr>
            <a:spLocks noGrp="1"/>
          </p:cNvSpPr>
          <p:nvPr>
            <p:ph idx="1"/>
          </p:nvPr>
        </p:nvSpPr>
        <p:spPr/>
        <p:txBody>
          <a:bodyPr/>
          <a:lstStyle/>
          <a:p>
            <a:r>
              <a:rPr lang="en-US" dirty="0" err="1"/>
              <a:t>Publlic</a:t>
            </a:r>
            <a:r>
              <a:rPr lang="en-US" dirty="0"/>
              <a:t> Block Chain</a:t>
            </a:r>
          </a:p>
          <a:p>
            <a:r>
              <a:rPr lang="en-US" dirty="0"/>
              <a:t>Private Blockchain</a:t>
            </a:r>
          </a:p>
          <a:p>
            <a:r>
              <a:rPr lang="en-US" dirty="0"/>
              <a:t>Permissioned Blockchain: the nodes are scoped to a known and approved set of participants</a:t>
            </a:r>
          </a:p>
          <a:p>
            <a:r>
              <a:rPr lang="en-US" dirty="0"/>
              <a:t>Permissionless Blockchain: allow for anyone to participate as a node by installing the software and copying the blockchain onto their computers, such as in the case of Bitcoin;</a:t>
            </a:r>
          </a:p>
          <a:p>
            <a:r>
              <a:rPr lang="en-US" dirty="0"/>
              <a:t>public permissioned blockchains</a:t>
            </a:r>
          </a:p>
          <a:p>
            <a:endParaRPr lang="en-US" dirty="0"/>
          </a:p>
        </p:txBody>
      </p:sp>
    </p:spTree>
    <p:extLst>
      <p:ext uri="{BB962C8B-B14F-4D97-AF65-F5344CB8AC3E}">
        <p14:creationId xmlns:p14="http://schemas.microsoft.com/office/powerpoint/2010/main" val="647300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123F-3CF8-41BF-439F-AA328AA2F6B0}"/>
              </a:ext>
            </a:extLst>
          </p:cNvPr>
          <p:cNvSpPr>
            <a:spLocks noGrp="1"/>
          </p:cNvSpPr>
          <p:nvPr>
            <p:ph type="title"/>
          </p:nvPr>
        </p:nvSpPr>
        <p:spPr/>
        <p:txBody>
          <a:bodyPr/>
          <a:lstStyle/>
          <a:p>
            <a:r>
              <a:rPr lang="en-US" dirty="0"/>
              <a:t>Business Of </a:t>
            </a:r>
            <a:r>
              <a:rPr lang="en-US" dirty="0" err="1"/>
              <a:t>BlockChain</a:t>
            </a:r>
            <a:endParaRPr lang="en-US" dirty="0"/>
          </a:p>
        </p:txBody>
      </p:sp>
      <p:sp>
        <p:nvSpPr>
          <p:cNvPr id="3" name="Content Placeholder 2">
            <a:extLst>
              <a:ext uri="{FF2B5EF4-FFF2-40B4-BE49-F238E27FC236}">
                <a16:creationId xmlns:a16="http://schemas.microsoft.com/office/drawing/2014/main" id="{9DB221D3-2C7C-2C9F-0C9D-419E2EDE1682}"/>
              </a:ext>
            </a:extLst>
          </p:cNvPr>
          <p:cNvSpPr>
            <a:spLocks noGrp="1"/>
          </p:cNvSpPr>
          <p:nvPr>
            <p:ph idx="1"/>
          </p:nvPr>
        </p:nvSpPr>
        <p:spPr/>
        <p:txBody>
          <a:bodyPr/>
          <a:lstStyle/>
          <a:p>
            <a:pPr marL="0" indent="0">
              <a:buNone/>
            </a:pPr>
            <a:r>
              <a:rPr lang="en-US" u="sng" dirty="0"/>
              <a:t>Use Cases</a:t>
            </a:r>
          </a:p>
          <a:p>
            <a:r>
              <a:rPr lang="en-US" dirty="0"/>
              <a:t>Asset Tracking</a:t>
            </a:r>
            <a:endParaRPr lang="en-US" u="sng" dirty="0"/>
          </a:p>
          <a:p>
            <a:r>
              <a:rPr lang="en-US" dirty="0"/>
              <a:t>Identity Management</a:t>
            </a:r>
            <a:endParaRPr lang="en-US" u="sng" dirty="0"/>
          </a:p>
          <a:p>
            <a:r>
              <a:rPr lang="en-US" dirty="0"/>
              <a:t>Internet of Things (IoT) Integration </a:t>
            </a:r>
            <a:endParaRPr lang="en-US" u="sng" dirty="0"/>
          </a:p>
          <a:p>
            <a:r>
              <a:rPr lang="en-US" dirty="0"/>
              <a:t>Decentralized Autonomous Supply Chains</a:t>
            </a:r>
            <a:endParaRPr lang="en-US" u="sng" dirty="0"/>
          </a:p>
          <a:p>
            <a:pPr marL="0" indent="0">
              <a:buNone/>
            </a:pPr>
            <a:endParaRPr lang="en-US" u="sng" dirty="0"/>
          </a:p>
        </p:txBody>
      </p:sp>
    </p:spTree>
    <p:extLst>
      <p:ext uri="{BB962C8B-B14F-4D97-AF65-F5344CB8AC3E}">
        <p14:creationId xmlns:p14="http://schemas.microsoft.com/office/powerpoint/2010/main" val="1529513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83A0C-BB0D-C6AF-836C-73E8DB201DFF}"/>
              </a:ext>
            </a:extLst>
          </p:cNvPr>
          <p:cNvSpPr>
            <a:spLocks noGrp="1"/>
          </p:cNvSpPr>
          <p:nvPr>
            <p:ph type="title"/>
          </p:nvPr>
        </p:nvSpPr>
        <p:spPr/>
        <p:txBody>
          <a:bodyPr/>
          <a:lstStyle/>
          <a:p>
            <a:r>
              <a:rPr lang="en-US" dirty="0"/>
              <a:t>Ethical Issues with Blockchain</a:t>
            </a:r>
          </a:p>
        </p:txBody>
      </p:sp>
      <p:sp>
        <p:nvSpPr>
          <p:cNvPr id="3" name="Content Placeholder 2">
            <a:extLst>
              <a:ext uri="{FF2B5EF4-FFF2-40B4-BE49-F238E27FC236}">
                <a16:creationId xmlns:a16="http://schemas.microsoft.com/office/drawing/2014/main" id="{546519C0-5041-8282-6AF9-C235570116B0}"/>
              </a:ext>
            </a:extLst>
          </p:cNvPr>
          <p:cNvSpPr>
            <a:spLocks noGrp="1"/>
          </p:cNvSpPr>
          <p:nvPr>
            <p:ph idx="1"/>
          </p:nvPr>
        </p:nvSpPr>
        <p:spPr/>
        <p:txBody>
          <a:bodyPr/>
          <a:lstStyle/>
          <a:p>
            <a:r>
              <a:rPr lang="en-US" dirty="0"/>
              <a:t>What does it mean to have a global database (or computer) without a central authority that anyone can leverage to execute transactions?</a:t>
            </a:r>
          </a:p>
          <a:p>
            <a:endParaRPr lang="en-US" dirty="0"/>
          </a:p>
          <a:p>
            <a:pPr marL="0" indent="0">
              <a:buNone/>
            </a:pPr>
            <a:endParaRPr lang="en-US" dirty="0"/>
          </a:p>
          <a:p>
            <a:r>
              <a:rPr lang="en-US" dirty="0"/>
              <a:t> As new technologies often are, questions will arise about who should be held responsible (if at all) for loss of funds or errors in code?</a:t>
            </a:r>
          </a:p>
        </p:txBody>
      </p:sp>
    </p:spTree>
    <p:extLst>
      <p:ext uri="{BB962C8B-B14F-4D97-AF65-F5344CB8AC3E}">
        <p14:creationId xmlns:p14="http://schemas.microsoft.com/office/powerpoint/2010/main" val="324256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6CCFE-85AE-F94F-D0B2-26FAE8914754}"/>
              </a:ext>
            </a:extLst>
          </p:cNvPr>
          <p:cNvSpPr>
            <a:spLocks noGrp="1"/>
          </p:cNvSpPr>
          <p:nvPr>
            <p:ph type="title"/>
          </p:nvPr>
        </p:nvSpPr>
        <p:spPr/>
        <p:txBody>
          <a:bodyPr/>
          <a:lstStyle/>
          <a:p>
            <a:r>
              <a:rPr lang="en-US" dirty="0"/>
              <a:t>Elements Of </a:t>
            </a:r>
            <a:r>
              <a:rPr lang="en-US" dirty="0" err="1"/>
              <a:t>BlockChain</a:t>
            </a:r>
            <a:endParaRPr lang="en-US" dirty="0"/>
          </a:p>
        </p:txBody>
      </p:sp>
      <p:sp>
        <p:nvSpPr>
          <p:cNvPr id="3" name="Content Placeholder 2">
            <a:extLst>
              <a:ext uri="{FF2B5EF4-FFF2-40B4-BE49-F238E27FC236}">
                <a16:creationId xmlns:a16="http://schemas.microsoft.com/office/drawing/2014/main" id="{0B24E95C-AD69-9208-4BC9-4287593B3FAD}"/>
              </a:ext>
            </a:extLst>
          </p:cNvPr>
          <p:cNvSpPr>
            <a:spLocks noGrp="1"/>
          </p:cNvSpPr>
          <p:nvPr>
            <p:ph idx="1"/>
          </p:nvPr>
        </p:nvSpPr>
        <p:spPr/>
        <p:txBody>
          <a:bodyPr/>
          <a:lstStyle/>
          <a:p>
            <a:r>
              <a:rPr lang="en-US" dirty="0"/>
              <a:t>Nodes</a:t>
            </a:r>
          </a:p>
          <a:p>
            <a:r>
              <a:rPr lang="en-US" dirty="0"/>
              <a:t>Blocks</a:t>
            </a:r>
          </a:p>
          <a:p>
            <a:r>
              <a:rPr lang="en-US" dirty="0"/>
              <a:t>Public and Private Keys</a:t>
            </a:r>
          </a:p>
          <a:p>
            <a:r>
              <a:rPr lang="en-US" dirty="0"/>
              <a:t>Mining</a:t>
            </a:r>
          </a:p>
          <a:p>
            <a:r>
              <a:rPr lang="en-US" dirty="0"/>
              <a:t>Tokens or Coins</a:t>
            </a:r>
          </a:p>
          <a:p>
            <a:r>
              <a:rPr lang="en-US" dirty="0"/>
              <a:t>Proof of Work (Consensus)</a:t>
            </a:r>
          </a:p>
        </p:txBody>
      </p:sp>
    </p:spTree>
    <p:extLst>
      <p:ext uri="{BB962C8B-B14F-4D97-AF65-F5344CB8AC3E}">
        <p14:creationId xmlns:p14="http://schemas.microsoft.com/office/powerpoint/2010/main" val="401170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3F28-D295-517C-EA76-A59BDEDD361F}"/>
              </a:ext>
            </a:extLst>
          </p:cNvPr>
          <p:cNvSpPr>
            <a:spLocks noGrp="1"/>
          </p:cNvSpPr>
          <p:nvPr>
            <p:ph type="title"/>
          </p:nvPr>
        </p:nvSpPr>
        <p:spPr/>
        <p:txBody>
          <a:bodyPr/>
          <a:lstStyle/>
          <a:p>
            <a:r>
              <a:rPr lang="en-US" dirty="0"/>
              <a:t>Nodes in </a:t>
            </a:r>
            <a:r>
              <a:rPr lang="en-US" dirty="0" err="1"/>
              <a:t>BlockChain</a:t>
            </a:r>
            <a:endParaRPr lang="en-US" dirty="0"/>
          </a:p>
        </p:txBody>
      </p:sp>
      <p:sp>
        <p:nvSpPr>
          <p:cNvPr id="3" name="Content Placeholder 2">
            <a:extLst>
              <a:ext uri="{FF2B5EF4-FFF2-40B4-BE49-F238E27FC236}">
                <a16:creationId xmlns:a16="http://schemas.microsoft.com/office/drawing/2014/main" id="{C24CC165-CEB5-5242-674C-344D44CE3FA6}"/>
              </a:ext>
            </a:extLst>
          </p:cNvPr>
          <p:cNvSpPr>
            <a:spLocks noGrp="1"/>
          </p:cNvSpPr>
          <p:nvPr>
            <p:ph idx="1"/>
          </p:nvPr>
        </p:nvSpPr>
        <p:spPr/>
        <p:txBody>
          <a:bodyPr/>
          <a:lstStyle/>
          <a:p>
            <a:r>
              <a:rPr lang="en-US" dirty="0"/>
              <a:t>Full Node</a:t>
            </a:r>
          </a:p>
          <a:p>
            <a:pPr marL="0" indent="0">
              <a:buNone/>
            </a:pPr>
            <a:r>
              <a:rPr lang="en-US" sz="2000" dirty="0">
                <a:highlight>
                  <a:srgbClr val="FFFF00"/>
                </a:highlight>
              </a:rPr>
              <a:t>        It includes complete copy of the blockchain and fully validates the transaction and blocks</a:t>
            </a:r>
          </a:p>
          <a:p>
            <a:r>
              <a:rPr lang="en-US" dirty="0"/>
              <a:t>Partial Node</a:t>
            </a:r>
          </a:p>
          <a:p>
            <a:pPr marL="0" indent="0">
              <a:buNone/>
            </a:pPr>
            <a:r>
              <a:rPr lang="en-US" dirty="0"/>
              <a:t>      </a:t>
            </a:r>
            <a:r>
              <a:rPr lang="en-US" sz="2000" dirty="0">
                <a:highlight>
                  <a:srgbClr val="FFFF00"/>
                </a:highlight>
              </a:rPr>
              <a:t>Points to full node for their data</a:t>
            </a:r>
          </a:p>
          <a:p>
            <a:pPr marL="0" indent="0">
              <a:buNone/>
            </a:pPr>
            <a:r>
              <a:rPr lang="en-US" dirty="0"/>
              <a:t>         </a:t>
            </a:r>
          </a:p>
        </p:txBody>
      </p:sp>
    </p:spTree>
    <p:extLst>
      <p:ext uri="{BB962C8B-B14F-4D97-AF65-F5344CB8AC3E}">
        <p14:creationId xmlns:p14="http://schemas.microsoft.com/office/powerpoint/2010/main" val="404807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40-A130-667F-C4AB-5B327D44F364}"/>
              </a:ext>
            </a:extLst>
          </p:cNvPr>
          <p:cNvSpPr>
            <a:spLocks noGrp="1"/>
          </p:cNvSpPr>
          <p:nvPr>
            <p:ph type="title"/>
          </p:nvPr>
        </p:nvSpPr>
        <p:spPr/>
        <p:txBody>
          <a:bodyPr/>
          <a:lstStyle/>
          <a:p>
            <a:r>
              <a:rPr lang="en-US" dirty="0"/>
              <a:t>Blocks</a:t>
            </a:r>
          </a:p>
        </p:txBody>
      </p:sp>
      <p:sp>
        <p:nvSpPr>
          <p:cNvPr id="3" name="Content Placeholder 2">
            <a:extLst>
              <a:ext uri="{FF2B5EF4-FFF2-40B4-BE49-F238E27FC236}">
                <a16:creationId xmlns:a16="http://schemas.microsoft.com/office/drawing/2014/main" id="{024F0128-F59A-2D20-BCE2-C51850615290}"/>
              </a:ext>
            </a:extLst>
          </p:cNvPr>
          <p:cNvSpPr>
            <a:spLocks noGrp="1"/>
          </p:cNvSpPr>
          <p:nvPr>
            <p:ph idx="1"/>
          </p:nvPr>
        </p:nvSpPr>
        <p:spPr/>
        <p:txBody>
          <a:bodyPr/>
          <a:lstStyle/>
          <a:p>
            <a:r>
              <a:rPr lang="en-US" dirty="0"/>
              <a:t>Any full node participating on a blockchain can gain the right to package the transactions as they occur into a block.</a:t>
            </a:r>
          </a:p>
          <a:p>
            <a:r>
              <a:rPr lang="en-US" dirty="0"/>
              <a:t>Blocks on the Bitcoin blockchain are currently about 1 MB in size and take about ten minutes to create.</a:t>
            </a:r>
          </a:p>
          <a:p>
            <a:r>
              <a:rPr lang="en-US" dirty="0"/>
              <a:t>Once a block is created, it is linked to the previous block using a special address as well as cryptography.</a:t>
            </a:r>
          </a:p>
          <a:p>
            <a:r>
              <a:rPr lang="en-US" dirty="0"/>
              <a:t>Looking at transactions in a blockchain you will mostly see numbers and letters, representing the alphanumeric address associated with the transaction, as well as the hash (or compression) of the previous blocks.</a:t>
            </a:r>
          </a:p>
        </p:txBody>
      </p:sp>
    </p:spTree>
    <p:extLst>
      <p:ext uri="{BB962C8B-B14F-4D97-AF65-F5344CB8AC3E}">
        <p14:creationId xmlns:p14="http://schemas.microsoft.com/office/powerpoint/2010/main" val="64891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68A4-AEF8-C828-D87A-A243794AA2EA}"/>
              </a:ext>
            </a:extLst>
          </p:cNvPr>
          <p:cNvSpPr>
            <a:spLocks noGrp="1"/>
          </p:cNvSpPr>
          <p:nvPr>
            <p:ph type="title"/>
          </p:nvPr>
        </p:nvSpPr>
        <p:spPr/>
        <p:txBody>
          <a:bodyPr/>
          <a:lstStyle/>
          <a:p>
            <a:r>
              <a:rPr lang="en-US" dirty="0"/>
              <a:t>Which kind of Transactions ?</a:t>
            </a:r>
          </a:p>
        </p:txBody>
      </p:sp>
      <p:sp>
        <p:nvSpPr>
          <p:cNvPr id="3" name="Content Placeholder 2">
            <a:extLst>
              <a:ext uri="{FF2B5EF4-FFF2-40B4-BE49-F238E27FC236}">
                <a16:creationId xmlns:a16="http://schemas.microsoft.com/office/drawing/2014/main" id="{E0E0B66C-7327-DD97-E43D-DF7821BC2557}"/>
              </a:ext>
            </a:extLst>
          </p:cNvPr>
          <p:cNvSpPr>
            <a:spLocks noGrp="1"/>
          </p:cNvSpPr>
          <p:nvPr>
            <p:ph idx="1"/>
          </p:nvPr>
        </p:nvSpPr>
        <p:spPr>
          <a:xfrm>
            <a:off x="838200" y="1825625"/>
            <a:ext cx="10515600" cy="3384730"/>
          </a:xfrm>
        </p:spPr>
        <p:txBody>
          <a:bodyPr/>
          <a:lstStyle/>
          <a:p>
            <a:r>
              <a:rPr lang="en-US" dirty="0"/>
              <a:t>Economic transactions, including buying and selling goods and services.</a:t>
            </a:r>
          </a:p>
          <a:p>
            <a:r>
              <a:rPr lang="en-US" dirty="0"/>
              <a:t>returning a purchase or calling customer support.</a:t>
            </a:r>
          </a:p>
          <a:p>
            <a:r>
              <a:rPr lang="en-US" dirty="0"/>
              <a:t>It can encompass behavior as simple as liking something on Facebook or exchanging phone numbers among friends.</a:t>
            </a:r>
          </a:p>
          <a:p>
            <a:pPr marL="0" indent="0">
              <a:buNone/>
            </a:pPr>
            <a:r>
              <a:rPr lang="en-US" dirty="0">
                <a:highlight>
                  <a:srgbClr val="FFFF00"/>
                </a:highlight>
              </a:rPr>
              <a:t>The Check Book Analogy</a:t>
            </a:r>
          </a:p>
        </p:txBody>
      </p:sp>
    </p:spTree>
    <p:extLst>
      <p:ext uri="{BB962C8B-B14F-4D97-AF65-F5344CB8AC3E}">
        <p14:creationId xmlns:p14="http://schemas.microsoft.com/office/powerpoint/2010/main" val="303177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82CC-D928-D299-C923-91F4FD956577}"/>
              </a:ext>
            </a:extLst>
          </p:cNvPr>
          <p:cNvSpPr>
            <a:spLocks noGrp="1"/>
          </p:cNvSpPr>
          <p:nvPr>
            <p:ph type="title"/>
          </p:nvPr>
        </p:nvSpPr>
        <p:spPr/>
        <p:txBody>
          <a:bodyPr/>
          <a:lstStyle/>
          <a:p>
            <a:r>
              <a:rPr lang="en-US" dirty="0"/>
              <a:t>Public and Private Key</a:t>
            </a:r>
          </a:p>
        </p:txBody>
      </p:sp>
      <p:sp>
        <p:nvSpPr>
          <p:cNvPr id="3" name="Content Placeholder 2">
            <a:extLst>
              <a:ext uri="{FF2B5EF4-FFF2-40B4-BE49-F238E27FC236}">
                <a16:creationId xmlns:a16="http://schemas.microsoft.com/office/drawing/2014/main" id="{3E16A72E-0A96-45AB-87A7-1CA591D1B6B7}"/>
              </a:ext>
            </a:extLst>
          </p:cNvPr>
          <p:cNvSpPr>
            <a:spLocks noGrp="1"/>
          </p:cNvSpPr>
          <p:nvPr>
            <p:ph idx="1"/>
          </p:nvPr>
        </p:nvSpPr>
        <p:spPr/>
        <p:txBody>
          <a:bodyPr/>
          <a:lstStyle/>
          <a:p>
            <a:r>
              <a:rPr lang="en-US" dirty="0"/>
              <a:t>verify transactions without necessarily  revealing lots of personal information.</a:t>
            </a:r>
          </a:p>
          <a:p>
            <a:r>
              <a:rPr lang="en-US" dirty="0"/>
              <a:t>use a private key to unlock their address while only sharing a public key with the others involved in the transaction.</a:t>
            </a:r>
          </a:p>
          <a:p>
            <a:r>
              <a:rPr lang="en-US" dirty="0"/>
              <a:t>with an address on a blockchain network, you have a public portion of your account address and a private portion that allows you (and only you) to unlock access to it for making transactions.</a:t>
            </a:r>
          </a:p>
          <a:p>
            <a:r>
              <a:rPr lang="en-US" dirty="0"/>
              <a:t>To perform transactions on a blockchain, you need to digitally sign your transactions with your private key.</a:t>
            </a:r>
          </a:p>
        </p:txBody>
      </p:sp>
    </p:spTree>
    <p:extLst>
      <p:ext uri="{BB962C8B-B14F-4D97-AF65-F5344CB8AC3E}">
        <p14:creationId xmlns:p14="http://schemas.microsoft.com/office/powerpoint/2010/main" val="371995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a:extLst>
              <a:ext uri="{FF2B5EF4-FFF2-40B4-BE49-F238E27FC236}">
                <a16:creationId xmlns:a16="http://schemas.microsoft.com/office/drawing/2014/main" id="{EE160B95-ECBA-3D48-F58E-6AEC2AF7BADE}"/>
              </a:ext>
            </a:extLst>
          </p:cNvPr>
          <p:cNvSpPr>
            <a:spLocks noGrp="1" noChangeArrowheads="1"/>
          </p:cNvSpPr>
          <p:nvPr>
            <p:ph type="title"/>
          </p:nvPr>
        </p:nvSpPr>
        <p:spPr>
          <a:xfrm>
            <a:off x="1905000" y="337868"/>
            <a:ext cx="8458200" cy="1143000"/>
          </a:xfrm>
        </p:spPr>
        <p:txBody>
          <a:bodyPr/>
          <a:lstStyle/>
          <a:p>
            <a:r>
              <a:rPr lang="en-US" altLang="en-US"/>
              <a:t>Public-Key Applications: Privacy</a:t>
            </a:r>
          </a:p>
        </p:txBody>
      </p:sp>
      <p:sp>
        <p:nvSpPr>
          <p:cNvPr id="1382403" name="Rectangle 3">
            <a:extLst>
              <a:ext uri="{FF2B5EF4-FFF2-40B4-BE49-F238E27FC236}">
                <a16:creationId xmlns:a16="http://schemas.microsoft.com/office/drawing/2014/main" id="{DABF78A9-DF0E-529F-5E8F-CB538D820634}"/>
              </a:ext>
            </a:extLst>
          </p:cNvPr>
          <p:cNvSpPr>
            <a:spLocks noGrp="1" noChangeArrowheads="1"/>
          </p:cNvSpPr>
          <p:nvPr>
            <p:ph type="body" idx="1"/>
          </p:nvPr>
        </p:nvSpPr>
        <p:spPr>
          <a:xfrm>
            <a:off x="1905000" y="3886200"/>
            <a:ext cx="8077200" cy="2209800"/>
          </a:xfrm>
        </p:spPr>
        <p:txBody>
          <a:bodyPr/>
          <a:lstStyle/>
          <a:p>
            <a:r>
              <a:rPr lang="en-US" altLang="en-US"/>
              <a:t>Alice encrypts message to Bob using Bob’s Private Key</a:t>
            </a:r>
          </a:p>
          <a:p>
            <a:r>
              <a:rPr lang="en-US" altLang="en-US"/>
              <a:t>Only Bob knows Bob’s Private Key </a:t>
            </a:r>
            <a:r>
              <a:rPr lang="en-US" altLang="en-US">
                <a:sym typeface="Symbol" panose="05050102010706020507" pitchFamily="18" charset="2"/>
              </a:rPr>
              <a:t></a:t>
            </a:r>
            <a:r>
              <a:rPr lang="en-US" altLang="en-US" baseline="-25000">
                <a:sym typeface="Symbol" panose="05050102010706020507" pitchFamily="18" charset="2"/>
              </a:rPr>
              <a:t> </a:t>
            </a:r>
            <a:r>
              <a:rPr lang="en-US" altLang="en-US"/>
              <a:t>only Bob can decrypt message</a:t>
            </a:r>
            <a:endParaRPr lang="en-US" altLang="en-US" i="1"/>
          </a:p>
        </p:txBody>
      </p:sp>
      <p:sp>
        <p:nvSpPr>
          <p:cNvPr id="1382404" name="Rectangle 4">
            <a:extLst>
              <a:ext uri="{FF2B5EF4-FFF2-40B4-BE49-F238E27FC236}">
                <a16:creationId xmlns:a16="http://schemas.microsoft.com/office/drawing/2014/main" id="{AD1231B7-1E0B-82F5-C916-66046D08FBF3}"/>
              </a:ext>
            </a:extLst>
          </p:cNvPr>
          <p:cNvSpPr>
            <a:spLocks noChangeArrowheads="1"/>
          </p:cNvSpPr>
          <p:nvPr/>
        </p:nvSpPr>
        <p:spPr bwMode="auto">
          <a:xfrm>
            <a:off x="3633788" y="2057400"/>
            <a:ext cx="13716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Encrypt</a:t>
            </a:r>
          </a:p>
        </p:txBody>
      </p:sp>
      <p:sp>
        <p:nvSpPr>
          <p:cNvPr id="1382405" name="Rectangle 5">
            <a:extLst>
              <a:ext uri="{FF2B5EF4-FFF2-40B4-BE49-F238E27FC236}">
                <a16:creationId xmlns:a16="http://schemas.microsoft.com/office/drawing/2014/main" id="{E6BBA777-E1D9-A07D-63D7-9A92450CE68B}"/>
              </a:ext>
            </a:extLst>
          </p:cNvPr>
          <p:cNvSpPr>
            <a:spLocks noChangeArrowheads="1"/>
          </p:cNvSpPr>
          <p:nvPr/>
        </p:nvSpPr>
        <p:spPr bwMode="auto">
          <a:xfrm>
            <a:off x="7010400" y="2039938"/>
            <a:ext cx="1371600" cy="91440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Decrypt</a:t>
            </a:r>
          </a:p>
        </p:txBody>
      </p:sp>
      <p:cxnSp>
        <p:nvCxnSpPr>
          <p:cNvPr id="1382406" name="AutoShape 6">
            <a:extLst>
              <a:ext uri="{FF2B5EF4-FFF2-40B4-BE49-F238E27FC236}">
                <a16:creationId xmlns:a16="http://schemas.microsoft.com/office/drawing/2014/main" id="{2D48E63B-790B-3978-5E84-74D6C4FD89F7}"/>
              </a:ext>
            </a:extLst>
          </p:cNvPr>
          <p:cNvCxnSpPr>
            <a:cxnSpLocks noChangeShapeType="1"/>
            <a:stCxn id="1382404" idx="3"/>
            <a:endCxn id="1382405" idx="1"/>
          </p:cNvCxnSpPr>
          <p:nvPr/>
        </p:nvCxnSpPr>
        <p:spPr bwMode="auto">
          <a:xfrm flipV="1">
            <a:off x="5005388" y="2497138"/>
            <a:ext cx="2005012" cy="17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2407" name="Text Box 7">
            <a:extLst>
              <a:ext uri="{FF2B5EF4-FFF2-40B4-BE49-F238E27FC236}">
                <a16:creationId xmlns:a16="http://schemas.microsoft.com/office/drawing/2014/main" id="{CC9CF6DD-C12C-6480-8BD5-64EC17910EF7}"/>
              </a:ext>
            </a:extLst>
          </p:cNvPr>
          <p:cNvSpPr txBox="1">
            <a:spLocks noChangeArrowheads="1"/>
          </p:cNvSpPr>
          <p:nvPr/>
        </p:nvSpPr>
        <p:spPr bwMode="auto">
          <a:xfrm>
            <a:off x="2019512" y="2279651"/>
            <a:ext cx="1275926" cy="46166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t>Plaintext</a:t>
            </a:r>
          </a:p>
        </p:txBody>
      </p:sp>
      <p:sp>
        <p:nvSpPr>
          <p:cNvPr id="1382408" name="Text Box 8">
            <a:extLst>
              <a:ext uri="{FF2B5EF4-FFF2-40B4-BE49-F238E27FC236}">
                <a16:creationId xmlns:a16="http://schemas.microsoft.com/office/drawing/2014/main" id="{07525C55-AF3D-7294-C69A-642924A25FB6}"/>
              </a:ext>
            </a:extLst>
          </p:cNvPr>
          <p:cNvSpPr txBox="1">
            <a:spLocks noChangeArrowheads="1"/>
          </p:cNvSpPr>
          <p:nvPr/>
        </p:nvSpPr>
        <p:spPr bwMode="auto">
          <a:xfrm>
            <a:off x="5099185" y="2044701"/>
            <a:ext cx="1488804" cy="46166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t>Ciphertext</a:t>
            </a:r>
          </a:p>
        </p:txBody>
      </p:sp>
      <p:cxnSp>
        <p:nvCxnSpPr>
          <p:cNvPr id="1382409" name="AutoShape 9">
            <a:extLst>
              <a:ext uri="{FF2B5EF4-FFF2-40B4-BE49-F238E27FC236}">
                <a16:creationId xmlns:a16="http://schemas.microsoft.com/office/drawing/2014/main" id="{45B79FC1-9BE9-A9BC-CCA8-4BA7CB61C251}"/>
              </a:ext>
            </a:extLst>
          </p:cNvPr>
          <p:cNvCxnSpPr>
            <a:cxnSpLocks noChangeShapeType="1"/>
            <a:stCxn id="1382407" idx="3"/>
            <a:endCxn id="1382404" idx="1"/>
          </p:cNvCxnSpPr>
          <p:nvPr/>
        </p:nvCxnSpPr>
        <p:spPr bwMode="auto">
          <a:xfrm>
            <a:off x="3295438" y="2510484"/>
            <a:ext cx="338350" cy="411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2410" name="Text Box 10">
            <a:extLst>
              <a:ext uri="{FF2B5EF4-FFF2-40B4-BE49-F238E27FC236}">
                <a16:creationId xmlns:a16="http://schemas.microsoft.com/office/drawing/2014/main" id="{EE14B319-F0B9-FD37-99BD-279CDC2CB711}"/>
              </a:ext>
            </a:extLst>
          </p:cNvPr>
          <p:cNvSpPr txBox="1">
            <a:spLocks noChangeArrowheads="1"/>
          </p:cNvSpPr>
          <p:nvPr/>
        </p:nvSpPr>
        <p:spPr bwMode="auto">
          <a:xfrm>
            <a:off x="8725112" y="2262189"/>
            <a:ext cx="1275926" cy="46166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t>Plaintext</a:t>
            </a:r>
          </a:p>
        </p:txBody>
      </p:sp>
      <p:cxnSp>
        <p:nvCxnSpPr>
          <p:cNvPr id="1382411" name="AutoShape 11">
            <a:extLst>
              <a:ext uri="{FF2B5EF4-FFF2-40B4-BE49-F238E27FC236}">
                <a16:creationId xmlns:a16="http://schemas.microsoft.com/office/drawing/2014/main" id="{41B6586C-36D3-1C3E-A448-E99B8775C529}"/>
              </a:ext>
            </a:extLst>
          </p:cNvPr>
          <p:cNvCxnSpPr>
            <a:cxnSpLocks noChangeShapeType="1"/>
            <a:stCxn id="1382405" idx="3"/>
            <a:endCxn id="1382410" idx="1"/>
          </p:cNvCxnSpPr>
          <p:nvPr/>
        </p:nvCxnSpPr>
        <p:spPr bwMode="auto">
          <a:xfrm flipV="1">
            <a:off x="8382000" y="2493022"/>
            <a:ext cx="343112" cy="411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2412" name="Text Box 12">
            <a:extLst>
              <a:ext uri="{FF2B5EF4-FFF2-40B4-BE49-F238E27FC236}">
                <a16:creationId xmlns:a16="http://schemas.microsoft.com/office/drawing/2014/main" id="{2528561D-BF70-EF9F-5CC3-84A62ECA599E}"/>
              </a:ext>
            </a:extLst>
          </p:cNvPr>
          <p:cNvSpPr txBox="1">
            <a:spLocks noChangeArrowheads="1"/>
          </p:cNvSpPr>
          <p:nvPr/>
        </p:nvSpPr>
        <p:spPr bwMode="auto">
          <a:xfrm>
            <a:off x="2457450" y="1517650"/>
            <a:ext cx="808038"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t>Alice</a:t>
            </a:r>
          </a:p>
        </p:txBody>
      </p:sp>
      <p:sp>
        <p:nvSpPr>
          <p:cNvPr id="1382413" name="Text Box 13">
            <a:extLst>
              <a:ext uri="{FF2B5EF4-FFF2-40B4-BE49-F238E27FC236}">
                <a16:creationId xmlns:a16="http://schemas.microsoft.com/office/drawing/2014/main" id="{F71A3C7C-75B8-B588-B830-DA1C66C58715}"/>
              </a:ext>
            </a:extLst>
          </p:cNvPr>
          <p:cNvSpPr txBox="1">
            <a:spLocks noChangeArrowheads="1"/>
          </p:cNvSpPr>
          <p:nvPr/>
        </p:nvSpPr>
        <p:spPr bwMode="auto">
          <a:xfrm>
            <a:off x="8548688" y="1441450"/>
            <a:ext cx="696912"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t>Bob</a:t>
            </a:r>
          </a:p>
        </p:txBody>
      </p:sp>
      <p:sp>
        <p:nvSpPr>
          <p:cNvPr id="1382414" name="Text Box 14">
            <a:extLst>
              <a:ext uri="{FF2B5EF4-FFF2-40B4-BE49-F238E27FC236}">
                <a16:creationId xmlns:a16="http://schemas.microsoft.com/office/drawing/2014/main" id="{1769E1AA-320F-5FE0-8EE9-4AED64C21F91}"/>
              </a:ext>
            </a:extLst>
          </p:cNvPr>
          <p:cNvSpPr txBox="1">
            <a:spLocks noChangeArrowheads="1"/>
          </p:cNvSpPr>
          <p:nvPr/>
        </p:nvSpPr>
        <p:spPr bwMode="auto">
          <a:xfrm>
            <a:off x="3278071" y="3232151"/>
            <a:ext cx="2190984" cy="46166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t>Bob’s Public Key</a:t>
            </a:r>
            <a:endParaRPr lang="en-US" altLang="en-US" sz="2400" baseline="-25000"/>
          </a:p>
        </p:txBody>
      </p:sp>
      <p:cxnSp>
        <p:nvCxnSpPr>
          <p:cNvPr id="1382415" name="AutoShape 15">
            <a:extLst>
              <a:ext uri="{FF2B5EF4-FFF2-40B4-BE49-F238E27FC236}">
                <a16:creationId xmlns:a16="http://schemas.microsoft.com/office/drawing/2014/main" id="{2FAF5B7D-0FF1-C6FB-16AF-BBCBDEE3E946}"/>
              </a:ext>
            </a:extLst>
          </p:cNvPr>
          <p:cNvCxnSpPr>
            <a:cxnSpLocks noChangeShapeType="1"/>
          </p:cNvCxnSpPr>
          <p:nvPr/>
        </p:nvCxnSpPr>
        <p:spPr bwMode="auto">
          <a:xfrm flipV="1">
            <a:off x="4356100" y="2963863"/>
            <a:ext cx="1588" cy="2841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2416" name="Text Box 16">
            <a:extLst>
              <a:ext uri="{FF2B5EF4-FFF2-40B4-BE49-F238E27FC236}">
                <a16:creationId xmlns:a16="http://schemas.microsoft.com/office/drawing/2014/main" id="{5F26A272-FC48-1389-799C-9D4D9E076B65}"/>
              </a:ext>
            </a:extLst>
          </p:cNvPr>
          <p:cNvSpPr txBox="1">
            <a:spLocks noChangeArrowheads="1"/>
          </p:cNvSpPr>
          <p:nvPr/>
        </p:nvSpPr>
        <p:spPr bwMode="auto">
          <a:xfrm>
            <a:off x="6591162" y="3270251"/>
            <a:ext cx="2306914" cy="46166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FF3300"/>
                </a:solidFill>
              </a:rPr>
              <a:t>Bob’s Private Key</a:t>
            </a:r>
            <a:endParaRPr lang="en-US" altLang="en-US" sz="2400" baseline="-25000">
              <a:solidFill>
                <a:schemeClr val="hlink"/>
              </a:solidFill>
            </a:endParaRPr>
          </a:p>
        </p:txBody>
      </p:sp>
      <p:cxnSp>
        <p:nvCxnSpPr>
          <p:cNvPr id="1382417" name="AutoShape 17">
            <a:extLst>
              <a:ext uri="{FF2B5EF4-FFF2-40B4-BE49-F238E27FC236}">
                <a16:creationId xmlns:a16="http://schemas.microsoft.com/office/drawing/2014/main" id="{3755502F-13D4-7532-BD43-5CE7F5F50691}"/>
              </a:ext>
            </a:extLst>
          </p:cNvPr>
          <p:cNvCxnSpPr>
            <a:cxnSpLocks noChangeShapeType="1"/>
            <a:stCxn id="1382416" idx="0"/>
          </p:cNvCxnSpPr>
          <p:nvPr/>
        </p:nvCxnSpPr>
        <p:spPr bwMode="auto">
          <a:xfrm flipV="1">
            <a:off x="7744620" y="2995614"/>
            <a:ext cx="2381" cy="2746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a:extLst>
              <a:ext uri="{FF2B5EF4-FFF2-40B4-BE49-F238E27FC236}">
                <a16:creationId xmlns:a16="http://schemas.microsoft.com/office/drawing/2014/main" id="{A860BFE3-6D1C-9C1C-8DD4-D41A2A0AF3A1}"/>
              </a:ext>
            </a:extLst>
          </p:cNvPr>
          <p:cNvSpPr>
            <a:spLocks noGrp="1" noChangeArrowheads="1"/>
          </p:cNvSpPr>
          <p:nvPr>
            <p:ph type="title"/>
          </p:nvPr>
        </p:nvSpPr>
        <p:spPr>
          <a:xfrm>
            <a:off x="1535113" y="111125"/>
            <a:ext cx="9144000" cy="1143000"/>
          </a:xfrm>
        </p:spPr>
        <p:txBody>
          <a:bodyPr/>
          <a:lstStyle/>
          <a:p>
            <a:r>
              <a:rPr lang="en-US" altLang="en-US"/>
              <a:t>Signatures</a:t>
            </a:r>
          </a:p>
        </p:txBody>
      </p:sp>
      <p:sp>
        <p:nvSpPr>
          <p:cNvPr id="1383427" name="Rectangle 3">
            <a:extLst>
              <a:ext uri="{FF2B5EF4-FFF2-40B4-BE49-F238E27FC236}">
                <a16:creationId xmlns:a16="http://schemas.microsoft.com/office/drawing/2014/main" id="{EFABDB98-5CCC-35C1-4F2B-7CE375FF7841}"/>
              </a:ext>
            </a:extLst>
          </p:cNvPr>
          <p:cNvSpPr>
            <a:spLocks noGrp="1" noChangeArrowheads="1"/>
          </p:cNvSpPr>
          <p:nvPr>
            <p:ph type="body" idx="1"/>
          </p:nvPr>
        </p:nvSpPr>
        <p:spPr>
          <a:xfrm>
            <a:off x="1981200" y="3181350"/>
            <a:ext cx="8077200" cy="3124200"/>
          </a:xfrm>
        </p:spPr>
        <p:txBody>
          <a:bodyPr/>
          <a:lstStyle/>
          <a:p>
            <a:pPr>
              <a:lnSpc>
                <a:spcPct val="90000"/>
              </a:lnSpc>
            </a:pPr>
            <a:r>
              <a:rPr lang="en-US" altLang="en-US" dirty="0"/>
              <a:t>Bob knows it was from Alice, since only Alice knows Alice’s Private Key</a:t>
            </a:r>
          </a:p>
          <a:p>
            <a:pPr>
              <a:lnSpc>
                <a:spcPct val="90000"/>
              </a:lnSpc>
            </a:pPr>
            <a:r>
              <a:rPr lang="en-US" altLang="en-US" dirty="0"/>
              <a:t>Non-repudiation: Alice can’t deny signing message (except by claiming her key was stolen!)</a:t>
            </a:r>
          </a:p>
          <a:p>
            <a:pPr>
              <a:lnSpc>
                <a:spcPct val="90000"/>
              </a:lnSpc>
            </a:pPr>
            <a:r>
              <a:rPr lang="en-US" altLang="en-US" dirty="0"/>
              <a:t>Integrity: Bob can’t change message (doesn’t know Alice’s Private Key)</a:t>
            </a:r>
            <a:endParaRPr lang="en-US" altLang="en-US" baseline="-25000" dirty="0"/>
          </a:p>
        </p:txBody>
      </p:sp>
      <p:sp>
        <p:nvSpPr>
          <p:cNvPr id="1383428" name="Rectangle 4">
            <a:extLst>
              <a:ext uri="{FF2B5EF4-FFF2-40B4-BE49-F238E27FC236}">
                <a16:creationId xmlns:a16="http://schemas.microsoft.com/office/drawing/2014/main" id="{A2921051-B8A8-D9E9-ECA9-20990E2FEDDF}"/>
              </a:ext>
            </a:extLst>
          </p:cNvPr>
          <p:cNvSpPr>
            <a:spLocks noChangeArrowheads="1"/>
          </p:cNvSpPr>
          <p:nvPr/>
        </p:nvSpPr>
        <p:spPr bwMode="auto">
          <a:xfrm>
            <a:off x="3633788" y="1473200"/>
            <a:ext cx="13716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Encrypt</a:t>
            </a:r>
          </a:p>
        </p:txBody>
      </p:sp>
      <p:sp>
        <p:nvSpPr>
          <p:cNvPr id="1383429" name="Rectangle 5">
            <a:extLst>
              <a:ext uri="{FF2B5EF4-FFF2-40B4-BE49-F238E27FC236}">
                <a16:creationId xmlns:a16="http://schemas.microsoft.com/office/drawing/2014/main" id="{A96BAB56-D004-1199-E11E-510E6B59D5A7}"/>
              </a:ext>
            </a:extLst>
          </p:cNvPr>
          <p:cNvSpPr>
            <a:spLocks noChangeArrowheads="1"/>
          </p:cNvSpPr>
          <p:nvPr/>
        </p:nvSpPr>
        <p:spPr bwMode="auto">
          <a:xfrm>
            <a:off x="7010400" y="1455738"/>
            <a:ext cx="1371600" cy="91440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Decrypt</a:t>
            </a:r>
          </a:p>
        </p:txBody>
      </p:sp>
      <p:cxnSp>
        <p:nvCxnSpPr>
          <p:cNvPr id="1383430" name="AutoShape 6">
            <a:extLst>
              <a:ext uri="{FF2B5EF4-FFF2-40B4-BE49-F238E27FC236}">
                <a16:creationId xmlns:a16="http://schemas.microsoft.com/office/drawing/2014/main" id="{CFF9165B-46EA-096E-AE82-5AA049B53520}"/>
              </a:ext>
            </a:extLst>
          </p:cNvPr>
          <p:cNvCxnSpPr>
            <a:cxnSpLocks noChangeShapeType="1"/>
          </p:cNvCxnSpPr>
          <p:nvPr/>
        </p:nvCxnSpPr>
        <p:spPr bwMode="auto">
          <a:xfrm flipV="1">
            <a:off x="5029200" y="1912938"/>
            <a:ext cx="1968500" cy="6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3431" name="Text Box 7">
            <a:extLst>
              <a:ext uri="{FF2B5EF4-FFF2-40B4-BE49-F238E27FC236}">
                <a16:creationId xmlns:a16="http://schemas.microsoft.com/office/drawing/2014/main" id="{FB07994A-CB39-7FFC-5201-4747B7E3FFFB}"/>
              </a:ext>
            </a:extLst>
          </p:cNvPr>
          <p:cNvSpPr txBox="1">
            <a:spLocks noChangeArrowheads="1"/>
          </p:cNvSpPr>
          <p:nvPr/>
        </p:nvSpPr>
        <p:spPr bwMode="auto">
          <a:xfrm>
            <a:off x="2019512" y="1695451"/>
            <a:ext cx="1275926" cy="46166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t>Plaintext</a:t>
            </a:r>
          </a:p>
        </p:txBody>
      </p:sp>
      <p:sp>
        <p:nvSpPr>
          <p:cNvPr id="1383432" name="Text Box 8">
            <a:extLst>
              <a:ext uri="{FF2B5EF4-FFF2-40B4-BE49-F238E27FC236}">
                <a16:creationId xmlns:a16="http://schemas.microsoft.com/office/drawing/2014/main" id="{33DBD492-A6F1-DEB1-79DB-16ED92D5D74F}"/>
              </a:ext>
            </a:extLst>
          </p:cNvPr>
          <p:cNvSpPr txBox="1">
            <a:spLocks noChangeArrowheads="1"/>
          </p:cNvSpPr>
          <p:nvPr/>
        </p:nvSpPr>
        <p:spPr bwMode="auto">
          <a:xfrm>
            <a:off x="5309849" y="1092201"/>
            <a:ext cx="1284967" cy="830997"/>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t>Signed</a:t>
            </a:r>
          </a:p>
          <a:p>
            <a:pPr algn="ctr"/>
            <a:r>
              <a:rPr lang="en-US" altLang="en-US" sz="2400"/>
              <a:t>Message</a:t>
            </a:r>
          </a:p>
        </p:txBody>
      </p:sp>
      <p:cxnSp>
        <p:nvCxnSpPr>
          <p:cNvPr id="1383433" name="AutoShape 9">
            <a:extLst>
              <a:ext uri="{FF2B5EF4-FFF2-40B4-BE49-F238E27FC236}">
                <a16:creationId xmlns:a16="http://schemas.microsoft.com/office/drawing/2014/main" id="{243479C4-B08D-7EB8-257B-EFE5850CFBF7}"/>
              </a:ext>
            </a:extLst>
          </p:cNvPr>
          <p:cNvCxnSpPr>
            <a:cxnSpLocks noChangeShapeType="1"/>
            <a:stCxn id="1383431" idx="3"/>
            <a:endCxn id="1383428" idx="1"/>
          </p:cNvCxnSpPr>
          <p:nvPr/>
        </p:nvCxnSpPr>
        <p:spPr bwMode="auto">
          <a:xfrm>
            <a:off x="3295438" y="1926284"/>
            <a:ext cx="338350" cy="411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3434" name="Text Box 10">
            <a:extLst>
              <a:ext uri="{FF2B5EF4-FFF2-40B4-BE49-F238E27FC236}">
                <a16:creationId xmlns:a16="http://schemas.microsoft.com/office/drawing/2014/main" id="{EE7C247E-CD5B-A5CE-B29F-8066A412C438}"/>
              </a:ext>
            </a:extLst>
          </p:cNvPr>
          <p:cNvSpPr txBox="1">
            <a:spLocks noChangeArrowheads="1"/>
          </p:cNvSpPr>
          <p:nvPr/>
        </p:nvSpPr>
        <p:spPr bwMode="auto">
          <a:xfrm>
            <a:off x="8725112" y="1677989"/>
            <a:ext cx="1275926" cy="46166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t>Plaintext</a:t>
            </a:r>
          </a:p>
        </p:txBody>
      </p:sp>
      <p:cxnSp>
        <p:nvCxnSpPr>
          <p:cNvPr id="1383435" name="AutoShape 11">
            <a:extLst>
              <a:ext uri="{FF2B5EF4-FFF2-40B4-BE49-F238E27FC236}">
                <a16:creationId xmlns:a16="http://schemas.microsoft.com/office/drawing/2014/main" id="{47A90C88-5271-66D0-6BCC-6EAF55779E05}"/>
              </a:ext>
            </a:extLst>
          </p:cNvPr>
          <p:cNvCxnSpPr>
            <a:cxnSpLocks noChangeShapeType="1"/>
            <a:stCxn id="1383429" idx="3"/>
            <a:endCxn id="1383434" idx="1"/>
          </p:cNvCxnSpPr>
          <p:nvPr/>
        </p:nvCxnSpPr>
        <p:spPr bwMode="auto">
          <a:xfrm flipV="1">
            <a:off x="8382000" y="1908822"/>
            <a:ext cx="343112" cy="411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3436" name="Text Box 12">
            <a:extLst>
              <a:ext uri="{FF2B5EF4-FFF2-40B4-BE49-F238E27FC236}">
                <a16:creationId xmlns:a16="http://schemas.microsoft.com/office/drawing/2014/main" id="{3C9F5E80-0AB3-7CEC-B967-E863951ED9C9}"/>
              </a:ext>
            </a:extLst>
          </p:cNvPr>
          <p:cNvSpPr txBox="1">
            <a:spLocks noChangeArrowheads="1"/>
          </p:cNvSpPr>
          <p:nvPr/>
        </p:nvSpPr>
        <p:spPr bwMode="auto">
          <a:xfrm>
            <a:off x="3829050" y="1085850"/>
            <a:ext cx="808038"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t>Alice</a:t>
            </a:r>
          </a:p>
        </p:txBody>
      </p:sp>
      <p:sp>
        <p:nvSpPr>
          <p:cNvPr id="1383437" name="Text Box 13">
            <a:extLst>
              <a:ext uri="{FF2B5EF4-FFF2-40B4-BE49-F238E27FC236}">
                <a16:creationId xmlns:a16="http://schemas.microsoft.com/office/drawing/2014/main" id="{405058F5-2655-2218-FCF3-344E1D395109}"/>
              </a:ext>
            </a:extLst>
          </p:cNvPr>
          <p:cNvSpPr txBox="1">
            <a:spLocks noChangeArrowheads="1"/>
          </p:cNvSpPr>
          <p:nvPr/>
        </p:nvSpPr>
        <p:spPr bwMode="auto">
          <a:xfrm>
            <a:off x="8548688" y="857250"/>
            <a:ext cx="696912"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t>Bob</a:t>
            </a:r>
          </a:p>
        </p:txBody>
      </p:sp>
      <p:sp>
        <p:nvSpPr>
          <p:cNvPr id="1383438" name="Text Box 14">
            <a:extLst>
              <a:ext uri="{FF2B5EF4-FFF2-40B4-BE49-F238E27FC236}">
                <a16:creationId xmlns:a16="http://schemas.microsoft.com/office/drawing/2014/main" id="{28132B78-01D4-0E34-C947-8AE826B2F3AE}"/>
              </a:ext>
            </a:extLst>
          </p:cNvPr>
          <p:cNvSpPr txBox="1">
            <a:spLocks noChangeArrowheads="1"/>
          </p:cNvSpPr>
          <p:nvPr/>
        </p:nvSpPr>
        <p:spPr bwMode="auto">
          <a:xfrm>
            <a:off x="3152094" y="2660651"/>
            <a:ext cx="2419124" cy="46166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FF0000"/>
                </a:solidFill>
              </a:rPr>
              <a:t>Alice’s Private Key</a:t>
            </a:r>
          </a:p>
        </p:txBody>
      </p:sp>
      <p:cxnSp>
        <p:nvCxnSpPr>
          <p:cNvPr id="1383439" name="AutoShape 15">
            <a:extLst>
              <a:ext uri="{FF2B5EF4-FFF2-40B4-BE49-F238E27FC236}">
                <a16:creationId xmlns:a16="http://schemas.microsoft.com/office/drawing/2014/main" id="{695C33FE-99EF-266E-A96E-C310A159C38A}"/>
              </a:ext>
            </a:extLst>
          </p:cNvPr>
          <p:cNvCxnSpPr>
            <a:cxnSpLocks noChangeShapeType="1"/>
            <a:stCxn id="1383438" idx="0"/>
          </p:cNvCxnSpPr>
          <p:nvPr/>
        </p:nvCxnSpPr>
        <p:spPr bwMode="auto">
          <a:xfrm flipV="1">
            <a:off x="4361656" y="2386014"/>
            <a:ext cx="2382" cy="2746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3440" name="Text Box 16">
            <a:extLst>
              <a:ext uri="{FF2B5EF4-FFF2-40B4-BE49-F238E27FC236}">
                <a16:creationId xmlns:a16="http://schemas.microsoft.com/office/drawing/2014/main" id="{E7431573-D316-5FE1-7176-A13E51D0FB81}"/>
              </a:ext>
            </a:extLst>
          </p:cNvPr>
          <p:cNvSpPr txBox="1">
            <a:spLocks noChangeArrowheads="1"/>
          </p:cNvSpPr>
          <p:nvPr/>
        </p:nvSpPr>
        <p:spPr bwMode="auto">
          <a:xfrm>
            <a:off x="6737619" y="2636839"/>
            <a:ext cx="2303195" cy="46166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2400"/>
              <a:t>Alice’s Public Key</a:t>
            </a:r>
            <a:endParaRPr lang="en-US" altLang="en-US" sz="2400" baseline="-25000"/>
          </a:p>
        </p:txBody>
      </p:sp>
      <p:cxnSp>
        <p:nvCxnSpPr>
          <p:cNvPr id="1383441" name="AutoShape 17">
            <a:extLst>
              <a:ext uri="{FF2B5EF4-FFF2-40B4-BE49-F238E27FC236}">
                <a16:creationId xmlns:a16="http://schemas.microsoft.com/office/drawing/2014/main" id="{F4B9EBAA-A557-D789-2963-8266F0DB377D}"/>
              </a:ext>
            </a:extLst>
          </p:cNvPr>
          <p:cNvCxnSpPr>
            <a:cxnSpLocks noChangeShapeType="1"/>
          </p:cNvCxnSpPr>
          <p:nvPr/>
        </p:nvCxnSpPr>
        <p:spPr bwMode="auto">
          <a:xfrm flipV="1">
            <a:off x="7758114" y="2393950"/>
            <a:ext cx="1587" cy="2746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AutoShape 2">
            <a:extLst>
              <a:ext uri="{FF2B5EF4-FFF2-40B4-BE49-F238E27FC236}">
                <a16:creationId xmlns:a16="http://schemas.microsoft.com/office/drawing/2014/main" id="{F8A69E4A-F5D5-5F1F-87D4-193C9315B725}"/>
              </a:ext>
            </a:extLst>
          </p:cNvPr>
          <p:cNvSpPr>
            <a:spLocks noChangeArrowheads="1"/>
          </p:cNvSpPr>
          <p:nvPr/>
        </p:nvSpPr>
        <p:spPr bwMode="auto">
          <a:xfrm>
            <a:off x="6781800" y="2209800"/>
            <a:ext cx="3429000" cy="2667000"/>
          </a:xfrm>
          <a:prstGeom prst="can">
            <a:avLst>
              <a:gd name="adj" fmla="val 11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4451" name="Rectangle 3">
            <a:extLst>
              <a:ext uri="{FF2B5EF4-FFF2-40B4-BE49-F238E27FC236}">
                <a16:creationId xmlns:a16="http://schemas.microsoft.com/office/drawing/2014/main" id="{0B80ECC9-EA0D-8176-77F3-F7EA68284A14}"/>
              </a:ext>
            </a:extLst>
          </p:cNvPr>
          <p:cNvSpPr>
            <a:spLocks noChangeArrowheads="1"/>
          </p:cNvSpPr>
          <p:nvPr/>
        </p:nvSpPr>
        <p:spPr bwMode="auto">
          <a:xfrm>
            <a:off x="3633788" y="2636838"/>
            <a:ext cx="1371600" cy="9144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Encrypt</a:t>
            </a:r>
          </a:p>
        </p:txBody>
      </p:sp>
      <p:sp>
        <p:nvSpPr>
          <p:cNvPr id="1384452" name="Rectangle 4">
            <a:extLst>
              <a:ext uri="{FF2B5EF4-FFF2-40B4-BE49-F238E27FC236}">
                <a16:creationId xmlns:a16="http://schemas.microsoft.com/office/drawing/2014/main" id="{02A4C8F5-F2C9-E178-86BE-879893E2FD63}"/>
              </a:ext>
            </a:extLst>
          </p:cNvPr>
          <p:cNvSpPr>
            <a:spLocks noChangeArrowheads="1"/>
          </p:cNvSpPr>
          <p:nvPr/>
        </p:nvSpPr>
        <p:spPr bwMode="auto">
          <a:xfrm>
            <a:off x="6992938" y="2640013"/>
            <a:ext cx="1371600" cy="914400"/>
          </a:xfrm>
          <a:prstGeom prst="rect">
            <a:avLst/>
          </a:prstGeom>
          <a:solidFill>
            <a:srgbClr val="FFC8B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Decrypt</a:t>
            </a:r>
          </a:p>
        </p:txBody>
      </p:sp>
      <p:cxnSp>
        <p:nvCxnSpPr>
          <p:cNvPr id="1384453" name="AutoShape 5">
            <a:extLst>
              <a:ext uri="{FF2B5EF4-FFF2-40B4-BE49-F238E27FC236}">
                <a16:creationId xmlns:a16="http://schemas.microsoft.com/office/drawing/2014/main" id="{6BF847B5-C2D7-89E8-F91F-BD4E6BCB8CC9}"/>
              </a:ext>
            </a:extLst>
          </p:cNvPr>
          <p:cNvCxnSpPr>
            <a:cxnSpLocks noChangeShapeType="1"/>
            <a:stCxn id="1384451" idx="0"/>
          </p:cNvCxnSpPr>
          <p:nvPr/>
        </p:nvCxnSpPr>
        <p:spPr bwMode="auto">
          <a:xfrm flipV="1">
            <a:off x="4319588" y="2136776"/>
            <a:ext cx="1096962" cy="50006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4454" name="Text Box 6">
            <a:extLst>
              <a:ext uri="{FF2B5EF4-FFF2-40B4-BE49-F238E27FC236}">
                <a16:creationId xmlns:a16="http://schemas.microsoft.com/office/drawing/2014/main" id="{E562866E-17D6-5034-9B4A-12C2C88FCBA7}"/>
              </a:ext>
            </a:extLst>
          </p:cNvPr>
          <p:cNvSpPr txBox="1">
            <a:spLocks noChangeArrowheads="1"/>
          </p:cNvSpPr>
          <p:nvPr/>
        </p:nvSpPr>
        <p:spPr bwMode="auto">
          <a:xfrm>
            <a:off x="2020306" y="2865439"/>
            <a:ext cx="1275926" cy="46166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t>Plaintext</a:t>
            </a:r>
          </a:p>
        </p:txBody>
      </p:sp>
      <p:sp>
        <p:nvSpPr>
          <p:cNvPr id="1384455" name="Text Box 7">
            <a:extLst>
              <a:ext uri="{FF2B5EF4-FFF2-40B4-BE49-F238E27FC236}">
                <a16:creationId xmlns:a16="http://schemas.microsoft.com/office/drawing/2014/main" id="{FF15E58C-9EA3-C33C-049D-687455EA2DBB}"/>
              </a:ext>
            </a:extLst>
          </p:cNvPr>
          <p:cNvSpPr txBox="1">
            <a:spLocks noChangeArrowheads="1"/>
          </p:cNvSpPr>
          <p:nvPr/>
        </p:nvSpPr>
        <p:spPr bwMode="auto">
          <a:xfrm>
            <a:off x="3014797" y="1752601"/>
            <a:ext cx="1488806" cy="46166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t>Ciphertext</a:t>
            </a:r>
          </a:p>
        </p:txBody>
      </p:sp>
      <p:cxnSp>
        <p:nvCxnSpPr>
          <p:cNvPr id="1384456" name="AutoShape 8">
            <a:extLst>
              <a:ext uri="{FF2B5EF4-FFF2-40B4-BE49-F238E27FC236}">
                <a16:creationId xmlns:a16="http://schemas.microsoft.com/office/drawing/2014/main" id="{2A7EBC7F-D5DD-41A6-542D-E17A39DB5367}"/>
              </a:ext>
            </a:extLst>
          </p:cNvPr>
          <p:cNvCxnSpPr>
            <a:cxnSpLocks noChangeShapeType="1"/>
            <a:stCxn id="1384454" idx="3"/>
            <a:endCxn id="1384451" idx="1"/>
          </p:cNvCxnSpPr>
          <p:nvPr/>
        </p:nvCxnSpPr>
        <p:spPr bwMode="auto">
          <a:xfrm flipV="1">
            <a:off x="3296232" y="3094039"/>
            <a:ext cx="337556" cy="223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4457" name="Text Box 9">
            <a:extLst>
              <a:ext uri="{FF2B5EF4-FFF2-40B4-BE49-F238E27FC236}">
                <a16:creationId xmlns:a16="http://schemas.microsoft.com/office/drawing/2014/main" id="{8F8CC6AD-152A-6807-DC31-4BDA5BCD3200}"/>
              </a:ext>
            </a:extLst>
          </p:cNvPr>
          <p:cNvSpPr txBox="1">
            <a:spLocks noChangeArrowheads="1"/>
          </p:cNvSpPr>
          <p:nvPr/>
        </p:nvSpPr>
        <p:spPr bwMode="auto">
          <a:xfrm>
            <a:off x="8743368" y="2868614"/>
            <a:ext cx="1275926" cy="46166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t>Plaintext</a:t>
            </a:r>
          </a:p>
        </p:txBody>
      </p:sp>
      <p:cxnSp>
        <p:nvCxnSpPr>
          <p:cNvPr id="1384458" name="AutoShape 10">
            <a:extLst>
              <a:ext uri="{FF2B5EF4-FFF2-40B4-BE49-F238E27FC236}">
                <a16:creationId xmlns:a16="http://schemas.microsoft.com/office/drawing/2014/main" id="{F3AA49E1-ECEF-1A9E-A053-BEADE4A382FD}"/>
              </a:ext>
            </a:extLst>
          </p:cNvPr>
          <p:cNvCxnSpPr>
            <a:cxnSpLocks noChangeShapeType="1"/>
            <a:stCxn id="1384452" idx="3"/>
            <a:endCxn id="1384457" idx="1"/>
          </p:cNvCxnSpPr>
          <p:nvPr/>
        </p:nvCxnSpPr>
        <p:spPr bwMode="auto">
          <a:xfrm>
            <a:off x="8364538" y="3097214"/>
            <a:ext cx="378830" cy="223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4459" name="Text Box 11">
            <a:extLst>
              <a:ext uri="{FF2B5EF4-FFF2-40B4-BE49-F238E27FC236}">
                <a16:creationId xmlns:a16="http://schemas.microsoft.com/office/drawing/2014/main" id="{04FF3350-F1A8-3C43-7B4A-47A003378A7F}"/>
              </a:ext>
            </a:extLst>
          </p:cNvPr>
          <p:cNvSpPr txBox="1">
            <a:spLocks noChangeArrowheads="1"/>
          </p:cNvSpPr>
          <p:nvPr/>
        </p:nvSpPr>
        <p:spPr bwMode="auto">
          <a:xfrm>
            <a:off x="2412326" y="4937126"/>
            <a:ext cx="763351" cy="46166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t>User</a:t>
            </a:r>
          </a:p>
        </p:txBody>
      </p:sp>
      <p:sp>
        <p:nvSpPr>
          <p:cNvPr id="1384460" name="Text Box 12">
            <a:extLst>
              <a:ext uri="{FF2B5EF4-FFF2-40B4-BE49-F238E27FC236}">
                <a16:creationId xmlns:a16="http://schemas.microsoft.com/office/drawing/2014/main" id="{FF56FA6C-9803-A4DB-0F52-E43F8C56205E}"/>
              </a:ext>
            </a:extLst>
          </p:cNvPr>
          <p:cNvSpPr txBox="1">
            <a:spLocks noChangeArrowheads="1"/>
          </p:cNvSpPr>
          <p:nvPr/>
        </p:nvSpPr>
        <p:spPr bwMode="auto">
          <a:xfrm>
            <a:off x="8124716" y="5029201"/>
            <a:ext cx="987642" cy="46166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t>Server</a:t>
            </a:r>
          </a:p>
        </p:txBody>
      </p:sp>
      <p:sp>
        <p:nvSpPr>
          <p:cNvPr id="1384461" name="AutoShape 13">
            <a:extLst>
              <a:ext uri="{FF2B5EF4-FFF2-40B4-BE49-F238E27FC236}">
                <a16:creationId xmlns:a16="http://schemas.microsoft.com/office/drawing/2014/main" id="{5665A57F-4D4C-B319-2D7D-5D768F5F4DAB}"/>
              </a:ext>
            </a:extLst>
          </p:cNvPr>
          <p:cNvSpPr>
            <a:spLocks noChangeArrowheads="1"/>
          </p:cNvSpPr>
          <p:nvPr/>
        </p:nvSpPr>
        <p:spPr bwMode="auto">
          <a:xfrm>
            <a:off x="2286000" y="3581400"/>
            <a:ext cx="1066800" cy="1295400"/>
          </a:xfrm>
          <a:prstGeom prst="smileyFace">
            <a:avLst>
              <a:gd name="adj" fmla="val 4653"/>
            </a:avLst>
          </a:prstGeom>
          <a:solidFill>
            <a:srgbClr val="FFC8B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4462" name="Oval 14">
            <a:extLst>
              <a:ext uri="{FF2B5EF4-FFF2-40B4-BE49-F238E27FC236}">
                <a16:creationId xmlns:a16="http://schemas.microsoft.com/office/drawing/2014/main" id="{88B23749-609E-521F-E10B-0271F46AF812}"/>
              </a:ext>
            </a:extLst>
          </p:cNvPr>
          <p:cNvSpPr>
            <a:spLocks noChangeArrowheads="1"/>
          </p:cNvSpPr>
          <p:nvPr/>
        </p:nvSpPr>
        <p:spPr bwMode="auto">
          <a:xfrm>
            <a:off x="2514601" y="39624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4463" name="Oval 15">
            <a:extLst>
              <a:ext uri="{FF2B5EF4-FFF2-40B4-BE49-F238E27FC236}">
                <a16:creationId xmlns:a16="http://schemas.microsoft.com/office/drawing/2014/main" id="{B2026B94-F71B-046F-A5B1-8F6EE75B1CBA}"/>
              </a:ext>
            </a:extLst>
          </p:cNvPr>
          <p:cNvSpPr>
            <a:spLocks noChangeArrowheads="1"/>
          </p:cNvSpPr>
          <p:nvPr/>
        </p:nvSpPr>
        <p:spPr bwMode="auto">
          <a:xfrm>
            <a:off x="2590801" y="3994150"/>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4464" name="Oval 16">
            <a:extLst>
              <a:ext uri="{FF2B5EF4-FFF2-40B4-BE49-F238E27FC236}">
                <a16:creationId xmlns:a16="http://schemas.microsoft.com/office/drawing/2014/main" id="{14C0B1A0-85BB-D2C8-6F84-C72C7E057091}"/>
              </a:ext>
            </a:extLst>
          </p:cNvPr>
          <p:cNvSpPr>
            <a:spLocks noChangeArrowheads="1"/>
          </p:cNvSpPr>
          <p:nvPr/>
        </p:nvSpPr>
        <p:spPr bwMode="auto">
          <a:xfrm>
            <a:off x="2867026" y="3962400"/>
            <a:ext cx="257175" cy="152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4465" name="Oval 17">
            <a:extLst>
              <a:ext uri="{FF2B5EF4-FFF2-40B4-BE49-F238E27FC236}">
                <a16:creationId xmlns:a16="http://schemas.microsoft.com/office/drawing/2014/main" id="{12CE9D66-B815-9CB7-3710-35151485B2B5}"/>
              </a:ext>
            </a:extLst>
          </p:cNvPr>
          <p:cNvSpPr>
            <a:spLocks noChangeArrowheads="1"/>
          </p:cNvSpPr>
          <p:nvPr/>
        </p:nvSpPr>
        <p:spPr bwMode="auto">
          <a:xfrm>
            <a:off x="2943226" y="3994150"/>
            <a:ext cx="92075" cy="76200"/>
          </a:xfrm>
          <a:prstGeom prst="ellipse">
            <a:avLst/>
          </a:pr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4466" name="Text Box 18">
            <a:extLst>
              <a:ext uri="{FF2B5EF4-FFF2-40B4-BE49-F238E27FC236}">
                <a16:creationId xmlns:a16="http://schemas.microsoft.com/office/drawing/2014/main" id="{721E58C0-0970-5489-8F20-9051B5BCE654}"/>
              </a:ext>
            </a:extLst>
          </p:cNvPr>
          <p:cNvSpPr txBox="1">
            <a:spLocks noChangeArrowheads="1"/>
          </p:cNvSpPr>
          <p:nvPr/>
        </p:nvSpPr>
        <p:spPr bwMode="auto">
          <a:xfrm>
            <a:off x="3930700" y="3840164"/>
            <a:ext cx="777777" cy="58477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chemeClr val="accent2"/>
                </a:solidFill>
              </a:rPr>
              <a:t>KU</a:t>
            </a:r>
            <a:r>
              <a:rPr lang="en-US" altLang="en-US" sz="3200" i="1" baseline="-25000">
                <a:solidFill>
                  <a:schemeClr val="accent2"/>
                </a:solidFill>
              </a:rPr>
              <a:t>S</a:t>
            </a:r>
          </a:p>
        </p:txBody>
      </p:sp>
      <p:cxnSp>
        <p:nvCxnSpPr>
          <p:cNvPr id="1384467" name="AutoShape 19">
            <a:extLst>
              <a:ext uri="{FF2B5EF4-FFF2-40B4-BE49-F238E27FC236}">
                <a16:creationId xmlns:a16="http://schemas.microsoft.com/office/drawing/2014/main" id="{C9D325D4-9293-36F7-CD3E-5C6ED12C8D8C}"/>
              </a:ext>
            </a:extLst>
          </p:cNvPr>
          <p:cNvCxnSpPr>
            <a:cxnSpLocks noChangeShapeType="1"/>
            <a:stCxn id="1384466" idx="0"/>
          </p:cNvCxnSpPr>
          <p:nvPr/>
        </p:nvCxnSpPr>
        <p:spPr bwMode="auto">
          <a:xfrm flipV="1">
            <a:off x="4319589" y="3565525"/>
            <a:ext cx="1587" cy="2746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4468" name="Text Box 20">
            <a:extLst>
              <a:ext uri="{FF2B5EF4-FFF2-40B4-BE49-F238E27FC236}">
                <a16:creationId xmlns:a16="http://schemas.microsoft.com/office/drawing/2014/main" id="{234CB5AC-DECD-1714-8DAE-D3F5B7470B0C}"/>
              </a:ext>
            </a:extLst>
          </p:cNvPr>
          <p:cNvSpPr txBox="1">
            <a:spLocks noChangeArrowheads="1"/>
          </p:cNvSpPr>
          <p:nvPr/>
        </p:nvSpPr>
        <p:spPr bwMode="auto">
          <a:xfrm>
            <a:off x="7369700" y="3840164"/>
            <a:ext cx="738727" cy="584775"/>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i="1">
                <a:solidFill>
                  <a:schemeClr val="accent2"/>
                </a:solidFill>
              </a:rPr>
              <a:t>KR</a:t>
            </a:r>
            <a:r>
              <a:rPr lang="en-US" altLang="en-US" sz="3200" i="1" baseline="-25000">
                <a:solidFill>
                  <a:schemeClr val="accent2"/>
                </a:solidFill>
              </a:rPr>
              <a:t>S</a:t>
            </a:r>
          </a:p>
        </p:txBody>
      </p:sp>
      <p:cxnSp>
        <p:nvCxnSpPr>
          <p:cNvPr id="1384469" name="AutoShape 21">
            <a:extLst>
              <a:ext uri="{FF2B5EF4-FFF2-40B4-BE49-F238E27FC236}">
                <a16:creationId xmlns:a16="http://schemas.microsoft.com/office/drawing/2014/main" id="{AEF28A74-C3D7-8F53-913D-F12AB882967D}"/>
              </a:ext>
            </a:extLst>
          </p:cNvPr>
          <p:cNvCxnSpPr>
            <a:cxnSpLocks noChangeShapeType="1"/>
          </p:cNvCxnSpPr>
          <p:nvPr/>
        </p:nvCxnSpPr>
        <p:spPr bwMode="auto">
          <a:xfrm flipV="1">
            <a:off x="7739064" y="3565525"/>
            <a:ext cx="1587" cy="2746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4470" name="Oval 22">
            <a:extLst>
              <a:ext uri="{FF2B5EF4-FFF2-40B4-BE49-F238E27FC236}">
                <a16:creationId xmlns:a16="http://schemas.microsoft.com/office/drawing/2014/main" id="{6B183C54-F652-8D20-87BB-A0C70B43F0DB}"/>
              </a:ext>
            </a:extLst>
          </p:cNvPr>
          <p:cNvSpPr>
            <a:spLocks noChangeArrowheads="1"/>
          </p:cNvSpPr>
          <p:nvPr/>
        </p:nvSpPr>
        <p:spPr bwMode="auto">
          <a:xfrm>
            <a:off x="4953000" y="457200"/>
            <a:ext cx="1600200" cy="106680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4471" name="Oval 23">
            <a:extLst>
              <a:ext uri="{FF2B5EF4-FFF2-40B4-BE49-F238E27FC236}">
                <a16:creationId xmlns:a16="http://schemas.microsoft.com/office/drawing/2014/main" id="{6540FBF1-DA79-A79B-A838-DF1008A0B095}"/>
              </a:ext>
            </a:extLst>
          </p:cNvPr>
          <p:cNvSpPr>
            <a:spLocks noChangeArrowheads="1"/>
          </p:cNvSpPr>
          <p:nvPr/>
        </p:nvSpPr>
        <p:spPr bwMode="auto">
          <a:xfrm>
            <a:off x="5867400" y="0"/>
            <a:ext cx="1600200" cy="106680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4472" name="Oval 24">
            <a:extLst>
              <a:ext uri="{FF2B5EF4-FFF2-40B4-BE49-F238E27FC236}">
                <a16:creationId xmlns:a16="http://schemas.microsoft.com/office/drawing/2014/main" id="{D3F89DDC-DC9A-17E4-A82E-02C1027C6A8E}"/>
              </a:ext>
            </a:extLst>
          </p:cNvPr>
          <p:cNvSpPr>
            <a:spLocks noChangeArrowheads="1"/>
          </p:cNvSpPr>
          <p:nvPr/>
        </p:nvSpPr>
        <p:spPr bwMode="auto">
          <a:xfrm>
            <a:off x="6172200" y="762000"/>
            <a:ext cx="1600200" cy="106680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4473" name="Oval 25">
            <a:extLst>
              <a:ext uri="{FF2B5EF4-FFF2-40B4-BE49-F238E27FC236}">
                <a16:creationId xmlns:a16="http://schemas.microsoft.com/office/drawing/2014/main" id="{D75800C1-4B94-E711-A77F-8A0ADF94B33F}"/>
              </a:ext>
            </a:extLst>
          </p:cNvPr>
          <p:cNvSpPr>
            <a:spLocks noChangeArrowheads="1"/>
          </p:cNvSpPr>
          <p:nvPr/>
        </p:nvSpPr>
        <p:spPr bwMode="auto">
          <a:xfrm>
            <a:off x="5334000" y="1219200"/>
            <a:ext cx="1600200" cy="106680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4474" name="Oval 26">
            <a:extLst>
              <a:ext uri="{FF2B5EF4-FFF2-40B4-BE49-F238E27FC236}">
                <a16:creationId xmlns:a16="http://schemas.microsoft.com/office/drawing/2014/main" id="{CEBB0692-1889-B3D8-9B10-A69F7F35247D}"/>
              </a:ext>
            </a:extLst>
          </p:cNvPr>
          <p:cNvSpPr>
            <a:spLocks noChangeArrowheads="1"/>
          </p:cNvSpPr>
          <p:nvPr/>
        </p:nvSpPr>
        <p:spPr bwMode="auto">
          <a:xfrm>
            <a:off x="4724400" y="1066800"/>
            <a:ext cx="1600200" cy="1066800"/>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4475" name="Text Box 27">
            <a:extLst>
              <a:ext uri="{FF2B5EF4-FFF2-40B4-BE49-F238E27FC236}">
                <a16:creationId xmlns:a16="http://schemas.microsoft.com/office/drawing/2014/main" id="{FFAA2FF7-0B1D-CB28-3BC5-0640B51CBD30}"/>
              </a:ext>
            </a:extLst>
          </p:cNvPr>
          <p:cNvSpPr txBox="1">
            <a:spLocks noChangeArrowheads="1"/>
          </p:cNvSpPr>
          <p:nvPr/>
        </p:nvSpPr>
        <p:spPr bwMode="auto">
          <a:xfrm>
            <a:off x="5418139" y="982664"/>
            <a:ext cx="17332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bg1"/>
                </a:solidFill>
                <a:effectLst>
                  <a:outerShdw blurRad="38100" dist="38100" dir="2700000" algn="tl">
                    <a:srgbClr val="C0C0C0"/>
                  </a:outerShdw>
                </a:effectLst>
              </a:rPr>
              <a:t>The Internet</a:t>
            </a:r>
          </a:p>
        </p:txBody>
      </p:sp>
      <p:sp>
        <p:nvSpPr>
          <p:cNvPr id="1384476" name="Line 28">
            <a:extLst>
              <a:ext uri="{FF2B5EF4-FFF2-40B4-BE49-F238E27FC236}">
                <a16:creationId xmlns:a16="http://schemas.microsoft.com/office/drawing/2014/main" id="{01D64B2A-BD0D-03F7-5905-C0B33AA412E9}"/>
              </a:ext>
            </a:extLst>
          </p:cNvPr>
          <p:cNvSpPr>
            <a:spLocks noChangeShapeType="1"/>
          </p:cNvSpPr>
          <p:nvPr/>
        </p:nvSpPr>
        <p:spPr bwMode="auto">
          <a:xfrm>
            <a:off x="6858000" y="1981200"/>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4477" name="Text Box 29">
            <a:extLst>
              <a:ext uri="{FF2B5EF4-FFF2-40B4-BE49-F238E27FC236}">
                <a16:creationId xmlns:a16="http://schemas.microsoft.com/office/drawing/2014/main" id="{C0761805-FE69-291D-CC09-1350647A329C}"/>
              </a:ext>
            </a:extLst>
          </p:cNvPr>
          <p:cNvSpPr txBox="1">
            <a:spLocks noChangeArrowheads="1"/>
          </p:cNvSpPr>
          <p:nvPr/>
        </p:nvSpPr>
        <p:spPr bwMode="auto">
          <a:xfrm>
            <a:off x="3976689" y="5083175"/>
            <a:ext cx="3984625" cy="457200"/>
          </a:xfrm>
          <a:prstGeom prst="rect">
            <a:avLst/>
          </a:prstGeom>
          <a:noFill/>
          <a:ln>
            <a:noFill/>
          </a:ln>
          <a:effectLst/>
          <a:extLst>
            <a:ext uri="{909E8E84-426E-40DD-AFC4-6F175D3DCCD1}">
              <a14:hiddenFill xmlns:a14="http://schemas.microsoft.com/office/drawing/2010/main">
                <a:solidFill>
                  <a:srgbClr val="FFC8B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t>Public Key         Private Key</a:t>
            </a:r>
          </a:p>
        </p:txBody>
      </p:sp>
      <p:sp>
        <p:nvSpPr>
          <p:cNvPr id="1384478" name="Line 30">
            <a:extLst>
              <a:ext uri="{FF2B5EF4-FFF2-40B4-BE49-F238E27FC236}">
                <a16:creationId xmlns:a16="http://schemas.microsoft.com/office/drawing/2014/main" id="{9C37F71F-EBA3-6E84-B5BC-C6D9AED7B815}"/>
              </a:ext>
            </a:extLst>
          </p:cNvPr>
          <p:cNvSpPr>
            <a:spLocks noChangeShapeType="1"/>
          </p:cNvSpPr>
          <p:nvPr/>
        </p:nvSpPr>
        <p:spPr bwMode="auto">
          <a:xfrm flipH="1" flipV="1">
            <a:off x="4419601" y="4343401"/>
            <a:ext cx="396875" cy="669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4479" name="Line 31">
            <a:extLst>
              <a:ext uri="{FF2B5EF4-FFF2-40B4-BE49-F238E27FC236}">
                <a16:creationId xmlns:a16="http://schemas.microsoft.com/office/drawing/2014/main" id="{CB266FDB-5BBC-0FB2-C5A9-66B95CF895E0}"/>
              </a:ext>
            </a:extLst>
          </p:cNvPr>
          <p:cNvSpPr>
            <a:spLocks noChangeShapeType="1"/>
          </p:cNvSpPr>
          <p:nvPr/>
        </p:nvSpPr>
        <p:spPr bwMode="auto">
          <a:xfrm flipV="1">
            <a:off x="7010400" y="4343400"/>
            <a:ext cx="609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4480" name="Text Box 32">
            <a:extLst>
              <a:ext uri="{FF2B5EF4-FFF2-40B4-BE49-F238E27FC236}">
                <a16:creationId xmlns:a16="http://schemas.microsoft.com/office/drawing/2014/main" id="{819F7624-8992-95FC-940E-731B8016E527}"/>
              </a:ext>
            </a:extLst>
          </p:cNvPr>
          <p:cNvSpPr txBox="1">
            <a:spLocks noChangeArrowheads="1"/>
          </p:cNvSpPr>
          <p:nvPr/>
        </p:nvSpPr>
        <p:spPr bwMode="auto">
          <a:xfrm>
            <a:off x="2370139" y="5764213"/>
            <a:ext cx="42609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How does User know the public key to use?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84478"/>
                                        </p:tgtEl>
                                        <p:attrNameLst>
                                          <p:attrName>style.visibility</p:attrName>
                                        </p:attrNameLst>
                                      </p:cBhvr>
                                      <p:to>
                                        <p:strVal val="visible"/>
                                      </p:to>
                                    </p:set>
                                    <p:animEffect transition="in" filter="dissolve">
                                      <p:cBhvr>
                                        <p:cTn id="7" dur="500"/>
                                        <p:tgtEl>
                                          <p:spTgt spid="1384478"/>
                                        </p:tgtEl>
                                      </p:cBhvr>
                                    </p:animEffect>
                                  </p:childTnLst>
                                </p:cTn>
                              </p:par>
                              <p:par>
                                <p:cTn id="8" presetID="9" presetClass="entr" presetSubtype="0" fill="hold" nodeType="withEffect">
                                  <p:stCondLst>
                                    <p:cond delay="0"/>
                                  </p:stCondLst>
                                  <p:childTnLst>
                                    <p:set>
                                      <p:cBhvr>
                                        <p:cTn id="9" dur="1" fill="hold">
                                          <p:stCondLst>
                                            <p:cond delay="0"/>
                                          </p:stCondLst>
                                        </p:cTn>
                                        <p:tgtEl>
                                          <p:spTgt spid="1384477"/>
                                        </p:tgtEl>
                                        <p:attrNameLst>
                                          <p:attrName>style.visibility</p:attrName>
                                        </p:attrNameLst>
                                      </p:cBhvr>
                                      <p:to>
                                        <p:strVal val="visible"/>
                                      </p:to>
                                    </p:set>
                                    <p:animEffect transition="in" filter="dissolve">
                                      <p:cBhvr>
                                        <p:cTn id="10" dur="500"/>
                                        <p:tgtEl>
                                          <p:spTgt spid="1384477"/>
                                        </p:tgtEl>
                                      </p:cBhvr>
                                    </p:animEffect>
                                  </p:childTnLst>
                                </p:cTn>
                              </p:par>
                              <p:par>
                                <p:cTn id="11" presetID="9" presetClass="entr" presetSubtype="0" fill="hold" nodeType="withEffect">
                                  <p:stCondLst>
                                    <p:cond delay="0"/>
                                  </p:stCondLst>
                                  <p:childTnLst>
                                    <p:set>
                                      <p:cBhvr>
                                        <p:cTn id="12" dur="1" fill="hold">
                                          <p:stCondLst>
                                            <p:cond delay="0"/>
                                          </p:stCondLst>
                                        </p:cTn>
                                        <p:tgtEl>
                                          <p:spTgt spid="1384479"/>
                                        </p:tgtEl>
                                        <p:attrNameLst>
                                          <p:attrName>style.visibility</p:attrName>
                                        </p:attrNameLst>
                                      </p:cBhvr>
                                      <p:to>
                                        <p:strVal val="visible"/>
                                      </p:to>
                                    </p:set>
                                    <p:animEffect transition="in" filter="dissolve">
                                      <p:cBhvr>
                                        <p:cTn id="13" dur="500"/>
                                        <p:tgtEl>
                                          <p:spTgt spid="1384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77"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1.0&quot;&gt;&lt;object type=&quot;1&quot; unique_id=&quot;10001&quot;&gt;&lt;object type=&quot;2&quot; unique_id=&quot;23890&quot;&gt;&lt;object type=&quot;3&quot; unique_id=&quot;23891&quot;&gt;&lt;property id=&quot;20148&quot; value=&quot;5&quot;/&gt;&lt;property id=&quot;20300&quot; value=&quot;Slide 1&quot;/&gt;&lt;property id=&quot;20307&quot; value=&quot;257&quot;/&gt;&lt;/object&gt;&lt;/object&gt;&lt;object type=&quot;8&quot; unique_id=&quot;23894&quot;&gt;&lt;/object&gt;&lt;/object&gt;&lt;/database&gt;"/>
  <p:tag name="SECTOMILLISECCONVERTED"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1602</TotalTime>
  <Words>1125</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vt:lpstr>
      <vt:lpstr>Calibri</vt:lpstr>
      <vt:lpstr>Calibri Light</vt:lpstr>
      <vt:lpstr>Helvetica-Bold</vt:lpstr>
      <vt:lpstr>Playfair Display</vt:lpstr>
      <vt:lpstr>1_Office Theme</vt:lpstr>
      <vt:lpstr>PowerPoint Presentation</vt:lpstr>
      <vt:lpstr>Elements Of BlockChain</vt:lpstr>
      <vt:lpstr>Nodes in BlockChain</vt:lpstr>
      <vt:lpstr>Blocks</vt:lpstr>
      <vt:lpstr>Which kind of Transactions ?</vt:lpstr>
      <vt:lpstr>Public and Private Key</vt:lpstr>
      <vt:lpstr>Public-Key Applications: Privacy</vt:lpstr>
      <vt:lpstr>Signatures</vt:lpstr>
      <vt:lpstr>PowerPoint Presentation</vt:lpstr>
      <vt:lpstr>Mining</vt:lpstr>
      <vt:lpstr>Tokens or Coins</vt:lpstr>
      <vt:lpstr>Proof Of Work(PoW)</vt:lpstr>
      <vt:lpstr>Qualities of Blockchain</vt:lpstr>
      <vt:lpstr>Blockchain and Economics</vt:lpstr>
      <vt:lpstr>Benefits</vt:lpstr>
      <vt:lpstr>Examples of DAO</vt:lpstr>
      <vt:lpstr>Types of Blockchain</vt:lpstr>
      <vt:lpstr>Business Of BlockChain</vt:lpstr>
      <vt:lpstr>Ethical Issues with Blockchain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svm</dc:creator>
  <cp:lastModifiedBy>Deepika Dash</cp:lastModifiedBy>
  <cp:revision>95</cp:revision>
  <dcterms:created xsi:type="dcterms:W3CDTF">2020-06-16T07:29:36Z</dcterms:created>
  <dcterms:modified xsi:type="dcterms:W3CDTF">2023-01-07T13:26:04Z</dcterms:modified>
</cp:coreProperties>
</file>