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406" r:id="rId3"/>
    <p:sldId id="466" r:id="rId4"/>
    <p:sldId id="447" r:id="rId5"/>
    <p:sldId id="446" r:id="rId6"/>
    <p:sldId id="448" r:id="rId7"/>
    <p:sldId id="449" r:id="rId8"/>
    <p:sldId id="451" r:id="rId9"/>
    <p:sldId id="452" r:id="rId10"/>
    <p:sldId id="453" r:id="rId11"/>
    <p:sldId id="515" r:id="rId12"/>
    <p:sldId id="516" r:id="rId13"/>
    <p:sldId id="456" r:id="rId14"/>
    <p:sldId id="457" r:id="rId15"/>
    <p:sldId id="458" r:id="rId16"/>
    <p:sldId id="469" r:id="rId17"/>
    <p:sldId id="461" r:id="rId18"/>
    <p:sldId id="462" r:id="rId19"/>
    <p:sldId id="463" r:id="rId20"/>
    <p:sldId id="464" r:id="rId21"/>
    <p:sldId id="477" r:id="rId22"/>
    <p:sldId id="472" r:id="rId23"/>
    <p:sldId id="478" r:id="rId24"/>
    <p:sldId id="480" r:id="rId25"/>
    <p:sldId id="481" r:id="rId26"/>
    <p:sldId id="494" r:id="rId27"/>
    <p:sldId id="482" r:id="rId28"/>
    <p:sldId id="473" r:id="rId29"/>
    <p:sldId id="510" r:id="rId30"/>
    <p:sldId id="474" r:id="rId31"/>
    <p:sldId id="483" r:id="rId32"/>
    <p:sldId id="488" r:id="rId33"/>
    <p:sldId id="514" r:id="rId34"/>
    <p:sldId id="489" r:id="rId35"/>
    <p:sldId id="493" r:id="rId36"/>
    <p:sldId id="491" r:id="rId37"/>
    <p:sldId id="484" r:id="rId38"/>
    <p:sldId id="511" r:id="rId39"/>
    <p:sldId id="485" r:id="rId40"/>
    <p:sldId id="495" r:id="rId41"/>
    <p:sldId id="518" r:id="rId42"/>
    <p:sldId id="519" r:id="rId43"/>
    <p:sldId id="502" r:id="rId44"/>
    <p:sldId id="486" r:id="rId45"/>
    <p:sldId id="496" r:id="rId46"/>
    <p:sldId id="520" r:id="rId47"/>
    <p:sldId id="521" r:id="rId48"/>
    <p:sldId id="503" r:id="rId49"/>
    <p:sldId id="497" r:id="rId50"/>
    <p:sldId id="475" r:id="rId51"/>
    <p:sldId id="522" r:id="rId52"/>
    <p:sldId id="523" r:id="rId53"/>
    <p:sldId id="498" r:id="rId54"/>
    <p:sldId id="501" r:id="rId55"/>
    <p:sldId id="504" r:id="rId56"/>
    <p:sldId id="507" r:id="rId57"/>
    <p:sldId id="508" r:id="rId58"/>
    <p:sldId id="512" r:id="rId59"/>
    <p:sldId id="513" r:id="rId60"/>
    <p:sldId id="256" r:id="rId61"/>
    <p:sldId id="428" r:id="rId62"/>
    <p:sldId id="430" r:id="rId63"/>
    <p:sldId id="431" r:id="rId64"/>
    <p:sldId id="429" r:id="rId65"/>
    <p:sldId id="432" r:id="rId66"/>
    <p:sldId id="434" r:id="rId67"/>
    <p:sldId id="435" r:id="rId68"/>
    <p:sldId id="433" r:id="rId69"/>
    <p:sldId id="437" r:id="rId70"/>
    <p:sldId id="438" r:id="rId71"/>
    <p:sldId id="439" r:id="rId72"/>
    <p:sldId id="440" r:id="rId73"/>
    <p:sldId id="441" r:id="rId74"/>
    <p:sldId id="442" r:id="rId75"/>
    <p:sldId id="443" r:id="rId76"/>
    <p:sldId id="444" r:id="rId77"/>
    <p:sldId id="445" r:id="rId78"/>
  </p:sldIdLst>
  <p:sldSz cx="20104100" cy="11309350"/>
  <p:notesSz cx="20104100" cy="1130935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93"/>
    <a:srgbClr val="681748"/>
    <a:srgbClr val="5E6DB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AAF49-1CC6-452F-BA77-8FE87B0BD3B9}" v="10" dt="2023-01-31T18:25:09.34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84" autoAdjust="0"/>
  </p:normalViewPr>
  <p:slideViewPr>
    <p:cSldViewPr>
      <p:cViewPr varScale="1">
        <p:scale>
          <a:sx n="40" d="100"/>
          <a:sy n="40" d="100"/>
        </p:scale>
        <p:origin x="672" y="60"/>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783DB002-07E3-4702-BC9E-47EF86327FC5}" type="datetimeFigureOut">
              <a:rPr lang="en-US" altLang="en-US"/>
              <a:pPr>
                <a:defRPr/>
              </a:pPr>
              <a:t>2/7/2023</a:t>
            </a:fld>
            <a:endParaRPr lang="en-US" altLang="en-US"/>
          </a:p>
        </p:txBody>
      </p:sp>
      <p:sp>
        <p:nvSpPr>
          <p:cNvPr id="6" name="Holder 6"/>
          <p:cNvSpPr>
            <a:spLocks noGrp="1"/>
          </p:cNvSpPr>
          <p:nvPr>
            <p:ph type="sldNum" sz="quarter" idx="12"/>
          </p:nvPr>
        </p:nvSpPr>
        <p:spPr/>
        <p:txBody>
          <a:bodyPr/>
          <a:lstStyle>
            <a:lvl1pPr>
              <a:defRPr/>
            </a:lvl1pPr>
          </a:lstStyle>
          <a:p>
            <a:pPr>
              <a:defRPr/>
            </a:pPr>
            <a:fld id="{7A8F0608-38AB-44FC-A3A3-47A4FB2F2BB0}" type="slidenum">
              <a:rPr lang="en-US" altLang="en-US"/>
              <a:pPr>
                <a:defRPr/>
              </a:pPr>
              <a:t>‹#›</a:t>
            </a:fld>
            <a:endParaRPr lang="en-US" altLang="en-US"/>
          </a:p>
        </p:txBody>
      </p:sp>
    </p:spTree>
    <p:extLst>
      <p:ext uri="{BB962C8B-B14F-4D97-AF65-F5344CB8AC3E}">
        <p14:creationId xmlns:p14="http://schemas.microsoft.com/office/powerpoint/2010/main" val="156204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a:cs typeface="Playfair Display"/>
              </a:defRPr>
            </a:lvl1pPr>
          </a:lstStyle>
          <a:p>
            <a:endParaRPr/>
          </a:p>
        </p:txBody>
      </p:sp>
      <p:sp>
        <p:nvSpPr>
          <p:cNvPr id="3" name="Holder 3"/>
          <p:cNvSpPr>
            <a:spLocks noGrp="1"/>
          </p:cNvSpPr>
          <p:nvPr>
            <p:ph type="body" idx="1"/>
          </p:nvPr>
        </p:nvSpPr>
        <p:spPr/>
        <p:txBody>
          <a:bodyPr/>
          <a:lstStyle>
            <a:lvl1pPr>
              <a:defRPr b="0" i="0">
                <a:solidFill>
                  <a:schemeClr val="tx1"/>
                </a:solidFill>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234B167D-7027-4E4D-BE64-BEFEC94FB624}" type="datetimeFigureOut">
              <a:rPr lang="en-US" altLang="en-US"/>
              <a:pPr>
                <a:defRPr/>
              </a:pPr>
              <a:t>2/7/2023</a:t>
            </a:fld>
            <a:endParaRPr lang="en-US" altLang="en-US"/>
          </a:p>
        </p:txBody>
      </p:sp>
      <p:sp>
        <p:nvSpPr>
          <p:cNvPr id="6" name="Holder 6"/>
          <p:cNvSpPr>
            <a:spLocks noGrp="1"/>
          </p:cNvSpPr>
          <p:nvPr>
            <p:ph type="sldNum" sz="quarter" idx="12"/>
          </p:nvPr>
        </p:nvSpPr>
        <p:spPr/>
        <p:txBody>
          <a:bodyPr/>
          <a:lstStyle>
            <a:lvl1pPr>
              <a:defRPr/>
            </a:lvl1pPr>
          </a:lstStyle>
          <a:p>
            <a:pPr>
              <a:defRPr/>
            </a:pPr>
            <a:fld id="{0A3EC52A-D8AB-434B-BC07-D329C588E250}" type="slidenum">
              <a:rPr lang="en-US" altLang="en-US"/>
              <a:pPr>
                <a:defRPr/>
              </a:pPr>
              <a:t>‹#›</a:t>
            </a:fld>
            <a:endParaRPr lang="en-US" altLang="en-US"/>
          </a:p>
        </p:txBody>
      </p:sp>
    </p:spTree>
    <p:extLst>
      <p:ext uri="{BB962C8B-B14F-4D97-AF65-F5344CB8AC3E}">
        <p14:creationId xmlns:p14="http://schemas.microsoft.com/office/powerpoint/2010/main" val="399658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a:cs typeface="Playfair Display"/>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a:lstStyle>
            <a:lvl1pPr>
              <a:defRPr/>
            </a:lvl1pPr>
          </a:lstStyle>
          <a:p>
            <a:endParaRPr/>
          </a:p>
        </p:txBody>
      </p:sp>
      <p:sp>
        <p:nvSpPr>
          <p:cNvPr id="5" name="Holder 4"/>
          <p:cNvSpPr>
            <a:spLocks noGrp="1"/>
          </p:cNvSpPr>
          <p:nvPr>
            <p:ph type="ftr" sz="quarter" idx="10"/>
          </p:nvPr>
        </p:nvSpPr>
        <p:spPr/>
        <p:txBody>
          <a:bodyPr/>
          <a:lstStyle>
            <a:lvl1pPr>
              <a:defRPr/>
            </a:lvl1pPr>
          </a:lstStyle>
          <a:p>
            <a:pPr>
              <a:defRPr/>
            </a:pPr>
            <a:endParaRPr/>
          </a:p>
        </p:txBody>
      </p:sp>
      <p:sp>
        <p:nvSpPr>
          <p:cNvPr id="6" name="Holder 5"/>
          <p:cNvSpPr>
            <a:spLocks noGrp="1"/>
          </p:cNvSpPr>
          <p:nvPr>
            <p:ph type="dt" sz="half" idx="11"/>
          </p:nvPr>
        </p:nvSpPr>
        <p:spPr/>
        <p:txBody>
          <a:bodyPr/>
          <a:lstStyle>
            <a:lvl1pPr>
              <a:defRPr/>
            </a:lvl1pPr>
          </a:lstStyle>
          <a:p>
            <a:pPr>
              <a:defRPr/>
            </a:pPr>
            <a:fld id="{0E8C6738-63C0-4070-AA94-3151206B47BF}" type="datetimeFigureOut">
              <a:rPr lang="en-US" altLang="en-US"/>
              <a:pPr>
                <a:defRPr/>
              </a:pPr>
              <a:t>2/7/2023</a:t>
            </a:fld>
            <a:endParaRPr lang="en-US" altLang="en-US"/>
          </a:p>
        </p:txBody>
      </p:sp>
      <p:sp>
        <p:nvSpPr>
          <p:cNvPr id="7" name="Holder 6"/>
          <p:cNvSpPr>
            <a:spLocks noGrp="1"/>
          </p:cNvSpPr>
          <p:nvPr>
            <p:ph type="sldNum" sz="quarter" idx="12"/>
          </p:nvPr>
        </p:nvSpPr>
        <p:spPr/>
        <p:txBody>
          <a:bodyPr/>
          <a:lstStyle>
            <a:lvl1pPr>
              <a:defRPr/>
            </a:lvl1pPr>
          </a:lstStyle>
          <a:p>
            <a:pPr>
              <a:defRPr/>
            </a:pPr>
            <a:fld id="{7EFD5A9A-395D-4C55-AA60-CEBB0CC8DA2A}" type="slidenum">
              <a:rPr lang="en-US" altLang="en-US"/>
              <a:pPr>
                <a:defRPr/>
              </a:pPr>
              <a:t>‹#›</a:t>
            </a:fld>
            <a:endParaRPr lang="en-US" altLang="en-US"/>
          </a:p>
        </p:txBody>
      </p:sp>
    </p:spTree>
    <p:extLst>
      <p:ext uri="{BB962C8B-B14F-4D97-AF65-F5344CB8AC3E}">
        <p14:creationId xmlns:p14="http://schemas.microsoft.com/office/powerpoint/2010/main" val="2206807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a:cs typeface="Playfair Display"/>
              </a:defRPr>
            </a:lvl1pPr>
          </a:lstStyle>
          <a:p>
            <a:endParaRPr/>
          </a:p>
        </p:txBody>
      </p:sp>
      <p:sp>
        <p:nvSpPr>
          <p:cNvPr id="3" name="Holder 4"/>
          <p:cNvSpPr>
            <a:spLocks noGrp="1"/>
          </p:cNvSpPr>
          <p:nvPr>
            <p:ph type="ftr" sz="quarter" idx="10"/>
          </p:nvPr>
        </p:nvSpPr>
        <p:spPr/>
        <p:txBody>
          <a:bodyPr/>
          <a:lstStyle>
            <a:lvl1pPr>
              <a:defRPr/>
            </a:lvl1pPr>
          </a:lstStyle>
          <a:p>
            <a:pPr>
              <a:defRPr/>
            </a:pPr>
            <a:endParaRPr/>
          </a:p>
        </p:txBody>
      </p:sp>
      <p:sp>
        <p:nvSpPr>
          <p:cNvPr id="4" name="Holder 5"/>
          <p:cNvSpPr>
            <a:spLocks noGrp="1"/>
          </p:cNvSpPr>
          <p:nvPr>
            <p:ph type="dt" sz="half" idx="11"/>
          </p:nvPr>
        </p:nvSpPr>
        <p:spPr/>
        <p:txBody>
          <a:bodyPr/>
          <a:lstStyle>
            <a:lvl1pPr>
              <a:defRPr/>
            </a:lvl1pPr>
          </a:lstStyle>
          <a:p>
            <a:pPr>
              <a:defRPr/>
            </a:pPr>
            <a:fld id="{BD671996-4EFD-458D-A07C-23C614548DB4}" type="datetimeFigureOut">
              <a:rPr lang="en-US" altLang="en-US"/>
              <a:pPr>
                <a:defRPr/>
              </a:pPr>
              <a:t>2/7/2023</a:t>
            </a:fld>
            <a:endParaRPr lang="en-US" altLang="en-US"/>
          </a:p>
        </p:txBody>
      </p:sp>
      <p:sp>
        <p:nvSpPr>
          <p:cNvPr id="5" name="Holder 6"/>
          <p:cNvSpPr>
            <a:spLocks noGrp="1"/>
          </p:cNvSpPr>
          <p:nvPr>
            <p:ph type="sldNum" sz="quarter" idx="12"/>
          </p:nvPr>
        </p:nvSpPr>
        <p:spPr/>
        <p:txBody>
          <a:bodyPr/>
          <a:lstStyle>
            <a:lvl1pPr>
              <a:defRPr/>
            </a:lvl1pPr>
          </a:lstStyle>
          <a:p>
            <a:pPr>
              <a:defRPr/>
            </a:pPr>
            <a:fld id="{8D8F014C-D181-4CC1-B6F0-B0315801271F}" type="slidenum">
              <a:rPr lang="en-US" altLang="en-US"/>
              <a:pPr>
                <a:defRPr/>
              </a:pPr>
              <a:t>‹#›</a:t>
            </a:fld>
            <a:endParaRPr lang="en-US" altLang="en-US"/>
          </a:p>
        </p:txBody>
      </p:sp>
    </p:spTree>
    <p:extLst>
      <p:ext uri="{BB962C8B-B14F-4D97-AF65-F5344CB8AC3E}">
        <p14:creationId xmlns:p14="http://schemas.microsoft.com/office/powerpoint/2010/main" val="223566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57586CF7-794D-4D79-95FE-73A0AC565B65}" type="datetimeFigureOut">
              <a:rPr lang="en-US" altLang="en-US"/>
              <a:pPr>
                <a:defRPr/>
              </a:pPr>
              <a:t>2/7/2023</a:t>
            </a:fld>
            <a:endParaRPr lang="en-US" altLang="en-US"/>
          </a:p>
        </p:txBody>
      </p:sp>
      <p:sp>
        <p:nvSpPr>
          <p:cNvPr id="4" name="Holder 6"/>
          <p:cNvSpPr>
            <a:spLocks noGrp="1"/>
          </p:cNvSpPr>
          <p:nvPr>
            <p:ph type="sldNum" sz="quarter" idx="12"/>
          </p:nvPr>
        </p:nvSpPr>
        <p:spPr/>
        <p:txBody>
          <a:bodyPr/>
          <a:lstStyle>
            <a:lvl1pPr>
              <a:defRPr/>
            </a:lvl1pPr>
          </a:lstStyle>
          <a:p>
            <a:pPr>
              <a:defRPr/>
            </a:pPr>
            <a:fld id="{D7748B24-F3C3-4908-BDDD-322E27B72471}" type="slidenum">
              <a:rPr lang="en-US" altLang="en-US"/>
              <a:pPr>
                <a:defRPr/>
              </a:pPr>
              <a:t>‹#›</a:t>
            </a:fld>
            <a:endParaRPr lang="en-US" altLang="en-US"/>
          </a:p>
        </p:txBody>
      </p:sp>
    </p:spTree>
    <p:extLst>
      <p:ext uri="{BB962C8B-B14F-4D97-AF65-F5344CB8AC3E}">
        <p14:creationId xmlns:p14="http://schemas.microsoft.com/office/powerpoint/2010/main" val="1869052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p:cNvSpPr>
            <a:spLocks/>
          </p:cNvSpPr>
          <p:nvPr/>
        </p:nvSpPr>
        <p:spPr bwMode="auto">
          <a:xfrm>
            <a:off x="0" y="11296650"/>
            <a:ext cx="20104100" cy="0"/>
          </a:xfrm>
          <a:custGeom>
            <a:avLst/>
            <a:gdLst>
              <a:gd name="T0" fmla="*/ 0 w 20104100"/>
              <a:gd name="T1" fmla="*/ 20104099 w 20104100"/>
              <a:gd name="T2" fmla="*/ 0 60000 65536"/>
              <a:gd name="T3" fmla="*/ 0 60000 65536"/>
            </a:gdLst>
            <a:ahLst/>
            <a:cxnLst>
              <a:cxn ang="T2">
                <a:pos x="T0" y="0"/>
              </a:cxn>
              <a:cxn ang="T3">
                <a:pos x="T1" y="0"/>
              </a:cxn>
            </a:cxnLst>
            <a:rect l="0" t="0" r="r" b="b"/>
            <a:pathLst>
              <a:path w="20104100">
                <a:moveTo>
                  <a:pt x="0" y="0"/>
                </a:moveTo>
                <a:lnTo>
                  <a:pt x="20104099" y="0"/>
                </a:lnTo>
              </a:path>
            </a:pathLst>
          </a:custGeom>
          <a:noFill/>
          <a:ln w="22859">
            <a:solidFill>
              <a:srgbClr val="E76A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7" name="bk object 17"/>
          <p:cNvSpPr>
            <a:spLocks/>
          </p:cNvSpPr>
          <p:nvPr/>
        </p:nvSpPr>
        <p:spPr bwMode="auto">
          <a:xfrm>
            <a:off x="0" y="11274425"/>
            <a:ext cx="20075525" cy="0"/>
          </a:xfrm>
          <a:custGeom>
            <a:avLst/>
            <a:gdLst>
              <a:gd name="T0" fmla="*/ 0 w 20076160"/>
              <a:gd name="T1" fmla="*/ 20053822 w 20076160"/>
              <a:gd name="T2" fmla="*/ 0 60000 65536"/>
              <a:gd name="T3" fmla="*/ 0 60000 65536"/>
            </a:gdLst>
            <a:ahLst/>
            <a:cxnLst>
              <a:cxn ang="T2">
                <a:pos x="T0" y="0"/>
              </a:cxn>
              <a:cxn ang="T3">
                <a:pos x="T1" y="0"/>
              </a:cxn>
            </a:cxnLst>
            <a:rect l="0" t="0" r="r" b="b"/>
            <a:pathLst>
              <a:path w="20076160">
                <a:moveTo>
                  <a:pt x="0" y="0"/>
                </a:moveTo>
                <a:lnTo>
                  <a:pt x="20076037" y="0"/>
                </a:lnTo>
              </a:path>
            </a:pathLst>
          </a:custGeom>
          <a:noFill/>
          <a:ln w="22859">
            <a:solidFill>
              <a:srgbClr val="E76A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8" name="bk object 18"/>
          <p:cNvSpPr>
            <a:spLocks/>
          </p:cNvSpPr>
          <p:nvPr/>
        </p:nvSpPr>
        <p:spPr bwMode="auto">
          <a:xfrm>
            <a:off x="28575" y="47625"/>
            <a:ext cx="0" cy="11214100"/>
          </a:xfrm>
          <a:custGeom>
            <a:avLst/>
            <a:gdLst>
              <a:gd name="T0" fmla="*/ 0 h 11215370"/>
              <a:gd name="T1" fmla="*/ 11171005 h 11215370"/>
              <a:gd name="T2" fmla="*/ 0 60000 65536"/>
              <a:gd name="T3" fmla="*/ 0 60000 65536"/>
            </a:gdLst>
            <a:ahLst/>
            <a:cxnLst>
              <a:cxn ang="T2">
                <a:pos x="0" y="T0"/>
              </a:cxn>
              <a:cxn ang="T3">
                <a:pos x="0" y="T1"/>
              </a:cxn>
            </a:cxnLst>
            <a:rect l="0" t="0" r="r" b="b"/>
            <a:pathLst>
              <a:path h="11215370">
                <a:moveTo>
                  <a:pt x="0" y="0"/>
                </a:moveTo>
                <a:lnTo>
                  <a:pt x="0" y="11215370"/>
                </a:lnTo>
              </a:path>
            </a:pathLst>
          </a:custGeom>
          <a:noFill/>
          <a:ln w="56218">
            <a:solidFill>
              <a:srgbClr val="E76A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9" name="bk object 19"/>
          <p:cNvSpPr>
            <a:spLocks/>
          </p:cNvSpPr>
          <p:nvPr/>
        </p:nvSpPr>
        <p:spPr bwMode="auto">
          <a:xfrm>
            <a:off x="0" y="23813"/>
            <a:ext cx="20104100" cy="0"/>
          </a:xfrm>
          <a:custGeom>
            <a:avLst/>
            <a:gdLst>
              <a:gd name="T0" fmla="*/ 0 w 20104100"/>
              <a:gd name="T1" fmla="*/ 20104099 w 20104100"/>
              <a:gd name="T2" fmla="*/ 0 60000 65536"/>
              <a:gd name="T3" fmla="*/ 0 60000 65536"/>
            </a:gdLst>
            <a:ahLst/>
            <a:cxnLst>
              <a:cxn ang="T2">
                <a:pos x="T0" y="0"/>
              </a:cxn>
              <a:cxn ang="T3">
                <a:pos x="T1" y="0"/>
              </a:cxn>
            </a:cxnLst>
            <a:rect l="0" t="0" r="r" b="b"/>
            <a:pathLst>
              <a:path w="20104100">
                <a:moveTo>
                  <a:pt x="0" y="0"/>
                </a:moveTo>
                <a:lnTo>
                  <a:pt x="20104099" y="0"/>
                </a:lnTo>
              </a:path>
            </a:pathLst>
          </a:custGeom>
          <a:noFill/>
          <a:ln w="46990">
            <a:solidFill>
              <a:srgbClr val="E76A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30" name="bk object 20"/>
          <p:cNvSpPr>
            <a:spLocks/>
          </p:cNvSpPr>
          <p:nvPr/>
        </p:nvSpPr>
        <p:spPr bwMode="auto">
          <a:xfrm>
            <a:off x="20075525" y="11261725"/>
            <a:ext cx="28575" cy="23813"/>
          </a:xfrm>
          <a:custGeom>
            <a:avLst/>
            <a:gdLst>
              <a:gd name="T0" fmla="*/ 0 w 28575"/>
              <a:gd name="T1" fmla="*/ 95606 h 22859"/>
              <a:gd name="T2" fmla="*/ 28061 w 28575"/>
              <a:gd name="T3" fmla="*/ 95606 h 22859"/>
              <a:gd name="T4" fmla="*/ 28061 w 28575"/>
              <a:gd name="T5" fmla="*/ 0 h 22859"/>
              <a:gd name="T6" fmla="*/ 0 w 28575"/>
              <a:gd name="T7" fmla="*/ 0 h 22859"/>
              <a:gd name="T8" fmla="*/ 0 w 28575"/>
              <a:gd name="T9" fmla="*/ 95606 h 228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75" h="22859">
                <a:moveTo>
                  <a:pt x="0" y="22856"/>
                </a:moveTo>
                <a:lnTo>
                  <a:pt x="28061" y="22856"/>
                </a:lnTo>
                <a:lnTo>
                  <a:pt x="28061" y="0"/>
                </a:lnTo>
                <a:lnTo>
                  <a:pt x="0" y="0"/>
                </a:lnTo>
                <a:lnTo>
                  <a:pt x="0" y="22856"/>
                </a:lnTo>
                <a:close/>
              </a:path>
            </a:pathLst>
          </a:custGeom>
          <a:solidFill>
            <a:srgbClr val="E76A8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031" name="bk object 21"/>
          <p:cNvSpPr>
            <a:spLocks/>
          </p:cNvSpPr>
          <p:nvPr/>
        </p:nvSpPr>
        <p:spPr bwMode="auto">
          <a:xfrm>
            <a:off x="20075525" y="47625"/>
            <a:ext cx="0" cy="11214100"/>
          </a:xfrm>
          <a:custGeom>
            <a:avLst/>
            <a:gdLst>
              <a:gd name="T0" fmla="*/ 0 h 11215370"/>
              <a:gd name="T1" fmla="*/ 11171005 h 11215370"/>
              <a:gd name="T2" fmla="*/ 0 60000 65536"/>
              <a:gd name="T3" fmla="*/ 0 60000 65536"/>
            </a:gdLst>
            <a:ahLst/>
            <a:cxnLst>
              <a:cxn ang="T2">
                <a:pos x="0" y="T0"/>
              </a:cxn>
              <a:cxn ang="T3">
                <a:pos x="0" y="T1"/>
              </a:cxn>
            </a:cxnLst>
            <a:rect l="0" t="0" r="r" b="b"/>
            <a:pathLst>
              <a:path h="11215370">
                <a:moveTo>
                  <a:pt x="0" y="0"/>
                </a:moveTo>
                <a:lnTo>
                  <a:pt x="0" y="11215370"/>
                </a:lnTo>
              </a:path>
            </a:pathLst>
          </a:custGeom>
          <a:noFill/>
          <a:ln w="56176">
            <a:solidFill>
              <a:srgbClr val="E76A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32" name="Holder 2"/>
          <p:cNvSpPr>
            <a:spLocks noGrp="1"/>
          </p:cNvSpPr>
          <p:nvPr>
            <p:ph type="title"/>
          </p:nvPr>
        </p:nvSpPr>
        <p:spPr bwMode="auto">
          <a:xfrm>
            <a:off x="581025" y="407988"/>
            <a:ext cx="189420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3" name="Holder 3"/>
          <p:cNvSpPr>
            <a:spLocks noGrp="1"/>
          </p:cNvSpPr>
          <p:nvPr>
            <p:ph type="body" idx="1"/>
          </p:nvPr>
        </p:nvSpPr>
        <p:spPr bwMode="auto">
          <a:xfrm>
            <a:off x="2746375" y="2613025"/>
            <a:ext cx="14611350"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p:cNvSpPr>
            <a:spLocks noGrp="1"/>
          </p:cNvSpPr>
          <p:nvPr>
            <p:ph type="ftr" sz="quarter" idx="5"/>
          </p:nvPr>
        </p:nvSpPr>
        <p:spPr>
          <a:xfrm>
            <a:off x="6835775" y="10517188"/>
            <a:ext cx="6432550" cy="566737"/>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ea typeface="+mn-ea"/>
                <a:cs typeface="+mn-cs"/>
              </a:defRPr>
            </a:lvl1pPr>
          </a:lstStyle>
          <a:p>
            <a:pPr>
              <a:defRPr/>
            </a:pPr>
            <a:endParaRPr/>
          </a:p>
        </p:txBody>
      </p:sp>
      <p:sp>
        <p:nvSpPr>
          <p:cNvPr id="5" name="Holder 5"/>
          <p:cNvSpPr>
            <a:spLocks noGrp="1"/>
          </p:cNvSpPr>
          <p:nvPr>
            <p:ph type="dt" sz="half" idx="6"/>
          </p:nvPr>
        </p:nvSpPr>
        <p:spPr>
          <a:xfrm>
            <a:off x="1004888" y="10517188"/>
            <a:ext cx="4624387" cy="566737"/>
          </a:xfrm>
          <a:prstGeom prst="rect">
            <a:avLst/>
          </a:prstGeom>
        </p:spPr>
        <p:txBody>
          <a:bodyPr vert="horz" wrap="square" lIns="0" tIns="0" rIns="0" bIns="0" numCol="1" anchor="t" anchorCtr="0" compatLnSpc="1">
            <a:prstTxWarp prst="textNoShape">
              <a:avLst/>
            </a:prstTxWarp>
            <a:spAutoFit/>
          </a:bodyPr>
          <a:lstStyle>
            <a:lvl1pPr eaLnBrk="1" hangingPunct="1">
              <a:defRPr>
                <a:solidFill>
                  <a:srgbClr val="898989"/>
                </a:solidFill>
                <a:ea typeface="ＭＳ Ｐゴシック" pitchFamily="34" charset="-128"/>
              </a:defRPr>
            </a:lvl1pPr>
          </a:lstStyle>
          <a:p>
            <a:pPr>
              <a:defRPr/>
            </a:pPr>
            <a:fld id="{F6F7ACD0-EA26-47F8-99DE-669A32F85D74}" type="datetimeFigureOut">
              <a:rPr lang="en-US" altLang="en-US"/>
              <a:pPr>
                <a:defRPr/>
              </a:pPr>
              <a:t>2/7/2023</a:t>
            </a:fld>
            <a:endParaRPr lang="en-US" altLang="en-US"/>
          </a:p>
        </p:txBody>
      </p:sp>
      <p:sp>
        <p:nvSpPr>
          <p:cNvPr id="6" name="Holder 6"/>
          <p:cNvSpPr>
            <a:spLocks noGrp="1"/>
          </p:cNvSpPr>
          <p:nvPr>
            <p:ph type="sldNum" sz="quarter" idx="7"/>
          </p:nvPr>
        </p:nvSpPr>
        <p:spPr>
          <a:xfrm>
            <a:off x="14474825" y="10517188"/>
            <a:ext cx="4624388" cy="566737"/>
          </a:xfrm>
          <a:prstGeom prst="rect">
            <a:avLst/>
          </a:prstGeom>
        </p:spPr>
        <p:txBody>
          <a:bodyPr vert="horz" wrap="square" lIns="0" tIns="0" rIns="0" bIns="0" numCol="1" anchor="t" anchorCtr="0" compatLnSpc="1">
            <a:prstTxWarp prst="textNoShape">
              <a:avLst/>
            </a:prstTxWarp>
            <a:spAutoFit/>
          </a:bodyPr>
          <a:lstStyle>
            <a:lvl1pPr algn="r" eaLnBrk="1" hangingPunct="1">
              <a:defRPr>
                <a:solidFill>
                  <a:srgbClr val="898989"/>
                </a:solidFill>
              </a:defRPr>
            </a:lvl1pPr>
          </a:lstStyle>
          <a:p>
            <a:pPr>
              <a:defRPr/>
            </a:pPr>
            <a:fld id="{4C10351B-FD4D-45AF-964C-E9272E96682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Lst>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6675" y="-5080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FFFFFF"/>
              </a:solidFill>
            </a:endParaRPr>
          </a:p>
        </p:txBody>
      </p:sp>
      <p:sp>
        <p:nvSpPr>
          <p:cNvPr id="7171" name="object 2"/>
          <p:cNvSpPr txBox="1">
            <a:spLocks noChangeArrowheads="1"/>
          </p:cNvSpPr>
          <p:nvPr/>
        </p:nvSpPr>
        <p:spPr bwMode="auto">
          <a:xfrm>
            <a:off x="1403350" y="5265738"/>
            <a:ext cx="18402300" cy="27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430" rIns="0" bIns="0">
            <a:spAutoFit/>
          </a:bodyPr>
          <a:lstStyle>
            <a:lvl1pPr marL="12700">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r" eaLnBrk="1" hangingPunct="1">
              <a:spcBef>
                <a:spcPts val="88"/>
              </a:spcBef>
            </a:pPr>
            <a:r>
              <a:rPr lang="en-US" altLang="en-US" sz="6000" dirty="0">
                <a:solidFill>
                  <a:srgbClr val="005893"/>
                </a:solidFill>
                <a:latin typeface="Playfair Display" pitchFamily="2" charset="0"/>
              </a:rPr>
              <a:t>Unit - III </a:t>
            </a:r>
          </a:p>
          <a:p>
            <a:pPr algn="r" eaLnBrk="1" hangingPunct="1">
              <a:spcBef>
                <a:spcPts val="88"/>
              </a:spcBef>
            </a:pPr>
            <a:r>
              <a:rPr lang="en-IN" altLang="en-US" sz="6000" b="1" dirty="0"/>
              <a:t>Decision Control and Looping Statements, and Arrays</a:t>
            </a:r>
            <a:endParaRPr lang="en-US" altLang="en-US" sz="6000" dirty="0">
              <a:solidFill>
                <a:srgbClr val="005893"/>
              </a:solidFill>
              <a:latin typeface="Playfair Display" pitchFamily="2" charset="0"/>
            </a:endParaRPr>
          </a:p>
          <a:p>
            <a:pPr algn="r" eaLnBrk="1" hangingPunct="1">
              <a:spcBef>
                <a:spcPts val="88"/>
              </a:spcBef>
            </a:pPr>
            <a:endParaRPr lang="en-US" altLang="en-US" sz="2800" dirty="0">
              <a:solidFill>
                <a:srgbClr val="005893"/>
              </a:solidFill>
              <a:latin typeface="Helvetica-Bold" charset="0"/>
            </a:endParaRPr>
          </a:p>
          <a:p>
            <a:pPr algn="r" eaLnBrk="1" hangingPunct="1">
              <a:spcBef>
                <a:spcPts val="88"/>
              </a:spcBef>
            </a:pPr>
            <a:endParaRPr lang="en-US" altLang="en-US" sz="2800" dirty="0">
              <a:solidFill>
                <a:srgbClr val="005893"/>
              </a:solidFill>
              <a:latin typeface="Helvetica-Bold" charset="0"/>
            </a:endParaRPr>
          </a:p>
        </p:txBody>
      </p:sp>
      <p:sp>
        <p:nvSpPr>
          <p:cNvPr id="7172" name="object 3"/>
          <p:cNvSpPr>
            <a:spLocks/>
          </p:cNvSpPr>
          <p:nvPr/>
        </p:nvSpPr>
        <p:spPr bwMode="auto">
          <a:xfrm>
            <a:off x="-6350" y="15875"/>
            <a:ext cx="9377363" cy="6477000"/>
          </a:xfrm>
          <a:custGeom>
            <a:avLst/>
            <a:gdLst>
              <a:gd name="T0" fmla="*/ 2147483646 w 7436484"/>
              <a:gd name="T1" fmla="*/ 0 h 5134610"/>
              <a:gd name="T2" fmla="*/ 0 w 7436484"/>
              <a:gd name="T3" fmla="*/ 0 h 5134610"/>
              <a:gd name="T4" fmla="*/ 0 w 7436484"/>
              <a:gd name="T5" fmla="*/ 2147483646 h 5134610"/>
              <a:gd name="T6" fmla="*/ 2147483646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7173" name="object 4"/>
          <p:cNvSpPr>
            <a:spLocks noChangeArrowheads="1"/>
          </p:cNvSpPr>
          <p:nvPr/>
        </p:nvSpPr>
        <p:spPr bwMode="auto">
          <a:xfrm>
            <a:off x="471488" y="415925"/>
            <a:ext cx="1846262" cy="18415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7174" name="object 5"/>
          <p:cNvSpPr>
            <a:spLocks noChangeArrowheads="1"/>
          </p:cNvSpPr>
          <p:nvPr/>
        </p:nvSpPr>
        <p:spPr bwMode="auto">
          <a:xfrm>
            <a:off x="5603875" y="1336675"/>
            <a:ext cx="146050" cy="1476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6" name="object 6"/>
          <p:cNvSpPr txBox="1"/>
          <p:nvPr/>
        </p:nvSpPr>
        <p:spPr>
          <a:xfrm>
            <a:off x="2508250" y="720725"/>
            <a:ext cx="3810000" cy="1231900"/>
          </a:xfrm>
          <a:prstGeom prst="rect">
            <a:avLst/>
          </a:prstGeom>
        </p:spPr>
        <p:txBody>
          <a:bodyPr lIns="0" tIns="13335" rIns="0" bIns="0">
            <a:spAutoFit/>
          </a:bodyPr>
          <a:lstStyle/>
          <a:p>
            <a:pPr marL="12700" eaLnBrk="1" hangingPunct="1">
              <a:lnSpc>
                <a:spcPts val="4695"/>
              </a:lnSpc>
              <a:spcBef>
                <a:spcPts val="105"/>
              </a:spcBef>
              <a:defRPr/>
            </a:pPr>
            <a:r>
              <a:rPr lang="en-IN" sz="4250" b="1" spc="-35" dirty="0">
                <a:solidFill>
                  <a:srgbClr val="FFFFFF"/>
                </a:solidFill>
                <a:latin typeface="Helvetica-Bold"/>
                <a:ea typeface="ＭＳ Ｐゴシック" charset="0"/>
                <a:cs typeface="Helvetica-Bold"/>
              </a:rPr>
              <a:t>RV College of </a:t>
            </a:r>
          </a:p>
          <a:p>
            <a:pPr marL="12700" eaLnBrk="1" hangingPunct="1">
              <a:lnSpc>
                <a:spcPts val="4695"/>
              </a:lnSpc>
              <a:spcBef>
                <a:spcPts val="105"/>
              </a:spcBef>
              <a:defRPr/>
            </a:pPr>
            <a:r>
              <a:rPr lang="en-IN" sz="4250" b="1" spc="-35" dirty="0">
                <a:solidFill>
                  <a:srgbClr val="FFFFFF"/>
                </a:solidFill>
                <a:latin typeface="Helvetica-Bold"/>
                <a:ea typeface="ＭＳ Ｐゴシック" charset="0"/>
                <a:cs typeface="Helvetica-Bold"/>
              </a:rPr>
              <a:t>Engineering</a:t>
            </a:r>
            <a:endParaRPr sz="4250" dirty="0">
              <a:latin typeface="Helvetica-Bold"/>
              <a:ea typeface="ＭＳ Ｐゴシック" charset="0"/>
              <a:cs typeface="Helvetica-Bold"/>
            </a:endParaRPr>
          </a:p>
        </p:txBody>
      </p:sp>
      <p:sp>
        <p:nvSpPr>
          <p:cNvPr id="7" name="object 7"/>
          <p:cNvSpPr txBox="1"/>
          <p:nvPr/>
        </p:nvSpPr>
        <p:spPr>
          <a:xfrm>
            <a:off x="16117888" y="407988"/>
            <a:ext cx="3405187" cy="484187"/>
          </a:xfrm>
          <a:prstGeom prst="rect">
            <a:avLst/>
          </a:prstGeom>
        </p:spPr>
        <p:txBody>
          <a:bodyPr lIns="0" tIns="12700" rIns="0" bIns="0">
            <a:spAutoFit/>
          </a:bodyPr>
          <a:lstStyle/>
          <a:p>
            <a:pPr marL="12700" eaLnBrk="1" hangingPunct="1">
              <a:spcBef>
                <a:spcPts val="100"/>
              </a:spcBef>
              <a:defRPr/>
            </a:pPr>
            <a:r>
              <a:rPr sz="3000" i="1" spc="-5" dirty="0">
                <a:solidFill>
                  <a:srgbClr val="422C75"/>
                </a:solidFill>
                <a:latin typeface="Playfair Display"/>
                <a:ea typeface="ＭＳ Ｐゴシック" charset="0"/>
                <a:cs typeface="Playfair Display"/>
              </a:rPr>
              <a:t>Go, change </a:t>
            </a:r>
            <a:r>
              <a:rPr sz="3000" i="1" dirty="0">
                <a:solidFill>
                  <a:srgbClr val="422C75"/>
                </a:solidFill>
                <a:latin typeface="Playfair Display"/>
                <a:ea typeface="ＭＳ Ｐゴシック" charset="0"/>
                <a:cs typeface="Playfair Display"/>
              </a:rPr>
              <a:t>the</a:t>
            </a:r>
            <a:r>
              <a:rPr sz="3000" i="1" spc="-80" dirty="0">
                <a:solidFill>
                  <a:srgbClr val="422C75"/>
                </a:solidFill>
                <a:latin typeface="Playfair Display"/>
                <a:ea typeface="ＭＳ Ｐゴシック" charset="0"/>
                <a:cs typeface="Playfair Display"/>
              </a:rPr>
              <a:t> </a:t>
            </a:r>
            <a:r>
              <a:rPr sz="3000" i="1" spc="-5" dirty="0">
                <a:solidFill>
                  <a:srgbClr val="422C75"/>
                </a:solidFill>
                <a:latin typeface="Playfair Display"/>
                <a:ea typeface="ＭＳ Ｐゴシック" charset="0"/>
                <a:cs typeface="Playfair Display"/>
              </a:rPr>
              <a:t>world</a:t>
            </a:r>
            <a:endParaRPr sz="3000" dirty="0">
              <a:latin typeface="Playfair Display"/>
              <a:ea typeface="ＭＳ Ｐゴシック" charset="0"/>
              <a:cs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TextBox 11"/>
          <p:cNvSpPr txBox="1"/>
          <p:nvPr/>
        </p:nvSpPr>
        <p:spPr>
          <a:xfrm>
            <a:off x="1114880" y="2378075"/>
            <a:ext cx="8708570" cy="8571577"/>
          </a:xfrm>
          <a:prstGeom prst="rect">
            <a:avLst/>
          </a:prstGeom>
          <a:noFill/>
          <a:ln>
            <a:solidFill>
              <a:srgbClr val="92D050"/>
            </a:solidFill>
          </a:ln>
        </p:spPr>
        <p:txBody>
          <a:bodyPr wrap="square" rtlCol="0">
            <a:spAutoFit/>
          </a:bodyPr>
          <a:lstStyle/>
          <a:p>
            <a:r>
              <a:rPr lang="en-GB" sz="2900" dirty="0">
                <a:latin typeface="Times New Roman" panose="02020603050405020304" pitchFamily="18" charset="0"/>
                <a:cs typeface="Times New Roman" panose="02020603050405020304" pitchFamily="18" charset="0"/>
              </a:rPr>
              <a:t>#include&lt;stdio.h&gt;</a:t>
            </a:r>
          </a:p>
          <a:p>
            <a:r>
              <a:rPr lang="en-GB" sz="2900" dirty="0">
                <a:latin typeface="Times New Roman" panose="02020603050405020304" pitchFamily="18" charset="0"/>
                <a:cs typeface="Times New Roman" panose="02020603050405020304" pitchFamily="18" charset="0"/>
              </a:rPr>
              <a:t>main()</a:t>
            </a:r>
          </a:p>
          <a:p>
            <a:r>
              <a:rPr lang="en-GB" sz="2900" dirty="0">
                <a:latin typeface="Times New Roman" panose="02020603050405020304" pitchFamily="18" charset="0"/>
                <a:cs typeface="Times New Roman" panose="02020603050405020304" pitchFamily="18" charset="0"/>
              </a:rPr>
              <a:t>{</a:t>
            </a:r>
          </a:p>
          <a:p>
            <a:r>
              <a:rPr lang="en-GB" sz="2900" dirty="0">
                <a:latin typeface="Times New Roman" panose="02020603050405020304" pitchFamily="18" charset="0"/>
                <a:cs typeface="Times New Roman" panose="02020603050405020304" pitchFamily="18" charset="0"/>
              </a:rPr>
              <a:t> int marks;</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printf</a:t>
            </a:r>
            <a:r>
              <a:rPr lang="en-GB" sz="2900" dirty="0">
                <a:latin typeface="Times New Roman" panose="02020603050405020304" pitchFamily="18" charset="0"/>
                <a:cs typeface="Times New Roman" panose="02020603050405020304" pitchFamily="18" charset="0"/>
              </a:rPr>
              <a:t>("enter your marks"); </a:t>
            </a:r>
            <a:r>
              <a:rPr lang="en-GB" sz="2900" dirty="0">
                <a:solidFill>
                  <a:schemeClr val="accent6">
                    <a:lumMod val="50000"/>
                  </a:schemeClr>
                </a:solidFill>
                <a:latin typeface="Times New Roman" panose="02020603050405020304" pitchFamily="18" charset="0"/>
                <a:cs typeface="Times New Roman" panose="02020603050405020304" pitchFamily="18" charset="0"/>
              </a:rPr>
              <a:t>//ask user to enter marks</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scanf</a:t>
            </a:r>
            <a:r>
              <a:rPr lang="en-GB" sz="2900" dirty="0">
                <a:latin typeface="Times New Roman" panose="02020603050405020304" pitchFamily="18" charset="0"/>
                <a:cs typeface="Times New Roman" panose="02020603050405020304" pitchFamily="18" charset="0"/>
              </a:rPr>
              <a:t>("%</a:t>
            </a:r>
            <a:r>
              <a:rPr lang="en-GB" sz="2900" dirty="0" err="1">
                <a:latin typeface="Times New Roman" panose="02020603050405020304" pitchFamily="18" charset="0"/>
                <a:cs typeface="Times New Roman" panose="02020603050405020304" pitchFamily="18" charset="0"/>
              </a:rPr>
              <a:t>d",&amp;marks</a:t>
            </a:r>
            <a:r>
              <a:rPr lang="en-GB" sz="2900" dirty="0">
                <a:latin typeface="Times New Roman" panose="02020603050405020304" pitchFamily="18" charset="0"/>
                <a:cs typeface="Times New Roman" panose="02020603050405020304" pitchFamily="18" charset="0"/>
              </a:rPr>
              <a:t>);</a:t>
            </a:r>
            <a:r>
              <a:rPr lang="en-GB" sz="2900" dirty="0">
                <a:solidFill>
                  <a:schemeClr val="accent6">
                    <a:lumMod val="50000"/>
                  </a:schemeClr>
                </a:solidFill>
                <a:latin typeface="Times New Roman" panose="02020603050405020304" pitchFamily="18" charset="0"/>
                <a:cs typeface="Times New Roman" panose="02020603050405020304" pitchFamily="18" charset="0"/>
              </a:rPr>
              <a:t>//read marks into memory</a:t>
            </a:r>
          </a:p>
          <a:p>
            <a:r>
              <a:rPr lang="en-GB" sz="2900" dirty="0">
                <a:latin typeface="Times New Roman" panose="02020603050405020304" pitchFamily="18" charset="0"/>
                <a:cs typeface="Times New Roman" panose="02020603050405020304" pitchFamily="18" charset="0"/>
              </a:rPr>
              <a:t> if(marks&gt;50) </a:t>
            </a:r>
            <a:r>
              <a:rPr lang="en-GB" sz="2900" dirty="0">
                <a:solidFill>
                  <a:schemeClr val="accent6">
                    <a:lumMod val="50000"/>
                  </a:schemeClr>
                </a:solidFill>
                <a:latin typeface="Times New Roman" panose="02020603050405020304" pitchFamily="18" charset="0"/>
                <a:cs typeface="Times New Roman" panose="02020603050405020304" pitchFamily="18" charset="0"/>
              </a:rPr>
              <a:t>//check if value of marks is greater than 50</a:t>
            </a:r>
            <a:endParaRPr lang="en-IN" sz="2900" dirty="0">
              <a:solidFill>
                <a:schemeClr val="accent6">
                  <a:lumMod val="50000"/>
                </a:schemeClr>
              </a:solidFill>
              <a:latin typeface="Times New Roman" panose="02020603050405020304" pitchFamily="18" charset="0"/>
              <a:cs typeface="Times New Roman" panose="02020603050405020304" pitchFamily="18" charset="0"/>
            </a:endParaRPr>
          </a:p>
          <a:p>
            <a:r>
              <a:rPr lang="en-GB" sz="2900" dirty="0">
                <a:latin typeface="Times New Roman" panose="02020603050405020304" pitchFamily="18" charset="0"/>
                <a:cs typeface="Times New Roman" panose="02020603050405020304" pitchFamily="18" charset="0"/>
              </a:rPr>
              <a:t> {</a:t>
            </a:r>
          </a:p>
          <a:p>
            <a:r>
              <a:rPr lang="en-GB" sz="2900" dirty="0">
                <a:latin typeface="Times New Roman" panose="02020603050405020304" pitchFamily="18" charset="0"/>
                <a:cs typeface="Times New Roman" panose="02020603050405020304" pitchFamily="18" charset="0"/>
              </a:rPr>
              <a:t>  </a:t>
            </a:r>
            <a:r>
              <a:rPr lang="en-GB" sz="2900" dirty="0">
                <a:solidFill>
                  <a:schemeClr val="accent6">
                    <a:lumMod val="50000"/>
                  </a:schemeClr>
                </a:solidFill>
                <a:latin typeface="Times New Roman" panose="02020603050405020304" pitchFamily="18" charset="0"/>
                <a:cs typeface="Times New Roman" panose="02020603050405020304" pitchFamily="18" charset="0"/>
              </a:rPr>
              <a:t>//if marks is greater than 50, print “you are passed”</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printf</a:t>
            </a:r>
            <a:r>
              <a:rPr lang="en-GB" sz="2900" dirty="0">
                <a:latin typeface="Times New Roman" panose="02020603050405020304" pitchFamily="18" charset="0"/>
                <a:cs typeface="Times New Roman" panose="02020603050405020304" pitchFamily="18" charset="0"/>
              </a:rPr>
              <a:t>("you are passed");</a:t>
            </a:r>
          </a:p>
          <a:p>
            <a:r>
              <a:rPr lang="en-GB" sz="2900" dirty="0">
                <a:latin typeface="Times New Roman" panose="02020603050405020304" pitchFamily="18" charset="0"/>
                <a:cs typeface="Times New Roman" panose="02020603050405020304" pitchFamily="18" charset="0"/>
              </a:rPr>
              <a:t> }</a:t>
            </a:r>
          </a:p>
          <a:p>
            <a:r>
              <a:rPr lang="en-GB" sz="2900" dirty="0">
                <a:latin typeface="Times New Roman" panose="02020603050405020304" pitchFamily="18" charset="0"/>
                <a:cs typeface="Times New Roman" panose="02020603050405020304" pitchFamily="18" charset="0"/>
              </a:rPr>
              <a:t> if(marks&lt;50) </a:t>
            </a:r>
            <a:r>
              <a:rPr lang="en-GB" sz="2900" dirty="0">
                <a:solidFill>
                  <a:schemeClr val="accent6">
                    <a:lumMod val="50000"/>
                  </a:schemeClr>
                </a:solidFill>
                <a:latin typeface="Times New Roman" panose="02020603050405020304" pitchFamily="18" charset="0"/>
                <a:cs typeface="Times New Roman" panose="02020603050405020304" pitchFamily="18" charset="0"/>
              </a:rPr>
              <a:t>//check if value of marks is less than 50</a:t>
            </a:r>
            <a:endParaRPr lang="en-IN" sz="2900" dirty="0">
              <a:solidFill>
                <a:schemeClr val="accent6">
                  <a:lumMod val="50000"/>
                </a:schemeClr>
              </a:solidFill>
              <a:latin typeface="Times New Roman" panose="02020603050405020304" pitchFamily="18" charset="0"/>
              <a:cs typeface="Times New Roman" panose="02020603050405020304" pitchFamily="18" charset="0"/>
            </a:endParaRPr>
          </a:p>
          <a:p>
            <a:r>
              <a:rPr lang="en-GB" sz="2900" dirty="0">
                <a:latin typeface="Times New Roman" panose="02020603050405020304" pitchFamily="18" charset="0"/>
                <a:cs typeface="Times New Roman" panose="02020603050405020304" pitchFamily="18" charset="0"/>
              </a:rPr>
              <a:t> {</a:t>
            </a:r>
          </a:p>
          <a:p>
            <a:r>
              <a:rPr lang="en-GB" sz="2900" dirty="0">
                <a:latin typeface="Times New Roman" panose="02020603050405020304" pitchFamily="18" charset="0"/>
                <a:cs typeface="Times New Roman" panose="02020603050405020304" pitchFamily="18" charset="0"/>
              </a:rPr>
              <a:t>   </a:t>
            </a:r>
            <a:r>
              <a:rPr lang="en-GB" sz="2900" dirty="0">
                <a:solidFill>
                  <a:schemeClr val="accent6">
                    <a:lumMod val="50000"/>
                  </a:schemeClr>
                </a:solidFill>
                <a:latin typeface="Times New Roman" panose="02020603050405020304" pitchFamily="18" charset="0"/>
                <a:cs typeface="Times New Roman" panose="02020603050405020304" pitchFamily="18" charset="0"/>
              </a:rPr>
              <a:t>//if marks is less than 50, print “you are failed”</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printf</a:t>
            </a:r>
            <a:r>
              <a:rPr lang="en-GB" sz="2900" dirty="0">
                <a:latin typeface="Times New Roman" panose="02020603050405020304" pitchFamily="18" charset="0"/>
                <a:cs typeface="Times New Roman" panose="02020603050405020304" pitchFamily="18" charset="0"/>
              </a:rPr>
              <a:t>("you are failed");</a:t>
            </a:r>
          </a:p>
          <a:p>
            <a:r>
              <a:rPr lang="en-GB" sz="2900" dirty="0">
                <a:latin typeface="Times New Roman" panose="02020603050405020304" pitchFamily="18" charset="0"/>
                <a:cs typeface="Times New Roman" panose="02020603050405020304" pitchFamily="18" charset="0"/>
              </a:rPr>
              <a:t> } </a:t>
            </a:r>
            <a:endParaRPr lang="en-GB" sz="2900" dirty="0">
              <a:solidFill>
                <a:schemeClr val="accent6">
                  <a:lumMod val="50000"/>
                </a:schemeClr>
              </a:solidFill>
              <a:latin typeface="Times New Roman" panose="02020603050405020304" pitchFamily="18" charset="0"/>
              <a:cs typeface="Times New Roman" panose="02020603050405020304" pitchFamily="18" charset="0"/>
            </a:endParaRPr>
          </a:p>
          <a:p>
            <a:r>
              <a:rPr lang="en-GB" sz="2900" dirty="0">
                <a:solidFill>
                  <a:schemeClr val="accent6">
                    <a:lumMod val="50000"/>
                  </a:schemeClr>
                </a:solidFill>
                <a:latin typeface="Times New Roman" panose="02020603050405020304" pitchFamily="18" charset="0"/>
                <a:cs typeface="Times New Roman" panose="02020603050405020304" pitchFamily="18" charset="0"/>
              </a:rPr>
              <a:t>   //otherwise do nothing and exit program normally</a:t>
            </a:r>
          </a:p>
          <a:p>
            <a:r>
              <a:rPr lang="en-GB" sz="2900" dirty="0">
                <a:latin typeface="Times New Roman" panose="02020603050405020304" pitchFamily="18" charset="0"/>
                <a:cs typeface="Times New Roman" panose="02020603050405020304" pitchFamily="18" charset="0"/>
              </a:rPr>
              <a:t> return 0;</a:t>
            </a:r>
          </a:p>
          <a:p>
            <a:r>
              <a:rPr lang="en-GB" sz="2900" dirty="0">
                <a:latin typeface="Times New Roman" panose="02020603050405020304" pitchFamily="18" charset="0"/>
                <a:cs typeface="Times New Roman" panose="02020603050405020304" pitchFamily="18" charset="0"/>
              </a:rPr>
              <a:t>}</a:t>
            </a:r>
          </a:p>
        </p:txBody>
      </p:sp>
      <p:sp>
        <p:nvSpPr>
          <p:cNvPr id="14" name="Rectangle 13"/>
          <p:cNvSpPr/>
          <p:nvPr/>
        </p:nvSpPr>
        <p:spPr>
          <a:xfrm>
            <a:off x="1114880" y="1387475"/>
            <a:ext cx="8708568" cy="1523494"/>
          </a:xfrm>
          <a:prstGeom prst="rect">
            <a:avLst/>
          </a:prstGeom>
        </p:spPr>
        <p:txBody>
          <a:bodyPr wrap="square">
            <a:spAutoFit/>
          </a:bodyPr>
          <a:lstStyle/>
          <a:p>
            <a:pPr marL="23813" lvl="1"/>
            <a:r>
              <a:rPr lang="en-IN" sz="2900" b="1" dirty="0">
                <a:solidFill>
                  <a:schemeClr val="accent5">
                    <a:lumMod val="75000"/>
                  </a:schemeClr>
                </a:solidFill>
                <a:latin typeface="Times New Roman" panose="02020603050405020304" pitchFamily="18" charset="0"/>
                <a:cs typeface="Times New Roman" panose="02020603050405020304" pitchFamily="18" charset="0"/>
              </a:rPr>
              <a:t>Example 3</a:t>
            </a:r>
            <a:r>
              <a:rPr lang="en-GB" sz="2900" b="1" dirty="0">
                <a:solidFill>
                  <a:schemeClr val="accent5">
                    <a:lumMod val="75000"/>
                  </a:schemeClr>
                </a:solidFill>
                <a:latin typeface="Times New Roman" panose="02020603050405020304" pitchFamily="18" charset="0"/>
                <a:cs typeface="Times New Roman" panose="02020603050405020304" pitchFamily="18" charset="0"/>
              </a:rPr>
              <a:t>.</a:t>
            </a:r>
            <a:r>
              <a:rPr lang="en-GB" sz="3200" dirty="0">
                <a:solidFill>
                  <a:schemeClr val="accent5">
                    <a:lumMod val="75000"/>
                  </a:schemeClr>
                </a:solidFill>
              </a:rPr>
              <a:t> </a:t>
            </a:r>
            <a:r>
              <a:rPr lang="en-GB" sz="2900" b="1" dirty="0">
                <a:solidFill>
                  <a:schemeClr val="accent5">
                    <a:lumMod val="75000"/>
                  </a:schemeClr>
                </a:solidFill>
                <a:latin typeface="Times New Roman" panose="02020603050405020304" pitchFamily="18" charset="0"/>
                <a:cs typeface="Times New Roman" panose="02020603050405020304" pitchFamily="18" charset="0"/>
              </a:rPr>
              <a:t>Write a Program to check he/she is passed or failed based on input marks.</a:t>
            </a:r>
          </a:p>
          <a:p>
            <a:pPr marL="23813" lvl="1"/>
            <a:endParaRPr lang="en-GB" sz="29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DF10FFC-76FC-A001-3A12-5A0A19CCC432}"/>
              </a:ext>
            </a:extLst>
          </p:cNvPr>
          <p:cNvSpPr txBox="1"/>
          <p:nvPr/>
        </p:nvSpPr>
        <p:spPr>
          <a:xfrm>
            <a:off x="10402207" y="2357775"/>
            <a:ext cx="8793843" cy="8571577"/>
          </a:xfrm>
          <a:prstGeom prst="rect">
            <a:avLst/>
          </a:prstGeom>
          <a:noFill/>
          <a:ln>
            <a:solidFill>
              <a:srgbClr val="92D050"/>
            </a:solidFill>
          </a:ln>
        </p:spPr>
        <p:txBody>
          <a:bodyPr wrap="square" rtlCol="0">
            <a:spAutoFit/>
          </a:bodyPr>
          <a:lstStyle/>
          <a:p>
            <a:r>
              <a:rPr lang="en-GB" sz="2900" dirty="0">
                <a:latin typeface="Times New Roman" panose="02020603050405020304" pitchFamily="18" charset="0"/>
                <a:cs typeface="Times New Roman" panose="02020603050405020304" pitchFamily="18" charset="0"/>
              </a:rPr>
              <a:t>#include&lt;</a:t>
            </a:r>
            <a:r>
              <a:rPr lang="en-GB" sz="2900" dirty="0" err="1">
                <a:latin typeface="Times New Roman" panose="02020603050405020304" pitchFamily="18" charset="0"/>
                <a:cs typeface="Times New Roman" panose="02020603050405020304" pitchFamily="18" charset="0"/>
              </a:rPr>
              <a:t>stdio.h</a:t>
            </a:r>
            <a:r>
              <a:rPr lang="en-GB" sz="2900" dirty="0">
                <a:latin typeface="Times New Roman" panose="02020603050405020304" pitchFamily="18" charset="0"/>
                <a:cs typeface="Times New Roman" panose="02020603050405020304" pitchFamily="18" charset="0"/>
              </a:rPr>
              <a:t>&gt;</a:t>
            </a:r>
          </a:p>
          <a:p>
            <a:r>
              <a:rPr lang="en-GB" sz="2900" dirty="0">
                <a:latin typeface="Times New Roman" panose="02020603050405020304" pitchFamily="18" charset="0"/>
                <a:cs typeface="Times New Roman" panose="02020603050405020304" pitchFamily="18" charset="0"/>
              </a:rPr>
              <a:t>main()</a:t>
            </a:r>
          </a:p>
          <a:p>
            <a:r>
              <a:rPr lang="en-GB" sz="2900" dirty="0">
                <a:latin typeface="Times New Roman" panose="02020603050405020304" pitchFamily="18" charset="0"/>
                <a:cs typeface="Times New Roman" panose="02020603050405020304" pitchFamily="18" charset="0"/>
              </a:rPr>
              <a:t>{</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int</a:t>
            </a:r>
            <a:r>
              <a:rPr lang="en-GB" sz="2900" dirty="0">
                <a:latin typeface="Times New Roman" panose="02020603050405020304" pitchFamily="18" charset="0"/>
                <a:cs typeface="Times New Roman" panose="02020603050405020304" pitchFamily="18" charset="0"/>
              </a:rPr>
              <a:t> age;;</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printf</a:t>
            </a:r>
            <a:r>
              <a:rPr lang="en-GB" sz="2900" dirty="0">
                <a:latin typeface="Times New Roman" panose="02020603050405020304" pitchFamily="18" charset="0"/>
                <a:cs typeface="Times New Roman" panose="02020603050405020304" pitchFamily="18" charset="0"/>
              </a:rPr>
              <a:t>(" enter your age: " ); </a:t>
            </a:r>
            <a:r>
              <a:rPr lang="en-GB" sz="2900" dirty="0">
                <a:solidFill>
                  <a:schemeClr val="accent6">
                    <a:lumMod val="50000"/>
                  </a:schemeClr>
                </a:solidFill>
                <a:latin typeface="Times New Roman" panose="02020603050405020304" pitchFamily="18" charset="0"/>
                <a:cs typeface="Times New Roman" panose="02020603050405020304" pitchFamily="18" charset="0"/>
              </a:rPr>
              <a:t>//ask user to enter his/her age</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scanf</a:t>
            </a:r>
            <a:r>
              <a:rPr lang="en-GB" sz="2900" dirty="0">
                <a:latin typeface="Times New Roman" panose="02020603050405020304" pitchFamily="18" charset="0"/>
                <a:cs typeface="Times New Roman" panose="02020603050405020304" pitchFamily="18" charset="0"/>
              </a:rPr>
              <a:t>("%</a:t>
            </a:r>
            <a:r>
              <a:rPr lang="en-GB" sz="2900" dirty="0" err="1">
                <a:latin typeface="Times New Roman" panose="02020603050405020304" pitchFamily="18" charset="0"/>
                <a:cs typeface="Times New Roman" panose="02020603050405020304" pitchFamily="18" charset="0"/>
              </a:rPr>
              <a:t>d",&amp;age</a:t>
            </a:r>
            <a:r>
              <a:rPr lang="en-GB" sz="2900" dirty="0">
                <a:latin typeface="Times New Roman" panose="02020603050405020304" pitchFamily="18" charset="0"/>
                <a:cs typeface="Times New Roman" panose="02020603050405020304" pitchFamily="18" charset="0"/>
              </a:rPr>
              <a:t>); </a:t>
            </a:r>
            <a:r>
              <a:rPr lang="en-GB" sz="2900" dirty="0">
                <a:solidFill>
                  <a:schemeClr val="accent6">
                    <a:lumMod val="50000"/>
                  </a:schemeClr>
                </a:solidFill>
                <a:latin typeface="Times New Roman" panose="02020603050405020304" pitchFamily="18" charset="0"/>
                <a:cs typeface="Times New Roman" panose="02020603050405020304" pitchFamily="18" charset="0"/>
              </a:rPr>
              <a:t>//read age</a:t>
            </a:r>
          </a:p>
          <a:p>
            <a:r>
              <a:rPr lang="en-GB" sz="2900" dirty="0">
                <a:latin typeface="Times New Roman" panose="02020603050405020304" pitchFamily="18" charset="0"/>
                <a:cs typeface="Times New Roman" panose="02020603050405020304" pitchFamily="18" charset="0"/>
              </a:rPr>
              <a:t> if(age&gt;=60) </a:t>
            </a:r>
            <a:r>
              <a:rPr lang="en-GB" sz="2900" dirty="0">
                <a:solidFill>
                  <a:schemeClr val="accent6">
                    <a:lumMod val="50000"/>
                  </a:schemeClr>
                </a:solidFill>
                <a:latin typeface="Times New Roman" panose="02020603050405020304" pitchFamily="18" charset="0"/>
                <a:cs typeface="Times New Roman" panose="02020603050405020304" pitchFamily="18" charset="0"/>
              </a:rPr>
              <a:t>//check if his/her age is more than 59</a:t>
            </a:r>
            <a:endParaRPr lang="en-IN" sz="2900" dirty="0">
              <a:solidFill>
                <a:schemeClr val="accent6">
                  <a:lumMod val="50000"/>
                </a:schemeClr>
              </a:solidFill>
              <a:latin typeface="Times New Roman" panose="02020603050405020304" pitchFamily="18" charset="0"/>
              <a:cs typeface="Times New Roman" panose="02020603050405020304" pitchFamily="18" charset="0"/>
            </a:endParaRPr>
          </a:p>
          <a:p>
            <a:r>
              <a:rPr lang="en-GB" sz="2900" dirty="0">
                <a:latin typeface="Times New Roman" panose="02020603050405020304" pitchFamily="18" charset="0"/>
                <a:cs typeface="Times New Roman" panose="02020603050405020304" pitchFamily="18" charset="0"/>
              </a:rPr>
              <a:t> {</a:t>
            </a:r>
          </a:p>
          <a:p>
            <a:r>
              <a:rPr lang="en-GB" sz="2900" dirty="0">
                <a:solidFill>
                  <a:schemeClr val="accent6">
                    <a:lumMod val="50000"/>
                  </a:schemeClr>
                </a:solidFill>
                <a:latin typeface="Times New Roman" panose="02020603050405020304" pitchFamily="18" charset="0"/>
                <a:cs typeface="Times New Roman" panose="02020603050405020304" pitchFamily="18" charset="0"/>
              </a:rPr>
              <a:t>/* if age is more than 59, then notify user “you can retire now*/</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printf</a:t>
            </a:r>
            <a:r>
              <a:rPr lang="en-GB" sz="2900" dirty="0">
                <a:latin typeface="Times New Roman" panose="02020603050405020304" pitchFamily="18" charset="0"/>
                <a:cs typeface="Times New Roman" panose="02020603050405020304" pitchFamily="18" charset="0"/>
              </a:rPr>
              <a:t>("you can retire now");</a:t>
            </a:r>
          </a:p>
          <a:p>
            <a:r>
              <a:rPr lang="en-GB" sz="2900" dirty="0">
                <a:latin typeface="Times New Roman" panose="02020603050405020304" pitchFamily="18" charset="0"/>
                <a:cs typeface="Times New Roman" panose="02020603050405020304" pitchFamily="18" charset="0"/>
              </a:rPr>
              <a:t> }</a:t>
            </a:r>
          </a:p>
          <a:p>
            <a:r>
              <a:rPr lang="en-GB" sz="2900" dirty="0">
                <a:solidFill>
                  <a:schemeClr val="accent6">
                    <a:lumMod val="50000"/>
                  </a:schemeClr>
                </a:solidFill>
                <a:latin typeface="Times New Roman" panose="02020603050405020304" pitchFamily="18" charset="0"/>
                <a:cs typeface="Times New Roman" panose="02020603050405020304" pitchFamily="18" charset="0"/>
              </a:rPr>
              <a:t>//otherwise do nothing and exit the program normally</a:t>
            </a:r>
          </a:p>
          <a:p>
            <a:r>
              <a:rPr lang="en-GB" sz="2900" dirty="0">
                <a:latin typeface="Times New Roman" panose="02020603050405020304" pitchFamily="18" charset="0"/>
                <a:cs typeface="Times New Roman" panose="02020603050405020304" pitchFamily="18" charset="0"/>
              </a:rPr>
              <a:t> return 0;</a:t>
            </a:r>
          </a:p>
          <a:p>
            <a:r>
              <a:rPr lang="en-GB" sz="2900" dirty="0">
                <a:latin typeface="Times New Roman" panose="02020603050405020304" pitchFamily="18" charset="0"/>
                <a:cs typeface="Times New Roman" panose="02020603050405020304" pitchFamily="18" charset="0"/>
              </a:rPr>
              <a:t>}</a:t>
            </a:r>
          </a:p>
          <a:p>
            <a:endParaRPr lang="en-GB" sz="2900" dirty="0">
              <a:latin typeface="Times New Roman" panose="02020603050405020304" pitchFamily="18" charset="0"/>
              <a:cs typeface="Times New Roman" panose="02020603050405020304" pitchFamily="18" charset="0"/>
            </a:endParaRPr>
          </a:p>
          <a:p>
            <a:endParaRPr lang="en-GB" sz="2900" dirty="0">
              <a:latin typeface="Times New Roman" panose="02020603050405020304" pitchFamily="18" charset="0"/>
              <a:cs typeface="Times New Roman" panose="02020603050405020304" pitchFamily="18" charset="0"/>
            </a:endParaRPr>
          </a:p>
          <a:p>
            <a:endParaRPr lang="en-GB" sz="2900" dirty="0">
              <a:latin typeface="Times New Roman" panose="02020603050405020304" pitchFamily="18" charset="0"/>
              <a:cs typeface="Times New Roman" panose="02020603050405020304" pitchFamily="18" charset="0"/>
            </a:endParaRPr>
          </a:p>
          <a:p>
            <a:endParaRPr lang="en-GB" sz="29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FDDE1ED-B03A-CAC1-4762-EE424C7B7174}"/>
              </a:ext>
            </a:extLst>
          </p:cNvPr>
          <p:cNvSpPr/>
          <p:nvPr/>
        </p:nvSpPr>
        <p:spPr>
          <a:xfrm>
            <a:off x="10402207" y="1387475"/>
            <a:ext cx="8829588" cy="1477328"/>
          </a:xfrm>
          <a:prstGeom prst="rect">
            <a:avLst/>
          </a:prstGeom>
        </p:spPr>
        <p:txBody>
          <a:bodyPr wrap="square">
            <a:spAutoFit/>
          </a:bodyPr>
          <a:lstStyle/>
          <a:p>
            <a:pPr marL="0" lvl="1">
              <a:tabLst>
                <a:tab pos="1338263" algn="l"/>
              </a:tabLst>
            </a:pPr>
            <a:r>
              <a:rPr lang="en-IN" sz="3000" b="1" dirty="0">
                <a:solidFill>
                  <a:schemeClr val="accent5">
                    <a:lumMod val="75000"/>
                  </a:schemeClr>
                </a:solidFill>
                <a:latin typeface="Times New Roman" panose="02020603050405020304" pitchFamily="18" charset="0"/>
                <a:cs typeface="Times New Roman" panose="02020603050405020304" pitchFamily="18" charset="0"/>
              </a:rPr>
              <a:t>Example </a:t>
            </a:r>
            <a:r>
              <a:rPr lang="en-GB" sz="3000" b="1" dirty="0">
                <a:solidFill>
                  <a:schemeClr val="accent5">
                    <a:lumMod val="75000"/>
                  </a:schemeClr>
                </a:solidFill>
                <a:latin typeface="Times New Roman" panose="02020603050405020304" pitchFamily="18" charset="0"/>
                <a:cs typeface="Times New Roman" panose="02020603050405020304" pitchFamily="18" charset="0"/>
              </a:rPr>
              <a:t>4. Write a Program to check whether he/she is eligible to retire or not. </a:t>
            </a:r>
          </a:p>
          <a:p>
            <a:pPr marL="0" lvl="1">
              <a:tabLst>
                <a:tab pos="1338263" algn="l"/>
              </a:tabLst>
            </a:pPr>
            <a:endParaRPr lang="en-GB" sz="30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19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7913"/>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9331325" y="1477555"/>
            <a:ext cx="10017125" cy="935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500" kern="0" dirty="0">
                <a:latin typeface="Times New Roman" panose="02020603050405020304" pitchFamily="18" charset="0"/>
                <a:cs typeface="Times New Roman" panose="02020603050405020304" pitchFamily="18" charset="0"/>
              </a:rPr>
              <a:t>Use of </a:t>
            </a:r>
            <a:r>
              <a:rPr lang="en-GB" sz="3500" b="1" i="1" kern="0" dirty="0">
                <a:latin typeface="Times New Roman" panose="02020603050405020304" pitchFamily="18" charset="0"/>
                <a:cs typeface="Times New Roman" panose="02020603050405020304" pitchFamily="18" charset="0"/>
              </a:rPr>
              <a:t>if</a:t>
            </a:r>
            <a:r>
              <a:rPr lang="en-GB" sz="3500" kern="0" dirty="0">
                <a:latin typeface="Times New Roman" panose="02020603050405020304" pitchFamily="18" charset="0"/>
                <a:cs typeface="Times New Roman" panose="02020603050405020304" pitchFamily="18" charset="0"/>
              </a:rPr>
              <a:t> within the body of another </a:t>
            </a:r>
            <a:r>
              <a:rPr lang="en-GB" sz="3500" b="1" i="1" kern="0" dirty="0">
                <a:latin typeface="Times New Roman" panose="02020603050405020304" pitchFamily="18" charset="0"/>
                <a:cs typeface="Times New Roman" panose="02020603050405020304" pitchFamily="18" charset="0"/>
              </a:rPr>
              <a:t>if</a:t>
            </a:r>
            <a:r>
              <a:rPr lang="en-GB" sz="3500" b="1" kern="0" dirty="0">
                <a:latin typeface="Times New Roman" panose="02020603050405020304" pitchFamily="18" charset="0"/>
                <a:cs typeface="Times New Roman" panose="02020603050405020304" pitchFamily="18" charset="0"/>
              </a:rPr>
              <a:t> </a:t>
            </a:r>
            <a:r>
              <a:rPr lang="en-GB" sz="3500" kern="0" dirty="0">
                <a:latin typeface="Times New Roman" panose="02020603050405020304" pitchFamily="18" charset="0"/>
                <a:cs typeface="Times New Roman" panose="02020603050405020304" pitchFamily="18" charset="0"/>
              </a:rPr>
              <a:t>is called as nested</a:t>
            </a:r>
            <a:r>
              <a:rPr lang="en-GB" sz="3500" b="1" i="1" kern="0" dirty="0">
                <a:latin typeface="Times New Roman" panose="02020603050405020304" pitchFamily="18" charset="0"/>
                <a:cs typeface="Times New Roman" panose="02020603050405020304" pitchFamily="18" charset="0"/>
              </a:rPr>
              <a:t> if</a:t>
            </a:r>
            <a:r>
              <a:rPr lang="en-GB" sz="3500" b="1" kern="0" dirty="0">
                <a:latin typeface="Times New Roman" panose="02020603050405020304" pitchFamily="18" charset="0"/>
                <a:cs typeface="Times New Roman" panose="02020603050405020304" pitchFamily="18" charset="0"/>
              </a:rPr>
              <a:t>.</a:t>
            </a:r>
          </a:p>
          <a:p>
            <a:pPr algn="just" defTabSz="914400"/>
            <a:r>
              <a:rPr lang="en-GB" sz="3500" kern="0" dirty="0">
                <a:latin typeface="Times New Roman" panose="02020603050405020304" pitchFamily="18" charset="0"/>
                <a:cs typeface="Times New Roman" panose="02020603050405020304" pitchFamily="18" charset="0"/>
              </a:rPr>
              <a:t>When a series of conditions are to be evaluated for the value of a variable, we may have to nest an </a:t>
            </a:r>
            <a:r>
              <a:rPr lang="en-GB" sz="3500" b="1" i="1" kern="0" dirty="0">
                <a:latin typeface="Times New Roman" panose="02020603050405020304" pitchFamily="18" charset="0"/>
                <a:cs typeface="Times New Roman" panose="02020603050405020304" pitchFamily="18" charset="0"/>
              </a:rPr>
              <a:t>if </a:t>
            </a:r>
            <a:r>
              <a:rPr lang="en-GB" sz="3500" kern="0" dirty="0">
                <a:latin typeface="Times New Roman" panose="02020603050405020304" pitchFamily="18" charset="0"/>
                <a:cs typeface="Times New Roman" panose="02020603050405020304" pitchFamily="18" charset="0"/>
              </a:rPr>
              <a:t>statement, i.e., need to use </a:t>
            </a:r>
            <a:r>
              <a:rPr lang="en-GB" sz="3500" b="1" i="1" kern="0" dirty="0">
                <a:latin typeface="Times New Roman" panose="02020603050405020304" pitchFamily="18" charset="0"/>
                <a:cs typeface="Times New Roman" panose="02020603050405020304" pitchFamily="18" charset="0"/>
              </a:rPr>
              <a:t>inner</a:t>
            </a:r>
            <a:r>
              <a:rPr lang="en-GB" sz="3500" kern="0" dirty="0">
                <a:latin typeface="Times New Roman" panose="02020603050405020304" pitchFamily="18" charset="0"/>
                <a:cs typeface="Times New Roman" panose="02020603050405020304" pitchFamily="18" charset="0"/>
              </a:rPr>
              <a:t> </a:t>
            </a:r>
            <a:r>
              <a:rPr lang="en-GB" sz="3500" b="1" i="1" kern="0" dirty="0">
                <a:latin typeface="Times New Roman" panose="02020603050405020304" pitchFamily="18" charset="0"/>
                <a:cs typeface="Times New Roman" panose="02020603050405020304" pitchFamily="18" charset="0"/>
              </a:rPr>
              <a:t>if</a:t>
            </a:r>
            <a:r>
              <a:rPr lang="en-GB" sz="3500" kern="0" dirty="0">
                <a:latin typeface="Times New Roman" panose="02020603050405020304" pitchFamily="18" charset="0"/>
                <a:cs typeface="Times New Roman" panose="02020603050405020304" pitchFamily="18" charset="0"/>
              </a:rPr>
              <a:t> inside the </a:t>
            </a:r>
            <a:r>
              <a:rPr lang="en-GB" sz="3500" b="1" i="1" kern="0" dirty="0">
                <a:latin typeface="Times New Roman" panose="02020603050405020304" pitchFamily="18" charset="0"/>
                <a:cs typeface="Times New Roman" panose="02020603050405020304" pitchFamily="18" charset="0"/>
              </a:rPr>
              <a:t>outer</a:t>
            </a:r>
            <a:r>
              <a:rPr lang="en-GB" sz="3500" kern="0" dirty="0">
                <a:latin typeface="Times New Roman" panose="02020603050405020304" pitchFamily="18" charset="0"/>
                <a:cs typeface="Times New Roman" panose="02020603050405020304" pitchFamily="18" charset="0"/>
              </a:rPr>
              <a:t> </a:t>
            </a:r>
            <a:r>
              <a:rPr lang="en-GB" sz="3500" b="1" i="1" kern="0" dirty="0">
                <a:latin typeface="Times New Roman" panose="02020603050405020304" pitchFamily="18" charset="0"/>
                <a:cs typeface="Times New Roman" panose="02020603050405020304" pitchFamily="18" charset="0"/>
              </a:rPr>
              <a:t>if</a:t>
            </a:r>
            <a:r>
              <a:rPr lang="en-GB" sz="3500" kern="0" dirty="0">
                <a:latin typeface="Times New Roman" panose="02020603050405020304" pitchFamily="18" charset="0"/>
                <a:cs typeface="Times New Roman" panose="02020603050405020304" pitchFamily="18" charset="0"/>
              </a:rPr>
              <a:t>.</a:t>
            </a:r>
          </a:p>
          <a:p>
            <a:pPr algn="just" defTabSz="914400"/>
            <a:r>
              <a:rPr lang="en-GB" sz="3500" kern="0" dirty="0">
                <a:latin typeface="Times New Roman" panose="02020603050405020304" pitchFamily="18" charset="0"/>
                <a:cs typeface="Times New Roman" panose="02020603050405020304" pitchFamily="18" charset="0"/>
              </a:rPr>
              <a:t>As per syntax of nested</a:t>
            </a:r>
            <a:r>
              <a:rPr lang="en-GB" sz="3500" b="1" i="1" kern="0" dirty="0">
                <a:latin typeface="Times New Roman" panose="02020603050405020304" pitchFamily="18" charset="0"/>
                <a:cs typeface="Times New Roman" panose="02020603050405020304" pitchFamily="18" charset="0"/>
              </a:rPr>
              <a:t> if</a:t>
            </a:r>
            <a:r>
              <a:rPr lang="en-GB" sz="3500" kern="0" dirty="0">
                <a:latin typeface="Times New Roman" panose="02020603050405020304" pitchFamily="18" charset="0"/>
                <a:cs typeface="Times New Roman" panose="02020603050405020304" pitchFamily="18" charset="0"/>
              </a:rPr>
              <a:t>, if the </a:t>
            </a:r>
            <a:r>
              <a:rPr lang="en-GB" sz="3500" b="1" i="1" kern="0" dirty="0">
                <a:solidFill>
                  <a:schemeClr val="accent2">
                    <a:lumMod val="50000"/>
                  </a:schemeClr>
                </a:solidFill>
                <a:latin typeface="Times New Roman" panose="02020603050405020304" pitchFamily="18" charset="0"/>
                <a:cs typeface="Times New Roman" panose="02020603050405020304" pitchFamily="18" charset="0"/>
              </a:rPr>
              <a:t>test expression1</a:t>
            </a:r>
            <a:r>
              <a:rPr lang="en-GB" sz="3500" kern="0" dirty="0">
                <a:latin typeface="Times New Roman" panose="02020603050405020304" pitchFamily="18" charset="0"/>
                <a:cs typeface="Times New Roman" panose="02020603050405020304" pitchFamily="18" charset="0"/>
              </a:rPr>
              <a:t> is true it continues to perform the second test (</a:t>
            </a:r>
            <a:r>
              <a:rPr lang="en-GB" sz="3500" b="1" i="1" kern="0" dirty="0">
                <a:solidFill>
                  <a:schemeClr val="accent2">
                    <a:lumMod val="50000"/>
                  </a:schemeClr>
                </a:solidFill>
                <a:latin typeface="Times New Roman" panose="02020603050405020304" pitchFamily="18" charset="0"/>
                <a:cs typeface="Times New Roman" panose="02020603050405020304" pitchFamily="18" charset="0"/>
              </a:rPr>
              <a:t>test expression2</a:t>
            </a:r>
            <a:r>
              <a:rPr lang="en-GB" sz="3500" i="1" kern="0" dirty="0">
                <a:latin typeface="Times New Roman" panose="02020603050405020304" pitchFamily="18" charset="0"/>
                <a:cs typeface="Times New Roman" panose="02020603050405020304" pitchFamily="18" charset="0"/>
              </a:rPr>
              <a:t>). </a:t>
            </a:r>
            <a:r>
              <a:rPr lang="en-GB" sz="3500" kern="0" dirty="0">
                <a:latin typeface="Times New Roman" panose="02020603050405020304" pitchFamily="18" charset="0"/>
                <a:cs typeface="Times New Roman" panose="02020603050405020304" pitchFamily="18" charset="0"/>
              </a:rPr>
              <a:t>Otherwise it ignores the </a:t>
            </a:r>
            <a:r>
              <a:rPr lang="en-GB" sz="3500" b="1" i="1" kern="0" dirty="0">
                <a:latin typeface="Times New Roman" panose="02020603050405020304" pitchFamily="18" charset="0"/>
                <a:cs typeface="Times New Roman" panose="02020603050405020304" pitchFamily="18" charset="0"/>
              </a:rPr>
              <a:t>inner if </a:t>
            </a:r>
            <a:r>
              <a:rPr lang="en-GB" sz="3500" kern="0" dirty="0">
                <a:latin typeface="Times New Roman" panose="02020603050405020304" pitchFamily="18" charset="0"/>
                <a:cs typeface="Times New Roman" panose="02020603050405020304" pitchFamily="18" charset="0"/>
              </a:rPr>
              <a:t>and continues to execute the </a:t>
            </a:r>
            <a:r>
              <a:rPr lang="en-GB" sz="3500" b="1" i="1" dirty="0">
                <a:solidFill>
                  <a:srgbClr val="FF0000"/>
                </a:solidFill>
                <a:latin typeface="Courier New" panose="02070309020205020404" pitchFamily="49" charset="0"/>
                <a:cs typeface="Courier New" panose="02070309020205020404" pitchFamily="49" charset="0"/>
              </a:rPr>
              <a:t>outer next statement</a:t>
            </a:r>
            <a:r>
              <a:rPr lang="en-GB" sz="3500" kern="0" dirty="0">
                <a:latin typeface="Times New Roman" panose="02020603050405020304" pitchFamily="18" charset="0"/>
                <a:cs typeface="Times New Roman" panose="02020603050405020304" pitchFamily="18" charset="0"/>
              </a:rPr>
              <a:t>. </a:t>
            </a:r>
          </a:p>
          <a:p>
            <a:pPr algn="just" defTabSz="914400"/>
            <a:r>
              <a:rPr lang="en-GB" sz="3500" kern="0" dirty="0">
                <a:latin typeface="Times New Roman" panose="02020603050405020304" pitchFamily="18" charset="0"/>
                <a:cs typeface="Times New Roman" panose="02020603050405020304" pitchFamily="18" charset="0"/>
              </a:rPr>
              <a:t>If the </a:t>
            </a:r>
            <a:r>
              <a:rPr lang="en-GB" sz="3500" b="1" i="1" kern="0" dirty="0">
                <a:solidFill>
                  <a:schemeClr val="accent2">
                    <a:lumMod val="50000"/>
                  </a:schemeClr>
                </a:solidFill>
                <a:latin typeface="Times New Roman" panose="02020603050405020304" pitchFamily="18" charset="0"/>
                <a:cs typeface="Times New Roman" panose="02020603050405020304" pitchFamily="18" charset="0"/>
              </a:rPr>
              <a:t>test expression2</a:t>
            </a:r>
            <a:r>
              <a:rPr lang="en-GB" sz="3500" kern="0" dirty="0">
                <a:latin typeface="Times New Roman" panose="02020603050405020304" pitchFamily="18" charset="0"/>
                <a:cs typeface="Times New Roman" panose="02020603050405020304" pitchFamily="18" charset="0"/>
              </a:rPr>
              <a:t> is true, it continues to execute the </a:t>
            </a:r>
            <a:r>
              <a:rPr lang="en-GB" sz="3500" b="1" i="1" dirty="0">
                <a:solidFill>
                  <a:schemeClr val="accent3">
                    <a:lumMod val="50000"/>
                  </a:schemeClr>
                </a:solidFill>
                <a:latin typeface="Courier New" panose="02070309020205020404" pitchFamily="49" charset="0"/>
                <a:cs typeface="Courier New" panose="02070309020205020404" pitchFamily="49" charset="0"/>
              </a:rPr>
              <a:t>inner if block</a:t>
            </a:r>
            <a:r>
              <a:rPr lang="en-GB" sz="3500" dirty="0">
                <a:latin typeface="Courier New" panose="02070309020205020404" pitchFamily="49" charset="0"/>
                <a:cs typeface="Courier New" panose="02070309020205020404" pitchFamily="49" charset="0"/>
              </a:rPr>
              <a:t>, </a:t>
            </a:r>
            <a:r>
              <a:rPr lang="en-GB" sz="3500" kern="0" dirty="0">
                <a:latin typeface="Times New Roman" panose="02020603050405020304" pitchFamily="18" charset="0"/>
                <a:cs typeface="Times New Roman" panose="02020603050405020304" pitchFamily="18" charset="0"/>
              </a:rPr>
              <a:t>otherwise control jumps to the </a:t>
            </a:r>
            <a:r>
              <a:rPr lang="en-GB" sz="3500" b="1" i="1" dirty="0">
                <a:solidFill>
                  <a:srgbClr val="FF0000"/>
                </a:solidFill>
                <a:latin typeface="Courier New" panose="02070309020205020404" pitchFamily="49" charset="0"/>
                <a:cs typeface="Courier New" panose="02070309020205020404" pitchFamily="49" charset="0"/>
              </a:rPr>
              <a:t>inner next statement</a:t>
            </a:r>
            <a:r>
              <a:rPr lang="en-GB" sz="3500" dirty="0">
                <a:latin typeface="Courier New" panose="02070309020205020404" pitchFamily="49" charset="0"/>
                <a:cs typeface="Courier New" panose="02070309020205020404" pitchFamily="49" charset="0"/>
              </a:rPr>
              <a:t> </a:t>
            </a:r>
            <a:r>
              <a:rPr lang="en-GB" sz="3500" kern="0" dirty="0">
                <a:latin typeface="Times New Roman" panose="02020603050405020304" pitchFamily="18" charset="0"/>
                <a:cs typeface="Times New Roman" panose="02020603050405020304" pitchFamily="18" charset="0"/>
              </a:rPr>
              <a:t>and it is executed.</a:t>
            </a:r>
          </a:p>
          <a:p>
            <a:pPr algn="just" defTabSz="914400"/>
            <a:r>
              <a:rPr lang="en-GB" sz="3500" kern="0" dirty="0">
                <a:latin typeface="Times New Roman" panose="02020603050405020304" pitchFamily="18" charset="0"/>
                <a:cs typeface="Times New Roman" panose="02020603050405020304" pitchFamily="18" charset="0"/>
              </a:rPr>
              <a:t>After executing the </a:t>
            </a:r>
            <a:r>
              <a:rPr lang="en-GB" sz="3500" b="1" i="1" dirty="0">
                <a:solidFill>
                  <a:srgbClr val="FF0000"/>
                </a:solidFill>
                <a:latin typeface="Courier New" panose="02070309020205020404" pitchFamily="49" charset="0"/>
                <a:cs typeface="Courier New" panose="02070309020205020404" pitchFamily="49" charset="0"/>
              </a:rPr>
              <a:t>inner next statement </a:t>
            </a:r>
            <a:r>
              <a:rPr lang="en-GB" sz="3500" kern="0" dirty="0">
                <a:latin typeface="Times New Roman" panose="02020603050405020304" pitchFamily="18" charset="0"/>
                <a:cs typeface="Times New Roman" panose="02020603050405020304" pitchFamily="18" charset="0"/>
              </a:rPr>
              <a:t>then the control is transferred to the </a:t>
            </a:r>
            <a:r>
              <a:rPr lang="en-GB" sz="3500" b="1" i="1" dirty="0">
                <a:solidFill>
                  <a:srgbClr val="FF0000"/>
                </a:solidFill>
                <a:latin typeface="Courier New" panose="02070309020205020404" pitchFamily="49" charset="0"/>
                <a:cs typeface="Courier New" panose="02070309020205020404" pitchFamily="49" charset="0"/>
              </a:rPr>
              <a:t>outer next statement</a:t>
            </a:r>
            <a:r>
              <a:rPr lang="en-GB" sz="3500" b="1" i="1" dirty="0">
                <a:solidFill>
                  <a:srgbClr val="FF0000"/>
                </a:solidFill>
                <a:latin typeface="Times New Roman" panose="02020603050405020304" pitchFamily="18" charset="0"/>
                <a:cs typeface="Times New Roman" panose="02020603050405020304" pitchFamily="18" charset="0"/>
              </a:rPr>
              <a:t> </a:t>
            </a:r>
            <a:r>
              <a:rPr lang="en-GB" sz="3500" dirty="0">
                <a:latin typeface="Times New Roman" panose="02020603050405020304" pitchFamily="18" charset="0"/>
                <a:cs typeface="Times New Roman" panose="02020603050405020304" pitchFamily="18" charset="0"/>
              </a:rPr>
              <a:t>then it is executed and reaches the end of the program.</a:t>
            </a:r>
            <a:r>
              <a:rPr lang="en-GB" sz="3500" b="1" i="1" kern="0" dirty="0">
                <a:latin typeface="Times New Roman" panose="02020603050405020304" pitchFamily="18" charset="0"/>
                <a:cs typeface="Times New Roman" panose="02020603050405020304" pitchFamily="18" charset="0"/>
              </a:rPr>
              <a:t>.</a:t>
            </a:r>
          </a:p>
        </p:txBody>
      </p:sp>
      <p:sp>
        <p:nvSpPr>
          <p:cNvPr id="2" name="Rectangle 1"/>
          <p:cNvSpPr/>
          <p:nvPr/>
        </p:nvSpPr>
        <p:spPr>
          <a:xfrm>
            <a:off x="3422650" y="473075"/>
            <a:ext cx="4147289" cy="707886"/>
          </a:xfrm>
          <a:prstGeom prst="rect">
            <a:avLst/>
          </a:prstGeom>
        </p:spPr>
        <p:txBody>
          <a:bodyPr wrap="none">
            <a:spAutoFit/>
          </a:bodyPr>
          <a:lstStyle/>
          <a:p>
            <a:r>
              <a:rPr lang="en-IN" sz="4000" dirty="0">
                <a:solidFill>
                  <a:schemeClr val="accent1">
                    <a:lumMod val="75000"/>
                  </a:schemeClr>
                </a:solidFill>
                <a:latin typeface="Times New Roman" panose="02020603050405020304" pitchFamily="18" charset="0"/>
                <a:cs typeface="Times New Roman" panose="02020603050405020304" pitchFamily="18" charset="0"/>
              </a:rPr>
              <a:t>Nested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a:t>
            </a:r>
          </a:p>
        </p:txBody>
      </p:sp>
      <p:sp>
        <p:nvSpPr>
          <p:cNvPr id="3" name="Rectangle 2">
            <a:extLst>
              <a:ext uri="{FF2B5EF4-FFF2-40B4-BE49-F238E27FC236}">
                <a16:creationId xmlns:a16="http://schemas.microsoft.com/office/drawing/2014/main" id="{CC1941E2-F72D-199E-EF8E-EB9F9E5F25F5}"/>
              </a:ext>
            </a:extLst>
          </p:cNvPr>
          <p:cNvSpPr/>
          <p:nvPr/>
        </p:nvSpPr>
        <p:spPr>
          <a:xfrm>
            <a:off x="1843088" y="1311275"/>
            <a:ext cx="5770562" cy="4047262"/>
          </a:xfrm>
          <a:prstGeom prst="rect">
            <a:avLst/>
          </a:prstGeom>
        </p:spPr>
        <p:txBody>
          <a:bodyPr wrap="square">
            <a:spAutoFit/>
          </a:bodyPr>
          <a:lstStyle/>
          <a:p>
            <a:r>
              <a:rPr lang="en-GB" sz="2500" b="1" dirty="0">
                <a:latin typeface="Courier New" panose="02070309020205020404" pitchFamily="49" charset="0"/>
                <a:cs typeface="Courier New" panose="02070309020205020404" pitchFamily="49" charset="0"/>
              </a:rPr>
              <a:t>Syntax of the nested </a:t>
            </a:r>
            <a:r>
              <a:rPr lang="en-GB" sz="2500" b="1" i="1" dirty="0">
                <a:latin typeface="Courier New" panose="02070309020205020404" pitchFamily="49" charset="0"/>
                <a:cs typeface="Courier New" panose="02070309020205020404" pitchFamily="49" charset="0"/>
              </a:rPr>
              <a:t>if</a:t>
            </a:r>
            <a:r>
              <a:rPr lang="en-GB" sz="2500" b="1" dirty="0">
                <a:latin typeface="Courier New" panose="02070309020205020404" pitchFamily="49" charset="0"/>
                <a:cs typeface="Courier New" panose="02070309020205020404" pitchFamily="49" charset="0"/>
              </a:rPr>
              <a:t>:</a:t>
            </a:r>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if(</a:t>
            </a:r>
            <a:r>
              <a:rPr lang="en-GB" sz="25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if(</a:t>
            </a:r>
            <a:r>
              <a:rPr lang="en-GB" sz="25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 </a:t>
            </a:r>
          </a:p>
          <a:p>
            <a:r>
              <a:rPr lang="en-GB" sz="2500" b="1" i="1" dirty="0">
                <a:latin typeface="Courier New" panose="02070309020205020404" pitchFamily="49" charset="0"/>
                <a:cs typeface="Courier New" panose="02070309020205020404" pitchFamily="49" charset="0"/>
              </a:rPr>
              <a:t>		   </a:t>
            </a:r>
            <a:r>
              <a:rPr lang="en-GB" sz="2500" b="1" i="1" dirty="0">
                <a:solidFill>
                  <a:schemeClr val="accent3">
                    <a:lumMod val="50000"/>
                  </a:schemeClr>
                </a:solidFill>
                <a:latin typeface="Courier New" panose="02070309020205020404" pitchFamily="49" charset="0"/>
                <a:cs typeface="Courier New" panose="02070309020205020404" pitchFamily="49" charset="0"/>
              </a:rPr>
              <a:t>inner if block; </a:t>
            </a:r>
          </a:p>
          <a:p>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a:t>
            </a:r>
            <a:r>
              <a:rPr lang="en-GB" sz="2500" b="1" i="1" dirty="0">
                <a:solidFill>
                  <a:srgbClr val="FF0000"/>
                </a:solidFill>
                <a:latin typeface="Courier New" panose="02070309020205020404" pitchFamily="49" charset="0"/>
                <a:cs typeface="Courier New" panose="02070309020205020404" pitchFamily="49" charset="0"/>
              </a:rPr>
              <a:t>inner next statement;</a:t>
            </a:r>
          </a:p>
          <a:p>
            <a:r>
              <a:rPr lang="en-GB" sz="2500" b="1" i="1" dirty="0">
                <a:latin typeface="Courier New" panose="02070309020205020404" pitchFamily="49" charset="0"/>
                <a:cs typeface="Courier New" panose="02070309020205020404" pitchFamily="49" charset="0"/>
              </a:rPr>
              <a:t>} </a:t>
            </a:r>
          </a:p>
          <a:p>
            <a:r>
              <a:rPr lang="en-GB" sz="2500" b="1" i="1" dirty="0">
                <a:solidFill>
                  <a:srgbClr val="FF0000"/>
                </a:solidFill>
                <a:latin typeface="Courier New" panose="02070309020205020404" pitchFamily="49" charset="0"/>
                <a:cs typeface="Courier New" panose="02070309020205020404" pitchFamily="49" charset="0"/>
              </a:rPr>
              <a:t>outer next statement;</a:t>
            </a:r>
            <a:r>
              <a:rPr lang="en-GB" sz="2500" b="1" i="1" dirty="0">
                <a:latin typeface="Courier New" panose="02070309020205020404" pitchFamily="49" charset="0"/>
                <a:cs typeface="Courier New" panose="02070309020205020404" pitchFamily="49" charset="0"/>
              </a:rPr>
              <a:t> </a:t>
            </a:r>
            <a:endParaRPr lang="en-IN" sz="2500" b="1" i="1" dirty="0">
              <a:latin typeface="Courier New" panose="02070309020205020404" pitchFamily="49" charset="0"/>
              <a:cs typeface="Courier New" panose="02070309020205020404" pitchFamily="49" charset="0"/>
            </a:endParaRPr>
          </a:p>
        </p:txBody>
      </p:sp>
      <p:grpSp>
        <p:nvGrpSpPr>
          <p:cNvPr id="4" name="Group 3">
            <a:extLst>
              <a:ext uri="{FF2B5EF4-FFF2-40B4-BE49-F238E27FC236}">
                <a16:creationId xmlns:a16="http://schemas.microsoft.com/office/drawing/2014/main" id="{B57F01A8-0250-8779-4BAD-51EB2B2F03FA}"/>
              </a:ext>
            </a:extLst>
          </p:cNvPr>
          <p:cNvGrpSpPr/>
          <p:nvPr/>
        </p:nvGrpSpPr>
        <p:grpSpPr>
          <a:xfrm>
            <a:off x="908050" y="5502275"/>
            <a:ext cx="8610600" cy="5571674"/>
            <a:chOff x="8585480" y="2063752"/>
            <a:chExt cx="10989561" cy="7152557"/>
          </a:xfrm>
        </p:grpSpPr>
        <p:cxnSp>
          <p:nvCxnSpPr>
            <p:cNvPr id="5" name="Straight Arrow Connector 4">
              <a:extLst>
                <a:ext uri="{FF2B5EF4-FFF2-40B4-BE49-F238E27FC236}">
                  <a16:creationId xmlns:a16="http://schemas.microsoft.com/office/drawing/2014/main" id="{B1856649-0E9E-3081-86FE-A124FA564DA1}"/>
                </a:ext>
              </a:extLst>
            </p:cNvPr>
            <p:cNvCxnSpPr/>
            <p:nvPr/>
          </p:nvCxnSpPr>
          <p:spPr>
            <a:xfrm>
              <a:off x="10994069" y="2101944"/>
              <a:ext cx="0" cy="3903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Diamond 5">
              <a:extLst>
                <a:ext uri="{FF2B5EF4-FFF2-40B4-BE49-F238E27FC236}">
                  <a16:creationId xmlns:a16="http://schemas.microsoft.com/office/drawing/2014/main" id="{3B48760A-5053-6C6E-0B8C-E23CA1828721}"/>
                </a:ext>
              </a:extLst>
            </p:cNvPr>
            <p:cNvSpPr/>
            <p:nvPr/>
          </p:nvSpPr>
          <p:spPr>
            <a:xfrm>
              <a:off x="9170988" y="2479480"/>
              <a:ext cx="3599743" cy="13536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900" b="1" i="1" dirty="0">
                  <a:solidFill>
                    <a:schemeClr val="accent2">
                      <a:lumMod val="50000"/>
                    </a:schemeClr>
                  </a:solidFill>
                  <a:latin typeface="Times New Roman" panose="02020603050405020304" pitchFamily="18" charset="0"/>
                  <a:cs typeface="Times New Roman" panose="02020603050405020304" pitchFamily="18" charset="0"/>
                </a:rPr>
                <a:t>test expression1</a:t>
              </a:r>
              <a:endParaRPr lang="en-IN" sz="19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43DF835-D16C-CD8A-DA76-CE41E1974E54}"/>
                </a:ext>
              </a:extLst>
            </p:cNvPr>
            <p:cNvSpPr/>
            <p:nvPr/>
          </p:nvSpPr>
          <p:spPr>
            <a:xfrm>
              <a:off x="16006471" y="5046286"/>
              <a:ext cx="3568570" cy="836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rgbClr val="FF0000"/>
                  </a:solidFill>
                  <a:latin typeface="Times New Roman" panose="02020603050405020304" pitchFamily="18" charset="0"/>
                  <a:cs typeface="Times New Roman" panose="02020603050405020304" pitchFamily="18" charset="0"/>
                </a:rPr>
                <a:t>inner next statement</a:t>
              </a:r>
              <a:endParaRPr lang="en-IN" sz="2000"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DA64DBCA-A5B5-6043-15D0-75B0F7D3B2D1}"/>
                </a:ext>
              </a:extLst>
            </p:cNvPr>
            <p:cNvSpPr/>
            <p:nvPr/>
          </p:nvSpPr>
          <p:spPr>
            <a:xfrm>
              <a:off x="11432066" y="6694575"/>
              <a:ext cx="1071603" cy="6808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204BB4E-C1D9-4071-D030-5428F6B41DCB}"/>
                </a:ext>
              </a:extLst>
            </p:cNvPr>
            <p:cNvSpPr txBox="1"/>
            <p:nvPr/>
          </p:nvSpPr>
          <p:spPr>
            <a:xfrm>
              <a:off x="13356235" y="2676794"/>
              <a:ext cx="1152480" cy="5136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true</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32B6DD5-82D1-1ADF-9EB2-4579A1FD7BE8}"/>
                </a:ext>
              </a:extLst>
            </p:cNvPr>
            <p:cNvSpPr txBox="1"/>
            <p:nvPr/>
          </p:nvSpPr>
          <p:spPr>
            <a:xfrm>
              <a:off x="8585480" y="2702956"/>
              <a:ext cx="866049" cy="5136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false</a:t>
              </a:r>
              <a:endParaRPr lang="en-IN"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B2D59C10-2BF5-C333-DF8C-E879D354165A}"/>
                </a:ext>
              </a:extLst>
            </p:cNvPr>
            <p:cNvCxnSpPr/>
            <p:nvPr/>
          </p:nvCxnSpPr>
          <p:spPr>
            <a:xfrm>
              <a:off x="11977014" y="7370188"/>
              <a:ext cx="0" cy="3903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941754F-00E5-F821-FAE4-9D84E99D3B10}"/>
                </a:ext>
              </a:extLst>
            </p:cNvPr>
            <p:cNvSpPr/>
            <p:nvPr/>
          </p:nvSpPr>
          <p:spPr>
            <a:xfrm>
              <a:off x="11096422" y="5056575"/>
              <a:ext cx="3664730" cy="8164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chemeClr val="accent3">
                      <a:lumMod val="50000"/>
                    </a:schemeClr>
                  </a:solidFill>
                  <a:latin typeface="Times New Roman" panose="02020603050405020304" pitchFamily="18" charset="0"/>
                  <a:cs typeface="Times New Roman" panose="02020603050405020304" pitchFamily="18" charset="0"/>
                </a:rPr>
                <a:t>inner if block</a:t>
              </a:r>
              <a:endParaRPr lang="en-IN" sz="2000" b="1"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85D8353-75C6-B0D0-620B-3EAD2CDBFFA9}"/>
                </a:ext>
              </a:extLst>
            </p:cNvPr>
            <p:cNvSpPr txBox="1"/>
            <p:nvPr/>
          </p:nvSpPr>
          <p:spPr>
            <a:xfrm>
              <a:off x="11020667" y="2063752"/>
              <a:ext cx="1101934" cy="5136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entry</a:t>
              </a:r>
              <a:endParaRPr lang="en-IN" sz="2000" dirty="0">
                <a:latin typeface="Times New Roman" panose="02020603050405020304" pitchFamily="18" charset="0"/>
                <a:cs typeface="Times New Roman" panose="02020603050405020304" pitchFamily="18" charset="0"/>
              </a:endParaRPr>
            </a:p>
          </p:txBody>
        </p:sp>
        <p:sp>
          <p:nvSpPr>
            <p:cNvPr id="17" name="Diamond 16">
              <a:extLst>
                <a:ext uri="{FF2B5EF4-FFF2-40B4-BE49-F238E27FC236}">
                  <a16:creationId xmlns:a16="http://schemas.microsoft.com/office/drawing/2014/main" id="{589FE14F-F5E4-AEB9-E886-7CBD255107D5}"/>
                </a:ext>
              </a:extLst>
            </p:cNvPr>
            <p:cNvSpPr/>
            <p:nvPr/>
          </p:nvSpPr>
          <p:spPr>
            <a:xfrm>
              <a:off x="13398591" y="3470807"/>
              <a:ext cx="3553047" cy="13536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chemeClr val="accent2">
                      <a:lumMod val="50000"/>
                    </a:schemeClr>
                  </a:solidFill>
                  <a:latin typeface="Times New Roman" panose="02020603050405020304" pitchFamily="18" charset="0"/>
                  <a:cs typeface="Times New Roman" panose="02020603050405020304" pitchFamily="18" charset="0"/>
                </a:rPr>
                <a:t>test epression2</a:t>
              </a:r>
              <a:endParaRPr lang="en-IN" sz="2000" dirty="0">
                <a:latin typeface="Times New Roman" panose="02020603050405020304" pitchFamily="18" charset="0"/>
                <a:cs typeface="Times New Roman" panose="02020603050405020304" pitchFamily="18" charset="0"/>
              </a:endParaRPr>
            </a:p>
          </p:txBody>
        </p:sp>
        <p:cxnSp>
          <p:nvCxnSpPr>
            <p:cNvPr id="18" name="Elbow Connector 23">
              <a:extLst>
                <a:ext uri="{FF2B5EF4-FFF2-40B4-BE49-F238E27FC236}">
                  <a16:creationId xmlns:a16="http://schemas.microsoft.com/office/drawing/2014/main" id="{4A05D580-99C8-D8DC-63AE-B334F38F3678}"/>
                </a:ext>
              </a:extLst>
            </p:cNvPr>
            <p:cNvCxnSpPr>
              <a:cxnSpLocks/>
              <a:stCxn id="6" idx="3"/>
              <a:endCxn id="17" idx="0"/>
            </p:cNvCxnSpPr>
            <p:nvPr/>
          </p:nvCxnSpPr>
          <p:spPr>
            <a:xfrm>
              <a:off x="12770730" y="3156325"/>
              <a:ext cx="2404385" cy="31448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24">
              <a:extLst>
                <a:ext uri="{FF2B5EF4-FFF2-40B4-BE49-F238E27FC236}">
                  <a16:creationId xmlns:a16="http://schemas.microsoft.com/office/drawing/2014/main" id="{32FD323C-AB84-98E2-5571-5DFF6B23CFE2}"/>
                </a:ext>
              </a:extLst>
            </p:cNvPr>
            <p:cNvCxnSpPr>
              <a:cxnSpLocks/>
              <a:stCxn id="17" idx="3"/>
              <a:endCxn id="7" idx="0"/>
            </p:cNvCxnSpPr>
            <p:nvPr/>
          </p:nvCxnSpPr>
          <p:spPr>
            <a:xfrm>
              <a:off x="16951639" y="4147653"/>
              <a:ext cx="839117" cy="89863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25">
              <a:extLst>
                <a:ext uri="{FF2B5EF4-FFF2-40B4-BE49-F238E27FC236}">
                  <a16:creationId xmlns:a16="http://schemas.microsoft.com/office/drawing/2014/main" id="{A0559F80-4605-E0F6-0A8A-8E1BBB6E94A2}"/>
                </a:ext>
              </a:extLst>
            </p:cNvPr>
            <p:cNvCxnSpPr>
              <a:cxnSpLocks/>
              <a:stCxn id="17" idx="1"/>
              <a:endCxn id="15" idx="0"/>
            </p:cNvCxnSpPr>
            <p:nvPr/>
          </p:nvCxnSpPr>
          <p:spPr>
            <a:xfrm rot="10800000" flipV="1">
              <a:off x="12928789" y="4147653"/>
              <a:ext cx="469804" cy="9089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6">
              <a:extLst>
                <a:ext uri="{FF2B5EF4-FFF2-40B4-BE49-F238E27FC236}">
                  <a16:creationId xmlns:a16="http://schemas.microsoft.com/office/drawing/2014/main" id="{D67F4001-565E-1371-5B4D-17887F2E15B8}"/>
                </a:ext>
              </a:extLst>
            </p:cNvPr>
            <p:cNvCxnSpPr>
              <a:cxnSpLocks/>
              <a:stCxn id="15" idx="2"/>
              <a:endCxn id="9" idx="0"/>
            </p:cNvCxnSpPr>
            <p:nvPr/>
          </p:nvCxnSpPr>
          <p:spPr>
            <a:xfrm rot="5400000">
              <a:off x="12037535" y="5803321"/>
              <a:ext cx="821589" cy="96091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F5A9867-8F2B-C187-1F1B-173DE6C6FF87}"/>
                </a:ext>
              </a:extLst>
            </p:cNvPr>
            <p:cNvSpPr/>
            <p:nvPr/>
          </p:nvSpPr>
          <p:spPr>
            <a:xfrm>
              <a:off x="9638930" y="7760544"/>
              <a:ext cx="4680320" cy="856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rgbClr val="FF0000"/>
                  </a:solidFill>
                  <a:latin typeface="Times New Roman" panose="02020603050405020304" pitchFamily="18" charset="0"/>
                  <a:cs typeface="Times New Roman" panose="02020603050405020304" pitchFamily="18" charset="0"/>
                </a:rPr>
                <a:t>outer next statement</a:t>
              </a:r>
              <a:endParaRPr lang="en-IN" sz="2000" i="1" dirty="0">
                <a:solidFill>
                  <a:schemeClr val="accent6">
                    <a:lumMod val="50000"/>
                  </a:schemeClr>
                </a:solidFill>
                <a:latin typeface="Times New Roman" panose="02020603050405020304" pitchFamily="18" charset="0"/>
                <a:cs typeface="Times New Roman" panose="02020603050405020304" pitchFamily="18" charset="0"/>
              </a:endParaRPr>
            </a:p>
          </p:txBody>
        </p:sp>
        <p:cxnSp>
          <p:nvCxnSpPr>
            <p:cNvPr id="23" name="Elbow Connector 28">
              <a:extLst>
                <a:ext uri="{FF2B5EF4-FFF2-40B4-BE49-F238E27FC236}">
                  <a16:creationId xmlns:a16="http://schemas.microsoft.com/office/drawing/2014/main" id="{B4EF47E5-BAF5-897D-C4BC-F7DECC5BE81F}"/>
                </a:ext>
              </a:extLst>
            </p:cNvPr>
            <p:cNvCxnSpPr>
              <a:cxnSpLocks/>
            </p:cNvCxnSpPr>
            <p:nvPr/>
          </p:nvCxnSpPr>
          <p:spPr>
            <a:xfrm rot="10800000" flipV="1">
              <a:off x="8710557" y="3147274"/>
              <a:ext cx="491602" cy="27360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9">
              <a:extLst>
                <a:ext uri="{FF2B5EF4-FFF2-40B4-BE49-F238E27FC236}">
                  <a16:creationId xmlns:a16="http://schemas.microsoft.com/office/drawing/2014/main" id="{A10F91D1-BD5F-4E9E-67E1-E364843C2182}"/>
                </a:ext>
              </a:extLst>
            </p:cNvPr>
            <p:cNvCxnSpPr>
              <a:cxnSpLocks/>
              <a:endCxn id="22" idx="1"/>
            </p:cNvCxnSpPr>
            <p:nvPr/>
          </p:nvCxnSpPr>
          <p:spPr>
            <a:xfrm rot="16200000" flipH="1">
              <a:off x="8016818" y="6566720"/>
              <a:ext cx="2315848" cy="92837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DF8EFD1-2F98-2BAF-9DAC-BF65478027F0}"/>
                </a:ext>
              </a:extLst>
            </p:cNvPr>
            <p:cNvSpPr txBox="1"/>
            <p:nvPr/>
          </p:nvSpPr>
          <p:spPr>
            <a:xfrm>
              <a:off x="12755205" y="3737448"/>
              <a:ext cx="1152480" cy="5136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true</a:t>
              </a:r>
              <a:endParaRPr lang="en-IN" sz="2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636C3C9F-C9AF-13D3-A177-0CB6892664C1}"/>
                </a:ext>
              </a:extLst>
            </p:cNvPr>
            <p:cNvSpPr txBox="1"/>
            <p:nvPr/>
          </p:nvSpPr>
          <p:spPr>
            <a:xfrm>
              <a:off x="16978237" y="3693858"/>
              <a:ext cx="1152480" cy="5136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false</a:t>
              </a:r>
              <a:endParaRPr lang="en-IN" sz="2000" dirty="0">
                <a:latin typeface="Times New Roman" panose="02020603050405020304" pitchFamily="18" charset="0"/>
                <a:cs typeface="Times New Roman" panose="02020603050405020304" pitchFamily="18" charset="0"/>
              </a:endParaRPr>
            </a:p>
          </p:txBody>
        </p:sp>
        <p:cxnSp>
          <p:nvCxnSpPr>
            <p:cNvPr id="27" name="Elbow Connector 32">
              <a:extLst>
                <a:ext uri="{FF2B5EF4-FFF2-40B4-BE49-F238E27FC236}">
                  <a16:creationId xmlns:a16="http://schemas.microsoft.com/office/drawing/2014/main" id="{B7B4705C-F1CC-B893-5FA9-6A38F53419AC}"/>
                </a:ext>
              </a:extLst>
            </p:cNvPr>
            <p:cNvCxnSpPr>
              <a:cxnSpLocks/>
              <a:stCxn id="7" idx="2"/>
              <a:endCxn id="22" idx="3"/>
            </p:cNvCxnSpPr>
            <p:nvPr/>
          </p:nvCxnSpPr>
          <p:spPr>
            <a:xfrm rot="5400000">
              <a:off x="14902224" y="5300300"/>
              <a:ext cx="2305558" cy="34715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C2BDD56-62E0-CE25-3DC6-24042D3B1870}"/>
                </a:ext>
              </a:extLst>
            </p:cNvPr>
            <p:cNvSpPr/>
            <p:nvPr/>
          </p:nvSpPr>
          <p:spPr>
            <a:xfrm>
              <a:off x="8985250" y="8702674"/>
              <a:ext cx="8410376" cy="513635"/>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Flowchart of the nested </a:t>
              </a:r>
              <a:r>
                <a:rPr lang="en-IN" sz="2000" b="1" i="1" dirty="0">
                  <a:latin typeface="Times New Roman" panose="02020603050405020304" pitchFamily="18" charset="0"/>
                  <a:cs typeface="Times New Roman" panose="02020603050405020304" pitchFamily="18" charset="0"/>
                </a:rPr>
                <a:t>if</a:t>
              </a:r>
              <a:r>
                <a:rPr lang="en-IN" sz="2000" b="1" dirty="0">
                  <a:latin typeface="Times New Roman" panose="02020603050405020304" pitchFamily="18" charset="0"/>
                  <a:cs typeface="Times New Roman" panose="02020603050405020304" pitchFamily="18" charset="0"/>
                </a:rPr>
                <a:t> statement</a:t>
              </a:r>
              <a:r>
                <a:rPr lang="en-IN" sz="20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2158832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59" name="Rectangle 58"/>
          <p:cNvSpPr/>
          <p:nvPr/>
        </p:nvSpPr>
        <p:spPr>
          <a:xfrm>
            <a:off x="3423885" y="473075"/>
            <a:ext cx="7580921" cy="707886"/>
          </a:xfrm>
          <a:prstGeom prst="rect">
            <a:avLst/>
          </a:prstGeom>
        </p:spPr>
        <p:txBody>
          <a:bodyPr wrap="none">
            <a:spAutoFit/>
          </a:bodyPr>
          <a:lstStyle/>
          <a:p>
            <a:r>
              <a:rPr lang="en-IN" sz="4000" dirty="0">
                <a:solidFill>
                  <a:schemeClr val="accent1">
                    <a:lumMod val="75000"/>
                  </a:schemeClr>
                </a:solidFill>
                <a:latin typeface="Times New Roman" panose="02020603050405020304" pitchFamily="18" charset="0"/>
                <a:cs typeface="Times New Roman" panose="02020603050405020304" pitchFamily="18" charset="0"/>
              </a:rPr>
              <a:t>Example for the Nested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a:t>
            </a:r>
          </a:p>
        </p:txBody>
      </p:sp>
      <p:sp>
        <p:nvSpPr>
          <p:cNvPr id="62" name="Rectangle 61">
            <a:extLst>
              <a:ext uri="{FF2B5EF4-FFF2-40B4-BE49-F238E27FC236}">
                <a16:creationId xmlns:a16="http://schemas.microsoft.com/office/drawing/2014/main" id="{8E73428B-3D6C-416F-0A26-5132639058FC}"/>
              </a:ext>
            </a:extLst>
          </p:cNvPr>
          <p:cNvSpPr/>
          <p:nvPr/>
        </p:nvSpPr>
        <p:spPr>
          <a:xfrm>
            <a:off x="1597488" y="4968875"/>
            <a:ext cx="8130147" cy="5755422"/>
          </a:xfrm>
          <a:prstGeom prst="rect">
            <a:avLst/>
          </a:prstGeom>
          <a:ln w="12700">
            <a:solidFill>
              <a:schemeClr val="tx1"/>
            </a:solidFill>
          </a:ln>
        </p:spPr>
        <p:txBody>
          <a:bodyPr wrap="square">
            <a:spAutoFit/>
          </a:bodyPr>
          <a:lstStyle/>
          <a:p>
            <a:r>
              <a:rPr lang="en-GB" sz="2300" dirty="0">
                <a:latin typeface="Times New Roman" panose="02020603050405020304" pitchFamily="18" charset="0"/>
                <a:cs typeface="Times New Roman" panose="02020603050405020304" pitchFamily="18" charset="0"/>
              </a:rPr>
              <a:t>#include&lt;stdio.h&gt;</a:t>
            </a:r>
          </a:p>
          <a:p>
            <a:r>
              <a:rPr lang="en-GB" sz="2300" dirty="0">
                <a:latin typeface="Times New Roman" panose="02020603050405020304" pitchFamily="18" charset="0"/>
                <a:cs typeface="Times New Roman" panose="02020603050405020304" pitchFamily="18" charset="0"/>
              </a:rPr>
              <a:t>int main() {</a:t>
            </a:r>
          </a:p>
          <a:p>
            <a:r>
              <a:rPr lang="en-GB" sz="2300" dirty="0">
                <a:latin typeface="Times New Roman" panose="02020603050405020304" pitchFamily="18" charset="0"/>
                <a:cs typeface="Times New Roman" panose="02020603050405020304" pitchFamily="18" charset="0"/>
              </a:rPr>
              <a:t>int no;</a:t>
            </a:r>
          </a:p>
          <a:p>
            <a:r>
              <a:rPr lang="en-GB" sz="2300" dirty="0" err="1">
                <a:latin typeface="Times New Roman" panose="02020603050405020304" pitchFamily="18" charset="0"/>
                <a:cs typeface="Times New Roman" panose="02020603050405020304" pitchFamily="18" charset="0"/>
              </a:rPr>
              <a:t>printf</a:t>
            </a:r>
            <a:r>
              <a:rPr lang="en-GB" sz="2300" dirty="0">
                <a:latin typeface="Times New Roman" panose="02020603050405020304" pitchFamily="18" charset="0"/>
                <a:cs typeface="Times New Roman" panose="02020603050405020304" pitchFamily="18" charset="0"/>
              </a:rPr>
              <a:t>(“\n Enter a number: “);</a:t>
            </a:r>
          </a:p>
          <a:p>
            <a:r>
              <a:rPr lang="en-GB" sz="2300" dirty="0" err="1">
                <a:latin typeface="Times New Roman" panose="02020603050405020304" pitchFamily="18" charset="0"/>
                <a:cs typeface="Times New Roman" panose="02020603050405020304" pitchFamily="18" charset="0"/>
              </a:rPr>
              <a:t>scanf</a:t>
            </a:r>
            <a:r>
              <a:rPr lang="en-GB" sz="2300" dirty="0">
                <a:latin typeface="Times New Roman" panose="02020603050405020304" pitchFamily="18" charset="0"/>
                <a:cs typeface="Times New Roman" panose="02020603050405020304" pitchFamily="18" charset="0"/>
              </a:rPr>
              <a:t>(“%d”,  &amp;no);</a:t>
            </a:r>
          </a:p>
          <a:p>
            <a:r>
              <a:rPr lang="en-GB" sz="2300" dirty="0">
                <a:latin typeface="Times New Roman" panose="02020603050405020304" pitchFamily="18" charset="0"/>
                <a:cs typeface="Times New Roman" panose="02020603050405020304" pitchFamily="18" charset="0"/>
              </a:rPr>
              <a:t>if(</a:t>
            </a:r>
            <a:r>
              <a:rPr lang="en-GB" sz="2300" dirty="0">
                <a:solidFill>
                  <a:schemeClr val="accent2">
                    <a:lumMod val="50000"/>
                  </a:schemeClr>
                </a:solidFill>
                <a:latin typeface="Times New Roman" panose="02020603050405020304" pitchFamily="18" charset="0"/>
                <a:cs typeface="Times New Roman" panose="02020603050405020304" pitchFamily="18" charset="0"/>
              </a:rPr>
              <a:t>no&gt;0</a:t>
            </a:r>
            <a:r>
              <a:rPr lang="en-GB" sz="2300" dirty="0">
                <a:latin typeface="Times New Roman" panose="02020603050405020304" pitchFamily="18" charset="0"/>
                <a:cs typeface="Times New Roman" panose="02020603050405020304" pitchFamily="18" charset="0"/>
              </a:rPr>
              <a:t>) </a:t>
            </a:r>
          </a:p>
          <a:p>
            <a:r>
              <a:rPr lang="en-GB" sz="2300" dirty="0">
                <a:latin typeface="Times New Roman" panose="02020603050405020304" pitchFamily="18" charset="0"/>
                <a:cs typeface="Times New Roman" panose="02020603050405020304" pitchFamily="18" charset="0"/>
              </a:rPr>
              <a:t>{ </a:t>
            </a:r>
          </a:p>
          <a:p>
            <a:r>
              <a:rPr lang="en-GB" sz="2300" dirty="0">
                <a:latin typeface="Times New Roman" panose="02020603050405020304" pitchFamily="18" charset="0"/>
                <a:cs typeface="Times New Roman" panose="02020603050405020304" pitchFamily="18" charset="0"/>
              </a:rPr>
              <a:t>       if(</a:t>
            </a:r>
            <a:r>
              <a:rPr lang="en-GB" sz="2300" dirty="0">
                <a:solidFill>
                  <a:schemeClr val="accent2">
                    <a:lumMod val="50000"/>
                  </a:schemeClr>
                </a:solidFill>
                <a:latin typeface="Times New Roman" panose="02020603050405020304" pitchFamily="18" charset="0"/>
                <a:cs typeface="Times New Roman" panose="02020603050405020304" pitchFamily="18" charset="0"/>
              </a:rPr>
              <a:t>no%2==0</a:t>
            </a:r>
            <a:r>
              <a:rPr lang="en-GB" sz="2300" dirty="0">
                <a:latin typeface="Times New Roman" panose="02020603050405020304" pitchFamily="18" charset="0"/>
                <a:cs typeface="Times New Roman" panose="02020603050405020304" pitchFamily="18" charset="0"/>
              </a:rPr>
              <a:t>) </a:t>
            </a:r>
          </a:p>
          <a:p>
            <a:r>
              <a:rPr lang="en-GB" sz="2300" dirty="0">
                <a:latin typeface="Times New Roman" panose="02020603050405020304" pitchFamily="18" charset="0"/>
                <a:cs typeface="Times New Roman" panose="02020603050405020304" pitchFamily="18" charset="0"/>
              </a:rPr>
              <a:t>       { </a:t>
            </a:r>
          </a:p>
          <a:p>
            <a:r>
              <a:rPr lang="en-GB" sz="2300" dirty="0">
                <a:latin typeface="Times New Roman" panose="02020603050405020304" pitchFamily="18" charset="0"/>
                <a:cs typeface="Times New Roman" panose="02020603050405020304" pitchFamily="18" charset="0"/>
              </a:rPr>
              <a:t>		   </a:t>
            </a:r>
            <a:r>
              <a:rPr lang="en-GB" sz="2300"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2300" dirty="0">
                <a:solidFill>
                  <a:schemeClr val="accent3">
                    <a:lumMod val="50000"/>
                  </a:schemeClr>
                </a:solidFill>
                <a:latin typeface="Times New Roman" panose="02020603050405020304" pitchFamily="18" charset="0"/>
                <a:cs typeface="Times New Roman" panose="02020603050405020304" pitchFamily="18" charset="0"/>
              </a:rPr>
              <a:t>(“\n The given number is positive odd number.”); </a:t>
            </a:r>
          </a:p>
          <a:p>
            <a:r>
              <a:rPr lang="en-GB" sz="2300" dirty="0">
                <a:latin typeface="Times New Roman" panose="02020603050405020304" pitchFamily="18" charset="0"/>
                <a:cs typeface="Times New Roman" panose="02020603050405020304" pitchFamily="18" charset="0"/>
              </a:rPr>
              <a:t>       }</a:t>
            </a:r>
          </a:p>
          <a:p>
            <a:r>
              <a:rPr lang="en-GB" sz="2300" dirty="0">
                <a:latin typeface="Times New Roman" panose="02020603050405020304" pitchFamily="18" charset="0"/>
                <a:cs typeface="Times New Roman" panose="02020603050405020304" pitchFamily="18" charset="0"/>
              </a:rPr>
              <a:t>	</a:t>
            </a:r>
            <a:r>
              <a:rPr lang="en-GB" sz="2300" dirty="0" err="1">
                <a:solidFill>
                  <a:srgbClr val="FF0000"/>
                </a:solidFill>
                <a:latin typeface="Times New Roman" panose="02020603050405020304" pitchFamily="18" charset="0"/>
                <a:cs typeface="Times New Roman" panose="02020603050405020304" pitchFamily="18" charset="0"/>
              </a:rPr>
              <a:t>printf</a:t>
            </a:r>
            <a:r>
              <a:rPr lang="en-GB" sz="2300" dirty="0">
                <a:solidFill>
                  <a:srgbClr val="FF0000"/>
                </a:solidFill>
                <a:latin typeface="Times New Roman" panose="02020603050405020304" pitchFamily="18" charset="0"/>
                <a:cs typeface="Times New Roman" panose="02020603050405020304" pitchFamily="18" charset="0"/>
              </a:rPr>
              <a:t>(“\n Inner if is ignored.”);</a:t>
            </a:r>
          </a:p>
          <a:p>
            <a:r>
              <a:rPr lang="en-GB" sz="2300" dirty="0">
                <a:latin typeface="Times New Roman" panose="02020603050405020304" pitchFamily="18" charset="0"/>
                <a:cs typeface="Times New Roman" panose="02020603050405020304" pitchFamily="18" charset="0"/>
              </a:rPr>
              <a:t>} </a:t>
            </a:r>
          </a:p>
          <a:p>
            <a:r>
              <a:rPr lang="en-GB" sz="2300" dirty="0" err="1">
                <a:solidFill>
                  <a:srgbClr val="FF0000"/>
                </a:solidFill>
                <a:latin typeface="Times New Roman" panose="02020603050405020304" pitchFamily="18" charset="0"/>
                <a:cs typeface="Times New Roman" panose="02020603050405020304" pitchFamily="18" charset="0"/>
              </a:rPr>
              <a:t>printf</a:t>
            </a:r>
            <a:r>
              <a:rPr lang="en-GB" sz="2300" dirty="0">
                <a:solidFill>
                  <a:srgbClr val="FF0000"/>
                </a:solidFill>
                <a:latin typeface="Times New Roman" panose="02020603050405020304" pitchFamily="18" charset="0"/>
                <a:cs typeface="Times New Roman" panose="02020603050405020304" pitchFamily="18" charset="0"/>
              </a:rPr>
              <a:t>(“\n Outer if is ignored.”);</a:t>
            </a:r>
          </a:p>
          <a:p>
            <a:r>
              <a:rPr lang="en-GB" sz="2300" dirty="0">
                <a:latin typeface="Times New Roman" panose="02020603050405020304" pitchFamily="18" charset="0"/>
                <a:cs typeface="Times New Roman" panose="02020603050405020304" pitchFamily="18" charset="0"/>
              </a:rPr>
              <a:t>return 0;</a:t>
            </a:r>
          </a:p>
          <a:p>
            <a:r>
              <a:rPr lang="en-GB" sz="2300" dirty="0">
                <a:latin typeface="Times New Roman" panose="02020603050405020304" pitchFamily="18" charset="0"/>
                <a:cs typeface="Times New Roman" panose="02020603050405020304" pitchFamily="18" charset="0"/>
              </a:rPr>
              <a:t>}</a:t>
            </a:r>
            <a:endParaRPr lang="en-IN" sz="2300" dirty="0">
              <a:latin typeface="Times New Roman" panose="02020603050405020304" pitchFamily="18" charset="0"/>
              <a:cs typeface="Times New Roman" panose="02020603050405020304" pitchFamily="18" charset="0"/>
            </a:endParaRPr>
          </a:p>
        </p:txBody>
      </p:sp>
      <p:sp>
        <p:nvSpPr>
          <p:cNvPr id="63" name="Content Placeholder 2">
            <a:extLst>
              <a:ext uri="{FF2B5EF4-FFF2-40B4-BE49-F238E27FC236}">
                <a16:creationId xmlns:a16="http://schemas.microsoft.com/office/drawing/2014/main" id="{79C9A6F5-D72A-69B9-1CBD-BD342F6D5872}"/>
              </a:ext>
            </a:extLst>
          </p:cNvPr>
          <p:cNvSpPr txBox="1">
            <a:spLocks/>
          </p:cNvSpPr>
          <p:nvPr/>
        </p:nvSpPr>
        <p:spPr bwMode="auto">
          <a:xfrm>
            <a:off x="1136650" y="1248955"/>
            <a:ext cx="17734985" cy="935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900" kern="0" dirty="0">
                <a:latin typeface="Times New Roman" panose="02020603050405020304" pitchFamily="18" charset="0"/>
                <a:cs typeface="Times New Roman" panose="02020603050405020304" pitchFamily="18" charset="0"/>
              </a:rPr>
              <a:t>In the following example of nested </a:t>
            </a:r>
            <a:r>
              <a:rPr lang="en-GB" sz="3900" b="1" i="1" kern="0" dirty="0">
                <a:latin typeface="Times New Roman" panose="02020603050405020304" pitchFamily="18" charset="0"/>
                <a:cs typeface="Times New Roman" panose="02020603050405020304" pitchFamily="18" charset="0"/>
              </a:rPr>
              <a:t>if</a:t>
            </a:r>
            <a:r>
              <a:rPr lang="en-GB" sz="3900" kern="0" dirty="0">
                <a:latin typeface="Times New Roman" panose="02020603050405020304" pitchFamily="18" charset="0"/>
                <a:cs typeface="Times New Roman" panose="02020603050405020304" pitchFamily="18" charset="0"/>
              </a:rPr>
              <a:t>, the </a:t>
            </a:r>
            <a:r>
              <a:rPr lang="en-GB" sz="3900" b="1" i="1" kern="0" dirty="0">
                <a:solidFill>
                  <a:schemeClr val="accent2">
                    <a:lumMod val="50000"/>
                  </a:schemeClr>
                </a:solidFill>
                <a:latin typeface="Times New Roman" panose="02020603050405020304" pitchFamily="18" charset="0"/>
                <a:cs typeface="Times New Roman" panose="02020603050405020304" pitchFamily="18" charset="0"/>
              </a:rPr>
              <a:t>test expression1 (no&lt;0)</a:t>
            </a:r>
            <a:r>
              <a:rPr lang="en-GB" sz="3900" kern="0" dirty="0">
                <a:latin typeface="Times New Roman" panose="02020603050405020304" pitchFamily="18" charset="0"/>
                <a:cs typeface="Times New Roman" panose="02020603050405020304" pitchFamily="18" charset="0"/>
              </a:rPr>
              <a:t> is evaluated first, if the condition returns true, it continues with execution of </a:t>
            </a:r>
            <a:r>
              <a:rPr lang="en-GB" sz="3900" b="1" i="1" kern="0" dirty="0">
                <a:latin typeface="Times New Roman" panose="02020603050405020304" pitchFamily="18" charset="0"/>
                <a:cs typeface="Times New Roman" panose="02020603050405020304" pitchFamily="18" charset="0"/>
              </a:rPr>
              <a:t>inner if</a:t>
            </a:r>
            <a:r>
              <a:rPr lang="en-GB" sz="3900" b="1" kern="0" dirty="0">
                <a:latin typeface="Times New Roman" panose="02020603050405020304" pitchFamily="18" charset="0"/>
                <a:cs typeface="Times New Roman" panose="02020603050405020304" pitchFamily="18" charset="0"/>
              </a:rPr>
              <a:t>. </a:t>
            </a:r>
            <a:r>
              <a:rPr lang="en-GB" sz="3900" kern="0" dirty="0">
                <a:latin typeface="Times New Roman" panose="02020603050405020304" pitchFamily="18" charset="0"/>
                <a:cs typeface="Times New Roman" panose="02020603050405020304" pitchFamily="18" charset="0"/>
              </a:rPr>
              <a:t>Otherwise control is transferred to </a:t>
            </a:r>
            <a:r>
              <a:rPr lang="en-GB" sz="3900" dirty="0" err="1">
                <a:solidFill>
                  <a:srgbClr val="FF0000"/>
                </a:solidFill>
                <a:latin typeface="Times New Roman" panose="02020603050405020304" pitchFamily="18" charset="0"/>
                <a:cs typeface="Times New Roman" panose="02020603050405020304" pitchFamily="18" charset="0"/>
              </a:rPr>
              <a:t>printf</a:t>
            </a:r>
            <a:r>
              <a:rPr lang="en-GB" sz="3900" dirty="0">
                <a:solidFill>
                  <a:srgbClr val="FF0000"/>
                </a:solidFill>
                <a:latin typeface="Times New Roman" panose="02020603050405020304" pitchFamily="18" charset="0"/>
                <a:cs typeface="Times New Roman" panose="02020603050405020304" pitchFamily="18" charset="0"/>
              </a:rPr>
              <a:t>(“\n Outer if is ignored.”); </a:t>
            </a:r>
            <a:r>
              <a:rPr lang="en-GB" sz="3900" dirty="0">
                <a:latin typeface="Times New Roman" panose="02020603050405020304" pitchFamily="18" charset="0"/>
                <a:cs typeface="Times New Roman" panose="02020603050405020304" pitchFamily="18" charset="0"/>
              </a:rPr>
              <a:t>statement </a:t>
            </a:r>
            <a:r>
              <a:rPr lang="en-GB" sz="3900" kern="0" dirty="0">
                <a:latin typeface="Times New Roman" panose="02020603050405020304" pitchFamily="18" charset="0"/>
                <a:cs typeface="Times New Roman" panose="02020603050405020304" pitchFamily="18" charset="0"/>
              </a:rPr>
              <a:t> and it is executed.</a:t>
            </a:r>
            <a:endParaRPr lang="en-GB" sz="3900" b="1" kern="0" dirty="0">
              <a:latin typeface="Times New Roman" panose="02020603050405020304" pitchFamily="18" charset="0"/>
              <a:cs typeface="Times New Roman" panose="02020603050405020304" pitchFamily="18" charset="0"/>
            </a:endParaRPr>
          </a:p>
          <a:p>
            <a:pPr algn="just" defTabSz="914400"/>
            <a:r>
              <a:rPr lang="en-GB" sz="3900" kern="0" dirty="0">
                <a:latin typeface="Times New Roman" panose="02020603050405020304" pitchFamily="18" charset="0"/>
                <a:cs typeface="Times New Roman" panose="02020603050405020304" pitchFamily="18" charset="0"/>
              </a:rPr>
              <a:t>During the execution of </a:t>
            </a:r>
            <a:r>
              <a:rPr lang="en-GB" sz="3900" b="1" i="1" kern="0" dirty="0">
                <a:latin typeface="Times New Roman" panose="02020603050405020304" pitchFamily="18" charset="0"/>
                <a:cs typeface="Times New Roman" panose="02020603050405020304" pitchFamily="18" charset="0"/>
              </a:rPr>
              <a:t>inner if</a:t>
            </a:r>
            <a:r>
              <a:rPr lang="en-GB" sz="3900" b="1" kern="0" dirty="0">
                <a:latin typeface="Times New Roman" panose="02020603050405020304" pitchFamily="18" charset="0"/>
                <a:cs typeface="Times New Roman" panose="02020603050405020304" pitchFamily="18" charset="0"/>
              </a:rPr>
              <a:t>, </a:t>
            </a:r>
            <a:r>
              <a:rPr lang="en-GB" sz="3900" kern="0" dirty="0">
                <a:latin typeface="Times New Roman" panose="02020603050405020304" pitchFamily="18" charset="0"/>
                <a:cs typeface="Times New Roman" panose="02020603050405020304" pitchFamily="18" charset="0"/>
              </a:rPr>
              <a:t> the </a:t>
            </a:r>
            <a:r>
              <a:rPr lang="en-GB" sz="3900" b="1" i="1" kern="0" dirty="0">
                <a:solidFill>
                  <a:schemeClr val="accent2">
                    <a:lumMod val="50000"/>
                  </a:schemeClr>
                </a:solidFill>
                <a:latin typeface="Times New Roman" panose="02020603050405020304" pitchFamily="18" charset="0"/>
                <a:cs typeface="Times New Roman" panose="02020603050405020304" pitchFamily="18" charset="0"/>
              </a:rPr>
              <a:t>test expression2 (no%2==0)</a:t>
            </a:r>
            <a:r>
              <a:rPr lang="en-GB" sz="3900" kern="0" dirty="0">
                <a:latin typeface="Times New Roman" panose="02020603050405020304" pitchFamily="18" charset="0"/>
                <a:cs typeface="Times New Roman" panose="02020603050405020304" pitchFamily="18" charset="0"/>
              </a:rPr>
              <a:t> is evaluated and if this condition is true, then the control is transferred to </a:t>
            </a:r>
            <a:r>
              <a:rPr lang="en-GB" sz="39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3900" b="1" dirty="0">
                <a:solidFill>
                  <a:schemeClr val="accent3">
                    <a:lumMod val="50000"/>
                  </a:schemeClr>
                </a:solidFill>
                <a:latin typeface="Times New Roman" panose="02020603050405020304" pitchFamily="18" charset="0"/>
                <a:cs typeface="Times New Roman" panose="02020603050405020304" pitchFamily="18" charset="0"/>
              </a:rPr>
              <a:t>(“\n The given number is positive odd number.”); </a:t>
            </a:r>
            <a:r>
              <a:rPr lang="en-GB" sz="3900" dirty="0">
                <a:latin typeface="Times New Roman" panose="02020603050405020304" pitchFamily="18" charset="0"/>
                <a:cs typeface="Times New Roman" panose="02020603050405020304" pitchFamily="18" charset="0"/>
              </a:rPr>
              <a:t>statement and it is executed. </a:t>
            </a:r>
          </a:p>
          <a:p>
            <a:pPr marL="9055100" algn="just" defTabSz="914400"/>
            <a:r>
              <a:rPr lang="en-GB" sz="3900" dirty="0">
                <a:latin typeface="Times New Roman" panose="02020603050405020304" pitchFamily="18" charset="0"/>
                <a:cs typeface="Times New Roman" panose="02020603050405020304" pitchFamily="18" charset="0"/>
              </a:rPr>
              <a:t>Otherwise, the condition of </a:t>
            </a:r>
            <a:r>
              <a:rPr lang="en-GB" sz="3900" b="1" i="1" dirty="0">
                <a:latin typeface="Times New Roman" panose="02020603050405020304" pitchFamily="18" charset="0"/>
                <a:cs typeface="Times New Roman" panose="02020603050405020304" pitchFamily="18" charset="0"/>
              </a:rPr>
              <a:t>inner if</a:t>
            </a:r>
            <a:r>
              <a:rPr lang="en-GB" sz="3900" dirty="0">
                <a:latin typeface="Times New Roman" panose="02020603050405020304" pitchFamily="18" charset="0"/>
                <a:cs typeface="Times New Roman" panose="02020603050405020304" pitchFamily="18" charset="0"/>
              </a:rPr>
              <a:t> is false, then control is transferred to </a:t>
            </a:r>
            <a:r>
              <a:rPr lang="en-GB" sz="3900" dirty="0" err="1">
                <a:solidFill>
                  <a:srgbClr val="FF0000"/>
                </a:solidFill>
                <a:latin typeface="Times New Roman" panose="02020603050405020304" pitchFamily="18" charset="0"/>
                <a:cs typeface="Times New Roman" panose="02020603050405020304" pitchFamily="18" charset="0"/>
              </a:rPr>
              <a:t>printf</a:t>
            </a:r>
            <a:r>
              <a:rPr lang="en-GB" sz="3900" dirty="0">
                <a:solidFill>
                  <a:srgbClr val="FF0000"/>
                </a:solidFill>
                <a:latin typeface="Times New Roman" panose="02020603050405020304" pitchFamily="18" charset="0"/>
                <a:cs typeface="Times New Roman" panose="02020603050405020304" pitchFamily="18" charset="0"/>
              </a:rPr>
              <a:t>(“\n Inner if is ignored.”); </a:t>
            </a:r>
            <a:r>
              <a:rPr lang="en-GB" sz="3900" kern="0" dirty="0">
                <a:latin typeface="Times New Roman" panose="02020603050405020304" pitchFamily="18" charset="0"/>
                <a:cs typeface="Times New Roman" panose="02020603050405020304" pitchFamily="18" charset="0"/>
              </a:rPr>
              <a:t>statement and it is executed.</a:t>
            </a:r>
          </a:p>
          <a:p>
            <a:pPr marL="9055100" algn="just" defTabSz="914400"/>
            <a:r>
              <a:rPr lang="en-GB" sz="3900" kern="0" dirty="0">
                <a:latin typeface="Times New Roman" panose="02020603050405020304" pitchFamily="18" charset="0"/>
                <a:cs typeface="Times New Roman" panose="02020603050405020304" pitchFamily="18" charset="0"/>
              </a:rPr>
              <a:t>Now the control is shifted to </a:t>
            </a:r>
            <a:r>
              <a:rPr lang="en-GB" sz="3900" dirty="0" err="1">
                <a:solidFill>
                  <a:srgbClr val="FF0000"/>
                </a:solidFill>
                <a:latin typeface="Times New Roman" panose="02020603050405020304" pitchFamily="18" charset="0"/>
                <a:cs typeface="Times New Roman" panose="02020603050405020304" pitchFamily="18" charset="0"/>
              </a:rPr>
              <a:t>printf</a:t>
            </a:r>
            <a:r>
              <a:rPr lang="en-GB" sz="3900" dirty="0">
                <a:solidFill>
                  <a:srgbClr val="FF0000"/>
                </a:solidFill>
                <a:latin typeface="Times New Roman" panose="02020603050405020304" pitchFamily="18" charset="0"/>
                <a:cs typeface="Times New Roman" panose="02020603050405020304" pitchFamily="18" charset="0"/>
              </a:rPr>
              <a:t>(“\n Outer if is ignored.”); </a:t>
            </a:r>
            <a:r>
              <a:rPr lang="en-GB" sz="3900" dirty="0">
                <a:latin typeface="Times New Roman" panose="02020603050405020304" pitchFamily="18" charset="0"/>
                <a:cs typeface="Times New Roman" panose="02020603050405020304" pitchFamily="18" charset="0"/>
              </a:rPr>
              <a:t>and then it is executed and it reaches the end of the program.</a:t>
            </a:r>
            <a:endParaRPr lang="en-GB" sz="3900" b="1" i="1" kern="0" dirty="0">
              <a:latin typeface="Times New Roman" panose="02020603050405020304" pitchFamily="18" charset="0"/>
              <a:cs typeface="Times New Roman" panose="02020603050405020304" pitchFamily="18" charset="0"/>
            </a:endParaRPr>
          </a:p>
        </p:txBody>
      </p:sp>
      <p:sp>
        <p:nvSpPr>
          <p:cNvPr id="8193" name="TextBox 8192">
            <a:extLst>
              <a:ext uri="{FF2B5EF4-FFF2-40B4-BE49-F238E27FC236}">
                <a16:creationId xmlns:a16="http://schemas.microsoft.com/office/drawing/2014/main" id="{CDBB0ED4-B406-07DF-4BD5-E0628FC1BB4E}"/>
              </a:ext>
            </a:extLst>
          </p:cNvPr>
          <p:cNvSpPr txBox="1"/>
          <p:nvPr/>
        </p:nvSpPr>
        <p:spPr>
          <a:xfrm>
            <a:off x="652556" y="10771743"/>
            <a:ext cx="10085294"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Example - Program to check input number is positive odd number or not..</a:t>
            </a:r>
          </a:p>
        </p:txBody>
      </p:sp>
    </p:spTree>
    <p:extLst>
      <p:ext uri="{BB962C8B-B14F-4D97-AF65-F5344CB8AC3E}">
        <p14:creationId xmlns:p14="http://schemas.microsoft.com/office/powerpoint/2010/main" val="248540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50" y="-349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1437581" y="1311275"/>
            <a:ext cx="17758469" cy="935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800" dirty="0">
                <a:latin typeface="Times New Roman" panose="02020603050405020304" pitchFamily="18" charset="0"/>
                <a:cs typeface="Times New Roman" panose="02020603050405020304" pitchFamily="18" charset="0"/>
              </a:rPr>
              <a:t>In case of </a:t>
            </a:r>
            <a:r>
              <a:rPr lang="en-GB" sz="3800" b="1" i="1" dirty="0">
                <a:latin typeface="Times New Roman" panose="02020603050405020304" pitchFamily="18" charset="0"/>
                <a:cs typeface="Times New Roman" panose="02020603050405020304" pitchFamily="18" charset="0"/>
              </a:rPr>
              <a:t>if</a:t>
            </a:r>
            <a:r>
              <a:rPr lang="en-GB" sz="3800" dirty="0">
                <a:latin typeface="Times New Roman" panose="02020603050405020304" pitchFamily="18" charset="0"/>
                <a:cs typeface="Times New Roman" panose="02020603050405020304" pitchFamily="18" charset="0"/>
              </a:rPr>
              <a:t> statement, when the </a:t>
            </a:r>
            <a:r>
              <a:rPr lang="en-GB" sz="38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800" b="1" kern="0" dirty="0">
                <a:solidFill>
                  <a:schemeClr val="accent2">
                    <a:lumMod val="50000"/>
                  </a:schemeClr>
                </a:solidFill>
                <a:latin typeface="Courier New" panose="02070309020205020404" pitchFamily="49" charset="0"/>
                <a:cs typeface="Courier New" panose="02070309020205020404" pitchFamily="49" charset="0"/>
              </a:rPr>
              <a:t> </a:t>
            </a:r>
            <a:r>
              <a:rPr lang="en-GB" sz="3800" dirty="0">
                <a:latin typeface="Times New Roman" panose="02020603050405020304" pitchFamily="18" charset="0"/>
                <a:cs typeface="Times New Roman" panose="02020603050405020304" pitchFamily="18" charset="0"/>
              </a:rPr>
              <a:t>is evaluated to true, the </a:t>
            </a:r>
            <a:r>
              <a:rPr lang="en-GB" sz="38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3800" dirty="0">
                <a:latin typeface="Times New Roman" panose="02020603050405020304" pitchFamily="18" charset="0"/>
                <a:cs typeface="Times New Roman" panose="02020603050405020304" pitchFamily="18" charset="0"/>
              </a:rPr>
              <a:t> followed by the </a:t>
            </a:r>
            <a:r>
              <a:rPr lang="en-GB" sz="3800" b="1" i="1" dirty="0">
                <a:latin typeface="Times New Roman" panose="02020603050405020304" pitchFamily="18" charset="0"/>
                <a:cs typeface="Times New Roman" panose="02020603050405020304" pitchFamily="18" charset="0"/>
              </a:rPr>
              <a:t>if</a:t>
            </a:r>
            <a:r>
              <a:rPr lang="en-GB" sz="3800" dirty="0">
                <a:latin typeface="Times New Roman" panose="02020603050405020304" pitchFamily="18" charset="0"/>
                <a:cs typeface="Times New Roman" panose="02020603050405020304" pitchFamily="18" charset="0"/>
              </a:rPr>
              <a:t> statement is executed, otherwise the </a:t>
            </a:r>
            <a:r>
              <a:rPr lang="en-GB" sz="38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3800" dirty="0">
                <a:latin typeface="Times New Roman" panose="02020603050405020304" pitchFamily="18" charset="0"/>
                <a:cs typeface="Times New Roman" panose="02020603050405020304" pitchFamily="18" charset="0"/>
              </a:rPr>
              <a:t> is skipped by the compiler.</a:t>
            </a:r>
            <a:endParaRPr lang="en-GB" sz="3800" kern="0" dirty="0">
              <a:latin typeface="Times New Roman" panose="02020603050405020304" pitchFamily="18" charset="0"/>
              <a:cs typeface="Times New Roman" panose="02020603050405020304" pitchFamily="18" charset="0"/>
            </a:endParaRPr>
          </a:p>
          <a:p>
            <a:pPr algn="just" defTabSz="914400"/>
            <a:r>
              <a:rPr lang="en-GB" sz="3800" b="1" i="1" kern="0" dirty="0">
                <a:latin typeface="Times New Roman" panose="02020603050405020304" pitchFamily="18" charset="0"/>
                <a:cs typeface="Times New Roman" panose="02020603050405020304" pitchFamily="18" charset="0"/>
              </a:rPr>
              <a:t>if-else </a:t>
            </a:r>
            <a:r>
              <a:rPr lang="en-GB" sz="3800" kern="0" dirty="0">
                <a:latin typeface="Times New Roman" panose="02020603050405020304" pitchFamily="18" charset="0"/>
                <a:cs typeface="Times New Roman" panose="02020603050405020304" pitchFamily="18" charset="0"/>
              </a:rPr>
              <a:t>is an extension of the ‘simple </a:t>
            </a:r>
            <a:r>
              <a:rPr lang="en-GB" sz="3800" b="1" i="1" kern="0" dirty="0">
                <a:latin typeface="Times New Roman" panose="02020603050405020304" pitchFamily="18" charset="0"/>
                <a:cs typeface="Times New Roman" panose="02020603050405020304" pitchFamily="18" charset="0"/>
              </a:rPr>
              <a:t>if</a:t>
            </a:r>
            <a:r>
              <a:rPr lang="en-GB" sz="3800" kern="0" dirty="0">
                <a:latin typeface="Times New Roman" panose="02020603050405020304" pitchFamily="18" charset="0"/>
                <a:cs typeface="Times New Roman" panose="02020603050405020304" pitchFamily="18" charset="0"/>
              </a:rPr>
              <a:t>’ statement and suppose if u want to execute a separate block of statements in case </a:t>
            </a:r>
            <a:r>
              <a:rPr lang="en-GB" sz="3800" b="1" i="1" kern="0" dirty="0">
                <a:latin typeface="Times New Roman" panose="02020603050405020304" pitchFamily="18" charset="0"/>
                <a:cs typeface="Times New Roman" panose="02020603050405020304" pitchFamily="18" charset="0"/>
              </a:rPr>
              <a:t>if </a:t>
            </a:r>
            <a:r>
              <a:rPr lang="en-GB" sz="3800" kern="0" dirty="0">
                <a:latin typeface="Times New Roman" panose="02020603050405020304" pitchFamily="18" charset="0"/>
                <a:cs typeface="Times New Roman" panose="02020603050405020304" pitchFamily="18" charset="0"/>
              </a:rPr>
              <a:t>condition returns false then we have to use </a:t>
            </a:r>
            <a:r>
              <a:rPr lang="en-GB" sz="3800" b="1" i="1" kern="0" dirty="0">
                <a:latin typeface="Times New Roman" panose="02020603050405020304" pitchFamily="18" charset="0"/>
                <a:cs typeface="Times New Roman" panose="02020603050405020304" pitchFamily="18" charset="0"/>
              </a:rPr>
              <a:t>if-else</a:t>
            </a:r>
            <a:r>
              <a:rPr lang="en-GB" sz="3800" kern="0" dirty="0">
                <a:latin typeface="Times New Roman" panose="02020603050405020304" pitchFamily="18" charset="0"/>
                <a:cs typeface="Times New Roman" panose="02020603050405020304" pitchFamily="18" charset="0"/>
              </a:rPr>
              <a:t>.</a:t>
            </a: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r>
              <a:rPr lang="en-GB" sz="3800" kern="0" dirty="0">
                <a:latin typeface="Times New Roman" panose="02020603050405020304" pitchFamily="18" charset="0"/>
                <a:cs typeface="Times New Roman" panose="02020603050405020304" pitchFamily="18" charset="0"/>
              </a:rPr>
              <a:t>In the above syntax, if the </a:t>
            </a:r>
            <a:r>
              <a:rPr lang="en-GB" sz="38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800" kern="0" dirty="0">
                <a:latin typeface="Times New Roman" panose="02020603050405020304" pitchFamily="18" charset="0"/>
                <a:cs typeface="Times New Roman" panose="02020603050405020304" pitchFamily="18" charset="0"/>
              </a:rPr>
              <a:t> is true then the </a:t>
            </a:r>
            <a:r>
              <a:rPr lang="en-GB" sz="38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3800" kern="0" dirty="0">
                <a:latin typeface="Times New Roman" panose="02020603050405020304" pitchFamily="18" charset="0"/>
                <a:cs typeface="Times New Roman" panose="02020603050405020304" pitchFamily="18" charset="0"/>
              </a:rPr>
              <a:t>, immediately following the if statement is executed, otherwise the </a:t>
            </a:r>
            <a:r>
              <a:rPr lang="en-GB" sz="3800" b="1" i="1" kern="0" dirty="0">
                <a:solidFill>
                  <a:srgbClr val="FF0000"/>
                </a:solidFill>
                <a:latin typeface="Courier New" panose="02070309020205020404" pitchFamily="49" charset="0"/>
                <a:cs typeface="Courier New" panose="02070309020205020404" pitchFamily="49" charset="0"/>
              </a:rPr>
              <a:t>statement block2</a:t>
            </a:r>
            <a:r>
              <a:rPr lang="en-GB" sz="3800" b="1" i="1" kern="0" dirty="0">
                <a:solidFill>
                  <a:schemeClr val="accent3">
                    <a:lumMod val="75000"/>
                  </a:schemeClr>
                </a:solidFill>
                <a:latin typeface="Times New Roman" panose="02020603050405020304" pitchFamily="18" charset="0"/>
                <a:cs typeface="Times New Roman" panose="02020603050405020304" pitchFamily="18" charset="0"/>
              </a:rPr>
              <a:t> </a:t>
            </a:r>
            <a:r>
              <a:rPr lang="en-GB" sz="3800" kern="0" dirty="0">
                <a:latin typeface="Times New Roman" panose="02020603050405020304" pitchFamily="18" charset="0"/>
                <a:cs typeface="Times New Roman" panose="02020603050405020304" pitchFamily="18" charset="0"/>
              </a:rPr>
              <a:t>is  executed. Then control is shifted to </a:t>
            </a:r>
            <a:r>
              <a:rPr lang="en-GB" sz="3800" b="1" i="1" kern="0" dirty="0">
                <a:solidFill>
                  <a:schemeClr val="bg2">
                    <a:lumMod val="10000"/>
                  </a:schemeClr>
                </a:solidFill>
                <a:latin typeface="Courier New" panose="02070309020205020404" pitchFamily="49" charset="0"/>
                <a:cs typeface="Courier New" panose="02070309020205020404" pitchFamily="49" charset="0"/>
              </a:rPr>
              <a:t>statement x.</a:t>
            </a:r>
            <a:endParaRPr lang="en-GB" sz="3800" dirty="0">
              <a:latin typeface="Times New Roman" panose="02020603050405020304" pitchFamily="18" charset="0"/>
              <a:cs typeface="Times New Roman" panose="02020603050405020304" pitchFamily="18" charset="0"/>
            </a:endParaRPr>
          </a:p>
        </p:txBody>
      </p:sp>
      <p:sp>
        <p:nvSpPr>
          <p:cNvPr id="25" name="Rectangle 24"/>
          <p:cNvSpPr/>
          <p:nvPr/>
        </p:nvSpPr>
        <p:spPr>
          <a:xfrm>
            <a:off x="2317750" y="4816475"/>
            <a:ext cx="7505700" cy="4401205"/>
          </a:xfrm>
          <a:prstGeom prst="rect">
            <a:avLst/>
          </a:prstGeom>
        </p:spPr>
        <p:txBody>
          <a:bodyPr wrap="square">
            <a:spAutoFit/>
          </a:bodyPr>
          <a:lstStyle/>
          <a:p>
            <a:pPr defTabSz="914400"/>
            <a:r>
              <a:rPr lang="en-GB" sz="2700" b="1" kern="0" dirty="0">
                <a:latin typeface="Courier New" panose="02070309020205020404" pitchFamily="49" charset="0"/>
                <a:cs typeface="Courier New" panose="02070309020205020404" pitchFamily="49" charset="0"/>
              </a:rPr>
              <a:t>Syntax of the </a:t>
            </a:r>
            <a:r>
              <a:rPr lang="en-GB" sz="2700" b="1" i="1" kern="0" dirty="0">
                <a:latin typeface="Courier New" panose="02070309020205020404" pitchFamily="49" charset="0"/>
                <a:cs typeface="Courier New" panose="02070309020205020404" pitchFamily="49" charset="0"/>
              </a:rPr>
              <a:t>if-else</a:t>
            </a:r>
            <a:r>
              <a:rPr lang="en-GB" sz="2700" b="1" kern="0" dirty="0">
                <a:latin typeface="Courier New" panose="02070309020205020404" pitchFamily="49" charset="0"/>
                <a:cs typeface="Courier New" panose="02070309020205020404" pitchFamily="49" charset="0"/>
              </a:rPr>
              <a:t>: </a:t>
            </a:r>
          </a:p>
          <a:p>
            <a:pPr lvl="1" defTabSz="914400">
              <a:buFontTx/>
              <a:buNone/>
            </a:pPr>
            <a:r>
              <a:rPr lang="en-GB" sz="2700" b="1" kern="0" dirty="0">
                <a:latin typeface="Courier New" panose="02070309020205020404" pitchFamily="49" charset="0"/>
                <a:cs typeface="Courier New" panose="02070309020205020404" pitchFamily="49" charset="0"/>
              </a:rPr>
              <a:t>if</a:t>
            </a:r>
            <a:r>
              <a:rPr lang="en-GB" sz="2700" kern="0" dirty="0">
                <a:latin typeface="Courier New" panose="02070309020205020404" pitchFamily="49" charset="0"/>
                <a:cs typeface="Courier New" panose="02070309020205020404" pitchFamily="49" charset="0"/>
              </a:rPr>
              <a:t>(</a:t>
            </a:r>
            <a:r>
              <a:rPr lang="en-GB" sz="27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r>
              <a:rPr lang="en-GB" sz="27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2700" b="1" i="1" kern="0" dirty="0">
                <a:solidFill>
                  <a:schemeClr val="accent2">
                    <a:lumMod val="50000"/>
                  </a:schemeClr>
                </a:solidFill>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b="1" kern="0" dirty="0">
                <a:latin typeface="Courier New" panose="02070309020205020404" pitchFamily="49" charset="0"/>
                <a:cs typeface="Courier New" panose="02070309020205020404" pitchFamily="49" charset="0"/>
              </a:rPr>
              <a:t>else</a:t>
            </a: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r>
              <a:rPr lang="en-GB" sz="2700" b="1" i="1" kern="0" dirty="0">
                <a:solidFill>
                  <a:srgbClr val="FF0000"/>
                </a:solidFill>
                <a:latin typeface="Courier New" panose="02070309020205020404" pitchFamily="49" charset="0"/>
                <a:cs typeface="Courier New" panose="02070309020205020404" pitchFamily="49" charset="0"/>
              </a:rPr>
              <a:t>statement block2;</a:t>
            </a:r>
            <a:r>
              <a:rPr lang="en-GB" sz="2700" b="1" i="1" kern="0" dirty="0">
                <a:solidFill>
                  <a:schemeClr val="accent3">
                    <a:lumMod val="75000"/>
                  </a:schemeClr>
                </a:solidFill>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b="1" i="1" kern="0" dirty="0">
                <a:solidFill>
                  <a:schemeClr val="bg2">
                    <a:lumMod val="10000"/>
                  </a:schemeClr>
                </a:solidFill>
                <a:latin typeface="Courier New" panose="02070309020205020404" pitchFamily="49" charset="0"/>
                <a:cs typeface="Courier New" panose="02070309020205020404" pitchFamily="49" charset="0"/>
              </a:rPr>
              <a:t>statement x;</a:t>
            </a:r>
          </a:p>
        </p:txBody>
      </p:sp>
      <p:grpSp>
        <p:nvGrpSpPr>
          <p:cNvPr id="3" name="Group 2">
            <a:extLst>
              <a:ext uri="{FF2B5EF4-FFF2-40B4-BE49-F238E27FC236}">
                <a16:creationId xmlns:a16="http://schemas.microsoft.com/office/drawing/2014/main" id="{E18BA3AB-846D-BC59-0E5C-210708B7A835}"/>
              </a:ext>
            </a:extLst>
          </p:cNvPr>
          <p:cNvGrpSpPr/>
          <p:nvPr/>
        </p:nvGrpSpPr>
        <p:grpSpPr>
          <a:xfrm>
            <a:off x="7479351" y="4717582"/>
            <a:ext cx="9659299" cy="3517678"/>
            <a:chOff x="6546850" y="2888782"/>
            <a:chExt cx="9659299" cy="3517678"/>
          </a:xfrm>
        </p:grpSpPr>
        <p:cxnSp>
          <p:nvCxnSpPr>
            <p:cNvPr id="13" name="Straight Arrow Connector 12"/>
            <p:cNvCxnSpPr/>
            <p:nvPr/>
          </p:nvCxnSpPr>
          <p:spPr>
            <a:xfrm>
              <a:off x="11376500" y="2888782"/>
              <a:ext cx="0" cy="5091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3E6F0BC9-3DB9-1E47-5FCD-6F41FAC2DD11}"/>
                </a:ext>
              </a:extLst>
            </p:cNvPr>
            <p:cNvGrpSpPr/>
            <p:nvPr/>
          </p:nvGrpSpPr>
          <p:grpSpPr>
            <a:xfrm>
              <a:off x="6546850" y="3036067"/>
              <a:ext cx="9659299" cy="3370393"/>
              <a:chOff x="6546850" y="3036067"/>
              <a:chExt cx="9659299" cy="3370393"/>
            </a:xfrm>
          </p:grpSpPr>
          <p:sp>
            <p:nvSpPr>
              <p:cNvPr id="14" name="Diamond 13"/>
              <p:cNvSpPr/>
              <p:nvPr/>
            </p:nvSpPr>
            <p:spPr>
              <a:xfrm>
                <a:off x="9331950" y="3383475"/>
                <a:ext cx="4093393" cy="137075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i="1" dirty="0">
                    <a:solidFill>
                      <a:schemeClr val="accent2">
                        <a:lumMod val="50000"/>
                      </a:schemeClr>
                    </a:solidFill>
                    <a:latin typeface="Times New Roman" panose="02020603050405020304" pitchFamily="18" charset="0"/>
                    <a:cs typeface="Times New Roman" panose="02020603050405020304" pitchFamily="18" charset="0"/>
                  </a:rPr>
                  <a:t>test expression</a:t>
                </a:r>
                <a:endParaRPr lang="en-IN" sz="2500" b="1" i="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3358319" y="4484004"/>
                <a:ext cx="2847830" cy="493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dirty="0">
                    <a:solidFill>
                      <a:srgbClr val="FF0000"/>
                    </a:solidFill>
                    <a:latin typeface="Times New Roman" panose="02020603050405020304" pitchFamily="18" charset="0"/>
                    <a:cs typeface="Times New Roman" panose="02020603050405020304" pitchFamily="18" charset="0"/>
                  </a:rPr>
                  <a:t> </a:t>
                </a:r>
                <a:r>
                  <a:rPr lang="en-GB" sz="2500" b="1" i="1" dirty="0">
                    <a:solidFill>
                      <a:srgbClr val="FF0000"/>
                    </a:solidFill>
                    <a:latin typeface="Times New Roman" panose="02020603050405020304" pitchFamily="18" charset="0"/>
                    <a:cs typeface="Times New Roman" panose="02020603050405020304" pitchFamily="18" charset="0"/>
                  </a:rPr>
                  <a:t>statement block2</a:t>
                </a:r>
                <a:endParaRPr lang="en-IN" sz="2500" b="1" i="1" dirty="0">
                  <a:solidFill>
                    <a:srgbClr val="FF0000"/>
                  </a:solidFill>
                  <a:latin typeface="Times New Roman" panose="02020603050405020304" pitchFamily="18" charset="0"/>
                  <a:cs typeface="Times New Roman" panose="02020603050405020304" pitchFamily="18" charset="0"/>
                </a:endParaRPr>
              </a:p>
            </p:txBody>
          </p:sp>
          <p:cxnSp>
            <p:nvCxnSpPr>
              <p:cNvPr id="17" name="Elbow Connector 16"/>
              <p:cNvCxnSpPr>
                <a:stCxn id="14" idx="3"/>
                <a:endCxn id="15" idx="0"/>
              </p:cNvCxnSpPr>
              <p:nvPr/>
            </p:nvCxnSpPr>
            <p:spPr>
              <a:xfrm>
                <a:off x="13425343" y="4068851"/>
                <a:ext cx="1356894" cy="41515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942613" y="3677610"/>
                <a:ext cx="1147770" cy="370324"/>
              </a:xfrm>
              <a:prstGeom prst="rect">
                <a:avLst/>
              </a:prstGeom>
              <a:noFill/>
            </p:spPr>
            <p:txBody>
              <a:bodyPr wrap="square" rtlCol="0">
                <a:spAutoFit/>
              </a:bodyPr>
              <a:lstStyle/>
              <a:p>
                <a:pPr algn="ctr"/>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13425343" y="3647698"/>
                <a:ext cx="1226394" cy="370324"/>
              </a:xfrm>
              <a:prstGeom prst="rect">
                <a:avLst/>
              </a:prstGeom>
              <a:noFill/>
            </p:spPr>
            <p:txBody>
              <a:bodyPr wrap="square" rtlCol="0">
                <a:spAutoFit/>
              </a:bodyPr>
              <a:lstStyle/>
              <a:p>
                <a:pPr algn="ctr"/>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sp>
            <p:nvSpPr>
              <p:cNvPr id="22" name="Rectangle 21"/>
              <p:cNvSpPr/>
              <p:nvPr/>
            </p:nvSpPr>
            <p:spPr>
              <a:xfrm>
                <a:off x="10249739" y="5915775"/>
                <a:ext cx="2255409" cy="4906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i="1" dirty="0">
                    <a:solidFill>
                      <a:schemeClr val="tx1"/>
                    </a:solidFill>
                    <a:latin typeface="Times New Roman" panose="02020603050405020304" pitchFamily="18" charset="0"/>
                    <a:cs typeface="Times New Roman" panose="02020603050405020304" pitchFamily="18" charset="0"/>
                  </a:rPr>
                  <a:t>statement x</a:t>
                </a:r>
                <a:endParaRPr lang="en-IN" sz="2500" b="1" i="1" dirty="0">
                  <a:solidFill>
                    <a:schemeClr val="tx1"/>
                  </a:solidFill>
                  <a:latin typeface="Times New Roman" panose="02020603050405020304" pitchFamily="18" charset="0"/>
                  <a:cs typeface="Times New Roman" panose="02020603050405020304" pitchFamily="18" charset="0"/>
                </a:endParaRPr>
              </a:p>
            </p:txBody>
          </p:sp>
          <p:cxnSp>
            <p:nvCxnSpPr>
              <p:cNvPr id="23" name="Straight Arrow Connector 22"/>
              <p:cNvCxnSpPr/>
              <p:nvPr/>
            </p:nvCxnSpPr>
            <p:spPr>
              <a:xfrm>
                <a:off x="11377440" y="5538895"/>
                <a:ext cx="0" cy="3912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1435911" y="3036067"/>
                <a:ext cx="1560427" cy="370324"/>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entry</a:t>
                </a:r>
                <a:endParaRPr lang="en-IN" sz="2500" dirty="0">
                  <a:latin typeface="Times New Roman" panose="02020603050405020304" pitchFamily="18" charset="0"/>
                  <a:cs typeface="Times New Roman" panose="02020603050405020304" pitchFamily="18" charset="0"/>
                </a:endParaRPr>
              </a:p>
            </p:txBody>
          </p:sp>
          <p:cxnSp>
            <p:nvCxnSpPr>
              <p:cNvPr id="29" name="Elbow Connector 28"/>
              <p:cNvCxnSpPr/>
              <p:nvPr/>
            </p:nvCxnSpPr>
            <p:spPr>
              <a:xfrm flipH="1">
                <a:off x="7814471" y="4068850"/>
                <a:ext cx="1517479" cy="41515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546850" y="4481255"/>
                <a:ext cx="2785101" cy="493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dirty="0">
                    <a:solidFill>
                      <a:schemeClr val="accent3">
                        <a:lumMod val="50000"/>
                      </a:schemeClr>
                    </a:solidFill>
                    <a:latin typeface="Times New Roman" panose="02020603050405020304" pitchFamily="18" charset="0"/>
                    <a:cs typeface="Times New Roman" panose="02020603050405020304" pitchFamily="18" charset="0"/>
                  </a:rPr>
                  <a:t> </a:t>
                </a:r>
                <a:r>
                  <a:rPr lang="en-GB" sz="2500" b="1" i="1" dirty="0">
                    <a:solidFill>
                      <a:schemeClr val="accent3">
                        <a:lumMod val="50000"/>
                      </a:schemeClr>
                    </a:solidFill>
                    <a:latin typeface="Times New Roman" panose="02020603050405020304" pitchFamily="18" charset="0"/>
                    <a:cs typeface="Times New Roman" panose="02020603050405020304" pitchFamily="18" charset="0"/>
                  </a:rPr>
                  <a:t>statement block1</a:t>
                </a:r>
                <a:endParaRPr lang="en-IN" sz="2500" b="1" i="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3" name="Left Bracket 32"/>
              <p:cNvSpPr/>
              <p:nvPr/>
            </p:nvSpPr>
            <p:spPr>
              <a:xfrm rot="16200000">
                <a:off x="11000536" y="1757196"/>
                <a:ext cx="591521" cy="6971882"/>
              </a:xfrm>
              <a:prstGeom prst="leftBracket">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500">
                  <a:latin typeface="Times New Roman" panose="02020603050405020304" pitchFamily="18" charset="0"/>
                  <a:cs typeface="Times New Roman" panose="02020603050405020304" pitchFamily="18" charset="0"/>
                </a:endParaRPr>
              </a:p>
            </p:txBody>
          </p:sp>
        </p:grpSp>
      </p:grpSp>
      <p:sp>
        <p:nvSpPr>
          <p:cNvPr id="45" name="Rectangle 44"/>
          <p:cNvSpPr/>
          <p:nvPr/>
        </p:nvSpPr>
        <p:spPr>
          <a:xfrm>
            <a:off x="3488761" y="473075"/>
            <a:ext cx="4661854"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2. ii) </a:t>
            </a:r>
            <a:r>
              <a:rPr lang="en-GB" sz="4000" b="1" i="1" dirty="0">
                <a:solidFill>
                  <a:srgbClr val="005893"/>
                </a:solidFill>
                <a:latin typeface="Times New Roman" panose="02020603050405020304" pitchFamily="18" charset="0"/>
                <a:cs typeface="Times New Roman" panose="02020603050405020304" pitchFamily="18" charset="0"/>
              </a:rPr>
              <a:t>if-else</a:t>
            </a:r>
            <a:r>
              <a:rPr lang="en-GB" sz="4000" dirty="0">
                <a:solidFill>
                  <a:srgbClr val="005893"/>
                </a:solidFill>
                <a:latin typeface="Times New Roman" panose="02020603050405020304" pitchFamily="18" charset="0"/>
                <a:cs typeface="Times New Roman" panose="02020603050405020304" pitchFamily="18" charset="0"/>
              </a:rPr>
              <a:t> statement</a:t>
            </a:r>
            <a:endParaRPr lang="en-IN" sz="4000" dirty="0">
              <a:solidFill>
                <a:srgbClr val="005893"/>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1585F4B-39A0-3B1A-30EB-193DEB57747A}"/>
              </a:ext>
            </a:extLst>
          </p:cNvPr>
          <p:cNvSpPr/>
          <p:nvPr/>
        </p:nvSpPr>
        <p:spPr>
          <a:xfrm>
            <a:off x="8147050" y="8321675"/>
            <a:ext cx="8410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a:t>
            </a:r>
            <a:r>
              <a:rPr lang="en-IN" sz="2800" b="1" i="1" dirty="0">
                <a:latin typeface="Times New Roman" panose="02020603050405020304" pitchFamily="18" charset="0"/>
                <a:cs typeface="Times New Roman" panose="02020603050405020304" pitchFamily="18" charset="0"/>
              </a:rPr>
              <a:t>if-else </a:t>
            </a:r>
            <a:r>
              <a:rPr lang="en-IN" sz="2800" b="1" dirty="0">
                <a:latin typeface="Times New Roman" panose="02020603050405020304" pitchFamily="18" charset="0"/>
                <a:cs typeface="Times New Roman" panose="02020603050405020304" pitchFamily="18" charset="0"/>
              </a:rPr>
              <a:t>statement</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2046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5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2200" dirty="0">
              <a:solidFill>
                <a:srgbClr val="681748"/>
              </a:solidFill>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5480050" y="1235075"/>
            <a:ext cx="13716000" cy="3862596"/>
          </a:xfrm>
          <a:prstGeom prst="rect">
            <a:avLst/>
          </a:prstGeom>
        </p:spPr>
        <p:txBody>
          <a:bodyPr wrap="square">
            <a:spAutoFit/>
          </a:bodyPr>
          <a:lstStyle/>
          <a:p>
            <a:pPr marL="571500" indent="-571500" algn="just" defTabSz="914400">
              <a:buFont typeface="Arial" panose="020B0604020202020204" pitchFamily="34" charset="0"/>
              <a:buChar char="•"/>
            </a:pPr>
            <a:r>
              <a:rPr lang="en-GB" sz="3500" kern="0" dirty="0">
                <a:latin typeface="Times New Roman" panose="02020603050405020304" pitchFamily="18" charset="0"/>
                <a:cs typeface="Times New Roman" panose="02020603050405020304" pitchFamily="18" charset="0"/>
              </a:rPr>
              <a:t>In either case, either </a:t>
            </a:r>
            <a:r>
              <a:rPr lang="en-GB" sz="35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3500" kern="0" dirty="0">
                <a:latin typeface="Times New Roman" panose="02020603050405020304" pitchFamily="18" charset="0"/>
                <a:cs typeface="Times New Roman" panose="02020603050405020304" pitchFamily="18" charset="0"/>
              </a:rPr>
              <a:t> or </a:t>
            </a:r>
            <a:r>
              <a:rPr lang="en-GB" sz="3500" b="1" i="1" kern="0" dirty="0">
                <a:solidFill>
                  <a:srgbClr val="FF0000"/>
                </a:solidFill>
                <a:latin typeface="Courier New" panose="02070309020205020404" pitchFamily="49" charset="0"/>
                <a:cs typeface="Courier New" panose="02070309020205020404" pitchFamily="49" charset="0"/>
              </a:rPr>
              <a:t>statement block2 </a:t>
            </a:r>
            <a:r>
              <a:rPr lang="en-GB" sz="3500" kern="0" dirty="0">
                <a:latin typeface="Times New Roman" panose="02020603050405020304" pitchFamily="18" charset="0"/>
                <a:cs typeface="Times New Roman" panose="02020603050405020304" pitchFamily="18" charset="0"/>
              </a:rPr>
              <a:t>will be executed, but not both.</a:t>
            </a:r>
          </a:p>
          <a:p>
            <a:pPr marL="571500" indent="-571500" algn="just" defTabSz="914400">
              <a:buFont typeface="Arial" panose="020B0604020202020204" pitchFamily="34" charset="0"/>
              <a:buChar char="•"/>
            </a:pPr>
            <a:r>
              <a:rPr lang="en-US" altLang="en-US" sz="3500" kern="0" dirty="0">
                <a:latin typeface="Times New Roman" panose="02020603050405020304" pitchFamily="18" charset="0"/>
                <a:cs typeface="Times New Roman" panose="02020603050405020304" pitchFamily="18" charset="0"/>
              </a:rPr>
              <a:t>Control is then passed from the </a:t>
            </a:r>
            <a:r>
              <a:rPr lang="en-US" altLang="en-US" sz="3500" b="1" i="1" kern="0" dirty="0">
                <a:latin typeface="Times New Roman" panose="02020603050405020304" pitchFamily="18" charset="0"/>
                <a:cs typeface="Times New Roman" panose="02020603050405020304" pitchFamily="18" charset="0"/>
              </a:rPr>
              <a:t>if</a:t>
            </a:r>
            <a:r>
              <a:rPr lang="en-US" altLang="en-US" sz="3500" kern="0" dirty="0">
                <a:latin typeface="Times New Roman" panose="02020603050405020304" pitchFamily="18" charset="0"/>
                <a:cs typeface="Times New Roman" panose="02020603050405020304" pitchFamily="18" charset="0"/>
              </a:rPr>
              <a:t> statement to the </a:t>
            </a:r>
            <a:r>
              <a:rPr lang="en-GB" sz="3500" b="1" i="1" kern="0" dirty="0">
                <a:latin typeface="Courier New" panose="02070309020205020404" pitchFamily="49" charset="0"/>
                <a:cs typeface="Courier New" panose="02070309020205020404" pitchFamily="49" charset="0"/>
              </a:rPr>
              <a:t>statement x</a:t>
            </a:r>
            <a:r>
              <a:rPr lang="en-US" altLang="en-US" sz="3500" b="1" i="1" kern="0" dirty="0">
                <a:solidFill>
                  <a:schemeClr val="accent6">
                    <a:lumMod val="75000"/>
                  </a:schemeClr>
                </a:solidFill>
                <a:latin typeface="Times New Roman" panose="02020603050405020304" pitchFamily="18" charset="0"/>
                <a:cs typeface="Times New Roman" panose="02020603050405020304" pitchFamily="18" charset="0"/>
              </a:rPr>
              <a:t> </a:t>
            </a:r>
            <a:r>
              <a:rPr lang="en-US" altLang="en-US" sz="3500" kern="0" dirty="0">
                <a:latin typeface="Times New Roman" panose="02020603050405020304" pitchFamily="18" charset="0"/>
                <a:cs typeface="Times New Roman" panose="02020603050405020304" pitchFamily="18" charset="0"/>
              </a:rPr>
              <a:t>in the program unless one of the statements contains a </a:t>
            </a:r>
            <a:r>
              <a:rPr lang="en-US" altLang="en-US" sz="3500" b="1" kern="0" dirty="0">
                <a:latin typeface="Times New Roman" panose="02020603050405020304" pitchFamily="18" charset="0"/>
                <a:cs typeface="Times New Roman" panose="02020603050405020304" pitchFamily="18" charset="0"/>
              </a:rPr>
              <a:t>break</a:t>
            </a:r>
            <a:r>
              <a:rPr lang="en-US" altLang="en-US" sz="3500" kern="0" dirty="0">
                <a:latin typeface="Times New Roman" panose="02020603050405020304" pitchFamily="18" charset="0"/>
                <a:cs typeface="Times New Roman" panose="02020603050405020304" pitchFamily="18" charset="0"/>
              </a:rPr>
              <a:t>, </a:t>
            </a:r>
            <a:r>
              <a:rPr lang="en-US" altLang="en-US" sz="3500" b="1" kern="0" dirty="0">
                <a:latin typeface="Times New Roman" panose="02020603050405020304" pitchFamily="18" charset="0"/>
                <a:cs typeface="Times New Roman" panose="02020603050405020304" pitchFamily="18" charset="0"/>
              </a:rPr>
              <a:t>continue</a:t>
            </a:r>
            <a:r>
              <a:rPr lang="en-US" altLang="en-US" sz="3500" kern="0" dirty="0">
                <a:latin typeface="Times New Roman" panose="02020603050405020304" pitchFamily="18" charset="0"/>
                <a:cs typeface="Times New Roman" panose="02020603050405020304" pitchFamily="18" charset="0"/>
              </a:rPr>
              <a:t>, or </a:t>
            </a:r>
            <a:r>
              <a:rPr lang="en-US" altLang="en-US" sz="3500" b="1" kern="0" dirty="0" err="1">
                <a:latin typeface="Times New Roman" panose="02020603050405020304" pitchFamily="18" charset="0"/>
                <a:cs typeface="Times New Roman" panose="02020603050405020304" pitchFamily="18" charset="0"/>
              </a:rPr>
              <a:t>goto</a:t>
            </a:r>
            <a:r>
              <a:rPr lang="en-US" altLang="en-US" sz="3500" kern="0" dirty="0">
                <a:latin typeface="Times New Roman" panose="02020603050405020304" pitchFamily="18" charset="0"/>
                <a:cs typeface="Times New Roman" panose="02020603050405020304" pitchFamily="18" charset="0"/>
              </a:rPr>
              <a:t>.</a:t>
            </a:r>
          </a:p>
          <a:p>
            <a:pPr marL="571500" indent="-571500" algn="just" defTabSz="914400">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After executing either </a:t>
            </a:r>
            <a:r>
              <a:rPr lang="en-GB" sz="3500" b="1" i="1" kern="0" dirty="0">
                <a:solidFill>
                  <a:schemeClr val="accent2">
                    <a:lumMod val="50000"/>
                  </a:schemeClr>
                </a:solidFill>
                <a:latin typeface="Times New Roman" panose="02020603050405020304" pitchFamily="18" charset="0"/>
                <a:cs typeface="Times New Roman" panose="02020603050405020304" pitchFamily="18" charset="0"/>
              </a:rPr>
              <a:t>statement block1</a:t>
            </a:r>
            <a:r>
              <a:rPr lang="en-GB" sz="3500" dirty="0">
                <a:latin typeface="Times New Roman" panose="02020603050405020304" pitchFamily="18" charset="0"/>
                <a:cs typeface="Times New Roman" panose="02020603050405020304" pitchFamily="18" charset="0"/>
              </a:rPr>
              <a:t> or </a:t>
            </a:r>
            <a:r>
              <a:rPr lang="en-GB" sz="3500" b="1" i="1" kern="0" dirty="0">
                <a:solidFill>
                  <a:schemeClr val="accent3">
                    <a:lumMod val="75000"/>
                  </a:schemeClr>
                </a:solidFill>
                <a:latin typeface="Times New Roman" panose="02020603050405020304" pitchFamily="18" charset="0"/>
                <a:cs typeface="Times New Roman" panose="02020603050405020304" pitchFamily="18" charset="0"/>
              </a:rPr>
              <a:t>2, </a:t>
            </a:r>
            <a:r>
              <a:rPr lang="en-GB" sz="3500" dirty="0">
                <a:latin typeface="Times New Roman" panose="02020603050405020304" pitchFamily="18" charset="0"/>
                <a:cs typeface="Times New Roman" panose="02020603050405020304" pitchFamily="18" charset="0"/>
              </a:rPr>
              <a:t>the control will move to </a:t>
            </a:r>
            <a:r>
              <a:rPr lang="en-GB" sz="3500" b="1" i="1" kern="0" dirty="0">
                <a:latin typeface="Courier New" panose="02070309020205020404" pitchFamily="49" charset="0"/>
                <a:cs typeface="Courier New" panose="02070309020205020404" pitchFamily="49" charset="0"/>
              </a:rPr>
              <a:t>statement x</a:t>
            </a:r>
            <a:r>
              <a:rPr lang="en-GB" sz="3500" dirty="0">
                <a:latin typeface="Times New Roman" panose="02020603050405020304" pitchFamily="18" charset="0"/>
                <a:cs typeface="Times New Roman" panose="02020603050405020304" pitchFamily="18" charset="0"/>
              </a:rPr>
              <a:t>. Therefore, </a:t>
            </a:r>
            <a:r>
              <a:rPr lang="en-GB" sz="3500" b="1" i="1" kern="0" dirty="0">
                <a:latin typeface="Courier New" panose="02070309020205020404" pitchFamily="49" charset="0"/>
                <a:cs typeface="Courier New" panose="02070309020205020404" pitchFamily="49" charset="0"/>
              </a:rPr>
              <a:t>statement x</a:t>
            </a:r>
            <a:r>
              <a:rPr lang="en-GB" sz="3500" b="1" i="1" kern="0" dirty="0">
                <a:solidFill>
                  <a:schemeClr val="accent6">
                    <a:lumMod val="75000"/>
                  </a:schemeClr>
                </a:solidFill>
                <a:latin typeface="Courier New" panose="02070309020205020404" pitchFamily="49" charset="0"/>
                <a:cs typeface="Courier New" panose="02070309020205020404" pitchFamily="49" charset="0"/>
              </a:rPr>
              <a:t> </a:t>
            </a:r>
            <a:r>
              <a:rPr lang="en-GB" sz="3500" dirty="0">
                <a:latin typeface="Times New Roman" panose="02020603050405020304" pitchFamily="18" charset="0"/>
                <a:cs typeface="Times New Roman" panose="02020603050405020304" pitchFamily="18" charset="0"/>
              </a:rPr>
              <a:t>is executed in every case.</a:t>
            </a:r>
            <a:endParaRPr lang="en-GB" sz="3500" kern="0" dirty="0">
              <a:latin typeface="Times New Roman" panose="02020603050405020304" pitchFamily="18" charset="0"/>
              <a:cs typeface="Times New Roman" panose="02020603050405020304" pitchFamily="18" charset="0"/>
            </a:endParaRPr>
          </a:p>
        </p:txBody>
      </p:sp>
      <p:sp>
        <p:nvSpPr>
          <p:cNvPr id="11" name="Rectangle 10"/>
          <p:cNvSpPr/>
          <p:nvPr/>
        </p:nvSpPr>
        <p:spPr>
          <a:xfrm>
            <a:off x="1098550" y="1411823"/>
            <a:ext cx="5753100" cy="3785652"/>
          </a:xfrm>
          <a:prstGeom prst="rect">
            <a:avLst/>
          </a:prstGeom>
        </p:spPr>
        <p:txBody>
          <a:bodyPr wrap="square">
            <a:spAutoFit/>
          </a:bodyPr>
          <a:lstStyle/>
          <a:p>
            <a:pPr defTabSz="914400"/>
            <a:r>
              <a:rPr lang="en-GB" sz="2400" b="1" kern="0" dirty="0">
                <a:latin typeface="Courier New" panose="02070309020205020404" pitchFamily="49" charset="0"/>
                <a:cs typeface="Courier New" panose="02070309020205020404" pitchFamily="49" charset="0"/>
              </a:rPr>
              <a:t>Syntax of the </a:t>
            </a:r>
            <a:r>
              <a:rPr lang="en-GB" sz="2400" b="1" i="1" kern="0" dirty="0">
                <a:latin typeface="Courier New" panose="02070309020205020404" pitchFamily="49" charset="0"/>
                <a:cs typeface="Courier New" panose="02070309020205020404" pitchFamily="49" charset="0"/>
              </a:rPr>
              <a:t>if-else</a:t>
            </a:r>
            <a:r>
              <a:rPr lang="en-GB" sz="2400" b="1" kern="0" dirty="0">
                <a:latin typeface="Courier New" panose="02070309020205020404" pitchFamily="49" charset="0"/>
                <a:cs typeface="Courier New" panose="02070309020205020404" pitchFamily="49" charset="0"/>
              </a:rPr>
              <a:t>:</a:t>
            </a: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b="1" kern="0" dirty="0">
                <a:latin typeface="Courier New" panose="02070309020205020404" pitchFamily="49" charset="0"/>
                <a:cs typeface="Courier New" panose="02070309020205020404" pitchFamily="49" charset="0"/>
              </a:rPr>
              <a:t>if</a:t>
            </a:r>
            <a:r>
              <a:rPr lang="en-GB" sz="2400" kern="0" dirty="0">
                <a:latin typeface="Courier New" panose="02070309020205020404" pitchFamily="49" charset="0"/>
                <a:cs typeface="Courier New" panose="02070309020205020404" pitchFamily="49" charset="0"/>
              </a:rPr>
              <a:t>(</a:t>
            </a:r>
            <a:r>
              <a:rPr lang="en-GB" sz="24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r>
              <a:rPr lang="en-GB" sz="24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2400" b="1" i="1" kern="0" dirty="0">
                <a:solidFill>
                  <a:schemeClr val="accent2">
                    <a:lumMod val="50000"/>
                  </a:schemeClr>
                </a:solidFill>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b="1" kern="0" dirty="0">
                <a:latin typeface="Courier New" panose="02070309020205020404" pitchFamily="49" charset="0"/>
                <a:cs typeface="Courier New" panose="02070309020205020404" pitchFamily="49" charset="0"/>
              </a:rPr>
              <a:t>else</a:t>
            </a: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r>
              <a:rPr lang="en-GB" sz="2400" b="1" i="1" kern="0" dirty="0">
                <a:solidFill>
                  <a:srgbClr val="FF0000"/>
                </a:solidFill>
                <a:latin typeface="Courier New" panose="02070309020205020404" pitchFamily="49" charset="0"/>
                <a:cs typeface="Courier New" panose="02070309020205020404" pitchFamily="49" charset="0"/>
              </a:rPr>
              <a:t>statement block2;</a:t>
            </a:r>
            <a:r>
              <a:rPr lang="en-GB" sz="2400" b="1" i="1" kern="0" dirty="0">
                <a:solidFill>
                  <a:schemeClr val="accent3">
                    <a:lumMod val="75000"/>
                  </a:schemeClr>
                </a:solidFill>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b="1" i="1" kern="0" dirty="0">
                <a:latin typeface="Courier New" panose="02070309020205020404" pitchFamily="49" charset="0"/>
                <a:cs typeface="Courier New" panose="02070309020205020404" pitchFamily="49" charset="0"/>
              </a:rPr>
              <a:t>statement x;</a:t>
            </a:r>
          </a:p>
        </p:txBody>
      </p:sp>
      <p:sp>
        <p:nvSpPr>
          <p:cNvPr id="5" name="Rectangle 4">
            <a:extLst>
              <a:ext uri="{FF2B5EF4-FFF2-40B4-BE49-F238E27FC236}">
                <a16:creationId xmlns:a16="http://schemas.microsoft.com/office/drawing/2014/main" id="{4ADBDFD5-AA5E-C0DB-8D56-676CAC9E442C}"/>
              </a:ext>
            </a:extLst>
          </p:cNvPr>
          <p:cNvSpPr/>
          <p:nvPr/>
        </p:nvSpPr>
        <p:spPr>
          <a:xfrm>
            <a:off x="7689850" y="5605562"/>
            <a:ext cx="11506200" cy="5078313"/>
          </a:xfrm>
          <a:prstGeom prst="rect">
            <a:avLst/>
          </a:prstGeom>
        </p:spPr>
        <p:txBody>
          <a:bodyPr wrap="square">
            <a:spAutoFit/>
          </a:bodyPr>
          <a:lstStyle/>
          <a:p>
            <a:pPr marL="571500" indent="-571500" algn="just" defTabSz="914400">
              <a:buFont typeface="Arial" panose="020B0604020202020204" pitchFamily="34" charset="0"/>
              <a:buChar char="•"/>
            </a:pPr>
            <a:r>
              <a:rPr lang="en-GB" sz="3600" kern="0" dirty="0">
                <a:latin typeface="Times New Roman" panose="02020603050405020304" pitchFamily="18" charset="0"/>
                <a:cs typeface="Times New Roman" panose="02020603050405020304" pitchFamily="18" charset="0"/>
              </a:rPr>
              <a:t>In the program given on the left side, we declare variable ‘</a:t>
            </a:r>
            <a:r>
              <a:rPr lang="en-GB" sz="3600" b="1" kern="0" dirty="0">
                <a:latin typeface="Times New Roman" panose="02020603050405020304" pitchFamily="18" charset="0"/>
                <a:cs typeface="Times New Roman" panose="02020603050405020304" pitchFamily="18" charset="0"/>
              </a:rPr>
              <a:t>a</a:t>
            </a:r>
            <a:r>
              <a:rPr lang="en-GB" sz="3600" kern="0" dirty="0">
                <a:latin typeface="Times New Roman" panose="02020603050405020304" pitchFamily="18" charset="0"/>
                <a:cs typeface="Times New Roman" panose="02020603050405020304" pitchFamily="18" charset="0"/>
              </a:rPr>
              <a:t>’ of int type and read the value of ‘</a:t>
            </a:r>
            <a:r>
              <a:rPr lang="en-GB" sz="3600" b="1" kern="0" dirty="0">
                <a:latin typeface="Times New Roman" panose="02020603050405020304" pitchFamily="18" charset="0"/>
                <a:cs typeface="Times New Roman" panose="02020603050405020304" pitchFamily="18" charset="0"/>
              </a:rPr>
              <a:t>a</a:t>
            </a:r>
            <a:r>
              <a:rPr lang="en-GB" sz="3600" kern="0" dirty="0">
                <a:latin typeface="Times New Roman" panose="02020603050405020304" pitchFamily="18" charset="0"/>
                <a:cs typeface="Times New Roman" panose="02020603050405020304" pitchFamily="18" charset="0"/>
              </a:rPr>
              <a:t>’ from the user.</a:t>
            </a:r>
          </a:p>
          <a:p>
            <a:pPr marL="571500" indent="-571500" algn="just" defTabSz="914400">
              <a:buFont typeface="Arial" panose="020B0604020202020204" pitchFamily="34" charset="0"/>
              <a:buChar char="•"/>
            </a:pPr>
            <a:r>
              <a:rPr lang="en-GB" sz="3600" kern="0" dirty="0">
                <a:latin typeface="Times New Roman" panose="02020603050405020304" pitchFamily="18" charset="0"/>
                <a:cs typeface="Times New Roman" panose="02020603050405020304" pitchFamily="18" charset="0"/>
              </a:rPr>
              <a:t>Now the control moves to the if statement, which checks whether the condition (</a:t>
            </a:r>
            <a:r>
              <a:rPr lang="en-GB" sz="3600" b="1" dirty="0">
                <a:solidFill>
                  <a:schemeClr val="accent2">
                    <a:lumMod val="50000"/>
                  </a:schemeClr>
                </a:solidFill>
                <a:latin typeface="Times New Roman" panose="02020603050405020304" pitchFamily="18" charset="0"/>
                <a:cs typeface="Times New Roman" panose="02020603050405020304" pitchFamily="18" charset="0"/>
              </a:rPr>
              <a:t>a%2==0</a:t>
            </a:r>
            <a:r>
              <a:rPr lang="en-GB" sz="3600" kern="0" dirty="0">
                <a:latin typeface="Times New Roman" panose="02020603050405020304" pitchFamily="18" charset="0"/>
                <a:cs typeface="Times New Roman" panose="02020603050405020304" pitchFamily="18" charset="0"/>
              </a:rPr>
              <a:t>) is true or false.</a:t>
            </a:r>
          </a:p>
          <a:p>
            <a:pPr marL="571500" indent="-571500" algn="just" defTabSz="914400">
              <a:buFont typeface="Arial" panose="020B0604020202020204" pitchFamily="34" charset="0"/>
              <a:buChar char="•"/>
            </a:pPr>
            <a:r>
              <a:rPr lang="en-GB" sz="3600" kern="0" dirty="0">
                <a:latin typeface="Times New Roman" panose="02020603050405020304" pitchFamily="18" charset="0"/>
                <a:cs typeface="Times New Roman" panose="02020603050405020304" pitchFamily="18" charset="0"/>
              </a:rPr>
              <a:t>if condition (</a:t>
            </a:r>
            <a:r>
              <a:rPr lang="en-GB" sz="3600" b="1" dirty="0">
                <a:solidFill>
                  <a:schemeClr val="accent2">
                    <a:lumMod val="50000"/>
                  </a:schemeClr>
                </a:solidFill>
                <a:latin typeface="Times New Roman" panose="02020603050405020304" pitchFamily="18" charset="0"/>
                <a:cs typeface="Times New Roman" panose="02020603050405020304" pitchFamily="18" charset="0"/>
              </a:rPr>
              <a:t>a%2==0</a:t>
            </a:r>
            <a:r>
              <a:rPr lang="en-GB" sz="3600" kern="0" dirty="0">
                <a:latin typeface="Times New Roman" panose="02020603050405020304" pitchFamily="18" charset="0"/>
                <a:cs typeface="Times New Roman" panose="02020603050405020304" pitchFamily="18" charset="0"/>
              </a:rPr>
              <a:t>) is true</a:t>
            </a:r>
            <a:r>
              <a:rPr lang="en-GB" sz="3600" b="1" dirty="0">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then </a:t>
            </a:r>
            <a:r>
              <a:rPr lang="en-GB" sz="36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3600" b="1" dirty="0">
                <a:solidFill>
                  <a:schemeClr val="accent3">
                    <a:lumMod val="50000"/>
                  </a:schemeClr>
                </a:solidFill>
                <a:latin typeface="Times New Roman" panose="02020603050405020304" pitchFamily="18" charset="0"/>
                <a:cs typeface="Times New Roman" panose="02020603050405020304" pitchFamily="18" charset="0"/>
              </a:rPr>
              <a:t>("\n %d is even", a);</a:t>
            </a:r>
            <a:r>
              <a:rPr lang="en-GB" sz="3600" dirty="0">
                <a:latin typeface="Times New Roman" panose="02020603050405020304" pitchFamily="18" charset="0"/>
                <a:cs typeface="Times New Roman" panose="02020603050405020304" pitchFamily="18" charset="0"/>
              </a:rPr>
              <a:t> is executed.</a:t>
            </a:r>
          </a:p>
          <a:p>
            <a:pPr marL="571500" indent="-571500" algn="just" defTabSz="914400">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Otherwise, </a:t>
            </a:r>
            <a:r>
              <a:rPr lang="en-GB" sz="3600" b="1" dirty="0" err="1">
                <a:solidFill>
                  <a:srgbClr val="FF0000"/>
                </a:solidFill>
                <a:latin typeface="Times New Roman" panose="02020603050405020304" pitchFamily="18" charset="0"/>
                <a:cs typeface="Times New Roman" panose="02020603050405020304" pitchFamily="18" charset="0"/>
              </a:rPr>
              <a:t>printf</a:t>
            </a:r>
            <a:r>
              <a:rPr lang="en-GB" sz="3600" b="1" dirty="0">
                <a:solidFill>
                  <a:srgbClr val="FF0000"/>
                </a:solidFill>
                <a:latin typeface="Times New Roman" panose="02020603050405020304" pitchFamily="18" charset="0"/>
                <a:cs typeface="Times New Roman" panose="02020603050405020304" pitchFamily="18" charset="0"/>
              </a:rPr>
              <a:t>("\n %d is odd", a);</a:t>
            </a:r>
            <a:r>
              <a:rPr lang="en-GB" sz="3600" dirty="0">
                <a:solidFill>
                  <a:srgbClr val="FF0000"/>
                </a:solidFill>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is executed.</a:t>
            </a:r>
          </a:p>
          <a:p>
            <a:pPr marL="571500" indent="-571500" algn="just" defTabSz="914400">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Now control moves to statement </a:t>
            </a:r>
            <a:r>
              <a:rPr lang="en-GB" sz="3600" b="1" dirty="0">
                <a:latin typeface="Times New Roman" panose="02020603050405020304" pitchFamily="18" charset="0"/>
                <a:cs typeface="Times New Roman" panose="02020603050405020304" pitchFamily="18" charset="0"/>
              </a:rPr>
              <a:t>return 0;</a:t>
            </a:r>
            <a:r>
              <a:rPr lang="en-GB" sz="3600" dirty="0">
                <a:latin typeface="Times New Roman" panose="02020603050405020304" pitchFamily="18" charset="0"/>
                <a:cs typeface="Times New Roman" panose="02020603050405020304" pitchFamily="18" charset="0"/>
              </a:rPr>
              <a:t> after if-else blocks;</a:t>
            </a:r>
          </a:p>
        </p:txBody>
      </p:sp>
      <p:sp>
        <p:nvSpPr>
          <p:cNvPr id="7" name="Rectangle 6">
            <a:extLst>
              <a:ext uri="{FF2B5EF4-FFF2-40B4-BE49-F238E27FC236}">
                <a16:creationId xmlns:a16="http://schemas.microsoft.com/office/drawing/2014/main" id="{52627CD7-4CF2-0885-8F80-53DB073A6B33}"/>
              </a:ext>
            </a:extLst>
          </p:cNvPr>
          <p:cNvSpPr/>
          <p:nvPr/>
        </p:nvSpPr>
        <p:spPr>
          <a:xfrm>
            <a:off x="1860549" y="5654675"/>
            <a:ext cx="5753101" cy="4893647"/>
          </a:xfrm>
          <a:prstGeom prst="rect">
            <a:avLst/>
          </a:prstGeom>
          <a:ln w="12700">
            <a:solidFill>
              <a:schemeClr val="tx1"/>
            </a:solidFill>
          </a:ln>
        </p:spPr>
        <p:txBody>
          <a:bodyPr wrap="square">
            <a:spAutoFit/>
          </a:bodyPr>
          <a:lstStyle/>
          <a:p>
            <a:pPr defTabSz="914400"/>
            <a:r>
              <a:rPr lang="en-GB" sz="2400" b="1" kern="0" dirty="0">
                <a:latin typeface="Times New Roman" panose="02020603050405020304" pitchFamily="18" charset="0"/>
                <a:cs typeface="Times New Roman" panose="02020603050405020304" pitchFamily="18" charset="0"/>
              </a:rPr>
              <a:t>Example,</a:t>
            </a:r>
          </a:p>
          <a:p>
            <a:pPr lvl="1" defTabSz="914400">
              <a:buFontTx/>
              <a:buNone/>
            </a:pPr>
            <a:r>
              <a:rPr lang="en-GB" sz="2400" dirty="0">
                <a:latin typeface="Times New Roman" panose="02020603050405020304" pitchFamily="18" charset="0"/>
                <a:cs typeface="Times New Roman" panose="02020603050405020304" pitchFamily="18" charset="0"/>
              </a:rPr>
              <a:t>#include&lt;</a:t>
            </a:r>
            <a:r>
              <a:rPr lang="en-GB" sz="2400" dirty="0" err="1">
                <a:latin typeface="Times New Roman" panose="02020603050405020304" pitchFamily="18" charset="0"/>
                <a:cs typeface="Times New Roman" panose="02020603050405020304" pitchFamily="18" charset="0"/>
              </a:rPr>
              <a:t>stdio.h</a:t>
            </a:r>
            <a:r>
              <a:rPr lang="en-GB" sz="2400" dirty="0">
                <a:latin typeface="Times New Roman" panose="02020603050405020304" pitchFamily="18" charset="0"/>
                <a:cs typeface="Times New Roman" panose="02020603050405020304" pitchFamily="18" charset="0"/>
              </a:rPr>
              <a:t>&gt;</a:t>
            </a:r>
          </a:p>
          <a:p>
            <a:pPr lvl="1" defTabSz="914400">
              <a:buFontTx/>
              <a:buNone/>
            </a:pPr>
            <a:r>
              <a:rPr lang="en-GB" sz="2400" dirty="0" err="1">
                <a:latin typeface="Times New Roman" panose="02020603050405020304" pitchFamily="18" charset="0"/>
                <a:cs typeface="Times New Roman" panose="02020603050405020304" pitchFamily="18" charset="0"/>
              </a:rPr>
              <a:t>int</a:t>
            </a:r>
            <a:r>
              <a:rPr lang="en-GB" sz="2400" dirty="0">
                <a:latin typeface="Times New Roman" panose="02020603050405020304" pitchFamily="18" charset="0"/>
                <a:cs typeface="Times New Roman" panose="02020603050405020304" pitchFamily="18" charset="0"/>
              </a:rPr>
              <a:t> main() </a:t>
            </a:r>
          </a:p>
          <a:p>
            <a:pPr lvl="1" defTabSz="914400">
              <a:buFontTx/>
              <a:buNone/>
            </a:pPr>
            <a:r>
              <a:rPr lang="en-GB" sz="2400" dirty="0">
                <a:latin typeface="Times New Roman" panose="02020603050405020304" pitchFamily="18" charset="0"/>
                <a:cs typeface="Times New Roman" panose="02020603050405020304" pitchFamily="18" charset="0"/>
              </a:rPr>
              <a:t>{ </a:t>
            </a:r>
          </a:p>
          <a:p>
            <a:pPr lvl="1" defTabSz="914400">
              <a:buFontTx/>
              <a:buNone/>
            </a:pPr>
            <a:r>
              <a:rPr lang="en-GB" sz="2400" dirty="0">
                <a:latin typeface="Times New Roman" panose="02020603050405020304" pitchFamily="18" charset="0"/>
                <a:cs typeface="Times New Roman" panose="02020603050405020304" pitchFamily="18" charset="0"/>
              </a:rPr>
              <a:t>	int a; </a:t>
            </a:r>
          </a:p>
          <a:p>
            <a:pPr lvl="1" defTabSz="914400">
              <a:buFontTx/>
              <a:buNone/>
            </a:pP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printf</a:t>
            </a:r>
            <a:r>
              <a:rPr lang="en-GB" sz="2400" dirty="0">
                <a:latin typeface="Times New Roman" panose="02020603050405020304" pitchFamily="18" charset="0"/>
                <a:cs typeface="Times New Roman" panose="02020603050405020304" pitchFamily="18" charset="0"/>
              </a:rPr>
              <a:t>("\n Enter the value of a : "); 	</a:t>
            </a:r>
          </a:p>
          <a:p>
            <a:pPr lvl="1" defTabSz="914400">
              <a:buFontTx/>
              <a:buNone/>
            </a:pP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scanf</a:t>
            </a:r>
            <a:r>
              <a:rPr lang="en-GB" sz="2400" dirty="0">
                <a:latin typeface="Times New Roman" panose="02020603050405020304" pitchFamily="18" charset="0"/>
                <a:cs typeface="Times New Roman" panose="02020603050405020304" pitchFamily="18" charset="0"/>
              </a:rPr>
              <a:t>("%d", &amp;a); </a:t>
            </a:r>
          </a:p>
          <a:p>
            <a:pPr lvl="1" defTabSz="914400">
              <a:buFontTx/>
              <a:buNone/>
            </a:pPr>
            <a:r>
              <a:rPr lang="en-GB" sz="2400" dirty="0">
                <a:latin typeface="Times New Roman" panose="02020603050405020304" pitchFamily="18" charset="0"/>
                <a:cs typeface="Times New Roman" panose="02020603050405020304" pitchFamily="18" charset="0"/>
              </a:rPr>
              <a:t>	if(</a:t>
            </a:r>
            <a:r>
              <a:rPr lang="en-GB" sz="2400" b="1" dirty="0">
                <a:solidFill>
                  <a:schemeClr val="accent2">
                    <a:lumMod val="50000"/>
                  </a:schemeClr>
                </a:solidFill>
                <a:latin typeface="Times New Roman" panose="02020603050405020304" pitchFamily="18" charset="0"/>
                <a:cs typeface="Times New Roman" panose="02020603050405020304" pitchFamily="18" charset="0"/>
              </a:rPr>
              <a:t>a%2==0</a:t>
            </a:r>
            <a:r>
              <a:rPr lang="en-GB" sz="2400" dirty="0">
                <a:latin typeface="Times New Roman" panose="02020603050405020304" pitchFamily="18" charset="0"/>
                <a:cs typeface="Times New Roman" panose="02020603050405020304" pitchFamily="18" charset="0"/>
              </a:rPr>
              <a:t>) </a:t>
            </a:r>
          </a:p>
          <a:p>
            <a:pPr lvl="1" defTabSz="914400">
              <a:buFontTx/>
              <a:buNone/>
            </a:pPr>
            <a:r>
              <a:rPr lang="en-GB" sz="2400" b="1" dirty="0">
                <a:solidFill>
                  <a:schemeClr val="accent6">
                    <a:lumMod val="50000"/>
                  </a:schemeClr>
                </a:solidFill>
                <a:latin typeface="Times New Roman" panose="02020603050405020304" pitchFamily="18" charset="0"/>
                <a:cs typeface="Times New Roman" panose="02020603050405020304" pitchFamily="18" charset="0"/>
              </a:rPr>
              <a:t>		</a:t>
            </a:r>
            <a:r>
              <a:rPr lang="en-GB" sz="24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2400" b="1" dirty="0">
                <a:solidFill>
                  <a:schemeClr val="accent3">
                    <a:lumMod val="50000"/>
                  </a:schemeClr>
                </a:solidFill>
                <a:latin typeface="Times New Roman" panose="02020603050405020304" pitchFamily="18" charset="0"/>
                <a:cs typeface="Times New Roman" panose="02020603050405020304" pitchFamily="18" charset="0"/>
              </a:rPr>
              <a:t>("\n %d is even", a); </a:t>
            </a:r>
          </a:p>
          <a:p>
            <a:pPr lvl="1" defTabSz="914400">
              <a:buFontTx/>
              <a:buNone/>
            </a:pPr>
            <a:r>
              <a:rPr lang="en-GB" sz="2400" dirty="0">
                <a:latin typeface="Times New Roman" panose="02020603050405020304" pitchFamily="18" charset="0"/>
                <a:cs typeface="Times New Roman" panose="02020603050405020304" pitchFamily="18" charset="0"/>
              </a:rPr>
              <a:t>	else </a:t>
            </a:r>
          </a:p>
          <a:p>
            <a:pPr lvl="1" defTabSz="914400">
              <a:buFontTx/>
              <a:buNone/>
            </a:pPr>
            <a:r>
              <a:rPr lang="en-GB" sz="2400" b="1" dirty="0">
                <a:solidFill>
                  <a:schemeClr val="accent3">
                    <a:lumMod val="50000"/>
                  </a:schemeClr>
                </a:solidFill>
                <a:latin typeface="Times New Roman" panose="02020603050405020304" pitchFamily="18" charset="0"/>
                <a:cs typeface="Times New Roman" panose="02020603050405020304" pitchFamily="18" charset="0"/>
              </a:rPr>
              <a:t>		</a:t>
            </a:r>
            <a:r>
              <a:rPr lang="en-GB" sz="2400" b="1" dirty="0" err="1">
                <a:solidFill>
                  <a:srgbClr val="FF0000"/>
                </a:solidFill>
                <a:latin typeface="Times New Roman" panose="02020603050405020304" pitchFamily="18" charset="0"/>
                <a:cs typeface="Times New Roman" panose="02020603050405020304" pitchFamily="18" charset="0"/>
              </a:rPr>
              <a:t>printf</a:t>
            </a:r>
            <a:r>
              <a:rPr lang="en-GB" sz="2400" b="1" dirty="0">
                <a:solidFill>
                  <a:srgbClr val="FF0000"/>
                </a:solidFill>
                <a:latin typeface="Times New Roman" panose="02020603050405020304" pitchFamily="18" charset="0"/>
                <a:cs typeface="Times New Roman" panose="02020603050405020304" pitchFamily="18" charset="0"/>
              </a:rPr>
              <a:t>("\n %d is odd", a);</a:t>
            </a:r>
            <a:r>
              <a:rPr lang="en-GB" sz="2400" dirty="0">
                <a:solidFill>
                  <a:srgbClr val="FF0000"/>
                </a:solidFill>
                <a:latin typeface="Times New Roman" panose="02020603050405020304" pitchFamily="18" charset="0"/>
                <a:cs typeface="Times New Roman" panose="02020603050405020304" pitchFamily="18" charset="0"/>
              </a:rPr>
              <a:t> </a:t>
            </a:r>
          </a:p>
          <a:p>
            <a:pPr lvl="1" defTabSz="914400">
              <a:buFontTx/>
              <a:buNone/>
            </a:pP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return 0;</a:t>
            </a:r>
            <a:r>
              <a:rPr lang="en-GB" sz="2400" dirty="0">
                <a:latin typeface="Times New Roman" panose="02020603050405020304" pitchFamily="18" charset="0"/>
                <a:cs typeface="Times New Roman" panose="02020603050405020304" pitchFamily="18" charset="0"/>
              </a:rPr>
              <a:t> </a:t>
            </a:r>
          </a:p>
          <a:p>
            <a:pPr lvl="1" defTabSz="914400">
              <a:buFontTx/>
              <a:buNone/>
            </a:pPr>
            <a:r>
              <a:rPr lang="en-GB" sz="2400" dirty="0">
                <a:latin typeface="Times New Roman" panose="02020603050405020304" pitchFamily="18" charset="0"/>
                <a:cs typeface="Times New Roman" panose="02020603050405020304" pitchFamily="18" charset="0"/>
              </a:rPr>
              <a:t>}</a:t>
            </a:r>
            <a:endParaRPr lang="en-GB" sz="2400" b="1" i="1" kern="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C636ACD-AD63-B697-1899-6D04001BD5AE}"/>
              </a:ext>
            </a:extLst>
          </p:cNvPr>
          <p:cNvSpPr txBox="1"/>
          <p:nvPr/>
        </p:nvSpPr>
        <p:spPr>
          <a:xfrm>
            <a:off x="610486" y="10603210"/>
            <a:ext cx="8450964"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Example - Program to check input number is odd or even..</a:t>
            </a:r>
          </a:p>
        </p:txBody>
      </p:sp>
      <p:sp>
        <p:nvSpPr>
          <p:cNvPr id="9" name="Rectangle 8">
            <a:extLst>
              <a:ext uri="{FF2B5EF4-FFF2-40B4-BE49-F238E27FC236}">
                <a16:creationId xmlns:a16="http://schemas.microsoft.com/office/drawing/2014/main" id="{C0223504-EE62-D389-3F82-622E50E96682}"/>
              </a:ext>
            </a:extLst>
          </p:cNvPr>
          <p:cNvSpPr/>
          <p:nvPr/>
        </p:nvSpPr>
        <p:spPr>
          <a:xfrm>
            <a:off x="3498850" y="466378"/>
            <a:ext cx="6997428"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for the </a:t>
            </a:r>
            <a:r>
              <a:rPr lang="en-GB" sz="4000" b="1" i="1" dirty="0">
                <a:solidFill>
                  <a:srgbClr val="005893"/>
                </a:solidFill>
                <a:latin typeface="Times New Roman" panose="02020603050405020304" pitchFamily="18" charset="0"/>
                <a:cs typeface="Times New Roman" panose="02020603050405020304" pitchFamily="18" charset="0"/>
              </a:rPr>
              <a:t>if-else </a:t>
            </a:r>
            <a:r>
              <a:rPr lang="en-GB" sz="4000" dirty="0">
                <a:solidFill>
                  <a:srgbClr val="005893"/>
                </a:solidFill>
                <a:latin typeface="Times New Roman" panose="02020603050405020304" pitchFamily="18" charset="0"/>
                <a:cs typeface="Times New Roman" panose="02020603050405020304" pitchFamily="18" charset="0"/>
              </a:rPr>
              <a:t>statement</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216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TextBox 10"/>
          <p:cNvSpPr txBox="1"/>
          <p:nvPr/>
        </p:nvSpPr>
        <p:spPr>
          <a:xfrm>
            <a:off x="1023119" y="2274929"/>
            <a:ext cx="8800331" cy="8710077"/>
          </a:xfrm>
          <a:prstGeom prst="rect">
            <a:avLst/>
          </a:prstGeom>
          <a:noFill/>
          <a:ln>
            <a:solidFill>
              <a:srgbClr val="92D050"/>
            </a:solidFill>
          </a:ln>
        </p:spPr>
        <p:txBody>
          <a:bodyPr wrap="square" rtlCol="0">
            <a:spAutoFit/>
          </a:bodyPr>
          <a:lstStyle/>
          <a:p>
            <a:r>
              <a:rPr lang="en-GB" sz="2800" dirty="0">
                <a:latin typeface="Times New Roman" panose="02020603050405020304" pitchFamily="18" charset="0"/>
                <a:cs typeface="Times New Roman" panose="02020603050405020304" pitchFamily="18" charset="0"/>
              </a:rPr>
              <a:t>#include&lt;</a:t>
            </a:r>
            <a:r>
              <a:rPr lang="en-GB" sz="2800" dirty="0" err="1">
                <a:latin typeface="Times New Roman" panose="02020603050405020304" pitchFamily="18" charset="0"/>
                <a:cs typeface="Times New Roman" panose="02020603050405020304" pitchFamily="18" charset="0"/>
              </a:rPr>
              <a:t>stdio.h</a:t>
            </a:r>
            <a:r>
              <a:rPr lang="en-GB" sz="2800" dirty="0">
                <a:latin typeface="Times New Roman" panose="02020603050405020304" pitchFamily="18" charset="0"/>
                <a:cs typeface="Times New Roman" panose="02020603050405020304" pitchFamily="18" charset="0"/>
              </a:rPr>
              <a:t>&gt;</a:t>
            </a:r>
          </a:p>
          <a:p>
            <a:r>
              <a:rPr lang="en-GB" sz="2800" dirty="0">
                <a:latin typeface="Times New Roman" panose="02020603050405020304" pitchFamily="18" charset="0"/>
                <a:cs typeface="Times New Roman" panose="02020603050405020304" pitchFamily="18" charset="0"/>
              </a:rPr>
              <a:t>main()</a:t>
            </a:r>
          </a:p>
          <a:p>
            <a:r>
              <a:rPr lang="en-GB" sz="2800" dirty="0">
                <a:latin typeface="Times New Roman" panose="02020603050405020304" pitchFamily="18" charset="0"/>
                <a:cs typeface="Times New Roman" panose="02020603050405020304" pitchFamily="18" charset="0"/>
              </a:rPr>
              <a:t>{</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int</a:t>
            </a:r>
            <a:r>
              <a:rPr lang="en-GB" sz="2800" dirty="0">
                <a:latin typeface="Times New Roman" panose="02020603050405020304" pitchFamily="18" charset="0"/>
                <a:cs typeface="Times New Roman" panose="02020603050405020304" pitchFamily="18" charset="0"/>
              </a:rPr>
              <a:t> age;</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printf</a:t>
            </a:r>
            <a:r>
              <a:rPr lang="en-GB" sz="2800" dirty="0">
                <a:latin typeface="Times New Roman" panose="02020603050405020304" pitchFamily="18" charset="0"/>
                <a:cs typeface="Times New Roman" panose="02020603050405020304" pitchFamily="18" charset="0"/>
              </a:rPr>
              <a:t>("enter your age"); </a:t>
            </a:r>
            <a:r>
              <a:rPr lang="en-GB" sz="2800" dirty="0">
                <a:solidFill>
                  <a:schemeClr val="accent6">
                    <a:lumMod val="50000"/>
                  </a:schemeClr>
                </a:solidFill>
                <a:latin typeface="Times New Roman" panose="02020603050405020304" pitchFamily="18" charset="0"/>
                <a:cs typeface="Times New Roman" panose="02020603050405020304" pitchFamily="18" charset="0"/>
              </a:rPr>
              <a:t>//ask user to enter his/her age</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scanf</a:t>
            </a:r>
            <a:r>
              <a:rPr lang="en-GB" sz="2800" dirty="0">
                <a:latin typeface="Times New Roman" panose="02020603050405020304" pitchFamily="18" charset="0"/>
                <a:cs typeface="Times New Roman" panose="02020603050405020304" pitchFamily="18" charset="0"/>
              </a:rPr>
              <a:t>("%</a:t>
            </a:r>
            <a:r>
              <a:rPr lang="en-GB" sz="2800" dirty="0" err="1">
                <a:latin typeface="Times New Roman" panose="02020603050405020304" pitchFamily="18" charset="0"/>
                <a:cs typeface="Times New Roman" panose="02020603050405020304" pitchFamily="18" charset="0"/>
              </a:rPr>
              <a:t>d",&amp;age</a:t>
            </a:r>
            <a:r>
              <a:rPr lang="en-GB" sz="2800" dirty="0">
                <a:latin typeface="Times New Roman" panose="02020603050405020304" pitchFamily="18" charset="0"/>
                <a:cs typeface="Times New Roman" panose="02020603050405020304" pitchFamily="18" charset="0"/>
              </a:rPr>
              <a:t>); </a:t>
            </a:r>
            <a:r>
              <a:rPr lang="en-GB" sz="2800" dirty="0">
                <a:solidFill>
                  <a:schemeClr val="accent6">
                    <a:lumMod val="50000"/>
                  </a:schemeClr>
                </a:solidFill>
                <a:latin typeface="Times New Roman" panose="02020603050405020304" pitchFamily="18" charset="0"/>
                <a:cs typeface="Times New Roman" panose="02020603050405020304" pitchFamily="18" charset="0"/>
              </a:rPr>
              <a:t>//read age</a:t>
            </a:r>
          </a:p>
          <a:p>
            <a:r>
              <a:rPr lang="en-GB" sz="2800" dirty="0">
                <a:latin typeface="Times New Roman" panose="02020603050405020304" pitchFamily="18" charset="0"/>
                <a:cs typeface="Times New Roman" panose="02020603050405020304" pitchFamily="18" charset="0"/>
              </a:rPr>
              <a:t> if(age&gt;17) </a:t>
            </a:r>
            <a:r>
              <a:rPr lang="en-GB" sz="2800" dirty="0">
                <a:solidFill>
                  <a:schemeClr val="accent6">
                    <a:lumMod val="50000"/>
                  </a:schemeClr>
                </a:solidFill>
                <a:latin typeface="Times New Roman" panose="02020603050405020304" pitchFamily="18" charset="0"/>
                <a:cs typeface="Times New Roman" panose="02020603050405020304" pitchFamily="18" charset="0"/>
              </a:rPr>
              <a:t>//check if age is greater than 17</a:t>
            </a:r>
            <a:endParaRPr lang="en-IN" sz="2800" dirty="0">
              <a:solidFill>
                <a:schemeClr val="accent6">
                  <a:lumMod val="50000"/>
                </a:schemeClr>
              </a:solidFill>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 {</a:t>
            </a:r>
          </a:p>
          <a:p>
            <a:r>
              <a:rPr lang="en-GB" sz="2800" dirty="0">
                <a:solidFill>
                  <a:schemeClr val="accent6">
                    <a:lumMod val="50000"/>
                  </a:schemeClr>
                </a:solidFill>
                <a:latin typeface="Times New Roman" panose="02020603050405020304" pitchFamily="18" charset="0"/>
                <a:cs typeface="Times New Roman" panose="02020603050405020304" pitchFamily="18" charset="0"/>
              </a:rPr>
              <a:t>/*if age is greater than 17, then display “you are eligible to vote”*/</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printf</a:t>
            </a:r>
            <a:r>
              <a:rPr lang="en-GB" sz="2800" dirty="0">
                <a:latin typeface="Times New Roman" panose="02020603050405020304" pitchFamily="18" charset="0"/>
                <a:cs typeface="Times New Roman" panose="02020603050405020304" pitchFamily="18" charset="0"/>
              </a:rPr>
              <a:t>("you are eligible to vote");</a:t>
            </a:r>
          </a:p>
          <a:p>
            <a:r>
              <a:rPr lang="en-GB"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else</a:t>
            </a:r>
          </a:p>
          <a:p>
            <a:r>
              <a:rPr lang="en-GB" sz="2800" dirty="0">
                <a:solidFill>
                  <a:schemeClr val="accent6">
                    <a:lumMod val="50000"/>
                  </a:schemeClr>
                </a:solidFill>
                <a:latin typeface="Times New Roman" panose="02020603050405020304" pitchFamily="18" charset="0"/>
                <a:cs typeface="Times New Roman" panose="02020603050405020304" pitchFamily="18" charset="0"/>
              </a:rPr>
              <a:t>//otherwise, display “you are not eligible to vote”</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printf</a:t>
            </a:r>
            <a:r>
              <a:rPr lang="en-GB" sz="2800" dirty="0">
                <a:latin typeface="Times New Roman" panose="02020603050405020304" pitchFamily="18" charset="0"/>
                <a:cs typeface="Times New Roman" panose="02020603050405020304" pitchFamily="18" charset="0"/>
              </a:rPr>
              <a:t>("you are not eligible to vote");</a:t>
            </a:r>
          </a:p>
          <a:p>
            <a:r>
              <a:rPr lang="en-GB" sz="2800" dirty="0">
                <a:latin typeface="Times New Roman" panose="02020603050405020304" pitchFamily="18" charset="0"/>
                <a:cs typeface="Times New Roman" panose="02020603050405020304" pitchFamily="18" charset="0"/>
              </a:rPr>
              <a:t> return 0;</a:t>
            </a:r>
          </a:p>
          <a:p>
            <a:r>
              <a:rPr lang="en-GB" sz="2800" dirty="0">
                <a:latin typeface="Times New Roman" panose="02020603050405020304" pitchFamily="18" charset="0"/>
                <a:cs typeface="Times New Roman" panose="02020603050405020304" pitchFamily="18" charset="0"/>
              </a:rPr>
              <a:t>}</a:t>
            </a: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10137135" y="2278598"/>
            <a:ext cx="9385940" cy="8710077"/>
          </a:xfrm>
          <a:prstGeom prst="rect">
            <a:avLst/>
          </a:prstGeom>
          <a:noFill/>
          <a:ln w="9525">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#include&lt;</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stdio.h</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age; </a:t>
            </a:r>
          </a:p>
          <a:p>
            <a:pPr lvl="0" defTabSz="914400"/>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printf</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("Enter your age\n");</a:t>
            </a:r>
            <a:r>
              <a:rPr lang="en-GB" sz="2800" dirty="0">
                <a:solidFill>
                  <a:schemeClr val="accent6">
                    <a:lumMod val="50000"/>
                  </a:schemeClr>
                </a:solidFill>
                <a:latin typeface="Times New Roman" panose="02020603050405020304" pitchFamily="18" charset="0"/>
                <a:cs typeface="Times New Roman" panose="02020603050405020304" pitchFamily="18" charset="0"/>
              </a:rPr>
              <a:t>//ask user to enter his/her age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scanf</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&amp;age); </a:t>
            </a:r>
            <a:r>
              <a:rPr kumimoji="0" lang="en-US" altLang="en-US" sz="2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//read age</a:t>
            </a:r>
          </a:p>
          <a:p>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a:t>
            </a:r>
            <a:r>
              <a:rPr lang="en-US" altLang="en-US" sz="2800" dirty="0">
                <a:latin typeface="Times New Roman" panose="02020603050405020304" pitchFamily="18" charset="0"/>
                <a:cs typeface="Times New Roman" panose="02020603050405020304" pitchFamily="18" charset="0"/>
              </a:rPr>
              <a:t>age &lt;= 70 &amp;&amp; age&gt;=18</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GB" sz="2800" dirty="0">
                <a:solidFill>
                  <a:schemeClr val="accent6">
                    <a:lumMod val="50000"/>
                  </a:schemeClr>
                </a:solidFill>
                <a:latin typeface="Times New Roman" panose="02020603050405020304" pitchFamily="18" charset="0"/>
                <a:cs typeface="Times New Roman" panose="02020603050405020304" pitchFamily="18" charset="0"/>
              </a:rPr>
              <a:t> /*check if age is above 18 and bellow 70*/</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lvl="0" defTabSz="914400"/>
            <a:r>
              <a:rPr lang="en-GB" sz="2800" dirty="0">
                <a:solidFill>
                  <a:schemeClr val="accent6">
                    <a:lumMod val="50000"/>
                  </a:schemeClr>
                </a:solidFill>
                <a:latin typeface="Times New Roman" panose="02020603050405020304" pitchFamily="18" charset="0"/>
                <a:cs typeface="Times New Roman" panose="02020603050405020304" pitchFamily="18" charset="0"/>
              </a:rPr>
              <a:t>/*if age is above 18 and bellow 70, print </a:t>
            </a:r>
            <a:r>
              <a:rPr lang="en-US" altLang="en-US" sz="2800" dirty="0">
                <a:solidFill>
                  <a:schemeClr val="accent6">
                    <a:lumMod val="50000"/>
                  </a:schemeClr>
                </a:solidFill>
                <a:latin typeface="Times New Roman" panose="02020603050405020304" pitchFamily="18" charset="0"/>
                <a:cs typeface="Times New Roman" panose="02020603050405020304" pitchFamily="18" charset="0"/>
              </a:rPr>
              <a:t>You are above 18 and below 70, you can drive*/</a:t>
            </a:r>
          </a:p>
          <a:p>
            <a:pPr eaLnBrk="0" fontAlgn="base" hangingPunct="0">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printf</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You are above 18 and below 70, you can drive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lvl="0" defTabSz="914400"/>
            <a:r>
              <a:rPr lang="en-US" altLang="en-US" sz="2800" dirty="0">
                <a:solidFill>
                  <a:schemeClr val="accent6">
                    <a:lumMod val="50000"/>
                  </a:schemeClr>
                </a:solidFill>
                <a:latin typeface="Times New Roman" panose="02020603050405020304" pitchFamily="18" charset="0"/>
                <a:cs typeface="Times New Roman" panose="02020603050405020304" pitchFamily="18" charset="0"/>
              </a:rPr>
              <a:t>//otherwise print You can’t drive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printf</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can’t drive\n");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return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2" name="Rectangle 1"/>
          <p:cNvSpPr/>
          <p:nvPr/>
        </p:nvSpPr>
        <p:spPr>
          <a:xfrm>
            <a:off x="1072741" y="1229405"/>
            <a:ext cx="8750709" cy="861774"/>
          </a:xfrm>
          <a:prstGeom prst="rect">
            <a:avLst/>
          </a:prstGeom>
        </p:spPr>
        <p:txBody>
          <a:bodyPr wrap="square">
            <a:spAutoFit/>
          </a:bodyPr>
          <a:lstStyle/>
          <a:p>
            <a:pPr marL="0" lvl="1"/>
            <a:r>
              <a:rPr lang="en-GB" sz="2500" b="1" dirty="0">
                <a:solidFill>
                  <a:schemeClr val="accent1">
                    <a:lumMod val="75000"/>
                  </a:schemeClr>
                </a:solidFill>
              </a:rPr>
              <a:t>Example 1: Write a Program to check  age of the user, if age is above 17 print “You can vote” other print “You cant vote”.</a:t>
            </a:r>
          </a:p>
        </p:txBody>
      </p:sp>
      <p:sp>
        <p:nvSpPr>
          <p:cNvPr id="13" name="Rectangle 12"/>
          <p:cNvSpPr/>
          <p:nvPr/>
        </p:nvSpPr>
        <p:spPr>
          <a:xfrm>
            <a:off x="10182226" y="1158875"/>
            <a:ext cx="9353550" cy="967957"/>
          </a:xfrm>
          <a:prstGeom prst="rect">
            <a:avLst/>
          </a:prstGeom>
        </p:spPr>
        <p:txBody>
          <a:bodyPr wrap="square">
            <a:spAutoFit/>
          </a:bodyPr>
          <a:lstStyle/>
          <a:p>
            <a:pPr marL="0" lvl="1">
              <a:lnSpc>
                <a:spcPct val="150000"/>
              </a:lnSpc>
            </a:pPr>
            <a:r>
              <a:rPr lang="en-GB" sz="2000" b="1" dirty="0">
                <a:solidFill>
                  <a:schemeClr val="accent1">
                    <a:lumMod val="75000"/>
                  </a:schemeClr>
                </a:solidFill>
                <a:latin typeface="+mj-lt"/>
              </a:rPr>
              <a:t>Example 2:</a:t>
            </a:r>
            <a:r>
              <a:rPr lang="en-GB" sz="2000" b="1" dirty="0">
                <a:solidFill>
                  <a:schemeClr val="accent5">
                    <a:lumMod val="75000"/>
                  </a:schemeClr>
                </a:solidFill>
                <a:latin typeface="+mj-lt"/>
              </a:rPr>
              <a:t> </a:t>
            </a:r>
            <a:r>
              <a:rPr lang="en-GB" sz="2000" b="1" dirty="0">
                <a:solidFill>
                  <a:schemeClr val="accent5">
                    <a:lumMod val="75000"/>
                  </a:schemeClr>
                </a:solidFill>
                <a:latin typeface="+mj-lt"/>
                <a:cs typeface="Times New Roman" panose="02020603050405020304" pitchFamily="18" charset="0"/>
              </a:rPr>
              <a:t>Write </a:t>
            </a:r>
            <a:r>
              <a:rPr lang="en-GB" sz="2000" b="1" dirty="0">
                <a:solidFill>
                  <a:schemeClr val="accent1">
                    <a:lumMod val="75000"/>
                  </a:schemeClr>
                </a:solidFill>
                <a:latin typeface="+mj-lt"/>
              </a:rPr>
              <a:t>a Program to check  age of the user, if user age is above 17 and below 71, then print “You can drive”, otherwise print “You cant drive”.</a:t>
            </a:r>
          </a:p>
        </p:txBody>
      </p:sp>
      <p:sp>
        <p:nvSpPr>
          <p:cNvPr id="3" name="Rectangle 2">
            <a:extLst>
              <a:ext uri="{FF2B5EF4-FFF2-40B4-BE49-F238E27FC236}">
                <a16:creationId xmlns:a16="http://schemas.microsoft.com/office/drawing/2014/main" id="{E16A027B-5B47-193D-FFCD-406B090C30CB}"/>
              </a:ext>
            </a:extLst>
          </p:cNvPr>
          <p:cNvSpPr/>
          <p:nvPr/>
        </p:nvSpPr>
        <p:spPr>
          <a:xfrm>
            <a:off x="3422650" y="473075"/>
            <a:ext cx="9435596" cy="707886"/>
          </a:xfrm>
          <a:prstGeom prst="rect">
            <a:avLst/>
          </a:prstGeom>
        </p:spPr>
        <p:txBody>
          <a:bodyPr wrap="none">
            <a:spAutoFit/>
          </a:bodyPr>
          <a:lstStyle/>
          <a:p>
            <a:pPr defTabSz="914400"/>
            <a:r>
              <a:rPr lang="en-GB" sz="4000" i="0" kern="0" dirty="0">
                <a:solidFill>
                  <a:srgbClr val="005893"/>
                </a:solidFill>
                <a:latin typeface="Times New Roman" panose="02020603050405020304" pitchFamily="18" charset="0"/>
                <a:cs typeface="Times New Roman" panose="02020603050405020304" pitchFamily="18" charset="0"/>
              </a:rPr>
              <a:t>Additional examples </a:t>
            </a:r>
            <a:r>
              <a:rPr lang="en-GB" sz="4000" kern="0" dirty="0">
                <a:solidFill>
                  <a:srgbClr val="005893"/>
                </a:solidFill>
                <a:latin typeface="Times New Roman" panose="02020603050405020304" pitchFamily="18" charset="0"/>
                <a:cs typeface="Times New Roman" panose="02020603050405020304" pitchFamily="18" charset="0"/>
              </a:rPr>
              <a:t>for</a:t>
            </a:r>
            <a:r>
              <a:rPr lang="en-GB" sz="4000" i="0" kern="0" dirty="0">
                <a:solidFill>
                  <a:srgbClr val="005893"/>
                </a:solidFill>
                <a:latin typeface="Times New Roman" panose="02020603050405020304" pitchFamily="18" charset="0"/>
                <a:cs typeface="Times New Roman" panose="02020603050405020304" pitchFamily="18" charset="0"/>
              </a:rPr>
              <a:t> the </a:t>
            </a:r>
            <a:r>
              <a:rPr lang="en-GB" sz="4000" b="1" i="1" kern="0" dirty="0">
                <a:solidFill>
                  <a:srgbClr val="005893"/>
                </a:solidFill>
                <a:latin typeface="Times New Roman" panose="02020603050405020304" pitchFamily="18" charset="0"/>
                <a:cs typeface="Times New Roman" panose="02020603050405020304" pitchFamily="18" charset="0"/>
              </a:rPr>
              <a:t>if-else</a:t>
            </a:r>
            <a:r>
              <a:rPr lang="en-GB" sz="4000" kern="0" dirty="0">
                <a:solidFill>
                  <a:srgbClr val="005893"/>
                </a:solidFill>
                <a:latin typeface="Times New Roman" panose="02020603050405020304" pitchFamily="18" charset="0"/>
                <a:cs typeface="Times New Roman" panose="02020603050405020304" pitchFamily="18" charset="0"/>
              </a:rPr>
              <a:t> statement</a:t>
            </a:r>
            <a:endParaRPr lang="en-IN" sz="4000" kern="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949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6266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TextBox 10"/>
          <p:cNvSpPr txBox="1"/>
          <p:nvPr/>
        </p:nvSpPr>
        <p:spPr>
          <a:xfrm>
            <a:off x="1517650" y="2691839"/>
            <a:ext cx="7504931" cy="7848302"/>
          </a:xfrm>
          <a:prstGeom prst="rect">
            <a:avLst/>
          </a:prstGeom>
          <a:noFill/>
          <a:ln>
            <a:solidFill>
              <a:srgbClr val="92D050"/>
            </a:solidFill>
          </a:ln>
        </p:spPr>
        <p:txBody>
          <a:bodyPr wrap="square" rtlCol="0">
            <a:spAutoFit/>
          </a:bodyPr>
          <a:lstStyle/>
          <a:p>
            <a:pPr lvl="0" defTabSz="914400"/>
            <a:r>
              <a:rPr lang="en-US" altLang="en-US" sz="2800" dirty="0">
                <a:latin typeface="Times New Roman" panose="02020603050405020304" pitchFamily="18" charset="0"/>
                <a:cs typeface="Times New Roman" panose="02020603050405020304" pitchFamily="18" charset="0"/>
              </a:rPr>
              <a:t>#include&lt;</a:t>
            </a:r>
            <a:r>
              <a:rPr lang="en-US" altLang="en-US" sz="2800" dirty="0" err="1">
                <a:latin typeface="Times New Roman" panose="02020603050405020304" pitchFamily="18" charset="0"/>
                <a:cs typeface="Times New Roman" panose="02020603050405020304" pitchFamily="18" charset="0"/>
              </a:rPr>
              <a:t>stdio.h</a:t>
            </a:r>
            <a:r>
              <a:rPr lang="en-US" altLang="en-US" sz="2800" dirty="0">
                <a:latin typeface="Times New Roman" panose="02020603050405020304" pitchFamily="18" charset="0"/>
                <a:cs typeface="Times New Roman" panose="02020603050405020304" pitchFamily="18" charset="0"/>
              </a:rPr>
              <a:t>&gt; </a:t>
            </a:r>
          </a:p>
          <a:p>
            <a:pPr lvl="0" defTabSz="914400"/>
            <a:r>
              <a:rPr lang="en-US" altLang="en-US" sz="2800" dirty="0" err="1">
                <a:latin typeface="Times New Roman" panose="02020603050405020304" pitchFamily="18" charset="0"/>
                <a:cs typeface="Times New Roman" panose="02020603050405020304" pitchFamily="18" charset="0"/>
              </a:rPr>
              <a:t>int</a:t>
            </a:r>
            <a:r>
              <a:rPr lang="en-US" altLang="en-US" sz="2800" dirty="0">
                <a:latin typeface="Times New Roman" panose="02020603050405020304" pitchFamily="18" charset="0"/>
                <a:cs typeface="Times New Roman" panose="02020603050405020304" pitchFamily="18" charset="0"/>
              </a:rPr>
              <a:t> main()</a:t>
            </a:r>
          </a:p>
          <a:p>
            <a:pPr lvl="0" defTabSz="914400"/>
            <a:r>
              <a:rPr lang="en-US" altLang="en-US" sz="2800" dirty="0">
                <a:latin typeface="Times New Roman" panose="02020603050405020304" pitchFamily="18" charset="0"/>
                <a:cs typeface="Times New Roman" panose="02020603050405020304" pitchFamily="18" charset="0"/>
              </a:rPr>
              <a:t>{ </a:t>
            </a:r>
          </a:p>
          <a:p>
            <a:pPr lvl="0" defTabSz="914400"/>
            <a:r>
              <a:rPr lang="en-US" altLang="en-US" sz="2800" dirty="0">
                <a:latin typeface="Times New Roman" panose="02020603050405020304" pitchFamily="18" charset="0"/>
                <a:cs typeface="Times New Roman" panose="02020603050405020304" pitchFamily="18" charset="0"/>
              </a:rPr>
              <a:t> </a:t>
            </a:r>
            <a:r>
              <a:rPr lang="en-US" altLang="en-US" sz="2800" dirty="0">
                <a:solidFill>
                  <a:schemeClr val="accent6">
                    <a:lumMod val="50000"/>
                  </a:schemeClr>
                </a:solidFill>
                <a:latin typeface="Times New Roman" panose="02020603050405020304" pitchFamily="18" charset="0"/>
                <a:cs typeface="Times New Roman" panose="02020603050405020304" pitchFamily="18" charset="0"/>
              </a:rPr>
              <a:t>// 97-122 = a-z ASCII Values </a:t>
            </a:r>
          </a:p>
          <a:p>
            <a:pPr lvl="0" defTabSz="914400"/>
            <a:r>
              <a:rPr lang="en-US" altLang="en-US" sz="2800" dirty="0">
                <a:latin typeface="Times New Roman" panose="02020603050405020304" pitchFamily="18" charset="0"/>
                <a:cs typeface="Times New Roman" panose="02020603050405020304" pitchFamily="18" charset="0"/>
              </a:rPr>
              <a:t> char </a:t>
            </a:r>
            <a:r>
              <a:rPr lang="en-US" altLang="en-US" sz="2800" dirty="0" err="1">
                <a:latin typeface="Times New Roman" panose="02020603050405020304" pitchFamily="18" charset="0"/>
                <a:cs typeface="Times New Roman" panose="02020603050405020304" pitchFamily="18" charset="0"/>
              </a:rPr>
              <a:t>ch</a:t>
            </a:r>
            <a:r>
              <a:rPr lang="en-US" altLang="en-US" sz="2800" dirty="0">
                <a:latin typeface="Times New Roman" panose="02020603050405020304" pitchFamily="18" charset="0"/>
                <a:cs typeface="Times New Roman" panose="02020603050405020304" pitchFamily="18" charset="0"/>
              </a:rPr>
              <a:t>; </a:t>
            </a:r>
          </a:p>
          <a:p>
            <a:pPr lvl="0" defTabSz="914400"/>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printf</a:t>
            </a:r>
            <a:r>
              <a:rPr lang="en-US" altLang="en-US" sz="2800" dirty="0">
                <a:latin typeface="Times New Roman" panose="02020603050405020304" pitchFamily="18" charset="0"/>
                <a:cs typeface="Times New Roman" panose="02020603050405020304" pitchFamily="18" charset="0"/>
              </a:rPr>
              <a:t>("Enter the character\n"); </a:t>
            </a:r>
          </a:p>
          <a:p>
            <a:pPr lvl="0" defTabSz="914400"/>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scanf</a:t>
            </a:r>
            <a:r>
              <a:rPr lang="en-US" altLang="en-US" sz="2800" dirty="0">
                <a:latin typeface="Times New Roman" panose="02020603050405020304" pitchFamily="18" charset="0"/>
                <a:cs typeface="Times New Roman" panose="02020603050405020304" pitchFamily="18" charset="0"/>
              </a:rPr>
              <a:t>("%c", &amp;</a:t>
            </a:r>
            <a:r>
              <a:rPr lang="en-US" altLang="en-US" sz="2800" dirty="0" err="1">
                <a:latin typeface="Times New Roman" panose="02020603050405020304" pitchFamily="18" charset="0"/>
                <a:cs typeface="Times New Roman" panose="02020603050405020304" pitchFamily="18" charset="0"/>
              </a:rPr>
              <a:t>ch</a:t>
            </a:r>
            <a:r>
              <a:rPr lang="en-US" altLang="en-US" sz="2800" dirty="0">
                <a:latin typeface="Times New Roman" panose="02020603050405020304" pitchFamily="18" charset="0"/>
                <a:cs typeface="Times New Roman" panose="02020603050405020304" pitchFamily="18" charset="0"/>
              </a:rPr>
              <a:t>); </a:t>
            </a:r>
          </a:p>
          <a:p>
            <a:pPr lvl="0" defTabSz="914400"/>
            <a:r>
              <a:rPr lang="en-US" altLang="en-US" sz="2800" dirty="0">
                <a:latin typeface="Times New Roman" panose="02020603050405020304" pitchFamily="18" charset="0"/>
                <a:cs typeface="Times New Roman" panose="02020603050405020304" pitchFamily="18" charset="0"/>
              </a:rPr>
              <a:t> if(</a:t>
            </a:r>
            <a:r>
              <a:rPr lang="en-US" altLang="en-US" sz="2800" dirty="0" err="1">
                <a:latin typeface="Times New Roman" panose="02020603050405020304" pitchFamily="18" charset="0"/>
                <a:cs typeface="Times New Roman" panose="02020603050405020304" pitchFamily="18" charset="0"/>
              </a:rPr>
              <a:t>ch</a:t>
            </a:r>
            <a:r>
              <a:rPr lang="en-US" altLang="en-US" sz="2800" dirty="0">
                <a:latin typeface="Times New Roman" panose="02020603050405020304" pitchFamily="18" charset="0"/>
                <a:cs typeface="Times New Roman" panose="02020603050405020304" pitchFamily="18" charset="0"/>
              </a:rPr>
              <a:t>&lt;=122 &amp;&amp; </a:t>
            </a:r>
            <a:r>
              <a:rPr lang="en-US" altLang="en-US" sz="2800" dirty="0" err="1">
                <a:latin typeface="Times New Roman" panose="02020603050405020304" pitchFamily="18" charset="0"/>
                <a:cs typeface="Times New Roman" panose="02020603050405020304" pitchFamily="18" charset="0"/>
              </a:rPr>
              <a:t>ch</a:t>
            </a:r>
            <a:r>
              <a:rPr lang="en-US" altLang="en-US" sz="2800" dirty="0">
                <a:latin typeface="Times New Roman" panose="02020603050405020304" pitchFamily="18" charset="0"/>
                <a:cs typeface="Times New Roman" panose="02020603050405020304" pitchFamily="18" charset="0"/>
              </a:rPr>
              <a:t>&gt;=97)</a:t>
            </a:r>
          </a:p>
          <a:p>
            <a:pPr lvl="0" defTabSz="914400"/>
            <a:r>
              <a:rPr lang="en-US" altLang="en-US" sz="2800" dirty="0">
                <a:latin typeface="Times New Roman" panose="02020603050405020304" pitchFamily="18" charset="0"/>
                <a:cs typeface="Times New Roman" panose="02020603050405020304" pitchFamily="18" charset="0"/>
              </a:rPr>
              <a:t>  { </a:t>
            </a:r>
          </a:p>
          <a:p>
            <a:pPr lvl="0" defTabSz="914400"/>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printf</a:t>
            </a:r>
            <a:r>
              <a:rPr lang="en-US" altLang="en-US" sz="2800" dirty="0">
                <a:latin typeface="Times New Roman" panose="02020603050405020304" pitchFamily="18" charset="0"/>
                <a:cs typeface="Times New Roman" panose="02020603050405020304" pitchFamily="18" charset="0"/>
              </a:rPr>
              <a:t>("It is lowercase character"); </a:t>
            </a:r>
          </a:p>
          <a:p>
            <a:pPr lvl="0" defTabSz="914400"/>
            <a:r>
              <a:rPr lang="en-US" altLang="en-US" sz="2800" dirty="0">
                <a:latin typeface="Times New Roman" panose="02020603050405020304" pitchFamily="18" charset="0"/>
                <a:cs typeface="Times New Roman" panose="02020603050405020304" pitchFamily="18" charset="0"/>
              </a:rPr>
              <a:t>  } </a:t>
            </a:r>
          </a:p>
          <a:p>
            <a:pPr lvl="0" defTabSz="914400"/>
            <a:r>
              <a:rPr lang="en-US" altLang="en-US" sz="2800" dirty="0">
                <a:latin typeface="Times New Roman" panose="02020603050405020304" pitchFamily="18" charset="0"/>
                <a:cs typeface="Times New Roman" panose="02020603050405020304" pitchFamily="18" charset="0"/>
              </a:rPr>
              <a:t> else</a:t>
            </a:r>
          </a:p>
          <a:p>
            <a:pPr lvl="0" defTabSz="914400"/>
            <a:r>
              <a:rPr lang="en-US" altLang="en-US" sz="2800" dirty="0">
                <a:latin typeface="Times New Roman" panose="02020603050405020304" pitchFamily="18" charset="0"/>
                <a:cs typeface="Times New Roman" panose="02020603050405020304" pitchFamily="18" charset="0"/>
              </a:rPr>
              <a:t>  { </a:t>
            </a:r>
          </a:p>
          <a:p>
            <a:pPr lvl="0"/>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printf</a:t>
            </a:r>
            <a:r>
              <a:rPr lang="en-US" altLang="en-US" sz="2800" dirty="0">
                <a:latin typeface="Times New Roman" panose="02020603050405020304" pitchFamily="18" charset="0"/>
                <a:cs typeface="Times New Roman" panose="02020603050405020304" pitchFamily="18" charset="0"/>
              </a:rPr>
              <a:t>("It is not lowercase character"); </a:t>
            </a:r>
          </a:p>
          <a:p>
            <a:pPr lvl="0" defTabSz="914400"/>
            <a:r>
              <a:rPr lang="en-US" altLang="en-US" sz="2800" dirty="0">
                <a:latin typeface="Times New Roman" panose="02020603050405020304" pitchFamily="18" charset="0"/>
                <a:cs typeface="Times New Roman" panose="02020603050405020304" pitchFamily="18" charset="0"/>
              </a:rPr>
              <a:t>  } </a:t>
            </a:r>
          </a:p>
          <a:p>
            <a:pPr lvl="0" defTabSz="914400"/>
            <a:r>
              <a:rPr lang="en-US" altLang="en-US" sz="2800" dirty="0">
                <a:latin typeface="Times New Roman" panose="02020603050405020304" pitchFamily="18" charset="0"/>
                <a:cs typeface="Times New Roman" panose="02020603050405020304" pitchFamily="18" charset="0"/>
              </a:rPr>
              <a:t> return 0; </a:t>
            </a:r>
          </a:p>
          <a:p>
            <a:pPr lvl="0" defTabSz="914400"/>
            <a:r>
              <a:rPr lang="en-US" altLang="en-US" sz="2800" dirty="0">
                <a:latin typeface="Times New Roman" panose="02020603050405020304" pitchFamily="18" charset="0"/>
                <a:cs typeface="Times New Roman" panose="02020603050405020304" pitchFamily="18" charset="0"/>
              </a:rPr>
              <a:t>} </a:t>
            </a:r>
          </a:p>
          <a:p>
            <a:pPr lvl="0" defTabSz="914400"/>
            <a:endParaRPr lang="en-US" altLang="en-US"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9632182" y="2682875"/>
            <a:ext cx="9220200" cy="7848302"/>
          </a:xfrm>
          <a:prstGeom prst="rect">
            <a:avLst/>
          </a:prstGeom>
          <a:noFill/>
          <a:ln w="9525">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400" dirty="0">
                <a:latin typeface="Times New Roman" panose="02020603050405020304" pitchFamily="18" charset="0"/>
                <a:cs typeface="Times New Roman" panose="02020603050405020304" pitchFamily="18" charset="0"/>
              </a:rPr>
              <a:t>#include&lt;</a:t>
            </a:r>
            <a:r>
              <a:rPr lang="en-IN" sz="2400" dirty="0" err="1">
                <a:latin typeface="Times New Roman" panose="02020603050405020304" pitchFamily="18" charset="0"/>
                <a:cs typeface="Times New Roman" panose="02020603050405020304" pitchFamily="18" charset="0"/>
              </a:rPr>
              <a:t>stdio.h</a:t>
            </a:r>
            <a:r>
              <a:rPr lang="en-IN" sz="2400" dirty="0">
                <a:latin typeface="Times New Roman" panose="02020603050405020304" pitchFamily="18" charset="0"/>
                <a:cs typeface="Times New Roman" panose="02020603050405020304" pitchFamily="18" charset="0"/>
              </a:rPr>
              <a:t>&gt;</a:t>
            </a:r>
          </a:p>
          <a:p>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main(){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physics, chemistry, maths;</a:t>
            </a:r>
          </a:p>
          <a:p>
            <a:r>
              <a:rPr lang="en-IN" sz="2400" dirty="0">
                <a:latin typeface="Times New Roman" panose="02020603050405020304" pitchFamily="18" charset="0"/>
                <a:cs typeface="Times New Roman" panose="02020603050405020304" pitchFamily="18" charset="0"/>
              </a:rPr>
              <a:t>    float total;</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Physics Marks\n");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 &amp;physics);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Chemistry Marks\n");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 &amp;chemistry);</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Maths Marks\n");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 &amp;maths);</a:t>
            </a:r>
          </a:p>
          <a:p>
            <a:r>
              <a:rPr lang="en-IN" sz="2400" dirty="0">
                <a:latin typeface="Times New Roman" panose="02020603050405020304" pitchFamily="18" charset="0"/>
                <a:cs typeface="Times New Roman" panose="02020603050405020304" pitchFamily="18" charset="0"/>
              </a:rPr>
              <a:t>    total = (physics + maths + chemistry)/3;</a:t>
            </a:r>
          </a:p>
          <a:p>
            <a:r>
              <a:rPr lang="en-IN" sz="2400" dirty="0">
                <a:latin typeface="Times New Roman" panose="02020603050405020304" pitchFamily="18" charset="0"/>
                <a:cs typeface="Times New Roman" panose="02020603050405020304" pitchFamily="18" charset="0"/>
              </a:rPr>
              <a:t>    if((total&lt;40) || physics&lt;33 || maths&lt;33 || chemistry&lt;33){</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("Your total percentage is %f and you are fail\n", total);</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else{</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("Your total percentage is %f and you are pass\n", total);</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return 0;</a:t>
            </a:r>
          </a:p>
          <a:p>
            <a:r>
              <a:rPr lang="en-IN" sz="2400" dirty="0">
                <a:latin typeface="Times New Roman" panose="02020603050405020304" pitchFamily="18" charset="0"/>
                <a:cs typeface="Times New Roman" panose="02020603050405020304" pitchFamily="18" charset="0"/>
              </a:rPr>
              <a:t>}</a:t>
            </a:r>
          </a:p>
        </p:txBody>
      </p:sp>
      <p:sp>
        <p:nvSpPr>
          <p:cNvPr id="13" name="Rectangle 12"/>
          <p:cNvSpPr/>
          <p:nvPr/>
        </p:nvSpPr>
        <p:spPr>
          <a:xfrm>
            <a:off x="1567272" y="1463675"/>
            <a:ext cx="7504931" cy="861774"/>
          </a:xfrm>
          <a:prstGeom prst="rect">
            <a:avLst/>
          </a:prstGeom>
        </p:spPr>
        <p:txBody>
          <a:bodyPr wrap="square">
            <a:spAutoFit/>
          </a:bodyPr>
          <a:lstStyle/>
          <a:p>
            <a:pPr marL="0" lvl="1"/>
            <a:r>
              <a:rPr lang="en-GB" sz="2500" b="1" dirty="0">
                <a:solidFill>
                  <a:schemeClr val="accent1">
                    <a:lumMod val="75000"/>
                  </a:schemeClr>
                </a:solidFill>
              </a:rPr>
              <a:t>Example 3: Write a program to check input character is uppercase character or lowercase character.</a:t>
            </a:r>
          </a:p>
        </p:txBody>
      </p:sp>
      <p:sp>
        <p:nvSpPr>
          <p:cNvPr id="14" name="Rectangle 13"/>
          <p:cNvSpPr/>
          <p:nvPr/>
        </p:nvSpPr>
        <p:spPr>
          <a:xfrm>
            <a:off x="9784581" y="1387475"/>
            <a:ext cx="9067800" cy="1246495"/>
          </a:xfrm>
          <a:prstGeom prst="rect">
            <a:avLst/>
          </a:prstGeom>
        </p:spPr>
        <p:txBody>
          <a:bodyPr wrap="square">
            <a:spAutoFit/>
          </a:bodyPr>
          <a:lstStyle/>
          <a:p>
            <a:pPr marL="0" lvl="1" algn="just"/>
            <a:r>
              <a:rPr lang="en-GB" sz="2500" b="1" dirty="0">
                <a:solidFill>
                  <a:schemeClr val="accent1">
                    <a:lumMod val="75000"/>
                  </a:schemeClr>
                </a:solidFill>
              </a:rPr>
              <a:t>Example 4: Write a program to check percentage of marks scored, if percentage marks is less than 40 or Physics, chemistry and maths marks are less than 33, then print failed, otherwise print passed.</a:t>
            </a:r>
          </a:p>
        </p:txBody>
      </p:sp>
    </p:spTree>
    <p:extLst>
      <p:ext uri="{BB962C8B-B14F-4D97-AF65-F5344CB8AC3E}">
        <p14:creationId xmlns:p14="http://schemas.microsoft.com/office/powerpoint/2010/main" val="1491993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dirty="0"/>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dirty="0">
                <a:latin typeface="Playfair Display" pitchFamily="2" charset="0"/>
              </a:rPr>
              <a:t>Go, change the world</a:t>
            </a:r>
          </a:p>
        </p:txBody>
      </p:sp>
      <p:sp>
        <p:nvSpPr>
          <p:cNvPr id="11" name="Content Placeholder 2"/>
          <p:cNvSpPr txBox="1">
            <a:spLocks/>
          </p:cNvSpPr>
          <p:nvPr/>
        </p:nvSpPr>
        <p:spPr bwMode="auto">
          <a:xfrm>
            <a:off x="7174860" y="1542642"/>
            <a:ext cx="12097390" cy="769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900" kern="0" dirty="0">
                <a:latin typeface="Times New Roman" panose="02020603050405020304" pitchFamily="18" charset="0"/>
                <a:cs typeface="Times New Roman" panose="02020603050405020304" pitchFamily="18" charset="0"/>
              </a:rPr>
              <a:t>Use of </a:t>
            </a:r>
            <a:r>
              <a:rPr lang="en-GB" sz="3900" b="1" i="1" kern="0" dirty="0">
                <a:latin typeface="Times New Roman" panose="02020603050405020304" pitchFamily="18" charset="0"/>
                <a:cs typeface="Times New Roman" panose="02020603050405020304" pitchFamily="18" charset="0"/>
              </a:rPr>
              <a:t>if-else</a:t>
            </a:r>
            <a:r>
              <a:rPr lang="en-GB" sz="3900" kern="0" dirty="0">
                <a:latin typeface="Times New Roman" panose="02020603050405020304" pitchFamily="18" charset="0"/>
                <a:cs typeface="Times New Roman" panose="02020603050405020304" pitchFamily="18" charset="0"/>
              </a:rPr>
              <a:t> within the body of another </a:t>
            </a:r>
            <a:r>
              <a:rPr lang="en-GB" sz="3900" b="1" i="1" kern="0" dirty="0">
                <a:latin typeface="Times New Roman" panose="02020603050405020304" pitchFamily="18" charset="0"/>
                <a:cs typeface="Times New Roman" panose="02020603050405020304" pitchFamily="18" charset="0"/>
              </a:rPr>
              <a:t>if-else</a:t>
            </a:r>
            <a:r>
              <a:rPr lang="en-GB" sz="3900" b="1" kern="0" dirty="0">
                <a:latin typeface="Times New Roman" panose="02020603050405020304" pitchFamily="18" charset="0"/>
                <a:cs typeface="Times New Roman" panose="02020603050405020304" pitchFamily="18" charset="0"/>
              </a:rPr>
              <a:t> </a:t>
            </a:r>
            <a:r>
              <a:rPr lang="en-GB" sz="3900" kern="0" dirty="0">
                <a:latin typeface="Times New Roman" panose="02020603050405020304" pitchFamily="18" charset="0"/>
                <a:cs typeface="Times New Roman" panose="02020603050405020304" pitchFamily="18" charset="0"/>
              </a:rPr>
              <a:t>is called as the nested </a:t>
            </a:r>
            <a:r>
              <a:rPr lang="en-GB" sz="3900" b="1" i="1" kern="0" dirty="0">
                <a:latin typeface="Times New Roman" panose="02020603050405020304" pitchFamily="18" charset="0"/>
                <a:cs typeface="Times New Roman" panose="02020603050405020304" pitchFamily="18" charset="0"/>
              </a:rPr>
              <a:t>if-else</a:t>
            </a:r>
            <a:r>
              <a:rPr lang="en-GB" sz="3900" b="1" kern="0" dirty="0">
                <a:latin typeface="Times New Roman" panose="02020603050405020304" pitchFamily="18" charset="0"/>
                <a:cs typeface="Times New Roman" panose="02020603050405020304" pitchFamily="18" charset="0"/>
              </a:rPr>
              <a:t>.</a:t>
            </a:r>
          </a:p>
          <a:p>
            <a:pPr algn="just" defTabSz="914400"/>
            <a:r>
              <a:rPr lang="en-GB" sz="3900" kern="0" dirty="0">
                <a:latin typeface="Times New Roman" panose="02020603050405020304" pitchFamily="18" charset="0"/>
                <a:cs typeface="Times New Roman" panose="02020603050405020304" pitchFamily="18" charset="0"/>
              </a:rPr>
              <a:t>When a series of decisions are involved, we may have to use more than one </a:t>
            </a:r>
            <a:r>
              <a:rPr lang="en-GB" sz="3900" b="1" i="1" kern="0" dirty="0">
                <a:latin typeface="Times New Roman" panose="02020603050405020304" pitchFamily="18" charset="0"/>
                <a:cs typeface="Times New Roman" panose="02020603050405020304" pitchFamily="18" charset="0"/>
              </a:rPr>
              <a:t>if-else</a:t>
            </a:r>
            <a:r>
              <a:rPr lang="en-GB" sz="3900" kern="0" dirty="0">
                <a:latin typeface="Times New Roman" panose="02020603050405020304" pitchFamily="18" charset="0"/>
                <a:cs typeface="Times New Roman" panose="02020603050405020304" pitchFamily="18" charset="0"/>
              </a:rPr>
              <a:t> statement.</a:t>
            </a:r>
          </a:p>
          <a:p>
            <a:pPr algn="just" defTabSz="914400"/>
            <a:r>
              <a:rPr lang="en-GB" sz="3900" kern="0" dirty="0">
                <a:latin typeface="Times New Roman" panose="02020603050405020304" pitchFamily="18" charset="0"/>
                <a:cs typeface="Times New Roman" panose="02020603050405020304" pitchFamily="18" charset="0"/>
              </a:rPr>
              <a:t>As per the syntax of </a:t>
            </a:r>
            <a:r>
              <a:rPr lang="en-GB" sz="3900" b="1" i="1" kern="0" dirty="0">
                <a:latin typeface="Times New Roman" panose="02020603050405020304" pitchFamily="18" charset="0"/>
                <a:cs typeface="Times New Roman" panose="02020603050405020304" pitchFamily="18" charset="0"/>
              </a:rPr>
              <a:t>if-else</a:t>
            </a:r>
            <a:r>
              <a:rPr lang="en-GB" sz="3900" kern="0" dirty="0">
                <a:latin typeface="Times New Roman" panose="02020603050405020304" pitchFamily="18" charset="0"/>
                <a:cs typeface="Times New Roman" panose="02020603050405020304" pitchFamily="18" charset="0"/>
              </a:rPr>
              <a:t>, if the </a:t>
            </a:r>
            <a:r>
              <a:rPr lang="en-GB" sz="4000" b="1" i="1" dirty="0">
                <a:solidFill>
                  <a:schemeClr val="accent2">
                    <a:lumMod val="50000"/>
                  </a:schemeClr>
                </a:solidFill>
                <a:latin typeface="Courier New" panose="02070309020205020404" pitchFamily="49" charset="0"/>
                <a:cs typeface="Courier New" panose="02070309020205020404" pitchFamily="49" charset="0"/>
              </a:rPr>
              <a:t>test expression1 </a:t>
            </a:r>
            <a:r>
              <a:rPr lang="en-GB" sz="3900" kern="0" dirty="0">
                <a:latin typeface="Times New Roman" panose="02020603050405020304" pitchFamily="18" charset="0"/>
                <a:cs typeface="Times New Roman" panose="02020603050405020304" pitchFamily="18" charset="0"/>
              </a:rPr>
              <a:t>is false, then the </a:t>
            </a:r>
            <a:r>
              <a:rPr lang="en-GB" sz="4000" b="1" i="1" dirty="0">
                <a:solidFill>
                  <a:srgbClr val="FF0000"/>
                </a:solidFill>
                <a:latin typeface="Courier New" panose="02070309020205020404" pitchFamily="49" charset="0"/>
                <a:cs typeface="Courier New" panose="02070309020205020404" pitchFamily="49" charset="0"/>
              </a:rPr>
              <a:t>statement block1_false</a:t>
            </a:r>
            <a:r>
              <a:rPr lang="en-GB" sz="3900" i="1" dirty="0">
                <a:solidFill>
                  <a:srgbClr val="C00000"/>
                </a:solidFill>
                <a:latin typeface="Times New Roman" panose="02020603050405020304" pitchFamily="18" charset="0"/>
                <a:cs typeface="Times New Roman" panose="02020603050405020304" pitchFamily="18" charset="0"/>
              </a:rPr>
              <a:t> </a:t>
            </a:r>
            <a:r>
              <a:rPr lang="en-GB" sz="3900" dirty="0">
                <a:latin typeface="Times New Roman" panose="02020603050405020304" pitchFamily="18" charset="0"/>
                <a:cs typeface="Times New Roman" panose="02020603050405020304" pitchFamily="18" charset="0"/>
              </a:rPr>
              <a:t>will</a:t>
            </a:r>
            <a:r>
              <a:rPr lang="en-GB" sz="3900" i="1" dirty="0">
                <a:latin typeface="Times New Roman" panose="02020603050405020304" pitchFamily="18" charset="0"/>
                <a:cs typeface="Times New Roman" panose="02020603050405020304" pitchFamily="18" charset="0"/>
              </a:rPr>
              <a:t> be </a:t>
            </a:r>
            <a:r>
              <a:rPr lang="en-GB" sz="3900" kern="0" dirty="0">
                <a:latin typeface="Times New Roman" panose="02020603050405020304" pitchFamily="18" charset="0"/>
                <a:cs typeface="Times New Roman" panose="02020603050405020304" pitchFamily="18" charset="0"/>
              </a:rPr>
              <a:t>executed otherwise it continues to perform the second test (</a:t>
            </a:r>
            <a:r>
              <a:rPr lang="en-GB" sz="40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3900" i="1" kern="0" dirty="0">
                <a:latin typeface="Times New Roman" panose="02020603050405020304" pitchFamily="18" charset="0"/>
                <a:cs typeface="Times New Roman" panose="02020603050405020304" pitchFamily="18" charset="0"/>
              </a:rPr>
              <a:t>)</a:t>
            </a:r>
            <a:r>
              <a:rPr lang="en-GB" sz="3900" kern="0" dirty="0">
                <a:latin typeface="Times New Roman" panose="02020603050405020304" pitchFamily="18" charset="0"/>
                <a:cs typeface="Times New Roman" panose="02020603050405020304" pitchFamily="18" charset="0"/>
              </a:rPr>
              <a:t>. </a:t>
            </a:r>
          </a:p>
          <a:p>
            <a:pPr algn="just" defTabSz="914400"/>
            <a:r>
              <a:rPr lang="en-GB" sz="3900" kern="0" dirty="0">
                <a:latin typeface="Times New Roman" panose="02020603050405020304" pitchFamily="18" charset="0"/>
                <a:cs typeface="Times New Roman" panose="02020603050405020304" pitchFamily="18" charset="0"/>
              </a:rPr>
              <a:t>If the </a:t>
            </a:r>
            <a:r>
              <a:rPr lang="en-GB" sz="40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3900" kern="0" dirty="0">
                <a:latin typeface="Times New Roman" panose="02020603050405020304" pitchFamily="18" charset="0"/>
                <a:cs typeface="Times New Roman" panose="02020603050405020304" pitchFamily="18" charset="0"/>
              </a:rPr>
              <a:t> returns true, the </a:t>
            </a:r>
            <a:r>
              <a:rPr lang="en-GB" sz="4000" b="1" i="1" dirty="0">
                <a:solidFill>
                  <a:schemeClr val="accent3">
                    <a:lumMod val="50000"/>
                  </a:schemeClr>
                </a:solidFill>
                <a:latin typeface="Courier New" panose="02070309020205020404" pitchFamily="49" charset="0"/>
                <a:cs typeface="Courier New" panose="02070309020205020404" pitchFamily="49" charset="0"/>
              </a:rPr>
              <a:t>statement block2_true</a:t>
            </a:r>
            <a:r>
              <a:rPr lang="en-GB" sz="3900" kern="0" dirty="0">
                <a:latin typeface="Times New Roman" panose="02020603050405020304" pitchFamily="18" charset="0"/>
                <a:cs typeface="Times New Roman" panose="02020603050405020304" pitchFamily="18" charset="0"/>
              </a:rPr>
              <a:t> will be executed, otherwise </a:t>
            </a:r>
            <a:r>
              <a:rPr lang="en-GB" sz="4000" b="1" i="1" dirty="0">
                <a:solidFill>
                  <a:srgbClr val="FF0000"/>
                </a:solidFill>
                <a:latin typeface="Courier New" panose="02070309020205020404" pitchFamily="49" charset="0"/>
                <a:cs typeface="Courier New" panose="02070309020205020404" pitchFamily="49" charset="0"/>
              </a:rPr>
              <a:t>statement block2_false</a:t>
            </a:r>
            <a:r>
              <a:rPr lang="en-GB" sz="3900" i="1" dirty="0">
                <a:solidFill>
                  <a:srgbClr val="C00000"/>
                </a:solidFill>
                <a:latin typeface="Times New Roman" panose="02020603050405020304" pitchFamily="18" charset="0"/>
                <a:cs typeface="Times New Roman" panose="02020603050405020304" pitchFamily="18" charset="0"/>
              </a:rPr>
              <a:t> </a:t>
            </a:r>
            <a:r>
              <a:rPr lang="en-GB" sz="3900" kern="0" dirty="0">
                <a:latin typeface="Times New Roman" panose="02020603050405020304" pitchFamily="18" charset="0"/>
                <a:cs typeface="Times New Roman" panose="02020603050405020304" pitchFamily="18" charset="0"/>
              </a:rPr>
              <a:t>is executed.</a:t>
            </a:r>
          </a:p>
          <a:p>
            <a:pPr algn="just" defTabSz="914400"/>
            <a:r>
              <a:rPr lang="en-GB" sz="3900" kern="0" dirty="0">
                <a:latin typeface="Times New Roman" panose="02020603050405020304" pitchFamily="18" charset="0"/>
                <a:cs typeface="Times New Roman" panose="02020603050405020304" pitchFamily="18" charset="0"/>
              </a:rPr>
              <a:t>Then the control is transferred from the </a:t>
            </a:r>
            <a:r>
              <a:rPr lang="en-GB" sz="3900" b="1" i="1" kern="0" dirty="0">
                <a:latin typeface="Times New Roman" panose="02020603050405020304" pitchFamily="18" charset="0"/>
                <a:cs typeface="Times New Roman" panose="02020603050405020304" pitchFamily="18" charset="0"/>
              </a:rPr>
              <a:t>inner</a:t>
            </a:r>
            <a:r>
              <a:rPr lang="en-GB" sz="3900" kern="0" dirty="0">
                <a:latin typeface="Times New Roman" panose="02020603050405020304" pitchFamily="18" charset="0"/>
                <a:cs typeface="Times New Roman" panose="02020603050405020304" pitchFamily="18" charset="0"/>
              </a:rPr>
              <a:t> </a:t>
            </a:r>
            <a:r>
              <a:rPr lang="en-GB" sz="3900" b="1" i="1" kern="0" dirty="0">
                <a:latin typeface="Times New Roman" panose="02020603050405020304" pitchFamily="18" charset="0"/>
                <a:cs typeface="Times New Roman" panose="02020603050405020304" pitchFamily="18" charset="0"/>
              </a:rPr>
              <a:t>if-else</a:t>
            </a:r>
            <a:r>
              <a:rPr lang="en-GB" sz="3900" kern="0" dirty="0">
                <a:latin typeface="Times New Roman" panose="02020603050405020304" pitchFamily="18" charset="0"/>
                <a:cs typeface="Times New Roman" panose="02020603050405020304" pitchFamily="18" charset="0"/>
              </a:rPr>
              <a:t> to the </a:t>
            </a:r>
            <a:r>
              <a:rPr lang="en-GB" sz="4000" b="1" i="1" dirty="0" err="1">
                <a:latin typeface="Courier New" panose="02070309020205020404" pitchFamily="49" charset="0"/>
                <a:cs typeface="Courier New" panose="02070309020205020404" pitchFamily="49" charset="0"/>
              </a:rPr>
              <a:t>next_statement</a:t>
            </a:r>
            <a:r>
              <a:rPr lang="en-GB" sz="4000" b="1" i="1" dirty="0">
                <a:solidFill>
                  <a:schemeClr val="accent1">
                    <a:lumMod val="50000"/>
                  </a:schemeClr>
                </a:solidFill>
                <a:latin typeface="Courier New" panose="02070309020205020404" pitchFamily="49" charset="0"/>
                <a:cs typeface="Courier New" panose="02070309020205020404" pitchFamily="49" charset="0"/>
              </a:rPr>
              <a:t> </a:t>
            </a:r>
            <a:r>
              <a:rPr lang="en-GB" sz="3900" kern="0" dirty="0">
                <a:latin typeface="Times New Roman" panose="02020603050405020304" pitchFamily="18" charset="0"/>
                <a:cs typeface="Times New Roman" panose="02020603050405020304" pitchFamily="18" charset="0"/>
              </a:rPr>
              <a:t>after the </a:t>
            </a:r>
            <a:r>
              <a:rPr lang="en-GB" sz="3900" b="1" i="1" kern="0" dirty="0">
                <a:latin typeface="Times New Roman" panose="02020603050405020304" pitchFamily="18" charset="0"/>
                <a:cs typeface="Times New Roman" panose="02020603050405020304" pitchFamily="18" charset="0"/>
              </a:rPr>
              <a:t>outer</a:t>
            </a:r>
            <a:r>
              <a:rPr lang="en-GB" sz="3900" kern="0" dirty="0">
                <a:latin typeface="Times New Roman" panose="02020603050405020304" pitchFamily="18" charset="0"/>
                <a:cs typeface="Times New Roman" panose="02020603050405020304" pitchFamily="18" charset="0"/>
              </a:rPr>
              <a:t> </a:t>
            </a:r>
            <a:r>
              <a:rPr lang="en-GB" sz="3900" b="1" i="1" kern="0" dirty="0">
                <a:latin typeface="Times New Roman" panose="02020603050405020304" pitchFamily="18" charset="0"/>
                <a:cs typeface="Times New Roman" panose="02020603050405020304" pitchFamily="18" charset="0"/>
              </a:rPr>
              <a:t>if-else.</a:t>
            </a:r>
          </a:p>
        </p:txBody>
      </p:sp>
      <p:sp>
        <p:nvSpPr>
          <p:cNvPr id="2" name="Rectangle 1"/>
          <p:cNvSpPr/>
          <p:nvPr/>
        </p:nvSpPr>
        <p:spPr>
          <a:xfrm>
            <a:off x="3346450" y="473075"/>
            <a:ext cx="5117106" cy="707886"/>
          </a:xfrm>
          <a:prstGeom prst="rect">
            <a:avLst/>
          </a:prstGeom>
        </p:spPr>
        <p:txBody>
          <a:bodyPr wrap="none">
            <a:spAutoFit/>
          </a:bodyPr>
          <a:lstStyle/>
          <a:p>
            <a:r>
              <a:rPr lang="en-IN" sz="4000" dirty="0">
                <a:solidFill>
                  <a:schemeClr val="accent1">
                    <a:lumMod val="75000"/>
                  </a:schemeClr>
                </a:solidFill>
                <a:latin typeface="Times New Roman" panose="02020603050405020304" pitchFamily="18" charset="0"/>
                <a:cs typeface="Times New Roman" panose="02020603050405020304" pitchFamily="18" charset="0"/>
              </a:rPr>
              <a:t>Nested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a:t>
            </a:r>
          </a:p>
        </p:txBody>
      </p:sp>
      <p:sp>
        <p:nvSpPr>
          <p:cNvPr id="3" name="Rectangle 2">
            <a:extLst>
              <a:ext uri="{FF2B5EF4-FFF2-40B4-BE49-F238E27FC236}">
                <a16:creationId xmlns:a16="http://schemas.microsoft.com/office/drawing/2014/main" id="{CC1941E2-F72D-199E-EF8E-EB9F9E5F25F5}"/>
              </a:ext>
            </a:extLst>
          </p:cNvPr>
          <p:cNvSpPr/>
          <p:nvPr/>
        </p:nvSpPr>
        <p:spPr>
          <a:xfrm>
            <a:off x="1289050" y="2146290"/>
            <a:ext cx="5770562" cy="6632585"/>
          </a:xfrm>
          <a:prstGeom prst="rect">
            <a:avLst/>
          </a:prstGeom>
        </p:spPr>
        <p:txBody>
          <a:bodyPr wrap="square">
            <a:spAutoFit/>
          </a:bodyPr>
          <a:lstStyle/>
          <a:p>
            <a:r>
              <a:rPr lang="en-GB" sz="2500" b="1" dirty="0">
                <a:latin typeface="Courier New" panose="02070309020205020404" pitchFamily="49" charset="0"/>
                <a:cs typeface="Courier New" panose="02070309020205020404" pitchFamily="49" charset="0"/>
              </a:rPr>
              <a:t>Syntax of the nested </a:t>
            </a:r>
            <a:r>
              <a:rPr lang="en-GB" sz="2500" b="1" i="1" dirty="0">
                <a:latin typeface="Courier New" panose="02070309020205020404" pitchFamily="49" charset="0"/>
                <a:cs typeface="Courier New" panose="02070309020205020404" pitchFamily="49" charset="0"/>
              </a:rPr>
              <a:t>if-else</a:t>
            </a:r>
            <a:r>
              <a:rPr lang="en-GB" sz="2500" b="1" dirty="0">
                <a:latin typeface="Courier New" panose="02070309020205020404" pitchFamily="49" charset="0"/>
                <a:cs typeface="Courier New" panose="02070309020205020404" pitchFamily="49" charset="0"/>
              </a:rPr>
              <a:t>:</a:t>
            </a:r>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if(</a:t>
            </a:r>
            <a:r>
              <a:rPr lang="en-GB" sz="25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       if(</a:t>
            </a:r>
            <a:r>
              <a:rPr lang="en-GB" sz="25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       { </a:t>
            </a:r>
          </a:p>
          <a:p>
            <a:r>
              <a:rPr lang="en-GB" sz="2500" i="1" dirty="0">
                <a:latin typeface="Courier New" panose="02070309020205020404" pitchFamily="49" charset="0"/>
                <a:cs typeface="Courier New" panose="02070309020205020404" pitchFamily="49" charset="0"/>
              </a:rPr>
              <a:t>		</a:t>
            </a:r>
            <a:r>
              <a:rPr lang="en-GB" sz="2500" b="1" i="1" dirty="0">
                <a:solidFill>
                  <a:schemeClr val="accent3">
                    <a:lumMod val="50000"/>
                  </a:schemeClr>
                </a:solidFill>
                <a:latin typeface="Courier New" panose="02070309020205020404" pitchFamily="49" charset="0"/>
                <a:cs typeface="Courier New" panose="02070309020205020404" pitchFamily="49" charset="0"/>
              </a:rPr>
              <a:t>statement block2_true;</a:t>
            </a:r>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       } </a:t>
            </a:r>
          </a:p>
          <a:p>
            <a:r>
              <a:rPr lang="en-GB" sz="2500" i="1" dirty="0">
                <a:latin typeface="Courier New" panose="02070309020205020404" pitchFamily="49" charset="0"/>
                <a:cs typeface="Courier New" panose="02070309020205020404" pitchFamily="49" charset="0"/>
              </a:rPr>
              <a:t>       else </a:t>
            </a:r>
          </a:p>
          <a:p>
            <a:r>
              <a:rPr lang="en-GB" sz="2500" i="1" dirty="0">
                <a:latin typeface="Courier New" panose="02070309020205020404" pitchFamily="49" charset="0"/>
                <a:cs typeface="Courier New" panose="02070309020205020404" pitchFamily="49" charset="0"/>
              </a:rPr>
              <a:t>       { </a:t>
            </a:r>
          </a:p>
          <a:p>
            <a:r>
              <a:rPr lang="en-GB" sz="2500" i="1" dirty="0">
                <a:latin typeface="Courier New" panose="02070309020205020404" pitchFamily="49" charset="0"/>
                <a:cs typeface="Courier New" panose="02070309020205020404" pitchFamily="49" charset="0"/>
              </a:rPr>
              <a:t>		</a:t>
            </a:r>
            <a:r>
              <a:rPr lang="en-GB" sz="2500" b="1" i="1" dirty="0">
                <a:solidFill>
                  <a:srgbClr val="FF0000"/>
                </a:solidFill>
                <a:latin typeface="Courier New" panose="02070309020205020404" pitchFamily="49" charset="0"/>
                <a:cs typeface="Courier New" panose="02070309020205020404" pitchFamily="49" charset="0"/>
              </a:rPr>
              <a:t>statement block2_false;</a:t>
            </a:r>
          </a:p>
          <a:p>
            <a:r>
              <a:rPr lang="en-GB" sz="2500" i="1" dirty="0">
                <a:latin typeface="Courier New" panose="02070309020205020404" pitchFamily="49" charset="0"/>
                <a:cs typeface="Courier New" panose="02070309020205020404" pitchFamily="49" charset="0"/>
              </a:rPr>
              <a:t>       } </a:t>
            </a:r>
          </a:p>
          <a:p>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else </a:t>
            </a:r>
          </a:p>
          <a:p>
            <a:r>
              <a:rPr lang="en-GB" sz="2500" i="1" dirty="0">
                <a:latin typeface="Courier New" panose="02070309020205020404" pitchFamily="49" charset="0"/>
                <a:cs typeface="Courier New" panose="02070309020205020404" pitchFamily="49" charset="0"/>
              </a:rPr>
              <a:t>{ </a:t>
            </a:r>
          </a:p>
          <a:p>
            <a:r>
              <a:rPr lang="en-GB" sz="2500" i="1" dirty="0">
                <a:solidFill>
                  <a:srgbClr val="C00000"/>
                </a:solidFill>
                <a:latin typeface="Courier New" panose="02070309020205020404" pitchFamily="49" charset="0"/>
                <a:cs typeface="Courier New" panose="02070309020205020404" pitchFamily="49" charset="0"/>
              </a:rPr>
              <a:t>	</a:t>
            </a:r>
            <a:r>
              <a:rPr lang="en-GB" sz="2500" b="1" i="1" dirty="0">
                <a:solidFill>
                  <a:srgbClr val="FF0000"/>
                </a:solidFill>
                <a:latin typeface="Courier New" panose="02070309020205020404" pitchFamily="49" charset="0"/>
                <a:cs typeface="Courier New" panose="02070309020205020404" pitchFamily="49" charset="0"/>
              </a:rPr>
              <a:t>statement block1_false;</a:t>
            </a:r>
          </a:p>
          <a:p>
            <a:r>
              <a:rPr lang="en-GB" sz="2500" i="1" dirty="0">
                <a:latin typeface="Courier New" panose="02070309020205020404" pitchFamily="49" charset="0"/>
                <a:cs typeface="Courier New" panose="02070309020205020404" pitchFamily="49" charset="0"/>
              </a:rPr>
              <a:t>} </a:t>
            </a:r>
          </a:p>
          <a:p>
            <a:r>
              <a:rPr lang="en-GB" sz="2500" b="1" i="1" dirty="0" err="1">
                <a:latin typeface="Courier New" panose="02070309020205020404" pitchFamily="49" charset="0"/>
                <a:cs typeface="Courier New" panose="02070309020205020404" pitchFamily="49" charset="0"/>
              </a:rPr>
              <a:t>next_statement</a:t>
            </a:r>
            <a:r>
              <a:rPr lang="en-GB" sz="2500" b="1" i="1" dirty="0">
                <a:latin typeface="Courier New" panose="02070309020205020404" pitchFamily="49" charset="0"/>
                <a:cs typeface="Courier New" panose="02070309020205020404" pitchFamily="49" charset="0"/>
              </a:rPr>
              <a:t>; </a:t>
            </a:r>
            <a:endParaRPr lang="en-IN" sz="2500" b="1"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271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5863"/>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Rectangle 10"/>
          <p:cNvSpPr/>
          <p:nvPr/>
        </p:nvSpPr>
        <p:spPr>
          <a:xfrm>
            <a:off x="1437009" y="2275860"/>
            <a:ext cx="6633841" cy="7417415"/>
          </a:xfrm>
          <a:prstGeom prst="rect">
            <a:avLst/>
          </a:prstGeom>
        </p:spPr>
        <p:txBody>
          <a:bodyPr wrap="square">
            <a:spAutoFit/>
          </a:bodyPr>
          <a:lstStyle/>
          <a:p>
            <a:r>
              <a:rPr lang="en-GB" sz="2800" b="1" dirty="0">
                <a:latin typeface="Courier New" panose="02070309020205020404" pitchFamily="49" charset="0"/>
                <a:cs typeface="Courier New" panose="02070309020205020404" pitchFamily="49" charset="0"/>
              </a:rPr>
              <a:t>Syntax of the nested </a:t>
            </a:r>
            <a:r>
              <a:rPr lang="en-GB" sz="2800" b="1" i="1" dirty="0">
                <a:latin typeface="Courier New" panose="02070309020205020404" pitchFamily="49" charset="0"/>
                <a:cs typeface="Courier New" panose="02070309020205020404" pitchFamily="49" charset="0"/>
              </a:rPr>
              <a:t>if-else</a:t>
            </a:r>
            <a:r>
              <a:rPr lang="en-GB" sz="2800" b="1" dirty="0">
                <a:latin typeface="Courier New" panose="02070309020205020404" pitchFamily="49" charset="0"/>
                <a:cs typeface="Courier New" panose="02070309020205020404" pitchFamily="49" charset="0"/>
              </a:rPr>
              <a:t>:</a:t>
            </a:r>
          </a:p>
          <a:p>
            <a:r>
              <a:rPr lang="en-GB" sz="2800" b="1" i="1" dirty="0">
                <a:latin typeface="Courier New" panose="02070309020205020404" pitchFamily="49" charset="0"/>
                <a:cs typeface="Courier New" panose="02070309020205020404" pitchFamily="49" charset="0"/>
              </a:rPr>
              <a:t>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a:t>
            </a:r>
            <a:r>
              <a:rPr lang="en-GB" sz="2800" b="1" i="1" dirty="0">
                <a:solidFill>
                  <a:schemeClr val="accent3">
                    <a:lumMod val="50000"/>
                  </a:schemeClr>
                </a:solidFill>
                <a:latin typeface="Courier New" panose="02070309020205020404" pitchFamily="49" charset="0"/>
                <a:cs typeface="Courier New" panose="02070309020205020404" pitchFamily="49" charset="0"/>
              </a:rPr>
              <a:t>statement block2_true;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else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a:t>
            </a:r>
            <a:r>
              <a:rPr lang="en-GB" sz="2800" b="1" i="1" dirty="0">
                <a:solidFill>
                  <a:srgbClr val="FF0000"/>
                </a:solidFill>
                <a:latin typeface="Courier New" panose="02070309020205020404" pitchFamily="49" charset="0"/>
                <a:cs typeface="Courier New" panose="02070309020205020404" pitchFamily="49" charset="0"/>
              </a:rPr>
              <a:t>statement block2_false;</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else </a:t>
            </a:r>
          </a:p>
          <a:p>
            <a:r>
              <a:rPr lang="en-GB" sz="2800" b="1" i="1" dirty="0">
                <a:latin typeface="Courier New" panose="02070309020205020404" pitchFamily="49" charset="0"/>
                <a:cs typeface="Courier New" panose="02070309020205020404" pitchFamily="49" charset="0"/>
              </a:rPr>
              <a:t>{ </a:t>
            </a:r>
          </a:p>
          <a:p>
            <a:r>
              <a:rPr lang="en-GB" sz="2800" b="1" i="1" dirty="0">
                <a:solidFill>
                  <a:srgbClr val="FF0000"/>
                </a:solidFill>
                <a:latin typeface="Courier New" panose="02070309020205020404" pitchFamily="49" charset="0"/>
                <a:cs typeface="Courier New" panose="02070309020205020404" pitchFamily="49" charset="0"/>
              </a:rPr>
              <a:t>statement block1_false;</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next statement; </a:t>
            </a:r>
            <a:endParaRPr lang="en-IN" sz="2800" b="1" i="1" dirty="0">
              <a:latin typeface="Courier New" panose="02070309020205020404" pitchFamily="49" charset="0"/>
              <a:cs typeface="Courier New" panose="02070309020205020404" pitchFamily="49" charset="0"/>
            </a:endParaRPr>
          </a:p>
        </p:txBody>
      </p:sp>
      <p:grpSp>
        <p:nvGrpSpPr>
          <p:cNvPr id="12" name="Group 11"/>
          <p:cNvGrpSpPr/>
          <p:nvPr/>
        </p:nvGrpSpPr>
        <p:grpSpPr>
          <a:xfrm>
            <a:off x="6888124" y="2063752"/>
            <a:ext cx="12208515" cy="6553368"/>
            <a:chOff x="4865914" y="465901"/>
            <a:chExt cx="7494815" cy="4220399"/>
          </a:xfrm>
        </p:grpSpPr>
        <p:cxnSp>
          <p:nvCxnSpPr>
            <p:cNvPr id="13" name="Straight Arrow Connector 12"/>
            <p:cNvCxnSpPr/>
            <p:nvPr/>
          </p:nvCxnSpPr>
          <p:spPr>
            <a:xfrm>
              <a:off x="7386556" y="490497"/>
              <a:ext cx="0" cy="2513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Diamond 13"/>
            <p:cNvSpPr/>
            <p:nvPr/>
          </p:nvSpPr>
          <p:spPr>
            <a:xfrm>
              <a:off x="6286501" y="733632"/>
              <a:ext cx="2171612" cy="87178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i="1" dirty="0">
                  <a:solidFill>
                    <a:schemeClr val="accent2">
                      <a:lumMod val="50000"/>
                    </a:schemeClr>
                  </a:solidFill>
                  <a:latin typeface="Times New Roman" panose="02020603050405020304" pitchFamily="18" charset="0"/>
                  <a:cs typeface="Times New Roman" panose="02020603050405020304" pitchFamily="18" charset="0"/>
                </a:rPr>
                <a:t>test expression1</a:t>
              </a:r>
              <a:endParaRPr lang="en-IN" sz="2500" dirty="0">
                <a:latin typeface="Times New Roman" panose="02020603050405020304" pitchFamily="18" charset="0"/>
                <a:cs typeface="Times New Roman" panose="02020603050405020304" pitchFamily="18" charset="0"/>
              </a:endParaRPr>
            </a:p>
          </p:txBody>
        </p:sp>
        <p:sp>
          <p:nvSpPr>
            <p:cNvPr id="15" name="Rectangle 14"/>
            <p:cNvSpPr/>
            <p:nvPr/>
          </p:nvSpPr>
          <p:spPr>
            <a:xfrm>
              <a:off x="10079181" y="2393292"/>
              <a:ext cx="2281548" cy="5257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i="1" dirty="0">
                  <a:solidFill>
                    <a:srgbClr val="FF0000"/>
                  </a:solidFill>
                  <a:latin typeface="Times New Roman" panose="02020603050405020304" pitchFamily="18" charset="0"/>
                  <a:cs typeface="Times New Roman" panose="02020603050405020304" pitchFamily="18" charset="0"/>
                </a:rPr>
                <a:t>statement block2_false</a:t>
              </a:r>
              <a:endParaRPr lang="en-IN" sz="2500" i="1" dirty="0">
                <a:solidFill>
                  <a:srgbClr val="FF0000"/>
                </a:solidFill>
                <a:latin typeface="Times New Roman" panose="02020603050405020304" pitchFamily="18" charset="0"/>
                <a:cs typeface="Times New Roman" panose="02020603050405020304" pitchFamily="18" charset="0"/>
              </a:endParaRPr>
            </a:p>
          </p:txBody>
        </p:sp>
        <p:sp>
          <p:nvSpPr>
            <p:cNvPr id="16" name="Oval 15"/>
            <p:cNvSpPr/>
            <p:nvPr/>
          </p:nvSpPr>
          <p:spPr>
            <a:xfrm>
              <a:off x="7655443" y="3448172"/>
              <a:ext cx="657858" cy="438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5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8836692" y="860702"/>
              <a:ext cx="707508" cy="318839"/>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5907922" y="877551"/>
              <a:ext cx="531668" cy="575966"/>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a:off x="7989987" y="3883270"/>
              <a:ext cx="0" cy="2513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449391" y="2393293"/>
              <a:ext cx="2249780" cy="5257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1" dirty="0">
                  <a:solidFill>
                    <a:schemeClr val="accent3">
                      <a:lumMod val="50000"/>
                    </a:schemeClr>
                  </a:solidFill>
                  <a:latin typeface="Times New Roman" panose="02020603050405020304" pitchFamily="18" charset="0"/>
                  <a:cs typeface="Times New Roman" panose="02020603050405020304" pitchFamily="18" charset="0"/>
                </a:rPr>
                <a:t>statement block2_true</a:t>
              </a:r>
              <a:endParaRPr lang="en-IN" sz="2500" b="1" i="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7402885" y="465901"/>
              <a:ext cx="676478" cy="318839"/>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entry</a:t>
              </a:r>
              <a:endParaRPr lang="en-IN" sz="2500" dirty="0">
                <a:latin typeface="Times New Roman" panose="02020603050405020304" pitchFamily="18" charset="0"/>
                <a:cs typeface="Times New Roman" panose="02020603050405020304" pitchFamily="18" charset="0"/>
              </a:endParaRPr>
            </a:p>
          </p:txBody>
        </p:sp>
        <p:sp>
          <p:nvSpPr>
            <p:cNvPr id="22" name="Rectangle 21"/>
            <p:cNvSpPr/>
            <p:nvPr/>
          </p:nvSpPr>
          <p:spPr>
            <a:xfrm>
              <a:off x="4865914" y="2393292"/>
              <a:ext cx="2237584" cy="5257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i="1" dirty="0">
                  <a:solidFill>
                    <a:srgbClr val="FF0000"/>
                  </a:solidFill>
                  <a:latin typeface="Times New Roman" panose="02020603050405020304" pitchFamily="18" charset="0"/>
                  <a:cs typeface="Times New Roman" panose="02020603050405020304" pitchFamily="18" charset="0"/>
                </a:rPr>
                <a:t>statement block1_false</a:t>
              </a:r>
              <a:endParaRPr lang="en-IN" sz="2500" i="1" dirty="0">
                <a:solidFill>
                  <a:srgbClr val="FF0000"/>
                </a:solidFill>
                <a:latin typeface="Times New Roman" panose="02020603050405020304" pitchFamily="18" charset="0"/>
                <a:cs typeface="Times New Roman" panose="02020603050405020304" pitchFamily="18" charset="0"/>
              </a:endParaRPr>
            </a:p>
          </p:txBody>
        </p:sp>
        <p:sp>
          <p:nvSpPr>
            <p:cNvPr id="23" name="Diamond 22"/>
            <p:cNvSpPr/>
            <p:nvPr/>
          </p:nvSpPr>
          <p:spPr>
            <a:xfrm>
              <a:off x="8862694" y="1372051"/>
              <a:ext cx="2181218" cy="87178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i="1" dirty="0">
                  <a:solidFill>
                    <a:schemeClr val="accent2">
                      <a:lumMod val="50000"/>
                    </a:schemeClr>
                  </a:solidFill>
                  <a:latin typeface="Times New Roman" panose="02020603050405020304" pitchFamily="18" charset="0"/>
                  <a:cs typeface="Times New Roman" panose="02020603050405020304" pitchFamily="18" charset="0"/>
                </a:rPr>
                <a:t>test epression2</a:t>
              </a:r>
              <a:endParaRPr lang="en-IN" sz="2500" dirty="0">
                <a:latin typeface="Times New Roman" panose="02020603050405020304" pitchFamily="18" charset="0"/>
                <a:cs typeface="Times New Roman" panose="02020603050405020304" pitchFamily="18" charset="0"/>
              </a:endParaRPr>
            </a:p>
          </p:txBody>
        </p:sp>
        <p:cxnSp>
          <p:nvCxnSpPr>
            <p:cNvPr id="24" name="Elbow Connector 23"/>
            <p:cNvCxnSpPr>
              <a:stCxn id="14" idx="3"/>
              <a:endCxn id="23" idx="0"/>
            </p:cNvCxnSpPr>
            <p:nvPr/>
          </p:nvCxnSpPr>
          <p:spPr>
            <a:xfrm>
              <a:off x="8458113" y="1169524"/>
              <a:ext cx="1495190" cy="20252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3" idx="3"/>
              <a:endCxn id="15" idx="0"/>
            </p:cNvCxnSpPr>
            <p:nvPr/>
          </p:nvCxnSpPr>
          <p:spPr>
            <a:xfrm>
              <a:off x="11043912" y="1807943"/>
              <a:ext cx="176043" cy="58534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3" idx="1"/>
              <a:endCxn id="20" idx="0"/>
            </p:cNvCxnSpPr>
            <p:nvPr/>
          </p:nvCxnSpPr>
          <p:spPr>
            <a:xfrm rot="10800000" flipV="1">
              <a:off x="8574282" y="1807943"/>
              <a:ext cx="288413" cy="58535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0" idx="2"/>
              <a:endCxn id="16" idx="0"/>
            </p:cNvCxnSpPr>
            <p:nvPr/>
          </p:nvCxnSpPr>
          <p:spPr>
            <a:xfrm rot="5400000">
              <a:off x="8014774" y="2888664"/>
              <a:ext cx="529107" cy="58990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103499" y="4134661"/>
              <a:ext cx="1775524" cy="5516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i="1" dirty="0">
                  <a:solidFill>
                    <a:schemeClr val="tx1"/>
                  </a:solidFill>
                  <a:latin typeface="Times New Roman" panose="02020603050405020304" pitchFamily="18" charset="0"/>
                  <a:cs typeface="Times New Roman" panose="02020603050405020304" pitchFamily="18" charset="0"/>
                </a:rPr>
                <a:t>next statement</a:t>
              </a:r>
              <a:endParaRPr lang="en-IN" sz="2500" b="1" i="1" dirty="0">
                <a:solidFill>
                  <a:schemeClr val="tx1"/>
                </a:solidFill>
                <a:latin typeface="Times New Roman" panose="02020603050405020304" pitchFamily="18" charset="0"/>
                <a:cs typeface="Times New Roman" panose="02020603050405020304" pitchFamily="18" charset="0"/>
              </a:endParaRPr>
            </a:p>
          </p:txBody>
        </p:sp>
        <p:cxnSp>
          <p:nvCxnSpPr>
            <p:cNvPr id="29" name="Elbow Connector 28"/>
            <p:cNvCxnSpPr>
              <a:stCxn id="14" idx="1"/>
              <a:endCxn id="22" idx="0"/>
            </p:cNvCxnSpPr>
            <p:nvPr/>
          </p:nvCxnSpPr>
          <p:spPr>
            <a:xfrm rot="10800000" flipV="1">
              <a:off x="5984707" y="1169524"/>
              <a:ext cx="301795" cy="122376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28" idx="1"/>
            </p:cNvCxnSpPr>
            <p:nvPr/>
          </p:nvCxnSpPr>
          <p:spPr>
            <a:xfrm rot="16200000" flipH="1">
              <a:off x="5798394" y="3105376"/>
              <a:ext cx="1491416" cy="11187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467719" y="1543769"/>
              <a:ext cx="707508" cy="318839"/>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11060241" y="1549818"/>
              <a:ext cx="707508" cy="318839"/>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cxnSp>
          <p:nvCxnSpPr>
            <p:cNvPr id="33" name="Elbow Connector 32"/>
            <p:cNvCxnSpPr>
              <a:stCxn id="15" idx="2"/>
              <a:endCxn id="28" idx="3"/>
            </p:cNvCxnSpPr>
            <p:nvPr/>
          </p:nvCxnSpPr>
          <p:spPr>
            <a:xfrm rot="5400000">
              <a:off x="9303781" y="2494307"/>
              <a:ext cx="1491416" cy="23409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Rectangle 58"/>
          <p:cNvSpPr/>
          <p:nvPr/>
        </p:nvSpPr>
        <p:spPr>
          <a:xfrm>
            <a:off x="3422650" y="473075"/>
            <a:ext cx="7154523" cy="707886"/>
          </a:xfrm>
          <a:prstGeom prst="rect">
            <a:avLst/>
          </a:prstGeom>
        </p:spPr>
        <p:txBody>
          <a:bodyPr wrap="none">
            <a:spAutoFit/>
          </a:bodyPr>
          <a:lstStyle/>
          <a:p>
            <a:r>
              <a:rPr lang="en-IN" sz="4000" dirty="0">
                <a:solidFill>
                  <a:schemeClr val="accent1">
                    <a:lumMod val="75000"/>
                  </a:schemeClr>
                </a:solidFill>
                <a:latin typeface="Times New Roman" panose="02020603050405020304" pitchFamily="18" charset="0"/>
                <a:cs typeface="Times New Roman" panose="02020603050405020304" pitchFamily="18" charset="0"/>
              </a:rPr>
              <a:t>Nested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statement….contd.,</a:t>
            </a:r>
          </a:p>
        </p:txBody>
      </p:sp>
      <p:sp>
        <p:nvSpPr>
          <p:cNvPr id="3" name="Rectangle 2">
            <a:extLst>
              <a:ext uri="{FF2B5EF4-FFF2-40B4-BE49-F238E27FC236}">
                <a16:creationId xmlns:a16="http://schemas.microsoft.com/office/drawing/2014/main" id="{D7CFECC9-FF66-A5D8-0EB7-3C23D0299B00}"/>
              </a:ext>
            </a:extLst>
          </p:cNvPr>
          <p:cNvSpPr/>
          <p:nvPr/>
        </p:nvSpPr>
        <p:spPr>
          <a:xfrm>
            <a:off x="7994650" y="8702675"/>
            <a:ext cx="8410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nested </a:t>
            </a:r>
            <a:r>
              <a:rPr lang="en-IN" sz="2800" b="1" i="1" dirty="0">
                <a:latin typeface="Times New Roman" panose="02020603050405020304" pitchFamily="18" charset="0"/>
                <a:cs typeface="Times New Roman" panose="02020603050405020304" pitchFamily="18" charset="0"/>
              </a:rPr>
              <a:t>if-else</a:t>
            </a:r>
            <a:r>
              <a:rPr lang="en-IN" sz="2800" b="1" dirty="0">
                <a:latin typeface="Times New Roman" panose="02020603050405020304" pitchFamily="18" charset="0"/>
                <a:cs typeface="Times New Roman" panose="02020603050405020304" pitchFamily="18" charset="0"/>
              </a:rPr>
              <a:t> statement</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5828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1718"/>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5"/>
          <p:cNvSpPr txBox="1">
            <a:spLocks noChangeArrowheads="1"/>
          </p:cNvSpPr>
          <p:nvPr/>
        </p:nvSpPr>
        <p:spPr bwMode="auto">
          <a:xfrm>
            <a:off x="1066430" y="2833488"/>
            <a:ext cx="8206925" cy="8231387"/>
          </a:xfrm>
          <a:prstGeom prst="rect">
            <a:avLst/>
          </a:prstGeom>
          <a:noFill/>
          <a:ln w="9525">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0781" tIns="75390" rIns="150781" bIns="7539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#include&lt;</a:t>
            </a:r>
            <a:r>
              <a:rPr lang="en-US" altLang="en-US" sz="2500" kern="0" dirty="0" err="1">
                <a:latin typeface="Times New Roman" panose="02020603050405020304" pitchFamily="18" charset="0"/>
                <a:cs typeface="Times New Roman" panose="02020603050405020304" pitchFamily="18" charset="0"/>
              </a:rPr>
              <a:t>stdio.h</a:t>
            </a:r>
            <a:r>
              <a:rPr lang="en-US" altLang="en-US" sz="2500" kern="0" dirty="0">
                <a:latin typeface="Times New Roman" panose="02020603050405020304" pitchFamily="18" charset="0"/>
                <a:cs typeface="Times New Roman" panose="02020603050405020304" pitchFamily="18" charset="0"/>
              </a:rPr>
              <a:t>&gt;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void main()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int number; </a:t>
            </a:r>
          </a:p>
          <a:p>
            <a:pPr marL="0" indent="0" defTabSz="1507846">
              <a:spcBef>
                <a:spcPct val="0"/>
              </a:spcBef>
              <a:buFontTx/>
              <a:buNone/>
            </a:pPr>
            <a:r>
              <a:rPr lang="en-US" altLang="en-US" sz="2500" kern="0" dirty="0" err="1">
                <a:latin typeface="Times New Roman" panose="02020603050405020304" pitchFamily="18" charset="0"/>
                <a:cs typeface="Times New Roman" panose="02020603050405020304" pitchFamily="18" charset="0"/>
              </a:rPr>
              <a:t>printf</a:t>
            </a:r>
            <a:r>
              <a:rPr lang="en-US" altLang="en-US" sz="2500" kern="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Enter a Number\n</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err="1">
                <a:latin typeface="Times New Roman" panose="02020603050405020304" pitchFamily="18" charset="0"/>
                <a:cs typeface="Times New Roman" panose="02020603050405020304" pitchFamily="18" charset="0"/>
              </a:rPr>
              <a:t>scanf</a:t>
            </a:r>
            <a:r>
              <a:rPr lang="en-US" altLang="en-US" sz="2500" kern="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%d</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,&amp;number);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if(number&gt;0)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if(number%2==0)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r>
              <a:rPr lang="en-US" altLang="en-US" sz="2500" kern="0" dirty="0" err="1">
                <a:latin typeface="Times New Roman" panose="02020603050405020304" pitchFamily="18" charset="0"/>
                <a:cs typeface="Times New Roman" panose="02020603050405020304" pitchFamily="18" charset="0"/>
              </a:rPr>
              <a:t>printf</a:t>
            </a:r>
            <a:r>
              <a:rPr lang="en-US" altLang="en-US" sz="2500" kern="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%d is even.</a:t>
            </a:r>
            <a:r>
              <a:rPr lang="en-IN" sz="2500" dirty="0">
                <a:latin typeface="Times New Roman" panose="02020603050405020304" pitchFamily="18" charset="0"/>
                <a:cs typeface="Times New Roman" panose="02020603050405020304" pitchFamily="18" charset="0"/>
              </a:rPr>
              <a:t> "</a:t>
            </a:r>
            <a:r>
              <a:rPr lang="en-US" altLang="en-US" sz="2500" kern="0" dirty="0">
                <a:latin typeface="Times New Roman" panose="02020603050405020304" pitchFamily="18" charset="0"/>
                <a:cs typeface="Times New Roman" panose="02020603050405020304" pitchFamily="18" charset="0"/>
              </a:rPr>
              <a:t>,number);</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else</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914400">
              <a:spcBef>
                <a:spcPct val="0"/>
              </a:spcBef>
              <a:buFontTx/>
              <a:buNone/>
            </a:pPr>
            <a:r>
              <a:rPr lang="en-US" altLang="en-US" sz="2500" kern="0" dirty="0">
                <a:latin typeface="Times New Roman" panose="02020603050405020304" pitchFamily="18" charset="0"/>
                <a:cs typeface="Times New Roman" panose="02020603050405020304" pitchFamily="18" charset="0"/>
              </a:rPr>
              <a:t>      </a:t>
            </a:r>
            <a:r>
              <a:rPr lang="en-US" altLang="en-US" sz="2500" kern="0" dirty="0" err="1">
                <a:latin typeface="Times New Roman" panose="02020603050405020304" pitchFamily="18" charset="0"/>
                <a:cs typeface="Times New Roman" panose="02020603050405020304" pitchFamily="18" charset="0"/>
              </a:rPr>
              <a:t>printf</a:t>
            </a:r>
            <a:r>
              <a:rPr lang="en-US" altLang="en-US" sz="2500" kern="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%d is odd.</a:t>
            </a:r>
            <a:r>
              <a:rPr lang="en-IN" sz="2500" dirty="0">
                <a:latin typeface="Times New Roman" panose="02020603050405020304" pitchFamily="18" charset="0"/>
                <a:cs typeface="Times New Roman" panose="02020603050405020304" pitchFamily="18" charset="0"/>
              </a:rPr>
              <a:t> "</a:t>
            </a:r>
            <a:r>
              <a:rPr lang="en-US" altLang="en-US" sz="2500" kern="0" dirty="0">
                <a:latin typeface="Times New Roman" panose="02020603050405020304" pitchFamily="18" charset="0"/>
                <a:cs typeface="Times New Roman" panose="02020603050405020304" pitchFamily="18" charset="0"/>
              </a:rPr>
              <a:t>,number);</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else {</a:t>
            </a:r>
          </a:p>
          <a:p>
            <a:pPr marL="0" indent="0" defTabSz="914400">
              <a:spcBef>
                <a:spcPct val="0"/>
              </a:spcBef>
              <a:buFontTx/>
              <a:buNone/>
            </a:pPr>
            <a:r>
              <a:rPr lang="en-US" altLang="en-US" sz="2500" kern="0" dirty="0" err="1">
                <a:latin typeface="Times New Roman" panose="02020603050405020304" pitchFamily="18" charset="0"/>
                <a:cs typeface="Times New Roman" panose="02020603050405020304" pitchFamily="18" charset="0"/>
              </a:rPr>
              <a:t>printf</a:t>
            </a:r>
            <a:r>
              <a:rPr lang="en-US" altLang="en-US" sz="2500" kern="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enter a valid positive number</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return 0;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p:txBody>
      </p:sp>
      <p:sp>
        <p:nvSpPr>
          <p:cNvPr id="12" name="Rectangle 11"/>
          <p:cNvSpPr/>
          <p:nvPr/>
        </p:nvSpPr>
        <p:spPr>
          <a:xfrm>
            <a:off x="10006371" y="2094005"/>
            <a:ext cx="9364714" cy="8940909"/>
          </a:xfrm>
          <a:prstGeom prst="rect">
            <a:avLst/>
          </a:prstGeom>
          <a:ln>
            <a:solidFill>
              <a:srgbClr val="92D050"/>
            </a:solidFill>
          </a:ln>
        </p:spPr>
        <p:txBody>
          <a:bodyPr wrap="square">
            <a:spAutoFit/>
          </a:bodyPr>
          <a:lstStyle/>
          <a:p>
            <a:r>
              <a:rPr lang="en-IN" sz="2500" dirty="0">
                <a:latin typeface="Times New Roman" panose="02020603050405020304" pitchFamily="18" charset="0"/>
                <a:cs typeface="Times New Roman" panose="02020603050405020304" pitchFamily="18" charset="0"/>
              </a:rPr>
              <a:t>#include &lt;</a:t>
            </a:r>
            <a:r>
              <a:rPr lang="en-IN" sz="2500" dirty="0" err="1">
                <a:latin typeface="Times New Roman" panose="02020603050405020304" pitchFamily="18" charset="0"/>
                <a:cs typeface="Times New Roman" panose="02020603050405020304" pitchFamily="18" charset="0"/>
              </a:rPr>
              <a:t>stdio.h</a:t>
            </a:r>
            <a:r>
              <a:rPr lang="en-IN" sz="2500" dirty="0">
                <a:latin typeface="Times New Roman" panose="02020603050405020304" pitchFamily="18" charset="0"/>
                <a:cs typeface="Times New Roman" panose="02020603050405020304" pitchFamily="18" charset="0"/>
              </a:rPr>
              <a:t>&gt;</a:t>
            </a:r>
          </a:p>
          <a:p>
            <a:r>
              <a:rPr lang="en-IN" sz="2500" dirty="0" err="1">
                <a:latin typeface="Times New Roman" panose="02020603050405020304" pitchFamily="18" charset="0"/>
                <a:cs typeface="Times New Roman" panose="02020603050405020304" pitchFamily="18" charset="0"/>
              </a:rPr>
              <a:t>int</a:t>
            </a:r>
            <a:r>
              <a:rPr lang="en-IN" sz="2500" dirty="0">
                <a:latin typeface="Times New Roman" panose="02020603050405020304" pitchFamily="18" charset="0"/>
                <a:cs typeface="Times New Roman" panose="02020603050405020304" pitchFamily="18" charset="0"/>
              </a:rPr>
              <a:t> main ()</a:t>
            </a:r>
          </a:p>
          <a:p>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int</a:t>
            </a:r>
            <a:r>
              <a:rPr lang="en-IN" sz="2500" dirty="0">
                <a:latin typeface="Times New Roman" panose="02020603050405020304" pitchFamily="18" charset="0"/>
                <a:cs typeface="Times New Roman" panose="02020603050405020304" pitchFamily="18" charset="0"/>
              </a:rPr>
              <a:t> x, y, z;</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 ("Enter three number \n");</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scanf</a:t>
            </a:r>
            <a:r>
              <a:rPr lang="en-IN" sz="2500" dirty="0">
                <a:latin typeface="Times New Roman" panose="02020603050405020304" pitchFamily="18" charset="0"/>
                <a:cs typeface="Times New Roman" panose="02020603050405020304" pitchFamily="18" charset="0"/>
              </a:rPr>
              <a:t> ("%d %d %d", &amp;x, &amp;y, &amp;z);   </a:t>
            </a:r>
          </a:p>
          <a:p>
            <a:r>
              <a:rPr lang="en-IN" sz="2500" dirty="0">
                <a:latin typeface="Times New Roman" panose="02020603050405020304" pitchFamily="18" charset="0"/>
                <a:cs typeface="Times New Roman" panose="02020603050405020304" pitchFamily="18" charset="0"/>
              </a:rPr>
              <a:t>     if (x&gt;y) </a:t>
            </a:r>
            <a:r>
              <a:rPr lang="en-IN" sz="2500" dirty="0">
                <a:solidFill>
                  <a:schemeClr val="accent6">
                    <a:lumMod val="50000"/>
                  </a:schemeClr>
                </a:solidFill>
                <a:latin typeface="Times New Roman" panose="02020603050405020304" pitchFamily="18" charset="0"/>
                <a:cs typeface="Times New Roman" panose="02020603050405020304" pitchFamily="18" charset="0"/>
              </a:rPr>
              <a:t>// first condition</a:t>
            </a:r>
          </a:p>
          <a:p>
            <a:r>
              <a:rPr lang="en-IN" sz="2500" dirty="0">
                <a:latin typeface="Times New Roman" panose="02020603050405020304" pitchFamily="18" charset="0"/>
                <a:cs typeface="Times New Roman" panose="02020603050405020304" pitchFamily="18" charset="0"/>
              </a:rPr>
              <a:t>     {</a:t>
            </a:r>
          </a:p>
          <a:p>
            <a:r>
              <a:rPr lang="en-IN" sz="2500" dirty="0">
                <a:solidFill>
                  <a:schemeClr val="accent6">
                    <a:lumMod val="50000"/>
                  </a:schemeClr>
                </a:solidFill>
                <a:latin typeface="Times New Roman" panose="02020603050405020304" pitchFamily="18" charset="0"/>
                <a:cs typeface="Times New Roman" panose="02020603050405020304" pitchFamily="18" charset="0"/>
              </a:rPr>
              <a:t>//The code of this block will run when the first condition is true</a:t>
            </a:r>
          </a:p>
          <a:p>
            <a:r>
              <a:rPr lang="en-IN" sz="2500" dirty="0">
                <a:latin typeface="Times New Roman" panose="02020603050405020304" pitchFamily="18" charset="0"/>
                <a:cs typeface="Times New Roman" panose="02020603050405020304" pitchFamily="18" charset="0"/>
              </a:rPr>
              <a:t>         if (x&gt;z) </a:t>
            </a:r>
            <a:r>
              <a:rPr lang="en-IN" sz="2500" dirty="0">
                <a:solidFill>
                  <a:schemeClr val="accent6">
                    <a:lumMod val="50000"/>
                  </a:schemeClr>
                </a:solidFill>
                <a:latin typeface="Times New Roman" panose="02020603050405020304" pitchFamily="18" charset="0"/>
                <a:cs typeface="Times New Roman" panose="02020603050405020304" pitchFamily="18" charset="0"/>
              </a:rPr>
              <a:t>// second condition</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 ("Greater value is: %d", x);</a:t>
            </a:r>
          </a:p>
          <a:p>
            <a:r>
              <a:rPr lang="en-IN" sz="2500" dirty="0">
                <a:latin typeface="Times New Roman" panose="02020603050405020304" pitchFamily="18" charset="0"/>
                <a:cs typeface="Times New Roman" panose="02020603050405020304" pitchFamily="18" charset="0"/>
              </a:rPr>
              <a:t>         else</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 ("Greater value is: %d", z);</a:t>
            </a:r>
          </a:p>
          <a:p>
            <a:r>
              <a:rPr lang="en-IN" sz="2500" dirty="0">
                <a:latin typeface="Times New Roman" panose="02020603050405020304" pitchFamily="18" charset="0"/>
                <a:cs typeface="Times New Roman" panose="02020603050405020304" pitchFamily="18" charset="0"/>
              </a:rPr>
              <a:t>     }</a:t>
            </a:r>
          </a:p>
          <a:p>
            <a:r>
              <a:rPr lang="en-IN" sz="2500" dirty="0">
                <a:latin typeface="Times New Roman" panose="02020603050405020304" pitchFamily="18" charset="0"/>
                <a:cs typeface="Times New Roman" panose="02020603050405020304" pitchFamily="18" charset="0"/>
              </a:rPr>
              <a:t>    else    {</a:t>
            </a:r>
          </a:p>
          <a:p>
            <a:r>
              <a:rPr lang="en-IN" sz="2500" dirty="0">
                <a:solidFill>
                  <a:schemeClr val="accent6">
                    <a:lumMod val="50000"/>
                  </a:schemeClr>
                </a:solidFill>
                <a:latin typeface="Times New Roman" panose="02020603050405020304" pitchFamily="18" charset="0"/>
                <a:cs typeface="Times New Roman" panose="02020603050405020304" pitchFamily="18" charset="0"/>
              </a:rPr>
              <a:t> /*If the first condition is False, then the code of this block will run.*/</a:t>
            </a:r>
          </a:p>
          <a:p>
            <a:r>
              <a:rPr lang="en-IN" sz="2500" dirty="0">
                <a:latin typeface="Times New Roman" panose="02020603050405020304" pitchFamily="18" charset="0"/>
                <a:cs typeface="Times New Roman" panose="02020603050405020304" pitchFamily="18" charset="0"/>
              </a:rPr>
              <a:t>      if (y&gt;z)</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 ("Greater value is: %d", y);</a:t>
            </a:r>
          </a:p>
          <a:p>
            <a:r>
              <a:rPr lang="en-IN" sz="2500" dirty="0">
                <a:latin typeface="Times New Roman" panose="02020603050405020304" pitchFamily="18" charset="0"/>
                <a:cs typeface="Times New Roman" panose="02020603050405020304" pitchFamily="18" charset="0"/>
              </a:rPr>
              <a:t>       else</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 ("Greater value is: %d", z);</a:t>
            </a:r>
          </a:p>
          <a:p>
            <a:r>
              <a:rPr lang="en-IN" sz="2500" dirty="0">
                <a:latin typeface="Times New Roman" panose="02020603050405020304" pitchFamily="18" charset="0"/>
                <a:cs typeface="Times New Roman" panose="02020603050405020304" pitchFamily="18" charset="0"/>
              </a:rPr>
              <a:t>    }</a:t>
            </a:r>
          </a:p>
          <a:p>
            <a:r>
              <a:rPr lang="en-IN" sz="2500" dirty="0">
                <a:latin typeface="Times New Roman" panose="02020603050405020304" pitchFamily="18" charset="0"/>
                <a:cs typeface="Times New Roman" panose="02020603050405020304" pitchFamily="18" charset="0"/>
              </a:rPr>
              <a:t>    return 0;</a:t>
            </a:r>
          </a:p>
          <a:p>
            <a:r>
              <a:rPr lang="en-IN" sz="2500" dirty="0">
                <a:latin typeface="Times New Roman" panose="02020603050405020304" pitchFamily="18" charset="0"/>
                <a:cs typeface="Times New Roman" panose="02020603050405020304" pitchFamily="18" charset="0"/>
              </a:rPr>
              <a:t>}</a:t>
            </a:r>
          </a:p>
        </p:txBody>
      </p:sp>
      <p:sp>
        <p:nvSpPr>
          <p:cNvPr id="2" name="Rectangle 1"/>
          <p:cNvSpPr/>
          <p:nvPr/>
        </p:nvSpPr>
        <p:spPr>
          <a:xfrm>
            <a:off x="1113893" y="1387474"/>
            <a:ext cx="8023757" cy="1246495"/>
          </a:xfrm>
          <a:prstGeom prst="rect">
            <a:avLst/>
          </a:prstGeom>
        </p:spPr>
        <p:txBody>
          <a:bodyPr wrap="square">
            <a:spAutoFit/>
          </a:bodyPr>
          <a:lstStyle/>
          <a:p>
            <a:pPr algn="just"/>
            <a:r>
              <a:rPr lang="en-GB" sz="2500" b="1" dirty="0">
                <a:solidFill>
                  <a:schemeClr val="accent1">
                    <a:lumMod val="75000"/>
                  </a:schemeClr>
                </a:solidFill>
                <a:latin typeface="Times New Roman" panose="02020603050405020304" pitchFamily="18" charset="0"/>
                <a:cs typeface="Times New Roman" panose="02020603050405020304" pitchFamily="18" charset="0"/>
              </a:rPr>
              <a:t>Example 1: Write a program to check the input number is positive or not, if positive then check input is odd or even number.</a:t>
            </a:r>
            <a:endParaRPr lang="en-IN" sz="25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0064341" y="1367621"/>
            <a:ext cx="8750709" cy="861774"/>
          </a:xfrm>
          <a:prstGeom prst="rect">
            <a:avLst/>
          </a:prstGeom>
        </p:spPr>
        <p:txBody>
          <a:bodyPr wrap="square">
            <a:spAutoFit/>
          </a:bodyPr>
          <a:lstStyle/>
          <a:p>
            <a:pPr marL="0" lvl="1"/>
            <a:r>
              <a:rPr lang="en-GB" sz="2500" b="1" dirty="0">
                <a:solidFill>
                  <a:schemeClr val="accent1">
                    <a:lumMod val="75000"/>
                  </a:schemeClr>
                </a:solidFill>
              </a:rPr>
              <a:t>Example 2: </a:t>
            </a:r>
            <a:r>
              <a:rPr lang="en-GB" sz="2500" b="1" dirty="0">
                <a:solidFill>
                  <a:schemeClr val="accent1">
                    <a:lumMod val="75000"/>
                  </a:schemeClr>
                </a:solidFill>
                <a:latin typeface="Times New Roman" panose="02020603050405020304" pitchFamily="18" charset="0"/>
                <a:cs typeface="Times New Roman" panose="02020603050405020304" pitchFamily="18" charset="0"/>
              </a:rPr>
              <a:t>Write a program to f</a:t>
            </a:r>
            <a:r>
              <a:rPr lang="en-GB" sz="2500" b="1" dirty="0">
                <a:solidFill>
                  <a:schemeClr val="accent1">
                    <a:lumMod val="75000"/>
                  </a:schemeClr>
                </a:solidFill>
              </a:rPr>
              <a:t>ind biggest among three numbers.</a:t>
            </a:r>
          </a:p>
        </p:txBody>
      </p:sp>
      <p:sp>
        <p:nvSpPr>
          <p:cNvPr id="7" name="Rectangle 6">
            <a:extLst>
              <a:ext uri="{FF2B5EF4-FFF2-40B4-BE49-F238E27FC236}">
                <a16:creationId xmlns:a16="http://schemas.microsoft.com/office/drawing/2014/main" id="{F8E237EA-F1C8-B649-0273-DD73B94C45C7}"/>
              </a:ext>
            </a:extLst>
          </p:cNvPr>
          <p:cNvSpPr/>
          <p:nvPr/>
        </p:nvSpPr>
        <p:spPr>
          <a:xfrm>
            <a:off x="3369445" y="473075"/>
            <a:ext cx="10875093" cy="707886"/>
          </a:xfrm>
          <a:prstGeom prst="rect">
            <a:avLst/>
          </a:prstGeom>
        </p:spPr>
        <p:txBody>
          <a:bodyPr wrap="none">
            <a:spAutoFit/>
          </a:bodyPr>
          <a:lstStyle/>
          <a:p>
            <a:pPr defTabSz="914400"/>
            <a:r>
              <a:rPr lang="en-GB" sz="4000" i="0" kern="0" dirty="0">
                <a:solidFill>
                  <a:srgbClr val="005893"/>
                </a:solidFill>
                <a:latin typeface="Times New Roman" panose="02020603050405020304" pitchFamily="18" charset="0"/>
                <a:cs typeface="Times New Roman" panose="02020603050405020304" pitchFamily="18" charset="0"/>
              </a:rPr>
              <a:t>Additional examples for the nested </a:t>
            </a:r>
            <a:r>
              <a:rPr lang="en-GB" sz="4000" b="1" i="1" kern="0" dirty="0">
                <a:solidFill>
                  <a:srgbClr val="005893"/>
                </a:solidFill>
                <a:latin typeface="Times New Roman" panose="02020603050405020304" pitchFamily="18" charset="0"/>
                <a:cs typeface="Times New Roman" panose="02020603050405020304" pitchFamily="18" charset="0"/>
              </a:rPr>
              <a:t>if-else</a:t>
            </a:r>
            <a:r>
              <a:rPr lang="en-GB" sz="4000" kern="0" dirty="0">
                <a:solidFill>
                  <a:srgbClr val="005893"/>
                </a:solidFill>
                <a:latin typeface="Times New Roman" panose="02020603050405020304" pitchFamily="18" charset="0"/>
                <a:cs typeface="Times New Roman" panose="02020603050405020304" pitchFamily="18" charset="0"/>
              </a:rPr>
              <a:t> statement</a:t>
            </a:r>
            <a:endParaRPr lang="en-IN" sz="4000" kern="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00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dirty="0"/>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9225" name="object 9"/>
          <p:cNvSpPr txBox="1">
            <a:spLocks noChangeArrowheads="1"/>
          </p:cNvSpPr>
          <p:nvPr/>
        </p:nvSpPr>
        <p:spPr bwMode="auto">
          <a:xfrm>
            <a:off x="1358900" y="1387475"/>
            <a:ext cx="17227550" cy="9504846"/>
          </a:xfrm>
          <a:prstGeom prst="rect">
            <a:avLst/>
          </a:prstGeom>
          <a:noFill/>
          <a:ln w="9525">
            <a:noFill/>
            <a:miter lim="800000"/>
            <a:headEnd/>
            <a:tailEnd/>
          </a:ln>
        </p:spPr>
        <p:txBody>
          <a:bodyPr lIns="0" tIns="12065" rIns="0" bIns="0">
            <a:spAutoFit/>
          </a:bodyPr>
          <a:lstStyle/>
          <a:p>
            <a:pPr marL="12700" eaLnBrk="1" hangingPunct="1">
              <a:spcBef>
                <a:spcPts val="100"/>
              </a:spcBef>
              <a:tabLst>
                <a:tab pos="6483350" algn="l"/>
              </a:tabLst>
              <a:defRPr/>
            </a:pPr>
            <a:r>
              <a:rPr lang="en-US" altLang="en-US" sz="3200" b="1" dirty="0">
                <a:solidFill>
                  <a:srgbClr val="005893"/>
                </a:solidFill>
                <a:latin typeface="Playfair Display" charset="0"/>
              </a:rPr>
              <a:t>Contents</a:t>
            </a:r>
            <a:endParaRPr lang="en-US" altLang="en-US" sz="3200" dirty="0">
              <a:solidFill>
                <a:srgbClr val="005893"/>
              </a:solidFill>
              <a:latin typeface="Playfair Display" charset="0"/>
            </a:endParaRPr>
          </a:p>
          <a:p>
            <a:pPr marL="584200" indent="-571500" eaLnBrk="1" hangingPunct="1">
              <a:lnSpc>
                <a:spcPct val="150000"/>
              </a:lnSpc>
              <a:spcBef>
                <a:spcPts val="100"/>
              </a:spcBef>
              <a:buFont typeface="+mj-lt"/>
              <a:buAutoNum type="arabicPeriod"/>
              <a:tabLst>
                <a:tab pos="6483350" algn="l"/>
              </a:tabLst>
              <a:defRPr/>
            </a:pPr>
            <a:r>
              <a:rPr lang="en-GB" sz="2400" dirty="0">
                <a:solidFill>
                  <a:srgbClr val="005893"/>
                </a:solidFill>
                <a:latin typeface="Playfair Display" charset="0"/>
              </a:rPr>
              <a:t>Introduction to Decision Control Statements</a:t>
            </a:r>
          </a:p>
          <a:p>
            <a:pPr marL="584200" indent="-571500" eaLnBrk="1" hangingPunct="1">
              <a:lnSpc>
                <a:spcPct val="150000"/>
              </a:lnSpc>
              <a:spcBef>
                <a:spcPts val="100"/>
              </a:spcBef>
              <a:buFont typeface="+mj-lt"/>
              <a:buAutoNum type="arabicPeriod"/>
              <a:tabLst>
                <a:tab pos="6483350" algn="l"/>
              </a:tabLst>
              <a:defRPr/>
            </a:pPr>
            <a:r>
              <a:rPr lang="en-GB" sz="2400" dirty="0">
                <a:solidFill>
                  <a:srgbClr val="005893"/>
                </a:solidFill>
                <a:latin typeface="Playfair Display" charset="0"/>
              </a:rPr>
              <a:t>Conditional Branching Statements</a:t>
            </a:r>
          </a:p>
          <a:p>
            <a:pPr marL="1041400" lvl="1" indent="-571500" eaLnBrk="1" hangingPunct="1">
              <a:lnSpc>
                <a:spcPct val="150000"/>
              </a:lnSpc>
              <a:spcBef>
                <a:spcPts val="100"/>
              </a:spcBef>
              <a:buFont typeface="+mj-lt"/>
              <a:buAutoNum type="romanLcPeriod"/>
              <a:tabLst>
                <a:tab pos="6483350" algn="l"/>
              </a:tabLst>
              <a:defRPr/>
            </a:pPr>
            <a:r>
              <a:rPr lang="en-GB" sz="2400" dirty="0">
                <a:solidFill>
                  <a:srgbClr val="005893"/>
                </a:solidFill>
                <a:latin typeface="Playfair Display" charset="0"/>
              </a:rPr>
              <a:t>if Statement</a:t>
            </a:r>
          </a:p>
          <a:p>
            <a:pPr marL="1041400" lvl="1" indent="-571500" eaLnBrk="1" hangingPunct="1">
              <a:lnSpc>
                <a:spcPct val="150000"/>
              </a:lnSpc>
              <a:spcBef>
                <a:spcPts val="100"/>
              </a:spcBef>
              <a:buFont typeface="+mj-lt"/>
              <a:buAutoNum type="romanLcPeriod"/>
              <a:tabLst>
                <a:tab pos="6483350" algn="l"/>
              </a:tabLst>
              <a:defRPr/>
            </a:pPr>
            <a:r>
              <a:rPr lang="en-GB" sz="2400" dirty="0">
                <a:solidFill>
                  <a:srgbClr val="005893"/>
                </a:solidFill>
                <a:latin typeface="Playfair Display" charset="0"/>
              </a:rPr>
              <a:t>if–else Statement</a:t>
            </a:r>
          </a:p>
          <a:p>
            <a:pPr marL="1041400" lvl="1" indent="-571500" eaLnBrk="1" hangingPunct="1">
              <a:lnSpc>
                <a:spcPct val="150000"/>
              </a:lnSpc>
              <a:spcBef>
                <a:spcPts val="100"/>
              </a:spcBef>
              <a:buFont typeface="+mj-lt"/>
              <a:buAutoNum type="romanLcPeriod"/>
              <a:tabLst>
                <a:tab pos="6483350" algn="l"/>
              </a:tabLst>
              <a:defRPr/>
            </a:pPr>
            <a:r>
              <a:rPr lang="en-GB" sz="2400" dirty="0">
                <a:solidFill>
                  <a:srgbClr val="005893"/>
                </a:solidFill>
                <a:latin typeface="Playfair Display" charset="0"/>
              </a:rPr>
              <a:t>if–else–If Statement</a:t>
            </a:r>
          </a:p>
          <a:p>
            <a:pPr marL="1041400" lvl="1" indent="-571500" eaLnBrk="1" hangingPunct="1">
              <a:lnSpc>
                <a:spcPct val="150000"/>
              </a:lnSpc>
              <a:spcBef>
                <a:spcPts val="100"/>
              </a:spcBef>
              <a:buFont typeface="+mj-lt"/>
              <a:buAutoNum type="romanLcPeriod"/>
              <a:tabLst>
                <a:tab pos="6483350" algn="l"/>
              </a:tabLst>
              <a:defRPr/>
            </a:pPr>
            <a:r>
              <a:rPr lang="en-GB" sz="2400" dirty="0">
                <a:solidFill>
                  <a:srgbClr val="005893"/>
                </a:solidFill>
                <a:latin typeface="Playfair Display" charset="0"/>
              </a:rPr>
              <a:t>switch-case</a:t>
            </a:r>
          </a:p>
          <a:p>
            <a:pPr marL="469900" indent="-457200" eaLnBrk="1" hangingPunct="1">
              <a:lnSpc>
                <a:spcPct val="150000"/>
              </a:lnSpc>
              <a:spcBef>
                <a:spcPts val="100"/>
              </a:spcBef>
              <a:buFont typeface="+mj-lt"/>
              <a:buAutoNum type="arabicPeriod"/>
              <a:tabLst>
                <a:tab pos="6483350" algn="l"/>
              </a:tabLst>
              <a:defRPr/>
            </a:pPr>
            <a:r>
              <a:rPr lang="en-IN" altLang="en-US" sz="2400" dirty="0">
                <a:solidFill>
                  <a:srgbClr val="005893"/>
                </a:solidFill>
                <a:latin typeface="Playfair Display" charset="0"/>
              </a:rPr>
              <a:t>Iterative statements</a:t>
            </a: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while</a:t>
            </a: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do-while</a:t>
            </a: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for</a:t>
            </a:r>
          </a:p>
          <a:p>
            <a:pPr marL="927100" indent="-914400" eaLnBrk="1" hangingPunct="1">
              <a:lnSpc>
                <a:spcPct val="150000"/>
              </a:lnSpc>
              <a:spcBef>
                <a:spcPts val="100"/>
              </a:spcBef>
              <a:buFont typeface="+mj-lt"/>
              <a:buAutoNum type="arabicPeriod"/>
              <a:tabLst>
                <a:tab pos="6483350" algn="l"/>
              </a:tabLst>
              <a:defRPr/>
            </a:pPr>
            <a:r>
              <a:rPr lang="en-IN" altLang="en-US" sz="2400" dirty="0">
                <a:solidFill>
                  <a:srgbClr val="005893"/>
                </a:solidFill>
                <a:latin typeface="Playfair Display" charset="0"/>
              </a:rPr>
              <a:t>Loop control statements</a:t>
            </a:r>
          </a:p>
          <a:p>
            <a:pPr marL="927100" indent="-914400" eaLnBrk="1" hangingPunct="1">
              <a:lnSpc>
                <a:spcPct val="150000"/>
              </a:lnSpc>
              <a:spcBef>
                <a:spcPts val="100"/>
              </a:spcBef>
              <a:buFont typeface="+mj-lt"/>
              <a:buAutoNum type="arabicPeriod"/>
              <a:tabLst>
                <a:tab pos="6483350" algn="l"/>
              </a:tabLst>
              <a:defRPr/>
            </a:pPr>
            <a:r>
              <a:rPr lang="en-IN" altLang="en-US" sz="2400" dirty="0">
                <a:solidFill>
                  <a:srgbClr val="005893"/>
                </a:solidFill>
                <a:latin typeface="Playfair Display" charset="0"/>
              </a:rPr>
              <a:t>Arrays</a:t>
            </a: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Declaration of Arrays. </a:t>
            </a:r>
            <a:endParaRPr lang="en-US" altLang="en-US" sz="2400" dirty="0">
              <a:solidFill>
                <a:srgbClr val="005893"/>
              </a:solidFill>
              <a:latin typeface="Playfair Display" charset="0"/>
            </a:endParaRP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Accessing elements and Storing values in an array.</a:t>
            </a:r>
            <a:endParaRPr lang="en-US" altLang="en-US" sz="2400" dirty="0">
              <a:solidFill>
                <a:srgbClr val="005893"/>
              </a:solidFill>
              <a:latin typeface="Playfair Display" charset="0"/>
            </a:endParaRP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Operations on Arrays- Traversing, Inserting and Deletion of elements in an array.</a:t>
            </a:r>
            <a:endParaRPr lang="en-US" altLang="en-US" sz="2400" dirty="0">
              <a:solidFill>
                <a:srgbClr val="005893"/>
              </a:solidFill>
              <a:latin typeface="Playfair Display" charset="0"/>
            </a:endParaRP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Operations on Two Dimensional arrays.</a:t>
            </a:r>
            <a:endParaRPr lang="en-US" altLang="en-US" sz="2400" dirty="0">
              <a:solidFill>
                <a:srgbClr val="005893"/>
              </a:solidFill>
              <a:latin typeface="Playfair Display" charset="0"/>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dirty="0">
                <a:latin typeface="Playfair Display" pitchFamily="2" charset="0"/>
              </a:rPr>
              <a:t>Go, change the world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Rectangle 10"/>
          <p:cNvSpPr/>
          <p:nvPr/>
        </p:nvSpPr>
        <p:spPr>
          <a:xfrm>
            <a:off x="1365250" y="2149475"/>
            <a:ext cx="8050613" cy="8894743"/>
          </a:xfrm>
          <a:prstGeom prst="rect">
            <a:avLst/>
          </a:prstGeom>
          <a:ln>
            <a:solidFill>
              <a:srgbClr val="92D050"/>
            </a:solidFill>
          </a:ln>
        </p:spPr>
        <p:txBody>
          <a:bodyPr wrap="square">
            <a:spAutoFit/>
          </a:bodyPr>
          <a:lstStyle/>
          <a:p>
            <a:r>
              <a:rPr lang="en-IN" sz="2600" dirty="0">
                <a:latin typeface="Times New Roman" panose="02020603050405020304" pitchFamily="18" charset="0"/>
                <a:cs typeface="Times New Roman" panose="02020603050405020304" pitchFamily="18" charset="0"/>
              </a:rPr>
              <a:t>#include &lt;</a:t>
            </a:r>
            <a:r>
              <a:rPr lang="en-IN" sz="2600" dirty="0" err="1">
                <a:latin typeface="Times New Roman" panose="02020603050405020304" pitchFamily="18" charset="0"/>
                <a:cs typeface="Times New Roman" panose="02020603050405020304" pitchFamily="18" charset="0"/>
              </a:rPr>
              <a:t>stdio.h</a:t>
            </a:r>
            <a:r>
              <a:rPr lang="en-IN" sz="2600" dirty="0">
                <a:latin typeface="Times New Roman" panose="02020603050405020304" pitchFamily="18" charset="0"/>
                <a:cs typeface="Times New Roman" panose="02020603050405020304" pitchFamily="18" charset="0"/>
              </a:rPr>
              <a:t>&gt;</a:t>
            </a:r>
          </a:p>
          <a:p>
            <a:r>
              <a:rPr lang="en-IN" sz="2600" dirty="0" err="1">
                <a:latin typeface="Times New Roman" panose="02020603050405020304" pitchFamily="18" charset="0"/>
                <a:cs typeface="Times New Roman" panose="02020603050405020304" pitchFamily="18" charset="0"/>
              </a:rPr>
              <a:t>int</a:t>
            </a:r>
            <a:r>
              <a:rPr lang="en-IN" sz="2600" dirty="0">
                <a:latin typeface="Times New Roman" panose="02020603050405020304" pitchFamily="18" charset="0"/>
                <a:cs typeface="Times New Roman" panose="02020603050405020304" pitchFamily="18" charset="0"/>
              </a:rPr>
              <a:t> main() {</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int</a:t>
            </a:r>
            <a:r>
              <a:rPr lang="en-IN" sz="2600" dirty="0">
                <a:latin typeface="Times New Roman" panose="02020603050405020304" pitchFamily="18" charset="0"/>
                <a:cs typeface="Times New Roman" panose="02020603050405020304" pitchFamily="18" charset="0"/>
              </a:rPr>
              <a:t> age;</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("Please Enter Your Age Here:\n");</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scanf</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d",&amp;age</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 if ( age &lt; 18 ) {</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("You are Minor.\n");</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("Not Eligible to Work");</a:t>
            </a:r>
          </a:p>
          <a:p>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else {</a:t>
            </a:r>
          </a:p>
          <a:p>
            <a:r>
              <a:rPr lang="en-IN" sz="2600" dirty="0">
                <a:latin typeface="Times New Roman" panose="02020603050405020304" pitchFamily="18" charset="0"/>
                <a:cs typeface="Times New Roman" panose="02020603050405020304" pitchFamily="18" charset="0"/>
              </a:rPr>
              <a:t>  if (age &gt;= 18 &amp;&amp; age &lt;= 60 ) { </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("You are Eligible to Work \n"); </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("Please fill in your details and apply\n"); </a:t>
            </a:r>
          </a:p>
          <a:p>
            <a:r>
              <a:rPr lang="en-IN" sz="2600" dirty="0">
                <a:latin typeface="Times New Roman" panose="02020603050405020304" pitchFamily="18" charset="0"/>
                <a:cs typeface="Times New Roman" panose="02020603050405020304" pitchFamily="18" charset="0"/>
              </a:rPr>
              <a:t>   } </a:t>
            </a:r>
          </a:p>
          <a:p>
            <a:r>
              <a:rPr lang="en-IN" sz="2600" dirty="0">
                <a:latin typeface="Times New Roman" panose="02020603050405020304" pitchFamily="18" charset="0"/>
                <a:cs typeface="Times New Roman" panose="02020603050405020304" pitchFamily="18" charset="0"/>
              </a:rPr>
              <a:t>  else { </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("You are too old to work as per the Government rules\n");</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("Please Collect your pension! \n");</a:t>
            </a:r>
          </a:p>
          <a:p>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return 0;</a:t>
            </a:r>
          </a:p>
          <a:p>
            <a:r>
              <a:rPr lang="en-IN" sz="2600" dirty="0">
                <a:latin typeface="Times New Roman" panose="02020603050405020304" pitchFamily="18" charset="0"/>
                <a:cs typeface="Times New Roman" panose="02020603050405020304" pitchFamily="18" charset="0"/>
              </a:rPr>
              <a:t>}</a:t>
            </a:r>
          </a:p>
        </p:txBody>
      </p:sp>
      <p:sp>
        <p:nvSpPr>
          <p:cNvPr id="12" name="Rectangle 11"/>
          <p:cNvSpPr/>
          <p:nvPr/>
        </p:nvSpPr>
        <p:spPr>
          <a:xfrm>
            <a:off x="10053093" y="1997075"/>
            <a:ext cx="8857502" cy="8894743"/>
          </a:xfrm>
          <a:prstGeom prst="rect">
            <a:avLst/>
          </a:prstGeom>
          <a:ln>
            <a:solidFill>
              <a:srgbClr val="92D050"/>
            </a:solidFill>
          </a:ln>
        </p:spPr>
        <p:txBody>
          <a:bodyPr wrap="square">
            <a:spAutoFit/>
          </a:bodyPr>
          <a:lstStyle/>
          <a:p>
            <a:r>
              <a:rPr lang="en-IN" sz="2600" dirty="0">
                <a:latin typeface="Times New Roman" panose="02020603050405020304" pitchFamily="18" charset="0"/>
                <a:cs typeface="Times New Roman" panose="02020603050405020304" pitchFamily="18" charset="0"/>
              </a:rPr>
              <a:t>#include &lt;</a:t>
            </a:r>
            <a:r>
              <a:rPr lang="en-IN" sz="2600" dirty="0" err="1">
                <a:latin typeface="Times New Roman" panose="02020603050405020304" pitchFamily="18" charset="0"/>
                <a:cs typeface="Times New Roman" panose="02020603050405020304" pitchFamily="18" charset="0"/>
              </a:rPr>
              <a:t>stdio.h</a:t>
            </a:r>
            <a:r>
              <a:rPr lang="en-IN" sz="2600" dirty="0">
                <a:latin typeface="Times New Roman" panose="02020603050405020304" pitchFamily="18" charset="0"/>
                <a:cs typeface="Times New Roman" panose="02020603050405020304" pitchFamily="18" charset="0"/>
              </a:rPr>
              <a:t>&gt;</a:t>
            </a:r>
          </a:p>
          <a:p>
            <a:r>
              <a:rPr lang="en-IN" sz="2600" dirty="0" err="1">
                <a:latin typeface="Times New Roman" panose="02020603050405020304" pitchFamily="18" charset="0"/>
                <a:cs typeface="Times New Roman" panose="02020603050405020304" pitchFamily="18" charset="0"/>
              </a:rPr>
              <a:t>int</a:t>
            </a:r>
            <a:r>
              <a:rPr lang="en-IN" sz="2600" dirty="0">
                <a:latin typeface="Times New Roman" panose="02020603050405020304" pitchFamily="18" charset="0"/>
                <a:cs typeface="Times New Roman" panose="02020603050405020304" pitchFamily="18" charset="0"/>
              </a:rPr>
              <a:t> main() {</a:t>
            </a:r>
          </a:p>
          <a:p>
            <a:r>
              <a:rPr lang="en-IN" sz="2600" dirty="0">
                <a:latin typeface="Times New Roman" panose="02020603050405020304" pitchFamily="18" charset="0"/>
                <a:cs typeface="Times New Roman" panose="02020603050405020304" pitchFamily="18" charset="0"/>
              </a:rPr>
              <a:t> </a:t>
            </a:r>
            <a:r>
              <a:rPr lang="en-IN" sz="2600" dirty="0">
                <a:solidFill>
                  <a:schemeClr val="accent6">
                    <a:lumMod val="50000"/>
                  </a:schemeClr>
                </a:solidFill>
                <a:latin typeface="Times New Roman" panose="02020603050405020304" pitchFamily="18" charset="0"/>
                <a:cs typeface="Times New Roman" panose="02020603050405020304" pitchFamily="18" charset="0"/>
              </a:rPr>
              <a:t> // variables to store the three numbers</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int</a:t>
            </a:r>
            <a:r>
              <a:rPr lang="en-IN" sz="2600" dirty="0">
                <a:latin typeface="Times New Roman" panose="02020603050405020304" pitchFamily="18" charset="0"/>
                <a:cs typeface="Times New Roman" panose="02020603050405020304" pitchFamily="18" charset="0"/>
              </a:rPr>
              <a:t> a, b, c;</a:t>
            </a:r>
          </a:p>
          <a:p>
            <a:r>
              <a:rPr lang="en-IN" sz="2600" dirty="0">
                <a:solidFill>
                  <a:schemeClr val="accent6">
                    <a:lumMod val="50000"/>
                  </a:schemeClr>
                </a:solidFill>
                <a:latin typeface="Times New Roman" panose="02020603050405020304" pitchFamily="18" charset="0"/>
                <a:cs typeface="Times New Roman" panose="02020603050405020304" pitchFamily="18" charset="0"/>
              </a:rPr>
              <a:t>  //take input from the user</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scanf</a:t>
            </a:r>
            <a:r>
              <a:rPr lang="en-IN" sz="2600" dirty="0">
                <a:latin typeface="Times New Roman" panose="02020603050405020304" pitchFamily="18" charset="0"/>
                <a:cs typeface="Times New Roman" panose="02020603050405020304" pitchFamily="18" charset="0"/>
              </a:rPr>
              <a:t>("%d %d %d", &amp;a, &amp;b, &amp;c);</a:t>
            </a:r>
          </a:p>
          <a:p>
            <a:r>
              <a:rPr lang="en-IN" sz="2600" dirty="0">
                <a:solidFill>
                  <a:schemeClr val="accent6">
                    <a:lumMod val="50000"/>
                  </a:schemeClr>
                </a:solidFill>
                <a:latin typeface="Times New Roman" panose="02020603050405020304" pitchFamily="18" charset="0"/>
                <a:cs typeface="Times New Roman" panose="02020603050405020304" pitchFamily="18" charset="0"/>
              </a:rPr>
              <a:t>  //if else condition to check whether first two numbers are equal</a:t>
            </a:r>
          </a:p>
          <a:p>
            <a:r>
              <a:rPr lang="en-IN" sz="2600" dirty="0">
                <a:latin typeface="Times New Roman" panose="02020603050405020304" pitchFamily="18" charset="0"/>
                <a:cs typeface="Times New Roman" panose="02020603050405020304" pitchFamily="18" charset="0"/>
              </a:rPr>
              <a:t>  if (a == b) {</a:t>
            </a:r>
          </a:p>
          <a:p>
            <a:r>
              <a:rPr lang="en-IN" sz="2600" dirty="0">
                <a:latin typeface="Times New Roman" panose="02020603050405020304" pitchFamily="18" charset="0"/>
                <a:cs typeface="Times New Roman" panose="02020603050405020304" pitchFamily="18" charset="0"/>
              </a:rPr>
              <a:t>    </a:t>
            </a:r>
            <a:r>
              <a:rPr lang="en-IN" sz="2600" dirty="0">
                <a:solidFill>
                  <a:schemeClr val="accent6">
                    <a:lumMod val="50000"/>
                  </a:schemeClr>
                </a:solidFill>
                <a:latin typeface="Times New Roman" panose="02020603050405020304" pitchFamily="18" charset="0"/>
                <a:cs typeface="Times New Roman" panose="02020603050405020304" pitchFamily="18" charset="0"/>
              </a:rPr>
              <a:t>//nested if else condition to check if c is equal to a and b</a:t>
            </a:r>
          </a:p>
          <a:p>
            <a:r>
              <a:rPr lang="en-IN" sz="2600" dirty="0">
                <a:latin typeface="Times New Roman" panose="02020603050405020304" pitchFamily="18" charset="0"/>
                <a:cs typeface="Times New Roman" panose="02020603050405020304" pitchFamily="18" charset="0"/>
              </a:rPr>
              <a:t>    if (a == c) {</a:t>
            </a:r>
          </a:p>
          <a:p>
            <a:r>
              <a:rPr lang="en-IN" sz="2600" dirty="0">
                <a:latin typeface="Times New Roman" panose="02020603050405020304" pitchFamily="18" charset="0"/>
                <a:cs typeface="Times New Roman" panose="02020603050405020304" pitchFamily="18" charset="0"/>
              </a:rPr>
              <a:t>      </a:t>
            </a:r>
            <a:r>
              <a:rPr lang="en-IN" sz="2600" dirty="0">
                <a:solidFill>
                  <a:schemeClr val="accent6">
                    <a:lumMod val="50000"/>
                  </a:schemeClr>
                </a:solidFill>
                <a:latin typeface="Times New Roman" panose="02020603050405020304" pitchFamily="18" charset="0"/>
                <a:cs typeface="Times New Roman" panose="02020603050405020304" pitchFamily="18" charset="0"/>
              </a:rPr>
              <a:t>//all are equal</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("Yes");</a:t>
            </a:r>
          </a:p>
          <a:p>
            <a:r>
              <a:rPr lang="en-IN" sz="2600" dirty="0">
                <a:latin typeface="Times New Roman" panose="02020603050405020304" pitchFamily="18" charset="0"/>
                <a:cs typeface="Times New Roman" panose="02020603050405020304" pitchFamily="18" charset="0"/>
              </a:rPr>
              <a:t>    } else {</a:t>
            </a:r>
          </a:p>
          <a:p>
            <a:r>
              <a:rPr lang="en-IN" sz="2600" dirty="0">
                <a:solidFill>
                  <a:schemeClr val="accent6">
                    <a:lumMod val="50000"/>
                  </a:schemeClr>
                </a:solidFill>
                <a:latin typeface="Times New Roman" panose="02020603050405020304" pitchFamily="18" charset="0"/>
                <a:cs typeface="Times New Roman" panose="02020603050405020304" pitchFamily="18" charset="0"/>
              </a:rPr>
              <a:t>      //all are not equal</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("No");</a:t>
            </a:r>
          </a:p>
          <a:p>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 else {</a:t>
            </a:r>
          </a:p>
          <a:p>
            <a:r>
              <a:rPr lang="en-IN" sz="2600" dirty="0">
                <a:solidFill>
                  <a:schemeClr val="accent6">
                    <a:lumMod val="50000"/>
                  </a:schemeClr>
                </a:solidFill>
                <a:latin typeface="Times New Roman" panose="02020603050405020304" pitchFamily="18" charset="0"/>
                <a:cs typeface="Times New Roman" panose="02020603050405020304" pitchFamily="18" charset="0"/>
              </a:rPr>
              <a:t>    //the first two numbers are not equal, so they are not equal</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("No");</a:t>
            </a:r>
          </a:p>
          <a:p>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return 0;</a:t>
            </a:r>
          </a:p>
          <a:p>
            <a:r>
              <a:rPr lang="en-IN" sz="2600" dirty="0">
                <a:latin typeface="Times New Roman" panose="02020603050405020304" pitchFamily="18" charset="0"/>
                <a:cs typeface="Times New Roman" panose="02020603050405020304" pitchFamily="18" charset="0"/>
              </a:rPr>
              <a:t>}</a:t>
            </a:r>
          </a:p>
        </p:txBody>
      </p:sp>
      <p:sp>
        <p:nvSpPr>
          <p:cNvPr id="14" name="Rectangle 13"/>
          <p:cNvSpPr/>
          <p:nvPr/>
        </p:nvSpPr>
        <p:spPr>
          <a:xfrm>
            <a:off x="1327151" y="1211501"/>
            <a:ext cx="8099720" cy="830997"/>
          </a:xfrm>
          <a:prstGeom prst="rect">
            <a:avLst/>
          </a:prstGeom>
        </p:spPr>
        <p:txBody>
          <a:bodyPr wrap="square">
            <a:spAutoFit/>
          </a:bodyPr>
          <a:lstStyle/>
          <a:p>
            <a:pPr marL="0" lvl="1" algn="just"/>
            <a:r>
              <a:rPr lang="en-GB" sz="2400" b="1" dirty="0">
                <a:solidFill>
                  <a:schemeClr val="accent1">
                    <a:lumMod val="75000"/>
                  </a:schemeClr>
                </a:solidFill>
              </a:rPr>
              <a:t>Example 3: Write a program to check based on age of user, whether user is minor or senior citizen or eligible worker..</a:t>
            </a:r>
          </a:p>
        </p:txBody>
      </p:sp>
      <p:sp>
        <p:nvSpPr>
          <p:cNvPr id="16" name="Rectangle 15"/>
          <p:cNvSpPr/>
          <p:nvPr/>
        </p:nvSpPr>
        <p:spPr>
          <a:xfrm>
            <a:off x="10052050" y="1158875"/>
            <a:ext cx="8858545" cy="907941"/>
          </a:xfrm>
          <a:prstGeom prst="rect">
            <a:avLst/>
          </a:prstGeom>
        </p:spPr>
        <p:txBody>
          <a:bodyPr wrap="square">
            <a:spAutoFit/>
          </a:bodyPr>
          <a:lstStyle/>
          <a:p>
            <a:pPr marL="0" lvl="1"/>
            <a:r>
              <a:rPr lang="en-GB" sz="2500" b="1" dirty="0">
                <a:solidFill>
                  <a:schemeClr val="accent1">
                    <a:lumMod val="75000"/>
                  </a:schemeClr>
                </a:solidFill>
              </a:rPr>
              <a:t>Example 3:</a:t>
            </a:r>
            <a:r>
              <a:rPr lang="en-GB" sz="2800" b="1" dirty="0">
                <a:solidFill>
                  <a:schemeClr val="accent1">
                    <a:lumMod val="75000"/>
                  </a:schemeClr>
                </a:solidFill>
              </a:rPr>
              <a:t> </a:t>
            </a:r>
            <a:r>
              <a:rPr lang="en-GB" sz="2500" b="1" dirty="0">
                <a:solidFill>
                  <a:schemeClr val="accent1">
                    <a:lumMod val="75000"/>
                  </a:schemeClr>
                </a:solidFill>
              </a:rPr>
              <a:t>Write a program to check given three numbers are equal or not.</a:t>
            </a:r>
          </a:p>
        </p:txBody>
      </p:sp>
    </p:spTree>
    <p:extLst>
      <p:ext uri="{BB962C8B-B14F-4D97-AF65-F5344CB8AC3E}">
        <p14:creationId xmlns:p14="http://schemas.microsoft.com/office/powerpoint/2010/main" val="3521850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7842C6-1067-2D10-B6C3-F8508C147250}"/>
              </a:ext>
            </a:extLst>
          </p:cNvPr>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7335460" y="1314042"/>
            <a:ext cx="11555790" cy="876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GB" sz="3600" b="1" i="1" dirty="0">
                <a:latin typeface="Times New Roman" panose="02020603050405020304" pitchFamily="18" charset="0"/>
                <a:cs typeface="Times New Roman" panose="02020603050405020304" pitchFamily="18" charset="0"/>
              </a:rPr>
              <a:t>if–else-if</a:t>
            </a:r>
            <a:r>
              <a:rPr lang="en-GB" sz="3600" dirty="0">
                <a:latin typeface="Times New Roman" panose="02020603050405020304" pitchFamily="18" charset="0"/>
                <a:cs typeface="Times New Roman" panose="02020603050405020304" pitchFamily="18" charset="0"/>
              </a:rPr>
              <a:t> is also called as </a:t>
            </a:r>
            <a:r>
              <a:rPr lang="en-GB" sz="3600" b="1" i="1" dirty="0">
                <a:latin typeface="Times New Roman" panose="02020603050405020304" pitchFamily="18" charset="0"/>
                <a:cs typeface="Times New Roman" panose="02020603050405020304" pitchFamily="18" charset="0"/>
              </a:rPr>
              <a:t>else-if</a:t>
            </a:r>
            <a:r>
              <a:rPr lang="en-GB" sz="3600" b="1" dirty="0">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ladder and used to test additional conditions apart from the initial test expression. </a:t>
            </a:r>
          </a:p>
          <a:p>
            <a:pPr algn="just"/>
            <a:r>
              <a:rPr lang="en-GB" sz="3600" dirty="0">
                <a:latin typeface="Times New Roman" panose="02020603050405020304" pitchFamily="18" charset="0"/>
                <a:cs typeface="Times New Roman" panose="02020603050405020304" pitchFamily="18" charset="0"/>
              </a:rPr>
              <a:t>When there are more than two test expressions (</a:t>
            </a:r>
            <a:r>
              <a:rPr lang="en-GB" sz="36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3600" b="1" i="1" dirty="0">
                <a:solidFill>
                  <a:schemeClr val="accent2">
                    <a:lumMod val="50000"/>
                  </a:schemeClr>
                </a:solidFill>
                <a:latin typeface="Times New Roman" panose="02020603050405020304" pitchFamily="18" charset="0"/>
                <a:cs typeface="Times New Roman" panose="02020603050405020304" pitchFamily="18" charset="0"/>
              </a:rPr>
              <a:t>, </a:t>
            </a:r>
            <a:r>
              <a:rPr lang="en-GB" sz="36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3600" b="1" i="1" dirty="0">
                <a:solidFill>
                  <a:schemeClr val="accent2">
                    <a:lumMod val="50000"/>
                  </a:schemeClr>
                </a:solidFill>
                <a:latin typeface="Times New Roman" panose="02020603050405020304" pitchFamily="18" charset="0"/>
                <a:cs typeface="Times New Roman" panose="02020603050405020304" pitchFamily="18" charset="0"/>
              </a:rPr>
              <a:t>.... </a:t>
            </a:r>
            <a:r>
              <a:rPr lang="en-GB" sz="3600" b="1" i="1" dirty="0">
                <a:solidFill>
                  <a:schemeClr val="accent2">
                    <a:lumMod val="50000"/>
                  </a:schemeClr>
                </a:solidFill>
                <a:latin typeface="Courier New" panose="02070309020205020404" pitchFamily="49" charset="0"/>
                <a:cs typeface="Courier New" panose="02070309020205020404" pitchFamily="49" charset="0"/>
              </a:rPr>
              <a:t>test </a:t>
            </a:r>
            <a:r>
              <a:rPr lang="en-GB" sz="3600" b="1" i="1" dirty="0" err="1">
                <a:solidFill>
                  <a:schemeClr val="accent2">
                    <a:lumMod val="50000"/>
                  </a:schemeClr>
                </a:solidFill>
                <a:latin typeface="Courier New" panose="02070309020205020404" pitchFamily="49" charset="0"/>
                <a:cs typeface="Courier New" panose="02070309020205020404" pitchFamily="49" charset="0"/>
              </a:rPr>
              <a:t>expression</a:t>
            </a:r>
            <a:r>
              <a:rPr lang="en-GB" sz="3600" b="1" i="1" baseline="-25000" dirty="0" err="1">
                <a:solidFill>
                  <a:schemeClr val="accent6">
                    <a:lumMod val="75000"/>
                  </a:schemeClr>
                </a:solidFill>
                <a:latin typeface="Courier New" panose="02070309020205020404" pitchFamily="49" charset="0"/>
                <a:cs typeface="Courier New" panose="02070309020205020404" pitchFamily="49" charset="0"/>
              </a:rPr>
              <a:t>n</a:t>
            </a:r>
            <a:r>
              <a:rPr lang="en-GB" sz="3600" dirty="0">
                <a:latin typeface="Times New Roman" panose="02020603050405020304" pitchFamily="18" charset="0"/>
                <a:cs typeface="Times New Roman" panose="02020603050405020304" pitchFamily="18" charset="0"/>
              </a:rPr>
              <a:t>)</a:t>
            </a:r>
            <a:r>
              <a:rPr lang="en-GB" sz="3600" b="1" i="1" dirty="0">
                <a:solidFill>
                  <a:schemeClr val="accent2">
                    <a:lumMod val="50000"/>
                  </a:schemeClr>
                </a:solidFill>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 to be evaluated, we need to use the </a:t>
            </a:r>
            <a:r>
              <a:rPr lang="en-GB" sz="3600" b="1" i="1" dirty="0">
                <a:latin typeface="Times New Roman" panose="02020603050405020304" pitchFamily="18" charset="0"/>
                <a:cs typeface="Times New Roman" panose="02020603050405020304" pitchFamily="18" charset="0"/>
              </a:rPr>
              <a:t>else-if</a:t>
            </a:r>
            <a:r>
              <a:rPr lang="en-GB" sz="3600" i="1" dirty="0">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ladder. </a:t>
            </a:r>
          </a:p>
          <a:p>
            <a:pPr algn="just"/>
            <a:r>
              <a:rPr lang="en-GB" sz="3600" dirty="0">
                <a:latin typeface="Times New Roman" panose="02020603050405020304" pitchFamily="18" charset="0"/>
                <a:cs typeface="Times New Roman" panose="02020603050405020304" pitchFamily="18" charset="0"/>
              </a:rPr>
              <a:t>As it is given in the syntax </a:t>
            </a:r>
            <a:r>
              <a:rPr lang="en-GB" sz="3600" b="1" i="1" dirty="0">
                <a:latin typeface="Times New Roman" panose="02020603050405020304" pitchFamily="18" charset="0"/>
                <a:cs typeface="Times New Roman" panose="02020603050405020304" pitchFamily="18" charset="0"/>
              </a:rPr>
              <a:t>else-if</a:t>
            </a:r>
            <a:r>
              <a:rPr lang="en-GB" sz="3600" dirty="0">
                <a:latin typeface="Times New Roman" panose="02020603050405020304" pitchFamily="18" charset="0"/>
                <a:cs typeface="Times New Roman" panose="02020603050405020304" pitchFamily="18" charset="0"/>
              </a:rPr>
              <a:t> ladder is a chain of </a:t>
            </a:r>
            <a:r>
              <a:rPr lang="en-GB" sz="3600" b="1" i="1" dirty="0">
                <a:latin typeface="Times New Roman" panose="02020603050405020304" pitchFamily="18" charset="0"/>
                <a:cs typeface="Times New Roman" panose="02020603050405020304" pitchFamily="18" charset="0"/>
              </a:rPr>
              <a:t>if</a:t>
            </a:r>
            <a:r>
              <a:rPr lang="en-GB" sz="3600" dirty="0">
                <a:latin typeface="Times New Roman" panose="02020603050405020304" pitchFamily="18" charset="0"/>
                <a:cs typeface="Times New Roman" panose="02020603050405020304" pitchFamily="18" charset="0"/>
              </a:rPr>
              <a:t>’s in which the statement associated with each </a:t>
            </a:r>
            <a:r>
              <a:rPr lang="en-GB" sz="3600" b="1" i="1" dirty="0">
                <a:latin typeface="Times New Roman" panose="02020603050405020304" pitchFamily="18" charset="0"/>
                <a:cs typeface="Times New Roman" panose="02020603050405020304" pitchFamily="18" charset="0"/>
              </a:rPr>
              <a:t>else</a:t>
            </a:r>
            <a:r>
              <a:rPr lang="en-GB" sz="3600" dirty="0">
                <a:latin typeface="Times New Roman" panose="02020603050405020304" pitchFamily="18" charset="0"/>
                <a:cs typeface="Times New Roman" panose="02020603050405020304" pitchFamily="18" charset="0"/>
              </a:rPr>
              <a:t> is an </a:t>
            </a:r>
            <a:r>
              <a:rPr lang="en-GB" sz="3600" b="1" i="1" dirty="0">
                <a:latin typeface="Times New Roman" panose="02020603050405020304" pitchFamily="18" charset="0"/>
                <a:cs typeface="Times New Roman" panose="02020603050405020304" pitchFamily="18" charset="0"/>
              </a:rPr>
              <a:t>if</a:t>
            </a:r>
            <a:r>
              <a:rPr lang="en-GB" sz="3600" dirty="0">
                <a:latin typeface="Times New Roman" panose="02020603050405020304" pitchFamily="18" charset="0"/>
                <a:cs typeface="Times New Roman" panose="02020603050405020304" pitchFamily="18" charset="0"/>
              </a:rPr>
              <a:t> (i.e., </a:t>
            </a:r>
            <a:r>
              <a:rPr lang="en-GB" sz="3600" b="1" i="1" dirty="0">
                <a:latin typeface="Times New Roman" panose="02020603050405020304" pitchFamily="18" charset="0"/>
                <a:cs typeface="Times New Roman" panose="02020603050405020304" pitchFamily="18" charset="0"/>
              </a:rPr>
              <a:t>else-if</a:t>
            </a:r>
            <a:r>
              <a:rPr lang="en-GB" sz="3600" dirty="0">
                <a:latin typeface="Times New Roman" panose="02020603050405020304" pitchFamily="18" charset="0"/>
                <a:cs typeface="Times New Roman" panose="02020603050405020304" pitchFamily="18" charset="0"/>
              </a:rPr>
              <a:t>). And </a:t>
            </a:r>
            <a:r>
              <a:rPr lang="en-GB" sz="3600" b="1" i="1" dirty="0">
                <a:latin typeface="Times New Roman" panose="02020603050405020304" pitchFamily="18" charset="0"/>
                <a:cs typeface="Times New Roman" panose="02020603050405020304" pitchFamily="18" charset="0"/>
              </a:rPr>
              <a:t>if, else-if, else</a:t>
            </a:r>
            <a:r>
              <a:rPr lang="en-GB" sz="3600" b="1" dirty="0">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all these are having statement blocks associated with them.</a:t>
            </a:r>
          </a:p>
          <a:p>
            <a:pPr algn="just"/>
            <a:r>
              <a:rPr lang="en-GB" sz="3600" dirty="0">
                <a:latin typeface="Times New Roman" panose="02020603050405020304" pitchFamily="18" charset="0"/>
                <a:cs typeface="Times New Roman" panose="02020603050405020304" pitchFamily="18" charset="0"/>
              </a:rPr>
              <a:t>As soon as a true condition is found, the statement block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block1 </a:t>
            </a:r>
            <a:r>
              <a:rPr lang="en-GB" sz="3600" b="1" i="1" dirty="0">
                <a:latin typeface="Courier New" panose="02070309020205020404" pitchFamily="49" charset="0"/>
                <a:cs typeface="Courier New" panose="02070309020205020404" pitchFamily="49" charset="0"/>
              </a:rPr>
              <a:t>or </a:t>
            </a:r>
            <a:r>
              <a:rPr lang="en-GB" sz="3600" b="1" i="1" dirty="0">
                <a:solidFill>
                  <a:schemeClr val="accent3">
                    <a:lumMod val="75000"/>
                  </a:schemeClr>
                </a:solidFill>
                <a:latin typeface="Courier New" panose="02070309020205020404" pitchFamily="49" charset="0"/>
                <a:cs typeface="Courier New" panose="02070309020205020404" pitchFamily="49" charset="0"/>
              </a:rPr>
              <a:t>statement block2</a:t>
            </a:r>
            <a:r>
              <a:rPr lang="en-GB" sz="3600" b="1" i="1" dirty="0">
                <a:latin typeface="Courier New" panose="02070309020205020404" pitchFamily="49" charset="0"/>
                <a:cs typeface="Courier New" panose="02070309020205020404" pitchFamily="49" charset="0"/>
              </a:rPr>
              <a:t> or </a:t>
            </a:r>
            <a:r>
              <a:rPr lang="en-GB" sz="3600" b="1" i="1" dirty="0">
                <a:solidFill>
                  <a:srgbClr val="92D050"/>
                </a:solidFill>
                <a:latin typeface="Courier New" panose="02070309020205020404" pitchFamily="49" charset="0"/>
                <a:cs typeface="Courier New" panose="02070309020205020404" pitchFamily="49" charset="0"/>
              </a:rPr>
              <a:t>statement </a:t>
            </a:r>
            <a:r>
              <a:rPr lang="en-GB" sz="3600" b="1" i="1" dirty="0" err="1">
                <a:solidFill>
                  <a:srgbClr val="92D050"/>
                </a:solidFill>
                <a:latin typeface="Courier New" panose="02070309020205020404" pitchFamily="49" charset="0"/>
                <a:cs typeface="Courier New" panose="02070309020205020404" pitchFamily="49" charset="0"/>
              </a:rPr>
              <a:t>block</a:t>
            </a:r>
            <a:r>
              <a:rPr lang="en-GB" sz="3600" b="1" i="1" baseline="-25000" dirty="0" err="1">
                <a:solidFill>
                  <a:srgbClr val="FF0000"/>
                </a:solidFill>
                <a:latin typeface="Courier New" panose="02070309020205020404" pitchFamily="49" charset="0"/>
                <a:cs typeface="Courier New" panose="02070309020205020404" pitchFamily="49" charset="0"/>
              </a:rPr>
              <a:t>n</a:t>
            </a:r>
            <a:r>
              <a:rPr lang="en-GB" sz="3600" i="1" dirty="0">
                <a:latin typeface="Courier New" panose="02070309020205020404" pitchFamily="49" charset="0"/>
                <a:cs typeface="Courier New" panose="02070309020205020404" pitchFamily="49" charset="0"/>
              </a:rPr>
              <a:t>)</a:t>
            </a:r>
            <a:r>
              <a:rPr lang="en-GB" sz="3600" b="1" i="1" baseline="-25000" dirty="0">
                <a:solidFill>
                  <a:srgbClr val="FF0000"/>
                </a:solidFill>
                <a:latin typeface="Courier New" panose="02070309020205020404" pitchFamily="49" charset="0"/>
                <a:cs typeface="Courier New" panose="02070309020205020404" pitchFamily="49" charset="0"/>
              </a:rPr>
              <a:t> </a:t>
            </a:r>
            <a:r>
              <a:rPr lang="en-GB" sz="3600" dirty="0">
                <a:latin typeface="Times New Roman" panose="02020603050405020304" pitchFamily="18" charset="0"/>
                <a:cs typeface="Times New Roman" panose="02020603050405020304" pitchFamily="18" charset="0"/>
              </a:rPr>
              <a:t>associated with it is executed and the control is transferred to </a:t>
            </a:r>
            <a:r>
              <a:rPr lang="en-GB" sz="3600" b="1" i="1" dirty="0">
                <a:latin typeface="Courier New" panose="02070309020205020404" pitchFamily="49" charset="0"/>
                <a:cs typeface="Courier New" panose="02070309020205020404" pitchFamily="49" charset="0"/>
              </a:rPr>
              <a:t>statement x</a:t>
            </a:r>
            <a:r>
              <a:rPr lang="en-GB" sz="3600" dirty="0">
                <a:latin typeface="Times New Roman" panose="02020603050405020304" pitchFamily="18" charset="0"/>
                <a:cs typeface="Times New Roman" panose="02020603050405020304" pitchFamily="18" charset="0"/>
              </a:rPr>
              <a:t>. </a:t>
            </a:r>
          </a:p>
          <a:p>
            <a:pPr algn="just"/>
            <a:r>
              <a:rPr lang="en-GB" sz="3600" dirty="0">
                <a:latin typeface="Times New Roman" panose="02020603050405020304" pitchFamily="18" charset="0"/>
                <a:cs typeface="Times New Roman" panose="02020603050405020304" pitchFamily="18" charset="0"/>
              </a:rPr>
              <a:t>When all the conditions become false, then the final </a:t>
            </a:r>
            <a:r>
              <a:rPr lang="en-GB" sz="3600" b="1" i="1" dirty="0">
                <a:latin typeface="Times New Roman" panose="02020603050405020304" pitchFamily="18" charset="0"/>
                <a:cs typeface="Times New Roman" panose="02020603050405020304" pitchFamily="18" charset="0"/>
              </a:rPr>
              <a:t>else</a:t>
            </a:r>
            <a:r>
              <a:rPr lang="en-GB" sz="3600" dirty="0">
                <a:latin typeface="Times New Roman" panose="02020603050405020304" pitchFamily="18" charset="0"/>
                <a:cs typeface="Times New Roman" panose="02020603050405020304" pitchFamily="18" charset="0"/>
              </a:rPr>
              <a:t> containing the </a:t>
            </a:r>
            <a:r>
              <a:rPr lang="en-GB" sz="3600" b="1" i="1" dirty="0" err="1">
                <a:solidFill>
                  <a:srgbClr val="FF0000"/>
                </a:solidFill>
                <a:latin typeface="Courier New" panose="02070309020205020404" pitchFamily="49" charset="0"/>
                <a:cs typeface="Courier New" panose="02070309020205020404" pitchFamily="49" charset="0"/>
              </a:rPr>
              <a:t>default_block</a:t>
            </a:r>
            <a:r>
              <a:rPr lang="en-GB" sz="3600" b="1" i="1" dirty="0">
                <a:solidFill>
                  <a:srgbClr val="FF0000"/>
                </a:solidFill>
                <a:latin typeface="Courier New" panose="02070309020205020404" pitchFamily="49" charset="0"/>
                <a:cs typeface="Courier New" panose="02070309020205020404" pitchFamily="49" charset="0"/>
              </a:rPr>
              <a:t> </a:t>
            </a:r>
            <a:r>
              <a:rPr lang="en-GB" sz="3600" dirty="0">
                <a:latin typeface="Times New Roman" panose="02020603050405020304" pitchFamily="18" charset="0"/>
                <a:cs typeface="Times New Roman" panose="02020603050405020304" pitchFamily="18" charset="0"/>
              </a:rPr>
              <a:t>will be executed. Then control is transferred to </a:t>
            </a:r>
            <a:r>
              <a:rPr lang="en-GB" sz="3600" b="1" i="1" dirty="0">
                <a:latin typeface="Courier New" panose="02070309020205020404" pitchFamily="49" charset="0"/>
                <a:cs typeface="Courier New" panose="02070309020205020404" pitchFamily="49" charset="0"/>
              </a:rPr>
              <a:t>statement x.</a:t>
            </a:r>
            <a:endParaRPr lang="en-GB" sz="3600" dirty="0">
              <a:latin typeface="Times New Roman" panose="02020603050405020304" pitchFamily="18" charset="0"/>
              <a:cs typeface="Times New Roman" panose="02020603050405020304" pitchFamily="18" charset="0"/>
            </a:endParaRPr>
          </a:p>
        </p:txBody>
      </p:sp>
      <p:sp>
        <p:nvSpPr>
          <p:cNvPr id="12" name="Rectangle 11"/>
          <p:cNvSpPr/>
          <p:nvPr/>
        </p:nvSpPr>
        <p:spPr>
          <a:xfrm>
            <a:off x="1441450" y="1821398"/>
            <a:ext cx="5791200" cy="8710077"/>
          </a:xfrm>
          <a:prstGeom prst="rect">
            <a:avLst/>
          </a:prstGeom>
        </p:spPr>
        <p:txBody>
          <a:bodyPr wrap="square">
            <a:spAutoFit/>
          </a:bodyPr>
          <a:lstStyle/>
          <a:p>
            <a:r>
              <a:rPr lang="en-GB" sz="2800" b="1" dirty="0">
                <a:latin typeface="Courier New" panose="02070309020205020404" pitchFamily="49" charset="0"/>
                <a:cs typeface="Courier New" panose="02070309020205020404" pitchFamily="49" charset="0"/>
              </a:rPr>
              <a:t>Syntax of the </a:t>
            </a:r>
            <a:r>
              <a:rPr lang="en-GB" sz="2800" b="1" i="1" dirty="0">
                <a:latin typeface="Courier New" panose="02070309020205020404" pitchFamily="49" charset="0"/>
                <a:cs typeface="Courier New" panose="02070309020205020404" pitchFamily="49" charset="0"/>
              </a:rPr>
              <a:t>if-else-if</a:t>
            </a:r>
            <a:r>
              <a:rPr lang="en-GB" sz="2800" b="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3">
                    <a:lumMod val="50000"/>
                  </a:schemeClr>
                </a:solidFill>
                <a:latin typeface="Courier New" panose="02070309020205020404" pitchFamily="49" charset="0"/>
                <a:cs typeface="Courier New" panose="02070309020205020404" pitchFamily="49" charset="0"/>
              </a:rPr>
              <a:t>statement block1;</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else 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2">
                    <a:lumMod val="75000"/>
                  </a:schemeClr>
                </a:solidFill>
                <a:latin typeface="Courier New" panose="02070309020205020404" pitchFamily="49" charset="0"/>
                <a:cs typeface="Courier New" panose="02070309020205020404" pitchFamily="49" charset="0"/>
              </a:rPr>
              <a:t> </a:t>
            </a:r>
            <a:r>
              <a:rPr lang="en-GB" sz="2800" b="1" i="1" dirty="0">
                <a:solidFill>
                  <a:schemeClr val="accent3">
                    <a:lumMod val="75000"/>
                  </a:schemeClr>
                </a:solidFill>
                <a:latin typeface="Courier New" panose="02070309020205020404" pitchFamily="49" charset="0"/>
                <a:cs typeface="Courier New" panose="02070309020205020404" pitchFamily="49" charset="0"/>
              </a:rPr>
              <a:t>statement block2;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else 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a:t>
            </a:r>
            <a:r>
              <a:rPr lang="en-GB" sz="2800" b="1" i="1" dirty="0" err="1">
                <a:solidFill>
                  <a:schemeClr val="accent2">
                    <a:lumMod val="50000"/>
                  </a:schemeClr>
                </a:solidFill>
                <a:latin typeface="Courier New" panose="02070309020205020404" pitchFamily="49" charset="0"/>
                <a:cs typeface="Courier New" panose="02070309020205020404" pitchFamily="49" charset="0"/>
              </a:rPr>
              <a:t>expression</a:t>
            </a:r>
            <a:r>
              <a:rPr lang="en-GB" sz="2800" b="1" i="1" baseline="-25000" dirty="0" err="1">
                <a:solidFill>
                  <a:schemeClr val="accent6">
                    <a:lumMod val="75000"/>
                  </a:schemeClr>
                </a:solidFill>
                <a:latin typeface="Courier New" panose="02070309020205020404" pitchFamily="49" charset="0"/>
                <a:cs typeface="Courier New" panose="02070309020205020404" pitchFamily="49" charset="0"/>
              </a:rPr>
              <a:t>n</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6">
                    <a:lumMod val="50000"/>
                  </a:schemeClr>
                </a:solidFill>
                <a:latin typeface="Courier New" panose="02070309020205020404" pitchFamily="49" charset="0"/>
                <a:cs typeface="Courier New" panose="02070309020205020404" pitchFamily="49" charset="0"/>
              </a:rPr>
              <a:t> </a:t>
            </a:r>
            <a:r>
              <a:rPr lang="en-GB" sz="2800" b="1" i="1" dirty="0">
                <a:solidFill>
                  <a:srgbClr val="92D050"/>
                </a:solidFill>
                <a:latin typeface="Courier New" panose="02070309020205020404" pitchFamily="49" charset="0"/>
                <a:cs typeface="Courier New" panose="02070309020205020404" pitchFamily="49" charset="0"/>
              </a:rPr>
              <a:t>statement </a:t>
            </a:r>
            <a:r>
              <a:rPr lang="en-GB" sz="2800" b="1" i="1" dirty="0" err="1">
                <a:solidFill>
                  <a:srgbClr val="92D050"/>
                </a:solidFill>
                <a:latin typeface="Courier New" panose="02070309020205020404" pitchFamily="49" charset="0"/>
                <a:cs typeface="Courier New" panose="02070309020205020404" pitchFamily="49" charset="0"/>
              </a:rPr>
              <a:t>block</a:t>
            </a:r>
            <a:r>
              <a:rPr lang="en-GB" sz="2800" b="1" i="1" baseline="-25000" dirty="0" err="1">
                <a:solidFill>
                  <a:srgbClr val="FF0000"/>
                </a:solidFill>
                <a:latin typeface="Courier New" panose="02070309020205020404" pitchFamily="49" charset="0"/>
                <a:cs typeface="Courier New" panose="02070309020205020404" pitchFamily="49" charset="0"/>
              </a:rPr>
              <a:t>n</a:t>
            </a:r>
            <a:r>
              <a:rPr lang="en-GB" sz="2800" b="1" i="1" dirty="0">
                <a:solidFill>
                  <a:srgbClr val="92D050"/>
                </a:solidFill>
                <a:latin typeface="Courier New" panose="02070309020205020404" pitchFamily="49" charset="0"/>
                <a:cs typeface="Courier New" panose="02070309020205020404" pitchFamily="49" charset="0"/>
              </a:rPr>
              <a:t>;</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else </a:t>
            </a:r>
          </a:p>
          <a:p>
            <a:r>
              <a:rPr lang="en-GB" sz="2800" b="1" i="1" dirty="0">
                <a:latin typeface="Courier New" panose="02070309020205020404" pitchFamily="49" charset="0"/>
                <a:cs typeface="Courier New" panose="02070309020205020404" pitchFamily="49" charset="0"/>
              </a:rPr>
              <a:t> { </a:t>
            </a:r>
          </a:p>
          <a:p>
            <a:r>
              <a:rPr lang="en-GB" sz="2800" b="1" i="1" dirty="0">
                <a:solidFill>
                  <a:srgbClr val="C00000"/>
                </a:solidFill>
                <a:latin typeface="Courier New" panose="02070309020205020404" pitchFamily="49" charset="0"/>
                <a:cs typeface="Courier New" panose="02070309020205020404" pitchFamily="49" charset="0"/>
              </a:rPr>
              <a:t>   </a:t>
            </a:r>
            <a:r>
              <a:rPr lang="en-GB" sz="2800" b="1" i="1" dirty="0" err="1">
                <a:solidFill>
                  <a:srgbClr val="FF0000"/>
                </a:solidFill>
                <a:latin typeface="Courier New" panose="02070309020205020404" pitchFamily="49" charset="0"/>
                <a:cs typeface="Courier New" panose="02070309020205020404" pitchFamily="49" charset="0"/>
              </a:rPr>
              <a:t>default_block</a:t>
            </a:r>
            <a:r>
              <a:rPr lang="en-GB" sz="2800" b="1" i="1" dirty="0">
                <a:solidFill>
                  <a:srgbClr val="FF0000"/>
                </a:solidFill>
                <a:latin typeface="Courier New" panose="02070309020205020404" pitchFamily="49" charset="0"/>
                <a:cs typeface="Courier New" panose="02070309020205020404" pitchFamily="49" charset="0"/>
              </a:rPr>
              <a:t>;</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statement x; </a:t>
            </a:r>
            <a:endParaRPr lang="en-IN" sz="2800" b="1" i="1" dirty="0">
              <a:latin typeface="Courier New" panose="02070309020205020404" pitchFamily="49" charset="0"/>
              <a:cs typeface="Courier New" panose="02070309020205020404" pitchFamily="49" charset="0"/>
            </a:endParaRPr>
          </a:p>
        </p:txBody>
      </p:sp>
      <p:sp>
        <p:nvSpPr>
          <p:cNvPr id="2" name="Rectangle 1"/>
          <p:cNvSpPr/>
          <p:nvPr/>
        </p:nvSpPr>
        <p:spPr>
          <a:xfrm>
            <a:off x="3422650" y="450989"/>
            <a:ext cx="5290231" cy="707886"/>
          </a:xfrm>
          <a:prstGeom prst="rect">
            <a:avLst/>
          </a:prstGeom>
        </p:spPr>
        <p:txBody>
          <a:bodyPr wrap="none">
            <a:spAutoFit/>
          </a:bodyPr>
          <a:lstStyle/>
          <a:p>
            <a:r>
              <a:rPr lang="en-GB" sz="4000" i="0" kern="0" dirty="0">
                <a:solidFill>
                  <a:srgbClr val="005893"/>
                </a:solidFill>
                <a:latin typeface="Times New Roman" panose="02020603050405020304" pitchFamily="18" charset="0"/>
                <a:cs typeface="Times New Roman" panose="02020603050405020304" pitchFamily="18" charset="0"/>
              </a:rPr>
              <a:t>2. iii)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if-else-if</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a:t>
            </a:r>
          </a:p>
        </p:txBody>
      </p:sp>
    </p:spTree>
    <p:extLst>
      <p:ext uri="{BB962C8B-B14F-4D97-AF65-F5344CB8AC3E}">
        <p14:creationId xmlns:p14="http://schemas.microsoft.com/office/powerpoint/2010/main" val="1836201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05523"/>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grpSp>
        <p:nvGrpSpPr>
          <p:cNvPr id="11" name="Group 10"/>
          <p:cNvGrpSpPr/>
          <p:nvPr/>
        </p:nvGrpSpPr>
        <p:grpSpPr>
          <a:xfrm>
            <a:off x="6448425" y="1616075"/>
            <a:ext cx="12442825" cy="7939174"/>
            <a:chOff x="3744849" y="331575"/>
            <a:chExt cx="7032007" cy="5472027"/>
          </a:xfrm>
        </p:grpSpPr>
        <p:cxnSp>
          <p:nvCxnSpPr>
            <p:cNvPr id="12" name="Straight Arrow Connector 11"/>
            <p:cNvCxnSpPr/>
            <p:nvPr/>
          </p:nvCxnSpPr>
          <p:spPr>
            <a:xfrm>
              <a:off x="6338439" y="356475"/>
              <a:ext cx="0" cy="2071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Diamond 12"/>
            <p:cNvSpPr/>
            <p:nvPr/>
          </p:nvSpPr>
          <p:spPr>
            <a:xfrm>
              <a:off x="5193843" y="563649"/>
              <a:ext cx="2264232" cy="71844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2">
                      <a:lumMod val="50000"/>
                    </a:schemeClr>
                  </a:solidFill>
                  <a:latin typeface="Times New Roman" panose="02020603050405020304" pitchFamily="18" charset="0"/>
                  <a:cs typeface="Times New Roman" panose="02020603050405020304" pitchFamily="18" charset="0"/>
                </a:rPr>
                <a:t>test expression1</a:t>
              </a:r>
              <a:endParaRPr lang="en-IN" sz="2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4877839" y="677212"/>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true</a:t>
              </a:r>
              <a:endParaRPr lang="en-IN" sz="22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325959" y="331575"/>
              <a:ext cx="67647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entry</a:t>
              </a:r>
              <a:endParaRPr lang="en-IN"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3804557" y="1352703"/>
              <a:ext cx="2339380" cy="433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i="1" dirty="0">
                  <a:solidFill>
                    <a:schemeClr val="accent3">
                      <a:lumMod val="50000"/>
                    </a:schemeClr>
                  </a:solidFill>
                  <a:latin typeface="Times New Roman" panose="02020603050405020304" pitchFamily="18" charset="0"/>
                  <a:cs typeface="Times New Roman" panose="02020603050405020304" pitchFamily="18" charset="0"/>
                </a:rPr>
                <a:t> </a:t>
              </a:r>
              <a:r>
                <a:rPr lang="en-GB" sz="2200" b="1" i="1" dirty="0">
                  <a:solidFill>
                    <a:schemeClr val="accent3">
                      <a:lumMod val="50000"/>
                    </a:schemeClr>
                  </a:solidFill>
                  <a:latin typeface="Times New Roman" panose="02020603050405020304" pitchFamily="18" charset="0"/>
                  <a:cs typeface="Times New Roman" panose="02020603050405020304" pitchFamily="18" charset="0"/>
                </a:rPr>
                <a:t>statement block1</a:t>
              </a:r>
              <a:endParaRPr lang="en-IN" sz="2200" i="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7" name="Diamond 16"/>
            <p:cNvSpPr/>
            <p:nvPr/>
          </p:nvSpPr>
          <p:spPr>
            <a:xfrm>
              <a:off x="6556153" y="1384760"/>
              <a:ext cx="2181218" cy="71844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2">
                      <a:lumMod val="50000"/>
                    </a:schemeClr>
                  </a:solidFill>
                  <a:latin typeface="Times New Roman" panose="02020603050405020304" pitchFamily="18" charset="0"/>
                  <a:cs typeface="Times New Roman" panose="02020603050405020304" pitchFamily="18" charset="0"/>
                </a:rPr>
                <a:t>test expression2</a:t>
              </a:r>
              <a:endParaRPr lang="en-IN" sz="2200" dirty="0">
                <a:solidFill>
                  <a:schemeClr val="accent2">
                    <a:lumMod val="50000"/>
                  </a:schemeClr>
                </a:solidFill>
                <a:latin typeface="Times New Roman" panose="02020603050405020304" pitchFamily="18" charset="0"/>
                <a:cs typeface="Times New Roman" panose="02020603050405020304" pitchFamily="18" charset="0"/>
              </a:endParaRPr>
            </a:p>
          </p:txBody>
        </p:sp>
        <p:cxnSp>
          <p:nvCxnSpPr>
            <p:cNvPr id="18" name="Elbow Connector 17"/>
            <p:cNvCxnSpPr>
              <a:cxnSpLocks/>
              <a:stCxn id="13" idx="3"/>
              <a:endCxn id="17" idx="0"/>
            </p:cNvCxnSpPr>
            <p:nvPr/>
          </p:nvCxnSpPr>
          <p:spPr>
            <a:xfrm>
              <a:off x="7458075" y="922874"/>
              <a:ext cx="188687" cy="46188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7" idx="3"/>
            </p:cNvCxnSpPr>
            <p:nvPr/>
          </p:nvCxnSpPr>
          <p:spPr>
            <a:xfrm>
              <a:off x="8737371" y="1743985"/>
              <a:ext cx="176043" cy="48239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7" idx="1"/>
            </p:cNvCxnSpPr>
            <p:nvPr/>
          </p:nvCxnSpPr>
          <p:spPr>
            <a:xfrm rot="10800000" flipV="1">
              <a:off x="6267741" y="1743984"/>
              <a:ext cx="288412" cy="45146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a:stCxn id="13" idx="1"/>
              <a:endCxn id="16" idx="0"/>
            </p:cNvCxnSpPr>
            <p:nvPr/>
          </p:nvCxnSpPr>
          <p:spPr>
            <a:xfrm rot="10800000" flipV="1">
              <a:off x="4974248" y="922874"/>
              <a:ext cx="219596" cy="42982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74519" y="1495581"/>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true</a:t>
              </a:r>
              <a:endParaRPr lang="en-IN" sz="22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9760879" y="2272885"/>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false</a:t>
              </a:r>
              <a:endParaRPr lang="en-IN" sz="2200" dirty="0">
                <a:latin typeface="Times New Roman" panose="02020603050405020304" pitchFamily="18" charset="0"/>
                <a:cs typeface="Times New Roman" panose="02020603050405020304" pitchFamily="18" charset="0"/>
              </a:endParaRPr>
            </a:p>
          </p:txBody>
        </p:sp>
        <p:sp>
          <p:nvSpPr>
            <p:cNvPr id="24" name="Diamond 23"/>
            <p:cNvSpPr/>
            <p:nvPr/>
          </p:nvSpPr>
          <p:spPr>
            <a:xfrm>
              <a:off x="7822805" y="2220601"/>
              <a:ext cx="2181218" cy="71844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2">
                      <a:lumMod val="50000"/>
                    </a:schemeClr>
                  </a:solidFill>
                  <a:latin typeface="Times New Roman" panose="02020603050405020304" pitchFamily="18" charset="0"/>
                  <a:cs typeface="Times New Roman" panose="02020603050405020304" pitchFamily="18" charset="0"/>
                </a:rPr>
                <a:t>test </a:t>
              </a:r>
              <a:r>
                <a:rPr lang="en-GB" sz="2200" b="1" i="1" dirty="0" err="1">
                  <a:solidFill>
                    <a:schemeClr val="accent2">
                      <a:lumMod val="50000"/>
                    </a:schemeClr>
                  </a:solidFill>
                  <a:latin typeface="Times New Roman" panose="02020603050405020304" pitchFamily="18" charset="0"/>
                  <a:cs typeface="Times New Roman" panose="02020603050405020304" pitchFamily="18" charset="0"/>
                </a:rPr>
                <a:t>expression</a:t>
              </a:r>
              <a:r>
                <a:rPr lang="en-GB" sz="2200" b="1" i="1" baseline="-25000" dirty="0" err="1">
                  <a:solidFill>
                    <a:srgbClr val="FF0000"/>
                  </a:solidFill>
                  <a:latin typeface="Times New Roman" panose="02020603050405020304" pitchFamily="18" charset="0"/>
                  <a:cs typeface="Times New Roman" panose="02020603050405020304" pitchFamily="18" charset="0"/>
                </a:rPr>
                <a:t>n</a:t>
              </a:r>
              <a:endParaRPr lang="en-IN" sz="2200" dirty="0">
                <a:solidFill>
                  <a:srgbClr val="FF0000"/>
                </a:solidFill>
                <a:latin typeface="Times New Roman" panose="02020603050405020304" pitchFamily="18" charset="0"/>
                <a:cs typeface="Times New Roman" panose="02020603050405020304" pitchFamily="18" charset="0"/>
              </a:endParaRPr>
            </a:p>
          </p:txBody>
        </p:sp>
        <p:cxnSp>
          <p:nvCxnSpPr>
            <p:cNvPr id="25" name="Elbow Connector 24"/>
            <p:cNvCxnSpPr>
              <a:stCxn id="24" idx="3"/>
            </p:cNvCxnSpPr>
            <p:nvPr/>
          </p:nvCxnSpPr>
          <p:spPr>
            <a:xfrm>
              <a:off x="10004023" y="2579826"/>
              <a:ext cx="176043" cy="12600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1"/>
            </p:cNvCxnSpPr>
            <p:nvPr/>
          </p:nvCxnSpPr>
          <p:spPr>
            <a:xfrm rot="10800000" flipV="1">
              <a:off x="7534393" y="2579826"/>
              <a:ext cx="288413" cy="48239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125282" y="2148430"/>
              <a:ext cx="2249780" cy="433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3">
                      <a:lumMod val="75000"/>
                    </a:schemeClr>
                  </a:solidFill>
                  <a:latin typeface="Times New Roman" panose="02020603050405020304" pitchFamily="18" charset="0"/>
                  <a:cs typeface="Times New Roman" panose="02020603050405020304" pitchFamily="18" charset="0"/>
                </a:rPr>
                <a:t>statement block2</a:t>
              </a:r>
              <a:endParaRPr lang="en-IN" sz="2200" i="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6370376" y="3047828"/>
              <a:ext cx="2249780" cy="433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rgbClr val="92D050"/>
                  </a:solidFill>
                  <a:latin typeface="Times New Roman" panose="02020603050405020304" pitchFamily="18" charset="0"/>
                  <a:cs typeface="Times New Roman" panose="02020603050405020304" pitchFamily="18" charset="0"/>
                </a:rPr>
                <a:t>statement </a:t>
              </a:r>
              <a:r>
                <a:rPr lang="en-GB" sz="2200" b="1" i="1" dirty="0" err="1">
                  <a:solidFill>
                    <a:srgbClr val="92D050"/>
                  </a:solidFill>
                  <a:latin typeface="Times New Roman" panose="02020603050405020304" pitchFamily="18" charset="0"/>
                  <a:cs typeface="Times New Roman" panose="02020603050405020304" pitchFamily="18" charset="0"/>
                </a:rPr>
                <a:t>block</a:t>
              </a:r>
              <a:r>
                <a:rPr lang="en-GB" sz="2200" b="1" i="1" baseline="-25000" dirty="0" err="1">
                  <a:solidFill>
                    <a:srgbClr val="FF0000"/>
                  </a:solidFill>
                  <a:latin typeface="Times New Roman" panose="02020603050405020304" pitchFamily="18" charset="0"/>
                  <a:cs typeface="Times New Roman" panose="02020603050405020304" pitchFamily="18" charset="0"/>
                </a:rPr>
                <a:t>n</a:t>
              </a:r>
              <a:endParaRPr lang="en-IN" sz="2200"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9" name="Oval 28"/>
            <p:cNvSpPr/>
            <p:nvPr/>
          </p:nvSpPr>
          <p:spPr>
            <a:xfrm>
              <a:off x="4597191" y="4484555"/>
              <a:ext cx="657858" cy="5905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7453252" y="2329468"/>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true</a:t>
              </a:r>
              <a:endParaRPr lang="en-IN" sz="2200" dirty="0">
                <a:latin typeface="Times New Roman" panose="02020603050405020304" pitchFamily="18" charset="0"/>
                <a:cs typeface="Times New Roman" panose="02020603050405020304" pitchFamily="18" charset="0"/>
              </a:endParaRPr>
            </a:p>
          </p:txBody>
        </p:sp>
        <p:sp>
          <p:nvSpPr>
            <p:cNvPr id="31" name="Oval 30"/>
            <p:cNvSpPr/>
            <p:nvPr/>
          </p:nvSpPr>
          <p:spPr>
            <a:xfrm>
              <a:off x="7159559" y="4484555"/>
              <a:ext cx="657858" cy="5905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latin typeface="Times New Roman" panose="02020603050405020304" pitchFamily="18" charset="0"/>
                <a:cs typeface="Times New Roman" panose="02020603050405020304" pitchFamily="18" charset="0"/>
              </a:endParaRPr>
            </a:p>
          </p:txBody>
        </p:sp>
        <p:cxnSp>
          <p:nvCxnSpPr>
            <p:cNvPr id="32" name="Straight Arrow Connector 31"/>
            <p:cNvCxnSpPr/>
            <p:nvPr/>
          </p:nvCxnSpPr>
          <p:spPr>
            <a:xfrm flipH="1">
              <a:off x="7512620" y="3479726"/>
              <a:ext cx="4321" cy="10087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909979" y="4484555"/>
              <a:ext cx="657858" cy="5905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latin typeface="Times New Roman" panose="02020603050405020304" pitchFamily="18" charset="0"/>
                <a:cs typeface="Times New Roman" panose="02020603050405020304" pitchFamily="18" charset="0"/>
              </a:endParaRPr>
            </a:p>
          </p:txBody>
        </p:sp>
        <p:cxnSp>
          <p:nvCxnSpPr>
            <p:cNvPr id="34" name="Straight Arrow Connector 33"/>
            <p:cNvCxnSpPr/>
            <p:nvPr/>
          </p:nvCxnSpPr>
          <p:spPr>
            <a:xfrm flipH="1">
              <a:off x="6258574" y="2592729"/>
              <a:ext cx="4321" cy="1898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944393" y="1778861"/>
              <a:ext cx="4321" cy="2736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9580369" y="3847370"/>
              <a:ext cx="1196487" cy="433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i="1" dirty="0" err="1">
                  <a:solidFill>
                    <a:srgbClr val="FF0000"/>
                  </a:solidFill>
                  <a:latin typeface="Times New Roman" panose="02020603050405020304" pitchFamily="18" charset="0"/>
                  <a:cs typeface="Times New Roman" panose="02020603050405020304" pitchFamily="18" charset="0"/>
                </a:rPr>
                <a:t>default_block</a:t>
              </a:r>
              <a:endParaRPr lang="en-IN" sz="2200" i="1" dirty="0">
                <a:solidFill>
                  <a:srgbClr val="FF0000"/>
                </a:solidFill>
                <a:latin typeface="Times New Roman" panose="02020603050405020304" pitchFamily="18" charset="0"/>
                <a:cs typeface="Times New Roman" panose="02020603050405020304" pitchFamily="18" charset="0"/>
              </a:endParaRPr>
            </a:p>
          </p:txBody>
        </p:sp>
        <p:cxnSp>
          <p:nvCxnSpPr>
            <p:cNvPr id="37" name="Elbow Connector 36"/>
            <p:cNvCxnSpPr>
              <a:stCxn id="36" idx="2"/>
            </p:cNvCxnSpPr>
            <p:nvPr/>
          </p:nvCxnSpPr>
          <p:spPr>
            <a:xfrm rot="5400000">
              <a:off x="8731716" y="3332907"/>
              <a:ext cx="499139" cy="239465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2"/>
              <a:endCxn id="33" idx="6"/>
            </p:cNvCxnSpPr>
            <p:nvPr/>
          </p:nvCxnSpPr>
          <p:spPr>
            <a:xfrm flipH="1">
              <a:off x="6567837" y="4779805"/>
              <a:ext cx="591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2"/>
              <a:endCxn id="29" idx="6"/>
            </p:cNvCxnSpPr>
            <p:nvPr/>
          </p:nvCxnSpPr>
          <p:spPr>
            <a:xfrm flipH="1">
              <a:off x="5255049" y="4779805"/>
              <a:ext cx="65493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506928" y="1428883"/>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false</a:t>
              </a:r>
              <a:endParaRPr lang="en-IN" sz="22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7245472" y="645074"/>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false</a:t>
              </a:r>
              <a:endParaRPr lang="en-IN" sz="2200" dirty="0">
                <a:latin typeface="Times New Roman" panose="02020603050405020304" pitchFamily="18" charset="0"/>
                <a:cs typeface="Times New Roman" panose="02020603050405020304" pitchFamily="18" charset="0"/>
              </a:endParaRPr>
            </a:p>
          </p:txBody>
        </p:sp>
        <p:sp>
          <p:nvSpPr>
            <p:cNvPr id="42" name="Rectangle 41"/>
            <p:cNvSpPr/>
            <p:nvPr/>
          </p:nvSpPr>
          <p:spPr>
            <a:xfrm>
              <a:off x="3744849" y="5370306"/>
              <a:ext cx="2399088" cy="433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1" dirty="0">
                  <a:solidFill>
                    <a:schemeClr val="tx1"/>
                  </a:solidFill>
                  <a:latin typeface="Courier New" panose="02070309020205020404" pitchFamily="49" charset="0"/>
                  <a:cs typeface="Courier New" panose="02070309020205020404" pitchFamily="49" charset="0"/>
                </a:rPr>
                <a:t>statement x</a:t>
              </a:r>
              <a:endParaRPr lang="en-IN" sz="2200" b="1" i="1" dirty="0">
                <a:solidFill>
                  <a:schemeClr val="tx1"/>
                </a:solidFill>
                <a:latin typeface="Times New Roman" panose="02020603050405020304" pitchFamily="18" charset="0"/>
                <a:cs typeface="Times New Roman" panose="02020603050405020304" pitchFamily="18" charset="0"/>
              </a:endParaRPr>
            </a:p>
          </p:txBody>
        </p:sp>
        <p:cxnSp>
          <p:nvCxnSpPr>
            <p:cNvPr id="43" name="Straight Arrow Connector 42"/>
            <p:cNvCxnSpPr/>
            <p:nvPr/>
          </p:nvCxnSpPr>
          <p:spPr>
            <a:xfrm>
              <a:off x="4936461" y="5075056"/>
              <a:ext cx="0" cy="28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E2284ED8-71CB-7ED7-640A-FD58AC183CAB}"/>
              </a:ext>
            </a:extLst>
          </p:cNvPr>
          <p:cNvSpPr/>
          <p:nvPr/>
        </p:nvSpPr>
        <p:spPr>
          <a:xfrm>
            <a:off x="8375650" y="9627255"/>
            <a:ext cx="8410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a:t>
            </a:r>
            <a:r>
              <a:rPr lang="en-IN" sz="2800" b="1" i="1" dirty="0">
                <a:latin typeface="Times New Roman" panose="02020603050405020304" pitchFamily="18" charset="0"/>
                <a:cs typeface="Times New Roman" panose="02020603050405020304" pitchFamily="18" charset="0"/>
              </a:rPr>
              <a:t>if-else-if</a:t>
            </a:r>
            <a:r>
              <a:rPr lang="en-IN" sz="2800" b="1" dirty="0">
                <a:latin typeface="Times New Roman" panose="02020603050405020304" pitchFamily="18" charset="0"/>
                <a:cs typeface="Times New Roman" panose="02020603050405020304" pitchFamily="18" charset="0"/>
              </a:rPr>
              <a:t> statement</a:t>
            </a:r>
            <a:r>
              <a:rPr lang="en-IN" sz="2800" dirty="0">
                <a:latin typeface="Times New Roman" panose="02020603050405020304" pitchFamily="18" charset="0"/>
                <a:cs typeface="Times New Roman" panose="02020603050405020304" pitchFamily="18" charset="0"/>
              </a:rPr>
              <a:t>.</a:t>
            </a:r>
          </a:p>
        </p:txBody>
      </p:sp>
      <p:sp>
        <p:nvSpPr>
          <p:cNvPr id="2" name="Rectangle 1">
            <a:extLst>
              <a:ext uri="{FF2B5EF4-FFF2-40B4-BE49-F238E27FC236}">
                <a16:creationId xmlns:a16="http://schemas.microsoft.com/office/drawing/2014/main" id="{2AC313F3-4460-0FBA-9728-902FBD99D456}"/>
              </a:ext>
            </a:extLst>
          </p:cNvPr>
          <p:cNvSpPr/>
          <p:nvPr/>
        </p:nvSpPr>
        <p:spPr>
          <a:xfrm>
            <a:off x="3431727" y="473075"/>
            <a:ext cx="6086923" cy="707886"/>
          </a:xfrm>
          <a:prstGeom prst="rect">
            <a:avLst/>
          </a:prstGeom>
        </p:spPr>
        <p:txBody>
          <a:bodyPr wrap="none">
            <a:spAutoFit/>
          </a:bodyPr>
          <a:lstStyle/>
          <a:p>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if-else-if</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statement….contd.,</a:t>
            </a:r>
          </a:p>
        </p:txBody>
      </p:sp>
      <p:sp>
        <p:nvSpPr>
          <p:cNvPr id="3" name="Rectangle 2">
            <a:extLst>
              <a:ext uri="{FF2B5EF4-FFF2-40B4-BE49-F238E27FC236}">
                <a16:creationId xmlns:a16="http://schemas.microsoft.com/office/drawing/2014/main" id="{B8117BC8-C790-43E1-18A2-1DF28D35813A}"/>
              </a:ext>
            </a:extLst>
          </p:cNvPr>
          <p:cNvSpPr/>
          <p:nvPr/>
        </p:nvSpPr>
        <p:spPr>
          <a:xfrm>
            <a:off x="1441450" y="1821398"/>
            <a:ext cx="5791200" cy="8710077"/>
          </a:xfrm>
          <a:prstGeom prst="rect">
            <a:avLst/>
          </a:prstGeom>
        </p:spPr>
        <p:txBody>
          <a:bodyPr wrap="square">
            <a:spAutoFit/>
          </a:bodyPr>
          <a:lstStyle/>
          <a:p>
            <a:r>
              <a:rPr lang="en-GB" sz="2800" b="1" dirty="0">
                <a:latin typeface="Courier New" panose="02070309020205020404" pitchFamily="49" charset="0"/>
                <a:cs typeface="Courier New" panose="02070309020205020404" pitchFamily="49" charset="0"/>
              </a:rPr>
              <a:t>Syntax of the </a:t>
            </a:r>
            <a:r>
              <a:rPr lang="en-GB" sz="2800" b="1" i="1" dirty="0">
                <a:latin typeface="Courier New" panose="02070309020205020404" pitchFamily="49" charset="0"/>
                <a:cs typeface="Courier New" panose="02070309020205020404" pitchFamily="49" charset="0"/>
              </a:rPr>
              <a:t>if-else-if</a:t>
            </a:r>
            <a:r>
              <a:rPr lang="en-GB" sz="2800" b="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3">
                    <a:lumMod val="50000"/>
                  </a:schemeClr>
                </a:solidFill>
                <a:latin typeface="Courier New" panose="02070309020205020404" pitchFamily="49" charset="0"/>
                <a:cs typeface="Courier New" panose="02070309020205020404" pitchFamily="49" charset="0"/>
              </a:rPr>
              <a:t>statement block1;</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else 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2">
                    <a:lumMod val="75000"/>
                  </a:schemeClr>
                </a:solidFill>
                <a:latin typeface="Courier New" panose="02070309020205020404" pitchFamily="49" charset="0"/>
                <a:cs typeface="Courier New" panose="02070309020205020404" pitchFamily="49" charset="0"/>
              </a:rPr>
              <a:t> </a:t>
            </a:r>
            <a:r>
              <a:rPr lang="en-GB" sz="2800" b="1" i="1" dirty="0">
                <a:solidFill>
                  <a:schemeClr val="accent3">
                    <a:lumMod val="75000"/>
                  </a:schemeClr>
                </a:solidFill>
                <a:latin typeface="Courier New" panose="02070309020205020404" pitchFamily="49" charset="0"/>
                <a:cs typeface="Courier New" panose="02070309020205020404" pitchFamily="49" charset="0"/>
              </a:rPr>
              <a:t>statement block2;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else 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a:t>
            </a:r>
            <a:r>
              <a:rPr lang="en-GB" sz="2800" b="1" i="1" dirty="0" err="1">
                <a:solidFill>
                  <a:schemeClr val="accent2">
                    <a:lumMod val="50000"/>
                  </a:schemeClr>
                </a:solidFill>
                <a:latin typeface="Courier New" panose="02070309020205020404" pitchFamily="49" charset="0"/>
                <a:cs typeface="Courier New" panose="02070309020205020404" pitchFamily="49" charset="0"/>
              </a:rPr>
              <a:t>expression</a:t>
            </a:r>
            <a:r>
              <a:rPr lang="en-GB" sz="2800" b="1" i="1" baseline="-25000" dirty="0" err="1">
                <a:solidFill>
                  <a:schemeClr val="accent6">
                    <a:lumMod val="75000"/>
                  </a:schemeClr>
                </a:solidFill>
                <a:latin typeface="Courier New" panose="02070309020205020404" pitchFamily="49" charset="0"/>
                <a:cs typeface="Courier New" panose="02070309020205020404" pitchFamily="49" charset="0"/>
              </a:rPr>
              <a:t>n</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6">
                    <a:lumMod val="50000"/>
                  </a:schemeClr>
                </a:solidFill>
                <a:latin typeface="Courier New" panose="02070309020205020404" pitchFamily="49" charset="0"/>
                <a:cs typeface="Courier New" panose="02070309020205020404" pitchFamily="49" charset="0"/>
              </a:rPr>
              <a:t> </a:t>
            </a:r>
            <a:r>
              <a:rPr lang="en-GB" sz="2800" b="1" i="1" dirty="0">
                <a:solidFill>
                  <a:srgbClr val="92D050"/>
                </a:solidFill>
                <a:latin typeface="Courier New" panose="02070309020205020404" pitchFamily="49" charset="0"/>
                <a:cs typeface="Courier New" panose="02070309020205020404" pitchFamily="49" charset="0"/>
              </a:rPr>
              <a:t>statement </a:t>
            </a:r>
            <a:r>
              <a:rPr lang="en-GB" sz="2800" b="1" i="1" dirty="0" err="1">
                <a:solidFill>
                  <a:srgbClr val="92D050"/>
                </a:solidFill>
                <a:latin typeface="Courier New" panose="02070309020205020404" pitchFamily="49" charset="0"/>
                <a:cs typeface="Courier New" panose="02070309020205020404" pitchFamily="49" charset="0"/>
              </a:rPr>
              <a:t>block</a:t>
            </a:r>
            <a:r>
              <a:rPr lang="en-GB" sz="2800" b="1" i="1" baseline="-25000" dirty="0" err="1">
                <a:solidFill>
                  <a:srgbClr val="FF0000"/>
                </a:solidFill>
                <a:latin typeface="Courier New" panose="02070309020205020404" pitchFamily="49" charset="0"/>
                <a:cs typeface="Courier New" panose="02070309020205020404" pitchFamily="49" charset="0"/>
              </a:rPr>
              <a:t>n</a:t>
            </a:r>
            <a:r>
              <a:rPr lang="en-GB" sz="2800" b="1" i="1" dirty="0">
                <a:solidFill>
                  <a:srgbClr val="92D050"/>
                </a:solidFill>
                <a:latin typeface="Courier New" panose="02070309020205020404" pitchFamily="49" charset="0"/>
                <a:cs typeface="Courier New" panose="02070309020205020404" pitchFamily="49" charset="0"/>
              </a:rPr>
              <a:t>;</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else </a:t>
            </a:r>
          </a:p>
          <a:p>
            <a:r>
              <a:rPr lang="en-GB" sz="2800" b="1" i="1" dirty="0">
                <a:latin typeface="Courier New" panose="02070309020205020404" pitchFamily="49" charset="0"/>
                <a:cs typeface="Courier New" panose="02070309020205020404" pitchFamily="49" charset="0"/>
              </a:rPr>
              <a:t> { </a:t>
            </a:r>
          </a:p>
          <a:p>
            <a:r>
              <a:rPr lang="en-GB" sz="2800" b="1" i="1" dirty="0">
                <a:solidFill>
                  <a:srgbClr val="C00000"/>
                </a:solidFill>
                <a:latin typeface="Courier New" panose="02070309020205020404" pitchFamily="49" charset="0"/>
                <a:cs typeface="Courier New" panose="02070309020205020404" pitchFamily="49" charset="0"/>
              </a:rPr>
              <a:t>   </a:t>
            </a:r>
            <a:r>
              <a:rPr lang="en-GB" sz="2800" b="1" i="1" dirty="0" err="1">
                <a:solidFill>
                  <a:srgbClr val="FF0000"/>
                </a:solidFill>
                <a:latin typeface="Courier New" panose="02070309020205020404" pitchFamily="49" charset="0"/>
                <a:cs typeface="Courier New" panose="02070309020205020404" pitchFamily="49" charset="0"/>
              </a:rPr>
              <a:t>default_block</a:t>
            </a:r>
            <a:r>
              <a:rPr lang="en-GB" sz="2800" b="1" i="1" dirty="0">
                <a:solidFill>
                  <a:srgbClr val="FF0000"/>
                </a:solidFill>
                <a:latin typeface="Courier New" panose="02070309020205020404" pitchFamily="49" charset="0"/>
                <a:cs typeface="Courier New" panose="02070309020205020404" pitchFamily="49" charset="0"/>
              </a:rPr>
              <a:t>;</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statement x; </a:t>
            </a:r>
            <a:endParaRPr lang="en-IN" sz="2800" b="1"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254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37"/>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2800"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1004888" y="1384888"/>
            <a:ext cx="18267362" cy="962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600" dirty="0">
                <a:latin typeface="Times New Roman" panose="02020603050405020304" pitchFamily="18" charset="0"/>
                <a:cs typeface="Times New Roman" panose="02020603050405020304" pitchFamily="18" charset="0"/>
              </a:rPr>
              <a:t>C supports simple </a:t>
            </a:r>
            <a:r>
              <a:rPr lang="en-GB" sz="3600" b="1" i="1" dirty="0">
                <a:latin typeface="Times New Roman" panose="02020603050405020304" pitchFamily="18" charset="0"/>
                <a:cs typeface="Times New Roman" panose="02020603050405020304" pitchFamily="18" charset="0"/>
              </a:rPr>
              <a:t>if</a:t>
            </a:r>
            <a:r>
              <a:rPr lang="en-GB" sz="3600" dirty="0">
                <a:latin typeface="Times New Roman" panose="02020603050405020304" pitchFamily="18" charset="0"/>
                <a:cs typeface="Times New Roman" panose="02020603050405020304" pitchFamily="18" charset="0"/>
              </a:rPr>
              <a:t> statements., so it is not necessary that every </a:t>
            </a:r>
            <a:r>
              <a:rPr lang="en-GB" sz="3600" b="1" i="1" dirty="0">
                <a:latin typeface="Times New Roman" panose="02020603050405020304" pitchFamily="18" charset="0"/>
                <a:cs typeface="Times New Roman" panose="02020603050405020304" pitchFamily="18" charset="0"/>
              </a:rPr>
              <a:t>if</a:t>
            </a:r>
            <a:r>
              <a:rPr lang="en-GB" sz="3600" dirty="0">
                <a:latin typeface="Times New Roman" panose="02020603050405020304" pitchFamily="18" charset="0"/>
                <a:cs typeface="Times New Roman" panose="02020603050405020304" pitchFamily="18" charset="0"/>
              </a:rPr>
              <a:t> statement should have an </a:t>
            </a:r>
            <a:r>
              <a:rPr lang="en-GB" sz="3600" b="1" i="1" dirty="0">
                <a:latin typeface="Times New Roman" panose="02020603050405020304" pitchFamily="18" charset="0"/>
                <a:cs typeface="Times New Roman" panose="02020603050405020304" pitchFamily="18" charset="0"/>
              </a:rPr>
              <a:t>else</a:t>
            </a:r>
            <a:r>
              <a:rPr lang="en-GB" sz="3600" dirty="0">
                <a:latin typeface="Times New Roman" panose="02020603050405020304" pitchFamily="18" charset="0"/>
                <a:cs typeface="Times New Roman" panose="02020603050405020304" pitchFamily="18" charset="0"/>
              </a:rPr>
              <a:t> block. </a:t>
            </a:r>
          </a:p>
          <a:p>
            <a:pPr algn="just" defTabSz="914400"/>
            <a:r>
              <a:rPr lang="en-GB" sz="3600" dirty="0">
                <a:latin typeface="Times New Roman" panose="02020603050405020304" pitchFamily="18" charset="0"/>
                <a:cs typeface="Times New Roman" panose="02020603050405020304" pitchFamily="18" charset="0"/>
              </a:rPr>
              <a:t>After the first test expression, the programmer can have as many </a:t>
            </a:r>
            <a:r>
              <a:rPr lang="en-GB" sz="3600" b="1" i="1" dirty="0">
                <a:latin typeface="Times New Roman" panose="02020603050405020304" pitchFamily="18" charset="0"/>
                <a:cs typeface="Times New Roman" panose="02020603050405020304" pitchFamily="18" charset="0"/>
              </a:rPr>
              <a:t>else–if</a:t>
            </a:r>
            <a:r>
              <a:rPr lang="en-GB" sz="3600" dirty="0">
                <a:latin typeface="Times New Roman" panose="02020603050405020304" pitchFamily="18" charset="0"/>
                <a:cs typeface="Times New Roman" panose="02020603050405020304" pitchFamily="18" charset="0"/>
              </a:rPr>
              <a:t> branches as he wants depending on the expressions that have to be tested. </a:t>
            </a:r>
          </a:p>
          <a:p>
            <a:pPr marL="7799388" algn="just" defTabSz="914400"/>
            <a:r>
              <a:rPr lang="en-GB" sz="3600" dirty="0">
                <a:latin typeface="Times New Roman" panose="02020603050405020304" pitchFamily="18" charset="0"/>
                <a:cs typeface="Times New Roman" panose="02020603050405020304" pitchFamily="18" charset="0"/>
              </a:rPr>
              <a:t>In the following example, the program tests that the given number is equal to zero, positive, or negative.</a:t>
            </a:r>
          </a:p>
          <a:p>
            <a:pPr marL="7799388" algn="just" defTabSz="914400"/>
            <a:r>
              <a:rPr lang="en-GB" sz="3600" dirty="0">
                <a:latin typeface="Times New Roman" panose="02020603050405020304" pitchFamily="18" charset="0"/>
                <a:cs typeface="Times New Roman" panose="02020603050405020304" pitchFamily="18" charset="0"/>
              </a:rPr>
              <a:t>Note that if the first test expression (</a:t>
            </a:r>
            <a:r>
              <a:rPr lang="en-GB" sz="3600" dirty="0" err="1">
                <a:solidFill>
                  <a:schemeClr val="accent2">
                    <a:lumMod val="50000"/>
                  </a:schemeClr>
                </a:solidFill>
                <a:latin typeface="Times New Roman" panose="02020603050405020304" pitchFamily="18" charset="0"/>
                <a:cs typeface="Times New Roman" panose="02020603050405020304" pitchFamily="18" charset="0"/>
              </a:rPr>
              <a:t>num</a:t>
            </a:r>
            <a:r>
              <a:rPr lang="en-GB" sz="3600" dirty="0">
                <a:solidFill>
                  <a:schemeClr val="accent2">
                    <a:lumMod val="50000"/>
                  </a:schemeClr>
                </a:solidFill>
                <a:latin typeface="Times New Roman" panose="02020603050405020304" pitchFamily="18" charset="0"/>
                <a:cs typeface="Times New Roman" panose="02020603050405020304" pitchFamily="18" charset="0"/>
              </a:rPr>
              <a:t>==0</a:t>
            </a:r>
            <a:r>
              <a:rPr lang="en-GB" sz="3600" dirty="0">
                <a:latin typeface="Times New Roman" panose="02020603050405020304" pitchFamily="18" charset="0"/>
                <a:cs typeface="Times New Roman" panose="02020603050405020304" pitchFamily="18" charset="0"/>
              </a:rPr>
              <a:t>) evaluates to a true value, then the rest of the statements in the code will be ignored after executing </a:t>
            </a:r>
            <a:r>
              <a:rPr lang="en-GB" sz="36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3600" b="1" dirty="0">
                <a:solidFill>
                  <a:schemeClr val="accent3">
                    <a:lumMod val="50000"/>
                  </a:schemeClr>
                </a:solidFill>
                <a:latin typeface="Times New Roman" panose="02020603050405020304" pitchFamily="18" charset="0"/>
                <a:cs typeface="Times New Roman" panose="02020603050405020304" pitchFamily="18" charset="0"/>
              </a:rPr>
              <a:t>("\n The value is equal to zero"); </a:t>
            </a:r>
            <a:r>
              <a:rPr lang="en-GB" sz="3600" dirty="0">
                <a:latin typeface="Times New Roman" panose="02020603050405020304" pitchFamily="18" charset="0"/>
                <a:cs typeface="Times New Roman" panose="02020603050405020304" pitchFamily="18" charset="0"/>
              </a:rPr>
              <a:t>statement.</a:t>
            </a:r>
          </a:p>
          <a:p>
            <a:pPr marL="7799388" algn="just" defTabSz="914400"/>
            <a:r>
              <a:rPr lang="en-GB" sz="3600" dirty="0">
                <a:latin typeface="Times New Roman" panose="02020603050405020304" pitchFamily="18" charset="0"/>
                <a:cs typeface="Times New Roman" panose="02020603050405020304" pitchFamily="18" charset="0"/>
              </a:rPr>
              <a:t>Otherwise if the first test expression (</a:t>
            </a:r>
            <a:r>
              <a:rPr lang="en-GB" sz="3600" dirty="0" err="1">
                <a:solidFill>
                  <a:schemeClr val="accent2">
                    <a:lumMod val="50000"/>
                  </a:schemeClr>
                </a:solidFill>
                <a:latin typeface="Times New Roman" panose="02020603050405020304" pitchFamily="18" charset="0"/>
                <a:cs typeface="Times New Roman" panose="02020603050405020304" pitchFamily="18" charset="0"/>
              </a:rPr>
              <a:t>num</a:t>
            </a:r>
            <a:r>
              <a:rPr lang="en-GB" sz="3600" dirty="0">
                <a:solidFill>
                  <a:schemeClr val="accent2">
                    <a:lumMod val="50000"/>
                  </a:schemeClr>
                </a:solidFill>
                <a:latin typeface="Times New Roman" panose="02020603050405020304" pitchFamily="18" charset="0"/>
                <a:cs typeface="Times New Roman" panose="02020603050405020304" pitchFamily="18" charset="0"/>
              </a:rPr>
              <a:t>==0)</a:t>
            </a:r>
            <a:r>
              <a:rPr lang="en-GB" sz="3600" dirty="0">
                <a:latin typeface="Times New Roman" panose="02020603050405020304" pitchFamily="18" charset="0"/>
                <a:cs typeface="Times New Roman" panose="02020603050405020304" pitchFamily="18" charset="0"/>
              </a:rPr>
              <a:t> returns false, test expression (</a:t>
            </a:r>
            <a:r>
              <a:rPr lang="en-GB" sz="3600" dirty="0" err="1">
                <a:solidFill>
                  <a:schemeClr val="accent2">
                    <a:lumMod val="50000"/>
                  </a:schemeClr>
                </a:solidFill>
                <a:latin typeface="Times New Roman" panose="02020603050405020304" pitchFamily="18" charset="0"/>
                <a:cs typeface="Times New Roman" panose="02020603050405020304" pitchFamily="18" charset="0"/>
              </a:rPr>
              <a:t>num</a:t>
            </a:r>
            <a:r>
              <a:rPr lang="en-GB" sz="3600" dirty="0">
                <a:solidFill>
                  <a:schemeClr val="accent2">
                    <a:lumMod val="50000"/>
                  </a:schemeClr>
                </a:solidFill>
                <a:latin typeface="Times New Roman" panose="02020603050405020304" pitchFamily="18" charset="0"/>
                <a:cs typeface="Times New Roman" panose="02020603050405020304" pitchFamily="18" charset="0"/>
              </a:rPr>
              <a:t>&gt;0) </a:t>
            </a:r>
            <a:r>
              <a:rPr lang="en-GB" sz="3600" dirty="0">
                <a:latin typeface="Times New Roman" panose="02020603050405020304" pitchFamily="18" charset="0"/>
                <a:cs typeface="Times New Roman" panose="02020603050405020304" pitchFamily="18" charset="0"/>
              </a:rPr>
              <a:t>is evaluated. If test expression </a:t>
            </a:r>
            <a:r>
              <a:rPr lang="en-GB" sz="3600" dirty="0" err="1">
                <a:solidFill>
                  <a:schemeClr val="accent2">
                    <a:lumMod val="50000"/>
                  </a:schemeClr>
                </a:solidFill>
                <a:latin typeface="Times New Roman" panose="02020603050405020304" pitchFamily="18" charset="0"/>
                <a:cs typeface="Times New Roman" panose="02020603050405020304" pitchFamily="18" charset="0"/>
              </a:rPr>
              <a:t>num</a:t>
            </a:r>
            <a:r>
              <a:rPr lang="en-GB" sz="3600" dirty="0">
                <a:solidFill>
                  <a:schemeClr val="accent2">
                    <a:lumMod val="50000"/>
                  </a:schemeClr>
                </a:solidFill>
                <a:latin typeface="Times New Roman" panose="02020603050405020304" pitchFamily="18" charset="0"/>
                <a:cs typeface="Times New Roman" panose="02020603050405020304" pitchFamily="18" charset="0"/>
              </a:rPr>
              <a:t>&gt;0</a:t>
            </a:r>
            <a:r>
              <a:rPr lang="en-GB" sz="3600" dirty="0">
                <a:latin typeface="Times New Roman" panose="02020603050405020304" pitchFamily="18" charset="0"/>
                <a:cs typeface="Times New Roman" panose="02020603050405020304" pitchFamily="18" charset="0"/>
              </a:rPr>
              <a:t> is true, </a:t>
            </a:r>
            <a:r>
              <a:rPr lang="en-GB" sz="3600" b="1" dirty="0" err="1">
                <a:solidFill>
                  <a:schemeClr val="accent3">
                    <a:lumMod val="75000"/>
                  </a:schemeClr>
                </a:solidFill>
                <a:latin typeface="Times New Roman" panose="02020603050405020304" pitchFamily="18" charset="0"/>
                <a:cs typeface="Times New Roman" panose="02020603050405020304" pitchFamily="18" charset="0"/>
              </a:rPr>
              <a:t>printf</a:t>
            </a:r>
            <a:r>
              <a:rPr lang="en-GB" sz="3600" b="1" dirty="0">
                <a:solidFill>
                  <a:schemeClr val="accent3">
                    <a:lumMod val="75000"/>
                  </a:schemeClr>
                </a:solidFill>
                <a:latin typeface="Times New Roman" panose="02020603050405020304" pitchFamily="18" charset="0"/>
                <a:cs typeface="Times New Roman" panose="02020603050405020304" pitchFamily="18" charset="0"/>
              </a:rPr>
              <a:t>("\n The number is positive");</a:t>
            </a:r>
            <a:r>
              <a:rPr lang="en-GB" sz="3600" dirty="0">
                <a:solidFill>
                  <a:srgbClr val="FF0000"/>
                </a:solidFill>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statement is executed. Otherwise it executes </a:t>
            </a:r>
            <a:r>
              <a:rPr lang="en-GB" sz="3600" dirty="0" err="1">
                <a:solidFill>
                  <a:srgbClr val="FF0000"/>
                </a:solidFill>
                <a:latin typeface="Times New Roman" panose="02020603050405020304" pitchFamily="18" charset="0"/>
                <a:cs typeface="Times New Roman" panose="02020603050405020304" pitchFamily="18" charset="0"/>
              </a:rPr>
              <a:t>printf</a:t>
            </a:r>
            <a:r>
              <a:rPr lang="en-GB" sz="3600" dirty="0">
                <a:solidFill>
                  <a:srgbClr val="FF0000"/>
                </a:solidFill>
                <a:latin typeface="Times New Roman" panose="02020603050405020304" pitchFamily="18" charset="0"/>
                <a:cs typeface="Times New Roman" panose="02020603050405020304" pitchFamily="18" charset="0"/>
              </a:rPr>
              <a:t>("\n The number is negative"); </a:t>
            </a:r>
            <a:r>
              <a:rPr lang="en-GB" sz="3600" dirty="0">
                <a:latin typeface="Times New Roman" panose="02020603050405020304" pitchFamily="18" charset="0"/>
                <a:cs typeface="Times New Roman" panose="02020603050405020304" pitchFamily="18" charset="0"/>
              </a:rPr>
              <a:t>statement.</a:t>
            </a:r>
          </a:p>
          <a:p>
            <a:pPr marL="7799388" algn="just" defTabSz="914400"/>
            <a:r>
              <a:rPr lang="en-GB" sz="3600" dirty="0">
                <a:latin typeface="Times New Roman" panose="02020603050405020304" pitchFamily="18" charset="0"/>
                <a:cs typeface="Times New Roman" panose="02020603050405020304" pitchFamily="18" charset="0"/>
              </a:rPr>
              <a:t>Then the control will jump to </a:t>
            </a:r>
            <a:r>
              <a:rPr lang="en-GB" sz="3600" b="1" dirty="0">
                <a:latin typeface="Times New Roman" panose="02020603050405020304" pitchFamily="18" charset="0"/>
                <a:cs typeface="Times New Roman" panose="02020603050405020304" pitchFamily="18" charset="0"/>
              </a:rPr>
              <a:t>return 0</a:t>
            </a:r>
            <a:r>
              <a:rPr lang="en-GB" sz="3600" dirty="0">
                <a:latin typeface="Times New Roman" panose="02020603050405020304" pitchFamily="18" charset="0"/>
                <a:cs typeface="Times New Roman" panose="02020603050405020304" pitchFamily="18" charset="0"/>
              </a:rPr>
              <a:t> statement. </a:t>
            </a:r>
            <a:endParaRPr lang="en-IN" sz="3600" kern="0" dirty="0">
              <a:latin typeface="Times New Roman" panose="02020603050405020304" pitchFamily="18" charset="0"/>
              <a:cs typeface="Times New Roman" panose="02020603050405020304" pitchFamily="18" charset="0"/>
            </a:endParaRPr>
          </a:p>
        </p:txBody>
      </p:sp>
      <p:sp>
        <p:nvSpPr>
          <p:cNvPr id="2" name="Rectangle 1"/>
          <p:cNvSpPr/>
          <p:nvPr/>
        </p:nvSpPr>
        <p:spPr>
          <a:xfrm>
            <a:off x="3520066" y="466378"/>
            <a:ext cx="7483139"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for the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if-else-if</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a:t>
            </a:r>
          </a:p>
        </p:txBody>
      </p:sp>
      <p:sp>
        <p:nvSpPr>
          <p:cNvPr id="13" name="Rectangle 12"/>
          <p:cNvSpPr/>
          <p:nvPr/>
        </p:nvSpPr>
        <p:spPr>
          <a:xfrm>
            <a:off x="1282700" y="4330521"/>
            <a:ext cx="6864350" cy="6124754"/>
          </a:xfrm>
          <a:prstGeom prst="rect">
            <a:avLst/>
          </a:prstGeom>
          <a:ln>
            <a:solidFill>
              <a:srgbClr val="92D050"/>
            </a:solidFill>
          </a:ln>
        </p:spPr>
        <p:txBody>
          <a:bodyPr wrap="square">
            <a:spAutoFit/>
          </a:bodyPr>
          <a:lstStyle/>
          <a:p>
            <a:r>
              <a:rPr lang="en-IN" sz="2800" dirty="0">
                <a:latin typeface="Times New Roman" panose="02020603050405020304" pitchFamily="18" charset="0"/>
                <a:cs typeface="Times New Roman" panose="02020603050405020304" pitchFamily="18" charset="0"/>
              </a:rPr>
              <a:t>#include </a:t>
            </a:r>
          </a:p>
          <a:p>
            <a:r>
              <a:rPr lang="en-IN" sz="2800" dirty="0" err="1">
                <a:latin typeface="Times New Roman" panose="02020603050405020304" pitchFamily="18" charset="0"/>
                <a:cs typeface="Times New Roman" panose="02020603050405020304" pitchFamily="18" charset="0"/>
              </a:rPr>
              <a:t>int</a:t>
            </a:r>
            <a:r>
              <a:rPr lang="en-IN" sz="2800" dirty="0">
                <a:latin typeface="Times New Roman" panose="02020603050405020304" pitchFamily="18" charset="0"/>
                <a:cs typeface="Times New Roman" panose="02020603050405020304" pitchFamily="18" charset="0"/>
              </a:rPr>
              <a:t> main() </a:t>
            </a:r>
          </a:p>
          <a:p>
            <a:r>
              <a:rPr lang="en-IN"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int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num</a:t>
            </a:r>
            <a:r>
              <a:rPr lang="en-GB"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printf</a:t>
            </a:r>
            <a:r>
              <a:rPr lang="en-GB" sz="2800" dirty="0">
                <a:latin typeface="Times New Roman" panose="02020603050405020304" pitchFamily="18" charset="0"/>
                <a:cs typeface="Times New Roman" panose="02020603050405020304" pitchFamily="18" charset="0"/>
              </a:rPr>
              <a:t>("\n Enter any number : "); </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scanf</a:t>
            </a:r>
            <a:r>
              <a:rPr lang="en-GB" sz="2800" dirty="0">
                <a:latin typeface="Times New Roman" panose="02020603050405020304" pitchFamily="18" charset="0"/>
                <a:cs typeface="Times New Roman" panose="02020603050405020304" pitchFamily="18" charset="0"/>
              </a:rPr>
              <a:t>("%d", &amp;</a:t>
            </a:r>
            <a:r>
              <a:rPr lang="en-GB" sz="2800" dirty="0" err="1">
                <a:latin typeface="Times New Roman" panose="02020603050405020304" pitchFamily="18" charset="0"/>
                <a:cs typeface="Times New Roman" panose="02020603050405020304" pitchFamily="18" charset="0"/>
              </a:rPr>
              <a:t>num</a:t>
            </a:r>
            <a:r>
              <a:rPr lang="en-GB"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   if(</a:t>
            </a:r>
            <a:r>
              <a:rPr lang="en-GB" sz="2800" dirty="0" err="1">
                <a:solidFill>
                  <a:schemeClr val="accent2">
                    <a:lumMod val="50000"/>
                  </a:schemeClr>
                </a:solidFill>
                <a:latin typeface="Times New Roman" panose="02020603050405020304" pitchFamily="18" charset="0"/>
                <a:cs typeface="Times New Roman" panose="02020603050405020304" pitchFamily="18" charset="0"/>
              </a:rPr>
              <a:t>num</a:t>
            </a:r>
            <a:r>
              <a:rPr lang="en-GB" sz="2800" dirty="0">
                <a:solidFill>
                  <a:schemeClr val="accent2">
                    <a:lumMod val="50000"/>
                  </a:schemeClr>
                </a:solidFill>
                <a:latin typeface="Times New Roman" panose="02020603050405020304" pitchFamily="18" charset="0"/>
                <a:cs typeface="Times New Roman" panose="02020603050405020304" pitchFamily="18" charset="0"/>
              </a:rPr>
              <a:t>==0</a:t>
            </a:r>
            <a:r>
              <a:rPr lang="en-GB"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      </a:t>
            </a:r>
            <a:r>
              <a:rPr lang="en-GB" sz="28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2800" b="1" dirty="0">
                <a:solidFill>
                  <a:schemeClr val="accent3">
                    <a:lumMod val="50000"/>
                  </a:schemeClr>
                </a:solidFill>
                <a:latin typeface="Times New Roman" panose="02020603050405020304" pitchFamily="18" charset="0"/>
                <a:cs typeface="Times New Roman" panose="02020603050405020304" pitchFamily="18" charset="0"/>
              </a:rPr>
              <a:t>("\n The value is equal to zero"); </a:t>
            </a:r>
          </a:p>
          <a:p>
            <a:r>
              <a:rPr lang="en-GB" sz="2800" dirty="0">
                <a:latin typeface="Times New Roman" panose="02020603050405020304" pitchFamily="18" charset="0"/>
                <a:cs typeface="Times New Roman" panose="02020603050405020304" pitchFamily="18" charset="0"/>
              </a:rPr>
              <a:t>   else if(</a:t>
            </a:r>
            <a:r>
              <a:rPr lang="en-GB" sz="2800" dirty="0" err="1">
                <a:latin typeface="Times New Roman" panose="02020603050405020304" pitchFamily="18" charset="0"/>
                <a:cs typeface="Times New Roman" panose="02020603050405020304" pitchFamily="18" charset="0"/>
              </a:rPr>
              <a:t>num</a:t>
            </a:r>
            <a:r>
              <a:rPr lang="en-GB" sz="2800" dirty="0">
                <a:latin typeface="Times New Roman" panose="02020603050405020304" pitchFamily="18" charset="0"/>
                <a:cs typeface="Times New Roman" panose="02020603050405020304" pitchFamily="18" charset="0"/>
              </a:rPr>
              <a:t>&gt;0) </a:t>
            </a:r>
          </a:p>
          <a:p>
            <a:r>
              <a:rPr lang="en-GB" sz="2800" dirty="0">
                <a:latin typeface="Times New Roman" panose="02020603050405020304" pitchFamily="18" charset="0"/>
                <a:cs typeface="Times New Roman" panose="02020603050405020304" pitchFamily="18" charset="0"/>
              </a:rPr>
              <a:t>      </a:t>
            </a:r>
            <a:r>
              <a:rPr lang="en-GB" sz="2800" b="1" dirty="0" err="1">
                <a:solidFill>
                  <a:schemeClr val="accent3">
                    <a:lumMod val="75000"/>
                  </a:schemeClr>
                </a:solidFill>
                <a:latin typeface="Times New Roman" panose="02020603050405020304" pitchFamily="18" charset="0"/>
                <a:cs typeface="Times New Roman" panose="02020603050405020304" pitchFamily="18" charset="0"/>
              </a:rPr>
              <a:t>printf</a:t>
            </a:r>
            <a:r>
              <a:rPr lang="en-GB" sz="2800" b="1" dirty="0">
                <a:solidFill>
                  <a:schemeClr val="accent3">
                    <a:lumMod val="75000"/>
                  </a:schemeClr>
                </a:solidFill>
                <a:latin typeface="Times New Roman" panose="02020603050405020304" pitchFamily="18" charset="0"/>
                <a:cs typeface="Times New Roman" panose="02020603050405020304" pitchFamily="18" charset="0"/>
              </a:rPr>
              <a:t>("\n The number is positive"); </a:t>
            </a:r>
          </a:p>
          <a:p>
            <a:r>
              <a:rPr lang="en-GB" sz="2800" dirty="0">
                <a:latin typeface="Times New Roman" panose="02020603050405020304" pitchFamily="18" charset="0"/>
                <a:cs typeface="Times New Roman" panose="02020603050405020304" pitchFamily="18" charset="0"/>
              </a:rPr>
              <a:t>   else </a:t>
            </a:r>
          </a:p>
          <a:p>
            <a:r>
              <a:rPr lang="en-GB" sz="2800" dirty="0">
                <a:latin typeface="Times New Roman" panose="02020603050405020304" pitchFamily="18" charset="0"/>
                <a:cs typeface="Times New Roman" panose="02020603050405020304" pitchFamily="18" charset="0"/>
              </a:rPr>
              <a:t>      </a:t>
            </a:r>
            <a:r>
              <a:rPr lang="en-GB" sz="2800" dirty="0" err="1">
                <a:solidFill>
                  <a:srgbClr val="FF0000"/>
                </a:solidFill>
                <a:latin typeface="Times New Roman" panose="02020603050405020304" pitchFamily="18" charset="0"/>
                <a:cs typeface="Times New Roman" panose="02020603050405020304" pitchFamily="18" charset="0"/>
              </a:rPr>
              <a:t>printf</a:t>
            </a:r>
            <a:r>
              <a:rPr lang="en-GB" sz="2800" dirty="0">
                <a:solidFill>
                  <a:srgbClr val="FF0000"/>
                </a:solidFill>
                <a:latin typeface="Times New Roman" panose="02020603050405020304" pitchFamily="18" charset="0"/>
                <a:cs typeface="Times New Roman" panose="02020603050405020304" pitchFamily="18" charset="0"/>
              </a:rPr>
              <a:t>("\n The number is negative"); </a:t>
            </a:r>
          </a:p>
          <a:p>
            <a:r>
              <a:rPr lang="en-GB" sz="2800" dirty="0">
                <a:latin typeface="Times New Roman" panose="02020603050405020304" pitchFamily="18" charset="0"/>
                <a:cs typeface="Times New Roman" panose="02020603050405020304" pitchFamily="18" charset="0"/>
              </a:rPr>
              <a:t>   return 0; </a:t>
            </a:r>
          </a:p>
          <a:p>
            <a:r>
              <a:rPr lang="en-GB"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3E10BD-F2B7-0967-2891-D508AB819AB0}"/>
              </a:ext>
            </a:extLst>
          </p:cNvPr>
          <p:cNvSpPr txBox="1"/>
          <p:nvPr/>
        </p:nvSpPr>
        <p:spPr>
          <a:xfrm>
            <a:off x="831850" y="10383764"/>
            <a:ext cx="7924800"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Example - Program to check the given number is positive or negative or equal to zero.</a:t>
            </a:r>
          </a:p>
        </p:txBody>
      </p:sp>
    </p:spTree>
    <p:extLst>
      <p:ext uri="{BB962C8B-B14F-4D97-AF65-F5344CB8AC3E}">
        <p14:creationId xmlns:p14="http://schemas.microsoft.com/office/powerpoint/2010/main" val="334397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Rectangle 11"/>
          <p:cNvSpPr/>
          <p:nvPr/>
        </p:nvSpPr>
        <p:spPr>
          <a:xfrm>
            <a:off x="1627527" y="2398737"/>
            <a:ext cx="8644392" cy="8402300"/>
          </a:xfrm>
          <a:prstGeom prst="rect">
            <a:avLst/>
          </a:prstGeom>
          <a:ln>
            <a:solidFill>
              <a:srgbClr val="92D050"/>
            </a:solidFill>
          </a:ln>
        </p:spPr>
        <p:txBody>
          <a:bodyPr wrap="square">
            <a:spAutoFit/>
          </a:bodyPr>
          <a:lstStyle/>
          <a:p>
            <a:r>
              <a:rPr lang="en-IN" sz="3000" dirty="0">
                <a:latin typeface="Times New Roman" panose="02020603050405020304" pitchFamily="18" charset="0"/>
                <a:cs typeface="Times New Roman" panose="02020603050405020304" pitchFamily="18" charset="0"/>
              </a:rPr>
              <a:t>#include&lt;</a:t>
            </a:r>
            <a:r>
              <a:rPr lang="en-IN" sz="3000" dirty="0" err="1">
                <a:latin typeface="Times New Roman" panose="02020603050405020304" pitchFamily="18" charset="0"/>
                <a:cs typeface="Times New Roman" panose="02020603050405020304" pitchFamily="18" charset="0"/>
              </a:rPr>
              <a:t>stdio.h</a:t>
            </a:r>
            <a:r>
              <a:rPr lang="en-IN" sz="3000" dirty="0">
                <a:latin typeface="Times New Roman" panose="02020603050405020304" pitchFamily="18" charset="0"/>
                <a:cs typeface="Times New Roman" panose="02020603050405020304" pitchFamily="18" charset="0"/>
              </a:rPr>
              <a:t>&gt;</a:t>
            </a:r>
          </a:p>
          <a:p>
            <a:r>
              <a:rPr lang="en-IN" sz="3000" dirty="0">
                <a:latin typeface="Times New Roman" panose="02020603050405020304" pitchFamily="18" charset="0"/>
                <a:cs typeface="Times New Roman" panose="02020603050405020304" pitchFamily="18" charset="0"/>
              </a:rPr>
              <a:t>void main()</a:t>
            </a:r>
          </a:p>
          <a:p>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int</a:t>
            </a:r>
            <a:r>
              <a:rPr lang="en-IN" sz="3000" dirty="0">
                <a:latin typeface="Times New Roman" panose="02020603050405020304" pitchFamily="18" charset="0"/>
                <a:cs typeface="Times New Roman" panose="02020603050405020304" pitchFamily="18" charset="0"/>
              </a:rPr>
              <a:t> marks;</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("Enter your marks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scanf</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d",&amp;marks</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if(marks&lt;0 || marks&gt;100)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("Wrong Entry");</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else if(marks&lt;50)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F");</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else if(marks&gt;=50 &amp;&amp; marks&lt;60)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D");</a:t>
            </a:r>
          </a:p>
          <a:p>
            <a:r>
              <a:rPr lang="en-IN" sz="3000" dirty="0">
                <a:latin typeface="Times New Roman" panose="02020603050405020304" pitchFamily="18" charset="0"/>
                <a:cs typeface="Times New Roman" panose="02020603050405020304" pitchFamily="18" charset="0"/>
              </a:rPr>
              <a:t>    }</a:t>
            </a:r>
          </a:p>
        </p:txBody>
      </p:sp>
      <p:sp>
        <p:nvSpPr>
          <p:cNvPr id="14" name="Rectangle 13"/>
          <p:cNvSpPr/>
          <p:nvPr/>
        </p:nvSpPr>
        <p:spPr>
          <a:xfrm>
            <a:off x="1595777" y="1699290"/>
            <a:ext cx="16465256" cy="861774"/>
          </a:xfrm>
          <a:prstGeom prst="rect">
            <a:avLst/>
          </a:prstGeom>
        </p:spPr>
        <p:txBody>
          <a:bodyPr wrap="square">
            <a:spAutoFit/>
          </a:bodyPr>
          <a:lstStyle/>
          <a:p>
            <a:pPr marL="0" lvl="1"/>
            <a:r>
              <a:rPr lang="en-GB" sz="2500" b="1" dirty="0">
                <a:solidFill>
                  <a:schemeClr val="accent1">
                    <a:lumMod val="75000"/>
                  </a:schemeClr>
                </a:solidFill>
              </a:rPr>
              <a:t>Example 1: Write a program to print grade of the user based on the input marks.</a:t>
            </a:r>
          </a:p>
          <a:p>
            <a:pPr marL="0" lvl="1"/>
            <a:endParaRPr lang="en-GB" sz="2500" b="1" dirty="0">
              <a:solidFill>
                <a:schemeClr val="accent1">
                  <a:lumMod val="75000"/>
                </a:schemeClr>
              </a:solidFill>
            </a:endParaRPr>
          </a:p>
        </p:txBody>
      </p:sp>
      <p:sp>
        <p:nvSpPr>
          <p:cNvPr id="17" name="Rectangle 16"/>
          <p:cNvSpPr/>
          <p:nvPr/>
        </p:nvSpPr>
        <p:spPr>
          <a:xfrm>
            <a:off x="10737850" y="2433975"/>
            <a:ext cx="7323183" cy="8402300"/>
          </a:xfrm>
          <a:prstGeom prst="rect">
            <a:avLst/>
          </a:prstGeom>
          <a:ln>
            <a:solidFill>
              <a:srgbClr val="92D050"/>
            </a:solidFill>
          </a:ln>
        </p:spPr>
        <p:txBody>
          <a:bodyPr wrap="square">
            <a:spAutoFit/>
          </a:bodyPr>
          <a:lstStyle/>
          <a:p>
            <a:r>
              <a:rPr lang="en-IN" sz="3000" dirty="0">
                <a:latin typeface="Times New Roman" panose="02020603050405020304" pitchFamily="18" charset="0"/>
                <a:cs typeface="Times New Roman" panose="02020603050405020304" pitchFamily="18" charset="0"/>
              </a:rPr>
              <a:t>else if(marks&gt;=60 &amp;&amp; marks&lt;70)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C");</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else if(marks&gt;=70 &amp;&amp; marks&lt;80)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B");</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else if(marks&gt;=80 &amp;&amp; marks&lt;90)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A");</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else</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A+");</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a:t>
            </a:r>
            <a:endParaRPr lang="en-GB"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069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905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Rectangle 11"/>
          <p:cNvSpPr/>
          <p:nvPr/>
        </p:nvSpPr>
        <p:spPr>
          <a:xfrm>
            <a:off x="1593850" y="2073275"/>
            <a:ext cx="8335623" cy="8556188"/>
          </a:xfrm>
          <a:prstGeom prst="rect">
            <a:avLst/>
          </a:prstGeom>
          <a:ln>
            <a:solidFill>
              <a:srgbClr val="92D050"/>
            </a:solidFill>
          </a:ln>
        </p:spPr>
        <p:txBody>
          <a:bodyPr wrap="square">
            <a:spAutoFit/>
          </a:bodyPr>
          <a:lstStyle/>
          <a:p>
            <a:r>
              <a:rPr lang="en-IN" sz="2200" dirty="0">
                <a:latin typeface="Times New Roman" panose="02020603050405020304" pitchFamily="18" charset="0"/>
                <a:cs typeface="Times New Roman" panose="02020603050405020304" pitchFamily="18" charset="0"/>
              </a:rPr>
              <a:t>#include&lt;</a:t>
            </a:r>
            <a:r>
              <a:rPr lang="en-IN" sz="2200" dirty="0" err="1">
                <a:latin typeface="Times New Roman" panose="02020603050405020304" pitchFamily="18" charset="0"/>
                <a:cs typeface="Times New Roman" panose="02020603050405020304" pitchFamily="18" charset="0"/>
              </a:rPr>
              <a:t>stdio.h</a:t>
            </a:r>
            <a:r>
              <a:rPr lang="en-IN" sz="2200" dirty="0">
                <a:latin typeface="Times New Roman" panose="02020603050405020304" pitchFamily="18" charset="0"/>
                <a:cs typeface="Times New Roman" panose="02020603050405020304" pitchFamily="18" charset="0"/>
              </a:rPr>
              <a:t>&gt;</a:t>
            </a:r>
          </a:p>
          <a:p>
            <a:r>
              <a:rPr lang="en-IN" sz="2200" dirty="0">
                <a:latin typeface="Times New Roman" panose="02020603050405020304" pitchFamily="18" charset="0"/>
                <a:cs typeface="Times New Roman" panose="02020603050405020304" pitchFamily="18" charset="0"/>
              </a:rPr>
              <a:t>void main()</a:t>
            </a:r>
          </a:p>
          <a:p>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units;</a:t>
            </a:r>
          </a:p>
          <a:p>
            <a:r>
              <a:rPr lang="en-GB" sz="2200" dirty="0">
                <a:latin typeface="Times New Roman" panose="02020603050405020304" pitchFamily="18" charset="0"/>
                <a:cs typeface="Times New Roman" panose="02020603050405020304" pitchFamily="18" charset="0"/>
              </a:rPr>
              <a:t>    float </a:t>
            </a:r>
            <a:r>
              <a:rPr lang="en-GB" sz="2200" dirty="0" err="1">
                <a:latin typeface="Times New Roman" panose="02020603050405020304" pitchFamily="18" charset="0"/>
                <a:cs typeface="Times New Roman" panose="02020603050405020304" pitchFamily="18" charset="0"/>
              </a:rPr>
              <a:t>e_bill</a:t>
            </a:r>
            <a:r>
              <a:rPr lang="en-GB"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("Enter number of units consumed: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d",&amp;units</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if(units&gt;0 &amp;&amp; units&lt;=100)</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e_bill</a:t>
            </a:r>
            <a:r>
              <a:rPr lang="en-IN" sz="2200" dirty="0">
                <a:latin typeface="Times New Roman" panose="02020603050405020304" pitchFamily="18" charset="0"/>
                <a:cs typeface="Times New Roman" panose="02020603050405020304" pitchFamily="18" charset="0"/>
              </a:rPr>
              <a:t>=units*2+15;</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 if(units &gt;100 &amp;&amp; units&lt;=200)</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e_bill</a:t>
            </a:r>
            <a:r>
              <a:rPr lang="en-IN" sz="2200" dirty="0">
                <a:latin typeface="Times New Roman" panose="02020603050405020304" pitchFamily="18" charset="0"/>
                <a:cs typeface="Times New Roman" panose="02020603050405020304" pitchFamily="18" charset="0"/>
              </a:rPr>
              <a:t>=units*3+25;</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 if(units&gt;200 &amp;&amp; units&lt;=300)</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e_bill</a:t>
            </a:r>
            <a:r>
              <a:rPr lang="en-IN" sz="2200" dirty="0">
                <a:latin typeface="Times New Roman" panose="02020603050405020304" pitchFamily="18" charset="0"/>
                <a:cs typeface="Times New Roman" panose="02020603050405020304" pitchFamily="18" charset="0"/>
              </a:rPr>
              <a:t>=units*3+35;</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e_bill</a:t>
            </a:r>
            <a:r>
              <a:rPr lang="en-IN" sz="2200" dirty="0">
                <a:latin typeface="Times New Roman" panose="02020603050405020304" pitchFamily="18" charset="0"/>
                <a:cs typeface="Times New Roman" panose="02020603050405020304" pitchFamily="18" charset="0"/>
              </a:rPr>
              <a:t>=units*5+50;;</a:t>
            </a:r>
          </a:p>
          <a:p>
            <a:r>
              <a:rPr lang="en-IN" sz="2200" dirty="0">
                <a:latin typeface="Times New Roman" panose="02020603050405020304" pitchFamily="18" charset="0"/>
                <a:cs typeface="Times New Roman" panose="02020603050405020304" pitchFamily="18" charset="0"/>
              </a:rPr>
              <a:t>    }</a:t>
            </a:r>
          </a:p>
          <a:p>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printf</a:t>
            </a:r>
            <a:r>
              <a:rPr lang="en-GB" sz="2200"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a:t>
            </a:r>
            <a:r>
              <a:rPr lang="en-GB" sz="2200" dirty="0">
                <a:latin typeface="Times New Roman" panose="02020603050405020304" pitchFamily="18" charset="0"/>
                <a:cs typeface="Times New Roman" panose="02020603050405020304" pitchFamily="18" charset="0"/>
              </a:rPr>
              <a:t>\</a:t>
            </a:r>
            <a:r>
              <a:rPr lang="en-GB" sz="2200" dirty="0" err="1">
                <a:latin typeface="Times New Roman" panose="02020603050405020304" pitchFamily="18" charset="0"/>
                <a:cs typeface="Times New Roman" panose="02020603050405020304" pitchFamily="18" charset="0"/>
              </a:rPr>
              <a:t>nThe</a:t>
            </a:r>
            <a:r>
              <a:rPr lang="en-GB" sz="2200" dirty="0">
                <a:latin typeface="Times New Roman" panose="02020603050405020304" pitchFamily="18" charset="0"/>
                <a:cs typeface="Times New Roman" panose="02020603050405020304" pitchFamily="18" charset="0"/>
              </a:rPr>
              <a:t> electricity billing amount is Rs. %f</a:t>
            </a:r>
            <a:r>
              <a:rPr lang="en-IN" sz="2200" dirty="0">
                <a:latin typeface="Times New Roman" panose="02020603050405020304" pitchFamily="18" charset="0"/>
                <a:cs typeface="Times New Roman" panose="02020603050405020304" pitchFamily="18" charset="0"/>
              </a:rPr>
              <a:t> ", </a:t>
            </a:r>
            <a:r>
              <a:rPr lang="en-GB" sz="2200" dirty="0" err="1">
                <a:latin typeface="Times New Roman" panose="02020603050405020304" pitchFamily="18" charset="0"/>
                <a:cs typeface="Times New Roman" panose="02020603050405020304" pitchFamily="18" charset="0"/>
              </a:rPr>
              <a:t>e_bill</a:t>
            </a:r>
            <a:r>
              <a:rPr lang="en-GB" sz="2200" dirty="0">
                <a:latin typeface="Times New Roman" panose="02020603050405020304" pitchFamily="18" charset="0"/>
                <a:cs typeface="Times New Roman" panose="02020603050405020304" pitchFamily="18" charset="0"/>
              </a:rPr>
              <a:t>);</a:t>
            </a:r>
          </a:p>
          <a:p>
            <a:r>
              <a:rPr lang="en-GB"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
        <p:nvSpPr>
          <p:cNvPr id="14" name="Rectangle 13"/>
          <p:cNvSpPr/>
          <p:nvPr/>
        </p:nvSpPr>
        <p:spPr>
          <a:xfrm>
            <a:off x="1570377" y="1210861"/>
            <a:ext cx="8695192" cy="861774"/>
          </a:xfrm>
          <a:prstGeom prst="rect">
            <a:avLst/>
          </a:prstGeom>
        </p:spPr>
        <p:txBody>
          <a:bodyPr wrap="square">
            <a:spAutoFit/>
          </a:bodyPr>
          <a:lstStyle/>
          <a:p>
            <a:pPr marL="0" lvl="1"/>
            <a:r>
              <a:rPr lang="en-GB" sz="2500" b="1" dirty="0">
                <a:solidFill>
                  <a:schemeClr val="accent1">
                    <a:lumMod val="75000"/>
                  </a:schemeClr>
                </a:solidFill>
              </a:rPr>
              <a:t>Example 2: </a:t>
            </a:r>
            <a:r>
              <a:rPr lang="en-GB" sz="2400" b="1" dirty="0">
                <a:solidFill>
                  <a:schemeClr val="accent1">
                    <a:lumMod val="75000"/>
                  </a:schemeClr>
                </a:solidFill>
              </a:rPr>
              <a:t>Write a program </a:t>
            </a:r>
            <a:r>
              <a:rPr lang="en-GB" sz="2500" b="1" dirty="0">
                <a:solidFill>
                  <a:schemeClr val="accent1">
                    <a:lumMod val="75000"/>
                  </a:schemeClr>
                </a:solidFill>
              </a:rPr>
              <a:t>to compute Electricity bill based on total units consumed.</a:t>
            </a:r>
          </a:p>
        </p:txBody>
      </p:sp>
      <p:sp>
        <p:nvSpPr>
          <p:cNvPr id="15" name="Rectangle 14"/>
          <p:cNvSpPr/>
          <p:nvPr/>
        </p:nvSpPr>
        <p:spPr>
          <a:xfrm>
            <a:off x="10505054" y="2413437"/>
            <a:ext cx="8335623" cy="8217634"/>
          </a:xfrm>
          <a:prstGeom prst="rect">
            <a:avLst/>
          </a:prstGeom>
          <a:ln>
            <a:solidFill>
              <a:srgbClr val="92D050"/>
            </a:solidFill>
          </a:ln>
        </p:spPr>
        <p:txBody>
          <a:bodyPr wrap="square">
            <a:spAutoFit/>
          </a:bodyPr>
          <a:lstStyle/>
          <a:p>
            <a:r>
              <a:rPr lang="en-IN" sz="2200" dirty="0">
                <a:latin typeface="Times New Roman" panose="02020603050405020304" pitchFamily="18" charset="0"/>
                <a:cs typeface="Times New Roman" panose="02020603050405020304" pitchFamily="18" charset="0"/>
              </a:rPr>
              <a:t>#include&lt;stdio.h&gt;</a:t>
            </a:r>
          </a:p>
          <a:p>
            <a:r>
              <a:rPr lang="en-IN" sz="2200" dirty="0">
                <a:latin typeface="Times New Roman" panose="02020603050405020304" pitchFamily="18" charset="0"/>
                <a:cs typeface="Times New Roman" panose="02020603050405020304" pitchFamily="18" charset="0"/>
              </a:rPr>
              <a:t>void main()</a:t>
            </a:r>
          </a:p>
          <a:p>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int n1,n2;</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("Enter two numbers: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("%d %d",&amp;n1,&amp;n2);</a:t>
            </a:r>
          </a:p>
          <a:p>
            <a:r>
              <a:rPr lang="en-IN" sz="2200" dirty="0">
                <a:latin typeface="Times New Roman" panose="02020603050405020304" pitchFamily="18" charset="0"/>
                <a:cs typeface="Times New Roman" panose="02020603050405020304" pitchFamily="18" charset="0"/>
              </a:rPr>
              <a:t>    if(n1 == n2)</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("Both %d and %d are equal. ", n1, n2 );</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 if(n1&gt;n2)</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 " %d is greater than %d ", n1,n2 );</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 if(n1&lt;n2)</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 %d is smaller than %d ", n1, n2 );</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(",%d and %d are not related", n1, n2 );</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a:t>
            </a:r>
          </a:p>
          <a:p>
            <a:endParaRPr lang="en-IN"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10458619" y="1158875"/>
            <a:ext cx="8335623" cy="1246495"/>
          </a:xfrm>
          <a:prstGeom prst="rect">
            <a:avLst/>
          </a:prstGeom>
        </p:spPr>
        <p:txBody>
          <a:bodyPr wrap="square">
            <a:spAutoFit/>
          </a:bodyPr>
          <a:lstStyle/>
          <a:p>
            <a:pPr marL="0" lvl="1"/>
            <a:r>
              <a:rPr lang="en-GB" sz="2500" b="1" dirty="0">
                <a:solidFill>
                  <a:schemeClr val="accent1">
                    <a:lumMod val="75000"/>
                  </a:schemeClr>
                </a:solidFill>
              </a:rPr>
              <a:t>Example 3:</a:t>
            </a:r>
            <a:r>
              <a:rPr lang="en-GB" sz="2400" b="1" dirty="0">
                <a:solidFill>
                  <a:schemeClr val="accent1">
                    <a:lumMod val="75000"/>
                  </a:schemeClr>
                </a:solidFill>
              </a:rPr>
              <a:t> </a:t>
            </a:r>
            <a:r>
              <a:rPr lang="en-GB" sz="2500" b="1" dirty="0">
                <a:solidFill>
                  <a:schemeClr val="accent1">
                    <a:lumMod val="75000"/>
                  </a:schemeClr>
                </a:solidFill>
              </a:rPr>
              <a:t>Write a program to compare two numbers n1 and n2 and find n1 is equal to n2 or n1 is less than n2 or n1 more than n2.</a:t>
            </a:r>
          </a:p>
        </p:txBody>
      </p:sp>
    </p:spTree>
    <p:extLst>
      <p:ext uri="{BB962C8B-B14F-4D97-AF65-F5344CB8AC3E}">
        <p14:creationId xmlns:p14="http://schemas.microsoft.com/office/powerpoint/2010/main" val="933517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1224551" y="1235075"/>
            <a:ext cx="17654998" cy="51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GB" sz="3500" b="1" i="1" dirty="0">
                <a:latin typeface="Times New Roman" panose="02020603050405020304" pitchFamily="18" charset="0"/>
                <a:cs typeface="Times New Roman" panose="02020603050405020304" pitchFamily="18" charset="0"/>
              </a:rPr>
              <a:t>if-else-if </a:t>
            </a:r>
            <a:r>
              <a:rPr lang="en-GB" sz="3500" dirty="0">
                <a:latin typeface="Times New Roman" panose="02020603050405020304" pitchFamily="18" charset="0"/>
                <a:cs typeface="Times New Roman" panose="02020603050405020304" pitchFamily="18" charset="0"/>
              </a:rPr>
              <a:t>inside another </a:t>
            </a:r>
            <a:r>
              <a:rPr lang="en-GB" sz="3500" b="1" i="1" dirty="0">
                <a:latin typeface="Times New Roman" panose="02020603050405020304" pitchFamily="18" charset="0"/>
                <a:cs typeface="Times New Roman" panose="02020603050405020304" pitchFamily="18" charset="0"/>
              </a:rPr>
              <a:t>if-else-if</a:t>
            </a:r>
            <a:r>
              <a:rPr lang="en-GB" sz="3500" dirty="0">
                <a:latin typeface="Times New Roman" panose="02020603050405020304" pitchFamily="18" charset="0"/>
                <a:cs typeface="Times New Roman" panose="02020603050405020304" pitchFamily="18" charset="0"/>
              </a:rPr>
              <a:t> construct is called as nested </a:t>
            </a:r>
            <a:r>
              <a:rPr lang="en-GB" sz="3500" b="1" i="1" dirty="0">
                <a:latin typeface="Times New Roman" panose="02020603050405020304" pitchFamily="18" charset="0"/>
                <a:cs typeface="Times New Roman" panose="02020603050405020304" pitchFamily="18" charset="0"/>
              </a:rPr>
              <a:t>if-else-if</a:t>
            </a:r>
            <a:r>
              <a:rPr lang="en-GB" sz="3500" dirty="0">
                <a:latin typeface="Times New Roman" panose="02020603050405020304" pitchFamily="18" charset="0"/>
                <a:cs typeface="Times New Roman" panose="02020603050405020304" pitchFamily="18" charset="0"/>
              </a:rPr>
              <a:t>.</a:t>
            </a:r>
            <a:endParaRPr lang="en-IN" sz="3500" dirty="0">
              <a:latin typeface="Times New Roman" panose="02020603050405020304" pitchFamily="18" charset="0"/>
              <a:cs typeface="Times New Roman" panose="02020603050405020304" pitchFamily="18" charset="0"/>
            </a:endParaRPr>
          </a:p>
        </p:txBody>
      </p:sp>
      <p:sp>
        <p:nvSpPr>
          <p:cNvPr id="2" name="Rectangle 1"/>
          <p:cNvSpPr/>
          <p:nvPr/>
        </p:nvSpPr>
        <p:spPr>
          <a:xfrm>
            <a:off x="3415415" y="473075"/>
            <a:ext cx="8922635"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for the </a:t>
            </a:r>
            <a:r>
              <a:rPr lang="en-IN" sz="4000" dirty="0">
                <a:solidFill>
                  <a:schemeClr val="accent1">
                    <a:lumMod val="75000"/>
                  </a:schemeClr>
                </a:solidFill>
                <a:latin typeface="Times New Roman" panose="02020603050405020304" pitchFamily="18" charset="0"/>
                <a:cs typeface="Times New Roman" panose="02020603050405020304" pitchFamily="18" charset="0"/>
              </a:rPr>
              <a:t>nested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if-else-if </a:t>
            </a:r>
            <a:r>
              <a:rPr lang="en-IN" sz="4000" dirty="0">
                <a:solidFill>
                  <a:schemeClr val="accent1">
                    <a:lumMod val="75000"/>
                  </a:schemeClr>
                </a:solidFill>
                <a:latin typeface="Times New Roman" panose="02020603050405020304" pitchFamily="18" charset="0"/>
                <a:cs typeface="Times New Roman" panose="02020603050405020304" pitchFamily="18" charset="0"/>
              </a:rPr>
              <a:t>statement</a:t>
            </a:r>
          </a:p>
        </p:txBody>
      </p:sp>
      <p:sp>
        <p:nvSpPr>
          <p:cNvPr id="5" name="Rectangle 4"/>
          <p:cNvSpPr/>
          <p:nvPr/>
        </p:nvSpPr>
        <p:spPr>
          <a:xfrm>
            <a:off x="1358900" y="1883698"/>
            <a:ext cx="8389080" cy="8402300"/>
          </a:xfrm>
          <a:prstGeom prst="rect">
            <a:avLst/>
          </a:prstGeom>
          <a:ln w="12700">
            <a:solidFill>
              <a:schemeClr val="tx1"/>
            </a:solidFill>
          </a:ln>
        </p:spPr>
        <p:txBody>
          <a:bodyPr wrap="square">
            <a:spAutoFit/>
          </a:bodyPr>
          <a:lstStyle/>
          <a:p>
            <a:r>
              <a:rPr lang="en-IN" sz="2000" dirty="0">
                <a:latin typeface="Times New Roman" panose="02020603050405020304" pitchFamily="18" charset="0"/>
                <a:cs typeface="Times New Roman" panose="02020603050405020304" pitchFamily="18" charset="0"/>
              </a:rPr>
              <a:t>#include&lt;stdio.h&gt;</a:t>
            </a:r>
          </a:p>
          <a:p>
            <a:r>
              <a:rPr lang="en-IN" sz="2000" dirty="0">
                <a:latin typeface="Times New Roman" panose="02020603050405020304" pitchFamily="18" charset="0"/>
                <a:cs typeface="Times New Roman" panose="02020603050405020304" pitchFamily="18" charset="0"/>
              </a:rPr>
              <a:t>void main()</a:t>
            </a:r>
          </a:p>
          <a:p>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int </a:t>
            </a:r>
            <a:r>
              <a:rPr lang="en-IN" sz="2000" dirty="0" err="1">
                <a:latin typeface="Times New Roman" panose="02020603050405020304" pitchFamily="18" charset="0"/>
                <a:cs typeface="Times New Roman" panose="02020603050405020304" pitchFamily="18" charset="0"/>
              </a:rPr>
              <a:t>college,program</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("\n1. College A\n2. College B\n3. Exit\n");</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your college: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d",&amp;college</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if(college==1)</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("\n1. Program X1\n2. Program Y1\n3. Program Z1");</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your choice: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d",&amp;program</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if(program==1)</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[1-100] to get into Program X1.");</a:t>
            </a:r>
          </a:p>
          <a:p>
            <a:r>
              <a:rPr lang="en-IN" sz="2000" dirty="0">
                <a:latin typeface="Times New Roman" panose="02020603050405020304" pitchFamily="18" charset="0"/>
                <a:cs typeface="Times New Roman" panose="02020603050405020304" pitchFamily="18" charset="0"/>
              </a:rPr>
              <a:t>        else if(program==2)</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[101-500]to get into Program X1.");</a:t>
            </a:r>
          </a:p>
          <a:p>
            <a:r>
              <a:rPr lang="en-IN" sz="2000" dirty="0">
                <a:latin typeface="Times New Roman" panose="02020603050405020304" pitchFamily="18" charset="0"/>
                <a:cs typeface="Times New Roman" panose="02020603050405020304" pitchFamily="18" charset="0"/>
              </a:rPr>
              <a:t>        else if(program==3)</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[501-999]to get into Program X1.");</a:t>
            </a:r>
          </a:p>
          <a:p>
            <a:r>
              <a:rPr lang="en-IN" sz="2000" dirty="0">
                <a:latin typeface="Times New Roman" panose="02020603050405020304" pitchFamily="18" charset="0"/>
                <a:cs typeface="Times New Roman" panose="02020603050405020304" pitchFamily="18" charset="0"/>
              </a:rPr>
              <a:t>        else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valid program [1-3]");</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 if(college==2)</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("There are no seats available, good luck for next year!!!");</a:t>
            </a:r>
          </a:p>
          <a:p>
            <a:r>
              <a:rPr lang="en-IN" sz="2000" dirty="0">
                <a:latin typeface="Times New Roman" panose="02020603050405020304" pitchFamily="18" charset="0"/>
                <a:cs typeface="Times New Roman" panose="02020603050405020304" pitchFamily="18" charset="0"/>
              </a:rPr>
              <a:t>    else</a:t>
            </a:r>
          </a:p>
          <a:p>
            <a:r>
              <a:rPr lang="en-IN" sz="2000" dirty="0">
                <a:latin typeface="Times New Roman" panose="02020603050405020304" pitchFamily="18" charset="0"/>
                <a:cs typeface="Times New Roman" panose="02020603050405020304" pitchFamily="18" charset="0"/>
              </a:rPr>
              <a:t>        exit(0);</a:t>
            </a:r>
          </a:p>
          <a:p>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10128250" y="1844675"/>
            <a:ext cx="8686800" cy="8402300"/>
          </a:xfrm>
          <a:prstGeom prst="rect">
            <a:avLst/>
          </a:prstGeom>
          <a:ln w="12700">
            <a:solidFill>
              <a:schemeClr val="tx1"/>
            </a:solidFill>
          </a:ln>
        </p:spPr>
        <p:txBody>
          <a:bodyPr wrap="square">
            <a:spAutoFit/>
          </a:bodyPr>
          <a:lstStyle/>
          <a:p>
            <a:r>
              <a:rPr lang="en-IN" sz="2000" dirty="0">
                <a:latin typeface="Times New Roman" panose="02020603050405020304" pitchFamily="18" charset="0"/>
                <a:cs typeface="Times New Roman" panose="02020603050405020304" pitchFamily="18" charset="0"/>
              </a:rPr>
              <a:t> else if(college==2)</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("\n1. Program X2\n2. Program Y2\n3. Program Z2");</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your choice: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d",&amp;program</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if(program==1)</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[1000-2000] to get into program X2.");</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 if(program==2)</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[2001-5000]to get into program X2.");</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 if(program==3)</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[5001-9999]to get into program X2.");</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valid program [1-3]");</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valid college [1-5]");</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8246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365250" y="1235075"/>
            <a:ext cx="17297400" cy="9694962"/>
          </a:xfrm>
          <a:prstGeom prst="rect">
            <a:avLst/>
          </a:prstGeom>
        </p:spPr>
        <p:txBody>
          <a:bodyPr wrap="square">
            <a:spAutoFit/>
          </a:bodyPr>
          <a:lstStyle/>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A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statement is a multi-way decision statement that is a simplified version of an </a:t>
            </a:r>
            <a:r>
              <a:rPr lang="en-GB" sz="3900" b="1" i="1" dirty="0">
                <a:latin typeface="Times New Roman" panose="02020603050405020304" pitchFamily="18" charset="0"/>
                <a:cs typeface="Times New Roman" panose="02020603050405020304" pitchFamily="18" charset="0"/>
              </a:rPr>
              <a:t>if– else–if</a:t>
            </a:r>
            <a:r>
              <a:rPr lang="en-GB" sz="3900" dirty="0">
                <a:latin typeface="Times New Roman" panose="02020603050405020304" pitchFamily="18" charset="0"/>
                <a:cs typeface="Times New Roman" panose="02020603050405020304" pitchFamily="18" charset="0"/>
              </a:rPr>
              <a:t> block. </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Switch is a control statement that allows a value of any variable to change control of execution and switch makes one selection when there are several choices to be made. As an alternative to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still we can use an </a:t>
            </a:r>
            <a:r>
              <a:rPr lang="en-GB" sz="3900" b="1" i="1" dirty="0">
                <a:latin typeface="Times New Roman" panose="02020603050405020304" pitchFamily="18" charset="0"/>
                <a:cs typeface="Times New Roman" panose="02020603050405020304" pitchFamily="18" charset="0"/>
              </a:rPr>
              <a:t>if-else-if</a:t>
            </a:r>
            <a:r>
              <a:rPr lang="en-GB" sz="3900" dirty="0">
                <a:latin typeface="Times New Roman" panose="02020603050405020304" pitchFamily="18" charset="0"/>
                <a:cs typeface="Times New Roman" panose="02020603050405020304" pitchFamily="18" charset="0"/>
              </a:rPr>
              <a:t> statement.</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But use of </a:t>
            </a:r>
            <a:r>
              <a:rPr lang="en-GB" sz="3900" b="1" i="1" dirty="0">
                <a:latin typeface="Times New Roman" panose="02020603050405020304" pitchFamily="18" charset="0"/>
                <a:cs typeface="Times New Roman" panose="02020603050405020304" pitchFamily="18" charset="0"/>
              </a:rPr>
              <a:t>if-else-if</a:t>
            </a:r>
            <a:r>
              <a:rPr lang="en-GB" sz="3900" dirty="0">
                <a:latin typeface="Times New Roman" panose="02020603050405020304" pitchFamily="18" charset="0"/>
                <a:cs typeface="Times New Roman" panose="02020603050405020304" pitchFamily="18" charset="0"/>
              </a:rPr>
              <a:t> is not suggested if the number of alternative conditions increases as it leads to increase in complexity of the program.</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In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statement the values of a given variable (or expression) are tested against a list of </a:t>
            </a:r>
            <a:r>
              <a:rPr lang="en-GB" sz="3900" b="1" i="1" dirty="0">
                <a:latin typeface="Times New Roman" panose="02020603050405020304" pitchFamily="18" charset="0"/>
                <a:cs typeface="Times New Roman" panose="02020603050405020304" pitchFamily="18" charset="0"/>
              </a:rPr>
              <a:t>case constants</a:t>
            </a:r>
            <a:r>
              <a:rPr lang="en-GB" sz="3900" dirty="0">
                <a:latin typeface="Times New Roman" panose="02020603050405020304" pitchFamily="18" charset="0"/>
                <a:cs typeface="Times New Roman" panose="02020603050405020304" pitchFamily="18" charset="0"/>
              </a:rPr>
              <a:t> or </a:t>
            </a:r>
            <a:r>
              <a:rPr lang="en-GB" sz="3900" b="1" i="1" dirty="0">
                <a:latin typeface="Times New Roman" panose="02020603050405020304" pitchFamily="18" charset="0"/>
                <a:cs typeface="Times New Roman" panose="02020603050405020304" pitchFamily="18" charset="0"/>
              </a:rPr>
              <a:t>constant expressions</a:t>
            </a:r>
            <a:r>
              <a:rPr lang="en-GB" sz="3900" dirty="0">
                <a:latin typeface="Times New Roman" panose="02020603050405020304" pitchFamily="18" charset="0"/>
                <a:cs typeface="Times New Roman" panose="02020603050405020304" pitchFamily="18" charset="0"/>
              </a:rPr>
              <a:t>(case values) and when a match is found a block of statements associated with that case is executed.</a:t>
            </a:r>
          </a:p>
          <a:p>
            <a:pPr marL="571500" indent="-571500" algn="just">
              <a:buFont typeface="Arial" panose="020B0604020202020204" pitchFamily="34" charset="0"/>
              <a:buChar char="•"/>
            </a:pP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is mostly used when there is only one variable to evaluate in the expression and as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statement compare the value of variable to only integer case constant, so the value of variable must be an integer or character type.</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The </a:t>
            </a:r>
            <a:r>
              <a:rPr lang="en-GB" sz="3900" b="1" i="1" dirty="0">
                <a:latin typeface="Times New Roman" panose="02020603050405020304" pitchFamily="18" charset="0"/>
                <a:cs typeface="Times New Roman" panose="02020603050405020304" pitchFamily="18" charset="0"/>
              </a:rPr>
              <a:t>default</a:t>
            </a:r>
            <a:r>
              <a:rPr lang="en-GB" sz="3900" dirty="0">
                <a:latin typeface="Times New Roman" panose="02020603050405020304" pitchFamily="18" charset="0"/>
                <a:cs typeface="Times New Roman" panose="02020603050405020304" pitchFamily="18" charset="0"/>
              </a:rPr>
              <a:t> label is optional and it is executed only when the value of expression does not match with any of the </a:t>
            </a:r>
            <a:r>
              <a:rPr lang="en-GB" sz="3900" b="1" i="1" dirty="0">
                <a:latin typeface="Times New Roman" panose="02020603050405020304" pitchFamily="18" charset="0"/>
                <a:cs typeface="Times New Roman" panose="02020603050405020304" pitchFamily="18" charset="0"/>
              </a:rPr>
              <a:t>case</a:t>
            </a:r>
            <a:r>
              <a:rPr lang="en-GB" sz="3900" dirty="0">
                <a:latin typeface="Times New Roman" panose="02020603050405020304" pitchFamily="18" charset="0"/>
                <a:cs typeface="Times New Roman" panose="02020603050405020304" pitchFamily="18" charset="0"/>
              </a:rPr>
              <a:t> constants or </a:t>
            </a:r>
            <a:r>
              <a:rPr lang="en-GB" sz="3900" b="1" i="1" dirty="0">
                <a:latin typeface="Times New Roman" panose="02020603050405020304" pitchFamily="18" charset="0"/>
                <a:cs typeface="Times New Roman" panose="02020603050405020304" pitchFamily="18" charset="0"/>
              </a:rPr>
              <a:t>expression</a:t>
            </a:r>
            <a:r>
              <a:rPr lang="en-GB" sz="3900" dirty="0">
                <a:latin typeface="Times New Roman" panose="02020603050405020304" pitchFamily="18" charset="0"/>
                <a:cs typeface="Times New Roman" panose="02020603050405020304" pitchFamily="18" charset="0"/>
              </a:rPr>
              <a:t> constants. The </a:t>
            </a:r>
            <a:r>
              <a:rPr lang="en-GB" sz="3900" b="1" i="1" dirty="0">
                <a:latin typeface="Times New Roman" panose="02020603050405020304" pitchFamily="18" charset="0"/>
                <a:cs typeface="Times New Roman" panose="02020603050405020304" pitchFamily="18" charset="0"/>
              </a:rPr>
              <a:t>default</a:t>
            </a:r>
            <a:r>
              <a:rPr lang="en-GB" sz="3900" dirty="0">
                <a:latin typeface="Times New Roman" panose="02020603050405020304" pitchFamily="18" charset="0"/>
                <a:cs typeface="Times New Roman" panose="02020603050405020304" pitchFamily="18" charset="0"/>
              </a:rPr>
              <a:t> label can be placed anywhere in the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construct. </a:t>
            </a:r>
          </a:p>
        </p:txBody>
      </p:sp>
      <p:sp>
        <p:nvSpPr>
          <p:cNvPr id="3" name="Rectangle 2"/>
          <p:cNvSpPr/>
          <p:nvPr/>
        </p:nvSpPr>
        <p:spPr>
          <a:xfrm>
            <a:off x="3422650" y="450989"/>
            <a:ext cx="5915402"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2. iv) </a:t>
            </a:r>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 statement</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59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004888" y="1479552"/>
            <a:ext cx="18114962" cy="6093976"/>
          </a:xfrm>
          <a:prstGeom prst="rect">
            <a:avLst/>
          </a:prstGeom>
        </p:spPr>
        <p:txBody>
          <a:bodyPr wrap="square">
            <a:spAutoFit/>
          </a:bodyPr>
          <a:lstStyle/>
          <a:p>
            <a:pPr marL="571500"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Compared to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one advantage of using </a:t>
            </a:r>
            <a:r>
              <a:rPr lang="en-GB" sz="3900" b="1" i="1" dirty="0">
                <a:latin typeface="Times New Roman" panose="02020603050405020304" pitchFamily="18" charset="0"/>
                <a:cs typeface="Times New Roman" panose="02020603050405020304" pitchFamily="18" charset="0"/>
              </a:rPr>
              <a:t>if–else–if </a:t>
            </a:r>
            <a:r>
              <a:rPr lang="en-GB" sz="3900" dirty="0">
                <a:latin typeface="Times New Roman" panose="02020603050405020304" pitchFamily="18" charset="0"/>
                <a:cs typeface="Times New Roman" panose="02020603050405020304" pitchFamily="18" charset="0"/>
              </a:rPr>
              <a:t>statement is that it can evaluate more than one expression in a single logical structure and value of variable or expression not necessarily be an integer type or character type.</a:t>
            </a:r>
          </a:p>
          <a:p>
            <a:pPr marL="571500"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Advantages of Using a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statement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statement is preferred by programmers due to the following reasons: </a:t>
            </a:r>
          </a:p>
          <a:p>
            <a:pPr marL="1028700" lvl="1"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Easy to debug </a:t>
            </a:r>
          </a:p>
          <a:p>
            <a:pPr marL="1028700" lvl="1"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Easy to read and understand </a:t>
            </a:r>
          </a:p>
          <a:p>
            <a:pPr marL="1028700" lvl="1"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Ease of maintenance as compared to its equivalent </a:t>
            </a:r>
            <a:r>
              <a:rPr lang="en-GB" sz="3900" b="1" i="1" dirty="0">
                <a:latin typeface="Times New Roman" panose="02020603050405020304" pitchFamily="18" charset="0"/>
                <a:cs typeface="Times New Roman" panose="02020603050405020304" pitchFamily="18" charset="0"/>
              </a:rPr>
              <a:t>if–else </a:t>
            </a:r>
            <a:r>
              <a:rPr lang="en-GB" sz="3900" dirty="0">
                <a:latin typeface="Times New Roman" panose="02020603050405020304" pitchFamily="18" charset="0"/>
                <a:cs typeface="Times New Roman" panose="02020603050405020304" pitchFamily="18" charset="0"/>
              </a:rPr>
              <a:t>statements </a:t>
            </a:r>
          </a:p>
          <a:p>
            <a:pPr marL="1028700" lvl="1"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Like </a:t>
            </a:r>
            <a:r>
              <a:rPr lang="en-GB" sz="3900" b="1" i="1" dirty="0">
                <a:latin typeface="Times New Roman" panose="02020603050405020304" pitchFamily="18" charset="0"/>
                <a:cs typeface="Times New Roman" panose="02020603050405020304" pitchFamily="18" charset="0"/>
              </a:rPr>
              <a:t>if–else </a:t>
            </a:r>
            <a:r>
              <a:rPr lang="en-GB" sz="3900" dirty="0">
                <a:latin typeface="Times New Roman" panose="02020603050405020304" pitchFamily="18" charset="0"/>
                <a:cs typeface="Times New Roman" panose="02020603050405020304" pitchFamily="18" charset="0"/>
              </a:rPr>
              <a:t>statements, switch statements can also be nested </a:t>
            </a:r>
          </a:p>
          <a:p>
            <a:pPr marL="1028700" lvl="1"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Executes faster than its equivalent </a:t>
            </a:r>
            <a:r>
              <a:rPr lang="en-GB" sz="3900" b="1" i="1" dirty="0">
                <a:latin typeface="Times New Roman" panose="02020603050405020304" pitchFamily="18" charset="0"/>
                <a:cs typeface="Times New Roman" panose="02020603050405020304" pitchFamily="18" charset="0"/>
              </a:rPr>
              <a:t>if–else</a:t>
            </a:r>
            <a:r>
              <a:rPr lang="en-GB" sz="3900" dirty="0">
                <a:latin typeface="Times New Roman" panose="02020603050405020304" pitchFamily="18" charset="0"/>
                <a:cs typeface="Times New Roman" panose="02020603050405020304" pitchFamily="18" charset="0"/>
              </a:rPr>
              <a:t> construct</a:t>
            </a:r>
            <a:endParaRPr lang="en-IN" sz="39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F4EAA27-BA24-3DD1-6B47-B70181EC7F66}"/>
              </a:ext>
            </a:extLst>
          </p:cNvPr>
          <p:cNvSpPr/>
          <p:nvPr/>
        </p:nvSpPr>
        <p:spPr>
          <a:xfrm>
            <a:off x="3346450" y="466378"/>
            <a:ext cx="6740948" cy="707886"/>
          </a:xfrm>
          <a:prstGeom prst="rect">
            <a:avLst/>
          </a:prstGeom>
        </p:spPr>
        <p:txBody>
          <a:bodyPr wrap="none">
            <a:spAutoFit/>
          </a:bodyPr>
          <a:lstStyle/>
          <a:p>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 statement….contd.,</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740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5403850" y="1235075"/>
            <a:ext cx="13792200" cy="10033516"/>
          </a:xfrm>
          <a:prstGeom prst="rect">
            <a:avLst/>
          </a:prstGeom>
        </p:spPr>
        <p:txBody>
          <a:bodyPr wrap="square">
            <a:spAutoFit/>
          </a:bodyPr>
          <a:lstStyle/>
          <a:p>
            <a:pPr marL="571500" indent="-571500" algn="just">
              <a:buFont typeface="Arial" panose="020B0604020202020204" pitchFamily="34" charset="0"/>
              <a:buChar char="•"/>
            </a:pPr>
            <a:r>
              <a:rPr lang="en-GB" sz="3700" dirty="0">
                <a:latin typeface="Times New Roman" panose="02020603050405020304" pitchFamily="18" charset="0"/>
                <a:cs typeface="Times New Roman" panose="02020603050405020304" pitchFamily="18" charset="0"/>
              </a:rPr>
              <a:t>As it is given in the syntax, the input value of </a:t>
            </a:r>
            <a:r>
              <a:rPr lang="en-IN" sz="3700" b="1" i="1" dirty="0">
                <a:effectLst/>
                <a:latin typeface="Courier New" panose="02070309020205020404" pitchFamily="49" charset="0"/>
              </a:rPr>
              <a:t>variable </a:t>
            </a:r>
            <a:r>
              <a:rPr lang="en-GB" sz="3700" dirty="0">
                <a:latin typeface="Times New Roman" panose="02020603050405020304" pitchFamily="18" charset="0"/>
                <a:cs typeface="Times New Roman" panose="02020603050405020304" pitchFamily="18" charset="0"/>
              </a:rPr>
              <a:t>is compared with case values (</a:t>
            </a:r>
            <a:r>
              <a:rPr lang="en-IN" sz="3700" b="1" i="1" dirty="0">
                <a:solidFill>
                  <a:schemeClr val="accent2">
                    <a:lumMod val="50000"/>
                  </a:schemeClr>
                </a:solidFill>
                <a:effectLst/>
                <a:latin typeface="Courier New" panose="02070309020205020404" pitchFamily="49" charset="0"/>
              </a:rPr>
              <a:t>value1, value2….value N</a:t>
            </a:r>
            <a:r>
              <a:rPr lang="en-IN" sz="3700" dirty="0">
                <a:effectLst/>
                <a:latin typeface="Courier New" panose="02070309020205020404" pitchFamily="49" charset="0"/>
              </a:rPr>
              <a:t>)</a:t>
            </a:r>
            <a:r>
              <a:rPr lang="en-IN" sz="3700" dirty="0">
                <a:effectLst/>
                <a:latin typeface="Times New Roman" panose="02020603050405020304" pitchFamily="18" charset="0"/>
                <a:cs typeface="Times New Roman" panose="02020603050405020304" pitchFamily="18" charset="0"/>
              </a:rPr>
              <a:t>based on the match with specific case value, statement block (</a:t>
            </a:r>
            <a:r>
              <a:rPr lang="en-IN" sz="3700" b="1" i="1" dirty="0">
                <a:solidFill>
                  <a:schemeClr val="accent3">
                    <a:lumMod val="50000"/>
                  </a:schemeClr>
                </a:solidFill>
                <a:effectLst/>
                <a:latin typeface="Courier New" panose="02070309020205020404" pitchFamily="49" charset="0"/>
              </a:rPr>
              <a:t>statement block1</a:t>
            </a:r>
            <a:r>
              <a:rPr lang="en-IN" sz="3700" b="1" i="1" dirty="0">
                <a:solidFill>
                  <a:srgbClr val="C00000"/>
                </a:solidFill>
                <a:effectLst/>
                <a:latin typeface="Courier New" panose="02070309020205020404" pitchFamily="49" charset="0"/>
              </a:rPr>
              <a:t> </a:t>
            </a:r>
            <a:r>
              <a:rPr lang="en-IN" sz="3700" b="1" i="1" dirty="0">
                <a:effectLst/>
                <a:latin typeface="Courier New" panose="02070309020205020404" pitchFamily="49" charset="0"/>
              </a:rPr>
              <a:t>or </a:t>
            </a:r>
            <a:r>
              <a:rPr lang="en-IN" sz="3700" b="1" i="1" dirty="0">
                <a:solidFill>
                  <a:schemeClr val="accent3">
                    <a:lumMod val="75000"/>
                  </a:schemeClr>
                </a:solidFill>
                <a:effectLst/>
                <a:latin typeface="Courier New" panose="02070309020205020404" pitchFamily="49" charset="0"/>
              </a:rPr>
              <a:t>statement block2</a:t>
            </a:r>
            <a:r>
              <a:rPr lang="en-IN" sz="3700" b="1" i="1" dirty="0">
                <a:solidFill>
                  <a:schemeClr val="accent3">
                    <a:lumMod val="50000"/>
                  </a:schemeClr>
                </a:solidFill>
                <a:effectLst/>
                <a:latin typeface="Courier New" panose="02070309020205020404" pitchFamily="49" charset="0"/>
              </a:rPr>
              <a:t> or </a:t>
            </a:r>
            <a:r>
              <a:rPr lang="en-IN" sz="3700" b="1" i="1" dirty="0">
                <a:solidFill>
                  <a:srgbClr val="92D050"/>
                </a:solidFill>
                <a:effectLst/>
                <a:latin typeface="Courier New" panose="02070309020205020404" pitchFamily="49" charset="0"/>
              </a:rPr>
              <a:t>statement block N</a:t>
            </a:r>
            <a:r>
              <a:rPr lang="en-IN" sz="3700" dirty="0">
                <a:effectLst/>
                <a:latin typeface="Courier New" panose="02070309020205020404" pitchFamily="49" charset="0"/>
              </a:rPr>
              <a:t>)</a:t>
            </a:r>
            <a:r>
              <a:rPr lang="en-IN" sz="3700" dirty="0">
                <a:effectLst/>
                <a:latin typeface="Times New Roman" panose="02020603050405020304" pitchFamily="18" charset="0"/>
                <a:cs typeface="Times New Roman" panose="02020603050405020304" pitchFamily="18" charset="0"/>
              </a:rPr>
              <a:t>followed by that </a:t>
            </a:r>
            <a:r>
              <a:rPr lang="en-IN" sz="3700" b="1" i="1" dirty="0">
                <a:effectLst/>
                <a:latin typeface="Courier New" panose="02070309020205020404" pitchFamily="49" charset="0"/>
              </a:rPr>
              <a:t>case</a:t>
            </a:r>
            <a:r>
              <a:rPr lang="en-IN" sz="3700" dirty="0">
                <a:effectLst/>
                <a:latin typeface="Times New Roman" panose="02020603050405020304" pitchFamily="18" charset="0"/>
                <a:cs typeface="Times New Roman" panose="02020603050405020304" pitchFamily="18" charset="0"/>
              </a:rPr>
              <a:t> is going to be executed.</a:t>
            </a:r>
          </a:p>
          <a:p>
            <a:pPr marL="571500" indent="-571500" algn="just">
              <a:buFont typeface="Arial" panose="020B0604020202020204" pitchFamily="34" charset="0"/>
              <a:buChar char="•"/>
            </a:pPr>
            <a:r>
              <a:rPr lang="en-IN" sz="3700" b="1" i="1" dirty="0">
                <a:effectLst/>
                <a:latin typeface="Courier New" panose="02070309020205020404" pitchFamily="49" charset="0"/>
              </a:rPr>
              <a:t>default </a:t>
            </a:r>
            <a:r>
              <a:rPr lang="en-GB" sz="3700" dirty="0">
                <a:latin typeface="Times New Roman" panose="02020603050405020304" pitchFamily="18" charset="0"/>
                <a:cs typeface="Times New Roman" panose="02020603050405020304" pitchFamily="18" charset="0"/>
              </a:rPr>
              <a:t>is an optional </a:t>
            </a:r>
            <a:r>
              <a:rPr lang="en-IN" sz="3700" b="1" i="1" dirty="0">
                <a:effectLst/>
                <a:latin typeface="Courier New" panose="02070309020205020404" pitchFamily="49" charset="0"/>
              </a:rPr>
              <a:t>case</a:t>
            </a:r>
            <a:r>
              <a:rPr lang="en-GB" sz="3700" dirty="0">
                <a:latin typeface="Times New Roman" panose="02020603050405020304" pitchFamily="18" charset="0"/>
                <a:cs typeface="Times New Roman" panose="02020603050405020304" pitchFamily="18" charset="0"/>
              </a:rPr>
              <a:t> that is executed when the value of the </a:t>
            </a:r>
            <a:r>
              <a:rPr lang="en-IN" sz="3700" b="1" i="1" dirty="0">
                <a:effectLst/>
                <a:latin typeface="Courier New" panose="02070309020205020404" pitchFamily="49" charset="0"/>
              </a:rPr>
              <a:t>variable</a:t>
            </a:r>
            <a:r>
              <a:rPr lang="en-GB" sz="3700" dirty="0">
                <a:latin typeface="Times New Roman" panose="02020603050405020304" pitchFamily="18" charset="0"/>
                <a:cs typeface="Times New Roman" panose="02020603050405020304" pitchFamily="18" charset="0"/>
              </a:rPr>
              <a:t> does not match with any of the </a:t>
            </a:r>
            <a:r>
              <a:rPr lang="en-IN" sz="3700" b="1" i="1" dirty="0">
                <a:effectLst/>
                <a:latin typeface="Courier New" panose="02070309020205020404" pitchFamily="49" charset="0"/>
              </a:rPr>
              <a:t>case</a:t>
            </a:r>
            <a:r>
              <a:rPr lang="en-GB" sz="3700" dirty="0">
                <a:latin typeface="Times New Roman" panose="02020603050405020304" pitchFamily="18" charset="0"/>
                <a:cs typeface="Times New Roman" panose="02020603050405020304" pitchFamily="18" charset="0"/>
              </a:rPr>
              <a:t> values and it is always recommended to include it, as it handles any unexpected </a:t>
            </a:r>
            <a:r>
              <a:rPr lang="en-IN" sz="3700" b="1" i="1" dirty="0">
                <a:effectLst/>
                <a:latin typeface="Courier New" panose="02070309020205020404" pitchFamily="49" charset="0"/>
              </a:rPr>
              <a:t>case</a:t>
            </a:r>
            <a:r>
              <a:rPr lang="en-GB" sz="3700" dirty="0">
                <a:latin typeface="Times New Roman" panose="02020603050405020304" pitchFamily="18" charset="0"/>
                <a:cs typeface="Times New Roman" panose="02020603050405020304" pitchFamily="18" charset="0"/>
              </a:rPr>
              <a:t>. </a:t>
            </a:r>
          </a:p>
          <a:p>
            <a:pPr marL="571500" indent="-571500" algn="just">
              <a:buFont typeface="Arial" panose="020B0604020202020204" pitchFamily="34" charset="0"/>
              <a:buChar char="•"/>
            </a:pPr>
            <a:r>
              <a:rPr lang="en-GB" sz="3700" dirty="0">
                <a:latin typeface="Times New Roman" panose="02020603050405020304" pitchFamily="18" charset="0"/>
                <a:cs typeface="Times New Roman" panose="02020603050405020304" pitchFamily="18" charset="0"/>
              </a:rPr>
              <a:t>In the syntax note that, there is another keyword called </a:t>
            </a:r>
            <a:r>
              <a:rPr lang="en-IN" sz="3700" b="1" i="1" dirty="0">
                <a:effectLst/>
                <a:latin typeface="Courier New" panose="02070309020205020404" pitchFamily="49" charset="0"/>
              </a:rPr>
              <a:t>break</a:t>
            </a:r>
            <a:r>
              <a:rPr lang="en-GB" sz="3700" dirty="0">
                <a:latin typeface="Times New Roman" panose="02020603050405020304" pitchFamily="18" charset="0"/>
                <a:cs typeface="Times New Roman" panose="02020603050405020304" pitchFamily="18" charset="0"/>
              </a:rPr>
              <a:t>, it must be used at the end of each </a:t>
            </a:r>
            <a:r>
              <a:rPr lang="en-IN" sz="3700" b="1" i="1" dirty="0">
                <a:effectLst/>
                <a:latin typeface="Courier New" panose="02070309020205020404" pitchFamily="49" charset="0"/>
              </a:rPr>
              <a:t>case, </a:t>
            </a:r>
            <a:r>
              <a:rPr lang="en-IN" sz="3700" dirty="0">
                <a:effectLst/>
                <a:latin typeface="Times New Roman" panose="02020603050405020304" pitchFamily="18" charset="0"/>
                <a:cs typeface="Times New Roman" panose="02020603050405020304" pitchFamily="18" charset="0"/>
              </a:rPr>
              <a:t>this is </a:t>
            </a:r>
            <a:r>
              <a:rPr lang="en-GB" sz="3700" dirty="0">
                <a:latin typeface="Times New Roman" panose="02020603050405020304" pitchFamily="18" charset="0"/>
                <a:cs typeface="Times New Roman" panose="02020603050405020304" pitchFamily="18" charset="0"/>
              </a:rPr>
              <a:t>because if it is not used, then the </a:t>
            </a:r>
            <a:r>
              <a:rPr lang="en-IN" sz="3700" b="1" i="1" dirty="0">
                <a:effectLst/>
                <a:latin typeface="Courier New" panose="02070309020205020404" pitchFamily="49" charset="0"/>
              </a:rPr>
              <a:t>case</a:t>
            </a:r>
            <a:r>
              <a:rPr lang="en-GB" sz="3700" dirty="0">
                <a:latin typeface="Times New Roman" panose="02020603050405020304" pitchFamily="18" charset="0"/>
                <a:cs typeface="Times New Roman" panose="02020603050405020304" pitchFamily="18" charset="0"/>
              </a:rPr>
              <a:t> that is matched along with all the following </a:t>
            </a:r>
            <a:r>
              <a:rPr lang="en-IN" sz="3700" b="1" i="1" dirty="0">
                <a:effectLst/>
                <a:latin typeface="Courier New" panose="02070309020205020404" pitchFamily="49" charset="0"/>
              </a:rPr>
              <a:t>cases</a:t>
            </a:r>
            <a:r>
              <a:rPr lang="en-GB" sz="3700" dirty="0">
                <a:latin typeface="Times New Roman" panose="02020603050405020304" pitchFamily="18" charset="0"/>
                <a:cs typeface="Times New Roman" panose="02020603050405020304" pitchFamily="18" charset="0"/>
              </a:rPr>
              <a:t> till next </a:t>
            </a:r>
            <a:r>
              <a:rPr lang="en-IN" sz="3700" b="1" i="1" dirty="0">
                <a:effectLst/>
                <a:latin typeface="Courier New" panose="02070309020205020404" pitchFamily="49" charset="0"/>
              </a:rPr>
              <a:t>break</a:t>
            </a:r>
            <a:r>
              <a:rPr lang="en-GB" sz="3700" dirty="0">
                <a:latin typeface="Times New Roman" panose="02020603050405020304" pitchFamily="18" charset="0"/>
                <a:cs typeface="Times New Roman" panose="02020603050405020304" pitchFamily="18" charset="0"/>
              </a:rPr>
              <a:t> will be executed.</a:t>
            </a:r>
          </a:p>
          <a:p>
            <a:pPr marL="571500" indent="-571500" algn="just">
              <a:buFont typeface="Arial" panose="020B0604020202020204" pitchFamily="34" charset="0"/>
              <a:buChar char="•"/>
            </a:pPr>
            <a:r>
              <a:rPr lang="en-GB" sz="3700" dirty="0">
                <a:latin typeface="Times New Roman" panose="02020603050405020304" pitchFamily="18" charset="0"/>
                <a:cs typeface="Times New Roman" panose="02020603050405020304" pitchFamily="18" charset="0"/>
              </a:rPr>
              <a:t>The </a:t>
            </a:r>
            <a:r>
              <a:rPr lang="en-IN" sz="3700" b="1" i="1" dirty="0">
                <a:effectLst/>
                <a:latin typeface="Courier New" panose="02070309020205020404" pitchFamily="49" charset="0"/>
              </a:rPr>
              <a:t>break</a:t>
            </a:r>
            <a:r>
              <a:rPr lang="en-GB" sz="3700" dirty="0">
                <a:latin typeface="Times New Roman" panose="02020603050405020304" pitchFamily="18" charset="0"/>
                <a:cs typeface="Times New Roman" panose="02020603050405020304" pitchFamily="18" charset="0"/>
              </a:rPr>
              <a:t> statement tells the compiler to jump out of the </a:t>
            </a:r>
            <a:r>
              <a:rPr lang="en-GB" sz="3700" b="1" i="1" dirty="0">
                <a:latin typeface="Times New Roman" panose="02020603050405020304" pitchFamily="18" charset="0"/>
                <a:cs typeface="Times New Roman" panose="02020603050405020304" pitchFamily="18" charset="0"/>
              </a:rPr>
              <a:t>switch-case</a:t>
            </a:r>
            <a:r>
              <a:rPr lang="en-GB" sz="3700" dirty="0">
                <a:latin typeface="Times New Roman" panose="02020603050405020304" pitchFamily="18" charset="0"/>
                <a:cs typeface="Times New Roman" panose="02020603050405020304" pitchFamily="18" charset="0"/>
              </a:rPr>
              <a:t> construct after executing the corresponding statement block of a matched </a:t>
            </a:r>
            <a:r>
              <a:rPr lang="en-IN" sz="3700" b="1" i="1" dirty="0">
                <a:effectLst/>
                <a:latin typeface="Courier New" panose="02070309020205020404" pitchFamily="49" charset="0"/>
              </a:rPr>
              <a:t>case</a:t>
            </a:r>
            <a:r>
              <a:rPr lang="en-GB" sz="3700" dirty="0">
                <a:latin typeface="Times New Roman" panose="02020603050405020304" pitchFamily="18" charset="0"/>
                <a:cs typeface="Times New Roman" panose="02020603050405020304" pitchFamily="18" charset="0"/>
              </a:rPr>
              <a:t> and pass the control to </a:t>
            </a:r>
            <a:r>
              <a:rPr lang="en-IN" sz="3700" b="1" i="1" dirty="0">
                <a:effectLst/>
                <a:latin typeface="Courier New" panose="02070309020205020404" pitchFamily="49" charset="0"/>
              </a:rPr>
              <a:t>statement X</a:t>
            </a:r>
            <a:r>
              <a:rPr lang="en-IN" sz="3700" b="1" dirty="0">
                <a:effectLst/>
                <a:latin typeface="Courier New" panose="02070309020205020404" pitchFamily="49" charset="0"/>
              </a:rPr>
              <a:t>.</a:t>
            </a:r>
            <a:endParaRPr lang="en-GB" sz="37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7322515-F1B9-5370-759E-BA80CB6771C2}"/>
              </a:ext>
            </a:extLst>
          </p:cNvPr>
          <p:cNvSpPr txBox="1"/>
          <p:nvPr/>
        </p:nvSpPr>
        <p:spPr>
          <a:xfrm>
            <a:off x="1440098" y="2095970"/>
            <a:ext cx="4192352" cy="8279190"/>
          </a:xfrm>
          <a:prstGeom prst="rect">
            <a:avLst/>
          </a:prstGeom>
          <a:noFill/>
        </p:spPr>
        <p:txBody>
          <a:bodyPr wrap="square">
            <a:spAutoFit/>
          </a:bodyPr>
          <a:lstStyle/>
          <a:p>
            <a:r>
              <a:rPr lang="en-IN" sz="2800" b="1" dirty="0">
                <a:effectLst/>
                <a:latin typeface="Courier New" panose="02070309020205020404" pitchFamily="49" charset="0"/>
              </a:rPr>
              <a:t>Syntax of the </a:t>
            </a:r>
            <a:r>
              <a:rPr lang="en-IN" sz="2800" b="1" i="1" dirty="0">
                <a:effectLst/>
                <a:latin typeface="Courier New" panose="02070309020205020404" pitchFamily="49" charset="0"/>
              </a:rPr>
              <a:t>switch-case:</a:t>
            </a:r>
            <a:br>
              <a:rPr lang="en-IN" sz="2800" b="1" i="1" dirty="0"/>
            </a:br>
            <a:r>
              <a:rPr lang="en-IN" sz="2800" b="1" i="1" dirty="0">
                <a:effectLst/>
                <a:latin typeface="Courier New" panose="02070309020205020404" pitchFamily="49" charset="0"/>
              </a:rPr>
              <a:t>switch (variable)</a:t>
            </a:r>
            <a:br>
              <a:rPr lang="en-IN" sz="2800" b="1" i="1" dirty="0"/>
            </a:br>
            <a:r>
              <a:rPr lang="en-IN" sz="2800" b="1" i="1" dirty="0">
                <a:effectLst/>
                <a:latin typeface="Courier New" panose="02070309020205020404" pitchFamily="49" charset="0"/>
              </a:rPr>
              <a:t>{</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value1:</a:t>
            </a:r>
            <a:br>
              <a:rPr lang="en-IN" sz="2800" b="1" i="1" dirty="0"/>
            </a:br>
            <a:r>
              <a:rPr lang="en-IN" sz="2800" b="1" i="1" dirty="0">
                <a:solidFill>
                  <a:schemeClr val="accent3">
                    <a:lumMod val="50000"/>
                  </a:schemeClr>
                </a:solidFill>
                <a:effectLst/>
                <a:latin typeface="Courier New" panose="02070309020205020404" pitchFamily="49" charset="0"/>
              </a:rPr>
              <a:t>statement block1;</a:t>
            </a:r>
            <a:br>
              <a:rPr lang="en-IN" sz="2800" b="1" i="1" dirty="0"/>
            </a:br>
            <a:r>
              <a:rPr lang="en-IN" sz="2800" b="1" i="1" dirty="0">
                <a:effectLst/>
                <a:latin typeface="Courier New" panose="02070309020205020404" pitchFamily="49" charset="0"/>
              </a:rPr>
              <a:t>break;</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value2:</a:t>
            </a:r>
            <a:br>
              <a:rPr lang="en-IN" sz="2800" b="1" i="1" dirty="0"/>
            </a:br>
            <a:r>
              <a:rPr lang="en-IN" sz="2800" b="1" i="1" dirty="0">
                <a:solidFill>
                  <a:schemeClr val="accent3">
                    <a:lumMod val="75000"/>
                  </a:schemeClr>
                </a:solidFill>
                <a:effectLst/>
                <a:latin typeface="Courier New" panose="02070309020205020404" pitchFamily="49" charset="0"/>
              </a:rPr>
              <a:t>statement block2;</a:t>
            </a:r>
            <a:br>
              <a:rPr lang="en-IN" sz="2800" b="1" i="1" dirty="0"/>
            </a:br>
            <a:r>
              <a:rPr lang="en-IN" sz="2800" b="1" i="1" dirty="0">
                <a:effectLst/>
                <a:latin typeface="Courier New" panose="02070309020205020404" pitchFamily="49" charset="0"/>
              </a:rPr>
              <a:t>break;</a:t>
            </a:r>
            <a:br>
              <a:rPr lang="en-IN" sz="2800" b="1" i="1" dirty="0"/>
            </a:br>
            <a:r>
              <a:rPr lang="en-IN" sz="2800" b="1" i="1" dirty="0">
                <a:effectLst/>
                <a:latin typeface="Courier New" panose="02070309020205020404" pitchFamily="49" charset="0"/>
              </a:rPr>
              <a:t>.....................</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 N:</a:t>
            </a:r>
            <a:br>
              <a:rPr lang="en-IN" sz="2800" b="1" i="1" dirty="0"/>
            </a:br>
            <a:r>
              <a:rPr lang="en-IN" sz="2800" b="1" i="1" dirty="0">
                <a:solidFill>
                  <a:srgbClr val="92D050"/>
                </a:solidFill>
                <a:effectLst/>
                <a:latin typeface="Courier New" panose="02070309020205020404" pitchFamily="49" charset="0"/>
              </a:rPr>
              <a:t>statement block N;</a:t>
            </a:r>
            <a:br>
              <a:rPr lang="en-IN" sz="2800" b="1" i="1" dirty="0"/>
            </a:br>
            <a:r>
              <a:rPr lang="en-IN" sz="2800" b="1" i="1" dirty="0">
                <a:effectLst/>
                <a:latin typeface="Courier New" panose="02070309020205020404" pitchFamily="49" charset="0"/>
              </a:rPr>
              <a:t>break;</a:t>
            </a:r>
            <a:br>
              <a:rPr lang="en-IN" sz="2800" b="1" i="1" dirty="0"/>
            </a:br>
            <a:r>
              <a:rPr lang="en-IN" sz="2800" b="1" i="1" dirty="0">
                <a:effectLst/>
                <a:latin typeface="Courier New" panose="02070309020205020404" pitchFamily="49" charset="0"/>
              </a:rPr>
              <a:t>default:</a:t>
            </a:r>
            <a:br>
              <a:rPr lang="en-IN" sz="2800" b="1" i="1" dirty="0"/>
            </a:br>
            <a:r>
              <a:rPr lang="en-IN" sz="2800" b="1" i="1" dirty="0">
                <a:solidFill>
                  <a:srgbClr val="FF0000"/>
                </a:solidFill>
                <a:effectLst/>
                <a:latin typeface="Courier New" panose="02070309020205020404" pitchFamily="49" charset="0"/>
              </a:rPr>
              <a:t>statement block D</a:t>
            </a:r>
            <a:r>
              <a:rPr lang="en-IN" sz="2800" b="1" i="1" dirty="0">
                <a:solidFill>
                  <a:srgbClr val="00B0F0"/>
                </a:solidFill>
                <a:effectLst/>
                <a:latin typeface="Courier New" panose="02070309020205020404" pitchFamily="49" charset="0"/>
              </a:rPr>
              <a:t>;</a:t>
            </a:r>
            <a:br>
              <a:rPr lang="en-IN" sz="2800" b="1" i="1" dirty="0"/>
            </a:br>
            <a:r>
              <a:rPr lang="en-IN" sz="2800" b="1" i="1" dirty="0">
                <a:effectLst/>
                <a:latin typeface="Courier New" panose="02070309020205020404" pitchFamily="49" charset="0"/>
              </a:rPr>
              <a:t>}</a:t>
            </a:r>
            <a:br>
              <a:rPr lang="en-IN" sz="2800" b="1" i="1" dirty="0"/>
            </a:br>
            <a:r>
              <a:rPr lang="en-IN" sz="2800" b="1" i="1" dirty="0">
                <a:effectLst/>
                <a:latin typeface="Courier New" panose="02070309020205020404" pitchFamily="49" charset="0"/>
              </a:rPr>
              <a:t>statement X;</a:t>
            </a:r>
            <a:endParaRPr lang="en-IN" sz="2800" b="1" i="1" dirty="0"/>
          </a:p>
        </p:txBody>
      </p:sp>
      <p:sp>
        <p:nvSpPr>
          <p:cNvPr id="3" name="Rectangle 2">
            <a:extLst>
              <a:ext uri="{FF2B5EF4-FFF2-40B4-BE49-F238E27FC236}">
                <a16:creationId xmlns:a16="http://schemas.microsoft.com/office/drawing/2014/main" id="{D98F3E3F-A5AB-466C-A3E2-841B0A83C843}"/>
              </a:ext>
            </a:extLst>
          </p:cNvPr>
          <p:cNvSpPr/>
          <p:nvPr/>
        </p:nvSpPr>
        <p:spPr>
          <a:xfrm>
            <a:off x="3422650" y="473075"/>
            <a:ext cx="6740948" cy="707886"/>
          </a:xfrm>
          <a:prstGeom prst="rect">
            <a:avLst/>
          </a:prstGeom>
        </p:spPr>
        <p:txBody>
          <a:bodyPr wrap="none">
            <a:spAutoFit/>
          </a:bodyPr>
          <a:lstStyle/>
          <a:p>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 statement….contd.,</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88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dirty="0"/>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9225" name="object 9"/>
          <p:cNvSpPr txBox="1">
            <a:spLocks noChangeArrowheads="1"/>
          </p:cNvSpPr>
          <p:nvPr/>
        </p:nvSpPr>
        <p:spPr bwMode="auto">
          <a:xfrm>
            <a:off x="3468688" y="531139"/>
            <a:ext cx="12374562" cy="627736"/>
          </a:xfrm>
          <a:prstGeom prst="rect">
            <a:avLst/>
          </a:prstGeom>
          <a:noFill/>
          <a:ln w="9525">
            <a:noFill/>
            <a:miter lim="800000"/>
            <a:headEnd/>
            <a:tailEnd/>
          </a:ln>
        </p:spPr>
        <p:txBody>
          <a:bodyPr wrap="square" lIns="0" tIns="12065" rIns="0" bIns="0">
            <a:spAutoFit/>
          </a:bodyPr>
          <a:lstStyle/>
          <a:p>
            <a:pPr marL="12700" eaLnBrk="1" hangingPunct="1">
              <a:spcBef>
                <a:spcPts val="100"/>
              </a:spcBef>
              <a:tabLst>
                <a:tab pos="6483350" algn="l"/>
              </a:tabLst>
              <a:defRPr/>
            </a:pPr>
            <a:r>
              <a:rPr lang="en-US" altLang="en-US" sz="4000" b="1" dirty="0">
                <a:solidFill>
                  <a:srgbClr val="005893"/>
                </a:solidFill>
                <a:latin typeface="Times New Roman" panose="02020603050405020304" pitchFamily="18" charset="0"/>
                <a:cs typeface="Times New Roman" panose="02020603050405020304" pitchFamily="18" charset="0"/>
              </a:rPr>
              <a:t>1. Control statements</a:t>
            </a:r>
            <a:endParaRPr lang="en-US" altLang="en-US" sz="4000" dirty="0">
              <a:solidFill>
                <a:srgbClr val="005893"/>
              </a:solidFill>
              <a:latin typeface="Times New Roman" panose="02020603050405020304" pitchFamily="18" charset="0"/>
              <a:cs typeface="Times New Roman" panose="02020603050405020304" pitchFamily="18" charset="0"/>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dirty="0">
                <a:latin typeface="Playfair Display" pitchFamily="2" charset="0"/>
              </a:rPr>
              <a:t>Go, change the world</a:t>
            </a:r>
          </a:p>
        </p:txBody>
      </p:sp>
      <p:sp>
        <p:nvSpPr>
          <p:cNvPr id="11" name="Content Placeholder 2"/>
          <p:cNvSpPr txBox="1">
            <a:spLocks/>
          </p:cNvSpPr>
          <p:nvPr/>
        </p:nvSpPr>
        <p:spPr bwMode="auto">
          <a:xfrm>
            <a:off x="1004887" y="1311275"/>
            <a:ext cx="17886363" cy="4753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defTabSz="914400"/>
            <a:r>
              <a:rPr lang="en-GB" sz="3900" kern="0" dirty="0">
                <a:latin typeface="Times New Roman" panose="02020603050405020304" pitchFamily="18" charset="0"/>
                <a:cs typeface="Times New Roman" panose="02020603050405020304" pitchFamily="18" charset="0"/>
              </a:rPr>
              <a:t>Control statements are those, which exhibits controlled execution of statement/statements block in the program such as decision, looping as well as loop regulating statements.</a:t>
            </a:r>
          </a:p>
          <a:p>
            <a:pPr defTabSz="914400"/>
            <a:r>
              <a:rPr lang="en-GB" sz="3900" kern="0" dirty="0">
                <a:latin typeface="Times New Roman" panose="02020603050405020304" pitchFamily="18" charset="0"/>
                <a:cs typeface="Times New Roman" panose="02020603050405020304" pitchFamily="18" charset="0"/>
              </a:rPr>
              <a:t>Control statements help to jump control from one part of the program to another depending on whether a particular condition is satisfied or not.</a:t>
            </a:r>
          </a:p>
          <a:p>
            <a:pPr defTabSz="914400"/>
            <a:r>
              <a:rPr lang="en-GB" sz="3900" kern="0" dirty="0">
                <a:latin typeface="Times New Roman" panose="02020603050405020304" pitchFamily="18" charset="0"/>
                <a:cs typeface="Times New Roman" panose="02020603050405020304" pitchFamily="18" charset="0"/>
              </a:rPr>
              <a:t>C programming language provide three types of control statements.</a:t>
            </a:r>
          </a:p>
          <a:p>
            <a:pPr lvl="1" defTabSz="914400"/>
            <a:r>
              <a:rPr lang="en-GB" sz="3900" kern="0" dirty="0">
                <a:latin typeface="Times New Roman" panose="02020603050405020304" pitchFamily="18" charset="0"/>
                <a:cs typeface="Times New Roman" panose="02020603050405020304" pitchFamily="18" charset="0"/>
              </a:rPr>
              <a:t>Sequence Control Statements.</a:t>
            </a:r>
          </a:p>
          <a:p>
            <a:pPr lvl="1" defTabSz="914400"/>
            <a:r>
              <a:rPr lang="en-GB" sz="3900" kern="0" dirty="0">
                <a:latin typeface="Times New Roman" panose="02020603050405020304" pitchFamily="18" charset="0"/>
                <a:cs typeface="Times New Roman" panose="02020603050405020304" pitchFamily="18" charset="0"/>
              </a:rPr>
              <a:t>Selection or Decision Control Statements.</a:t>
            </a:r>
          </a:p>
          <a:p>
            <a:pPr lvl="1" defTabSz="914400"/>
            <a:r>
              <a:rPr lang="en-GB" sz="3900" kern="0" dirty="0">
                <a:latin typeface="Times New Roman" panose="02020603050405020304" pitchFamily="18" charset="0"/>
                <a:cs typeface="Times New Roman" panose="02020603050405020304" pitchFamily="18" charset="0"/>
              </a:rPr>
              <a:t>Repetition or Loop Control Statements.</a:t>
            </a:r>
          </a:p>
        </p:txBody>
      </p:sp>
      <p:grpSp>
        <p:nvGrpSpPr>
          <p:cNvPr id="12" name="Group 11"/>
          <p:cNvGrpSpPr/>
          <p:nvPr/>
        </p:nvGrpSpPr>
        <p:grpSpPr>
          <a:xfrm>
            <a:off x="2508250" y="6257694"/>
            <a:ext cx="14737983" cy="4433714"/>
            <a:chOff x="1009651" y="3967843"/>
            <a:chExt cx="8534399" cy="2727473"/>
          </a:xfrm>
        </p:grpSpPr>
        <p:sp>
          <p:nvSpPr>
            <p:cNvPr id="13" name="Rectangle 12"/>
            <p:cNvSpPr/>
            <p:nvPr/>
          </p:nvSpPr>
          <p:spPr>
            <a:xfrm>
              <a:off x="2957920" y="3967843"/>
              <a:ext cx="2150813" cy="389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Control statements</a:t>
              </a:r>
            </a:p>
          </p:txBody>
        </p:sp>
        <p:cxnSp>
          <p:nvCxnSpPr>
            <p:cNvPr id="14" name="Straight Arrow Connector 13"/>
            <p:cNvCxnSpPr/>
            <p:nvPr/>
          </p:nvCxnSpPr>
          <p:spPr>
            <a:xfrm>
              <a:off x="4033326" y="4357551"/>
              <a:ext cx="0" cy="276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86514" y="4633014"/>
              <a:ext cx="0" cy="276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033326" y="4641132"/>
              <a:ext cx="0" cy="276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540125" y="4641132"/>
              <a:ext cx="0" cy="276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80318" y="4633014"/>
              <a:ext cx="5572198"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009651" y="4902873"/>
              <a:ext cx="1977624" cy="56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Sequence Control statements</a:t>
              </a:r>
            </a:p>
          </p:txBody>
        </p:sp>
        <p:sp>
          <p:nvSpPr>
            <p:cNvPr id="20" name="Rectangle 19"/>
            <p:cNvSpPr/>
            <p:nvPr/>
          </p:nvSpPr>
          <p:spPr>
            <a:xfrm>
              <a:off x="3117438" y="4917304"/>
              <a:ext cx="1819783" cy="56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Decision Control statements</a:t>
              </a:r>
            </a:p>
          </p:txBody>
        </p:sp>
        <p:sp>
          <p:nvSpPr>
            <p:cNvPr id="21" name="Rectangle 20"/>
            <p:cNvSpPr/>
            <p:nvPr/>
          </p:nvSpPr>
          <p:spPr>
            <a:xfrm>
              <a:off x="6657467" y="4921362"/>
              <a:ext cx="1819783" cy="56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Loop Control statements</a:t>
              </a:r>
            </a:p>
          </p:txBody>
        </p:sp>
        <p:sp>
          <p:nvSpPr>
            <p:cNvPr id="22" name="Rectangle 21"/>
            <p:cNvSpPr/>
            <p:nvPr/>
          </p:nvSpPr>
          <p:spPr>
            <a:xfrm>
              <a:off x="4260438" y="5666616"/>
              <a:ext cx="1721262" cy="1028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if</a:t>
              </a:r>
            </a:p>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If…else</a:t>
              </a:r>
            </a:p>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If…else if…else</a:t>
              </a:r>
            </a:p>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Switch…case</a:t>
              </a:r>
            </a:p>
          </p:txBody>
        </p:sp>
        <p:cxnSp>
          <p:nvCxnSpPr>
            <p:cNvPr id="23" name="Elbow Connector 22"/>
            <p:cNvCxnSpPr>
              <a:stCxn id="20" idx="2"/>
              <a:endCxn id="22" idx="1"/>
            </p:cNvCxnSpPr>
            <p:nvPr/>
          </p:nvCxnSpPr>
          <p:spPr>
            <a:xfrm rot="16200000" flipH="1">
              <a:off x="3794572" y="5715100"/>
              <a:ext cx="698624" cy="2331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784797" y="5666616"/>
              <a:ext cx="1759253" cy="1028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for</a:t>
              </a:r>
            </a:p>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while</a:t>
              </a:r>
            </a:p>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do…while</a:t>
              </a:r>
            </a:p>
          </p:txBody>
        </p:sp>
        <p:cxnSp>
          <p:nvCxnSpPr>
            <p:cNvPr id="25" name="Elbow Connector 24"/>
            <p:cNvCxnSpPr>
              <a:endCxn id="24" idx="1"/>
            </p:cNvCxnSpPr>
            <p:nvPr/>
          </p:nvCxnSpPr>
          <p:spPr>
            <a:xfrm rot="16200000" flipH="1">
              <a:off x="7318931" y="5715100"/>
              <a:ext cx="698624" cy="2331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1302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1" name="Rectangle 8240">
            <a:extLst>
              <a:ext uri="{FF2B5EF4-FFF2-40B4-BE49-F238E27FC236}">
                <a16:creationId xmlns:a16="http://schemas.microsoft.com/office/drawing/2014/main" id="{B6A3A1C6-71AC-6F1D-F78D-C8A8EA7AE3D0}"/>
              </a:ext>
            </a:extLst>
          </p:cNvPr>
          <p:cNvSpPr/>
          <p:nvPr/>
        </p:nvSpPr>
        <p:spPr>
          <a:xfrm>
            <a:off x="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8198" name="object 6"/>
          <p:cNvSpPr>
            <a:spLocks/>
          </p:cNvSpPr>
          <p:nvPr/>
        </p:nvSpPr>
        <p:spPr bwMode="auto">
          <a:xfrm>
            <a:off x="5403850" y="712788"/>
            <a:ext cx="46369"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19050">
            <a:solidFill>
              <a:srgbClr val="000000"/>
            </a:solidFill>
            <a:round/>
            <a:headEnd/>
            <a:tailEnd/>
          </a:ln>
        </p:spPr>
        <p:txBody>
          <a:bodyPr lIns="0" tIns="0" rIns="0" bIns="0"/>
          <a:lstStyle/>
          <a:p>
            <a:endParaRPr lang="en-IN"/>
          </a:p>
        </p:txBody>
      </p:sp>
      <p:sp>
        <p:nvSpPr>
          <p:cNvPr id="8199" name="object 7"/>
          <p:cNvSpPr>
            <a:spLocks/>
          </p:cNvSpPr>
          <p:nvPr/>
        </p:nvSpPr>
        <p:spPr bwMode="auto">
          <a:xfrm>
            <a:off x="5416730" y="725488"/>
            <a:ext cx="20608"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19050">
            <a:solidFill>
              <a:srgbClr val="000000"/>
            </a:solidFill>
            <a:round/>
            <a:headEnd/>
            <a:tailEnd/>
          </a:ln>
        </p:spPr>
        <p:txBody>
          <a:bodyPr lIns="0" tIns="0" rIns="0" bIns="0"/>
          <a:lstStyle/>
          <a:p>
            <a:endParaRPr lang="en-IN"/>
          </a:p>
        </p:txBody>
      </p:sp>
      <p:grpSp>
        <p:nvGrpSpPr>
          <p:cNvPr id="8239" name="Group 8238">
            <a:extLst>
              <a:ext uri="{FF2B5EF4-FFF2-40B4-BE49-F238E27FC236}">
                <a16:creationId xmlns:a16="http://schemas.microsoft.com/office/drawing/2014/main" id="{7B5AF5C4-4186-F713-437B-46795454D0BB}"/>
              </a:ext>
            </a:extLst>
          </p:cNvPr>
          <p:cNvGrpSpPr/>
          <p:nvPr/>
        </p:nvGrpSpPr>
        <p:grpSpPr>
          <a:xfrm>
            <a:off x="9518650" y="1461293"/>
            <a:ext cx="7284235" cy="8841582"/>
            <a:chOff x="8909050" y="1692275"/>
            <a:chExt cx="7284235" cy="8841582"/>
          </a:xfrm>
        </p:grpSpPr>
        <p:cxnSp>
          <p:nvCxnSpPr>
            <p:cNvPr id="6" name="Straight Arrow Connector 5">
              <a:extLst>
                <a:ext uri="{FF2B5EF4-FFF2-40B4-BE49-F238E27FC236}">
                  <a16:creationId xmlns:a16="http://schemas.microsoft.com/office/drawing/2014/main" id="{CAE97208-6DB2-2620-E261-C272A4DD6CA8}"/>
                </a:ext>
              </a:extLst>
            </p:cNvPr>
            <p:cNvCxnSpPr/>
            <p:nvPr/>
          </p:nvCxnSpPr>
          <p:spPr>
            <a:xfrm>
              <a:off x="14573134" y="1692275"/>
              <a:ext cx="0" cy="3005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Diamond 6">
              <a:extLst>
                <a:ext uri="{FF2B5EF4-FFF2-40B4-BE49-F238E27FC236}">
                  <a16:creationId xmlns:a16="http://schemas.microsoft.com/office/drawing/2014/main" id="{79397BB9-CE4D-7113-1C93-C65BCC4D85B7}"/>
                </a:ext>
              </a:extLst>
            </p:cNvPr>
            <p:cNvSpPr/>
            <p:nvPr/>
          </p:nvSpPr>
          <p:spPr>
            <a:xfrm>
              <a:off x="13020470" y="1992856"/>
              <a:ext cx="3071471" cy="1042373"/>
            </a:xfrm>
            <a:prstGeom prst="diamond">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accent2">
                      <a:lumMod val="50000"/>
                    </a:schemeClr>
                  </a:solidFill>
                  <a:effectLst/>
                  <a:latin typeface="Times New Roman" panose="02020603050405020304" pitchFamily="18" charset="0"/>
                  <a:cs typeface="Times New Roman" panose="02020603050405020304" pitchFamily="18" charset="0"/>
                </a:rPr>
                <a:t>value1</a:t>
              </a:r>
              <a:endParaRPr lang="en-IN" sz="25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8BEC2FE-0BE1-65AD-3F1C-F716801EAB66}"/>
                </a:ext>
              </a:extLst>
            </p:cNvPr>
            <p:cNvSpPr txBox="1"/>
            <p:nvPr/>
          </p:nvSpPr>
          <p:spPr>
            <a:xfrm>
              <a:off x="12368903" y="2073275"/>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grpSp>
          <p:nvGrpSpPr>
            <p:cNvPr id="8192" name="Group 8191">
              <a:extLst>
                <a:ext uri="{FF2B5EF4-FFF2-40B4-BE49-F238E27FC236}">
                  <a16:creationId xmlns:a16="http://schemas.microsoft.com/office/drawing/2014/main" id="{07911C10-6D46-A497-D04C-18BA8B70A29E}"/>
                </a:ext>
              </a:extLst>
            </p:cNvPr>
            <p:cNvGrpSpPr/>
            <p:nvPr/>
          </p:nvGrpSpPr>
          <p:grpSpPr>
            <a:xfrm>
              <a:off x="8909050" y="2514042"/>
              <a:ext cx="4162024" cy="1294762"/>
              <a:chOff x="3803650" y="2473969"/>
              <a:chExt cx="5129762" cy="1294762"/>
            </a:xfrm>
          </p:grpSpPr>
          <p:sp>
            <p:nvSpPr>
              <p:cNvPr id="12" name="Rectangle 11">
                <a:extLst>
                  <a:ext uri="{FF2B5EF4-FFF2-40B4-BE49-F238E27FC236}">
                    <a16:creationId xmlns:a16="http://schemas.microsoft.com/office/drawing/2014/main" id="{AB9C2280-0096-5C3A-5DCF-63601EF61C1F}"/>
                  </a:ext>
                </a:extLst>
              </p:cNvPr>
              <p:cNvSpPr/>
              <p:nvPr/>
            </p:nvSpPr>
            <p:spPr>
              <a:xfrm>
                <a:off x="3803650" y="3140075"/>
                <a:ext cx="3911280" cy="62865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accent3">
                        <a:lumMod val="50000"/>
                      </a:schemeClr>
                    </a:solidFill>
                    <a:effectLst/>
                    <a:latin typeface="Times New Roman" panose="02020603050405020304" pitchFamily="18" charset="0"/>
                    <a:cs typeface="Times New Roman" panose="02020603050405020304" pitchFamily="18" charset="0"/>
                  </a:rPr>
                  <a:t>statement block1</a:t>
                </a:r>
                <a:endParaRPr lang="en-IN" sz="2500" i="1" dirty="0">
                  <a:solidFill>
                    <a:schemeClr val="accent3">
                      <a:lumMod val="50000"/>
                    </a:schemeClr>
                  </a:solidFill>
                  <a:latin typeface="Times New Roman" panose="02020603050405020304" pitchFamily="18" charset="0"/>
                  <a:cs typeface="Times New Roman" panose="02020603050405020304" pitchFamily="18" charset="0"/>
                </a:endParaRPr>
              </a:p>
            </p:txBody>
          </p:sp>
          <p:cxnSp>
            <p:nvCxnSpPr>
              <p:cNvPr id="17" name="Elbow Connector 20">
                <a:extLst>
                  <a:ext uri="{FF2B5EF4-FFF2-40B4-BE49-F238E27FC236}">
                    <a16:creationId xmlns:a16="http://schemas.microsoft.com/office/drawing/2014/main" id="{9EDD8A08-02D5-766B-73F7-ED3579CAF31E}"/>
                  </a:ext>
                </a:extLst>
              </p:cNvPr>
              <p:cNvCxnSpPr>
                <a:cxnSpLocks/>
                <a:stCxn id="7" idx="1"/>
                <a:endCxn id="12" idx="0"/>
              </p:cNvCxnSpPr>
              <p:nvPr/>
            </p:nvCxnSpPr>
            <p:spPr>
              <a:xfrm rot="10800000" flipV="1">
                <a:off x="5759290" y="2473969"/>
                <a:ext cx="3174122" cy="66610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3" name="Diamond 12">
              <a:extLst>
                <a:ext uri="{FF2B5EF4-FFF2-40B4-BE49-F238E27FC236}">
                  <a16:creationId xmlns:a16="http://schemas.microsoft.com/office/drawing/2014/main" id="{7188DE06-A0E4-881A-373D-103E32326112}"/>
                </a:ext>
              </a:extLst>
            </p:cNvPr>
            <p:cNvSpPr/>
            <p:nvPr/>
          </p:nvSpPr>
          <p:spPr>
            <a:xfrm>
              <a:off x="13067092" y="3942148"/>
              <a:ext cx="2958861" cy="1042373"/>
            </a:xfrm>
            <a:prstGeom prst="diamond">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accent2">
                      <a:lumMod val="50000"/>
                    </a:schemeClr>
                  </a:solidFill>
                  <a:effectLst/>
                  <a:latin typeface="Times New Roman" panose="02020603050405020304" pitchFamily="18" charset="0"/>
                  <a:cs typeface="Times New Roman" panose="02020603050405020304" pitchFamily="18" charset="0"/>
                </a:rPr>
                <a:t>value2</a:t>
              </a:r>
              <a:endParaRPr lang="en-IN" sz="25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AEE629F5-80EB-CF9A-6EB8-A8B894204548}"/>
                </a:ext>
              </a:extLst>
            </p:cNvPr>
            <p:cNvSpPr txBox="1"/>
            <p:nvPr/>
          </p:nvSpPr>
          <p:spPr>
            <a:xfrm>
              <a:off x="14596926" y="3237239"/>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F2DDDA49-F95B-9FFE-EE72-8F92182CDF3D}"/>
                </a:ext>
              </a:extLst>
            </p:cNvPr>
            <p:cNvSpPr/>
            <p:nvPr/>
          </p:nvSpPr>
          <p:spPr>
            <a:xfrm>
              <a:off x="12929615" y="8628748"/>
              <a:ext cx="3254406" cy="628654"/>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rgbClr val="FF0000"/>
                  </a:solidFill>
                  <a:effectLst/>
                  <a:latin typeface="Times New Roman" panose="02020603050405020304" pitchFamily="18" charset="0"/>
                  <a:cs typeface="Times New Roman" panose="02020603050405020304" pitchFamily="18" charset="0"/>
                </a:rPr>
                <a:t>statement block D</a:t>
              </a:r>
              <a:endParaRPr lang="en-IN" sz="2500" b="1" i="1" dirty="0">
                <a:solidFill>
                  <a:srgbClr val="FF0000"/>
                </a:solidFill>
                <a:latin typeface="Times New Roman" panose="02020603050405020304" pitchFamily="18" charset="0"/>
                <a:cs typeface="Times New Roman" panose="02020603050405020304" pitchFamily="18" charset="0"/>
              </a:endParaRPr>
            </a:p>
          </p:txBody>
        </p:sp>
        <p:cxnSp>
          <p:nvCxnSpPr>
            <p:cNvPr id="54" name="Straight Arrow Connector 53">
              <a:extLst>
                <a:ext uri="{FF2B5EF4-FFF2-40B4-BE49-F238E27FC236}">
                  <a16:creationId xmlns:a16="http://schemas.microsoft.com/office/drawing/2014/main" id="{4AD511AD-5231-93BC-088F-E226087CF61B}"/>
                </a:ext>
              </a:extLst>
            </p:cNvPr>
            <p:cNvCxnSpPr>
              <a:stCxn id="7" idx="2"/>
              <a:endCxn id="13" idx="0"/>
            </p:cNvCxnSpPr>
            <p:nvPr/>
          </p:nvCxnSpPr>
          <p:spPr>
            <a:xfrm flipH="1">
              <a:off x="14546523" y="3035229"/>
              <a:ext cx="0" cy="906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8193" name="Group 8192">
              <a:extLst>
                <a:ext uri="{FF2B5EF4-FFF2-40B4-BE49-F238E27FC236}">
                  <a16:creationId xmlns:a16="http://schemas.microsoft.com/office/drawing/2014/main" id="{D259C778-176D-5E8A-E19C-94AA54D806AD}"/>
                </a:ext>
              </a:extLst>
            </p:cNvPr>
            <p:cNvGrpSpPr/>
            <p:nvPr/>
          </p:nvGrpSpPr>
          <p:grpSpPr>
            <a:xfrm>
              <a:off x="8940619" y="4456731"/>
              <a:ext cx="4111420" cy="1294762"/>
              <a:chOff x="3803650" y="2473969"/>
              <a:chExt cx="5067392" cy="1294762"/>
            </a:xfrm>
          </p:grpSpPr>
          <p:sp>
            <p:nvSpPr>
              <p:cNvPr id="8194" name="Rectangle 8193">
                <a:extLst>
                  <a:ext uri="{FF2B5EF4-FFF2-40B4-BE49-F238E27FC236}">
                    <a16:creationId xmlns:a16="http://schemas.microsoft.com/office/drawing/2014/main" id="{CFD42D90-B8DD-516F-6D30-3A8DA8767453}"/>
                  </a:ext>
                </a:extLst>
              </p:cNvPr>
              <p:cNvSpPr/>
              <p:nvPr/>
            </p:nvSpPr>
            <p:spPr>
              <a:xfrm>
                <a:off x="3803650" y="3140075"/>
                <a:ext cx="3911280" cy="62865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accent3">
                        <a:lumMod val="75000"/>
                      </a:schemeClr>
                    </a:solidFill>
                    <a:effectLst/>
                    <a:latin typeface="Times New Roman" panose="02020603050405020304" pitchFamily="18" charset="0"/>
                    <a:cs typeface="Times New Roman" panose="02020603050405020304" pitchFamily="18" charset="0"/>
                  </a:rPr>
                  <a:t>statement block2</a:t>
                </a:r>
                <a:endParaRPr lang="en-IN" sz="2500" i="1" dirty="0">
                  <a:solidFill>
                    <a:schemeClr val="accent3">
                      <a:lumMod val="75000"/>
                    </a:schemeClr>
                  </a:solidFill>
                  <a:latin typeface="Times New Roman" panose="02020603050405020304" pitchFamily="18" charset="0"/>
                  <a:cs typeface="Times New Roman" panose="02020603050405020304" pitchFamily="18" charset="0"/>
                </a:endParaRPr>
              </a:p>
            </p:txBody>
          </p:sp>
          <p:cxnSp>
            <p:nvCxnSpPr>
              <p:cNvPr id="8195" name="Elbow Connector 20">
                <a:extLst>
                  <a:ext uri="{FF2B5EF4-FFF2-40B4-BE49-F238E27FC236}">
                    <a16:creationId xmlns:a16="http://schemas.microsoft.com/office/drawing/2014/main" id="{CBE11FD3-7A0D-BFC4-D704-9B16F6225E88}"/>
                  </a:ext>
                </a:extLst>
              </p:cNvPr>
              <p:cNvCxnSpPr>
                <a:cxnSpLocks/>
                <a:endCxn id="8194" idx="0"/>
              </p:cNvCxnSpPr>
              <p:nvPr/>
            </p:nvCxnSpPr>
            <p:spPr>
              <a:xfrm rot="10800000" flipV="1">
                <a:off x="5759290" y="2473969"/>
                <a:ext cx="3111752" cy="66610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cxnSp>
          <p:nvCxnSpPr>
            <p:cNvPr id="8204" name="Straight Arrow Connector 8203">
              <a:extLst>
                <a:ext uri="{FF2B5EF4-FFF2-40B4-BE49-F238E27FC236}">
                  <a16:creationId xmlns:a16="http://schemas.microsoft.com/office/drawing/2014/main" id="{63F62BDF-3C36-98CF-2D91-AB409F90DC5D}"/>
                </a:ext>
              </a:extLst>
            </p:cNvPr>
            <p:cNvCxnSpPr/>
            <p:nvPr/>
          </p:nvCxnSpPr>
          <p:spPr>
            <a:xfrm flipH="1">
              <a:off x="14535101" y="4952203"/>
              <a:ext cx="0" cy="648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208" name="Straight Connector 8207">
              <a:extLst>
                <a:ext uri="{FF2B5EF4-FFF2-40B4-BE49-F238E27FC236}">
                  <a16:creationId xmlns:a16="http://schemas.microsoft.com/office/drawing/2014/main" id="{3D5C1D6F-9B45-E6B2-0CD7-6A467527A48E}"/>
                </a:ext>
              </a:extLst>
            </p:cNvPr>
            <p:cNvCxnSpPr/>
            <p:nvPr/>
          </p:nvCxnSpPr>
          <p:spPr>
            <a:xfrm>
              <a:off x="14535101" y="5618548"/>
              <a:ext cx="0" cy="648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8211" name="TextBox 8210">
              <a:extLst>
                <a:ext uri="{FF2B5EF4-FFF2-40B4-BE49-F238E27FC236}">
                  <a16:creationId xmlns:a16="http://schemas.microsoft.com/office/drawing/2014/main" id="{EE78C438-AD9F-1BD0-136A-FB9775D2E334}"/>
                </a:ext>
              </a:extLst>
            </p:cNvPr>
            <p:cNvSpPr txBox="1"/>
            <p:nvPr/>
          </p:nvSpPr>
          <p:spPr>
            <a:xfrm>
              <a:off x="14596926" y="5142914"/>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sp>
          <p:nvSpPr>
            <p:cNvPr id="8212" name="TextBox 8211">
              <a:extLst>
                <a:ext uri="{FF2B5EF4-FFF2-40B4-BE49-F238E27FC236}">
                  <a16:creationId xmlns:a16="http://schemas.microsoft.com/office/drawing/2014/main" id="{11A3CF22-219D-9EEF-B02D-A4AE76790A0A}"/>
                </a:ext>
              </a:extLst>
            </p:cNvPr>
            <p:cNvSpPr txBox="1"/>
            <p:nvPr/>
          </p:nvSpPr>
          <p:spPr>
            <a:xfrm>
              <a:off x="12414250" y="4034621"/>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sp>
          <p:nvSpPr>
            <p:cNvPr id="8213" name="TextBox 8212">
              <a:extLst>
                <a:ext uri="{FF2B5EF4-FFF2-40B4-BE49-F238E27FC236}">
                  <a16:creationId xmlns:a16="http://schemas.microsoft.com/office/drawing/2014/main" id="{8C400D08-FF37-14A4-DA5C-9A7A619A401D}"/>
                </a:ext>
              </a:extLst>
            </p:cNvPr>
            <p:cNvSpPr txBox="1"/>
            <p:nvPr/>
          </p:nvSpPr>
          <p:spPr>
            <a:xfrm>
              <a:off x="12414250" y="7026275"/>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grpSp>
          <p:nvGrpSpPr>
            <p:cNvPr id="8214" name="Group 8213">
              <a:extLst>
                <a:ext uri="{FF2B5EF4-FFF2-40B4-BE49-F238E27FC236}">
                  <a16:creationId xmlns:a16="http://schemas.microsoft.com/office/drawing/2014/main" id="{D5542C2C-54B3-86E2-1372-C980C5D66299}"/>
                </a:ext>
              </a:extLst>
            </p:cNvPr>
            <p:cNvGrpSpPr/>
            <p:nvPr/>
          </p:nvGrpSpPr>
          <p:grpSpPr>
            <a:xfrm>
              <a:off x="8936055" y="7448035"/>
              <a:ext cx="4111420" cy="1294762"/>
              <a:chOff x="3803650" y="2473969"/>
              <a:chExt cx="5067392" cy="1294762"/>
            </a:xfrm>
          </p:grpSpPr>
          <p:sp>
            <p:nvSpPr>
              <p:cNvPr id="8215" name="Rectangle 8214">
                <a:extLst>
                  <a:ext uri="{FF2B5EF4-FFF2-40B4-BE49-F238E27FC236}">
                    <a16:creationId xmlns:a16="http://schemas.microsoft.com/office/drawing/2014/main" id="{B08F93BF-7072-800D-0A08-8E8D76C2BFBD}"/>
                  </a:ext>
                </a:extLst>
              </p:cNvPr>
              <p:cNvSpPr/>
              <p:nvPr/>
            </p:nvSpPr>
            <p:spPr>
              <a:xfrm>
                <a:off x="3803650" y="3140075"/>
                <a:ext cx="3911280" cy="62865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rgbClr val="92D050"/>
                    </a:solidFill>
                    <a:effectLst/>
                    <a:latin typeface="Times New Roman" panose="02020603050405020304" pitchFamily="18" charset="0"/>
                    <a:cs typeface="Times New Roman" panose="02020603050405020304" pitchFamily="18" charset="0"/>
                  </a:rPr>
                  <a:t>statement block N</a:t>
                </a:r>
                <a:endParaRPr lang="en-IN" sz="2500" b="1" i="1" dirty="0">
                  <a:solidFill>
                    <a:srgbClr val="92D050"/>
                  </a:solidFill>
                  <a:latin typeface="Times New Roman" panose="02020603050405020304" pitchFamily="18" charset="0"/>
                  <a:cs typeface="Times New Roman" panose="02020603050405020304" pitchFamily="18" charset="0"/>
                </a:endParaRPr>
              </a:p>
            </p:txBody>
          </p:sp>
          <p:cxnSp>
            <p:nvCxnSpPr>
              <p:cNvPr id="8216" name="Elbow Connector 20">
                <a:extLst>
                  <a:ext uri="{FF2B5EF4-FFF2-40B4-BE49-F238E27FC236}">
                    <a16:creationId xmlns:a16="http://schemas.microsoft.com/office/drawing/2014/main" id="{21A26413-7F69-3290-3D76-D63C517E1783}"/>
                  </a:ext>
                </a:extLst>
              </p:cNvPr>
              <p:cNvCxnSpPr>
                <a:cxnSpLocks/>
                <a:endCxn id="8215" idx="0"/>
              </p:cNvCxnSpPr>
              <p:nvPr/>
            </p:nvCxnSpPr>
            <p:spPr>
              <a:xfrm rot="10800000" flipV="1">
                <a:off x="5759290" y="2473969"/>
                <a:ext cx="3111752" cy="66610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cxnSp>
          <p:nvCxnSpPr>
            <p:cNvPr id="8217" name="Straight Arrow Connector 8216">
              <a:extLst>
                <a:ext uri="{FF2B5EF4-FFF2-40B4-BE49-F238E27FC236}">
                  <a16:creationId xmlns:a16="http://schemas.microsoft.com/office/drawing/2014/main" id="{2D012F9B-C1E9-3A92-094A-A33D2EC879D6}"/>
                </a:ext>
              </a:extLst>
            </p:cNvPr>
            <p:cNvCxnSpPr>
              <a:cxnSpLocks/>
            </p:cNvCxnSpPr>
            <p:nvPr/>
          </p:nvCxnSpPr>
          <p:spPr>
            <a:xfrm rot="60000" flipH="1">
              <a:off x="14536733" y="6267058"/>
              <a:ext cx="0" cy="648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218" name="Diamond 8217">
              <a:extLst>
                <a:ext uri="{FF2B5EF4-FFF2-40B4-BE49-F238E27FC236}">
                  <a16:creationId xmlns:a16="http://schemas.microsoft.com/office/drawing/2014/main" id="{28DF68D3-5BAA-9328-E6EB-B233B6317E56}"/>
                </a:ext>
              </a:extLst>
            </p:cNvPr>
            <p:cNvSpPr/>
            <p:nvPr/>
          </p:nvSpPr>
          <p:spPr>
            <a:xfrm>
              <a:off x="13055470" y="6925971"/>
              <a:ext cx="2958861" cy="1042373"/>
            </a:xfrm>
            <a:prstGeom prst="diamond">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accent2">
                      <a:lumMod val="50000"/>
                    </a:schemeClr>
                  </a:solidFill>
                  <a:effectLst/>
                  <a:latin typeface="Times New Roman" panose="02020603050405020304" pitchFamily="18" charset="0"/>
                  <a:cs typeface="Times New Roman" panose="02020603050405020304" pitchFamily="18" charset="0"/>
                </a:rPr>
                <a:t>value N</a:t>
              </a:r>
              <a:endParaRPr lang="en-IN" sz="25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8220" name="TextBox 8219">
              <a:extLst>
                <a:ext uri="{FF2B5EF4-FFF2-40B4-BE49-F238E27FC236}">
                  <a16:creationId xmlns:a16="http://schemas.microsoft.com/office/drawing/2014/main" id="{F5B09DE9-0975-9F72-AB3E-B956B62693E9}"/>
                </a:ext>
              </a:extLst>
            </p:cNvPr>
            <p:cNvSpPr txBox="1"/>
            <p:nvPr/>
          </p:nvSpPr>
          <p:spPr>
            <a:xfrm>
              <a:off x="14608147" y="6285239"/>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sp>
          <p:nvSpPr>
            <p:cNvPr id="8221" name="TextBox 8220">
              <a:extLst>
                <a:ext uri="{FF2B5EF4-FFF2-40B4-BE49-F238E27FC236}">
                  <a16:creationId xmlns:a16="http://schemas.microsoft.com/office/drawing/2014/main" id="{ECBCE886-C261-6301-6425-AF0AADF13B12}"/>
                </a:ext>
              </a:extLst>
            </p:cNvPr>
            <p:cNvSpPr txBox="1"/>
            <p:nvPr/>
          </p:nvSpPr>
          <p:spPr>
            <a:xfrm>
              <a:off x="14608147" y="8133148"/>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cxnSp>
          <p:nvCxnSpPr>
            <p:cNvPr id="8222" name="Straight Arrow Connector 8221">
              <a:extLst>
                <a:ext uri="{FF2B5EF4-FFF2-40B4-BE49-F238E27FC236}">
                  <a16:creationId xmlns:a16="http://schemas.microsoft.com/office/drawing/2014/main" id="{44BD6758-C942-22D2-93E2-B3F4C850CD9A}"/>
                </a:ext>
              </a:extLst>
            </p:cNvPr>
            <p:cNvCxnSpPr/>
            <p:nvPr/>
          </p:nvCxnSpPr>
          <p:spPr>
            <a:xfrm flipH="1">
              <a:off x="14530538" y="7980748"/>
              <a:ext cx="0" cy="648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223" name="Rectangle 8222">
              <a:extLst>
                <a:ext uri="{FF2B5EF4-FFF2-40B4-BE49-F238E27FC236}">
                  <a16:creationId xmlns:a16="http://schemas.microsoft.com/office/drawing/2014/main" id="{BCEF73B9-8075-D49C-049D-FE1518E836BB}"/>
                </a:ext>
              </a:extLst>
            </p:cNvPr>
            <p:cNvSpPr/>
            <p:nvPr/>
          </p:nvSpPr>
          <p:spPr>
            <a:xfrm>
              <a:off x="12938879" y="9905203"/>
              <a:ext cx="3254406" cy="628654"/>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tx1"/>
                  </a:solidFill>
                  <a:effectLst/>
                  <a:latin typeface="Times New Roman" panose="02020603050405020304" pitchFamily="18" charset="0"/>
                  <a:cs typeface="Times New Roman" panose="02020603050405020304" pitchFamily="18" charset="0"/>
                </a:rPr>
                <a:t>statement X</a:t>
              </a:r>
              <a:endParaRPr lang="en-IN" sz="2500" b="1" i="1" dirty="0">
                <a:solidFill>
                  <a:schemeClr val="tx1"/>
                </a:solidFill>
                <a:latin typeface="Times New Roman" panose="02020603050405020304" pitchFamily="18" charset="0"/>
                <a:cs typeface="Times New Roman" panose="02020603050405020304" pitchFamily="18" charset="0"/>
              </a:endParaRPr>
            </a:p>
          </p:txBody>
        </p:sp>
        <p:cxnSp>
          <p:nvCxnSpPr>
            <p:cNvPr id="8224" name="Straight Arrow Connector 8223">
              <a:extLst>
                <a:ext uri="{FF2B5EF4-FFF2-40B4-BE49-F238E27FC236}">
                  <a16:creationId xmlns:a16="http://schemas.microsoft.com/office/drawing/2014/main" id="{8DB4CFA0-94AF-F080-761D-FECD02AFD2A3}"/>
                </a:ext>
              </a:extLst>
            </p:cNvPr>
            <p:cNvCxnSpPr/>
            <p:nvPr/>
          </p:nvCxnSpPr>
          <p:spPr>
            <a:xfrm flipH="1">
              <a:off x="14530538" y="9257203"/>
              <a:ext cx="0" cy="648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226" name="Connector: Elbow 8225">
              <a:extLst>
                <a:ext uri="{FF2B5EF4-FFF2-40B4-BE49-F238E27FC236}">
                  <a16:creationId xmlns:a16="http://schemas.microsoft.com/office/drawing/2014/main" id="{43FBD223-D863-A0AD-8805-1320B7F92554}"/>
                </a:ext>
              </a:extLst>
            </p:cNvPr>
            <p:cNvCxnSpPr>
              <a:cxnSpLocks/>
              <a:stCxn id="8215" idx="1"/>
            </p:cNvCxnSpPr>
            <p:nvPr/>
          </p:nvCxnSpPr>
          <p:spPr>
            <a:xfrm rot="10800000" flipH="1" flipV="1">
              <a:off x="8936054" y="8428469"/>
              <a:ext cx="4022445" cy="1611638"/>
            </a:xfrm>
            <a:prstGeom prst="bentConnector3">
              <a:avLst>
                <a:gd name="adj1" fmla="val -46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29" name="Connector: Elbow 8228">
              <a:extLst>
                <a:ext uri="{FF2B5EF4-FFF2-40B4-BE49-F238E27FC236}">
                  <a16:creationId xmlns:a16="http://schemas.microsoft.com/office/drawing/2014/main" id="{2986A691-3014-411C-3C93-69D26F45F300}"/>
                </a:ext>
              </a:extLst>
            </p:cNvPr>
            <p:cNvCxnSpPr>
              <a:stCxn id="8194" idx="1"/>
              <a:endCxn id="8223" idx="1"/>
            </p:cNvCxnSpPr>
            <p:nvPr/>
          </p:nvCxnSpPr>
          <p:spPr>
            <a:xfrm rot="10800000" flipH="1" flipV="1">
              <a:off x="8940619" y="5437164"/>
              <a:ext cx="3998260" cy="4782365"/>
            </a:xfrm>
            <a:prstGeom prst="bentConnector3">
              <a:avLst>
                <a:gd name="adj1" fmla="val -89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34" name="Connector: Elbow 8233">
              <a:extLst>
                <a:ext uri="{FF2B5EF4-FFF2-40B4-BE49-F238E27FC236}">
                  <a16:creationId xmlns:a16="http://schemas.microsoft.com/office/drawing/2014/main" id="{2384B4FA-FEDC-F069-7892-41E6E9471B94}"/>
                </a:ext>
              </a:extLst>
            </p:cNvPr>
            <p:cNvCxnSpPr>
              <a:cxnSpLocks/>
            </p:cNvCxnSpPr>
            <p:nvPr/>
          </p:nvCxnSpPr>
          <p:spPr>
            <a:xfrm rot="10800000" flipH="1" flipV="1">
              <a:off x="8946080" y="3683233"/>
              <a:ext cx="4001570" cy="6732000"/>
            </a:xfrm>
            <a:prstGeom prst="bentConnector3">
              <a:avLst>
                <a:gd name="adj1" fmla="val -1322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240" name="Rectangle 8239">
            <a:extLst>
              <a:ext uri="{FF2B5EF4-FFF2-40B4-BE49-F238E27FC236}">
                <a16:creationId xmlns:a16="http://schemas.microsoft.com/office/drawing/2014/main" id="{E4A439B8-3820-CC83-6E50-453BB4E5EE07}"/>
              </a:ext>
            </a:extLst>
          </p:cNvPr>
          <p:cNvSpPr/>
          <p:nvPr/>
        </p:nvSpPr>
        <p:spPr>
          <a:xfrm>
            <a:off x="8832850" y="10302875"/>
            <a:ext cx="8410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nested </a:t>
            </a:r>
            <a:r>
              <a:rPr lang="en-IN" sz="2800" b="1" i="1" dirty="0">
                <a:latin typeface="Times New Roman" panose="02020603050405020304" pitchFamily="18" charset="0"/>
                <a:cs typeface="Times New Roman" panose="02020603050405020304" pitchFamily="18" charset="0"/>
              </a:rPr>
              <a:t>switch-case</a:t>
            </a:r>
            <a:r>
              <a:rPr lang="en-IN" sz="2800" b="1" dirty="0">
                <a:latin typeface="Times New Roman" panose="02020603050405020304" pitchFamily="18" charset="0"/>
                <a:cs typeface="Times New Roman" panose="02020603050405020304" pitchFamily="18" charset="0"/>
              </a:rPr>
              <a:t> statement</a:t>
            </a:r>
            <a:r>
              <a:rPr lang="en-IN" sz="28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4FE562B5-81B3-1DC3-9443-7E880976A680}"/>
              </a:ext>
            </a:extLst>
          </p:cNvPr>
          <p:cNvSpPr txBox="1"/>
          <p:nvPr/>
        </p:nvSpPr>
        <p:spPr>
          <a:xfrm>
            <a:off x="2477909" y="2071059"/>
            <a:ext cx="6319086" cy="7417415"/>
          </a:xfrm>
          <a:prstGeom prst="rect">
            <a:avLst/>
          </a:prstGeom>
          <a:noFill/>
        </p:spPr>
        <p:txBody>
          <a:bodyPr wrap="square">
            <a:spAutoFit/>
          </a:bodyPr>
          <a:lstStyle/>
          <a:p>
            <a:r>
              <a:rPr lang="en-IN" sz="2800" b="1" dirty="0">
                <a:effectLst/>
                <a:latin typeface="Courier New" panose="02070309020205020404" pitchFamily="49" charset="0"/>
              </a:rPr>
              <a:t>Syntax of the</a:t>
            </a:r>
            <a:r>
              <a:rPr lang="en-IN" sz="2800" b="1" i="1" dirty="0">
                <a:effectLst/>
                <a:latin typeface="Courier New" panose="02070309020205020404" pitchFamily="49" charset="0"/>
              </a:rPr>
              <a:t> switch-case:</a:t>
            </a:r>
            <a:br>
              <a:rPr lang="en-IN" sz="2800" b="1" i="1" dirty="0"/>
            </a:br>
            <a:r>
              <a:rPr lang="en-IN" sz="2800" b="1" i="1" dirty="0">
                <a:effectLst/>
                <a:latin typeface="Courier New" panose="02070309020205020404" pitchFamily="49" charset="0"/>
              </a:rPr>
              <a:t>switch (variable)</a:t>
            </a:r>
            <a:br>
              <a:rPr lang="en-IN" sz="2800" b="1" i="1" dirty="0"/>
            </a:br>
            <a:r>
              <a:rPr lang="en-IN" sz="2800" b="1" i="1" dirty="0">
                <a:effectLst/>
                <a:latin typeface="Courier New" panose="02070309020205020404" pitchFamily="49" charset="0"/>
              </a:rPr>
              <a:t>{</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value1:</a:t>
            </a:r>
            <a:br>
              <a:rPr lang="en-IN" sz="2800" b="1" i="1" dirty="0"/>
            </a:br>
            <a:r>
              <a:rPr lang="en-IN" sz="2800" b="1" i="1" dirty="0">
                <a:solidFill>
                  <a:schemeClr val="accent3">
                    <a:lumMod val="50000"/>
                  </a:schemeClr>
                </a:solidFill>
                <a:effectLst/>
                <a:latin typeface="Courier New" panose="02070309020205020404" pitchFamily="49" charset="0"/>
              </a:rPr>
              <a:t>statement block1;</a:t>
            </a:r>
            <a:br>
              <a:rPr lang="en-IN" sz="2800" b="1" i="1" dirty="0"/>
            </a:br>
            <a:r>
              <a:rPr lang="en-IN" sz="2800" b="1" i="1" dirty="0">
                <a:effectLst/>
                <a:latin typeface="Courier New" panose="02070309020205020404" pitchFamily="49" charset="0"/>
              </a:rPr>
              <a:t>break;</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value2:</a:t>
            </a:r>
            <a:br>
              <a:rPr lang="en-IN" sz="2800" b="1" i="1" dirty="0"/>
            </a:br>
            <a:r>
              <a:rPr lang="en-IN" sz="2800" b="1" i="1" dirty="0">
                <a:solidFill>
                  <a:schemeClr val="accent3">
                    <a:lumMod val="75000"/>
                  </a:schemeClr>
                </a:solidFill>
                <a:effectLst/>
                <a:latin typeface="Courier New" panose="02070309020205020404" pitchFamily="49" charset="0"/>
              </a:rPr>
              <a:t>statement block2;</a:t>
            </a:r>
            <a:br>
              <a:rPr lang="en-IN" sz="2800" b="1" i="1" dirty="0"/>
            </a:br>
            <a:r>
              <a:rPr lang="en-IN" sz="2800" b="1" i="1" dirty="0">
                <a:effectLst/>
                <a:latin typeface="Courier New" panose="02070309020205020404" pitchFamily="49" charset="0"/>
              </a:rPr>
              <a:t>break;</a:t>
            </a:r>
            <a:br>
              <a:rPr lang="en-IN" sz="2800" b="1" i="1" dirty="0"/>
            </a:br>
            <a:r>
              <a:rPr lang="en-IN" sz="2800" b="1" i="1" dirty="0">
                <a:effectLst/>
                <a:latin typeface="Courier New" panose="02070309020205020404" pitchFamily="49" charset="0"/>
              </a:rPr>
              <a:t>.....................</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 N:</a:t>
            </a:r>
            <a:br>
              <a:rPr lang="en-IN" sz="2800" b="1" i="1" dirty="0"/>
            </a:br>
            <a:r>
              <a:rPr lang="en-IN" sz="2800" b="1" i="1" dirty="0">
                <a:solidFill>
                  <a:srgbClr val="92D050"/>
                </a:solidFill>
                <a:effectLst/>
                <a:latin typeface="Courier New" panose="02070309020205020404" pitchFamily="49" charset="0"/>
              </a:rPr>
              <a:t>statement block N;</a:t>
            </a:r>
            <a:br>
              <a:rPr lang="en-IN" sz="2800" b="1" i="1" dirty="0"/>
            </a:br>
            <a:r>
              <a:rPr lang="en-IN" sz="2800" b="1" i="1" dirty="0">
                <a:effectLst/>
                <a:latin typeface="Courier New" panose="02070309020205020404" pitchFamily="49" charset="0"/>
              </a:rPr>
              <a:t>break;</a:t>
            </a:r>
            <a:br>
              <a:rPr lang="en-IN" sz="2800" b="1" i="1" dirty="0"/>
            </a:br>
            <a:r>
              <a:rPr lang="en-IN" sz="2800" b="1" i="1" dirty="0">
                <a:effectLst/>
                <a:latin typeface="Courier New" panose="02070309020205020404" pitchFamily="49" charset="0"/>
              </a:rPr>
              <a:t>default:</a:t>
            </a:r>
            <a:br>
              <a:rPr lang="en-IN" sz="2800" b="1" i="1" dirty="0"/>
            </a:br>
            <a:r>
              <a:rPr lang="en-IN" sz="2800" b="1" i="1" dirty="0">
                <a:solidFill>
                  <a:srgbClr val="FF0000"/>
                </a:solidFill>
                <a:effectLst/>
                <a:latin typeface="Courier New" panose="02070309020205020404" pitchFamily="49" charset="0"/>
              </a:rPr>
              <a:t>statement block D</a:t>
            </a:r>
            <a:r>
              <a:rPr lang="en-IN" sz="2800" b="1" i="1" dirty="0">
                <a:solidFill>
                  <a:srgbClr val="00B0F0"/>
                </a:solidFill>
                <a:effectLst/>
                <a:latin typeface="Courier New" panose="02070309020205020404" pitchFamily="49" charset="0"/>
              </a:rPr>
              <a:t>;</a:t>
            </a:r>
            <a:br>
              <a:rPr lang="en-IN" sz="2800" b="1" i="1" dirty="0"/>
            </a:br>
            <a:r>
              <a:rPr lang="en-IN" sz="2800" b="1" i="1" dirty="0">
                <a:effectLst/>
                <a:latin typeface="Courier New" panose="02070309020205020404" pitchFamily="49" charset="0"/>
              </a:rPr>
              <a:t>}</a:t>
            </a:r>
            <a:br>
              <a:rPr lang="en-IN" sz="2800" b="1" i="1" dirty="0"/>
            </a:br>
            <a:r>
              <a:rPr lang="en-IN" sz="2800" b="1" i="1" dirty="0">
                <a:effectLst/>
                <a:latin typeface="Courier New" panose="02070309020205020404" pitchFamily="49" charset="0"/>
              </a:rPr>
              <a:t>statement X;</a:t>
            </a:r>
            <a:endParaRPr lang="en-IN" sz="2800" b="1" i="1" dirty="0"/>
          </a:p>
        </p:txBody>
      </p:sp>
      <p:sp>
        <p:nvSpPr>
          <p:cNvPr id="4" name="Rectangle 3">
            <a:extLst>
              <a:ext uri="{FF2B5EF4-FFF2-40B4-BE49-F238E27FC236}">
                <a16:creationId xmlns:a16="http://schemas.microsoft.com/office/drawing/2014/main" id="{015DF691-F941-70B3-983E-9F167AD68AA7}"/>
              </a:ext>
            </a:extLst>
          </p:cNvPr>
          <p:cNvSpPr/>
          <p:nvPr/>
        </p:nvSpPr>
        <p:spPr>
          <a:xfrm>
            <a:off x="3422650" y="473075"/>
            <a:ext cx="6740948" cy="707886"/>
          </a:xfrm>
          <a:prstGeom prst="rect">
            <a:avLst/>
          </a:prstGeom>
        </p:spPr>
        <p:txBody>
          <a:bodyPr wrap="none">
            <a:spAutoFit/>
          </a:bodyPr>
          <a:lstStyle/>
          <a:p>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 statement….contd.,</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525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50" y="-730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2500" dirty="0">
              <a:solidFill>
                <a:srgbClr val="681748"/>
              </a:solidFill>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Rectangle 11"/>
          <p:cNvSpPr/>
          <p:nvPr/>
        </p:nvSpPr>
        <p:spPr>
          <a:xfrm>
            <a:off x="1107282" y="2571176"/>
            <a:ext cx="4533899" cy="6632585"/>
          </a:xfrm>
          <a:prstGeom prst="rect">
            <a:avLst/>
          </a:prstGeom>
          <a:ln>
            <a:solidFill>
              <a:srgbClr val="92D050"/>
            </a:solidFill>
          </a:ln>
        </p:spPr>
        <p:txBody>
          <a:bodyPr wrap="square">
            <a:spAutoFit/>
          </a:bodyPr>
          <a:lstStyle/>
          <a:p>
            <a:r>
              <a:rPr lang="en-IN" sz="2500" dirty="0">
                <a:latin typeface="Times New Roman" panose="02020603050405020304" pitchFamily="18" charset="0"/>
                <a:cs typeface="Times New Roman" panose="02020603050405020304" pitchFamily="18" charset="0"/>
              </a:rPr>
              <a:t>#include &lt;</a:t>
            </a:r>
            <a:r>
              <a:rPr lang="en-IN" sz="2500" dirty="0" err="1">
                <a:latin typeface="Times New Roman" panose="02020603050405020304" pitchFamily="18" charset="0"/>
                <a:cs typeface="Times New Roman" panose="02020603050405020304" pitchFamily="18" charset="0"/>
              </a:rPr>
              <a:t>stdio.h</a:t>
            </a:r>
            <a:r>
              <a:rPr lang="en-IN" sz="2500" dirty="0">
                <a:latin typeface="Times New Roman" panose="02020603050405020304" pitchFamily="18" charset="0"/>
                <a:cs typeface="Times New Roman" panose="02020603050405020304" pitchFamily="18" charset="0"/>
              </a:rPr>
              <a:t>&gt;</a:t>
            </a:r>
          </a:p>
          <a:p>
            <a:r>
              <a:rPr lang="en-IN" sz="2500" dirty="0">
                <a:latin typeface="Times New Roman" panose="02020603050405020304" pitchFamily="18" charset="0"/>
                <a:cs typeface="Times New Roman" panose="02020603050405020304" pitchFamily="18" charset="0"/>
              </a:rPr>
              <a:t>int main()</a:t>
            </a:r>
          </a:p>
          <a:p>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char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Enter any character : ");</a:t>
            </a:r>
          </a:p>
          <a:p>
            <a:r>
              <a:rPr lang="en-IN" sz="2500" dirty="0" err="1">
                <a:latin typeface="Times New Roman" panose="02020603050405020304" pitchFamily="18" charset="0"/>
                <a:cs typeface="Times New Roman" panose="02020603050405020304" pitchFamily="18" charset="0"/>
              </a:rPr>
              <a:t>scanf</a:t>
            </a:r>
            <a:r>
              <a:rPr lang="en-IN" sz="2500" dirty="0">
                <a:latin typeface="Times New Roman" panose="02020603050405020304" pitchFamily="18" charset="0"/>
                <a:cs typeface="Times New Roman" panose="02020603050405020304" pitchFamily="18" charset="0"/>
              </a:rPr>
              <a:t>("%c", &amp;</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switch(</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case 'A':</a:t>
            </a:r>
          </a:p>
          <a:p>
            <a:r>
              <a:rPr lang="en-IN" sz="2500" dirty="0">
                <a:latin typeface="Times New Roman" panose="02020603050405020304" pitchFamily="18" charset="0"/>
                <a:cs typeface="Times New Roman" panose="02020603050405020304" pitchFamily="18" charset="0"/>
              </a:rPr>
              <a:t> case 'a':</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break;</a:t>
            </a:r>
          </a:p>
          <a:p>
            <a:r>
              <a:rPr lang="en-IN" sz="2500" dirty="0">
                <a:latin typeface="Times New Roman" panose="02020603050405020304" pitchFamily="18" charset="0"/>
                <a:cs typeface="Times New Roman" panose="02020603050405020304" pitchFamily="18" charset="0"/>
              </a:rPr>
              <a:t> case 'E':</a:t>
            </a:r>
          </a:p>
          <a:p>
            <a:r>
              <a:rPr lang="en-IN" sz="2500" dirty="0">
                <a:latin typeface="Times New Roman" panose="02020603050405020304" pitchFamily="18" charset="0"/>
                <a:cs typeface="Times New Roman" panose="02020603050405020304" pitchFamily="18" charset="0"/>
              </a:rPr>
              <a:t> case 'e':</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break;</a:t>
            </a:r>
          </a:p>
          <a:p>
            <a:r>
              <a:rPr lang="en-IN" sz="2500" dirty="0">
                <a:latin typeface="Times New Roman" panose="02020603050405020304" pitchFamily="18" charset="0"/>
                <a:cs typeface="Times New Roman" panose="02020603050405020304" pitchFamily="18" charset="0"/>
              </a:rPr>
              <a:t> </a:t>
            </a:r>
          </a:p>
        </p:txBody>
      </p:sp>
      <p:sp>
        <p:nvSpPr>
          <p:cNvPr id="3" name="Rectangle 2"/>
          <p:cNvSpPr/>
          <p:nvPr/>
        </p:nvSpPr>
        <p:spPr>
          <a:xfrm>
            <a:off x="5711825" y="2603490"/>
            <a:ext cx="4340225" cy="6632585"/>
          </a:xfrm>
          <a:prstGeom prst="rect">
            <a:avLst/>
          </a:prstGeom>
          <a:ln>
            <a:solidFill>
              <a:srgbClr val="92D050"/>
            </a:solidFill>
          </a:ln>
        </p:spPr>
        <p:txBody>
          <a:bodyPr wrap="square">
            <a:spAutoFit/>
          </a:bodyPr>
          <a:lstStyle/>
          <a:p>
            <a:r>
              <a:rPr lang="en-IN" sz="2500" dirty="0">
                <a:latin typeface="Times New Roman" panose="02020603050405020304" pitchFamily="18" charset="0"/>
                <a:cs typeface="Times New Roman" panose="02020603050405020304" pitchFamily="18" charset="0"/>
              </a:rPr>
              <a:t> case 'I':</a:t>
            </a:r>
          </a:p>
          <a:p>
            <a:r>
              <a:rPr lang="en-IN" sz="2500" dirty="0">
                <a:latin typeface="Times New Roman" panose="02020603050405020304" pitchFamily="18" charset="0"/>
                <a:cs typeface="Times New Roman" panose="02020603050405020304" pitchFamily="18" charset="0"/>
              </a:rPr>
              <a:t> case '</a:t>
            </a:r>
            <a:r>
              <a:rPr lang="en-IN" sz="2500" dirty="0" err="1">
                <a:latin typeface="Times New Roman" panose="02020603050405020304" pitchFamily="18" charset="0"/>
                <a:cs typeface="Times New Roman" panose="02020603050405020304" pitchFamily="18" charset="0"/>
              </a:rPr>
              <a:t>i</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break;</a:t>
            </a:r>
          </a:p>
          <a:p>
            <a:r>
              <a:rPr lang="en-IN" sz="2500" dirty="0">
                <a:latin typeface="Times New Roman" panose="02020603050405020304" pitchFamily="18" charset="0"/>
                <a:cs typeface="Times New Roman" panose="02020603050405020304" pitchFamily="18" charset="0"/>
              </a:rPr>
              <a:t> case 'O':</a:t>
            </a:r>
          </a:p>
          <a:p>
            <a:r>
              <a:rPr lang="en-IN" sz="2500" dirty="0">
                <a:latin typeface="Times New Roman" panose="02020603050405020304" pitchFamily="18" charset="0"/>
                <a:cs typeface="Times New Roman" panose="02020603050405020304" pitchFamily="18" charset="0"/>
              </a:rPr>
              <a:t> case 'o':</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break;</a:t>
            </a:r>
          </a:p>
          <a:p>
            <a:r>
              <a:rPr lang="en-IN" sz="2500" dirty="0">
                <a:latin typeface="Times New Roman" panose="02020603050405020304" pitchFamily="18" charset="0"/>
                <a:cs typeface="Times New Roman" panose="02020603050405020304" pitchFamily="18" charset="0"/>
              </a:rPr>
              <a:t> case 'U':</a:t>
            </a:r>
          </a:p>
          <a:p>
            <a:r>
              <a:rPr lang="en-IN" sz="2500" dirty="0">
                <a:latin typeface="Times New Roman" panose="02020603050405020304" pitchFamily="18" charset="0"/>
                <a:cs typeface="Times New Roman" panose="02020603050405020304" pitchFamily="18" charset="0"/>
              </a:rPr>
              <a:t> case 'u':</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break;</a:t>
            </a:r>
          </a:p>
          <a:p>
            <a:r>
              <a:rPr lang="en-IN" sz="2500" dirty="0">
                <a:latin typeface="Times New Roman" panose="02020603050405020304" pitchFamily="18" charset="0"/>
                <a:cs typeface="Times New Roman" panose="02020603050405020304" pitchFamily="18" charset="0"/>
              </a:rPr>
              <a:t> default: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not a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return 0;</a:t>
            </a:r>
          </a:p>
          <a:p>
            <a:r>
              <a:rPr lang="en-IN" sz="2500" dirty="0">
                <a:latin typeface="Times New Roman" panose="02020603050405020304" pitchFamily="18" charset="0"/>
                <a:cs typeface="Times New Roman" panose="02020603050405020304" pitchFamily="18" charset="0"/>
              </a:rPr>
              <a:t>}</a:t>
            </a:r>
          </a:p>
        </p:txBody>
      </p:sp>
      <p:sp>
        <p:nvSpPr>
          <p:cNvPr id="14" name="Rectangle 13"/>
          <p:cNvSpPr/>
          <p:nvPr/>
        </p:nvSpPr>
        <p:spPr>
          <a:xfrm>
            <a:off x="10128250" y="1158875"/>
            <a:ext cx="9177523" cy="10064294"/>
          </a:xfrm>
          <a:prstGeom prst="rect">
            <a:avLst/>
          </a:prstGeom>
        </p:spPr>
        <p:txBody>
          <a:bodyPr wrap="square">
            <a:spAutoFit/>
          </a:bodyPr>
          <a:lstStyle/>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In the example, we declare the variable ‘</a:t>
            </a:r>
            <a:r>
              <a:rPr lang="en-GB" sz="3600" b="1" dirty="0" err="1">
                <a:latin typeface="Times New Roman" panose="02020603050405020304" pitchFamily="18" charset="0"/>
                <a:cs typeface="Times New Roman" panose="02020603050405020304" pitchFamily="18" charset="0"/>
              </a:rPr>
              <a:t>ch</a:t>
            </a:r>
            <a:r>
              <a:rPr lang="en-GB" sz="3600" dirty="0">
                <a:latin typeface="Times New Roman" panose="02020603050405020304" pitchFamily="18" charset="0"/>
                <a:cs typeface="Times New Roman" panose="02020603050405020304" pitchFamily="18" charset="0"/>
              </a:rPr>
              <a:t>’ of char type, after reading the ‘</a:t>
            </a:r>
            <a:r>
              <a:rPr lang="en-GB" sz="3600" b="1" dirty="0" err="1">
                <a:latin typeface="Times New Roman" panose="02020603050405020304" pitchFamily="18" charset="0"/>
                <a:cs typeface="Times New Roman" panose="02020603050405020304" pitchFamily="18" charset="0"/>
              </a:rPr>
              <a:t>ch</a:t>
            </a:r>
            <a:r>
              <a:rPr lang="en-GB" sz="3600" dirty="0">
                <a:latin typeface="Times New Roman" panose="02020603050405020304" pitchFamily="18" charset="0"/>
                <a:cs typeface="Times New Roman" panose="02020603050405020304" pitchFamily="18" charset="0"/>
              </a:rPr>
              <a:t>’ value, it is compared with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constants (case values i.e., </a:t>
            </a:r>
            <a:r>
              <a:rPr lang="en-GB" sz="3600" dirty="0">
                <a:solidFill>
                  <a:schemeClr val="accent2">
                    <a:lumMod val="50000"/>
                  </a:schemeClr>
                </a:solidFill>
                <a:latin typeface="Times New Roman" panose="02020603050405020304" pitchFamily="18" charset="0"/>
                <a:cs typeface="Times New Roman" panose="02020603050405020304" pitchFamily="18" charset="0"/>
              </a:rPr>
              <a:t>A, a, E, e, I, </a:t>
            </a:r>
            <a:r>
              <a:rPr lang="en-GB" sz="3600" dirty="0" err="1">
                <a:solidFill>
                  <a:schemeClr val="accent2">
                    <a:lumMod val="50000"/>
                  </a:schemeClr>
                </a:solidFill>
                <a:latin typeface="Times New Roman" panose="02020603050405020304" pitchFamily="18" charset="0"/>
                <a:cs typeface="Times New Roman" panose="02020603050405020304" pitchFamily="18" charset="0"/>
              </a:rPr>
              <a:t>i</a:t>
            </a:r>
            <a:r>
              <a:rPr lang="en-GB" sz="3600" dirty="0">
                <a:solidFill>
                  <a:schemeClr val="accent2">
                    <a:lumMod val="50000"/>
                  </a:schemeClr>
                </a:solidFill>
                <a:latin typeface="Times New Roman" panose="02020603050405020304" pitchFamily="18" charset="0"/>
                <a:cs typeface="Times New Roman" panose="02020603050405020304" pitchFamily="18" charset="0"/>
              </a:rPr>
              <a:t>, O, o, U, u</a:t>
            </a:r>
            <a:r>
              <a:rPr lang="en-GB" sz="3600" dirty="0">
                <a:latin typeface="Times New Roman" panose="02020603050405020304" pitchFamily="18" charset="0"/>
                <a:cs typeface="Times New Roman" panose="02020603050405020304" pitchFamily="18" charset="0"/>
              </a:rPr>
              <a:t>) of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statements.</a:t>
            </a: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Once the value of ‘</a:t>
            </a:r>
            <a:r>
              <a:rPr lang="en-GB" sz="3600" b="1" dirty="0" err="1">
                <a:latin typeface="Times New Roman" panose="02020603050405020304" pitchFamily="18" charset="0"/>
                <a:cs typeface="Times New Roman" panose="02020603050405020304" pitchFamily="18" charset="0"/>
              </a:rPr>
              <a:t>ch</a:t>
            </a:r>
            <a:r>
              <a:rPr lang="en-GB" sz="3600" dirty="0">
                <a:latin typeface="Times New Roman" panose="02020603050405020304" pitchFamily="18" charset="0"/>
                <a:cs typeface="Times New Roman" panose="02020603050405020304" pitchFamily="18" charset="0"/>
              </a:rPr>
              <a:t>’ matches to any of the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constants, a block of statements immediately followed by the corresponding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statement is executed.</a:t>
            </a: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In the example, there is no </a:t>
            </a:r>
            <a:r>
              <a:rPr lang="en-GB" sz="3600" b="1" i="1" dirty="0">
                <a:latin typeface="Times New Roman" panose="02020603050405020304" pitchFamily="18" charset="0"/>
                <a:cs typeface="Times New Roman" panose="02020603050405020304" pitchFamily="18" charset="0"/>
              </a:rPr>
              <a:t>break</a:t>
            </a:r>
            <a:r>
              <a:rPr lang="en-GB" sz="3600" dirty="0">
                <a:latin typeface="Times New Roman" panose="02020603050405020304" pitchFamily="18" charset="0"/>
                <a:cs typeface="Times New Roman" panose="02020603050405020304" pitchFamily="18" charset="0"/>
              </a:rPr>
              <a:t> after the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‘A’, if the value of ‘</a:t>
            </a:r>
            <a:r>
              <a:rPr lang="en-GB" sz="3600" b="1" dirty="0" err="1">
                <a:latin typeface="Times New Roman" panose="02020603050405020304" pitchFamily="18" charset="0"/>
                <a:cs typeface="Times New Roman" panose="02020603050405020304" pitchFamily="18" charset="0"/>
              </a:rPr>
              <a:t>ch</a:t>
            </a:r>
            <a:r>
              <a:rPr lang="en-GB" sz="3600" dirty="0">
                <a:latin typeface="Times New Roman" panose="02020603050405020304" pitchFamily="18" charset="0"/>
                <a:cs typeface="Times New Roman" panose="02020603050405020304" pitchFamily="18" charset="0"/>
              </a:rPr>
              <a:t>’ matches ‘A’, then all the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blocks till the next </a:t>
            </a:r>
            <a:r>
              <a:rPr lang="en-GB" sz="3600" b="1" i="1" dirty="0">
                <a:latin typeface="Times New Roman" panose="02020603050405020304" pitchFamily="18" charset="0"/>
                <a:cs typeface="Times New Roman" panose="02020603050405020304" pitchFamily="18" charset="0"/>
              </a:rPr>
              <a:t>break</a:t>
            </a:r>
            <a:r>
              <a:rPr lang="en-GB" sz="3600" dirty="0">
                <a:latin typeface="Times New Roman" panose="02020603050405020304" pitchFamily="18" charset="0"/>
                <a:cs typeface="Times New Roman" panose="02020603050405020304" pitchFamily="18" charset="0"/>
              </a:rPr>
              <a:t> statement are executed and then control exit from the </a:t>
            </a:r>
            <a:r>
              <a:rPr lang="en-GB" sz="3600" b="1" i="1" dirty="0">
                <a:latin typeface="Times New Roman" panose="02020603050405020304" pitchFamily="18" charset="0"/>
                <a:cs typeface="Times New Roman" panose="02020603050405020304" pitchFamily="18" charset="0"/>
              </a:rPr>
              <a:t>switch-case</a:t>
            </a:r>
            <a:r>
              <a:rPr lang="en-GB" sz="3600" dirty="0">
                <a:latin typeface="Times New Roman" panose="02020603050405020304" pitchFamily="18" charset="0"/>
                <a:cs typeface="Times New Roman" panose="02020603050405020304" pitchFamily="18" charset="0"/>
              </a:rPr>
              <a:t> construct.</a:t>
            </a: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If the value of ‘</a:t>
            </a:r>
            <a:r>
              <a:rPr lang="en-GB" sz="3600" b="1" dirty="0" err="1">
                <a:latin typeface="Times New Roman" panose="02020603050405020304" pitchFamily="18" charset="0"/>
                <a:cs typeface="Times New Roman" panose="02020603050405020304" pitchFamily="18" charset="0"/>
              </a:rPr>
              <a:t>ch</a:t>
            </a:r>
            <a:r>
              <a:rPr lang="en-GB" sz="3600" dirty="0">
                <a:latin typeface="Times New Roman" panose="02020603050405020304" pitchFamily="18" charset="0"/>
                <a:cs typeface="Times New Roman" panose="02020603050405020304" pitchFamily="18" charset="0"/>
              </a:rPr>
              <a:t>’ does not matches with any of the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constants, then the program prints that the character is not a vowel (</a:t>
            </a:r>
            <a:r>
              <a:rPr lang="en-GB" sz="3600" b="1" i="1" dirty="0">
                <a:latin typeface="Times New Roman" panose="02020603050405020304" pitchFamily="18" charset="0"/>
                <a:cs typeface="Times New Roman" panose="02020603050405020304" pitchFamily="18" charset="0"/>
              </a:rPr>
              <a:t>default</a:t>
            </a:r>
            <a:r>
              <a:rPr lang="en-GB" sz="3600" dirty="0">
                <a:latin typeface="Times New Roman" panose="02020603050405020304" pitchFamily="18" charset="0"/>
                <a:cs typeface="Times New Roman" panose="02020603050405020304" pitchFamily="18" charset="0"/>
              </a:rPr>
              <a:t> case).</a:t>
            </a:r>
          </a:p>
        </p:txBody>
      </p:sp>
      <p:sp>
        <p:nvSpPr>
          <p:cNvPr id="6" name="TextBox 5">
            <a:extLst>
              <a:ext uri="{FF2B5EF4-FFF2-40B4-BE49-F238E27FC236}">
                <a16:creationId xmlns:a16="http://schemas.microsoft.com/office/drawing/2014/main" id="{EE24ABCC-C170-1E69-8FA6-8F00C7FBDCEA}"/>
              </a:ext>
            </a:extLst>
          </p:cNvPr>
          <p:cNvSpPr txBox="1"/>
          <p:nvPr/>
        </p:nvSpPr>
        <p:spPr>
          <a:xfrm>
            <a:off x="1221580" y="9319478"/>
            <a:ext cx="8446903" cy="461665"/>
          </a:xfrm>
          <a:prstGeom prst="rect">
            <a:avLst/>
          </a:prstGeom>
          <a:noFill/>
        </p:spPr>
        <p:txBody>
          <a:bodyPr wrap="square" rtlCol="0">
            <a:spAutoFit/>
          </a:bodyPr>
          <a:lstStyle/>
          <a:p>
            <a:pPr algn="ctr"/>
            <a:r>
              <a:rPr lang="en-IN" sz="2400" b="1" dirty="0"/>
              <a:t>Example C Program to check the given character is vowel or not.</a:t>
            </a:r>
          </a:p>
        </p:txBody>
      </p:sp>
      <p:sp>
        <p:nvSpPr>
          <p:cNvPr id="7" name="Rectangle 6">
            <a:extLst>
              <a:ext uri="{FF2B5EF4-FFF2-40B4-BE49-F238E27FC236}">
                <a16:creationId xmlns:a16="http://schemas.microsoft.com/office/drawing/2014/main" id="{7EAA870F-E9D0-7197-3773-A88B157A6478}"/>
              </a:ext>
            </a:extLst>
          </p:cNvPr>
          <p:cNvSpPr/>
          <p:nvPr/>
        </p:nvSpPr>
        <p:spPr>
          <a:xfrm>
            <a:off x="3473294" y="473075"/>
            <a:ext cx="8137164"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for the </a:t>
            </a:r>
            <a:r>
              <a:rPr lang="en-GB" sz="4000" b="1" i="1" dirty="0">
                <a:solidFill>
                  <a:srgbClr val="005893"/>
                </a:solidFill>
                <a:latin typeface="Times New Roman" panose="02020603050405020304" pitchFamily="18" charset="0"/>
                <a:cs typeface="Times New Roman" panose="02020603050405020304" pitchFamily="18" charset="0"/>
              </a:rPr>
              <a:t>switch-case </a:t>
            </a:r>
            <a:r>
              <a:rPr lang="en-GB" sz="4000" dirty="0">
                <a:solidFill>
                  <a:srgbClr val="005893"/>
                </a:solidFill>
                <a:latin typeface="Times New Roman" panose="02020603050405020304" pitchFamily="18" charset="0"/>
                <a:cs typeface="Times New Roman" panose="02020603050405020304" pitchFamily="18" charset="0"/>
              </a:rPr>
              <a:t>statement</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Rectangle 11"/>
          <p:cNvSpPr/>
          <p:nvPr/>
        </p:nvSpPr>
        <p:spPr>
          <a:xfrm>
            <a:off x="1564027" y="1997075"/>
            <a:ext cx="11231223" cy="8279190"/>
          </a:xfrm>
          <a:prstGeom prst="rect">
            <a:avLst/>
          </a:prstGeom>
          <a:ln>
            <a:solidFill>
              <a:srgbClr val="92D050"/>
            </a:solidFill>
          </a:ln>
        </p:spPr>
        <p:txBody>
          <a:bodyPr wrap="square">
            <a:spAutoFit/>
          </a:bodyPr>
          <a:lstStyle/>
          <a:p>
            <a:r>
              <a:rPr lang="en-IN" sz="2800" dirty="0">
                <a:latin typeface="Times New Roman" panose="02020603050405020304" pitchFamily="18" charset="0"/>
                <a:cs typeface="Times New Roman" panose="02020603050405020304" pitchFamily="18" charset="0"/>
              </a:rPr>
              <a:t>#include&lt;stdio.h&gt;</a:t>
            </a:r>
          </a:p>
          <a:p>
            <a:r>
              <a:rPr lang="en-IN" sz="2800" dirty="0">
                <a:latin typeface="Times New Roman" panose="02020603050405020304" pitchFamily="18" charset="0"/>
                <a:cs typeface="Times New Roman" panose="02020603050405020304" pitchFamily="18" charset="0"/>
              </a:rPr>
              <a:t>void main()</a:t>
            </a:r>
          </a:p>
          <a:p>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int n1,n2,choice;</a:t>
            </a:r>
          </a:p>
          <a:p>
            <a:r>
              <a:rPr lang="en-IN" sz="2800" dirty="0">
                <a:latin typeface="Times New Roman" panose="02020603050405020304" pitchFamily="18" charset="0"/>
                <a:cs typeface="Times New Roman" panose="02020603050405020304" pitchFamily="18" charset="0"/>
              </a:rPr>
              <a:t>    float result;</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numbers n1 and n2: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("%d %d",&amp;n1, &amp;n2);</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("\n1. Addition\n2. Subtraction\n3. Multiplication\n4. Division\n5. Exit\n");</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your choice: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d",&amp;choice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switch(choice)</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case 1:</a:t>
            </a:r>
          </a:p>
          <a:p>
            <a:r>
              <a:rPr lang="en-IN" sz="2800" dirty="0">
                <a:latin typeface="Times New Roman" panose="02020603050405020304" pitchFamily="18" charset="0"/>
                <a:cs typeface="Times New Roman" panose="02020603050405020304" pitchFamily="18" charset="0"/>
              </a:rPr>
              <a:t>        result=n1+n2;</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2:</a:t>
            </a:r>
          </a:p>
          <a:p>
            <a:r>
              <a:rPr lang="en-IN" sz="2800" dirty="0">
                <a:latin typeface="Times New Roman" panose="02020603050405020304" pitchFamily="18" charset="0"/>
                <a:cs typeface="Times New Roman" panose="02020603050405020304" pitchFamily="18" charset="0"/>
              </a:rPr>
              <a:t>        result=n1-n2;</a:t>
            </a:r>
          </a:p>
          <a:p>
            <a:r>
              <a:rPr lang="en-IN" sz="2800" dirty="0">
                <a:latin typeface="Times New Roman" panose="02020603050405020304" pitchFamily="18" charset="0"/>
                <a:cs typeface="Times New Roman" panose="02020603050405020304" pitchFamily="18" charset="0"/>
              </a:rPr>
              <a:t>        break;</a:t>
            </a:r>
          </a:p>
        </p:txBody>
      </p:sp>
      <p:sp>
        <p:nvSpPr>
          <p:cNvPr id="14" name="Rectangle 13"/>
          <p:cNvSpPr/>
          <p:nvPr/>
        </p:nvSpPr>
        <p:spPr>
          <a:xfrm>
            <a:off x="4100058" y="1291421"/>
            <a:ext cx="12657592" cy="477054"/>
          </a:xfrm>
          <a:prstGeom prst="rect">
            <a:avLst/>
          </a:prstGeom>
        </p:spPr>
        <p:txBody>
          <a:bodyPr wrap="square">
            <a:spAutoFit/>
          </a:bodyPr>
          <a:lstStyle/>
          <a:p>
            <a:pPr marL="0" lvl="1" algn="ctr"/>
            <a:r>
              <a:rPr lang="en-GB" sz="2500" b="1" dirty="0">
                <a:solidFill>
                  <a:schemeClr val="accent1">
                    <a:lumMod val="75000"/>
                  </a:schemeClr>
                </a:solidFill>
              </a:rPr>
              <a:t>Example 1: Write a program to perform arithmetic operation based on the user choice.</a:t>
            </a:r>
          </a:p>
        </p:txBody>
      </p:sp>
      <p:sp>
        <p:nvSpPr>
          <p:cNvPr id="3" name="TextBox 2">
            <a:extLst>
              <a:ext uri="{FF2B5EF4-FFF2-40B4-BE49-F238E27FC236}">
                <a16:creationId xmlns:a16="http://schemas.microsoft.com/office/drawing/2014/main" id="{325232E5-F035-88BD-B960-766E0D7624C8}"/>
              </a:ext>
            </a:extLst>
          </p:cNvPr>
          <p:cNvSpPr txBox="1"/>
          <p:nvPr/>
        </p:nvSpPr>
        <p:spPr>
          <a:xfrm>
            <a:off x="13176250" y="1997075"/>
            <a:ext cx="6104731" cy="6124754"/>
          </a:xfrm>
          <a:prstGeom prst="rect">
            <a:avLst/>
          </a:prstGeom>
          <a:ln>
            <a:solidFill>
              <a:srgbClr val="92D050"/>
            </a:solidFill>
          </a:ln>
        </p:spPr>
        <p:txBody>
          <a:bodyPr wrap="square">
            <a:spAutoFit/>
          </a:bodyPr>
          <a:lstStyle>
            <a:defPPr>
              <a:defRPr lang="en-US"/>
            </a:defPPr>
            <a:lvl1pPr>
              <a:defRPr sz="2800">
                <a:latin typeface="Times New Roman" panose="02020603050405020304" pitchFamily="18" charset="0"/>
                <a:cs typeface="Times New Roman" panose="02020603050405020304" pitchFamily="18" charset="0"/>
              </a:defRPr>
            </a:lvl1pPr>
          </a:lstStyle>
          <a:p>
            <a:r>
              <a:rPr lang="en-IN" sz="2800" dirty="0">
                <a:latin typeface="Times New Roman" panose="02020603050405020304" pitchFamily="18" charset="0"/>
                <a:cs typeface="Times New Roman" panose="02020603050405020304" pitchFamily="18" charset="0"/>
              </a:rPr>
              <a:t> case 3:</a:t>
            </a:r>
          </a:p>
          <a:p>
            <a:r>
              <a:rPr lang="en-IN" sz="2800" dirty="0">
                <a:latin typeface="Times New Roman" panose="02020603050405020304" pitchFamily="18" charset="0"/>
                <a:cs typeface="Times New Roman" panose="02020603050405020304" pitchFamily="18" charset="0"/>
              </a:rPr>
              <a:t>        result=n1*n2;</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4:</a:t>
            </a:r>
          </a:p>
          <a:p>
            <a:r>
              <a:rPr lang="en-IN" sz="2800" dirty="0">
                <a:latin typeface="Times New Roman" panose="02020603050405020304" pitchFamily="18" charset="0"/>
                <a:cs typeface="Times New Roman" panose="02020603050405020304" pitchFamily="18" charset="0"/>
              </a:rPr>
              <a:t>        result=(float)n1/(float)n2;</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5:</a:t>
            </a:r>
          </a:p>
          <a:p>
            <a:r>
              <a:rPr lang="en-IN" sz="2800" dirty="0">
                <a:latin typeface="Times New Roman" panose="02020603050405020304" pitchFamily="18" charset="0"/>
                <a:cs typeface="Times New Roman" panose="02020603050405020304" pitchFamily="18" charset="0"/>
              </a:rPr>
              <a:t>        exit(0);</a:t>
            </a:r>
          </a:p>
          <a:p>
            <a:r>
              <a:rPr lang="en-IN" sz="2800" dirty="0">
                <a:latin typeface="Times New Roman" panose="02020603050405020304" pitchFamily="18" charset="0"/>
                <a:cs typeface="Times New Roman" panose="02020603050405020304" pitchFamily="18" charset="0"/>
              </a:rPr>
              <a:t>    default:</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valid choice [1 - 5]");</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nresult</a:t>
            </a:r>
            <a:r>
              <a:rPr lang="en-IN" sz="2800" dirty="0">
                <a:latin typeface="Times New Roman" panose="02020603050405020304" pitchFamily="18" charset="0"/>
                <a:cs typeface="Times New Roman" panose="02020603050405020304" pitchFamily="18" charset="0"/>
              </a:rPr>
              <a:t> is %</a:t>
            </a:r>
            <a:r>
              <a:rPr lang="en-IN" sz="2800" dirty="0" err="1">
                <a:latin typeface="Times New Roman" panose="02020603050405020304" pitchFamily="18" charset="0"/>
                <a:cs typeface="Times New Roman" panose="02020603050405020304" pitchFamily="18" charset="0"/>
              </a:rPr>
              <a:t>lf</a:t>
            </a:r>
            <a:r>
              <a:rPr lang="en-IN" sz="2800" dirty="0">
                <a:latin typeface="Times New Roman" panose="02020603050405020304" pitchFamily="18" charset="0"/>
                <a:cs typeface="Times New Roman" panose="02020603050405020304" pitchFamily="18" charset="0"/>
              </a:rPr>
              <a:t>",result);</a:t>
            </a:r>
          </a:p>
          <a:p>
            <a:r>
              <a:rPr lang="en-IN" sz="2800" dirty="0">
                <a:latin typeface="Times New Roman" panose="02020603050405020304" pitchFamily="18" charset="0"/>
                <a:cs typeface="Times New Roman" panose="02020603050405020304" pitchFamily="18" charset="0"/>
              </a:rPr>
              <a:t>    return 0;</a:t>
            </a:r>
          </a:p>
          <a:p>
            <a:r>
              <a:rPr lang="en-IN" sz="2800" dirty="0">
                <a:latin typeface="Times New Roman" panose="02020603050405020304" pitchFamily="18" charset="0"/>
                <a:cs typeface="Times New Roman" panose="02020603050405020304" pitchFamily="18" charset="0"/>
              </a:rPr>
              <a:t>}</a:t>
            </a:r>
            <a:endParaRPr lang="en-IN" dirty="0"/>
          </a:p>
        </p:txBody>
      </p:sp>
      <p:sp>
        <p:nvSpPr>
          <p:cNvPr id="6" name="TextBox 5">
            <a:extLst>
              <a:ext uri="{FF2B5EF4-FFF2-40B4-BE49-F238E27FC236}">
                <a16:creationId xmlns:a16="http://schemas.microsoft.com/office/drawing/2014/main" id="{9F78C20C-C409-FE00-93AC-DEF6CDB07750}"/>
              </a:ext>
            </a:extLst>
          </p:cNvPr>
          <p:cNvSpPr txBox="1"/>
          <p:nvPr/>
        </p:nvSpPr>
        <p:spPr>
          <a:xfrm>
            <a:off x="3471956" y="450989"/>
            <a:ext cx="11837894" cy="707886"/>
          </a:xfrm>
          <a:prstGeom prst="rect">
            <a:avLst/>
          </a:prstGeom>
          <a:noFill/>
        </p:spPr>
        <p:txBody>
          <a:bodyPr wrap="square">
            <a:spAutoFit/>
          </a:bodyPr>
          <a:lstStyle/>
          <a:p>
            <a:r>
              <a:rPr lang="en-IN" sz="4000" dirty="0">
                <a:solidFill>
                  <a:srgbClr val="005893"/>
                </a:solidFill>
                <a:latin typeface="Times New Roman" panose="02020603050405020304" pitchFamily="18" charset="0"/>
                <a:cs typeface="Times New Roman" panose="02020603050405020304" pitchFamily="18" charset="0"/>
              </a:rPr>
              <a:t>Additional </a:t>
            </a:r>
            <a:r>
              <a:rPr lang="en-GB" sz="4000" dirty="0">
                <a:solidFill>
                  <a:srgbClr val="005893"/>
                </a:solidFill>
                <a:latin typeface="Times New Roman" panose="02020603050405020304" pitchFamily="18" charset="0"/>
                <a:cs typeface="Times New Roman" panose="02020603050405020304" pitchFamily="18" charset="0"/>
              </a:rPr>
              <a:t>examples for the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switch-case </a:t>
            </a:r>
            <a:r>
              <a:rPr lang="en-IN" sz="4000" dirty="0">
                <a:solidFill>
                  <a:schemeClr val="accent1">
                    <a:lumMod val="75000"/>
                  </a:schemeClr>
                </a:solidFill>
                <a:latin typeface="Times New Roman" panose="02020603050405020304" pitchFamily="18" charset="0"/>
                <a:cs typeface="Times New Roman" panose="02020603050405020304" pitchFamily="18" charset="0"/>
              </a:rPr>
              <a:t>statement</a:t>
            </a:r>
          </a:p>
        </p:txBody>
      </p:sp>
    </p:spTree>
    <p:extLst>
      <p:ext uri="{BB962C8B-B14F-4D97-AF65-F5344CB8AC3E}">
        <p14:creationId xmlns:p14="http://schemas.microsoft.com/office/powerpoint/2010/main" val="1142831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858"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5" name="Rectangle 14"/>
          <p:cNvSpPr/>
          <p:nvPr/>
        </p:nvSpPr>
        <p:spPr>
          <a:xfrm>
            <a:off x="1335485" y="1920875"/>
            <a:ext cx="8335623" cy="9140964"/>
          </a:xfrm>
          <a:prstGeom prst="rect">
            <a:avLst/>
          </a:prstGeom>
          <a:ln>
            <a:solidFill>
              <a:srgbClr val="92D050"/>
            </a:solidFill>
          </a:ln>
        </p:spPr>
        <p:txBody>
          <a:bodyPr wrap="square">
            <a:spAutoFit/>
          </a:bodyPr>
          <a:lstStyle/>
          <a:p>
            <a:r>
              <a:rPr lang="en-IN" sz="2800" dirty="0">
                <a:latin typeface="Times New Roman" panose="02020603050405020304" pitchFamily="18" charset="0"/>
                <a:cs typeface="Times New Roman" panose="02020603050405020304" pitchFamily="18" charset="0"/>
              </a:rPr>
              <a:t>#include&lt;stdio.h&gt;</a:t>
            </a:r>
          </a:p>
          <a:p>
            <a:r>
              <a:rPr lang="en-IN" sz="2800" dirty="0">
                <a:latin typeface="Times New Roman" panose="02020603050405020304" pitchFamily="18" charset="0"/>
                <a:cs typeface="Times New Roman" panose="02020603050405020304" pitchFamily="18" charset="0"/>
              </a:rPr>
              <a:t>void main()</a:t>
            </a:r>
          </a:p>
          <a:p>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char grade;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your Grade: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c",&amp;grade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switch(grade)</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case 'S':</a:t>
            </a:r>
          </a:p>
          <a:p>
            <a:r>
              <a:rPr lang="en-IN" sz="2800" dirty="0">
                <a:latin typeface="Times New Roman" panose="02020603050405020304" pitchFamily="18" charset="0"/>
                <a:cs typeface="Times New Roman" panose="02020603050405020304" pitchFamily="18" charset="0"/>
              </a:rPr>
              <a:t>    case 's':</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S grade is: 90-100");</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'A':</a:t>
            </a:r>
          </a:p>
          <a:p>
            <a:r>
              <a:rPr lang="en-IN" sz="2800" dirty="0">
                <a:latin typeface="Times New Roman" panose="02020603050405020304" pitchFamily="18" charset="0"/>
                <a:cs typeface="Times New Roman" panose="02020603050405020304" pitchFamily="18" charset="0"/>
              </a:rPr>
              <a:t>    case 'a':</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A grade is: 75-89");</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'B’:</a:t>
            </a:r>
          </a:p>
          <a:p>
            <a:r>
              <a:rPr lang="en-IN" sz="2800" dirty="0">
                <a:latin typeface="Times New Roman" panose="02020603050405020304" pitchFamily="18" charset="0"/>
                <a:cs typeface="Times New Roman" panose="02020603050405020304" pitchFamily="18" charset="0"/>
              </a:rPr>
              <a:t>    case 'b':</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B grade is: 65-74");</a:t>
            </a:r>
          </a:p>
          <a:p>
            <a:r>
              <a:rPr lang="en-IN" sz="2800" dirty="0">
                <a:latin typeface="Times New Roman" panose="02020603050405020304" pitchFamily="18" charset="0"/>
                <a:cs typeface="Times New Roman" panose="02020603050405020304" pitchFamily="18" charset="0"/>
              </a:rPr>
              <a:t>        break;</a:t>
            </a:r>
          </a:p>
          <a:p>
            <a:endParaRPr lang="en-IN" sz="2800" dirty="0">
              <a:latin typeface="Times New Roman" panose="02020603050405020304" pitchFamily="18" charset="0"/>
              <a:cs typeface="Times New Roman" panose="02020603050405020304" pitchFamily="18" charset="0"/>
            </a:endParaRPr>
          </a:p>
        </p:txBody>
      </p:sp>
      <p:sp>
        <p:nvSpPr>
          <p:cNvPr id="16" name="Rectangle 15"/>
          <p:cNvSpPr/>
          <p:nvPr/>
        </p:nvSpPr>
        <p:spPr>
          <a:xfrm>
            <a:off x="1365250" y="1321455"/>
            <a:ext cx="17519194" cy="523220"/>
          </a:xfrm>
          <a:prstGeom prst="rect">
            <a:avLst/>
          </a:prstGeom>
        </p:spPr>
        <p:txBody>
          <a:bodyPr wrap="square">
            <a:spAutoFit/>
          </a:bodyPr>
          <a:lstStyle/>
          <a:p>
            <a:pPr marL="0" lvl="1" algn="ctr"/>
            <a:r>
              <a:rPr lang="en-GB" sz="2500" b="1" dirty="0">
                <a:solidFill>
                  <a:schemeClr val="accent1">
                    <a:lumMod val="75000"/>
                  </a:schemeClr>
                </a:solidFill>
              </a:rPr>
              <a:t>Example 2: </a:t>
            </a:r>
            <a:r>
              <a:rPr lang="en-GB" sz="2800" b="1" dirty="0">
                <a:solidFill>
                  <a:schemeClr val="accent1">
                    <a:lumMod val="75000"/>
                  </a:schemeClr>
                </a:solidFill>
              </a:rPr>
              <a:t>Write a program to display marks range to be secured to obtain input grade.</a:t>
            </a:r>
            <a:endParaRPr lang="en-GB" sz="2500" b="1" dirty="0">
              <a:solidFill>
                <a:schemeClr val="accent1">
                  <a:lumMod val="75000"/>
                </a:schemeClr>
              </a:solidFill>
            </a:endParaRPr>
          </a:p>
        </p:txBody>
      </p:sp>
      <p:sp>
        <p:nvSpPr>
          <p:cNvPr id="3" name="TextBox 2">
            <a:extLst>
              <a:ext uri="{FF2B5EF4-FFF2-40B4-BE49-F238E27FC236}">
                <a16:creationId xmlns:a16="http://schemas.microsoft.com/office/drawing/2014/main" id="{F9EC37DB-729B-6A14-D8DD-03598C94A88A}"/>
              </a:ext>
            </a:extLst>
          </p:cNvPr>
          <p:cNvSpPr txBox="1"/>
          <p:nvPr/>
        </p:nvSpPr>
        <p:spPr>
          <a:xfrm>
            <a:off x="10192655" y="1923911"/>
            <a:ext cx="8695192" cy="9140964"/>
          </a:xfrm>
          <a:prstGeom prst="rect">
            <a:avLst/>
          </a:prstGeom>
          <a:ln>
            <a:solidFill>
              <a:srgbClr val="92D050"/>
            </a:solidFill>
          </a:ln>
        </p:spPr>
        <p:txBody>
          <a:bodyPr wrap="square">
            <a:spAutoFit/>
          </a:bodyPr>
          <a:lstStyle>
            <a:defPPr>
              <a:defRPr lang="en-US"/>
            </a:defPPr>
            <a:lvl1pPr>
              <a:defRPr sz="2800">
                <a:latin typeface="Times New Roman" panose="02020603050405020304" pitchFamily="18" charset="0"/>
                <a:cs typeface="Times New Roman" panose="02020603050405020304" pitchFamily="18" charset="0"/>
              </a:defRPr>
            </a:lvl1pPr>
          </a:lstStyle>
          <a:p>
            <a:r>
              <a:rPr lang="en-IN" sz="2800" dirty="0">
                <a:latin typeface="Times New Roman" panose="02020603050405020304" pitchFamily="18" charset="0"/>
                <a:cs typeface="Times New Roman" panose="02020603050405020304" pitchFamily="18" charset="0"/>
              </a:rPr>
              <a:t>case 'C':</a:t>
            </a:r>
          </a:p>
          <a:p>
            <a:r>
              <a:rPr lang="en-IN" sz="2800" dirty="0">
                <a:latin typeface="Times New Roman" panose="02020603050405020304" pitchFamily="18" charset="0"/>
                <a:cs typeface="Times New Roman" panose="02020603050405020304" pitchFamily="18" charset="0"/>
              </a:rPr>
              <a:t>    case 'c':</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C grade is: 55-64");</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'D':</a:t>
            </a:r>
          </a:p>
          <a:p>
            <a:r>
              <a:rPr lang="en-IN" sz="2800" dirty="0">
                <a:latin typeface="Times New Roman" panose="02020603050405020304" pitchFamily="18" charset="0"/>
                <a:cs typeface="Times New Roman" panose="02020603050405020304" pitchFamily="18" charset="0"/>
              </a:rPr>
              <a:t>    case 'd':</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D grade is: 50-54");</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'E':</a:t>
            </a:r>
          </a:p>
          <a:p>
            <a:r>
              <a:rPr lang="en-IN" sz="2800" dirty="0">
                <a:latin typeface="Times New Roman" panose="02020603050405020304" pitchFamily="18" charset="0"/>
                <a:cs typeface="Times New Roman" panose="02020603050405020304" pitchFamily="18" charset="0"/>
              </a:rPr>
              <a:t>    case 'e':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E grade is: 40-49");</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'F':</a:t>
            </a:r>
          </a:p>
          <a:p>
            <a:r>
              <a:rPr lang="en-IN" sz="2800" dirty="0">
                <a:latin typeface="Times New Roman" panose="02020603050405020304" pitchFamily="18" charset="0"/>
                <a:cs typeface="Times New Roman" panose="02020603050405020304" pitchFamily="18" charset="0"/>
              </a:rPr>
              <a:t>    case 'f':</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F grade is: 00-39");</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default:</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valid Grade [</a:t>
            </a:r>
            <a:r>
              <a:rPr lang="en-IN" sz="2800" dirty="0" err="1">
                <a:latin typeface="Times New Roman" panose="02020603050405020304" pitchFamily="18" charset="0"/>
                <a:cs typeface="Times New Roman" panose="02020603050405020304" pitchFamily="18" charset="0"/>
              </a:rPr>
              <a:t>A|a</a:t>
            </a:r>
            <a:r>
              <a:rPr lang="en-IN" sz="2800" dirty="0">
                <a:latin typeface="Times New Roman" panose="02020603050405020304" pitchFamily="18" charset="0"/>
                <a:cs typeface="Times New Roman" panose="02020603050405020304" pitchFamily="18" charset="0"/>
              </a:rPr>
              <a:t> - </a:t>
            </a:r>
            <a:r>
              <a:rPr lang="en-IN" sz="2800" dirty="0" err="1">
                <a:latin typeface="Times New Roman" panose="02020603050405020304" pitchFamily="18" charset="0"/>
                <a:cs typeface="Times New Roman" panose="02020603050405020304" pitchFamily="18" charset="0"/>
              </a:rPr>
              <a:t>F|f</a:t>
            </a:r>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return 0;</a:t>
            </a:r>
          </a:p>
          <a:p>
            <a:r>
              <a:rPr lang="en-IN" sz="2800"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1813415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5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Rectangle 11"/>
          <p:cNvSpPr/>
          <p:nvPr/>
        </p:nvSpPr>
        <p:spPr>
          <a:xfrm>
            <a:off x="1357032" y="2328485"/>
            <a:ext cx="9783423" cy="8279190"/>
          </a:xfrm>
          <a:prstGeom prst="rect">
            <a:avLst/>
          </a:prstGeom>
          <a:ln>
            <a:solidFill>
              <a:srgbClr val="92D050"/>
            </a:solidFill>
          </a:ln>
        </p:spPr>
        <p:txBody>
          <a:bodyPr wrap="square">
            <a:spAutoFit/>
          </a:bodyPr>
          <a:lstStyle/>
          <a:p>
            <a:r>
              <a:rPr lang="en-IN" sz="2800" dirty="0">
                <a:latin typeface="Times New Roman" panose="02020603050405020304" pitchFamily="18" charset="0"/>
                <a:cs typeface="Times New Roman" panose="02020603050405020304" pitchFamily="18" charset="0"/>
              </a:rPr>
              <a:t>#include&lt;</a:t>
            </a:r>
            <a:r>
              <a:rPr lang="en-IN" sz="2800" dirty="0" err="1">
                <a:latin typeface="Times New Roman" panose="02020603050405020304" pitchFamily="18" charset="0"/>
                <a:cs typeface="Times New Roman" panose="02020603050405020304" pitchFamily="18" charset="0"/>
              </a:rPr>
              <a:t>stdio.h</a:t>
            </a:r>
            <a:r>
              <a:rPr lang="en-IN" sz="2800" dirty="0">
                <a:latin typeface="Times New Roman" panose="02020603050405020304" pitchFamily="18" charset="0"/>
                <a:cs typeface="Times New Roman" panose="02020603050405020304" pitchFamily="18" charset="0"/>
              </a:rPr>
              <a:t>&gt;</a:t>
            </a:r>
          </a:p>
          <a:p>
            <a:r>
              <a:rPr lang="en-IN" sz="2800" dirty="0">
                <a:latin typeface="Times New Roman" panose="02020603050405020304" pitchFamily="18" charset="0"/>
                <a:cs typeface="Times New Roman" panose="02020603050405020304" pitchFamily="18" charset="0"/>
              </a:rPr>
              <a:t>void main()</a:t>
            </a:r>
          </a:p>
          <a:p>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int</a:t>
            </a:r>
            <a:r>
              <a:rPr lang="en-IN" sz="2800" dirty="0">
                <a:latin typeface="Times New Roman" panose="02020603050405020304" pitchFamily="18" charset="0"/>
                <a:cs typeface="Times New Roman" panose="02020603050405020304" pitchFamily="18" charset="0"/>
              </a:rPr>
              <a:t> choice;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("\n1. College A\n2. College B\n3. College C\n4. College D\n5. College 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your choice: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d",&amp;choice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switch(choice)</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case 1:</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nYour</a:t>
            </a:r>
            <a:r>
              <a:rPr lang="en-IN" sz="2800" dirty="0">
                <a:latin typeface="Times New Roman" panose="02020603050405020304" pitchFamily="18" charset="0"/>
                <a:cs typeface="Times New Roman" panose="02020603050405020304" pitchFamily="18" charset="0"/>
              </a:rPr>
              <a:t> CET rank should be &lt;1000.");</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2:</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nYour</a:t>
            </a:r>
            <a:r>
              <a:rPr lang="en-IN" sz="2800" dirty="0">
                <a:latin typeface="Times New Roman" panose="02020603050405020304" pitchFamily="18" charset="0"/>
                <a:cs typeface="Times New Roman" panose="02020603050405020304" pitchFamily="18" charset="0"/>
              </a:rPr>
              <a:t> CET rank should be [1000 - 9999].");</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3:</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nYour</a:t>
            </a:r>
            <a:r>
              <a:rPr lang="en-IN" sz="2800" dirty="0">
                <a:latin typeface="Times New Roman" panose="02020603050405020304" pitchFamily="18" charset="0"/>
                <a:cs typeface="Times New Roman" panose="02020603050405020304" pitchFamily="18" charset="0"/>
              </a:rPr>
              <a:t> CET rank should be [10000-19999].");</a:t>
            </a:r>
          </a:p>
          <a:p>
            <a:r>
              <a:rPr lang="en-IN" sz="2800" dirty="0">
                <a:latin typeface="Times New Roman" panose="02020603050405020304" pitchFamily="18" charset="0"/>
                <a:cs typeface="Times New Roman" panose="02020603050405020304" pitchFamily="18" charset="0"/>
              </a:rPr>
              <a:t>        break;</a:t>
            </a:r>
          </a:p>
        </p:txBody>
      </p:sp>
      <p:sp>
        <p:nvSpPr>
          <p:cNvPr id="14" name="Rectangle 13"/>
          <p:cNvSpPr/>
          <p:nvPr/>
        </p:nvSpPr>
        <p:spPr>
          <a:xfrm>
            <a:off x="1289050" y="1287701"/>
            <a:ext cx="17907000" cy="861774"/>
          </a:xfrm>
          <a:prstGeom prst="rect">
            <a:avLst/>
          </a:prstGeom>
        </p:spPr>
        <p:txBody>
          <a:bodyPr wrap="square">
            <a:spAutoFit/>
          </a:bodyPr>
          <a:lstStyle/>
          <a:p>
            <a:pPr marL="0" lvl="1"/>
            <a:r>
              <a:rPr lang="en-GB" sz="2500" b="1" dirty="0">
                <a:solidFill>
                  <a:schemeClr val="accent1">
                    <a:lumMod val="75000"/>
                  </a:schemeClr>
                </a:solidFill>
              </a:rPr>
              <a:t>Example 3: Write a program to display Rank range based on college choice. [note that you have to assume hypothetical college names and rank range.]</a:t>
            </a:r>
          </a:p>
        </p:txBody>
      </p:sp>
      <p:sp>
        <p:nvSpPr>
          <p:cNvPr id="3" name="TextBox 2">
            <a:extLst>
              <a:ext uri="{FF2B5EF4-FFF2-40B4-BE49-F238E27FC236}">
                <a16:creationId xmlns:a16="http://schemas.microsoft.com/office/drawing/2014/main" id="{87BC2F08-FE48-EB94-A9CD-FF95765CBD81}"/>
              </a:ext>
            </a:extLst>
          </p:cNvPr>
          <p:cNvSpPr txBox="1"/>
          <p:nvPr/>
        </p:nvSpPr>
        <p:spPr>
          <a:xfrm>
            <a:off x="11712388" y="2323009"/>
            <a:ext cx="7255062" cy="6124754"/>
          </a:xfrm>
          <a:prstGeom prst="rect">
            <a:avLst/>
          </a:prstGeom>
          <a:ln>
            <a:solidFill>
              <a:srgbClr val="92D050"/>
            </a:solidFill>
          </a:ln>
        </p:spPr>
        <p:txBody>
          <a:bodyPr wrap="square">
            <a:spAutoFit/>
          </a:bodyPr>
          <a:lstStyle>
            <a:defPPr>
              <a:defRPr lang="en-US"/>
            </a:defPPr>
            <a:lvl1pPr>
              <a:defRPr sz="2200">
                <a:latin typeface="Times New Roman" panose="02020603050405020304" pitchFamily="18" charset="0"/>
                <a:cs typeface="Times New Roman" panose="02020603050405020304" pitchFamily="18" charset="0"/>
              </a:defRPr>
            </a:lvl1pPr>
          </a:lstStyle>
          <a:p>
            <a:r>
              <a:rPr lang="en-IN" sz="2800" dirty="0"/>
              <a:t> case 4:</a:t>
            </a:r>
          </a:p>
          <a:p>
            <a:r>
              <a:rPr lang="en-IN" sz="2800" dirty="0"/>
              <a:t>        </a:t>
            </a:r>
            <a:r>
              <a:rPr lang="en-IN" sz="2800" dirty="0" err="1"/>
              <a:t>printf</a:t>
            </a:r>
            <a:r>
              <a:rPr lang="en-IN" sz="2800" dirty="0"/>
              <a:t>("\</a:t>
            </a:r>
            <a:r>
              <a:rPr lang="en-IN" sz="2800" dirty="0" err="1"/>
              <a:t>nYour</a:t>
            </a:r>
            <a:r>
              <a:rPr lang="en-IN" sz="2800" dirty="0"/>
              <a:t> CET rank should be [20000-39999].");</a:t>
            </a:r>
          </a:p>
          <a:p>
            <a:r>
              <a:rPr lang="en-IN" sz="2800" dirty="0"/>
              <a:t>        break;</a:t>
            </a:r>
          </a:p>
          <a:p>
            <a:r>
              <a:rPr lang="en-IN" sz="2800" dirty="0"/>
              <a:t>    case 5:</a:t>
            </a:r>
          </a:p>
          <a:p>
            <a:r>
              <a:rPr lang="en-IN" sz="2800" dirty="0" err="1"/>
              <a:t>printf</a:t>
            </a:r>
            <a:r>
              <a:rPr lang="en-IN" sz="2800" dirty="0"/>
              <a:t>("\</a:t>
            </a:r>
            <a:r>
              <a:rPr lang="en-IN" sz="2800" dirty="0" err="1"/>
              <a:t>nYour</a:t>
            </a:r>
            <a:r>
              <a:rPr lang="en-IN" sz="2800" dirty="0"/>
              <a:t> CET rank should be [30000-49999].");</a:t>
            </a:r>
          </a:p>
          <a:p>
            <a:r>
              <a:rPr lang="en-IN" sz="2800" dirty="0"/>
              <a:t>	   break;</a:t>
            </a:r>
          </a:p>
          <a:p>
            <a:r>
              <a:rPr lang="en-IN" sz="2800" dirty="0"/>
              <a:t>    default:</a:t>
            </a:r>
          </a:p>
          <a:p>
            <a:r>
              <a:rPr lang="en-IN" sz="2800" dirty="0"/>
              <a:t>       </a:t>
            </a:r>
            <a:r>
              <a:rPr lang="en-IN" sz="2800" dirty="0" err="1"/>
              <a:t>printf</a:t>
            </a:r>
            <a:r>
              <a:rPr lang="en-IN" sz="2800" dirty="0"/>
              <a:t>("\</a:t>
            </a:r>
            <a:r>
              <a:rPr lang="en-IN" sz="2800" dirty="0" err="1"/>
              <a:t>nYour</a:t>
            </a:r>
            <a:r>
              <a:rPr lang="en-IN" sz="2800" dirty="0"/>
              <a:t> wont get seat in any college".);</a:t>
            </a:r>
          </a:p>
          <a:p>
            <a:r>
              <a:rPr lang="en-IN" sz="2800" dirty="0"/>
              <a:t>    }</a:t>
            </a:r>
          </a:p>
          <a:p>
            <a:r>
              <a:rPr lang="en-IN" sz="2800" dirty="0"/>
              <a:t>    return 0;</a:t>
            </a:r>
          </a:p>
          <a:p>
            <a:r>
              <a:rPr lang="en-IN" sz="2800" dirty="0"/>
              <a:t>}</a:t>
            </a:r>
          </a:p>
        </p:txBody>
      </p:sp>
    </p:spTree>
    <p:extLst>
      <p:ext uri="{BB962C8B-B14F-4D97-AF65-F5344CB8AC3E}">
        <p14:creationId xmlns:p14="http://schemas.microsoft.com/office/powerpoint/2010/main" val="149797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3" name="Rectangle 2"/>
          <p:cNvSpPr/>
          <p:nvPr/>
        </p:nvSpPr>
        <p:spPr>
          <a:xfrm>
            <a:off x="3422650" y="473075"/>
            <a:ext cx="9576661"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for the nested </a:t>
            </a:r>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 statement</a:t>
            </a:r>
            <a:endParaRPr lang="en-IN" sz="4000" dirty="0">
              <a:solidFill>
                <a:srgbClr val="005893"/>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202576" y="3052505"/>
            <a:ext cx="5867400" cy="7478970"/>
          </a:xfrm>
          <a:prstGeom prst="rect">
            <a:avLst/>
          </a:prstGeom>
          <a:ln>
            <a:solidFill>
              <a:srgbClr val="92D050"/>
            </a:solidFill>
          </a:ln>
        </p:spPr>
        <p:txBody>
          <a:bodyPr wrap="square">
            <a:spAutoFit/>
          </a:bodyPr>
          <a:lstStyle/>
          <a:p>
            <a:r>
              <a:rPr lang="en-IN" sz="2000" dirty="0">
                <a:latin typeface="Times New Roman" panose="02020603050405020304" pitchFamily="18" charset="0"/>
                <a:cs typeface="Times New Roman" panose="02020603050405020304" pitchFamily="18" charset="0"/>
              </a:rPr>
              <a:t>#include &lt;</a:t>
            </a:r>
            <a:r>
              <a:rPr lang="en-IN" sz="2000" dirty="0" err="1">
                <a:latin typeface="Times New Roman" panose="02020603050405020304" pitchFamily="18" charset="0"/>
                <a:cs typeface="Times New Roman" panose="02020603050405020304" pitchFamily="18" charset="0"/>
              </a:rPr>
              <a:t>stdio.h</a:t>
            </a:r>
            <a:r>
              <a:rPr lang="en-IN" sz="2000" dirty="0">
                <a:latin typeface="Times New Roman" panose="02020603050405020304" pitchFamily="18" charset="0"/>
                <a:cs typeface="Times New Roman" panose="02020603050405020304" pitchFamily="18" charset="0"/>
              </a:rPr>
              <a:t>&gt;</a:t>
            </a:r>
          </a:p>
          <a:p>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ID = 500;</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password = 000;</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Plese</a:t>
            </a:r>
            <a:r>
              <a:rPr lang="en-IN" sz="2000" dirty="0">
                <a:latin typeface="Times New Roman" panose="02020603050405020304" pitchFamily="18" charset="0"/>
                <a:cs typeface="Times New Roman" panose="02020603050405020304" pitchFamily="18" charset="0"/>
              </a:rPr>
              <a:t> Enter Your ID:\n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("%d", &amp; ID);</a:t>
            </a:r>
          </a:p>
          <a:p>
            <a:r>
              <a:rPr lang="en-IN" sz="2000" dirty="0">
                <a:latin typeface="Times New Roman" panose="02020603050405020304" pitchFamily="18" charset="0"/>
                <a:cs typeface="Times New Roman" panose="02020603050405020304" pitchFamily="18" charset="0"/>
              </a:rPr>
              <a:t>        switch (ID) {</a:t>
            </a:r>
          </a:p>
          <a:p>
            <a:r>
              <a:rPr lang="en-IN" sz="2000" dirty="0">
                <a:latin typeface="Times New Roman" panose="02020603050405020304" pitchFamily="18" charset="0"/>
                <a:cs typeface="Times New Roman" panose="02020603050405020304" pitchFamily="18" charset="0"/>
              </a:rPr>
              <a:t>            case </a:t>
            </a:r>
            <a:r>
              <a:rPr lang="en-IN" sz="2000" dirty="0">
                <a:solidFill>
                  <a:schemeClr val="accent2">
                    <a:lumMod val="50000"/>
                  </a:schemeClr>
                </a:solidFill>
                <a:latin typeface="Times New Roman" panose="02020603050405020304" pitchFamily="18" charset="0"/>
                <a:cs typeface="Times New Roman" panose="02020603050405020304" pitchFamily="18" charset="0"/>
              </a:rPr>
              <a:t>500</a:t>
            </a:r>
            <a:r>
              <a:rPr lang="en-IN" sz="2000" dirty="0">
                <a:latin typeface="Times New Roman" panose="02020603050405020304" pitchFamily="18" charset="0"/>
                <a:cs typeface="Times New Roman" panose="02020603050405020304" pitchFamily="18" charset="0"/>
              </a:rPr>
              <a:t>: //</a:t>
            </a:r>
            <a:r>
              <a:rPr lang="en-US" altLang="en-US" sz="2000" b="1" i="1" dirty="0">
                <a:solidFill>
                  <a:schemeClr val="accent2">
                    <a:lumMod val="50000"/>
                  </a:schemeClr>
                </a:solidFill>
                <a:latin typeface="Times New Roman" panose="02020603050405020304" pitchFamily="18" charset="0"/>
                <a:cs typeface="Times New Roman" panose="02020603050405020304" pitchFamily="18" charset="0"/>
              </a:rPr>
              <a:t>ID==500</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("Enter your password:\n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("%d", &amp; </a:t>
            </a:r>
            <a:r>
              <a:rPr lang="en-IN" sz="2000" b="1" dirty="0">
                <a:latin typeface="Times New Roman" panose="02020603050405020304" pitchFamily="18" charset="0"/>
                <a:cs typeface="Times New Roman" panose="02020603050405020304" pitchFamily="18" charset="0"/>
              </a:rPr>
              <a:t>password</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switch (password) {</a:t>
            </a:r>
          </a:p>
          <a:p>
            <a:r>
              <a:rPr lang="en-IN" sz="2000" dirty="0">
                <a:latin typeface="Times New Roman" panose="02020603050405020304" pitchFamily="18" charset="0"/>
                <a:cs typeface="Times New Roman" panose="02020603050405020304" pitchFamily="18" charset="0"/>
              </a:rPr>
              <a:t>                    case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000</a:t>
            </a:r>
            <a:r>
              <a:rPr lang="en-IN" sz="2000" dirty="0">
                <a:latin typeface="Times New Roman" panose="02020603050405020304" pitchFamily="18" charset="0"/>
                <a:cs typeface="Times New Roman" panose="02020603050405020304" pitchFamily="18" charset="0"/>
              </a:rPr>
              <a:t>: //</a:t>
            </a:r>
            <a:r>
              <a:rPr lang="en-US" altLang="en-US" sz="2000" b="1" i="1" dirty="0">
                <a:solidFill>
                  <a:schemeClr val="accent2">
                    <a:lumMod val="50000"/>
                  </a:schemeClr>
                </a:solidFill>
                <a:latin typeface="Times New Roman" panose="02020603050405020304" pitchFamily="18" charset="0"/>
                <a:cs typeface="Times New Roman" panose="02020603050405020304" pitchFamily="18" charset="0"/>
              </a:rPr>
              <a:t>password==000</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a:solidFill>
                  <a:schemeClr val="accent3">
                    <a:lumMod val="50000"/>
                  </a:schemeClr>
                </a:solidFill>
                <a:latin typeface="Times New Roman" panose="02020603050405020304" pitchFamily="18" charset="0"/>
                <a:cs typeface="Times New Roman" panose="02020603050405020304" pitchFamily="18" charset="0"/>
              </a:rPr>
              <a:t> </a:t>
            </a:r>
            <a:r>
              <a:rPr lang="en-IN" sz="2000" dirty="0" err="1">
                <a:solidFill>
                  <a:schemeClr val="accent3">
                    <a:lumMod val="50000"/>
                  </a:schemeClr>
                </a:solidFill>
                <a:latin typeface="Times New Roman" panose="02020603050405020304" pitchFamily="18" charset="0"/>
                <a:cs typeface="Times New Roman" panose="02020603050405020304" pitchFamily="18" charset="0"/>
              </a:rPr>
              <a:t>printf</a:t>
            </a:r>
            <a:r>
              <a:rPr lang="en-IN" sz="2000" dirty="0">
                <a:solidFill>
                  <a:schemeClr val="accent3">
                    <a:lumMod val="50000"/>
                  </a:schemeClr>
                </a:solidFill>
                <a:latin typeface="Times New Roman" panose="02020603050405020304" pitchFamily="18" charset="0"/>
                <a:cs typeface="Times New Roman" panose="02020603050405020304" pitchFamily="18" charset="0"/>
              </a:rPr>
              <a:t>("Welcome dear Programmer\n");</a:t>
            </a:r>
          </a:p>
          <a:p>
            <a:r>
              <a:rPr lang="en-IN" sz="2000" dirty="0">
                <a:solidFill>
                  <a:schemeClr val="accent3">
                    <a:lumMod val="50000"/>
                  </a:schemeClr>
                </a:solidFill>
                <a:latin typeface="Times New Roman" panose="02020603050405020304" pitchFamily="18" charset="0"/>
                <a:cs typeface="Times New Roman" panose="02020603050405020304" pitchFamily="18" charset="0"/>
              </a:rPr>
              <a:t>                        break;</a:t>
            </a:r>
          </a:p>
          <a:p>
            <a:r>
              <a:rPr lang="en-IN" sz="2000" dirty="0">
                <a:latin typeface="Times New Roman" panose="02020603050405020304" pitchFamily="18" charset="0"/>
                <a:cs typeface="Times New Roman" panose="02020603050405020304" pitchFamily="18" charset="0"/>
              </a:rPr>
              <a:t>                    </a:t>
            </a:r>
            <a:r>
              <a:rPr lang="en-IN" sz="2000" dirty="0">
                <a:solidFill>
                  <a:schemeClr val="accent2">
                    <a:lumMod val="50000"/>
                  </a:schemeClr>
                </a:solidFill>
                <a:latin typeface="Times New Roman" panose="02020603050405020304" pitchFamily="18" charset="0"/>
                <a:cs typeface="Times New Roman" panose="02020603050405020304" pitchFamily="18" charset="0"/>
              </a:rPr>
              <a:t>default</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printf</a:t>
            </a:r>
            <a:r>
              <a:rPr lang="en-IN" sz="2000" dirty="0">
                <a:solidFill>
                  <a:srgbClr val="FF0000"/>
                </a:solidFill>
                <a:latin typeface="Times New Roman" panose="02020603050405020304" pitchFamily="18" charset="0"/>
                <a:cs typeface="Times New Roman" panose="02020603050405020304" pitchFamily="18" charset="0"/>
              </a:rPr>
              <a:t>("incorrect password");</a:t>
            </a:r>
          </a:p>
          <a:p>
            <a:r>
              <a:rPr lang="en-IN" sz="2000" dirty="0">
                <a:solidFill>
                  <a:srgbClr val="FF0000"/>
                </a:solidFill>
                <a:latin typeface="Times New Roman" panose="02020603050405020304" pitchFamily="18" charset="0"/>
                <a:cs typeface="Times New Roman" panose="02020603050405020304" pitchFamily="18" charset="0"/>
              </a:rPr>
              <a:t>                        break;</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break;</a:t>
            </a:r>
          </a:p>
          <a:p>
            <a:r>
              <a:rPr lang="en-IN" sz="2000" dirty="0">
                <a:latin typeface="Times New Roman" panose="02020603050405020304" pitchFamily="18" charset="0"/>
                <a:cs typeface="Times New Roman" panose="02020603050405020304" pitchFamily="18" charset="0"/>
              </a:rPr>
              <a:t>            default: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("incorrect ID");</a:t>
            </a:r>
          </a:p>
          <a:p>
            <a:r>
              <a:rPr lang="en-IN" sz="2000" dirty="0">
                <a:latin typeface="Times New Roman" panose="02020603050405020304" pitchFamily="18" charset="0"/>
                <a:cs typeface="Times New Roman" panose="02020603050405020304" pitchFamily="18" charset="0"/>
              </a:rPr>
              <a:t>                break;</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a:t>
            </a:r>
          </a:p>
        </p:txBody>
      </p:sp>
      <p:sp>
        <p:nvSpPr>
          <p:cNvPr id="4" name="Rectangle 3"/>
          <p:cNvSpPr/>
          <p:nvPr/>
        </p:nvSpPr>
        <p:spPr>
          <a:xfrm>
            <a:off x="1690689" y="1158875"/>
            <a:ext cx="18114961" cy="10064294"/>
          </a:xfrm>
          <a:prstGeom prst="rect">
            <a:avLst/>
          </a:prstGeom>
        </p:spPr>
        <p:txBody>
          <a:bodyPr wrap="square">
            <a:spAutoFit/>
          </a:bodyPr>
          <a:lstStyle/>
          <a:p>
            <a:pPr algn="just"/>
            <a:r>
              <a:rPr lang="en-GB" sz="3600" dirty="0">
                <a:latin typeface="Times New Roman" panose="02020603050405020304" pitchFamily="18" charset="0"/>
                <a:cs typeface="Times New Roman" panose="02020603050405020304" pitchFamily="18" charset="0"/>
              </a:rPr>
              <a:t>The </a:t>
            </a:r>
            <a:r>
              <a:rPr lang="en-GB" sz="3600" b="1" i="1" dirty="0">
                <a:latin typeface="Times New Roman" panose="02020603050405020304" pitchFamily="18" charset="0"/>
                <a:cs typeface="Times New Roman" panose="02020603050405020304" pitchFamily="18" charset="0"/>
              </a:rPr>
              <a:t>inner</a:t>
            </a:r>
            <a:r>
              <a:rPr lang="en-GB" sz="3600" dirty="0">
                <a:latin typeface="Times New Roman" panose="02020603050405020304" pitchFamily="18" charset="0"/>
                <a:cs typeface="Times New Roman" panose="02020603050405020304" pitchFamily="18" charset="0"/>
              </a:rPr>
              <a:t> </a:t>
            </a:r>
            <a:r>
              <a:rPr lang="en-GB" sz="3600" b="1" i="1" dirty="0">
                <a:latin typeface="Times New Roman" panose="02020603050405020304" pitchFamily="18" charset="0"/>
                <a:cs typeface="Times New Roman" panose="02020603050405020304" pitchFamily="18" charset="0"/>
              </a:rPr>
              <a:t>switch-case</a:t>
            </a:r>
            <a:r>
              <a:rPr lang="en-GB" sz="3600" dirty="0">
                <a:latin typeface="Times New Roman" panose="02020603050405020304" pitchFamily="18" charset="0"/>
                <a:cs typeface="Times New Roman" panose="02020603050405020304" pitchFamily="18" charset="0"/>
              </a:rPr>
              <a:t> inside an </a:t>
            </a:r>
            <a:r>
              <a:rPr lang="en-GB" sz="3600" b="1" i="1" dirty="0">
                <a:latin typeface="Times New Roman" panose="02020603050405020304" pitchFamily="18" charset="0"/>
                <a:cs typeface="Times New Roman" panose="02020603050405020304" pitchFamily="18" charset="0"/>
              </a:rPr>
              <a:t>outer</a:t>
            </a:r>
            <a:r>
              <a:rPr lang="en-GB" sz="3600" dirty="0">
                <a:latin typeface="Times New Roman" panose="02020603050405020304" pitchFamily="18" charset="0"/>
                <a:cs typeface="Times New Roman" panose="02020603050405020304" pitchFamily="18" charset="0"/>
              </a:rPr>
              <a:t> </a:t>
            </a:r>
            <a:r>
              <a:rPr lang="en-GB" sz="3600" b="1" i="1" dirty="0">
                <a:latin typeface="Times New Roman" panose="02020603050405020304" pitchFamily="18" charset="0"/>
                <a:cs typeface="Times New Roman" panose="02020603050405020304" pitchFamily="18" charset="0"/>
              </a:rPr>
              <a:t>switch-case</a:t>
            </a:r>
            <a:r>
              <a:rPr lang="en-GB" sz="3600" dirty="0">
                <a:latin typeface="Times New Roman" panose="02020603050405020304" pitchFamily="18" charset="0"/>
                <a:cs typeface="Times New Roman" panose="02020603050405020304" pitchFamily="18" charset="0"/>
              </a:rPr>
              <a:t> is called a nested </a:t>
            </a:r>
            <a:r>
              <a:rPr lang="en-GB" sz="3600" b="1" i="1" dirty="0">
                <a:latin typeface="Times New Roman" panose="02020603050405020304" pitchFamily="18" charset="0"/>
                <a:cs typeface="Times New Roman" panose="02020603050405020304" pitchFamily="18" charset="0"/>
              </a:rPr>
              <a:t>switch-case </a:t>
            </a:r>
            <a:r>
              <a:rPr lang="en-GB" sz="3600" dirty="0">
                <a:latin typeface="Times New Roman" panose="02020603050405020304" pitchFamily="18" charset="0"/>
                <a:cs typeface="Times New Roman" panose="02020603050405020304" pitchFamily="18" charset="0"/>
              </a:rPr>
              <a:t>and we can nest any number of </a:t>
            </a:r>
            <a:r>
              <a:rPr lang="en-GB" sz="3600" b="1" i="1" dirty="0">
                <a:latin typeface="Times New Roman" panose="02020603050405020304" pitchFamily="18" charset="0"/>
                <a:cs typeface="Times New Roman" panose="02020603050405020304" pitchFamily="18" charset="0"/>
              </a:rPr>
              <a:t>switch-case </a:t>
            </a:r>
            <a:r>
              <a:rPr lang="en-GB" sz="3600" dirty="0">
                <a:latin typeface="Times New Roman" panose="02020603050405020304" pitchFamily="18" charset="0"/>
                <a:cs typeface="Times New Roman" panose="02020603050405020304" pitchFamily="18" charset="0"/>
              </a:rPr>
              <a:t>statements, there is no restriction for it. The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constants of the </a:t>
            </a:r>
            <a:r>
              <a:rPr lang="en-GB" sz="3600" b="1" i="1" dirty="0">
                <a:latin typeface="Times New Roman" panose="02020603050405020304" pitchFamily="18" charset="0"/>
                <a:cs typeface="Times New Roman" panose="02020603050405020304" pitchFamily="18" charset="0"/>
              </a:rPr>
              <a:t>inner</a:t>
            </a:r>
            <a:r>
              <a:rPr lang="en-GB" sz="3600" dirty="0">
                <a:latin typeface="Times New Roman" panose="02020603050405020304" pitchFamily="18" charset="0"/>
                <a:cs typeface="Times New Roman" panose="02020603050405020304" pitchFamily="18" charset="0"/>
              </a:rPr>
              <a:t> and </a:t>
            </a:r>
            <a:r>
              <a:rPr lang="en-GB" sz="3600" b="1" i="1" dirty="0">
                <a:latin typeface="Times New Roman" panose="02020603050405020304" pitchFamily="18" charset="0"/>
                <a:cs typeface="Times New Roman" panose="02020603050405020304" pitchFamily="18" charset="0"/>
              </a:rPr>
              <a:t>outer</a:t>
            </a:r>
            <a:r>
              <a:rPr lang="en-GB" sz="3600" dirty="0">
                <a:latin typeface="Times New Roman" panose="02020603050405020304" pitchFamily="18" charset="0"/>
                <a:cs typeface="Times New Roman" panose="02020603050405020304" pitchFamily="18" charset="0"/>
              </a:rPr>
              <a:t> </a:t>
            </a:r>
            <a:r>
              <a:rPr lang="en-GB" sz="3600" b="1" i="1" dirty="0">
                <a:latin typeface="Times New Roman" panose="02020603050405020304" pitchFamily="18" charset="0"/>
                <a:cs typeface="Times New Roman" panose="02020603050405020304" pitchFamily="18" charset="0"/>
              </a:rPr>
              <a:t>switch</a:t>
            </a:r>
            <a:r>
              <a:rPr lang="en-GB" sz="3600" dirty="0">
                <a:latin typeface="Times New Roman" panose="02020603050405020304" pitchFamily="18" charset="0"/>
                <a:cs typeface="Times New Roman" panose="02020603050405020304" pitchFamily="18" charset="0"/>
              </a:rPr>
              <a:t> may have common </a:t>
            </a:r>
            <a:r>
              <a:rPr lang="en-GB" sz="3600" b="1" i="1" dirty="0">
                <a:latin typeface="Times New Roman" panose="02020603050405020304" pitchFamily="18" charset="0"/>
                <a:cs typeface="Times New Roman" panose="02020603050405020304" pitchFamily="18" charset="0"/>
              </a:rPr>
              <a:t>values</a:t>
            </a:r>
            <a:r>
              <a:rPr lang="en-GB" sz="3600" dirty="0">
                <a:latin typeface="Times New Roman" panose="02020603050405020304" pitchFamily="18" charset="0"/>
                <a:cs typeface="Times New Roman" panose="02020603050405020304" pitchFamily="18" charset="0"/>
              </a:rPr>
              <a:t>.</a:t>
            </a:r>
          </a:p>
          <a:p>
            <a:pPr marL="6735763"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In the example, the program asks the user to type his </a:t>
            </a:r>
            <a:r>
              <a:rPr lang="en-GB" sz="3600" b="1" i="1" dirty="0">
                <a:latin typeface="Times New Roman" panose="02020603050405020304" pitchFamily="18" charset="0"/>
                <a:cs typeface="Times New Roman" panose="02020603050405020304" pitchFamily="18" charset="0"/>
              </a:rPr>
              <a:t>ID</a:t>
            </a:r>
            <a:r>
              <a:rPr lang="en-GB" sz="3600" dirty="0">
                <a:latin typeface="Times New Roman" panose="02020603050405020304" pitchFamily="18" charset="0"/>
                <a:cs typeface="Times New Roman" panose="02020603050405020304" pitchFamily="18" charset="0"/>
              </a:rPr>
              <a:t>, and if the </a:t>
            </a:r>
            <a:r>
              <a:rPr lang="en-GB" sz="3600" b="1" i="1" dirty="0">
                <a:latin typeface="Times New Roman" panose="02020603050405020304" pitchFamily="18" charset="0"/>
                <a:cs typeface="Times New Roman" panose="02020603050405020304" pitchFamily="18" charset="0"/>
              </a:rPr>
              <a:t>ID </a:t>
            </a:r>
            <a:r>
              <a:rPr lang="en-GB" sz="3600" dirty="0">
                <a:latin typeface="Times New Roman" panose="02020603050405020304" pitchFamily="18" charset="0"/>
                <a:cs typeface="Times New Roman" panose="02020603050405020304" pitchFamily="18" charset="0"/>
              </a:rPr>
              <a:t>is valid then it will ask him to enter his </a:t>
            </a:r>
            <a:r>
              <a:rPr lang="en-GB" sz="3600" b="1" i="1" dirty="0">
                <a:latin typeface="Times New Roman" panose="02020603050405020304" pitchFamily="18" charset="0"/>
                <a:cs typeface="Times New Roman" panose="02020603050405020304" pitchFamily="18" charset="0"/>
              </a:rPr>
              <a:t>password</a:t>
            </a:r>
            <a:r>
              <a:rPr lang="en-GB" sz="3600" dirty="0">
                <a:latin typeface="Times New Roman" panose="02020603050405020304" pitchFamily="18" charset="0"/>
                <a:cs typeface="Times New Roman" panose="02020603050405020304" pitchFamily="18" charset="0"/>
              </a:rPr>
              <a:t>.</a:t>
            </a:r>
          </a:p>
          <a:p>
            <a:pPr marL="6735763"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If the </a:t>
            </a:r>
            <a:r>
              <a:rPr lang="en-GB" sz="3600" b="1" i="1" dirty="0">
                <a:latin typeface="Times New Roman" panose="02020603050405020304" pitchFamily="18" charset="0"/>
                <a:cs typeface="Times New Roman" panose="02020603050405020304" pitchFamily="18" charset="0"/>
              </a:rPr>
              <a:t>password</a:t>
            </a:r>
            <a:r>
              <a:rPr lang="en-GB" sz="3600" dirty="0">
                <a:latin typeface="Times New Roman" panose="02020603050405020304" pitchFamily="18" charset="0"/>
                <a:cs typeface="Times New Roman" panose="02020603050405020304" pitchFamily="18" charset="0"/>
              </a:rPr>
              <a:t> is correct the program will print “Welcome dear Programmer”, otherwise, the program will print Incorrect </a:t>
            </a:r>
            <a:r>
              <a:rPr lang="en-GB" sz="3600" b="1" i="1" dirty="0">
                <a:latin typeface="Times New Roman" panose="02020603050405020304" pitchFamily="18" charset="0"/>
                <a:cs typeface="Times New Roman" panose="02020603050405020304" pitchFamily="18" charset="0"/>
              </a:rPr>
              <a:t>Password</a:t>
            </a:r>
            <a:r>
              <a:rPr lang="en-GB" sz="3600" dirty="0">
                <a:latin typeface="Times New Roman" panose="02020603050405020304" pitchFamily="18" charset="0"/>
                <a:cs typeface="Times New Roman" panose="02020603050405020304" pitchFamily="18" charset="0"/>
              </a:rPr>
              <a:t> and if the </a:t>
            </a:r>
            <a:r>
              <a:rPr lang="en-GB" sz="3600" b="1" i="1" dirty="0">
                <a:latin typeface="Times New Roman" panose="02020603050405020304" pitchFamily="18" charset="0"/>
                <a:cs typeface="Times New Roman" panose="02020603050405020304" pitchFamily="18" charset="0"/>
              </a:rPr>
              <a:t>ID</a:t>
            </a:r>
            <a:r>
              <a:rPr lang="en-GB" sz="3600" dirty="0">
                <a:latin typeface="Times New Roman" panose="02020603050405020304" pitchFamily="18" charset="0"/>
                <a:cs typeface="Times New Roman" panose="02020603050405020304" pitchFamily="18" charset="0"/>
              </a:rPr>
              <a:t> does not exist, the program will print Incorrect </a:t>
            </a:r>
            <a:r>
              <a:rPr lang="en-GB" sz="3600" b="1" i="1" dirty="0">
                <a:latin typeface="Times New Roman" panose="02020603050405020304" pitchFamily="18" charset="0"/>
                <a:cs typeface="Times New Roman" panose="02020603050405020304" pitchFamily="18" charset="0"/>
              </a:rPr>
              <a:t>ID</a:t>
            </a:r>
            <a:r>
              <a:rPr lang="en-GB" sz="3600" dirty="0">
                <a:latin typeface="Times New Roman" panose="02020603050405020304" pitchFamily="18" charset="0"/>
                <a:cs typeface="Times New Roman" panose="02020603050405020304" pitchFamily="18" charset="0"/>
              </a:rPr>
              <a:t>.</a:t>
            </a:r>
          </a:p>
          <a:p>
            <a:pPr marL="6735763" indent="-571500" algn="just">
              <a:buFont typeface="Arial" panose="020B0604020202020204" pitchFamily="34" charset="0"/>
              <a:buChar char="•"/>
            </a:pPr>
            <a:r>
              <a:rPr lang="en-US" altLang="en-US" sz="3600" dirty="0">
                <a:latin typeface="Times New Roman" panose="02020603050405020304" pitchFamily="18" charset="0"/>
                <a:cs typeface="Times New Roman" panose="02020603050405020304" pitchFamily="18" charset="0"/>
              </a:rPr>
              <a:t>An </a:t>
            </a:r>
            <a:r>
              <a:rPr lang="en-US" altLang="en-US" sz="3600" b="1" i="1" dirty="0">
                <a:latin typeface="Times New Roman" panose="02020603050405020304" pitchFamily="18" charset="0"/>
                <a:cs typeface="Times New Roman" panose="02020603050405020304" pitchFamily="18" charset="0"/>
              </a:rPr>
              <a:t>outer</a:t>
            </a:r>
            <a:r>
              <a:rPr lang="en-US" altLang="en-US" sz="3600" dirty="0">
                <a:latin typeface="Times New Roman" panose="02020603050405020304" pitchFamily="18" charset="0"/>
                <a:cs typeface="Times New Roman" panose="02020603050405020304" pitchFamily="18" charset="0"/>
              </a:rPr>
              <a:t> </a:t>
            </a:r>
            <a:r>
              <a:rPr lang="en-US" altLang="en-US" sz="3600" b="1" i="1" dirty="0">
                <a:latin typeface="Times New Roman" panose="02020603050405020304" pitchFamily="18" charset="0"/>
                <a:cs typeface="Times New Roman" panose="02020603050405020304" pitchFamily="18" charset="0"/>
              </a:rPr>
              <a:t>switch</a:t>
            </a:r>
            <a:r>
              <a:rPr lang="en-US" altLang="en-US" sz="3600" dirty="0">
                <a:latin typeface="Times New Roman" panose="02020603050405020304" pitchFamily="18" charset="0"/>
                <a:cs typeface="Times New Roman" panose="02020603050405020304" pitchFamily="18" charset="0"/>
              </a:rPr>
              <a:t> construct is used to compare the value entered in variable </a:t>
            </a:r>
            <a:r>
              <a:rPr lang="en-US" altLang="en-US" sz="3600" b="1" i="1" dirty="0">
                <a:latin typeface="Times New Roman" panose="02020603050405020304" pitchFamily="18" charset="0"/>
                <a:cs typeface="Times New Roman" panose="02020603050405020304" pitchFamily="18" charset="0"/>
              </a:rPr>
              <a:t>ID</a:t>
            </a:r>
            <a:r>
              <a:rPr lang="en-US" altLang="en-US" sz="3600" dirty="0">
                <a:latin typeface="Times New Roman" panose="02020603050405020304" pitchFamily="18" charset="0"/>
                <a:cs typeface="Times New Roman" panose="02020603050405020304" pitchFamily="18" charset="0"/>
              </a:rPr>
              <a:t>. It execute the </a:t>
            </a:r>
            <a:r>
              <a:rPr lang="en-US" altLang="en-US" sz="3600" b="1" i="1" dirty="0">
                <a:latin typeface="Courier New" panose="02070309020205020404" pitchFamily="49" charset="0"/>
                <a:cs typeface="Courier New" panose="02070309020205020404" pitchFamily="49" charset="0"/>
              </a:rPr>
              <a:t>statement block</a:t>
            </a:r>
            <a:r>
              <a:rPr lang="en-US" altLang="en-US" sz="3600" dirty="0">
                <a:latin typeface="Times New Roman" panose="02020603050405020304" pitchFamily="18" charset="0"/>
                <a:cs typeface="Times New Roman" panose="02020603050405020304" pitchFamily="18" charset="0"/>
              </a:rPr>
              <a:t> associated with the matched case(when </a:t>
            </a:r>
            <a:r>
              <a:rPr lang="en-US" altLang="en-US" sz="3600" b="1" i="1" dirty="0">
                <a:solidFill>
                  <a:schemeClr val="accent2">
                    <a:lumMod val="50000"/>
                  </a:schemeClr>
                </a:solidFill>
                <a:latin typeface="Times New Roman" panose="02020603050405020304" pitchFamily="18" charset="0"/>
                <a:cs typeface="Times New Roman" panose="02020603050405020304" pitchFamily="18" charset="0"/>
              </a:rPr>
              <a:t>ID==500</a:t>
            </a:r>
            <a:r>
              <a:rPr lang="en-US" altLang="en-US" sz="3600" dirty="0">
                <a:latin typeface="Times New Roman" panose="02020603050405020304" pitchFamily="18" charset="0"/>
                <a:cs typeface="Times New Roman" panose="02020603050405020304" pitchFamily="18" charset="0"/>
              </a:rPr>
              <a:t>). </a:t>
            </a:r>
          </a:p>
          <a:p>
            <a:pPr marL="6735763" indent="-571500" algn="just">
              <a:buFont typeface="Arial" panose="020B0604020202020204" pitchFamily="34" charset="0"/>
              <a:buChar char="•"/>
            </a:pPr>
            <a:r>
              <a:rPr lang="en-US" altLang="en-US" sz="3600" dirty="0">
                <a:latin typeface="Times New Roman" panose="02020603050405020304" pitchFamily="18" charset="0"/>
                <a:cs typeface="Times New Roman" panose="02020603050405020304" pitchFamily="18" charset="0"/>
              </a:rPr>
              <a:t>If the </a:t>
            </a:r>
            <a:r>
              <a:rPr lang="en-US" altLang="en-US" sz="3500" b="1" i="1" dirty="0">
                <a:latin typeface="Courier New" panose="02070309020205020404" pitchFamily="49" charset="0"/>
                <a:cs typeface="Courier New" panose="02070309020205020404" pitchFamily="49" charset="0"/>
              </a:rPr>
              <a:t>statement block</a:t>
            </a:r>
            <a:r>
              <a:rPr lang="en-US" altLang="en-US" sz="3600" dirty="0">
                <a:latin typeface="Times New Roman" panose="02020603050405020304" pitchFamily="18" charset="0"/>
                <a:cs typeface="Times New Roman" panose="02020603050405020304" pitchFamily="18" charset="0"/>
              </a:rPr>
              <a:t> is executed with the matched </a:t>
            </a:r>
            <a:r>
              <a:rPr lang="en-US" altLang="en-US" sz="3600" b="1" i="1" dirty="0">
                <a:latin typeface="Times New Roman" panose="02020603050405020304" pitchFamily="18" charset="0"/>
                <a:cs typeface="Times New Roman" panose="02020603050405020304" pitchFamily="18" charset="0"/>
              </a:rPr>
              <a:t>case</a:t>
            </a:r>
            <a:r>
              <a:rPr lang="en-US" altLang="en-US" sz="3600" dirty="0">
                <a:latin typeface="Times New Roman" panose="02020603050405020304" pitchFamily="18" charset="0"/>
                <a:cs typeface="Times New Roman" panose="02020603050405020304" pitchFamily="18" charset="0"/>
              </a:rPr>
              <a:t>, an </a:t>
            </a:r>
            <a:r>
              <a:rPr lang="en-US" altLang="en-US" sz="3600" b="1" i="1" dirty="0">
                <a:latin typeface="Times New Roman" panose="02020603050405020304" pitchFamily="18" charset="0"/>
                <a:cs typeface="Times New Roman" panose="02020603050405020304" pitchFamily="18" charset="0"/>
              </a:rPr>
              <a:t>inner switch </a:t>
            </a:r>
            <a:r>
              <a:rPr lang="en-US" altLang="en-US" sz="3600" dirty="0">
                <a:latin typeface="Times New Roman" panose="02020603050405020304" pitchFamily="18" charset="0"/>
                <a:cs typeface="Times New Roman" panose="02020603050405020304" pitchFamily="18" charset="0"/>
              </a:rPr>
              <a:t>is used to compare the values entered in the variable </a:t>
            </a:r>
            <a:r>
              <a:rPr lang="en-US" altLang="en-US" sz="3600" b="1" i="1" dirty="0">
                <a:latin typeface="Times New Roman" panose="02020603050405020304" pitchFamily="18" charset="0"/>
                <a:cs typeface="Times New Roman" panose="02020603050405020304" pitchFamily="18" charset="0"/>
              </a:rPr>
              <a:t>password</a:t>
            </a:r>
            <a:r>
              <a:rPr lang="en-US" altLang="en-US" sz="3600" dirty="0">
                <a:latin typeface="Times New Roman" panose="02020603050405020304" pitchFamily="18" charset="0"/>
                <a:cs typeface="Times New Roman" panose="02020603050405020304" pitchFamily="18" charset="0"/>
              </a:rPr>
              <a:t> and execute the statements linked with the matched </a:t>
            </a:r>
            <a:r>
              <a:rPr lang="en-US" altLang="en-US" sz="3600" b="1" i="1" dirty="0">
                <a:latin typeface="Times New Roman" panose="02020603050405020304" pitchFamily="18" charset="0"/>
                <a:cs typeface="Times New Roman" panose="02020603050405020304" pitchFamily="18" charset="0"/>
              </a:rPr>
              <a:t>case</a:t>
            </a:r>
            <a:r>
              <a:rPr lang="en-US" altLang="en-US" sz="3600" dirty="0">
                <a:latin typeface="Times New Roman" panose="02020603050405020304" pitchFamily="18" charset="0"/>
                <a:cs typeface="Times New Roman" panose="02020603050405020304" pitchFamily="18" charset="0"/>
              </a:rPr>
              <a:t>(when </a:t>
            </a:r>
            <a:r>
              <a:rPr lang="en-US" altLang="en-US" sz="3600" b="1" i="1" dirty="0">
                <a:solidFill>
                  <a:schemeClr val="accent2">
                    <a:lumMod val="50000"/>
                  </a:schemeClr>
                </a:solidFill>
                <a:latin typeface="Times New Roman" panose="02020603050405020304" pitchFamily="18" charset="0"/>
                <a:cs typeface="Times New Roman" panose="02020603050405020304" pitchFamily="18" charset="0"/>
              </a:rPr>
              <a:t>password==000</a:t>
            </a:r>
            <a:r>
              <a:rPr lang="en-US" altLang="en-US" sz="3600" dirty="0">
                <a:latin typeface="Times New Roman" panose="02020603050405020304" pitchFamily="18" charset="0"/>
                <a:cs typeface="Times New Roman" panose="02020603050405020304" pitchFamily="18" charset="0"/>
              </a:rPr>
              <a:t>). </a:t>
            </a:r>
          </a:p>
          <a:p>
            <a:pPr marL="6735763" indent="-57150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Otherwise it executes the </a:t>
            </a:r>
            <a:r>
              <a:rPr lang="en-US" sz="3600" b="1" i="1" dirty="0">
                <a:solidFill>
                  <a:srgbClr val="FF0000"/>
                </a:solidFill>
                <a:latin typeface="Times New Roman" panose="02020603050405020304" pitchFamily="18" charset="0"/>
                <a:cs typeface="Times New Roman" panose="02020603050405020304" pitchFamily="18" charset="0"/>
              </a:rPr>
              <a:t>default</a:t>
            </a:r>
            <a:r>
              <a:rPr lang="en-US" sz="3600" dirty="0">
                <a:latin typeface="Times New Roman" panose="02020603050405020304" pitchFamily="18" charset="0"/>
                <a:cs typeface="Times New Roman" panose="02020603050405020304" pitchFamily="18" charset="0"/>
              </a:rPr>
              <a:t> case of the </a:t>
            </a:r>
            <a:r>
              <a:rPr lang="en-US" sz="3600" b="1" i="1" dirty="0">
                <a:latin typeface="Times New Roman" panose="02020603050405020304" pitchFamily="18" charset="0"/>
                <a:cs typeface="Times New Roman" panose="02020603050405020304" pitchFamily="18" charset="0"/>
              </a:rPr>
              <a:t>inner</a:t>
            </a:r>
            <a:r>
              <a:rPr lang="en-US" sz="3600" dirty="0">
                <a:latin typeface="Times New Roman" panose="02020603050405020304" pitchFamily="18" charset="0"/>
                <a:cs typeface="Times New Roman" panose="02020603050405020304" pitchFamily="18" charset="0"/>
              </a:rPr>
              <a:t> </a:t>
            </a:r>
            <a:r>
              <a:rPr lang="en-US" sz="3600" b="1" i="1" dirty="0">
                <a:latin typeface="Times New Roman" panose="02020603050405020304" pitchFamily="18" charset="0"/>
                <a:cs typeface="Times New Roman" panose="02020603050405020304" pitchFamily="18" charset="0"/>
              </a:rPr>
              <a:t>switch-case </a:t>
            </a:r>
            <a:r>
              <a:rPr lang="en-US" sz="3600" dirty="0">
                <a:latin typeface="Times New Roman" panose="02020603050405020304" pitchFamily="18" charset="0"/>
                <a:cs typeface="Times New Roman" panose="02020603050405020304" pitchFamily="18" charset="0"/>
              </a:rPr>
              <a:t>construct.</a:t>
            </a:r>
            <a:endParaRPr lang="en-GB"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5C96166-6B16-C7E8-97D2-2D5A2B32DD88}"/>
              </a:ext>
            </a:extLst>
          </p:cNvPr>
          <p:cNvSpPr txBox="1"/>
          <p:nvPr/>
        </p:nvSpPr>
        <p:spPr>
          <a:xfrm>
            <a:off x="-795244" y="10607675"/>
            <a:ext cx="10085294"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Example C Program to evaluate </a:t>
            </a:r>
            <a:r>
              <a:rPr lang="en-IN" b="1" dirty="0">
                <a:latin typeface="Times New Roman" panose="02020603050405020304" pitchFamily="18" charset="0"/>
                <a:cs typeface="Times New Roman" panose="02020603050405020304" pitchFamily="18" charset="0"/>
              </a:rPr>
              <a:t>hypothetical username and password.</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288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1717"/>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 name="Rectangle 12"/>
          <p:cNvSpPr/>
          <p:nvPr/>
        </p:nvSpPr>
        <p:spPr>
          <a:xfrm>
            <a:off x="2508250" y="2149475"/>
            <a:ext cx="7315200" cy="8817799"/>
          </a:xfrm>
          <a:prstGeom prst="rect">
            <a:avLst/>
          </a:prstGeom>
          <a:ln>
            <a:solidFill>
              <a:srgbClr val="92D050"/>
            </a:solidFill>
          </a:ln>
        </p:spPr>
        <p:txBody>
          <a:bodyPr wrap="square">
            <a:spAutoFit/>
          </a:bodyPr>
          <a:lstStyle/>
          <a:p>
            <a:r>
              <a:rPr lang="en-IN" sz="2100" dirty="0">
                <a:latin typeface="Times New Roman" panose="02020603050405020304" pitchFamily="18" charset="0"/>
                <a:cs typeface="Times New Roman" panose="02020603050405020304" pitchFamily="18" charset="0"/>
              </a:rPr>
              <a:t>#include&lt;</a:t>
            </a:r>
            <a:r>
              <a:rPr lang="en-IN" sz="2100" dirty="0" err="1">
                <a:latin typeface="Times New Roman" panose="02020603050405020304" pitchFamily="18" charset="0"/>
                <a:cs typeface="Times New Roman" panose="02020603050405020304" pitchFamily="18" charset="0"/>
              </a:rPr>
              <a:t>stdio.h</a:t>
            </a:r>
            <a:r>
              <a:rPr lang="en-IN" sz="2100" dirty="0">
                <a:latin typeface="Times New Roman" panose="02020603050405020304" pitchFamily="18" charset="0"/>
                <a:cs typeface="Times New Roman" panose="02020603050405020304" pitchFamily="18" charset="0"/>
              </a:rPr>
              <a:t>&gt;</a:t>
            </a:r>
          </a:p>
          <a:p>
            <a:r>
              <a:rPr lang="en-IN" sz="2100" dirty="0">
                <a:latin typeface="Times New Roman" panose="02020603050405020304" pitchFamily="18" charset="0"/>
                <a:cs typeface="Times New Roman" panose="02020603050405020304" pitchFamily="18" charset="0"/>
              </a:rPr>
              <a:t>void main()</a:t>
            </a:r>
          </a:p>
          <a:p>
            <a:r>
              <a:rPr lang="en-IN" sz="2100" dirty="0">
                <a:latin typeface="Times New Roman" panose="02020603050405020304" pitchFamily="18" charset="0"/>
                <a:cs typeface="Times New Roman" panose="02020603050405020304" pitchFamily="18" charset="0"/>
              </a:rPr>
              <a:t>{</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int</a:t>
            </a:r>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college,program</a:t>
            </a:r>
            <a:r>
              <a:rPr lang="en-IN" sz="2100" dirty="0">
                <a:latin typeface="Times New Roman" panose="02020603050405020304" pitchFamily="18" charset="0"/>
                <a:cs typeface="Times New Roman" panose="02020603050405020304" pitchFamily="18" charset="0"/>
              </a:rPr>
              <a:t>;</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("\n1. College A\n2. College B\n");</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your choice: ");</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scanf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d",&amp;college</a:t>
            </a:r>
            <a:r>
              <a:rPr lang="en-IN" sz="2100" dirty="0">
                <a:latin typeface="Times New Roman" panose="02020603050405020304" pitchFamily="18" charset="0"/>
                <a:cs typeface="Times New Roman" panose="02020603050405020304" pitchFamily="18" charset="0"/>
              </a:rPr>
              <a:t>);</a:t>
            </a:r>
          </a:p>
          <a:p>
            <a:r>
              <a:rPr lang="en-IN" sz="2100" dirty="0">
                <a:latin typeface="Times New Roman" panose="02020603050405020304" pitchFamily="18" charset="0"/>
                <a:cs typeface="Times New Roman" panose="02020603050405020304" pitchFamily="18" charset="0"/>
              </a:rPr>
              <a:t>    switch(college)</a:t>
            </a:r>
          </a:p>
          <a:p>
            <a:r>
              <a:rPr lang="en-IN" sz="2100" dirty="0">
                <a:latin typeface="Times New Roman" panose="02020603050405020304" pitchFamily="18" charset="0"/>
                <a:cs typeface="Times New Roman" panose="02020603050405020304" pitchFamily="18" charset="0"/>
              </a:rPr>
              <a:t>    {</a:t>
            </a:r>
          </a:p>
          <a:p>
            <a:r>
              <a:rPr lang="en-IN" sz="2100" dirty="0">
                <a:latin typeface="Times New Roman" panose="02020603050405020304" pitchFamily="18" charset="0"/>
                <a:cs typeface="Times New Roman" panose="02020603050405020304" pitchFamily="18" charset="0"/>
              </a:rPr>
              <a:t>    case 1:</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("\n1. Program X1\n2. Program Y1\n3. Program Z1");</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your choice: ");</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scanf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d",&amp;program</a:t>
            </a:r>
            <a:r>
              <a:rPr lang="en-IN" sz="2100" dirty="0">
                <a:latin typeface="Times New Roman" panose="02020603050405020304" pitchFamily="18" charset="0"/>
                <a:cs typeface="Times New Roman" panose="02020603050405020304" pitchFamily="18" charset="0"/>
              </a:rPr>
              <a:t>);</a:t>
            </a:r>
          </a:p>
          <a:p>
            <a:r>
              <a:rPr lang="en-IN" sz="2100" dirty="0">
                <a:latin typeface="Times New Roman" panose="02020603050405020304" pitchFamily="18" charset="0"/>
                <a:cs typeface="Times New Roman" panose="02020603050405020304" pitchFamily="18" charset="0"/>
              </a:rPr>
              <a:t>        switch(program)</a:t>
            </a:r>
          </a:p>
          <a:p>
            <a:r>
              <a:rPr lang="en-IN" sz="2100" dirty="0">
                <a:latin typeface="Times New Roman" panose="02020603050405020304" pitchFamily="18" charset="0"/>
                <a:cs typeface="Times New Roman" panose="02020603050405020304" pitchFamily="18" charset="0"/>
              </a:rPr>
              <a:t>        {</a:t>
            </a:r>
          </a:p>
          <a:p>
            <a:r>
              <a:rPr lang="en-IN" sz="2100" dirty="0">
                <a:latin typeface="Times New Roman" panose="02020603050405020304" pitchFamily="18" charset="0"/>
                <a:cs typeface="Times New Roman" panose="02020603050405020304" pitchFamily="18" charset="0"/>
              </a:rPr>
              <a:t>        case 1:</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[1-100].");</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case 2:</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[101-500].");</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case 3:</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[501-999].");</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default:</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valid program [1-3]");</a:t>
            </a:r>
          </a:p>
          <a:p>
            <a:r>
              <a:rPr lang="en-IN" sz="2100" dirty="0">
                <a:latin typeface="Times New Roman" panose="02020603050405020304" pitchFamily="18" charset="0"/>
                <a:cs typeface="Times New Roman" panose="02020603050405020304" pitchFamily="18" charset="0"/>
              </a:rPr>
              <a:t>        }</a:t>
            </a:r>
          </a:p>
        </p:txBody>
      </p:sp>
      <p:sp>
        <p:nvSpPr>
          <p:cNvPr id="17" name="Rectangle 16"/>
          <p:cNvSpPr/>
          <p:nvPr/>
        </p:nvSpPr>
        <p:spPr>
          <a:xfrm>
            <a:off x="2256432" y="1235075"/>
            <a:ext cx="15134035" cy="861774"/>
          </a:xfrm>
          <a:prstGeom prst="rect">
            <a:avLst/>
          </a:prstGeom>
        </p:spPr>
        <p:txBody>
          <a:bodyPr wrap="square">
            <a:spAutoFit/>
          </a:bodyPr>
          <a:lstStyle/>
          <a:p>
            <a:pPr marL="0" lvl="1"/>
            <a:r>
              <a:rPr lang="en-GB" sz="2500" b="1" dirty="0">
                <a:solidFill>
                  <a:schemeClr val="accent1">
                    <a:lumMod val="75000"/>
                  </a:schemeClr>
                </a:solidFill>
              </a:rPr>
              <a:t>Example 1: Write a program to display Rank range program wise based on college choice. [note that you have to assume hypothetical college names and rank range.]</a:t>
            </a:r>
          </a:p>
        </p:txBody>
      </p:sp>
      <p:sp>
        <p:nvSpPr>
          <p:cNvPr id="2" name="Rectangle 1"/>
          <p:cNvSpPr/>
          <p:nvPr/>
        </p:nvSpPr>
        <p:spPr>
          <a:xfrm>
            <a:off x="10271919" y="2154084"/>
            <a:ext cx="7010342" cy="8817799"/>
          </a:xfrm>
          <a:prstGeom prst="rect">
            <a:avLst/>
          </a:prstGeom>
          <a:ln>
            <a:solidFill>
              <a:srgbClr val="92D050"/>
            </a:solidFill>
          </a:ln>
        </p:spPr>
        <p:txBody>
          <a:bodyPr wrap="square">
            <a:spAutoFit/>
          </a:bodyPr>
          <a:lstStyle/>
          <a:p>
            <a:r>
              <a:rPr lang="en-IN" sz="2100" dirty="0">
                <a:latin typeface="Times New Roman" panose="02020603050405020304" pitchFamily="18" charset="0"/>
                <a:cs typeface="Times New Roman" panose="02020603050405020304" pitchFamily="18" charset="0"/>
              </a:rPr>
              <a:t>break; </a:t>
            </a:r>
          </a:p>
          <a:p>
            <a:r>
              <a:rPr lang="en-IN" sz="2100" dirty="0">
                <a:latin typeface="Times New Roman" panose="02020603050405020304" pitchFamily="18" charset="0"/>
                <a:cs typeface="Times New Roman" panose="02020603050405020304" pitchFamily="18" charset="0"/>
              </a:rPr>
              <a:t>case 2:</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("\n1. Program X2\n2. Program Y2\n3. Program Z2");</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your choice: ");</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scanf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d",&amp;program</a:t>
            </a:r>
            <a:r>
              <a:rPr lang="en-IN" sz="2100" dirty="0">
                <a:latin typeface="Times New Roman" panose="02020603050405020304" pitchFamily="18" charset="0"/>
                <a:cs typeface="Times New Roman" panose="02020603050405020304" pitchFamily="18" charset="0"/>
              </a:rPr>
              <a:t>);</a:t>
            </a:r>
          </a:p>
          <a:p>
            <a:r>
              <a:rPr lang="en-IN" sz="2100" dirty="0">
                <a:latin typeface="Times New Roman" panose="02020603050405020304" pitchFamily="18" charset="0"/>
                <a:cs typeface="Times New Roman" panose="02020603050405020304" pitchFamily="18" charset="0"/>
              </a:rPr>
              <a:t>        switch(program)</a:t>
            </a:r>
          </a:p>
          <a:p>
            <a:r>
              <a:rPr lang="en-IN" sz="2100" dirty="0">
                <a:latin typeface="Times New Roman" panose="02020603050405020304" pitchFamily="18" charset="0"/>
                <a:cs typeface="Times New Roman" panose="02020603050405020304" pitchFamily="18" charset="0"/>
              </a:rPr>
              <a:t>        {</a:t>
            </a:r>
          </a:p>
          <a:p>
            <a:r>
              <a:rPr lang="en-IN" sz="2100" dirty="0">
                <a:latin typeface="Times New Roman" panose="02020603050405020304" pitchFamily="18" charset="0"/>
                <a:cs typeface="Times New Roman" panose="02020603050405020304" pitchFamily="18" charset="0"/>
              </a:rPr>
              <a:t>        case 1:</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[1000-2000].");</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case 2:</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[2001-5000].");</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case 3:</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[5001-9999].");</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default:</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valid program [1-3]");</a:t>
            </a:r>
          </a:p>
          <a:p>
            <a:r>
              <a:rPr lang="en-IN" sz="2100" dirty="0">
                <a:latin typeface="Times New Roman" panose="02020603050405020304" pitchFamily="18" charset="0"/>
                <a:cs typeface="Times New Roman" panose="02020603050405020304" pitchFamily="18" charset="0"/>
              </a:rPr>
              <a:t>        }</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default:</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valid college [1-5]");</a:t>
            </a:r>
          </a:p>
          <a:p>
            <a:r>
              <a:rPr lang="en-IN" sz="2100" dirty="0">
                <a:latin typeface="Times New Roman" panose="02020603050405020304" pitchFamily="18" charset="0"/>
                <a:cs typeface="Times New Roman" panose="02020603050405020304" pitchFamily="18" charset="0"/>
              </a:rPr>
              <a:t>    }</a:t>
            </a:r>
          </a:p>
          <a:p>
            <a:r>
              <a:rPr lang="en-IN" sz="2100" dirty="0">
                <a:latin typeface="Times New Roman" panose="02020603050405020304" pitchFamily="18" charset="0"/>
                <a:cs typeface="Times New Roman" panose="02020603050405020304" pitchFamily="18" charset="0"/>
              </a:rPr>
              <a:t>    return 0;</a:t>
            </a:r>
          </a:p>
          <a:p>
            <a:r>
              <a:rPr lang="en-IN" sz="2100" dirty="0">
                <a:latin typeface="Times New Roman" panose="02020603050405020304" pitchFamily="18" charset="0"/>
                <a:cs typeface="Times New Roman" panose="02020603050405020304" pitchFamily="18" charset="0"/>
              </a:rPr>
              <a:t>}</a:t>
            </a:r>
          </a:p>
          <a:p>
            <a:endParaRPr lang="en-IN" sz="21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AB12963-2F91-0690-BE7A-0E84EA618AA4}"/>
              </a:ext>
            </a:extLst>
          </p:cNvPr>
          <p:cNvSpPr txBox="1"/>
          <p:nvPr/>
        </p:nvSpPr>
        <p:spPr>
          <a:xfrm>
            <a:off x="3422650" y="473075"/>
            <a:ext cx="10085294" cy="707886"/>
          </a:xfrm>
          <a:prstGeom prst="rect">
            <a:avLst/>
          </a:prstGeom>
          <a:noFill/>
        </p:spPr>
        <p:txBody>
          <a:bodyPr wrap="squar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of the nested </a:t>
            </a:r>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…contd.,</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800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3422650" y="466378"/>
            <a:ext cx="5133136" cy="707886"/>
          </a:xfrm>
          <a:prstGeom prst="rect">
            <a:avLst/>
          </a:prstGeom>
        </p:spPr>
        <p:txBody>
          <a:bodyPr wrap="none">
            <a:spAutoFit/>
          </a:bodyPr>
          <a:lstStyle/>
          <a:p>
            <a:r>
              <a:rPr lang="en-IN" sz="4000" b="1" dirty="0">
                <a:solidFill>
                  <a:srgbClr val="005893"/>
                </a:solidFill>
                <a:latin typeface="Times New Roman" panose="02020603050405020304" pitchFamily="18" charset="0"/>
                <a:cs typeface="Times New Roman" panose="02020603050405020304" pitchFamily="18" charset="0"/>
              </a:rPr>
              <a:t>3. Iterative Statements</a:t>
            </a:r>
          </a:p>
        </p:txBody>
      </p:sp>
      <p:sp>
        <p:nvSpPr>
          <p:cNvPr id="3" name="Rectangle 2"/>
          <p:cNvSpPr/>
          <p:nvPr/>
        </p:nvSpPr>
        <p:spPr>
          <a:xfrm>
            <a:off x="1081088" y="1292969"/>
            <a:ext cx="18014949" cy="9771906"/>
          </a:xfrm>
          <a:prstGeom prst="rect">
            <a:avLst/>
          </a:prstGeom>
        </p:spPr>
        <p:txBody>
          <a:bodyPr wrap="square">
            <a:spAutoFit/>
          </a:bodyPr>
          <a:lstStyle/>
          <a:p>
            <a:pPr marL="571500" indent="-571500" algn="just">
              <a:buFont typeface="Arial" panose="020B0604020202020204" pitchFamily="34" charset="0"/>
              <a:buChar char="•"/>
            </a:pPr>
            <a:r>
              <a:rPr lang="en-GB" sz="3700" dirty="0">
                <a:latin typeface="Times New Roman" panose="02020603050405020304" pitchFamily="18" charset="0"/>
                <a:cs typeface="Times New Roman" panose="02020603050405020304" pitchFamily="18" charset="0"/>
              </a:rPr>
              <a:t>Apart from conditional statements, programming languages usually supports another important control structures called iterative statements (loop/repetitive statements) and they are used to repeat the execution of a sequence of statements (statement block) as long specified condition remains true.</a:t>
            </a:r>
          </a:p>
          <a:p>
            <a:pPr marL="571500" indent="-571500" algn="just">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rPr>
              <a:t>A loop is one of the most fundamental logical structures in computer programming that allow computers to repeat specific task such as,</a:t>
            </a:r>
          </a:p>
          <a:p>
            <a:pPr marL="1028700" lvl="1" indent="-571500" algn="just">
              <a:buFont typeface="Arial" panose="020B0604020202020204" pitchFamily="34" charset="0"/>
              <a:buChar char="•"/>
            </a:pPr>
            <a:r>
              <a:rPr lang="en-US" sz="3700" i="1" dirty="0">
                <a:latin typeface="Times New Roman" panose="02020603050405020304" pitchFamily="18" charset="0"/>
                <a:cs typeface="Times New Roman" panose="02020603050405020304" pitchFamily="18" charset="0"/>
              </a:rPr>
              <a:t>Computing Fibonacci series up to n (n is a certain number), Printing of “R V College of Engineering” 10 times, Computing n prime numbers, Playing of favorite song n times, Computing area of 100 circles with different radii </a:t>
            </a:r>
            <a:r>
              <a:rPr lang="en-US" sz="3700" dirty="0">
                <a:latin typeface="Times New Roman" panose="02020603050405020304" pitchFamily="18" charset="0"/>
                <a:cs typeface="Times New Roman" panose="02020603050405020304" pitchFamily="18" charset="0"/>
              </a:rPr>
              <a:t>and many more</a:t>
            </a:r>
            <a:r>
              <a:rPr lang="en-US" sz="3700" i="1" dirty="0">
                <a:latin typeface="Times New Roman" panose="02020603050405020304" pitchFamily="18" charset="0"/>
                <a:cs typeface="Times New Roman" panose="02020603050405020304" pitchFamily="18" charset="0"/>
              </a:rPr>
              <a:t>.,</a:t>
            </a:r>
          </a:p>
          <a:p>
            <a:pPr marL="571500" lvl="1" indent="-571500" algn="just">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rPr>
              <a:t>Loop structure requires </a:t>
            </a:r>
            <a:r>
              <a:rPr lang="en-US" sz="3700" i="1" dirty="0">
                <a:latin typeface="Times New Roman" panose="02020603050405020304" pitchFamily="18" charset="0"/>
                <a:cs typeface="Times New Roman" panose="02020603050405020304" pitchFamily="18" charset="0"/>
              </a:rPr>
              <a:t>loop control variable</a:t>
            </a:r>
            <a:r>
              <a:rPr lang="en-US" sz="3700" dirty="0">
                <a:latin typeface="Times New Roman" panose="02020603050405020304" pitchFamily="18" charset="0"/>
                <a:cs typeface="Times New Roman" panose="02020603050405020304" pitchFamily="18" charset="0"/>
              </a:rPr>
              <a:t> and three important expressions viz., </a:t>
            </a:r>
            <a:r>
              <a:rPr lang="en-US" sz="3700" i="1" dirty="0">
                <a:latin typeface="Times New Roman" panose="02020603050405020304" pitchFamily="18" charset="0"/>
                <a:cs typeface="Times New Roman" panose="02020603050405020304" pitchFamily="18" charset="0"/>
              </a:rPr>
              <a:t>initialization</a:t>
            </a:r>
            <a:r>
              <a:rPr lang="en-US" sz="3700" dirty="0">
                <a:latin typeface="Times New Roman" panose="02020603050405020304" pitchFamily="18" charset="0"/>
                <a:cs typeface="Times New Roman" panose="02020603050405020304" pitchFamily="18" charset="0"/>
              </a:rPr>
              <a:t>, </a:t>
            </a:r>
            <a:r>
              <a:rPr lang="en-US" sz="3700" i="1" dirty="0">
                <a:latin typeface="Times New Roman" panose="02020603050405020304" pitchFamily="18" charset="0"/>
                <a:cs typeface="Times New Roman" panose="02020603050405020304" pitchFamily="18" charset="0"/>
              </a:rPr>
              <a:t>test expression</a:t>
            </a:r>
            <a:r>
              <a:rPr lang="en-US" sz="3700" dirty="0">
                <a:latin typeface="Times New Roman" panose="02020603050405020304" pitchFamily="18" charset="0"/>
                <a:cs typeface="Times New Roman" panose="02020603050405020304" pitchFamily="18" charset="0"/>
              </a:rPr>
              <a:t>, </a:t>
            </a:r>
            <a:r>
              <a:rPr lang="en-US" sz="3700" i="1" dirty="0">
                <a:latin typeface="Times New Roman" panose="02020603050405020304" pitchFamily="18" charset="0"/>
                <a:cs typeface="Times New Roman" panose="02020603050405020304" pitchFamily="18" charset="0"/>
              </a:rPr>
              <a:t>increment/decrement</a:t>
            </a:r>
            <a:r>
              <a:rPr lang="en-US" sz="3700" dirty="0">
                <a:latin typeface="Times New Roman" panose="02020603050405020304" pitchFamily="18" charset="0"/>
                <a:cs typeface="Times New Roman" panose="02020603050405020304" pitchFamily="18" charset="0"/>
              </a:rPr>
              <a:t> and every loop statement is followed by a sequence of statements called as the statement block.</a:t>
            </a:r>
          </a:p>
          <a:p>
            <a:pPr marL="571500" lvl="1" indent="-571500" algn="just">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rPr>
              <a:t>The execution of the statement block is repeated as long as the test expression (condition) returns true and stops only after the test expression returns false.</a:t>
            </a:r>
          </a:p>
          <a:p>
            <a:pPr marL="571500" lvl="1" indent="-571500" algn="just">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rPr>
              <a:t>Value of a loop variable acts as a controlling factor for the repetition of execution of the statement block, hence the loop variable is usually called as the control variable for the loop.</a:t>
            </a:r>
          </a:p>
        </p:txBody>
      </p:sp>
    </p:spTree>
    <p:extLst>
      <p:ext uri="{BB962C8B-B14F-4D97-AF65-F5344CB8AC3E}">
        <p14:creationId xmlns:p14="http://schemas.microsoft.com/office/powerpoint/2010/main" val="536391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49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3422650" y="473075"/>
            <a:ext cx="6312947"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Iterative Statements….contd.,</a:t>
            </a:r>
          </a:p>
        </p:txBody>
      </p:sp>
      <p:sp>
        <p:nvSpPr>
          <p:cNvPr id="3" name="Rectangle 2"/>
          <p:cNvSpPr/>
          <p:nvPr/>
        </p:nvSpPr>
        <p:spPr>
          <a:xfrm>
            <a:off x="908050" y="1293713"/>
            <a:ext cx="18299112" cy="9694962"/>
          </a:xfrm>
          <a:prstGeom prst="rect">
            <a:avLst/>
          </a:prstGeom>
        </p:spPr>
        <p:txBody>
          <a:bodyPr wrap="square">
            <a:spAutoFit/>
          </a:bodyPr>
          <a:lstStyle/>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Loops are classified as </a:t>
            </a:r>
            <a:r>
              <a:rPr lang="en-IN" sz="3900" dirty="0">
                <a:latin typeface="Times New Roman" panose="02020603050405020304" pitchFamily="18" charset="0"/>
                <a:cs typeface="Times New Roman" panose="02020603050405020304" pitchFamily="18" charset="0"/>
              </a:rPr>
              <a:t>entry controlled Loops and exit controlled Loops</a:t>
            </a:r>
            <a:r>
              <a:rPr lang="en-GB" sz="3900" dirty="0">
                <a:latin typeface="Times New Roman" panose="02020603050405020304" pitchFamily="18" charset="0"/>
                <a:cs typeface="Times New Roman" panose="02020603050405020304" pitchFamily="18" charset="0"/>
              </a:rPr>
              <a:t>, </a:t>
            </a:r>
            <a:r>
              <a:rPr lang="en-IN" sz="3900" dirty="0">
                <a:latin typeface="Times New Roman" panose="02020603050405020304" pitchFamily="18" charset="0"/>
                <a:cs typeface="Times New Roman" panose="02020603050405020304" pitchFamily="18" charset="0"/>
              </a:rPr>
              <a:t>entry controlled Loops</a:t>
            </a:r>
            <a:r>
              <a:rPr lang="en-GB" sz="3900" dirty="0">
                <a:latin typeface="Times New Roman" panose="02020603050405020304" pitchFamily="18" charset="0"/>
                <a:cs typeface="Times New Roman" panose="02020603050405020304" pitchFamily="18" charset="0"/>
              </a:rPr>
              <a:t> are those in which test expression is evaluated before execution of loop block (statement block). Example: </a:t>
            </a:r>
            <a:r>
              <a:rPr lang="en-GB" sz="3900" b="1" i="1" dirty="0">
                <a:latin typeface="Times New Roman" panose="02020603050405020304" pitchFamily="18" charset="0"/>
                <a:cs typeface="Times New Roman" panose="02020603050405020304" pitchFamily="18" charset="0"/>
              </a:rPr>
              <a:t>while</a:t>
            </a:r>
            <a:r>
              <a:rPr lang="en-GB" sz="3900" dirty="0">
                <a:latin typeface="Times New Roman" panose="02020603050405020304" pitchFamily="18" charset="0"/>
                <a:cs typeface="Times New Roman" panose="02020603050405020304" pitchFamily="18" charset="0"/>
              </a:rPr>
              <a:t> and </a:t>
            </a:r>
            <a:r>
              <a:rPr lang="en-GB" sz="3900" b="1" i="1" dirty="0">
                <a:latin typeface="Times New Roman" panose="02020603050405020304" pitchFamily="18" charset="0"/>
                <a:cs typeface="Times New Roman" panose="02020603050405020304" pitchFamily="18" charset="0"/>
              </a:rPr>
              <a:t>for</a:t>
            </a:r>
            <a:r>
              <a:rPr lang="en-GB" sz="39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Whereas </a:t>
            </a:r>
            <a:r>
              <a:rPr lang="en-IN" sz="3900" dirty="0">
                <a:latin typeface="Times New Roman" panose="02020603050405020304" pitchFamily="18" charset="0"/>
                <a:cs typeface="Times New Roman" panose="02020603050405020304" pitchFamily="18" charset="0"/>
              </a:rPr>
              <a:t>exit controlled Loops are </a:t>
            </a:r>
            <a:r>
              <a:rPr lang="en-GB" sz="3900" dirty="0">
                <a:latin typeface="Times New Roman" panose="02020603050405020304" pitchFamily="18" charset="0"/>
                <a:cs typeface="Times New Roman" panose="02020603050405020304" pitchFamily="18" charset="0"/>
              </a:rPr>
              <a:t>those in which test expression is evaluated only after execution of loop block. Example </a:t>
            </a:r>
            <a:r>
              <a:rPr lang="en-GB" sz="3900" b="1" i="1" dirty="0">
                <a:latin typeface="Times New Roman" panose="02020603050405020304" pitchFamily="18" charset="0"/>
                <a:cs typeface="Times New Roman" panose="02020603050405020304" pitchFamily="18" charset="0"/>
              </a:rPr>
              <a:t>do-while.</a:t>
            </a:r>
            <a:endParaRPr lang="en-GB" sz="3900" b="1"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Key difference between </a:t>
            </a:r>
            <a:r>
              <a:rPr lang="en-IN" sz="3900" dirty="0">
                <a:latin typeface="Times New Roman" panose="02020603050405020304" pitchFamily="18" charset="0"/>
                <a:cs typeface="Times New Roman" panose="02020603050405020304" pitchFamily="18" charset="0"/>
              </a:rPr>
              <a:t>entry controlled Loop and exit controlled Loop</a:t>
            </a:r>
            <a:r>
              <a:rPr lang="en-GB" sz="3900" dirty="0">
                <a:latin typeface="Times New Roman" panose="02020603050405020304" pitchFamily="18" charset="0"/>
                <a:cs typeface="Times New Roman" panose="02020603050405020304" pitchFamily="18" charset="0"/>
              </a:rPr>
              <a:t> is that </a:t>
            </a:r>
          </a:p>
          <a:p>
            <a:pPr marL="1028700" lvl="1"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Entry loop, loop block won’t execute if test expression returns false., whereas in case of exit loop, loop block will be executed even though test expression returns false.</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Loops can also be classified as definite loops and indefinite loops, definite loop is one in which number of repetitive executions (iterations) of loop block is known. Example </a:t>
            </a:r>
            <a:r>
              <a:rPr lang="en-GB" sz="3900" b="1" i="1" dirty="0">
                <a:latin typeface="Times New Roman" panose="02020603050405020304" pitchFamily="18" charset="0"/>
                <a:cs typeface="Times New Roman" panose="02020603050405020304" pitchFamily="18" charset="0"/>
              </a:rPr>
              <a:t>for</a:t>
            </a:r>
            <a:r>
              <a:rPr lang="en-GB" sz="39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On other hand indefinite loop is the one in which number of iterations are not known, they keep repeating execution of loop block as long as test expression of loop returns true. Example:  </a:t>
            </a:r>
            <a:r>
              <a:rPr lang="en-GB" sz="3900" b="1" i="1" dirty="0">
                <a:latin typeface="Times New Roman" panose="02020603050405020304" pitchFamily="18" charset="0"/>
                <a:cs typeface="Times New Roman" panose="02020603050405020304" pitchFamily="18" charset="0"/>
              </a:rPr>
              <a:t>while</a:t>
            </a:r>
            <a:r>
              <a:rPr lang="en-GB" sz="3900" dirty="0">
                <a:latin typeface="Times New Roman" panose="02020603050405020304" pitchFamily="18" charset="0"/>
                <a:cs typeface="Times New Roman" panose="02020603050405020304" pitchFamily="18" charset="0"/>
              </a:rPr>
              <a:t> and </a:t>
            </a:r>
            <a:r>
              <a:rPr lang="en-GB" sz="3900" b="1" i="1" dirty="0">
                <a:latin typeface="Times New Roman" panose="02020603050405020304" pitchFamily="18" charset="0"/>
                <a:cs typeface="Times New Roman" panose="02020603050405020304" pitchFamily="18" charset="0"/>
              </a:rPr>
              <a:t>do-while</a:t>
            </a:r>
            <a:r>
              <a:rPr lang="en-GB" sz="39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C supports all the three types of loop statements i.e., it supports </a:t>
            </a:r>
            <a:r>
              <a:rPr lang="en-GB" sz="3900" b="1" i="1" dirty="0">
                <a:latin typeface="Times New Roman" panose="02020603050405020304" pitchFamily="18" charset="0"/>
                <a:cs typeface="Times New Roman" panose="02020603050405020304" pitchFamily="18" charset="0"/>
              </a:rPr>
              <a:t>while</a:t>
            </a:r>
            <a:r>
              <a:rPr lang="en-GB" sz="3900" dirty="0">
                <a:latin typeface="Times New Roman" panose="02020603050405020304" pitchFamily="18" charset="0"/>
                <a:cs typeface="Times New Roman" panose="02020603050405020304" pitchFamily="18" charset="0"/>
              </a:rPr>
              <a:t>, </a:t>
            </a:r>
            <a:r>
              <a:rPr lang="en-GB" sz="3900" b="1" i="1" dirty="0">
                <a:latin typeface="Times New Roman" panose="02020603050405020304" pitchFamily="18" charset="0"/>
                <a:cs typeface="Times New Roman" panose="02020603050405020304" pitchFamily="18" charset="0"/>
              </a:rPr>
              <a:t>do-while</a:t>
            </a:r>
            <a:r>
              <a:rPr lang="en-GB" sz="3900" dirty="0">
                <a:latin typeface="Times New Roman" panose="02020603050405020304" pitchFamily="18" charset="0"/>
                <a:cs typeface="Times New Roman" panose="02020603050405020304" pitchFamily="18" charset="0"/>
              </a:rPr>
              <a:t> and </a:t>
            </a:r>
            <a:r>
              <a:rPr lang="en-GB" sz="3900" b="1" i="1" dirty="0">
                <a:latin typeface="Times New Roman" panose="02020603050405020304" pitchFamily="18" charset="0"/>
                <a:cs typeface="Times New Roman" panose="02020603050405020304" pitchFamily="18" charset="0"/>
              </a:rPr>
              <a:t>for</a:t>
            </a:r>
            <a:r>
              <a:rPr lang="en-GB" sz="3900" dirty="0">
                <a:latin typeface="Times New Roman" panose="02020603050405020304" pitchFamily="18" charset="0"/>
                <a:cs typeface="Times New Roman" panose="02020603050405020304" pitchFamily="18" charset="0"/>
              </a:rPr>
              <a:t> statements.</a:t>
            </a:r>
            <a:endParaRPr lang="en-IN" sz="3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899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Rectangle 10"/>
          <p:cNvSpPr/>
          <p:nvPr/>
        </p:nvSpPr>
        <p:spPr>
          <a:xfrm>
            <a:off x="3346450" y="466378"/>
            <a:ext cx="3490058"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3. </a:t>
            </a:r>
            <a:r>
              <a:rPr lang="en-IN" sz="4000" dirty="0" err="1">
                <a:solidFill>
                  <a:srgbClr val="005893"/>
                </a:solidFill>
                <a:latin typeface="Times New Roman" panose="02020603050405020304" pitchFamily="18" charset="0"/>
                <a:cs typeface="Times New Roman" panose="02020603050405020304" pitchFamily="18" charset="0"/>
              </a:rPr>
              <a:t>i</a:t>
            </a:r>
            <a:r>
              <a:rPr lang="en-IN" sz="4000" dirty="0">
                <a:solidFill>
                  <a:srgbClr val="005893"/>
                </a:solidFill>
                <a:latin typeface="Times New Roman" panose="02020603050405020304" pitchFamily="18" charset="0"/>
                <a:cs typeface="Times New Roman" panose="02020603050405020304" pitchFamily="18" charset="0"/>
              </a:rPr>
              <a:t>) </a:t>
            </a:r>
            <a:r>
              <a:rPr lang="en-IN" sz="4000" b="1" i="1" dirty="0">
                <a:solidFill>
                  <a:srgbClr val="005893"/>
                </a:solidFill>
                <a:latin typeface="Times New Roman" panose="02020603050405020304" pitchFamily="18" charset="0"/>
                <a:cs typeface="Times New Roman" panose="02020603050405020304" pitchFamily="18" charset="0"/>
              </a:rPr>
              <a:t>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2" name="Rectangle 1"/>
          <p:cNvSpPr/>
          <p:nvPr/>
        </p:nvSpPr>
        <p:spPr>
          <a:xfrm>
            <a:off x="908050" y="1235075"/>
            <a:ext cx="18431115" cy="9510296"/>
          </a:xfrm>
          <a:prstGeom prst="rect">
            <a:avLst/>
          </a:prstGeom>
        </p:spPr>
        <p:txBody>
          <a:bodyPr wrap="square">
            <a:spAutoFit/>
          </a:bodyPr>
          <a:lstStyle/>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The while loop provides a mechanism to repeat the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 </a:t>
            </a:r>
            <a:r>
              <a:rPr lang="en-GB" sz="3600" dirty="0">
                <a:latin typeface="Times New Roman" panose="02020603050405020304" pitchFamily="18" charset="0"/>
                <a:cs typeface="Times New Roman" panose="02020603050405020304" pitchFamily="18" charset="0"/>
              </a:rPr>
              <a:t>as long as test the </a:t>
            </a:r>
            <a:r>
              <a:rPr lang="en-GB" sz="3600" b="1" i="1" dirty="0">
                <a:solidFill>
                  <a:schemeClr val="accent2">
                    <a:lumMod val="50000"/>
                  </a:schemeClr>
                </a:solidFill>
                <a:latin typeface="Courier New" panose="02070309020205020404" pitchFamily="49" charset="0"/>
                <a:cs typeface="Courier New" panose="02070309020205020404" pitchFamily="49" charset="0"/>
              </a:rPr>
              <a:t>condition </a:t>
            </a:r>
            <a:r>
              <a:rPr lang="en-GB" sz="3600" dirty="0">
                <a:latin typeface="Times New Roman" panose="02020603050405020304" pitchFamily="18" charset="0"/>
                <a:cs typeface="Times New Roman" panose="02020603050405020304" pitchFamily="18" charset="0"/>
              </a:rPr>
              <a:t>returns true. </a:t>
            </a: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As it is given in the syntax, note that in the while loop, the </a:t>
            </a:r>
            <a:r>
              <a:rPr lang="en-GB" sz="36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600" dirty="0">
                <a:latin typeface="Times New Roman" panose="02020603050405020304" pitchFamily="18" charset="0"/>
                <a:cs typeface="Times New Roman" panose="02020603050405020304" pitchFamily="18" charset="0"/>
              </a:rPr>
              <a:t> is tested before the execution of any of the statements in the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600" dirty="0">
                <a:latin typeface="Times New Roman" panose="02020603050405020304" pitchFamily="18" charset="0"/>
                <a:cs typeface="Times New Roman" panose="02020603050405020304" pitchFamily="18" charset="0"/>
              </a:rPr>
              <a:t> </a:t>
            </a: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If the </a:t>
            </a:r>
            <a:r>
              <a:rPr lang="en-GB" sz="36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600" dirty="0">
                <a:latin typeface="Times New Roman" panose="02020603050405020304" pitchFamily="18" charset="0"/>
                <a:cs typeface="Times New Roman" panose="02020603050405020304" pitchFamily="18" charset="0"/>
              </a:rPr>
              <a:t> is true, only then the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600" dirty="0">
                <a:latin typeface="Times New Roman" panose="02020603050405020304" pitchFamily="18" charset="0"/>
                <a:cs typeface="Times New Roman" panose="02020603050405020304" pitchFamily="18" charset="0"/>
              </a:rPr>
              <a:t> will be executed, otherwise if the condition is false, the control will jump to </a:t>
            </a:r>
            <a:r>
              <a:rPr lang="en-GB" sz="3600" b="1" i="1" dirty="0">
                <a:latin typeface="Courier New" panose="02070309020205020404" pitchFamily="49" charset="0"/>
                <a:cs typeface="Courier New" panose="02070309020205020404" pitchFamily="49" charset="0"/>
              </a:rPr>
              <a:t>statement y</a:t>
            </a:r>
            <a:r>
              <a:rPr lang="en-GB" sz="3600" dirty="0">
                <a:latin typeface="Times New Roman" panose="02020603050405020304" pitchFamily="18" charset="0"/>
                <a:cs typeface="Times New Roman" panose="02020603050405020304" pitchFamily="18" charset="0"/>
              </a:rPr>
              <a:t>, that is the immediate statement outside the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600" dirty="0">
                <a:latin typeface="Times New Roman" panose="02020603050405020304" pitchFamily="18" charset="0"/>
                <a:cs typeface="Times New Roman" panose="02020603050405020304" pitchFamily="18" charset="0"/>
              </a:rPr>
              <a:t>.</a:t>
            </a:r>
          </a:p>
          <a:p>
            <a:pPr marL="8789988"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The value of the while loop variable that  is tested with </a:t>
            </a:r>
            <a:r>
              <a:rPr lang="en-GB" sz="36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600" dirty="0">
                <a:latin typeface="Times New Roman" panose="02020603050405020304" pitchFamily="18" charset="0"/>
                <a:cs typeface="Times New Roman" panose="02020603050405020304" pitchFamily="18" charset="0"/>
              </a:rPr>
              <a:t> determines when the loop will end. </a:t>
            </a:r>
          </a:p>
          <a:p>
            <a:pPr marL="8789988"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In order to continue execution of the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 </a:t>
            </a:r>
            <a:r>
              <a:rPr lang="en-GB" sz="3600" dirty="0">
                <a:latin typeface="Times New Roman" panose="02020603050405020304" pitchFamily="18" charset="0"/>
                <a:cs typeface="Times New Roman" panose="02020603050405020304" pitchFamily="18" charset="0"/>
              </a:rPr>
              <a:t>we need to constantly update the </a:t>
            </a:r>
            <a:r>
              <a:rPr lang="en-GB" sz="3600" i="1" dirty="0">
                <a:latin typeface="Courier New" panose="02070309020205020404" pitchFamily="49" charset="0"/>
                <a:cs typeface="Courier New" panose="02070309020205020404" pitchFamily="49" charset="0"/>
              </a:rPr>
              <a:t>loop control variable</a:t>
            </a:r>
            <a:r>
              <a:rPr lang="en-GB" sz="3600" b="1" i="1" dirty="0">
                <a:solidFill>
                  <a:schemeClr val="accent2">
                    <a:lumMod val="50000"/>
                  </a:schemeClr>
                </a:solidFill>
                <a:latin typeface="Courier New" panose="02070309020205020404" pitchFamily="49" charset="0"/>
                <a:cs typeface="Courier New" panose="02070309020205020404" pitchFamily="49" charset="0"/>
              </a:rPr>
              <a:t> </a:t>
            </a:r>
            <a:r>
              <a:rPr lang="en-GB" sz="3600" dirty="0">
                <a:latin typeface="Times New Roman" panose="02020603050405020304" pitchFamily="18" charset="0"/>
                <a:cs typeface="Times New Roman" panose="02020603050405020304" pitchFamily="18" charset="0"/>
              </a:rPr>
              <a:t>of the while loop either by incrementing or decrementing its value.</a:t>
            </a:r>
          </a:p>
          <a:p>
            <a:pPr marL="8789988"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Note that if the loop variable is not updated, then the </a:t>
            </a:r>
            <a:r>
              <a:rPr lang="en-GB" sz="36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600" dirty="0">
                <a:latin typeface="Times New Roman" panose="02020603050405020304" pitchFamily="18" charset="0"/>
                <a:cs typeface="Times New Roman" panose="02020603050405020304" pitchFamily="18" charset="0"/>
              </a:rPr>
              <a:t> never becomes false, as a result loop becomes infinite loop.</a:t>
            </a:r>
            <a:endParaRPr lang="en-IN"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831850" y="5155297"/>
            <a:ext cx="4413523" cy="2785378"/>
          </a:xfrm>
          <a:prstGeom prst="rect">
            <a:avLst/>
          </a:prstGeom>
        </p:spPr>
        <p:txBody>
          <a:bodyPr wrap="square">
            <a:spAutoFit/>
          </a:bodyPr>
          <a:lstStyle/>
          <a:p>
            <a:r>
              <a:rPr lang="en-GB" sz="2500" b="1" dirty="0">
                <a:latin typeface="Courier New" panose="02070309020205020404" pitchFamily="49" charset="0"/>
                <a:cs typeface="Courier New" panose="02070309020205020404" pitchFamily="49" charset="0"/>
              </a:rPr>
              <a:t>Syntax of while Loop:</a:t>
            </a:r>
          </a:p>
          <a:p>
            <a:r>
              <a:rPr lang="en-GB" sz="2500" dirty="0">
                <a:latin typeface="Courier New" panose="02070309020205020404" pitchFamily="49" charset="0"/>
                <a:cs typeface="Courier New" panose="02070309020205020404" pitchFamily="49" charset="0"/>
              </a:rPr>
              <a:t> 	</a:t>
            </a:r>
            <a:r>
              <a:rPr lang="en-GB" sz="2500" b="1" i="1" dirty="0">
                <a:latin typeface="Courier New" panose="02070309020205020404" pitchFamily="49" charset="0"/>
                <a:cs typeface="Courier New" panose="02070309020205020404" pitchFamily="49" charset="0"/>
              </a:rPr>
              <a:t>statement x; </a:t>
            </a:r>
          </a:p>
          <a:p>
            <a:r>
              <a:rPr lang="en-GB" sz="2500" b="1" i="1" dirty="0">
                <a:latin typeface="Courier New" panose="02070309020205020404" pitchFamily="49" charset="0"/>
                <a:cs typeface="Courier New" panose="02070309020205020404" pitchFamily="49" charset="0"/>
              </a:rPr>
              <a:t>	</a:t>
            </a:r>
            <a:r>
              <a:rPr lang="en-GB" sz="2500" b="1" i="1" dirty="0">
                <a:solidFill>
                  <a:schemeClr val="accent3">
                    <a:lumMod val="50000"/>
                  </a:schemeClr>
                </a:solidFill>
                <a:latin typeface="Courier New" panose="02070309020205020404" pitchFamily="49" charset="0"/>
                <a:cs typeface="Courier New" panose="02070309020205020404" pitchFamily="49" charset="0"/>
              </a:rPr>
              <a:t>while</a:t>
            </a:r>
            <a:r>
              <a:rPr lang="en-GB" sz="2500" b="1" i="1" dirty="0">
                <a:latin typeface="Courier New" panose="02070309020205020404" pitchFamily="49" charset="0"/>
                <a:cs typeface="Courier New" panose="02070309020205020404" pitchFamily="49" charset="0"/>
              </a:rPr>
              <a:t> (</a:t>
            </a:r>
            <a:r>
              <a:rPr lang="en-GB" sz="25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 </a:t>
            </a:r>
          </a:p>
          <a:p>
            <a:r>
              <a:rPr lang="en-GB" sz="2500" b="1" i="1" dirty="0">
                <a:latin typeface="Courier New" panose="02070309020205020404" pitchFamily="49" charset="0"/>
                <a:cs typeface="Courier New" panose="02070309020205020404" pitchFamily="49" charset="0"/>
              </a:rPr>
              <a:t>	</a:t>
            </a:r>
            <a:r>
              <a:rPr lang="en-GB" sz="2500"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sz="2500" b="1" i="1" dirty="0">
                <a:latin typeface="Courier New" panose="02070309020205020404" pitchFamily="49" charset="0"/>
                <a:cs typeface="Courier New" panose="02070309020205020404" pitchFamily="49" charset="0"/>
              </a:rPr>
              <a:t>	} </a:t>
            </a:r>
          </a:p>
          <a:p>
            <a:r>
              <a:rPr lang="en-GB" sz="2500" b="1" i="1" dirty="0">
                <a:latin typeface="Courier New" panose="02070309020205020404" pitchFamily="49" charset="0"/>
                <a:cs typeface="Courier New" panose="02070309020205020404" pitchFamily="49" charset="0"/>
              </a:rPr>
              <a:t>	statement y;</a:t>
            </a:r>
            <a:endParaRPr lang="en-IN" sz="2500" b="1" i="1" dirty="0">
              <a:latin typeface="Courier New" panose="02070309020205020404" pitchFamily="49" charset="0"/>
              <a:cs typeface="Courier New" panose="02070309020205020404" pitchFamily="49" charset="0"/>
            </a:endParaRPr>
          </a:p>
        </p:txBody>
      </p:sp>
      <p:grpSp>
        <p:nvGrpSpPr>
          <p:cNvPr id="14" name="Group 13"/>
          <p:cNvGrpSpPr/>
          <p:nvPr/>
        </p:nvGrpSpPr>
        <p:grpSpPr>
          <a:xfrm>
            <a:off x="3699074" y="5047486"/>
            <a:ext cx="5362376" cy="5483989"/>
            <a:chOff x="4805823" y="1618797"/>
            <a:chExt cx="9550079" cy="7500937"/>
          </a:xfrm>
        </p:grpSpPr>
        <p:sp>
          <p:nvSpPr>
            <p:cNvPr id="15" name="Rectangle 14"/>
            <p:cNvSpPr/>
            <p:nvPr/>
          </p:nvSpPr>
          <p:spPr>
            <a:xfrm>
              <a:off x="9904502" y="1618797"/>
              <a:ext cx="4001313" cy="10314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chemeClr val="tx1"/>
                  </a:solidFill>
                  <a:latin typeface="Times New Roman" panose="02020603050405020304" pitchFamily="18" charset="0"/>
                  <a:cs typeface="Times New Roman" panose="02020603050405020304" pitchFamily="18" charset="0"/>
                </a:rPr>
                <a:t>statement x</a:t>
              </a: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11316941" y="3601917"/>
              <a:ext cx="1176401" cy="86020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latin typeface="Times New Roman" panose="02020603050405020304" pitchFamily="18" charset="0"/>
                <a:cs typeface="Times New Roman" panose="02020603050405020304" pitchFamily="18" charset="0"/>
              </a:endParaRPr>
            </a:p>
          </p:txBody>
        </p:sp>
        <p:cxnSp>
          <p:nvCxnSpPr>
            <p:cNvPr id="17" name="Straight Arrow Connector 16"/>
            <p:cNvCxnSpPr>
              <a:stCxn id="15" idx="2"/>
              <a:endCxn id="16" idx="0"/>
            </p:cNvCxnSpPr>
            <p:nvPr/>
          </p:nvCxnSpPr>
          <p:spPr>
            <a:xfrm flipH="1">
              <a:off x="11905142" y="2650291"/>
              <a:ext cx="17" cy="9516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1913239" y="4479091"/>
              <a:ext cx="17" cy="9516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9591990" y="5433226"/>
              <a:ext cx="4763912" cy="1710319"/>
            </a:xfrm>
            <a:prstGeom prst="diamond">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tx1"/>
                  </a:solidFill>
                  <a:latin typeface="Times New Roman" panose="02020603050405020304" pitchFamily="18" charset="0"/>
                  <a:cs typeface="Times New Roman" panose="02020603050405020304" pitchFamily="18" charset="0"/>
                </a:rPr>
                <a:t>condition</a:t>
              </a:r>
              <a:endParaRPr lang="en-IN" sz="2200" b="1" i="1" dirty="0">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flipH="1">
              <a:off x="11911040" y="7136614"/>
              <a:ext cx="17" cy="9516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972392" y="8088240"/>
              <a:ext cx="4001313" cy="10314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tx1"/>
                  </a:solidFill>
                  <a:latin typeface="Times New Roman" panose="02020603050405020304" pitchFamily="18" charset="0"/>
                  <a:cs typeface="Times New Roman" panose="02020603050405020304" pitchFamily="18" charset="0"/>
                </a:rPr>
                <a:t>statement y</a:t>
              </a:r>
              <a:endParaRPr lang="en-IN" sz="2200" b="1" i="1" dirty="0">
                <a:solidFill>
                  <a:schemeClr val="tx1"/>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5388452" y="7143544"/>
              <a:ext cx="4001313" cy="10314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3">
                      <a:lumMod val="75000"/>
                    </a:schemeClr>
                  </a:solidFill>
                  <a:latin typeface="Times New Roman" panose="02020603050405020304" pitchFamily="18" charset="0"/>
                  <a:cs typeface="Times New Roman" panose="02020603050405020304" pitchFamily="18" charset="0"/>
                </a:rPr>
                <a:t>statement block</a:t>
              </a:r>
              <a:endParaRPr lang="en-IN" sz="2200" b="1" i="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4805823" y="4830269"/>
              <a:ext cx="5166570" cy="10314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chemeClr val="tx1"/>
                  </a:solidFill>
                  <a:latin typeface="Times New Roman" panose="02020603050405020304" pitchFamily="18" charset="0"/>
                  <a:cs typeface="Times New Roman" panose="02020603050405020304" pitchFamily="18" charset="0"/>
                </a:rPr>
                <a:t>Update the condition Expression</a:t>
              </a:r>
              <a:endParaRPr lang="en-IN" sz="2200" dirty="0">
                <a:solidFill>
                  <a:schemeClr val="tx1"/>
                </a:solidFill>
                <a:latin typeface="Times New Roman" panose="02020603050405020304" pitchFamily="18" charset="0"/>
                <a:cs typeface="Times New Roman" panose="02020603050405020304" pitchFamily="18" charset="0"/>
              </a:endParaRPr>
            </a:p>
          </p:txBody>
        </p:sp>
        <p:cxnSp>
          <p:nvCxnSpPr>
            <p:cNvPr id="24" name="Straight Arrow Connector 23"/>
            <p:cNvCxnSpPr/>
            <p:nvPr/>
          </p:nvCxnSpPr>
          <p:spPr>
            <a:xfrm flipH="1">
              <a:off x="9389765" y="7612427"/>
              <a:ext cx="2515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7389106" y="5861763"/>
              <a:ext cx="1" cy="1296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3" idx="0"/>
            </p:cNvCxnSpPr>
            <p:nvPr/>
          </p:nvCxnSpPr>
          <p:spPr>
            <a:xfrm rot="5400000" flipH="1" flipV="1">
              <a:off x="8799092" y="1716121"/>
              <a:ext cx="1704164" cy="452413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972392" y="7032895"/>
              <a:ext cx="1344550" cy="577776"/>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True</a:t>
              </a:r>
            </a:p>
          </p:txBody>
        </p:sp>
        <p:sp>
          <p:nvSpPr>
            <p:cNvPr id="28" name="TextBox 27"/>
            <p:cNvSpPr txBox="1"/>
            <p:nvPr/>
          </p:nvSpPr>
          <p:spPr>
            <a:xfrm>
              <a:off x="12120789" y="7501914"/>
              <a:ext cx="1717428" cy="577776"/>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False</a:t>
              </a:r>
            </a:p>
          </p:txBody>
        </p:sp>
      </p:grpSp>
      <p:sp>
        <p:nvSpPr>
          <p:cNvPr id="5" name="Rectangle 4">
            <a:extLst>
              <a:ext uri="{FF2B5EF4-FFF2-40B4-BE49-F238E27FC236}">
                <a16:creationId xmlns:a16="http://schemas.microsoft.com/office/drawing/2014/main" id="{07A1269A-03A6-7875-D193-0DE315ECE42A}"/>
              </a:ext>
            </a:extLst>
          </p:cNvPr>
          <p:cNvSpPr/>
          <p:nvPr/>
        </p:nvSpPr>
        <p:spPr>
          <a:xfrm>
            <a:off x="3927674" y="10617855"/>
            <a:ext cx="5362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a:t>
            </a:r>
            <a:r>
              <a:rPr lang="en-IN" sz="2800" b="1" i="1" dirty="0">
                <a:latin typeface="Times New Roman" panose="02020603050405020304" pitchFamily="18" charset="0"/>
                <a:cs typeface="Times New Roman" panose="02020603050405020304" pitchFamily="18" charset="0"/>
              </a:rPr>
              <a:t>while</a:t>
            </a:r>
            <a:r>
              <a:rPr lang="en-IN" sz="2800" b="1" dirty="0">
                <a:latin typeface="Times New Roman" panose="02020603050405020304" pitchFamily="18" charset="0"/>
                <a:cs typeface="Times New Roman" panose="02020603050405020304" pitchFamily="18" charset="0"/>
              </a:rPr>
              <a:t> loop</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3246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dirty="0"/>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dirty="0">
                <a:latin typeface="Playfair Display" pitchFamily="2" charset="0"/>
              </a:rPr>
              <a:t>Go, change the world</a:t>
            </a:r>
          </a:p>
        </p:txBody>
      </p:sp>
      <p:sp>
        <p:nvSpPr>
          <p:cNvPr id="11" name="Title 1"/>
          <p:cNvSpPr txBox="1">
            <a:spLocks/>
          </p:cNvSpPr>
          <p:nvPr/>
        </p:nvSpPr>
        <p:spPr bwMode="auto">
          <a:xfrm>
            <a:off x="3454401" y="373063"/>
            <a:ext cx="12617449"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ctr" rtl="0" eaLnBrk="0" fontAlgn="base" hangingPunct="0">
              <a:spcBef>
                <a:spcPct val="0"/>
              </a:spcBef>
              <a:spcAft>
                <a:spcPct val="0"/>
              </a:spcAft>
              <a:defRPr sz="3000" b="0" i="1">
                <a:solidFill>
                  <a:srgbClr val="422C75"/>
                </a:solidFill>
                <a:latin typeface="Playfair Display"/>
                <a:ea typeface="ＭＳ Ｐゴシック" panose="020B0600070205080204" pitchFamily="34" charset="-128"/>
                <a:cs typeface="Playfair Display"/>
              </a:defRPr>
            </a:lvl1pPr>
            <a:lvl2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marL="584200" indent="-571500" algn="just" defTabSz="914400">
              <a:lnSpc>
                <a:spcPct val="150000"/>
              </a:lnSpc>
              <a:spcBef>
                <a:spcPts val="100"/>
              </a:spcBef>
              <a:buFont typeface="+mj-lt"/>
              <a:buAutoNum type="arabicPeriod"/>
              <a:tabLst>
                <a:tab pos="6483350" algn="l"/>
              </a:tabLst>
              <a:defRPr/>
            </a:pPr>
            <a:r>
              <a:rPr lang="en-GB" sz="4000" b="1" i="0" kern="0" dirty="0">
                <a:solidFill>
                  <a:srgbClr val="005893"/>
                </a:solidFill>
                <a:latin typeface="Times New Roman" panose="02020603050405020304" pitchFamily="18" charset="0"/>
                <a:cs typeface="Times New Roman" panose="02020603050405020304" pitchFamily="18" charset="0"/>
              </a:rPr>
              <a:t>Introduction to Decision Control Statements</a:t>
            </a:r>
          </a:p>
        </p:txBody>
      </p:sp>
      <p:sp>
        <p:nvSpPr>
          <p:cNvPr id="12" name="Content Placeholder 2"/>
          <p:cNvSpPr txBox="1">
            <a:spLocks/>
          </p:cNvSpPr>
          <p:nvPr/>
        </p:nvSpPr>
        <p:spPr bwMode="auto">
          <a:xfrm>
            <a:off x="1004888" y="1649417"/>
            <a:ext cx="17886362" cy="8577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900" kern="0" dirty="0">
                <a:latin typeface="Times New Roman" panose="02020603050405020304" pitchFamily="18" charset="0"/>
                <a:cs typeface="Times New Roman" panose="02020603050405020304" pitchFamily="18" charset="0"/>
              </a:rPr>
              <a:t>Normally instructions in the program are executed in the same order in which they appear in the program. But  in some cases we need to execute a set of instructions based on certain criteria.</a:t>
            </a:r>
          </a:p>
          <a:p>
            <a:pPr algn="just" defTabSz="914400"/>
            <a:r>
              <a:rPr lang="en-GB" sz="3900" kern="0" dirty="0">
                <a:latin typeface="Times New Roman" panose="02020603050405020304" pitchFamily="18" charset="0"/>
                <a:cs typeface="Times New Roman" panose="02020603050405020304" pitchFamily="18" charset="0"/>
              </a:rPr>
              <a:t>If you look at our daily life we all need to alter our actions according to the changing situation. </a:t>
            </a:r>
          </a:p>
          <a:p>
            <a:pPr algn="just" defTabSz="914400"/>
            <a:r>
              <a:rPr lang="en-GB" sz="3900" kern="0" dirty="0">
                <a:latin typeface="Times New Roman" panose="02020603050405020304" pitchFamily="18" charset="0"/>
                <a:cs typeface="Times New Roman" panose="02020603050405020304" pitchFamily="18" charset="0"/>
              </a:rPr>
              <a:t>For example if the weather is sunny, then you will prefer to have cold drinks or juice but if the weather is cold, then you will prefer to have coffee or hot soup. </a:t>
            </a:r>
          </a:p>
          <a:p>
            <a:pPr algn="just" defTabSz="914400"/>
            <a:r>
              <a:rPr lang="en-GB" sz="3900" kern="0" dirty="0">
                <a:latin typeface="Times New Roman" panose="02020603050405020304" pitchFamily="18" charset="0"/>
                <a:cs typeface="Times New Roman" panose="02020603050405020304" pitchFamily="18" charset="0"/>
              </a:rPr>
              <a:t>As you notice that the above decision depends on the condition of weather. </a:t>
            </a:r>
          </a:p>
          <a:p>
            <a:pPr algn="just" defTabSz="914400"/>
            <a:r>
              <a:rPr lang="en-US" sz="3900" kern="0" dirty="0">
                <a:latin typeface="Times New Roman" panose="02020603050405020304" pitchFamily="18" charset="0"/>
                <a:cs typeface="Times New Roman" panose="02020603050405020304" pitchFamily="18" charset="0"/>
              </a:rPr>
              <a:t>In the same way as above, sometimes depending on the situation we may want to execute one set of instructions in one situation and in some other situation we may want to execute another set of instructions.</a:t>
            </a:r>
            <a:endParaRPr lang="en-GB" sz="3900" kern="0" dirty="0">
              <a:latin typeface="Times New Roman" panose="02020603050405020304" pitchFamily="18" charset="0"/>
              <a:cs typeface="Times New Roman" panose="02020603050405020304" pitchFamily="18" charset="0"/>
            </a:endParaRPr>
          </a:p>
          <a:p>
            <a:pPr algn="just" defTabSz="914400"/>
            <a:r>
              <a:rPr lang="en-GB" sz="3900" kern="0" dirty="0">
                <a:latin typeface="Times New Roman" panose="02020603050405020304" pitchFamily="18" charset="0"/>
                <a:cs typeface="Times New Roman" panose="02020603050405020304" pitchFamily="18" charset="0"/>
              </a:rPr>
              <a:t>This way of controlled execution of statements can be achieved by using decision statements in the program, hence they are called as control statements.</a:t>
            </a:r>
          </a:p>
        </p:txBody>
      </p:sp>
    </p:spTree>
    <p:extLst>
      <p:ext uri="{BB962C8B-B14F-4D97-AF65-F5344CB8AC3E}">
        <p14:creationId xmlns:p14="http://schemas.microsoft.com/office/powerpoint/2010/main" val="1625442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54110" y="466378"/>
            <a:ext cx="5041765"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of </a:t>
            </a:r>
            <a:r>
              <a:rPr lang="en-IN" sz="4000" b="1" i="1" dirty="0">
                <a:solidFill>
                  <a:srgbClr val="005893"/>
                </a:solidFill>
                <a:latin typeface="Times New Roman" panose="02020603050405020304" pitchFamily="18" charset="0"/>
                <a:cs typeface="Times New Roman" panose="02020603050405020304" pitchFamily="18" charset="0"/>
              </a:rPr>
              <a:t>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56" name="Rectangle 55"/>
          <p:cNvSpPr/>
          <p:nvPr/>
        </p:nvSpPr>
        <p:spPr>
          <a:xfrm>
            <a:off x="1136650" y="1374319"/>
            <a:ext cx="17512169" cy="9741128"/>
          </a:xfrm>
          <a:prstGeom prst="rect">
            <a:avLst/>
          </a:prstGeom>
        </p:spPr>
        <p:txBody>
          <a:bodyPr wrap="square">
            <a:spAutoFit/>
          </a:bodyPr>
          <a:lstStyle/>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For example, the following code prints the first 10 numbers using a while loop. In the program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is the loop variable that is initialized to 1.</a:t>
            </a:r>
          </a:p>
          <a:p>
            <a:pPr marL="571500"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Note that initially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is less than 10, i.e., the condition (</a:t>
            </a:r>
            <a:r>
              <a:rPr lang="en-GB" sz="40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40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900" dirty="0">
                <a:latin typeface="Times New Roman" panose="02020603050405020304" pitchFamily="18" charset="0"/>
                <a:cs typeface="Times New Roman" panose="02020603050405020304" pitchFamily="18" charset="0"/>
              </a:rPr>
              <a:t> in the loop returns true, so control is moved to </a:t>
            </a:r>
            <a:r>
              <a:rPr lang="en-GB" sz="3900" b="1" i="1" dirty="0">
                <a:solidFill>
                  <a:schemeClr val="accent3">
                    <a:lumMod val="50000"/>
                  </a:schemeClr>
                </a:solidFill>
                <a:latin typeface="Times New Roman" panose="02020603050405020304" pitchFamily="18" charset="0"/>
                <a:cs typeface="Times New Roman" panose="02020603050405020304" pitchFamily="18" charset="0"/>
              </a:rPr>
              <a:t>statement block </a:t>
            </a:r>
            <a:r>
              <a:rPr lang="en-GB" sz="3900" dirty="0">
                <a:latin typeface="Times New Roman" panose="02020603050405020304" pitchFamily="18" charset="0"/>
                <a:cs typeface="Times New Roman" panose="02020603050405020304" pitchFamily="18" charset="0"/>
              </a:rPr>
              <a:t>and executes it i.e., prints value of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4000" b="1" dirty="0">
                <a:solidFill>
                  <a:schemeClr val="accent3">
                    <a:lumMod val="50000"/>
                  </a:schemeClr>
                </a:solidFill>
                <a:latin typeface="Times New Roman" panose="02020603050405020304" pitchFamily="18" charset="0"/>
                <a:cs typeface="Times New Roman" panose="02020603050405020304" pitchFamily="18" charset="0"/>
              </a:rPr>
              <a:t>("\n %d",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 </a:t>
            </a:r>
            <a:r>
              <a:rPr lang="en-GB" sz="3900" dirty="0">
                <a:latin typeface="Times New Roman" panose="02020603050405020304" pitchFamily="18" charset="0"/>
                <a:cs typeface="Times New Roman" panose="02020603050405020304" pitchFamily="18" charset="0"/>
              </a:rPr>
              <a:t>and update the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value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 =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 + 1;</a:t>
            </a:r>
            <a:r>
              <a:rPr lang="en-GB" sz="4000" dirty="0">
                <a:latin typeface="Times New Roman" panose="02020603050405020304" pitchFamily="18" charset="0"/>
                <a:cs typeface="Times New Roman" panose="02020603050405020304" pitchFamily="18" charset="0"/>
              </a:rPr>
              <a:t> </a:t>
            </a:r>
            <a:r>
              <a:rPr lang="en-GB" sz="3900" dirty="0">
                <a:latin typeface="Times New Roman" panose="02020603050405020304" pitchFamily="18" charset="0"/>
                <a:cs typeface="Times New Roman" panose="02020603050405020304" pitchFamily="18" charset="0"/>
              </a:rPr>
              <a:t>).</a:t>
            </a:r>
          </a:p>
          <a:p>
            <a:pPr marL="7004050"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Since we are still in the while loop, after increasing the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value by 1, again the condition is evaluated with the updated</a:t>
            </a:r>
            <a:r>
              <a:rPr lang="en-GB" sz="3600" dirty="0">
                <a:latin typeface="Times New Roman" panose="02020603050405020304" pitchFamily="18" charset="0"/>
                <a:cs typeface="Times New Roman" panose="02020603050405020304" pitchFamily="18" charset="0"/>
              </a:rPr>
              <a:t> ‘</a:t>
            </a:r>
            <a:r>
              <a:rPr lang="en-GB" sz="4000" b="1" dirty="0" err="1">
                <a:latin typeface="Times New Roman" panose="02020603050405020304" pitchFamily="18" charset="0"/>
                <a:cs typeface="Times New Roman" panose="02020603050405020304" pitchFamily="18" charset="0"/>
              </a:rPr>
              <a:t>i</a:t>
            </a:r>
            <a:r>
              <a:rPr lang="en-GB" sz="4000" dirty="0">
                <a:latin typeface="Times New Roman" panose="02020603050405020304" pitchFamily="18" charset="0"/>
                <a:cs typeface="Times New Roman" panose="02020603050405020304" pitchFamily="18" charset="0"/>
              </a:rPr>
              <a:t>’ </a:t>
            </a:r>
            <a:r>
              <a:rPr lang="en-GB" sz="3900" dirty="0">
                <a:latin typeface="Times New Roman" panose="02020603050405020304" pitchFamily="18" charset="0"/>
                <a:cs typeface="Times New Roman" panose="02020603050405020304" pitchFamily="18" charset="0"/>
              </a:rPr>
              <a:t>value. </a:t>
            </a:r>
          </a:p>
          <a:p>
            <a:pPr marL="7004050"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If condition (</a:t>
            </a:r>
            <a:r>
              <a:rPr lang="en-GB" sz="40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40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900" dirty="0">
                <a:latin typeface="Times New Roman" panose="02020603050405020304" pitchFamily="18" charset="0"/>
                <a:cs typeface="Times New Roman" panose="02020603050405020304" pitchFamily="18" charset="0"/>
              </a:rPr>
              <a:t>) returns true, then again there will be one more execution of the </a:t>
            </a:r>
            <a:r>
              <a:rPr lang="en-GB" sz="3900" b="1" i="1"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3900" dirty="0">
                <a:latin typeface="Times New Roman" panose="02020603050405020304" pitchFamily="18" charset="0"/>
                <a:cs typeface="Times New Roman" panose="02020603050405020304" pitchFamily="18" charset="0"/>
              </a:rPr>
              <a:t>. This process is repeated again and again till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becomes 11.</a:t>
            </a:r>
          </a:p>
          <a:p>
            <a:pPr marL="7004050"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When </a:t>
            </a:r>
            <a:r>
              <a:rPr lang="en-GB" sz="44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=11, the condition (</a:t>
            </a:r>
            <a:r>
              <a:rPr lang="en-GB" sz="40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40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900" dirty="0">
                <a:latin typeface="Times New Roman" panose="02020603050405020304" pitchFamily="18" charset="0"/>
                <a:cs typeface="Times New Roman" panose="02020603050405020304" pitchFamily="18" charset="0"/>
              </a:rPr>
              <a:t>) becomes false and the loop ends and control will jump to </a:t>
            </a:r>
            <a:r>
              <a:rPr lang="en-GB" sz="4000" b="1" dirty="0">
                <a:latin typeface="Times New Roman" panose="02020603050405020304" pitchFamily="18" charset="0"/>
                <a:cs typeface="Times New Roman" panose="02020603050405020304" pitchFamily="18" charset="0"/>
              </a:rPr>
              <a:t>return 0</a:t>
            </a:r>
            <a:r>
              <a:rPr lang="en-GB" sz="4000" b="1" dirty="0">
                <a:solidFill>
                  <a:schemeClr val="accent6">
                    <a:lumMod val="50000"/>
                  </a:schemeClr>
                </a:solidFill>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execute it and exit the program.</a:t>
            </a:r>
            <a:endParaRPr lang="en-IN" sz="3900" dirty="0">
              <a:latin typeface="Times New Roman" panose="02020603050405020304" pitchFamily="18" charset="0"/>
              <a:cs typeface="Times New Roman" panose="02020603050405020304" pitchFamily="18" charset="0"/>
            </a:endParaRPr>
          </a:p>
        </p:txBody>
      </p:sp>
      <p:sp>
        <p:nvSpPr>
          <p:cNvPr id="55" name="Rectangle 54"/>
          <p:cNvSpPr/>
          <p:nvPr/>
        </p:nvSpPr>
        <p:spPr>
          <a:xfrm>
            <a:off x="1670050" y="4869875"/>
            <a:ext cx="6014788" cy="5509200"/>
          </a:xfrm>
          <a:prstGeom prst="rect">
            <a:avLst/>
          </a:prstGeom>
          <a:ln w="12700">
            <a:solidFill>
              <a:schemeClr val="tx1"/>
            </a:solidFill>
          </a:ln>
        </p:spPr>
        <p:txBody>
          <a:bodyPr wrap="none">
            <a:spAutoFit/>
          </a:bodyPr>
          <a:lstStyle/>
          <a:p>
            <a:r>
              <a:rPr lang="en-GB" sz="3200" dirty="0">
                <a:latin typeface="Times New Roman" panose="02020603050405020304" pitchFamily="18" charset="0"/>
                <a:cs typeface="Times New Roman" panose="02020603050405020304" pitchFamily="18" charset="0"/>
              </a:rPr>
              <a:t>#include &lt;</a:t>
            </a:r>
            <a:r>
              <a:rPr lang="en-GB" sz="3200" dirty="0" err="1">
                <a:latin typeface="Times New Roman" panose="02020603050405020304" pitchFamily="18" charset="0"/>
                <a:cs typeface="Times New Roman" panose="02020603050405020304" pitchFamily="18" charset="0"/>
              </a:rPr>
              <a:t>stdio.h</a:t>
            </a:r>
            <a:r>
              <a:rPr lang="en-GB" sz="3200" dirty="0">
                <a:latin typeface="Times New Roman" panose="02020603050405020304" pitchFamily="18" charset="0"/>
                <a:cs typeface="Times New Roman" panose="02020603050405020304" pitchFamily="18" charset="0"/>
              </a:rPr>
              <a:t>&gt;</a:t>
            </a:r>
          </a:p>
          <a:p>
            <a:r>
              <a:rPr lang="en-GB" sz="3200" dirty="0" err="1">
                <a:latin typeface="Times New Roman" panose="02020603050405020304" pitchFamily="18" charset="0"/>
                <a:cs typeface="Times New Roman" panose="02020603050405020304" pitchFamily="18" charset="0"/>
              </a:rPr>
              <a:t>int</a:t>
            </a:r>
            <a:r>
              <a:rPr lang="en-GB" sz="3200" dirty="0">
                <a:latin typeface="Times New Roman" panose="02020603050405020304" pitchFamily="18" charset="0"/>
                <a:cs typeface="Times New Roman" panose="02020603050405020304" pitchFamily="18" charset="0"/>
              </a:rPr>
              <a:t> main() </a:t>
            </a:r>
          </a:p>
          <a:p>
            <a:r>
              <a:rPr lang="en-GB" sz="3200" dirty="0">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int</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i</a:t>
            </a:r>
            <a:r>
              <a:rPr lang="en-GB" sz="3200" b="1" dirty="0">
                <a:latin typeface="Times New Roman" panose="02020603050405020304" pitchFamily="18" charset="0"/>
                <a:cs typeface="Times New Roman" panose="02020603050405020304" pitchFamily="18" charset="0"/>
              </a:rPr>
              <a:t> = 1; </a:t>
            </a:r>
          </a:p>
          <a:p>
            <a:r>
              <a:rPr lang="en-GB" sz="3200" dirty="0">
                <a:latin typeface="Times New Roman" panose="02020603050405020304" pitchFamily="18" charset="0"/>
                <a:cs typeface="Times New Roman" panose="02020603050405020304" pitchFamily="18" charset="0"/>
              </a:rPr>
              <a:t>   </a:t>
            </a:r>
            <a:r>
              <a:rPr lang="en-GB" sz="3200" dirty="0">
                <a:solidFill>
                  <a:schemeClr val="accent3">
                    <a:lumMod val="50000"/>
                  </a:schemeClr>
                </a:solidFill>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while</a:t>
            </a:r>
            <a:r>
              <a:rPr lang="en-GB" sz="3200" dirty="0">
                <a:solidFill>
                  <a:schemeClr val="accent3">
                    <a:lumMod val="50000"/>
                  </a:schemeClr>
                </a:solidFill>
                <a:latin typeface="Times New Roman" panose="02020603050405020304" pitchFamily="18" charset="0"/>
                <a:cs typeface="Times New Roman" panose="02020603050405020304" pitchFamily="18" charset="0"/>
              </a:rPr>
              <a:t>(</a:t>
            </a:r>
            <a:r>
              <a:rPr lang="en-GB" sz="32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2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200" dirty="0">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    { </a:t>
            </a:r>
          </a:p>
          <a:p>
            <a:r>
              <a:rPr lang="en-GB" sz="3200" dirty="0">
                <a:latin typeface="Times New Roman" panose="02020603050405020304" pitchFamily="18" charset="0"/>
                <a:cs typeface="Times New Roman" panose="02020603050405020304" pitchFamily="18" charset="0"/>
              </a:rPr>
              <a:t>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3200" b="1" dirty="0">
                <a:solidFill>
                  <a:schemeClr val="accent3">
                    <a:lumMod val="50000"/>
                  </a:schemeClr>
                </a:solidFill>
                <a:latin typeface="Times New Roman" panose="02020603050405020304" pitchFamily="18" charset="0"/>
                <a:cs typeface="Times New Roman" panose="02020603050405020304" pitchFamily="18" charset="0"/>
              </a:rPr>
              <a:t>("\n %d",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a:t>
            </a:r>
          </a:p>
          <a:p>
            <a:r>
              <a:rPr lang="en-GB" sz="3200" b="1" dirty="0">
                <a:solidFill>
                  <a:schemeClr val="accent3">
                    <a:lumMod val="50000"/>
                  </a:schemeClr>
                </a:solidFill>
                <a:latin typeface="Times New Roman" panose="02020603050405020304" pitchFamily="18" charset="0"/>
                <a:cs typeface="Times New Roman" panose="02020603050405020304" pitchFamily="18" charset="0"/>
              </a:rPr>
              <a:t>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+ 1;</a:t>
            </a:r>
            <a:r>
              <a:rPr lang="en-GB" sz="3200" dirty="0">
                <a:latin typeface="Times New Roman" panose="02020603050405020304" pitchFamily="18" charset="0"/>
                <a:cs typeface="Times New Roman" panose="02020603050405020304" pitchFamily="18" charset="0"/>
              </a:rPr>
              <a:t> // condition updated </a:t>
            </a:r>
          </a:p>
          <a:p>
            <a:r>
              <a:rPr lang="en-GB" sz="3200" dirty="0">
                <a:latin typeface="Times New Roman" panose="02020603050405020304" pitchFamily="18" charset="0"/>
                <a:cs typeface="Times New Roman" panose="02020603050405020304" pitchFamily="18" charset="0"/>
              </a:rPr>
              <a:t>    } </a:t>
            </a:r>
          </a:p>
          <a:p>
            <a:r>
              <a:rPr lang="en-GB" sz="3200" dirty="0">
                <a:latin typeface="Times New Roman" panose="02020603050405020304" pitchFamily="18" charset="0"/>
                <a:cs typeface="Times New Roman" panose="02020603050405020304" pitchFamily="18" charset="0"/>
              </a:rPr>
              <a:t>    return 0</a:t>
            </a:r>
            <a:r>
              <a:rPr lang="en-GB" sz="3200" dirty="0">
                <a:solidFill>
                  <a:schemeClr val="accent6">
                    <a:lumMod val="50000"/>
                  </a:schemeClr>
                </a:solidFill>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E8393BC-315B-3638-8971-8680E015E68C}"/>
              </a:ext>
            </a:extLst>
          </p:cNvPr>
          <p:cNvSpPr txBox="1"/>
          <p:nvPr/>
        </p:nvSpPr>
        <p:spPr>
          <a:xfrm>
            <a:off x="-387350" y="10455275"/>
            <a:ext cx="10085294"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Example C Program to print first 10 serial numbers.</a:t>
            </a:r>
          </a:p>
        </p:txBody>
      </p:sp>
    </p:spTree>
    <p:extLst>
      <p:ext uri="{BB962C8B-B14F-4D97-AF65-F5344CB8AC3E}">
        <p14:creationId xmlns:p14="http://schemas.microsoft.com/office/powerpoint/2010/main" val="3170677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22650" y="466378"/>
            <a:ext cx="8406468"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Additional examples for the </a:t>
            </a:r>
            <a:r>
              <a:rPr lang="en-IN" sz="4000" b="1" i="1" dirty="0">
                <a:solidFill>
                  <a:srgbClr val="005893"/>
                </a:solidFill>
                <a:latin typeface="Times New Roman" panose="02020603050405020304" pitchFamily="18" charset="0"/>
                <a:cs typeface="Times New Roman" panose="02020603050405020304" pitchFamily="18" charset="0"/>
              </a:rPr>
              <a:t>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5" name="TextBox 4">
            <a:extLst>
              <a:ext uri="{FF2B5EF4-FFF2-40B4-BE49-F238E27FC236}">
                <a16:creationId xmlns:a16="http://schemas.microsoft.com/office/drawing/2014/main" id="{C101B9A4-82E5-4749-3E1B-6FAF322A0EEE}"/>
              </a:ext>
            </a:extLst>
          </p:cNvPr>
          <p:cNvSpPr txBox="1"/>
          <p:nvPr/>
        </p:nvSpPr>
        <p:spPr>
          <a:xfrm>
            <a:off x="1157288" y="1387475"/>
            <a:ext cx="8208962" cy="8863965"/>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1: Write a program to print sum and average of the numbers entered by user.</a:t>
            </a:r>
          </a:p>
          <a:p>
            <a:r>
              <a:rPr lang="en-US" sz="3000" dirty="0">
                <a:latin typeface="Times New Roman" panose="02020603050405020304" pitchFamily="18" charset="0"/>
                <a:cs typeface="Times New Roman" panose="02020603050405020304" pitchFamily="18" charset="0"/>
              </a:rPr>
              <a:t>#include&lt;stdio.h&gt;</a:t>
            </a:r>
          </a:p>
          <a:p>
            <a:r>
              <a:rPr lang="en-US" sz="3000" dirty="0">
                <a:latin typeface="Times New Roman" panose="02020603050405020304" pitchFamily="18" charset="0"/>
                <a:cs typeface="Times New Roman" panose="02020603050405020304" pitchFamily="18" charset="0"/>
              </a:rPr>
              <a:t>int main()</a:t>
            </a:r>
          </a:p>
          <a:p>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int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=-1,num=0,sum=0;</a:t>
            </a:r>
          </a:p>
          <a:p>
            <a:r>
              <a:rPr lang="en-US" sz="3000" dirty="0">
                <a:latin typeface="Times New Roman" panose="02020603050405020304" pitchFamily="18" charset="0"/>
                <a:cs typeface="Times New Roman" panose="02020603050405020304" pitchFamily="18" charset="0"/>
              </a:rPr>
              <a:t>    float avg;</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Enter -1 to exit!");</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Enter numbers: \n");</a:t>
            </a:r>
          </a:p>
          <a:p>
            <a:r>
              <a:rPr lang="en-US" sz="3000" dirty="0">
                <a:latin typeface="Times New Roman" panose="02020603050405020304" pitchFamily="18" charset="0"/>
                <a:cs typeface="Times New Roman" panose="02020603050405020304" pitchFamily="18" charset="0"/>
              </a:rPr>
              <a:t>    while(num!=-1)</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sum+=num;</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scanf</a:t>
            </a:r>
            <a:r>
              <a:rPr lang="en-US" sz="3000" dirty="0">
                <a:latin typeface="Times New Roman" panose="02020603050405020304" pitchFamily="18" charset="0"/>
                <a:cs typeface="Times New Roman" panose="02020603050405020304" pitchFamily="18" charset="0"/>
              </a:rPr>
              <a:t>("%</a:t>
            </a:r>
            <a:r>
              <a:rPr lang="en-US" sz="3000" dirty="0" err="1">
                <a:latin typeface="Times New Roman" panose="02020603050405020304" pitchFamily="18" charset="0"/>
                <a:cs typeface="Times New Roman" panose="02020603050405020304" pitchFamily="18" charset="0"/>
              </a:rPr>
              <a:t>d",&amp;num</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avg=(float)sum/</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("sum: %d, and average: %f\n",</a:t>
            </a:r>
            <a:r>
              <a:rPr lang="en-US" sz="3000" dirty="0" err="1">
                <a:latin typeface="Times New Roman" panose="02020603050405020304" pitchFamily="18" charset="0"/>
                <a:cs typeface="Times New Roman" panose="02020603050405020304" pitchFamily="18" charset="0"/>
              </a:rPr>
              <a:t>sum,avg</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return 0;</a:t>
            </a:r>
          </a:p>
          <a:p>
            <a:r>
              <a:rPr lang="en-US" sz="30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21F2D699-088C-A20F-B7A7-19A44101BCD5}"/>
              </a:ext>
            </a:extLst>
          </p:cNvPr>
          <p:cNvSpPr txBox="1"/>
          <p:nvPr/>
        </p:nvSpPr>
        <p:spPr>
          <a:xfrm>
            <a:off x="10585450" y="1311275"/>
            <a:ext cx="8303994" cy="8863965"/>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2:Write a program to display biggest among the 5 numbers.</a:t>
            </a:r>
          </a:p>
          <a:p>
            <a:r>
              <a:rPr lang="en-IN" sz="3000" dirty="0">
                <a:latin typeface="Times New Roman" panose="02020603050405020304" pitchFamily="18" charset="0"/>
                <a:cs typeface="Times New Roman" panose="02020603050405020304" pitchFamily="18" charset="0"/>
              </a:rPr>
              <a:t>#include&lt;stdio.h&gt;</a:t>
            </a:r>
          </a:p>
          <a:p>
            <a:r>
              <a:rPr lang="en-IN" sz="3000" dirty="0">
                <a:latin typeface="Times New Roman" panose="02020603050405020304" pitchFamily="18" charset="0"/>
                <a:cs typeface="Times New Roman" panose="02020603050405020304" pitchFamily="18" charset="0"/>
              </a:rPr>
              <a:t>int main()</a:t>
            </a:r>
          </a:p>
          <a:p>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int </a:t>
            </a:r>
            <a:r>
              <a:rPr lang="en-IN" sz="3000" dirty="0" err="1">
                <a:latin typeface="Times New Roman" panose="02020603050405020304" pitchFamily="18" charset="0"/>
                <a:cs typeface="Times New Roman" panose="02020603050405020304" pitchFamily="18" charset="0"/>
              </a:rPr>
              <a:t>i</a:t>
            </a:r>
            <a:r>
              <a:rPr lang="en-IN" sz="3000" dirty="0">
                <a:latin typeface="Times New Roman" panose="02020603050405020304" pitchFamily="18" charset="0"/>
                <a:cs typeface="Times New Roman" panose="02020603050405020304" pitchFamily="18" charset="0"/>
              </a:rPr>
              <a:t>=1,large=-32768, </a:t>
            </a:r>
            <a:r>
              <a:rPr lang="en-IN" sz="3000" dirty="0" err="1">
                <a:latin typeface="Times New Roman" panose="02020603050405020304" pitchFamily="18" charset="0"/>
                <a:cs typeface="Times New Roman" panose="02020603050405020304" pitchFamily="18" charset="0"/>
              </a:rPr>
              <a:t>num</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float </a:t>
            </a:r>
            <a:r>
              <a:rPr lang="en-IN" sz="3000" dirty="0" err="1">
                <a:latin typeface="Times New Roman" panose="02020603050405020304" pitchFamily="18" charset="0"/>
                <a:cs typeface="Times New Roman" panose="02020603050405020304" pitchFamily="18" charset="0"/>
              </a:rPr>
              <a:t>avg</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while(</a:t>
            </a:r>
            <a:r>
              <a:rPr lang="en-IN" sz="3000" dirty="0" err="1">
                <a:latin typeface="Times New Roman" panose="02020603050405020304" pitchFamily="18" charset="0"/>
                <a:cs typeface="Times New Roman" panose="02020603050405020304" pitchFamily="18" charset="0"/>
              </a:rPr>
              <a:t>i</a:t>
            </a:r>
            <a:r>
              <a:rPr lang="en-IN" sz="3000" dirty="0">
                <a:latin typeface="Times New Roman" panose="02020603050405020304" pitchFamily="18" charset="0"/>
                <a:cs typeface="Times New Roman" panose="02020603050405020304" pitchFamily="18" charset="0"/>
              </a:rPr>
              <a:t>&lt;=5)</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("\n Enter any number: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scanf</a:t>
            </a:r>
            <a:r>
              <a:rPr lang="en-IN" sz="3000" dirty="0">
                <a:latin typeface="Times New Roman" panose="02020603050405020304" pitchFamily="18" charset="0"/>
                <a:cs typeface="Times New Roman" panose="02020603050405020304" pitchFamily="18" charset="0"/>
              </a:rPr>
              <a:t>("%d", &amp;</a:t>
            </a:r>
            <a:r>
              <a:rPr lang="en-IN" sz="3000" dirty="0" err="1">
                <a:latin typeface="Times New Roman" panose="02020603050405020304" pitchFamily="18" charset="0"/>
                <a:cs typeface="Times New Roman" panose="02020603050405020304" pitchFamily="18" charset="0"/>
              </a:rPr>
              <a:t>num</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large=large&gt;</a:t>
            </a:r>
            <a:r>
              <a:rPr lang="en-IN" sz="3000" dirty="0" err="1">
                <a:latin typeface="Times New Roman" panose="02020603050405020304" pitchFamily="18" charset="0"/>
                <a:cs typeface="Times New Roman" panose="02020603050405020304" pitchFamily="18" charset="0"/>
              </a:rPr>
              <a:t>num?large:num</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i</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("\n Biggest among 5 numbers is: %d", large);</a:t>
            </a:r>
          </a:p>
          <a:p>
            <a:r>
              <a:rPr lang="en-IN" sz="3000" dirty="0">
                <a:latin typeface="Times New Roman" panose="02020603050405020304" pitchFamily="18" charset="0"/>
                <a:cs typeface="Times New Roman" panose="02020603050405020304" pitchFamily="18" charset="0"/>
              </a:rPr>
              <a:t>return 0;</a:t>
            </a:r>
          </a:p>
          <a:p>
            <a:r>
              <a:rPr lang="en-IN" sz="3000" dirty="0">
                <a:latin typeface="Times New Roman" panose="02020603050405020304" pitchFamily="18" charset="0"/>
                <a:cs typeface="Times New Roman" panose="02020603050405020304" pitchFamily="18" charset="0"/>
              </a:rPr>
              <a:t>}</a:t>
            </a: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557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5" name="TextBox 4">
            <a:extLst>
              <a:ext uri="{FF2B5EF4-FFF2-40B4-BE49-F238E27FC236}">
                <a16:creationId xmlns:a16="http://schemas.microsoft.com/office/drawing/2014/main" id="{C101B9A4-82E5-4749-3E1B-6FAF322A0EEE}"/>
              </a:ext>
            </a:extLst>
          </p:cNvPr>
          <p:cNvSpPr txBox="1"/>
          <p:nvPr/>
        </p:nvSpPr>
        <p:spPr>
          <a:xfrm>
            <a:off x="1157288" y="1387475"/>
            <a:ext cx="8208962" cy="9325630"/>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3: Write a program to calculate sum of numbers from m to n.</a:t>
            </a:r>
          </a:p>
          <a:p>
            <a:r>
              <a:rPr lang="en-IN" sz="3000" dirty="0">
                <a:latin typeface="Times New Roman" panose="02020603050405020304" pitchFamily="18" charset="0"/>
                <a:cs typeface="Times New Roman" panose="02020603050405020304" pitchFamily="18" charset="0"/>
              </a:rPr>
              <a:t>#include&lt;stdio.h&gt;</a:t>
            </a:r>
          </a:p>
          <a:p>
            <a:r>
              <a:rPr lang="en-IN" sz="3000" dirty="0">
                <a:latin typeface="Times New Roman" panose="02020603050405020304" pitchFamily="18" charset="0"/>
                <a:cs typeface="Times New Roman" panose="02020603050405020304" pitchFamily="18" charset="0"/>
              </a:rPr>
              <a:t>int main()</a:t>
            </a:r>
          </a:p>
          <a:p>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int n, m, sum=0;</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("\n Enter -1 to exit...");</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("\n Enter the value of m and n: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scanf</a:t>
            </a:r>
            <a:r>
              <a:rPr lang="en-IN" sz="3000" dirty="0">
                <a:latin typeface="Times New Roman" panose="02020603050405020304" pitchFamily="18" charset="0"/>
                <a:cs typeface="Times New Roman" panose="02020603050405020304" pitchFamily="18" charset="0"/>
              </a:rPr>
              <a:t>("%d %d", &amp;m, &amp;n);</a:t>
            </a:r>
          </a:p>
          <a:p>
            <a:r>
              <a:rPr lang="en-IN" sz="3000" dirty="0">
                <a:latin typeface="Times New Roman" panose="02020603050405020304" pitchFamily="18" charset="0"/>
                <a:cs typeface="Times New Roman" panose="02020603050405020304" pitchFamily="18" charset="0"/>
              </a:rPr>
              <a:t>    while(m&lt;=n)</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sum+=m;</a:t>
            </a:r>
          </a:p>
          <a:p>
            <a:r>
              <a:rPr lang="en-IN" sz="3000" dirty="0">
                <a:latin typeface="Times New Roman" panose="02020603050405020304" pitchFamily="18" charset="0"/>
                <a:cs typeface="Times New Roman" panose="02020603050405020304" pitchFamily="18" charset="0"/>
              </a:rPr>
              <a:t>        m++;</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("\n Sum = %d ", sum);</a:t>
            </a:r>
          </a:p>
          <a:p>
            <a:r>
              <a:rPr lang="en-IN" sz="3000" dirty="0">
                <a:latin typeface="Times New Roman" panose="02020603050405020304" pitchFamily="18" charset="0"/>
                <a:cs typeface="Times New Roman" panose="02020603050405020304" pitchFamily="18" charset="0"/>
              </a:rPr>
              <a:t>return 0;</a:t>
            </a:r>
          </a:p>
          <a:p>
            <a:r>
              <a:rPr lang="en-IN" sz="3000" dirty="0">
                <a:latin typeface="Times New Roman" panose="02020603050405020304" pitchFamily="18" charset="0"/>
                <a:cs typeface="Times New Roman" panose="02020603050405020304" pitchFamily="18" charset="0"/>
              </a:rPr>
              <a:t>}</a:t>
            </a:r>
          </a:p>
          <a:p>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F2D699-088C-A20F-B7A7-19A44101BCD5}"/>
              </a:ext>
            </a:extLst>
          </p:cNvPr>
          <p:cNvSpPr txBox="1"/>
          <p:nvPr/>
        </p:nvSpPr>
        <p:spPr>
          <a:xfrm>
            <a:off x="9671050" y="1450578"/>
            <a:ext cx="9218394" cy="9233297"/>
          </a:xfrm>
          <a:prstGeom prst="rect">
            <a:avLst/>
          </a:prstGeom>
          <a:noFill/>
          <a:ln w="12700">
            <a:solidFill>
              <a:schemeClr val="tx1"/>
            </a:solidFill>
          </a:ln>
        </p:spPr>
        <p:txBody>
          <a:bodyPr wrap="square">
            <a:spAutoFit/>
          </a:bodyPr>
          <a:lstStyle/>
          <a:p>
            <a:r>
              <a:rPr lang="en-IN" sz="2200" b="1" dirty="0">
                <a:solidFill>
                  <a:schemeClr val="accent1">
                    <a:lumMod val="50000"/>
                  </a:schemeClr>
                </a:solidFill>
                <a:latin typeface="Times New Roman" panose="02020603050405020304" pitchFamily="18" charset="0"/>
                <a:cs typeface="Times New Roman" panose="02020603050405020304" pitchFamily="18" charset="0"/>
              </a:rPr>
              <a:t>Example 4:</a:t>
            </a:r>
            <a:r>
              <a:rPr lang="en-US" sz="2200" b="1" dirty="0">
                <a:solidFill>
                  <a:schemeClr val="accent1">
                    <a:lumMod val="50000"/>
                  </a:schemeClr>
                </a:solidFill>
                <a:latin typeface="Times New Roman" panose="02020603050405020304" pitchFamily="18" charset="0"/>
                <a:cs typeface="Times New Roman" panose="02020603050405020304" pitchFamily="18" charset="0"/>
              </a:rPr>
              <a:t>Write a program to read the numbers until -1 is encountered. Also count the number of negatives, positives and zeros entered by user.</a:t>
            </a:r>
            <a:endParaRPr lang="en-IN" sz="2200" b="1" dirty="0">
              <a:solidFill>
                <a:schemeClr val="accent1">
                  <a:lumMod val="50000"/>
                </a:schemeClr>
              </a:solidFill>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#include&lt;stdio.h&gt;</a:t>
            </a:r>
          </a:p>
          <a:p>
            <a:r>
              <a:rPr lang="en-IN" sz="2200" dirty="0">
                <a:latin typeface="Times New Roman" panose="02020603050405020304" pitchFamily="18" charset="0"/>
                <a:cs typeface="Times New Roman" panose="02020603050405020304" pitchFamily="18" charset="0"/>
              </a:rPr>
              <a:t>int main()</a:t>
            </a:r>
          </a:p>
          <a:p>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int </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int positives=0,negatives=0, zeros=0;</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("\n Enter -1 to exit...");</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("\n Enter any number: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("%d", &amp;</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while(</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!=-1)</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if(</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&gt;0)</a:t>
            </a:r>
          </a:p>
          <a:p>
            <a:r>
              <a:rPr lang="en-IN" sz="2200" dirty="0">
                <a:latin typeface="Times New Roman" panose="02020603050405020304" pitchFamily="18" charset="0"/>
                <a:cs typeface="Times New Roman" panose="02020603050405020304" pitchFamily="18" charset="0"/>
              </a:rPr>
              <a:t>            positives++;</a:t>
            </a:r>
          </a:p>
          <a:p>
            <a:r>
              <a:rPr lang="en-IN" sz="2200" dirty="0">
                <a:latin typeface="Times New Roman" panose="02020603050405020304" pitchFamily="18" charset="0"/>
                <a:cs typeface="Times New Roman" panose="02020603050405020304" pitchFamily="18" charset="0"/>
              </a:rPr>
              <a:t>        else if(</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&lt;0)</a:t>
            </a:r>
          </a:p>
          <a:p>
            <a:r>
              <a:rPr lang="en-IN" sz="2200" dirty="0">
                <a:latin typeface="Times New Roman" panose="02020603050405020304" pitchFamily="18" charset="0"/>
                <a:cs typeface="Times New Roman" panose="02020603050405020304" pitchFamily="18" charset="0"/>
              </a:rPr>
              <a:t>            negatives++;</a:t>
            </a:r>
          </a:p>
          <a:p>
            <a:r>
              <a:rPr lang="en-IN" sz="2200" dirty="0">
                <a:latin typeface="Times New Roman" panose="02020603050405020304" pitchFamily="18" charset="0"/>
                <a:cs typeface="Times New Roman" panose="02020603050405020304" pitchFamily="18" charset="0"/>
              </a:rPr>
              <a:t>        if(</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==0)</a:t>
            </a:r>
          </a:p>
          <a:p>
            <a:r>
              <a:rPr lang="en-IN" sz="2200" dirty="0">
                <a:latin typeface="Times New Roman" panose="02020603050405020304" pitchFamily="18" charset="0"/>
                <a:cs typeface="Times New Roman" panose="02020603050405020304" pitchFamily="18" charset="0"/>
              </a:rPr>
              <a:t>            zeros++;</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("\n Enter any number: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("%d", &amp;</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("\n No. of positive numbers: %d\</a:t>
            </a:r>
            <a:r>
              <a:rPr lang="en-IN" sz="2200" dirty="0" err="1">
                <a:latin typeface="Times New Roman" panose="02020603050405020304" pitchFamily="18" charset="0"/>
                <a:cs typeface="Times New Roman" panose="02020603050405020304" pitchFamily="18" charset="0"/>
              </a:rPr>
              <a:t>tNo</a:t>
            </a:r>
            <a:r>
              <a:rPr lang="en-IN" sz="2200" dirty="0">
                <a:latin typeface="Times New Roman" panose="02020603050405020304" pitchFamily="18" charset="0"/>
                <a:cs typeface="Times New Roman" panose="02020603050405020304" pitchFamily="18" charset="0"/>
              </a:rPr>
              <a:t>. of negative numbers: %d\</a:t>
            </a:r>
            <a:r>
              <a:rPr lang="en-IN" sz="2200" dirty="0" err="1">
                <a:latin typeface="Times New Roman" panose="02020603050405020304" pitchFamily="18" charset="0"/>
                <a:cs typeface="Times New Roman" panose="02020603050405020304" pitchFamily="18" charset="0"/>
              </a:rPr>
              <a:t>tNo</a:t>
            </a:r>
            <a:r>
              <a:rPr lang="en-IN" sz="2200" dirty="0">
                <a:latin typeface="Times New Roman" panose="02020603050405020304" pitchFamily="18" charset="0"/>
                <a:cs typeface="Times New Roman" panose="02020603050405020304" pitchFamily="18" charset="0"/>
              </a:rPr>
              <a:t>. of zeros: %d",</a:t>
            </a:r>
            <a:r>
              <a:rPr lang="en-IN" sz="2200" dirty="0" err="1">
                <a:latin typeface="Times New Roman" panose="02020603050405020304" pitchFamily="18" charset="0"/>
                <a:cs typeface="Times New Roman" panose="02020603050405020304" pitchFamily="18" charset="0"/>
              </a:rPr>
              <a:t>positives,negatives</a:t>
            </a:r>
            <a:r>
              <a:rPr lang="en-IN" sz="2200" dirty="0">
                <a:latin typeface="Times New Roman" panose="02020603050405020304" pitchFamily="18" charset="0"/>
                <a:cs typeface="Times New Roman" panose="02020603050405020304" pitchFamily="18" charset="0"/>
              </a:rPr>
              <a:t>, zeros);</a:t>
            </a:r>
          </a:p>
          <a:p>
            <a:r>
              <a:rPr lang="en-IN" sz="2200" dirty="0">
                <a:latin typeface="Times New Roman" panose="02020603050405020304" pitchFamily="18" charset="0"/>
                <a:cs typeface="Times New Roman" panose="02020603050405020304" pitchFamily="18" charset="0"/>
              </a:rPr>
              <a:t>return 0;</a:t>
            </a:r>
          </a:p>
          <a:p>
            <a:r>
              <a:rPr lang="en-IN" sz="2200" dirty="0">
                <a:latin typeface="Times New Roman" panose="02020603050405020304" pitchFamily="18" charset="0"/>
                <a:cs typeface="Times New Roman" panose="02020603050405020304" pitchFamily="18" charset="0"/>
              </a:rPr>
              <a:t>}</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0862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latin typeface="Calibri (Body)ime"/>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22650" y="466378"/>
            <a:ext cx="7407797"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for the nested </a:t>
            </a:r>
            <a:r>
              <a:rPr lang="en-IN" sz="4000" b="1" i="1" dirty="0">
                <a:solidFill>
                  <a:srgbClr val="005893"/>
                </a:solidFill>
                <a:latin typeface="Times New Roman" panose="02020603050405020304" pitchFamily="18" charset="0"/>
                <a:cs typeface="Times New Roman" panose="02020603050405020304" pitchFamily="18" charset="0"/>
              </a:rPr>
              <a:t>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56" name="Rectangle 55"/>
          <p:cNvSpPr/>
          <p:nvPr/>
        </p:nvSpPr>
        <p:spPr>
          <a:xfrm>
            <a:off x="1212851" y="1311275"/>
            <a:ext cx="18059400" cy="1169551"/>
          </a:xfrm>
          <a:prstGeom prst="rect">
            <a:avLst/>
          </a:prstGeom>
        </p:spPr>
        <p:txBody>
          <a:bodyPr wrap="square">
            <a:spAutoFit/>
          </a:bodyPr>
          <a:lstStyle/>
          <a:p>
            <a:pPr marL="571500" indent="-571500" algn="just">
              <a:buFont typeface="Arial" panose="020B0604020202020204" pitchFamily="34" charset="0"/>
              <a:buChar char="•"/>
            </a:pPr>
            <a:endParaRPr lang="en-GB" sz="35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endParaRPr lang="en-IN" sz="3500" dirty="0">
              <a:latin typeface="Times New Roman" panose="02020603050405020304" pitchFamily="18" charset="0"/>
              <a:cs typeface="Times New Roman" panose="02020603050405020304" pitchFamily="18" charset="0"/>
            </a:endParaRPr>
          </a:p>
        </p:txBody>
      </p:sp>
      <p:sp>
        <p:nvSpPr>
          <p:cNvPr id="6" name="Rectangle 5"/>
          <p:cNvSpPr/>
          <p:nvPr/>
        </p:nvSpPr>
        <p:spPr>
          <a:xfrm>
            <a:off x="831849" y="1239361"/>
            <a:ext cx="18440402" cy="9787295"/>
          </a:xfrm>
          <a:prstGeom prst="rect">
            <a:avLst/>
          </a:prstGeom>
        </p:spPr>
        <p:txBody>
          <a:bodyPr wrap="square">
            <a:spAutoFit/>
          </a:bodyPr>
          <a:lstStyle/>
          <a:p>
            <a:pPr marL="45720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The </a:t>
            </a:r>
            <a:r>
              <a:rPr lang="en-GB" sz="3000" b="1" i="1" dirty="0">
                <a:latin typeface="Times New Roman" panose="02020603050405020304" pitchFamily="18" charset="0"/>
                <a:cs typeface="Times New Roman" panose="02020603050405020304" pitchFamily="18" charset="0"/>
              </a:rPr>
              <a:t>inner while loop</a:t>
            </a:r>
            <a:r>
              <a:rPr lang="en-GB" sz="3000" dirty="0">
                <a:latin typeface="Times New Roman" panose="02020603050405020304" pitchFamily="18" charset="0"/>
                <a:cs typeface="Times New Roman" panose="02020603050405020304" pitchFamily="18" charset="0"/>
              </a:rPr>
              <a:t> defined inside the </a:t>
            </a:r>
            <a:r>
              <a:rPr lang="en-GB" sz="3000" b="1" i="1" dirty="0">
                <a:latin typeface="Times New Roman" panose="02020603050405020304" pitchFamily="18" charset="0"/>
                <a:cs typeface="Times New Roman" panose="02020603050405020304" pitchFamily="18" charset="0"/>
              </a:rPr>
              <a:t>outer while loop </a:t>
            </a:r>
            <a:r>
              <a:rPr lang="en-GB" sz="3000" dirty="0">
                <a:latin typeface="Times New Roman" panose="02020603050405020304" pitchFamily="18" charset="0"/>
                <a:cs typeface="Times New Roman" panose="02020603050405020304" pitchFamily="18" charset="0"/>
              </a:rPr>
              <a:t>is called as nested </a:t>
            </a:r>
            <a:r>
              <a:rPr lang="en-GB" sz="3000" b="1" i="1" dirty="0">
                <a:latin typeface="Times New Roman" panose="02020603050405020304" pitchFamily="18" charset="0"/>
                <a:cs typeface="Times New Roman" panose="02020603050405020304" pitchFamily="18" charset="0"/>
              </a:rPr>
              <a:t>while loop</a:t>
            </a:r>
            <a:r>
              <a:rPr lang="en-GB" sz="3000" dirty="0">
                <a:latin typeface="Times New Roman" panose="02020603050405020304" pitchFamily="18" charset="0"/>
                <a:cs typeface="Times New Roman" panose="02020603050405020304" pitchFamily="18" charset="0"/>
              </a:rPr>
              <a:t>. The following is an example of how we can use a </a:t>
            </a:r>
            <a:r>
              <a:rPr lang="en-GB" sz="3000" b="1" i="1" dirty="0">
                <a:latin typeface="Times New Roman" panose="02020603050405020304" pitchFamily="18" charset="0"/>
                <a:cs typeface="Times New Roman" panose="02020603050405020304" pitchFamily="18" charset="0"/>
              </a:rPr>
              <a:t>nested while loop, </a:t>
            </a:r>
            <a:r>
              <a:rPr lang="en-GB" sz="3000" dirty="0">
                <a:latin typeface="Times New Roman" panose="02020603050405020304" pitchFamily="18" charset="0"/>
                <a:cs typeface="Times New Roman" panose="02020603050405020304" pitchFamily="18" charset="0"/>
              </a:rPr>
              <a:t>where we have created the 2D array (int </a:t>
            </a:r>
            <a:r>
              <a:rPr lang="en-GB" sz="3000" b="1" dirty="0">
                <a:latin typeface="Times New Roman" panose="02020603050405020304" pitchFamily="18" charset="0"/>
                <a:cs typeface="Times New Roman" panose="02020603050405020304" pitchFamily="18" charset="0"/>
              </a:rPr>
              <a:t>a[rows][columns]</a:t>
            </a:r>
            <a:r>
              <a:rPr lang="en-GB" sz="3000" dirty="0">
                <a:latin typeface="Times New Roman" panose="02020603050405020304" pitchFamily="18" charset="0"/>
                <a:cs typeface="Times New Roman" panose="02020603050405020304" pitchFamily="18" charset="0"/>
              </a:rPr>
              <a:t>) using a </a:t>
            </a:r>
            <a:r>
              <a:rPr lang="en-GB" sz="3000" b="1" i="1" dirty="0">
                <a:latin typeface="Times New Roman" panose="02020603050405020304" pitchFamily="18" charset="0"/>
                <a:cs typeface="Times New Roman" panose="02020603050405020304" pitchFamily="18" charset="0"/>
              </a:rPr>
              <a:t>nested while loop</a:t>
            </a:r>
            <a:r>
              <a:rPr lang="en-GB" sz="30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In the example, after declaring and reading the values for </a:t>
            </a:r>
            <a:r>
              <a:rPr lang="en-GB" sz="3000" b="1" dirty="0">
                <a:latin typeface="Times New Roman" panose="02020603050405020304" pitchFamily="18" charset="0"/>
                <a:cs typeface="Times New Roman" panose="02020603050405020304" pitchFamily="18" charset="0"/>
              </a:rPr>
              <a:t>rows</a:t>
            </a:r>
            <a:r>
              <a:rPr lang="en-GB" sz="3000" dirty="0">
                <a:latin typeface="Times New Roman" panose="02020603050405020304" pitchFamily="18" charset="0"/>
                <a:cs typeface="Times New Roman" panose="02020603050405020304" pitchFamily="18" charset="0"/>
              </a:rPr>
              <a:t> and </a:t>
            </a:r>
            <a:r>
              <a:rPr lang="en-GB" sz="3000" b="1" dirty="0">
                <a:latin typeface="Times New Roman" panose="02020603050405020304" pitchFamily="18" charset="0"/>
                <a:cs typeface="Times New Roman" panose="02020603050405020304" pitchFamily="18" charset="0"/>
              </a:rPr>
              <a:t>columns</a:t>
            </a:r>
            <a:r>
              <a:rPr lang="en-GB" sz="3000" dirty="0">
                <a:latin typeface="Times New Roman" panose="02020603050405020304" pitchFamily="18" charset="0"/>
                <a:cs typeface="Times New Roman" panose="02020603050405020304" pitchFamily="18" charset="0"/>
              </a:rPr>
              <a:t>, the ‘</a:t>
            </a:r>
            <a:r>
              <a:rPr lang="en-GB" sz="3000" b="1" dirty="0" err="1">
                <a:latin typeface="Times New Roman" panose="02020603050405020304" pitchFamily="18" charset="0"/>
                <a:cs typeface="Times New Roman" panose="02020603050405020304" pitchFamily="18" charset="0"/>
              </a:rPr>
              <a:t>i</a:t>
            </a:r>
            <a:r>
              <a:rPr lang="en-GB" sz="3000" dirty="0">
                <a:latin typeface="Times New Roman" panose="02020603050405020304" pitchFamily="18" charset="0"/>
                <a:cs typeface="Times New Roman" panose="02020603050405020304" pitchFamily="18" charset="0"/>
              </a:rPr>
              <a:t>’ is declared and it is initialized to 0. Now, the condition (</a:t>
            </a:r>
            <a:r>
              <a:rPr lang="en-IN" sz="3000" b="1" i="1" dirty="0" err="1">
                <a:solidFill>
                  <a:schemeClr val="accent2">
                    <a:lumMod val="50000"/>
                  </a:schemeClr>
                </a:solidFill>
                <a:latin typeface="Times New Roman" panose="02020603050405020304" pitchFamily="18" charset="0"/>
                <a:cs typeface="Times New Roman" panose="02020603050405020304" pitchFamily="18" charset="0"/>
              </a:rPr>
              <a:t>i</a:t>
            </a:r>
            <a:r>
              <a:rPr lang="en-IN" sz="3000" b="1" i="1" dirty="0">
                <a:solidFill>
                  <a:schemeClr val="accent2">
                    <a:lumMod val="50000"/>
                  </a:schemeClr>
                </a:solidFill>
                <a:latin typeface="Times New Roman" panose="02020603050405020304" pitchFamily="18" charset="0"/>
                <a:cs typeface="Times New Roman" panose="02020603050405020304" pitchFamily="18" charset="0"/>
              </a:rPr>
              <a:t>&lt;rows</a:t>
            </a:r>
            <a:r>
              <a:rPr lang="en-GB" sz="3000" dirty="0">
                <a:latin typeface="Times New Roman" panose="02020603050405020304" pitchFamily="18" charset="0"/>
                <a:cs typeface="Times New Roman" panose="02020603050405020304" pitchFamily="18" charset="0"/>
              </a:rPr>
              <a:t>) is tested and if it is true, then control moves to the </a:t>
            </a:r>
            <a:r>
              <a:rPr lang="en-GB" sz="3000" b="1" i="1" dirty="0">
                <a:latin typeface="Times New Roman" panose="02020603050405020304" pitchFamily="18" charset="0"/>
                <a:cs typeface="Times New Roman" panose="02020603050405020304" pitchFamily="18" charset="0"/>
              </a:rPr>
              <a:t>inner while loop</a:t>
            </a:r>
            <a:r>
              <a:rPr lang="en-GB" sz="30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After reaching the </a:t>
            </a:r>
            <a:r>
              <a:rPr lang="en-GB" sz="3000" b="1" i="1" dirty="0">
                <a:latin typeface="Times New Roman" panose="02020603050405020304" pitchFamily="18" charset="0"/>
                <a:cs typeface="Times New Roman" panose="02020603050405020304" pitchFamily="18" charset="0"/>
              </a:rPr>
              <a:t>inner while loop</a:t>
            </a:r>
            <a:r>
              <a:rPr lang="en-GB" sz="3000" dirty="0">
                <a:latin typeface="Times New Roman" panose="02020603050405020304" pitchFamily="18" charset="0"/>
                <a:cs typeface="Times New Roman" panose="02020603050405020304" pitchFamily="18" charset="0"/>
              </a:rPr>
              <a:t>, ‘</a:t>
            </a:r>
            <a:r>
              <a:rPr lang="en-GB" sz="3000" b="1" dirty="0">
                <a:latin typeface="Times New Roman" panose="02020603050405020304" pitchFamily="18" charset="0"/>
                <a:cs typeface="Times New Roman" panose="02020603050405020304" pitchFamily="18" charset="0"/>
              </a:rPr>
              <a:t>j</a:t>
            </a:r>
            <a:r>
              <a:rPr lang="en-GB" sz="3000" dirty="0">
                <a:latin typeface="Times New Roman" panose="02020603050405020304" pitchFamily="18" charset="0"/>
                <a:cs typeface="Times New Roman" panose="02020603050405020304" pitchFamily="18" charset="0"/>
              </a:rPr>
              <a:t>’ is set to 0 and condition (</a:t>
            </a:r>
            <a:r>
              <a:rPr lang="en-IN" sz="3000" dirty="0">
                <a:solidFill>
                  <a:schemeClr val="accent2">
                    <a:lumMod val="50000"/>
                  </a:schemeClr>
                </a:solidFill>
                <a:latin typeface="Times New Roman" panose="02020603050405020304" pitchFamily="18" charset="0"/>
                <a:cs typeface="Times New Roman" panose="02020603050405020304" pitchFamily="18" charset="0"/>
              </a:rPr>
              <a:t>j&lt;columns</a:t>
            </a:r>
            <a:r>
              <a:rPr lang="en-GB" sz="3000" dirty="0">
                <a:latin typeface="Times New Roman" panose="02020603050405020304" pitchFamily="18" charset="0"/>
                <a:cs typeface="Times New Roman" panose="02020603050405020304" pitchFamily="18" charset="0"/>
              </a:rPr>
              <a:t>) is tested, if it is true the value for array is read into </a:t>
            </a:r>
            <a:r>
              <a:rPr lang="en-GB" sz="3000" b="1" dirty="0">
                <a:latin typeface="Times New Roman" panose="02020603050405020304" pitchFamily="18" charset="0"/>
                <a:cs typeface="Times New Roman" panose="02020603050405020304" pitchFamily="18" charset="0"/>
              </a:rPr>
              <a:t>a[</a:t>
            </a:r>
            <a:r>
              <a:rPr lang="en-GB" sz="3000" b="1" dirty="0" err="1">
                <a:latin typeface="Times New Roman" panose="02020603050405020304" pitchFamily="18" charset="0"/>
                <a:cs typeface="Times New Roman" panose="02020603050405020304" pitchFamily="18" charset="0"/>
              </a:rPr>
              <a:t>i</a:t>
            </a:r>
            <a:r>
              <a:rPr lang="en-GB" sz="3000" b="1" dirty="0">
                <a:latin typeface="Times New Roman" panose="02020603050405020304" pitchFamily="18" charset="0"/>
                <a:cs typeface="Times New Roman" panose="02020603050405020304" pitchFamily="18" charset="0"/>
              </a:rPr>
              <a:t>][j]</a:t>
            </a:r>
            <a:r>
              <a:rPr lang="en-IN" sz="3000" baseline="30000" dirty="0" err="1">
                <a:latin typeface="Times New Roman" panose="02020603050405020304" pitchFamily="18" charset="0"/>
                <a:cs typeface="Times New Roman" panose="02020603050405020304" pitchFamily="18" charset="0"/>
              </a:rPr>
              <a:t>th</a:t>
            </a:r>
            <a:r>
              <a:rPr lang="en-IN" sz="3000" b="1" dirty="0">
                <a:latin typeface="Times New Roman" panose="02020603050405020304" pitchFamily="18" charset="0"/>
                <a:cs typeface="Times New Roman" panose="02020603050405020304" pitchFamily="18" charset="0"/>
              </a:rPr>
              <a:t> </a:t>
            </a:r>
            <a:r>
              <a:rPr lang="en-IN" sz="3000" dirty="0">
                <a:latin typeface="Times New Roman" panose="02020603050405020304" pitchFamily="18" charset="0"/>
                <a:cs typeface="Times New Roman" panose="02020603050405020304" pitchFamily="18" charset="0"/>
              </a:rPr>
              <a:t>position in the array.</a:t>
            </a:r>
            <a:r>
              <a:rPr lang="en-IN" sz="3000" b="1" dirty="0">
                <a:latin typeface="Times New Roman" panose="02020603050405020304" pitchFamily="18" charset="0"/>
                <a:cs typeface="Times New Roman" panose="02020603050405020304" pitchFamily="18" charset="0"/>
              </a:rPr>
              <a:t> </a:t>
            </a:r>
          </a:p>
          <a:p>
            <a:pPr marL="9861550" indent="-457200" algn="just">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After reading first value into an array, now </a:t>
            </a:r>
            <a:r>
              <a:rPr lang="en-GB" sz="3000" dirty="0">
                <a:latin typeface="Times New Roman" panose="02020603050405020304" pitchFamily="18" charset="0"/>
                <a:cs typeface="Times New Roman" panose="02020603050405020304" pitchFamily="18" charset="0"/>
              </a:rPr>
              <a:t>‘</a:t>
            </a:r>
            <a:r>
              <a:rPr lang="en-GB" sz="3000" b="1" dirty="0">
                <a:latin typeface="Times New Roman" panose="02020603050405020304" pitchFamily="18" charset="0"/>
                <a:cs typeface="Times New Roman" panose="02020603050405020304" pitchFamily="18" charset="0"/>
              </a:rPr>
              <a:t>j</a:t>
            </a:r>
            <a:r>
              <a:rPr lang="en-GB" sz="3000" dirty="0">
                <a:latin typeface="Times New Roman" panose="02020603050405020304" pitchFamily="18" charset="0"/>
                <a:cs typeface="Times New Roman" panose="02020603050405020304" pitchFamily="18" charset="0"/>
              </a:rPr>
              <a:t>’ is  incremented by 1 and again condition (</a:t>
            </a:r>
            <a:r>
              <a:rPr lang="en-IN" sz="3000" dirty="0">
                <a:solidFill>
                  <a:schemeClr val="accent2">
                    <a:lumMod val="50000"/>
                  </a:schemeClr>
                </a:solidFill>
                <a:latin typeface="Times New Roman" panose="02020603050405020304" pitchFamily="18" charset="0"/>
                <a:cs typeface="Times New Roman" panose="02020603050405020304" pitchFamily="18" charset="0"/>
              </a:rPr>
              <a:t>j&lt;columns</a:t>
            </a:r>
            <a:r>
              <a:rPr lang="en-GB" sz="3000" dirty="0">
                <a:latin typeface="Times New Roman" panose="02020603050405020304" pitchFamily="18" charset="0"/>
                <a:cs typeface="Times New Roman" panose="02020603050405020304" pitchFamily="18" charset="0"/>
              </a:rPr>
              <a:t>) is tested, if the condition is true it reads the next element into an array. Likewise values for the first row of the array are read one by one as long as the condition (</a:t>
            </a:r>
            <a:r>
              <a:rPr lang="en-IN" sz="3000" dirty="0">
                <a:solidFill>
                  <a:schemeClr val="accent2">
                    <a:lumMod val="50000"/>
                  </a:schemeClr>
                </a:solidFill>
                <a:latin typeface="Times New Roman" panose="02020603050405020304" pitchFamily="18" charset="0"/>
                <a:cs typeface="Times New Roman" panose="02020603050405020304" pitchFamily="18" charset="0"/>
              </a:rPr>
              <a:t>j&lt;columns</a:t>
            </a:r>
            <a:r>
              <a:rPr lang="en-GB" sz="3000" dirty="0">
                <a:latin typeface="Times New Roman" panose="02020603050405020304" pitchFamily="18" charset="0"/>
                <a:cs typeface="Times New Roman" panose="02020603050405020304" pitchFamily="18" charset="0"/>
              </a:rPr>
              <a:t>) is true.</a:t>
            </a:r>
          </a:p>
          <a:p>
            <a:pPr marL="986155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If the condition (</a:t>
            </a:r>
            <a:r>
              <a:rPr lang="en-IN" sz="3000" dirty="0">
                <a:solidFill>
                  <a:schemeClr val="accent2">
                    <a:lumMod val="50000"/>
                  </a:schemeClr>
                </a:solidFill>
                <a:latin typeface="Times New Roman" panose="02020603050405020304" pitchFamily="18" charset="0"/>
                <a:cs typeface="Times New Roman" panose="02020603050405020304" pitchFamily="18" charset="0"/>
              </a:rPr>
              <a:t>j&lt;columns</a:t>
            </a:r>
            <a:r>
              <a:rPr lang="en-GB" sz="3000" dirty="0">
                <a:latin typeface="Times New Roman" panose="02020603050405020304" pitchFamily="18" charset="0"/>
                <a:cs typeface="Times New Roman" panose="02020603050405020304" pitchFamily="18" charset="0"/>
              </a:rPr>
              <a:t>) is false, then the control moves to </a:t>
            </a:r>
            <a:r>
              <a:rPr lang="en-GB" sz="3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000" b="1" dirty="0">
                <a:solidFill>
                  <a:schemeClr val="accent3">
                    <a:lumMod val="50000"/>
                  </a:schemeClr>
                </a:solidFill>
                <a:latin typeface="Times New Roman" panose="02020603050405020304" pitchFamily="18" charset="0"/>
                <a:cs typeface="Times New Roman" panose="02020603050405020304" pitchFamily="18" charset="0"/>
              </a:rPr>
              <a:t>++;</a:t>
            </a:r>
            <a:r>
              <a:rPr lang="en-GB" sz="3000" dirty="0">
                <a:latin typeface="Times New Roman" panose="02020603050405020304" pitchFamily="18" charset="0"/>
                <a:cs typeface="Times New Roman" panose="02020603050405020304" pitchFamily="18" charset="0"/>
              </a:rPr>
              <a:t> and increases ‘</a:t>
            </a:r>
            <a:r>
              <a:rPr lang="en-GB" sz="3000" b="1" dirty="0" err="1">
                <a:latin typeface="Times New Roman" panose="02020603050405020304" pitchFamily="18" charset="0"/>
                <a:cs typeface="Times New Roman" panose="02020603050405020304" pitchFamily="18" charset="0"/>
              </a:rPr>
              <a:t>i</a:t>
            </a:r>
            <a:r>
              <a:rPr lang="en-GB" sz="3000" dirty="0">
                <a:latin typeface="Times New Roman" panose="02020603050405020304" pitchFamily="18" charset="0"/>
                <a:cs typeface="Times New Roman" panose="02020603050405020304" pitchFamily="18" charset="0"/>
              </a:rPr>
              <a:t>’ value by 1.</a:t>
            </a:r>
          </a:p>
          <a:p>
            <a:pPr marL="986155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Now, the condition (</a:t>
            </a:r>
            <a:r>
              <a:rPr lang="en-IN" sz="3000" b="1" i="1" dirty="0" err="1">
                <a:solidFill>
                  <a:schemeClr val="accent2">
                    <a:lumMod val="50000"/>
                  </a:schemeClr>
                </a:solidFill>
                <a:latin typeface="Times New Roman" panose="02020603050405020304" pitchFamily="18" charset="0"/>
                <a:cs typeface="Times New Roman" panose="02020603050405020304" pitchFamily="18" charset="0"/>
              </a:rPr>
              <a:t>i</a:t>
            </a:r>
            <a:r>
              <a:rPr lang="en-IN" sz="3000" b="1" i="1" dirty="0">
                <a:solidFill>
                  <a:schemeClr val="accent2">
                    <a:lumMod val="50000"/>
                  </a:schemeClr>
                </a:solidFill>
                <a:latin typeface="Times New Roman" panose="02020603050405020304" pitchFamily="18" charset="0"/>
                <a:cs typeface="Times New Roman" panose="02020603050405020304" pitchFamily="18" charset="0"/>
              </a:rPr>
              <a:t>&lt;rows</a:t>
            </a:r>
            <a:r>
              <a:rPr lang="en-GB" sz="3000" dirty="0">
                <a:latin typeface="Times New Roman" panose="02020603050405020304" pitchFamily="18" charset="0"/>
                <a:cs typeface="Times New Roman" panose="02020603050405020304" pitchFamily="18" charset="0"/>
              </a:rPr>
              <a:t>) is tested, if the condition is true, then the </a:t>
            </a:r>
            <a:r>
              <a:rPr lang="en-GB" sz="3000" b="1" i="1" dirty="0">
                <a:latin typeface="Times New Roman" panose="02020603050405020304" pitchFamily="18" charset="0"/>
                <a:cs typeface="Times New Roman" panose="02020603050405020304" pitchFamily="18" charset="0"/>
              </a:rPr>
              <a:t>inner while loop</a:t>
            </a:r>
            <a:r>
              <a:rPr lang="en-GB" sz="3000" dirty="0">
                <a:latin typeface="Times New Roman" panose="02020603050405020304" pitchFamily="18" charset="0"/>
                <a:cs typeface="Times New Roman" panose="02020603050405020304" pitchFamily="18" charset="0"/>
              </a:rPr>
              <a:t> is executed one more time (that reads another row of elements). This will be repeated as long as condition (</a:t>
            </a:r>
            <a:r>
              <a:rPr lang="en-IN" sz="3000" b="1" i="1" dirty="0" err="1">
                <a:solidFill>
                  <a:schemeClr val="accent2">
                    <a:lumMod val="50000"/>
                  </a:schemeClr>
                </a:solidFill>
                <a:latin typeface="Times New Roman" panose="02020603050405020304" pitchFamily="18" charset="0"/>
                <a:cs typeface="Times New Roman" panose="02020603050405020304" pitchFamily="18" charset="0"/>
              </a:rPr>
              <a:t>i</a:t>
            </a:r>
            <a:r>
              <a:rPr lang="en-IN" sz="3000" b="1" i="1" dirty="0">
                <a:solidFill>
                  <a:schemeClr val="accent2">
                    <a:lumMod val="50000"/>
                  </a:schemeClr>
                </a:solidFill>
                <a:latin typeface="Times New Roman" panose="02020603050405020304" pitchFamily="18" charset="0"/>
                <a:cs typeface="Times New Roman" panose="02020603050405020304" pitchFamily="18" charset="0"/>
              </a:rPr>
              <a:t>&lt;rows</a:t>
            </a:r>
            <a:r>
              <a:rPr lang="en-GB" sz="3000" dirty="0">
                <a:latin typeface="Times New Roman" panose="02020603050405020304" pitchFamily="18" charset="0"/>
                <a:cs typeface="Times New Roman" panose="02020603050405020304" pitchFamily="18" charset="0"/>
              </a:rPr>
              <a:t>) is true. Otherwise control moves to </a:t>
            </a:r>
            <a:r>
              <a:rPr lang="en-GB" sz="3000" b="1" dirty="0">
                <a:latin typeface="Times New Roman" panose="02020603050405020304" pitchFamily="18" charset="0"/>
                <a:cs typeface="Times New Roman" panose="02020603050405020304" pitchFamily="18" charset="0"/>
              </a:rPr>
              <a:t>return 0, </a:t>
            </a:r>
            <a:r>
              <a:rPr lang="en-GB" sz="3000" dirty="0">
                <a:latin typeface="Times New Roman" panose="02020603050405020304" pitchFamily="18" charset="0"/>
                <a:cs typeface="Times New Roman" panose="02020603050405020304" pitchFamily="18" charset="0"/>
              </a:rPr>
              <a:t>executes it and exits the program.</a:t>
            </a:r>
          </a:p>
        </p:txBody>
      </p:sp>
      <p:sp>
        <p:nvSpPr>
          <p:cNvPr id="32" name="Rectangle 3"/>
          <p:cNvSpPr>
            <a:spLocks noChangeArrowheads="1"/>
          </p:cNvSpPr>
          <p:nvPr/>
        </p:nvSpPr>
        <p:spPr bwMode="auto">
          <a:xfrm>
            <a:off x="4718050" y="4591387"/>
            <a:ext cx="5562602" cy="59400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000" dirty="0">
                <a:latin typeface="Times New Roman" panose="02020603050405020304" pitchFamily="18" charset="0"/>
                <a:cs typeface="Times New Roman" panose="02020603050405020304" pitchFamily="18" charset="0"/>
              </a:rPr>
              <a:t>#include&lt;stdio.h&gt;</a:t>
            </a:r>
          </a:p>
          <a:p>
            <a:r>
              <a:rPr lang="en-IN" sz="2000" dirty="0">
                <a:latin typeface="Times New Roman" panose="02020603050405020304" pitchFamily="18" charset="0"/>
                <a:cs typeface="Times New Roman" panose="02020603050405020304" pitchFamily="18" charset="0"/>
              </a:rPr>
              <a:t>int main()</a:t>
            </a:r>
          </a:p>
          <a:p>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int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=0,j,rows,columns;</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("Enter the number of rows and columns:");</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("%d %d", &amp;rows, &amp;columns);</a:t>
            </a:r>
          </a:p>
          <a:p>
            <a:r>
              <a:rPr lang="en-IN" sz="2000" dirty="0">
                <a:latin typeface="Times New Roman" panose="02020603050405020304" pitchFamily="18" charset="0"/>
                <a:cs typeface="Times New Roman" panose="02020603050405020304" pitchFamily="18" charset="0"/>
              </a:rPr>
              <a:t>    int a[rows][columns];</a:t>
            </a:r>
          </a:p>
          <a:p>
            <a:r>
              <a:rPr lang="en-IN" sz="2000" dirty="0">
                <a:latin typeface="Times New Roman" panose="02020603050405020304" pitchFamily="18" charset="0"/>
                <a:cs typeface="Times New Roman" panose="02020603050405020304" pitchFamily="18" charset="0"/>
              </a:rPr>
              <a:t>    while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&lt;rows)</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j=0;</a:t>
            </a:r>
          </a:p>
          <a:p>
            <a:r>
              <a:rPr lang="en-IN" sz="2000" dirty="0">
                <a:latin typeface="Times New Roman" panose="02020603050405020304" pitchFamily="18" charset="0"/>
                <a:cs typeface="Times New Roman" panose="02020603050405020304" pitchFamily="18" charset="0"/>
              </a:rPr>
              <a:t>        while(j&lt;columns)</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d",&amp;a</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][j]);</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return 0;</a:t>
            </a:r>
          </a:p>
          <a:p>
            <a:r>
              <a:rPr lang="en-IN" sz="2000" dirty="0">
                <a:latin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6FAA359B-4B00-33E0-D146-9E209E3162CC}"/>
              </a:ext>
            </a:extLst>
          </p:cNvPr>
          <p:cNvSpPr/>
          <p:nvPr/>
        </p:nvSpPr>
        <p:spPr>
          <a:xfrm>
            <a:off x="776287" y="5175558"/>
            <a:ext cx="4017963" cy="3416320"/>
          </a:xfrm>
          <a:prstGeom prst="rect">
            <a:avLst/>
          </a:prstGeom>
        </p:spPr>
        <p:txBody>
          <a:bodyPr wrap="square">
            <a:spAutoFit/>
          </a:bodyPr>
          <a:lstStyle/>
          <a:p>
            <a:r>
              <a:rPr lang="en-GB" b="1" dirty="0">
                <a:latin typeface="Courier New" panose="02070309020205020404" pitchFamily="49" charset="0"/>
                <a:cs typeface="Courier New" panose="02070309020205020404" pitchFamily="49" charset="0"/>
              </a:rPr>
              <a:t>Syntax of nested while Loop:</a:t>
            </a:r>
          </a:p>
          <a:p>
            <a:r>
              <a:rPr lang="en-GB" dirty="0">
                <a:latin typeface="Courier New" panose="02070309020205020404" pitchFamily="49" charset="0"/>
                <a:cs typeface="Courier New" panose="02070309020205020404" pitchFamily="49" charset="0"/>
              </a:rPr>
              <a:t> 	</a:t>
            </a:r>
            <a:r>
              <a:rPr lang="en-GB" b="1" i="1" dirty="0">
                <a:latin typeface="Courier New" panose="02070309020205020404" pitchFamily="49" charset="0"/>
                <a:cs typeface="Courier New" panose="02070309020205020404" pitchFamily="49" charset="0"/>
              </a:rPr>
              <a:t>statement x; </a:t>
            </a:r>
          </a:p>
          <a:p>
            <a:r>
              <a:rPr lang="en-GB" b="1" i="1" dirty="0">
                <a:latin typeface="Courier New" panose="02070309020205020404" pitchFamily="49" charset="0"/>
                <a:cs typeface="Courier New" panose="02070309020205020404" pitchFamily="49" charset="0"/>
              </a:rPr>
              <a:t>	</a:t>
            </a:r>
            <a:r>
              <a:rPr lang="en-GB" b="1" i="1" dirty="0">
                <a:solidFill>
                  <a:schemeClr val="accent3">
                    <a:lumMod val="50000"/>
                  </a:schemeClr>
                </a:solidFill>
                <a:latin typeface="Courier New" panose="02070309020205020404" pitchFamily="49" charset="0"/>
                <a:cs typeface="Courier New" panose="02070309020205020404" pitchFamily="49" charset="0"/>
              </a:rPr>
              <a:t>while</a:t>
            </a:r>
            <a:r>
              <a:rPr lang="en-GB" b="1" i="1" dirty="0">
                <a:latin typeface="Courier New" panose="02070309020205020404" pitchFamily="49" charset="0"/>
                <a:cs typeface="Courier New" panose="02070309020205020404" pitchFamily="49" charset="0"/>
              </a:rPr>
              <a:t> (</a:t>
            </a:r>
            <a:r>
              <a:rPr lang="en-GB" b="1" i="1" dirty="0">
                <a:solidFill>
                  <a:schemeClr val="accent2">
                    <a:lumMod val="50000"/>
                  </a:schemeClr>
                </a:solidFill>
                <a:latin typeface="Courier New" panose="02070309020205020404" pitchFamily="49" charset="0"/>
                <a:cs typeface="Courier New" panose="02070309020205020404" pitchFamily="49" charset="0"/>
              </a:rPr>
              <a:t>condition</a:t>
            </a:r>
            <a:r>
              <a:rPr lang="en-GB" b="1" i="1" dirty="0">
                <a:latin typeface="Courier New" panose="02070309020205020404" pitchFamily="49" charset="0"/>
                <a:cs typeface="Courier New" panose="02070309020205020404" pitchFamily="49" charset="0"/>
              </a:rPr>
              <a:t>) </a:t>
            </a:r>
          </a:p>
          <a:p>
            <a:r>
              <a:rPr lang="en-GB" b="1" i="1" dirty="0">
                <a:latin typeface="Courier New" panose="02070309020205020404" pitchFamily="49" charset="0"/>
                <a:cs typeface="Courier New" panose="02070309020205020404" pitchFamily="49" charset="0"/>
              </a:rPr>
              <a:t>	{ </a:t>
            </a:r>
          </a:p>
          <a:p>
            <a:r>
              <a:rPr lang="en-GB" b="1" i="1" dirty="0">
                <a:solidFill>
                  <a:schemeClr val="accent3">
                    <a:lumMod val="50000"/>
                  </a:schemeClr>
                </a:solidFill>
                <a:latin typeface="Courier New" panose="02070309020205020404" pitchFamily="49" charset="0"/>
                <a:cs typeface="Courier New" panose="02070309020205020404" pitchFamily="49" charset="0"/>
              </a:rPr>
              <a:t>		while</a:t>
            </a:r>
            <a:r>
              <a:rPr lang="en-GB" b="1" i="1" dirty="0">
                <a:latin typeface="Courier New" panose="02070309020205020404" pitchFamily="49" charset="0"/>
                <a:cs typeface="Courier New" panose="02070309020205020404" pitchFamily="49" charset="0"/>
              </a:rPr>
              <a:t> (</a:t>
            </a:r>
            <a:r>
              <a:rPr lang="en-GB" b="1" i="1" dirty="0">
                <a:solidFill>
                  <a:schemeClr val="accent2">
                    <a:lumMod val="50000"/>
                  </a:schemeClr>
                </a:solidFill>
                <a:latin typeface="Courier New" panose="02070309020205020404" pitchFamily="49" charset="0"/>
                <a:cs typeface="Courier New" panose="02070309020205020404" pitchFamily="49" charset="0"/>
              </a:rPr>
              <a:t>condition</a:t>
            </a:r>
            <a:r>
              <a:rPr lang="en-GB" b="1" i="1" dirty="0">
                <a:latin typeface="Courier New" panose="02070309020205020404" pitchFamily="49" charset="0"/>
                <a:cs typeface="Courier New" panose="02070309020205020404" pitchFamily="49" charset="0"/>
              </a:rPr>
              <a:t>) {</a:t>
            </a:r>
          </a:p>
          <a:p>
            <a:r>
              <a:rPr lang="en-GB" b="1" i="1" dirty="0">
                <a:latin typeface="Courier New" panose="02070309020205020404" pitchFamily="49" charset="0"/>
                <a:cs typeface="Courier New" panose="02070309020205020404" pitchFamily="49" charset="0"/>
              </a:rPr>
              <a:t>		//inner loop 			       		</a:t>
            </a:r>
            <a:r>
              <a:rPr lang="en-GB" b="1" i="1" dirty="0">
                <a:solidFill>
                  <a:schemeClr val="accent3">
                    <a:lumMod val="50000"/>
                  </a:schemeClr>
                </a:solidFill>
                <a:latin typeface="Courier New" panose="02070309020205020404" pitchFamily="49" charset="0"/>
                <a:cs typeface="Courier New" panose="02070309020205020404" pitchFamily="49" charset="0"/>
              </a:rPr>
              <a:t>statement block;</a:t>
            </a:r>
          </a:p>
          <a:p>
            <a:r>
              <a:rPr lang="en-GB" b="1" i="1" dirty="0">
                <a:solidFill>
                  <a:schemeClr val="accent3">
                    <a:lumMod val="50000"/>
                  </a:schemeClr>
                </a:solidFill>
                <a:latin typeface="Courier New" panose="02070309020205020404" pitchFamily="49" charset="0"/>
                <a:cs typeface="Courier New" panose="02070309020205020404" pitchFamily="49" charset="0"/>
              </a:rPr>
              <a:t>		}</a:t>
            </a:r>
          </a:p>
          <a:p>
            <a:r>
              <a:rPr lang="en-GB" b="1" i="1" dirty="0">
                <a:latin typeface="Courier New" panose="02070309020205020404" pitchFamily="49" charset="0"/>
                <a:cs typeface="Courier New" panose="02070309020205020404" pitchFamily="49" charset="0"/>
              </a:rPr>
              <a:t>		//outer loop 		    			</a:t>
            </a:r>
            <a:r>
              <a:rPr lang="en-GB"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b="1" i="1" dirty="0">
                <a:latin typeface="Courier New" panose="02070309020205020404" pitchFamily="49" charset="0"/>
                <a:cs typeface="Courier New" panose="02070309020205020404" pitchFamily="49" charset="0"/>
              </a:rPr>
              <a:t>	} </a:t>
            </a:r>
          </a:p>
          <a:p>
            <a:r>
              <a:rPr lang="en-GB" b="1" i="1" dirty="0">
                <a:latin typeface="Courier New" panose="02070309020205020404" pitchFamily="49" charset="0"/>
                <a:cs typeface="Courier New" panose="02070309020205020404" pitchFamily="49" charset="0"/>
              </a:rPr>
              <a:t>	statement y;</a:t>
            </a:r>
            <a:endParaRPr lang="en-IN" b="1" i="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6F0D9974-AC14-AA56-D8AA-CD24164DD8FC}"/>
              </a:ext>
            </a:extLst>
          </p:cNvPr>
          <p:cNvSpPr txBox="1"/>
          <p:nvPr/>
        </p:nvSpPr>
        <p:spPr>
          <a:xfrm>
            <a:off x="2355850" y="10664765"/>
            <a:ext cx="10085294"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Example C Program to create and read  the values into 2D array.</a:t>
            </a:r>
          </a:p>
        </p:txBody>
      </p:sp>
    </p:spTree>
    <p:extLst>
      <p:ext uri="{BB962C8B-B14F-4D97-AF65-F5344CB8AC3E}">
        <p14:creationId xmlns:p14="http://schemas.microsoft.com/office/powerpoint/2010/main" val="2805311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1718"/>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Rectangle 10"/>
          <p:cNvSpPr/>
          <p:nvPr/>
        </p:nvSpPr>
        <p:spPr>
          <a:xfrm>
            <a:off x="3346450" y="466378"/>
            <a:ext cx="4317207"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3. ii) </a:t>
            </a:r>
            <a:r>
              <a:rPr lang="en-IN" sz="4000" b="1" i="1" dirty="0">
                <a:solidFill>
                  <a:srgbClr val="005893"/>
                </a:solidFill>
                <a:latin typeface="Times New Roman" panose="02020603050405020304" pitchFamily="18" charset="0"/>
                <a:cs typeface="Times New Roman" panose="02020603050405020304" pitchFamily="18" charset="0"/>
              </a:rPr>
              <a:t>do-while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2" name="Rectangle 1"/>
          <p:cNvSpPr/>
          <p:nvPr/>
        </p:nvSpPr>
        <p:spPr>
          <a:xfrm>
            <a:off x="8147050" y="1311275"/>
            <a:ext cx="11038624" cy="9787295"/>
          </a:xfrm>
          <a:prstGeom prst="rect">
            <a:avLst/>
          </a:prstGeom>
        </p:spPr>
        <p:txBody>
          <a:bodyPr wrap="square">
            <a:spAutoFit/>
          </a:bodyPr>
          <a:lstStyle/>
          <a:p>
            <a:pPr marL="571500" indent="-571500" algn="just">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It is similar to </a:t>
            </a:r>
            <a:r>
              <a:rPr lang="en-GB" sz="3500" b="1" i="1" dirty="0">
                <a:latin typeface="Times New Roman" panose="02020603050405020304" pitchFamily="18" charset="0"/>
                <a:cs typeface="Times New Roman" panose="02020603050405020304" pitchFamily="18" charset="0"/>
              </a:rPr>
              <a:t>while</a:t>
            </a:r>
            <a:r>
              <a:rPr lang="en-GB" sz="3500" dirty="0">
                <a:latin typeface="Times New Roman" panose="02020603050405020304" pitchFamily="18" charset="0"/>
                <a:cs typeface="Times New Roman" panose="02020603050405020304" pitchFamily="18" charset="0"/>
              </a:rPr>
              <a:t> loop, but not exactly same as </a:t>
            </a:r>
            <a:r>
              <a:rPr lang="en-GB" sz="3500" b="1" i="1" dirty="0">
                <a:latin typeface="Times New Roman" panose="02020603050405020304" pitchFamily="18" charset="0"/>
                <a:cs typeface="Times New Roman" panose="02020603050405020304" pitchFamily="18" charset="0"/>
              </a:rPr>
              <a:t>while</a:t>
            </a:r>
            <a:r>
              <a:rPr lang="en-GB" sz="3500" dirty="0">
                <a:latin typeface="Times New Roman" panose="02020603050405020304" pitchFamily="18" charset="0"/>
                <a:cs typeface="Times New Roman" panose="02020603050405020304" pitchFamily="18" charset="0"/>
              </a:rPr>
              <a:t> loop and the only difference is that in a </a:t>
            </a:r>
            <a:r>
              <a:rPr lang="en-GB" sz="3500" b="1" i="1" dirty="0">
                <a:latin typeface="Times New Roman" panose="02020603050405020304" pitchFamily="18" charset="0"/>
                <a:cs typeface="Times New Roman" panose="02020603050405020304" pitchFamily="18" charset="0"/>
              </a:rPr>
              <a:t>do–while </a:t>
            </a:r>
            <a:r>
              <a:rPr lang="en-GB" sz="3500" dirty="0">
                <a:latin typeface="Times New Roman" panose="02020603050405020304" pitchFamily="18" charset="0"/>
                <a:cs typeface="Times New Roman" panose="02020603050405020304" pitchFamily="18" charset="0"/>
              </a:rPr>
              <a:t>loop, the </a:t>
            </a:r>
            <a:r>
              <a:rPr lang="en-GB" sz="3500" b="1" i="1" dirty="0">
                <a:solidFill>
                  <a:schemeClr val="accent2">
                    <a:lumMod val="50000"/>
                  </a:schemeClr>
                </a:solidFill>
                <a:latin typeface="Courier New" panose="02070309020205020404" pitchFamily="49" charset="0"/>
                <a:cs typeface="Courier New" panose="02070309020205020404" pitchFamily="49" charset="0"/>
              </a:rPr>
              <a:t>condition </a:t>
            </a:r>
            <a:r>
              <a:rPr lang="en-GB" sz="3500" dirty="0">
                <a:latin typeface="Times New Roman" panose="02020603050405020304" pitchFamily="18" charset="0"/>
                <a:cs typeface="Times New Roman" panose="02020603050405020304" pitchFamily="18" charset="0"/>
              </a:rPr>
              <a:t>is evaluated at the end of the execution of the </a:t>
            </a:r>
            <a:r>
              <a:rPr lang="en-GB" sz="35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5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Since the test </a:t>
            </a:r>
            <a:r>
              <a:rPr lang="en-GB" sz="35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500" dirty="0">
                <a:latin typeface="Times New Roman" panose="02020603050405020304" pitchFamily="18" charset="0"/>
                <a:cs typeface="Times New Roman" panose="02020603050405020304" pitchFamily="18" charset="0"/>
              </a:rPr>
              <a:t> is checked at the end, hence the body of the loop (</a:t>
            </a:r>
            <a:r>
              <a:rPr lang="en-GB" sz="35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500" dirty="0">
                <a:latin typeface="Times New Roman" panose="02020603050405020304" pitchFamily="18" charset="0"/>
                <a:cs typeface="Times New Roman" panose="02020603050405020304" pitchFamily="18" charset="0"/>
              </a:rPr>
              <a:t>) gets executed at least once even though the </a:t>
            </a:r>
            <a:r>
              <a:rPr lang="en-GB" sz="3500" b="1" i="1" dirty="0">
                <a:solidFill>
                  <a:schemeClr val="accent2">
                    <a:lumMod val="50000"/>
                  </a:schemeClr>
                </a:solidFill>
                <a:latin typeface="Courier New" panose="02070309020205020404" pitchFamily="49" charset="0"/>
                <a:cs typeface="Courier New" panose="02070309020205020404" pitchFamily="49" charset="0"/>
              </a:rPr>
              <a:t>condition </a:t>
            </a:r>
            <a:r>
              <a:rPr lang="en-GB" sz="3500" dirty="0">
                <a:latin typeface="Times New Roman" panose="02020603050405020304" pitchFamily="18" charset="0"/>
                <a:cs typeface="Times New Roman" panose="02020603050405020304" pitchFamily="18" charset="0"/>
              </a:rPr>
              <a:t>is false.</a:t>
            </a:r>
          </a:p>
          <a:p>
            <a:pPr marL="571500" indent="-571500" algn="just">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As it is given in the syntax, the </a:t>
            </a:r>
            <a:r>
              <a:rPr lang="en-GB" sz="3500" b="1" i="1" dirty="0">
                <a:latin typeface="Times New Roman" panose="02020603050405020304" pitchFamily="18" charset="0"/>
                <a:cs typeface="Times New Roman" panose="02020603050405020304" pitchFamily="18" charset="0"/>
              </a:rPr>
              <a:t>do–while</a:t>
            </a:r>
            <a:r>
              <a:rPr lang="en-GB" sz="3500" dirty="0">
                <a:latin typeface="Times New Roman" panose="02020603050405020304" pitchFamily="18" charset="0"/>
                <a:cs typeface="Times New Roman" panose="02020603050405020304" pitchFamily="18" charset="0"/>
              </a:rPr>
              <a:t> loop continues to execute while the </a:t>
            </a:r>
            <a:r>
              <a:rPr lang="en-GB" sz="35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500" dirty="0">
                <a:latin typeface="Times New Roman" panose="02020603050405020304" pitchFamily="18" charset="0"/>
                <a:cs typeface="Times New Roman" panose="02020603050405020304" pitchFamily="18" charset="0"/>
              </a:rPr>
              <a:t> is true and when the </a:t>
            </a:r>
            <a:r>
              <a:rPr lang="en-GB" sz="35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500" dirty="0">
                <a:latin typeface="Times New Roman" panose="02020603050405020304" pitchFamily="18" charset="0"/>
                <a:cs typeface="Times New Roman" panose="02020603050405020304" pitchFamily="18" charset="0"/>
              </a:rPr>
              <a:t> becomes false, the control jumps to the </a:t>
            </a:r>
            <a:r>
              <a:rPr lang="en-GB" sz="3500" b="1" i="1" dirty="0">
                <a:latin typeface="Courier New" panose="02070309020205020404" pitchFamily="49" charset="0"/>
                <a:cs typeface="Courier New" panose="02070309020205020404" pitchFamily="49" charset="0"/>
              </a:rPr>
              <a:t>statement y.</a:t>
            </a:r>
            <a:r>
              <a:rPr lang="en-GB" sz="3500" dirty="0">
                <a:latin typeface="Times New Roman" panose="02020603050405020304" pitchFamily="18" charset="0"/>
                <a:cs typeface="Times New Roman" panose="02020603050405020304" pitchFamily="18" charset="0"/>
              </a:rPr>
              <a:t> </a:t>
            </a:r>
          </a:p>
          <a:p>
            <a:pPr marL="571500" indent="-571500" algn="just">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Like while, it’s another indefinite loop, the number of times that loop to be executed is decided during run time.</a:t>
            </a:r>
          </a:p>
          <a:p>
            <a:pPr marL="571500" indent="-571500" algn="just">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The major disadvantage of using a </a:t>
            </a:r>
            <a:r>
              <a:rPr lang="en-GB" sz="3500" b="1" i="1" dirty="0">
                <a:latin typeface="Times New Roman" panose="02020603050405020304" pitchFamily="18" charset="0"/>
                <a:cs typeface="Times New Roman" panose="02020603050405020304" pitchFamily="18" charset="0"/>
              </a:rPr>
              <a:t>do–while</a:t>
            </a:r>
            <a:r>
              <a:rPr lang="en-GB" sz="3500" dirty="0">
                <a:latin typeface="Times New Roman" panose="02020603050405020304" pitchFamily="18" charset="0"/>
                <a:cs typeface="Times New Roman" panose="02020603050405020304" pitchFamily="18" charset="0"/>
              </a:rPr>
              <a:t> loop is that it always executes at least once, so even if the user enters some invalid data, still the </a:t>
            </a:r>
            <a:r>
              <a:rPr lang="en-GB" sz="35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500" dirty="0">
                <a:latin typeface="Times New Roman" panose="02020603050405020304" pitchFamily="18" charset="0"/>
                <a:cs typeface="Times New Roman" panose="02020603050405020304" pitchFamily="18" charset="0"/>
              </a:rPr>
              <a:t> will be executed. </a:t>
            </a:r>
          </a:p>
        </p:txBody>
      </p:sp>
      <p:sp>
        <p:nvSpPr>
          <p:cNvPr id="13" name="Rectangle 12"/>
          <p:cNvSpPr/>
          <p:nvPr/>
        </p:nvSpPr>
        <p:spPr>
          <a:xfrm>
            <a:off x="926098" y="1712590"/>
            <a:ext cx="5252154" cy="2893100"/>
          </a:xfrm>
          <a:prstGeom prst="rect">
            <a:avLst/>
          </a:prstGeom>
        </p:spPr>
        <p:txBody>
          <a:bodyPr wrap="square">
            <a:spAutoFit/>
          </a:bodyPr>
          <a:lstStyle/>
          <a:p>
            <a:r>
              <a:rPr lang="en-GB" sz="2500" b="1" i="1" dirty="0">
                <a:latin typeface="Courier New" panose="02070309020205020404" pitchFamily="49" charset="0"/>
                <a:cs typeface="Courier New" panose="02070309020205020404" pitchFamily="49" charset="0"/>
              </a:rPr>
              <a:t>Syntax of do-while Loop</a:t>
            </a:r>
          </a:p>
          <a:p>
            <a:r>
              <a:rPr lang="en-GB" sz="2500" b="1" i="1" dirty="0">
                <a:latin typeface="Courier New" panose="02070309020205020404" pitchFamily="49" charset="0"/>
                <a:cs typeface="Courier New" panose="02070309020205020404" pitchFamily="49" charset="0"/>
              </a:rPr>
              <a:t> 	statement x; </a:t>
            </a:r>
          </a:p>
          <a:p>
            <a:r>
              <a:rPr lang="en-GB" sz="2500" b="1" i="1" dirty="0">
                <a:latin typeface="Courier New" panose="02070309020205020404" pitchFamily="49" charset="0"/>
                <a:cs typeface="Courier New" panose="02070309020205020404" pitchFamily="49" charset="0"/>
              </a:rPr>
              <a:t>	do</a:t>
            </a:r>
          </a:p>
          <a:p>
            <a:r>
              <a:rPr lang="en-GB" sz="2500" b="1" i="1" dirty="0">
                <a:latin typeface="Courier New" panose="02070309020205020404" pitchFamily="49" charset="0"/>
                <a:cs typeface="Courier New" panose="02070309020205020404" pitchFamily="49" charset="0"/>
              </a:rPr>
              <a:t>	{ </a:t>
            </a:r>
          </a:p>
          <a:p>
            <a:r>
              <a:rPr lang="en-GB" sz="2500" b="1" i="1" dirty="0">
                <a:latin typeface="Courier New" panose="02070309020205020404" pitchFamily="49" charset="0"/>
                <a:cs typeface="Courier New" panose="02070309020205020404" pitchFamily="49" charset="0"/>
              </a:rPr>
              <a:t>	</a:t>
            </a:r>
            <a:r>
              <a:rPr lang="en-GB" sz="2500"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sz="2500" b="1" i="1" dirty="0">
                <a:latin typeface="Courier New" panose="02070309020205020404" pitchFamily="49" charset="0"/>
                <a:cs typeface="Courier New" panose="02070309020205020404" pitchFamily="49" charset="0"/>
              </a:rPr>
              <a:t>	} while (</a:t>
            </a:r>
            <a:r>
              <a:rPr lang="en-GB" sz="25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statement y;</a:t>
            </a:r>
            <a:endParaRPr lang="en-IN" sz="2500" b="1" i="1" dirty="0">
              <a:latin typeface="Courier New" panose="02070309020205020404" pitchFamily="49" charset="0"/>
              <a:cs typeface="Courier New" panose="02070309020205020404" pitchFamily="49" charset="0"/>
            </a:endParaRPr>
          </a:p>
        </p:txBody>
      </p:sp>
      <p:grpSp>
        <p:nvGrpSpPr>
          <p:cNvPr id="3" name="Group 2">
            <a:extLst>
              <a:ext uri="{FF2B5EF4-FFF2-40B4-BE49-F238E27FC236}">
                <a16:creationId xmlns:a16="http://schemas.microsoft.com/office/drawing/2014/main" id="{DA07D7FB-6981-722F-193F-B0755D084DE0}"/>
              </a:ext>
            </a:extLst>
          </p:cNvPr>
          <p:cNvGrpSpPr/>
          <p:nvPr/>
        </p:nvGrpSpPr>
        <p:grpSpPr>
          <a:xfrm>
            <a:off x="4130922" y="3255014"/>
            <a:ext cx="3976973" cy="6875544"/>
            <a:chOff x="6727540" y="1354091"/>
            <a:chExt cx="5386233" cy="7744891"/>
          </a:xfrm>
        </p:grpSpPr>
        <p:sp>
          <p:nvSpPr>
            <p:cNvPr id="4" name="Rectangle 3">
              <a:extLst>
                <a:ext uri="{FF2B5EF4-FFF2-40B4-BE49-F238E27FC236}">
                  <a16:creationId xmlns:a16="http://schemas.microsoft.com/office/drawing/2014/main" id="{527F4C9C-D625-34C8-2C32-22F6139220F3}"/>
                </a:ext>
              </a:extLst>
            </p:cNvPr>
            <p:cNvSpPr/>
            <p:nvPr/>
          </p:nvSpPr>
          <p:spPr>
            <a:xfrm>
              <a:off x="8419611" y="3005704"/>
              <a:ext cx="3467748" cy="8379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3">
                      <a:lumMod val="50000"/>
                    </a:schemeClr>
                  </a:solidFill>
                  <a:latin typeface="Times New Roman" panose="02020603050405020304" pitchFamily="18" charset="0"/>
                  <a:cs typeface="Times New Roman" panose="02020603050405020304" pitchFamily="18" charset="0"/>
                </a:rPr>
                <a:t>statement block</a:t>
              </a:r>
              <a:endParaRPr lang="en-IN" sz="2200" b="1" i="1" dirty="0">
                <a:solidFill>
                  <a:schemeClr val="accent3">
                    <a:lumMod val="50000"/>
                  </a:schemeClr>
                </a:solidFill>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079842C9-55DB-1AA7-4DAF-CC2012EF737D}"/>
                </a:ext>
              </a:extLst>
            </p:cNvPr>
            <p:cNvCxnSpPr>
              <a:stCxn id="4" idx="2"/>
            </p:cNvCxnSpPr>
            <p:nvPr/>
          </p:nvCxnSpPr>
          <p:spPr>
            <a:xfrm flipH="1">
              <a:off x="10153475" y="3843623"/>
              <a:ext cx="10" cy="720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1F4C40D-8D7B-2643-2BBF-EBE869AF2DE9}"/>
                </a:ext>
              </a:extLst>
            </p:cNvPr>
            <p:cNvCxnSpPr/>
            <p:nvPr/>
          </p:nvCxnSpPr>
          <p:spPr>
            <a:xfrm flipH="1">
              <a:off x="10158908" y="5385538"/>
              <a:ext cx="11" cy="720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Diamond 6">
              <a:extLst>
                <a:ext uri="{FF2B5EF4-FFF2-40B4-BE49-F238E27FC236}">
                  <a16:creationId xmlns:a16="http://schemas.microsoft.com/office/drawing/2014/main" id="{6D029F72-20D2-6DF1-238F-6F6CB7CE42B4}"/>
                </a:ext>
              </a:extLst>
            </p:cNvPr>
            <p:cNvSpPr/>
            <p:nvPr/>
          </p:nvSpPr>
          <p:spPr>
            <a:xfrm>
              <a:off x="8209789" y="6104299"/>
              <a:ext cx="3903984" cy="1389353"/>
            </a:xfrm>
            <a:prstGeom prst="diamond">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2">
                      <a:lumMod val="50000"/>
                    </a:schemeClr>
                  </a:solidFill>
                  <a:latin typeface="Times New Roman" panose="02020603050405020304" pitchFamily="18" charset="0"/>
                  <a:cs typeface="Times New Roman" panose="02020603050405020304" pitchFamily="18" charset="0"/>
                </a:rPr>
                <a:t>condition</a:t>
              </a:r>
              <a:endParaRPr lang="en-IN" sz="2200" b="1" i="1" dirty="0">
                <a:solidFill>
                  <a:schemeClr val="accent2">
                    <a:lumMod val="50000"/>
                  </a:schemeClr>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90BAC8C6-60BF-395C-F86F-BBBF547E84FF}"/>
                </a:ext>
              </a:extLst>
            </p:cNvPr>
            <p:cNvCxnSpPr/>
            <p:nvPr/>
          </p:nvCxnSpPr>
          <p:spPr>
            <a:xfrm flipH="1">
              <a:off x="10157432" y="7488023"/>
              <a:ext cx="11" cy="7730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27EBA70-747C-7EF6-968E-E461282D4037}"/>
                </a:ext>
              </a:extLst>
            </p:cNvPr>
            <p:cNvSpPr/>
            <p:nvPr/>
          </p:nvSpPr>
          <p:spPr>
            <a:xfrm>
              <a:off x="8856223" y="8261063"/>
              <a:ext cx="2685658" cy="8379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i="1" dirty="0">
                  <a:solidFill>
                    <a:schemeClr val="tx1"/>
                  </a:solidFill>
                  <a:latin typeface="Times New Roman" panose="02020603050405020304" pitchFamily="18" charset="0"/>
                  <a:cs typeface="Times New Roman" panose="02020603050405020304" pitchFamily="18" charset="0"/>
                </a:rPr>
                <a:t>statement y</a:t>
              </a:r>
              <a:endParaRPr lang="en-IN" sz="2200" i="1"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CB08B434-744A-FFFA-82D7-B38F752EA0CB}"/>
                </a:ext>
              </a:extLst>
            </p:cNvPr>
            <p:cNvSpPr/>
            <p:nvPr/>
          </p:nvSpPr>
          <p:spPr>
            <a:xfrm>
              <a:off x="8419587" y="4319918"/>
              <a:ext cx="3467772" cy="129226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chemeClr val="tx1"/>
                  </a:solidFill>
                  <a:latin typeface="Times New Roman" panose="02020603050405020304" pitchFamily="18" charset="0"/>
                  <a:cs typeface="Times New Roman" panose="02020603050405020304" pitchFamily="18" charset="0"/>
                </a:rPr>
                <a:t>Update the condition Expression</a:t>
              </a:r>
              <a:endParaRPr lang="en-IN" sz="2200" dirty="0">
                <a:solidFill>
                  <a:schemeClr val="tx1"/>
                </a:solidFill>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A8ABB9EF-CE2B-8E8F-1881-EC504F524343}"/>
                </a:ext>
              </a:extLst>
            </p:cNvPr>
            <p:cNvCxnSpPr>
              <a:endCxn id="18" idx="6"/>
            </p:cNvCxnSpPr>
            <p:nvPr/>
          </p:nvCxnSpPr>
          <p:spPr>
            <a:xfrm flipH="1">
              <a:off x="7517134" y="7874543"/>
              <a:ext cx="26363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5ED43CE-A66A-93FC-C429-47E34ED6984E}"/>
                </a:ext>
              </a:extLst>
            </p:cNvPr>
            <p:cNvSpPr txBox="1"/>
            <p:nvPr/>
          </p:nvSpPr>
          <p:spPr>
            <a:xfrm>
              <a:off x="8427909" y="7403769"/>
              <a:ext cx="1330768" cy="485369"/>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True</a:t>
              </a:r>
            </a:p>
          </p:txBody>
        </p:sp>
        <p:sp>
          <p:nvSpPr>
            <p:cNvPr id="17" name="TextBox 16">
              <a:extLst>
                <a:ext uri="{FF2B5EF4-FFF2-40B4-BE49-F238E27FC236}">
                  <a16:creationId xmlns:a16="http://schemas.microsoft.com/office/drawing/2014/main" id="{1428C35C-6EE5-E734-C2E8-BBC5624AB00B}"/>
                </a:ext>
              </a:extLst>
            </p:cNvPr>
            <p:cNvSpPr txBox="1"/>
            <p:nvPr/>
          </p:nvSpPr>
          <p:spPr>
            <a:xfrm>
              <a:off x="10298216" y="7784770"/>
              <a:ext cx="1156467" cy="485369"/>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False</a:t>
              </a:r>
            </a:p>
          </p:txBody>
        </p:sp>
        <p:sp>
          <p:nvSpPr>
            <p:cNvPr id="18" name="Oval 17">
              <a:extLst>
                <a:ext uri="{FF2B5EF4-FFF2-40B4-BE49-F238E27FC236}">
                  <a16:creationId xmlns:a16="http://schemas.microsoft.com/office/drawing/2014/main" id="{1D18A827-C280-076C-CEE6-05C97C20DC20}"/>
                </a:ext>
              </a:extLst>
            </p:cNvPr>
            <p:cNvSpPr/>
            <p:nvPr/>
          </p:nvSpPr>
          <p:spPr>
            <a:xfrm>
              <a:off x="6727540" y="7525154"/>
              <a:ext cx="789594" cy="69877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2A6A873F-6BEC-F5A8-5A7B-C1B981109E05}"/>
                </a:ext>
              </a:extLst>
            </p:cNvPr>
            <p:cNvSpPr/>
            <p:nvPr/>
          </p:nvSpPr>
          <p:spPr>
            <a:xfrm>
              <a:off x="8427908" y="1354091"/>
              <a:ext cx="3467748" cy="8379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i="1" dirty="0">
                  <a:solidFill>
                    <a:schemeClr val="tx1"/>
                  </a:solidFill>
                  <a:latin typeface="Times New Roman" panose="02020603050405020304" pitchFamily="18" charset="0"/>
                  <a:cs typeface="Times New Roman" panose="02020603050405020304" pitchFamily="18" charset="0"/>
                </a:rPr>
                <a:t>statement x</a:t>
              </a:r>
              <a:endParaRPr lang="en-IN" sz="2200" i="1" dirty="0">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396D3ED2-A23F-9E20-17EB-76971B10B70C}"/>
                </a:ext>
              </a:extLst>
            </p:cNvPr>
            <p:cNvCxnSpPr/>
            <p:nvPr/>
          </p:nvCxnSpPr>
          <p:spPr>
            <a:xfrm flipH="1">
              <a:off x="10157747" y="2178972"/>
              <a:ext cx="10" cy="828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35">
              <a:extLst>
                <a:ext uri="{FF2B5EF4-FFF2-40B4-BE49-F238E27FC236}">
                  <a16:creationId xmlns:a16="http://schemas.microsoft.com/office/drawing/2014/main" id="{3C4B0FA0-F233-4F37-927A-D41750061830}"/>
                </a:ext>
              </a:extLst>
            </p:cNvPr>
            <p:cNvCxnSpPr/>
            <p:nvPr/>
          </p:nvCxnSpPr>
          <p:spPr>
            <a:xfrm rot="5400000" flipH="1" flipV="1">
              <a:off x="6171905" y="3557107"/>
              <a:ext cx="4932000" cy="303113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E1CBBC97-AF4E-29BE-AF2E-19B372819F71}"/>
              </a:ext>
            </a:extLst>
          </p:cNvPr>
          <p:cNvSpPr/>
          <p:nvPr/>
        </p:nvSpPr>
        <p:spPr>
          <a:xfrm>
            <a:off x="3838190" y="10374610"/>
            <a:ext cx="5604260"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Flowchart of the </a:t>
            </a:r>
            <a:r>
              <a:rPr lang="en-IN" sz="2400" b="1" i="1" dirty="0">
                <a:latin typeface="Times New Roman" panose="02020603050405020304" pitchFamily="18" charset="0"/>
                <a:cs typeface="Times New Roman" panose="02020603050405020304" pitchFamily="18" charset="0"/>
              </a:rPr>
              <a:t>do-while</a:t>
            </a:r>
            <a:r>
              <a:rPr lang="en-IN" sz="2400" b="1" dirty="0">
                <a:latin typeface="Times New Roman" panose="02020603050405020304" pitchFamily="18" charset="0"/>
                <a:cs typeface="Times New Roman" panose="02020603050405020304" pitchFamily="18" charset="0"/>
              </a:rPr>
              <a:t> loop.</a:t>
            </a:r>
          </a:p>
        </p:txBody>
      </p:sp>
    </p:spTree>
    <p:extLst>
      <p:ext uri="{BB962C8B-B14F-4D97-AF65-F5344CB8AC3E}">
        <p14:creationId xmlns:p14="http://schemas.microsoft.com/office/powerpoint/2010/main" val="2741247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D44CEC-EA9B-A848-A19C-267B63C46515}"/>
              </a:ext>
            </a:extLst>
          </p:cNvPr>
          <p:cNvSpPr/>
          <p:nvPr/>
        </p:nvSpPr>
        <p:spPr>
          <a:xfrm>
            <a:off x="0" y="-71718"/>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43" name="Rectangle 42"/>
          <p:cNvSpPr/>
          <p:nvPr/>
        </p:nvSpPr>
        <p:spPr>
          <a:xfrm>
            <a:off x="2203450" y="4529832"/>
            <a:ext cx="4493538" cy="6001643"/>
          </a:xfrm>
          <a:prstGeom prst="rect">
            <a:avLst/>
          </a:prstGeom>
          <a:ln w="12700">
            <a:solidFill>
              <a:schemeClr val="tx1"/>
            </a:solidFill>
          </a:ln>
        </p:spPr>
        <p:txBody>
          <a:bodyPr wrap="none">
            <a:spAutoFit/>
          </a:bodyPr>
          <a:lstStyle/>
          <a:p>
            <a:r>
              <a:rPr lang="en-GB" sz="3200" dirty="0">
                <a:latin typeface="Times New Roman" panose="02020603050405020304" pitchFamily="18" charset="0"/>
                <a:cs typeface="Times New Roman" panose="02020603050405020304" pitchFamily="18" charset="0"/>
              </a:rPr>
              <a:t>#include &lt;</a:t>
            </a:r>
            <a:r>
              <a:rPr lang="en-GB" sz="3200" dirty="0" err="1">
                <a:latin typeface="Times New Roman" panose="02020603050405020304" pitchFamily="18" charset="0"/>
                <a:cs typeface="Times New Roman" panose="02020603050405020304" pitchFamily="18" charset="0"/>
              </a:rPr>
              <a:t>stdio.h</a:t>
            </a:r>
            <a:r>
              <a:rPr lang="en-GB" sz="3200" dirty="0">
                <a:latin typeface="Times New Roman" panose="02020603050405020304" pitchFamily="18" charset="0"/>
                <a:cs typeface="Times New Roman" panose="02020603050405020304" pitchFamily="18" charset="0"/>
              </a:rPr>
              <a:t>&gt;</a:t>
            </a:r>
          </a:p>
          <a:p>
            <a:r>
              <a:rPr lang="en-GB" sz="3200" dirty="0" err="1">
                <a:latin typeface="Times New Roman" panose="02020603050405020304" pitchFamily="18" charset="0"/>
                <a:cs typeface="Times New Roman" panose="02020603050405020304" pitchFamily="18" charset="0"/>
              </a:rPr>
              <a:t>int</a:t>
            </a:r>
            <a:r>
              <a:rPr lang="en-GB" sz="3200" dirty="0">
                <a:latin typeface="Times New Roman" panose="02020603050405020304" pitchFamily="18" charset="0"/>
                <a:cs typeface="Times New Roman" panose="02020603050405020304" pitchFamily="18" charset="0"/>
              </a:rPr>
              <a:t> main() </a:t>
            </a:r>
          </a:p>
          <a:p>
            <a:r>
              <a:rPr lang="en-GB" sz="3200" dirty="0">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int</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i</a:t>
            </a:r>
            <a:r>
              <a:rPr lang="en-GB" sz="3200" b="1" dirty="0">
                <a:latin typeface="Times New Roman" panose="02020603050405020304" pitchFamily="18" charset="0"/>
                <a:cs typeface="Times New Roman" panose="02020603050405020304" pitchFamily="18" charset="0"/>
              </a:rPr>
              <a:t> = 1; </a:t>
            </a:r>
          </a:p>
          <a:p>
            <a:r>
              <a:rPr lang="en-GB" sz="3200" dirty="0">
                <a:latin typeface="Times New Roman" panose="02020603050405020304" pitchFamily="18" charset="0"/>
                <a:cs typeface="Times New Roman" panose="02020603050405020304" pitchFamily="18" charset="0"/>
              </a:rPr>
              <a:t>    do</a:t>
            </a:r>
          </a:p>
          <a:p>
            <a:r>
              <a:rPr lang="en-GB" sz="3200" dirty="0">
                <a:latin typeface="Times New Roman" panose="02020603050405020304" pitchFamily="18" charset="0"/>
                <a:cs typeface="Times New Roman" panose="02020603050405020304" pitchFamily="18" charset="0"/>
              </a:rPr>
              <a:t>    { </a:t>
            </a:r>
          </a:p>
          <a:p>
            <a:r>
              <a:rPr lang="en-GB" sz="3200" dirty="0">
                <a:latin typeface="Times New Roman" panose="02020603050405020304" pitchFamily="18" charset="0"/>
                <a:cs typeface="Times New Roman" panose="02020603050405020304" pitchFamily="18" charset="0"/>
              </a:rPr>
              <a:t>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3200" b="1" dirty="0">
                <a:solidFill>
                  <a:schemeClr val="accent3">
                    <a:lumMod val="50000"/>
                  </a:schemeClr>
                </a:solidFill>
                <a:latin typeface="Times New Roman" panose="02020603050405020304" pitchFamily="18" charset="0"/>
                <a:cs typeface="Times New Roman" panose="02020603050405020304" pitchFamily="18" charset="0"/>
              </a:rPr>
              <a:t>("\n %d",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a:t>
            </a:r>
          </a:p>
          <a:p>
            <a:r>
              <a:rPr lang="en-GB" sz="3200" b="1" dirty="0">
                <a:solidFill>
                  <a:schemeClr val="accent3">
                    <a:lumMod val="50000"/>
                  </a:schemeClr>
                </a:solidFill>
                <a:latin typeface="Times New Roman" panose="02020603050405020304" pitchFamily="18" charset="0"/>
                <a:cs typeface="Times New Roman" panose="02020603050405020304" pitchFamily="18" charset="0"/>
              </a:rPr>
              <a:t>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+ 1;</a:t>
            </a:r>
            <a:r>
              <a:rPr lang="en-GB" sz="3200" b="1" dirty="0">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         // condition updated </a:t>
            </a:r>
          </a:p>
          <a:p>
            <a:r>
              <a:rPr lang="en-GB" sz="3200" dirty="0">
                <a:latin typeface="Times New Roman" panose="02020603050405020304" pitchFamily="18" charset="0"/>
                <a:cs typeface="Times New Roman" panose="02020603050405020304" pitchFamily="18" charset="0"/>
              </a:rPr>
              <a:t>    } while(</a:t>
            </a:r>
            <a:r>
              <a:rPr lang="en-GB" sz="32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2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200" dirty="0">
                <a:latin typeface="Times New Roman" panose="02020603050405020304" pitchFamily="18" charset="0"/>
                <a:cs typeface="Times New Roman" panose="02020603050405020304" pitchFamily="18" charset="0"/>
              </a:rPr>
              <a:t>);</a:t>
            </a:r>
          </a:p>
          <a:p>
            <a:r>
              <a:rPr lang="en-GB" sz="3200" dirty="0">
                <a:latin typeface="Times New Roman" panose="02020603050405020304" pitchFamily="18" charset="0"/>
                <a:cs typeface="Times New Roman" panose="02020603050405020304" pitchFamily="18" charset="0"/>
              </a:rPr>
              <a:t>    return 0; </a:t>
            </a:r>
          </a:p>
          <a:p>
            <a:r>
              <a:rPr lang="en-GB"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A774C983-EE0D-097B-6D52-B84676EE84DC}"/>
              </a:ext>
            </a:extLst>
          </p:cNvPr>
          <p:cNvSpPr/>
          <p:nvPr/>
        </p:nvSpPr>
        <p:spPr>
          <a:xfrm>
            <a:off x="1289050" y="1208078"/>
            <a:ext cx="17526000" cy="9094797"/>
          </a:xfrm>
          <a:prstGeom prst="rect">
            <a:avLst/>
          </a:prstGeom>
        </p:spPr>
        <p:txBody>
          <a:bodyPr wrap="square">
            <a:spAutoFit/>
          </a:bodyPr>
          <a:lstStyle/>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For example, the following code prints the first 10 numbers using a </a:t>
            </a:r>
            <a:r>
              <a:rPr lang="en-GB" sz="3900" b="1" i="1" dirty="0">
                <a:latin typeface="Times New Roman" panose="02020603050405020304" pitchFamily="18" charset="0"/>
                <a:cs typeface="Times New Roman" panose="02020603050405020304" pitchFamily="18" charset="0"/>
              </a:rPr>
              <a:t>do-while</a:t>
            </a:r>
            <a:r>
              <a:rPr lang="en-GB" sz="3900" dirty="0">
                <a:latin typeface="Times New Roman" panose="02020603050405020304" pitchFamily="18" charset="0"/>
                <a:cs typeface="Times New Roman" panose="02020603050405020304" pitchFamily="18" charset="0"/>
              </a:rPr>
              <a:t> loop. In the program ‘</a:t>
            </a:r>
            <a:r>
              <a:rPr lang="en-GB" sz="3900" b="1" dirty="0">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is the loop variable that is initialized to 1.</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Note that before checking the condition</a:t>
            </a:r>
            <a:r>
              <a:rPr lang="en-GB" sz="4000" dirty="0">
                <a:latin typeface="Times New Roman" panose="02020603050405020304" pitchFamily="18" charset="0"/>
                <a:cs typeface="Times New Roman" panose="02020603050405020304" pitchFamily="18" charset="0"/>
              </a:rPr>
              <a:t>(</a:t>
            </a:r>
            <a:r>
              <a:rPr lang="en-GB" sz="40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40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40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a:t>
            </a:r>
            <a:r>
              <a:rPr lang="en-GB" sz="3900" b="1" i="1"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3900" dirty="0">
                <a:latin typeface="Times New Roman" panose="02020603050405020304" pitchFamily="18" charset="0"/>
                <a:cs typeface="Times New Roman" panose="02020603050405020304" pitchFamily="18" charset="0"/>
              </a:rPr>
              <a:t>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4000" b="1" dirty="0">
                <a:solidFill>
                  <a:schemeClr val="accent3">
                    <a:lumMod val="50000"/>
                  </a:schemeClr>
                </a:solidFill>
                <a:latin typeface="Times New Roman" panose="02020603050405020304" pitchFamily="18" charset="0"/>
                <a:cs typeface="Times New Roman" panose="02020603050405020304" pitchFamily="18" charset="0"/>
              </a:rPr>
              <a:t>("\n %d",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 =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 + 1;</a:t>
            </a:r>
            <a:r>
              <a:rPr lang="en-GB" sz="4000" dirty="0">
                <a:latin typeface="Times New Roman" panose="02020603050405020304" pitchFamily="18" charset="0"/>
                <a:cs typeface="Times New Roman" panose="02020603050405020304" pitchFamily="18" charset="0"/>
              </a:rPr>
              <a:t>)</a:t>
            </a:r>
            <a:r>
              <a:rPr lang="en-GB" sz="4000" b="1" dirty="0">
                <a:latin typeface="Times New Roman" panose="02020603050405020304" pitchFamily="18" charset="0"/>
                <a:cs typeface="Times New Roman" panose="02020603050405020304" pitchFamily="18" charset="0"/>
              </a:rPr>
              <a:t> </a:t>
            </a:r>
            <a:r>
              <a:rPr lang="en-GB" sz="3900" dirty="0">
                <a:latin typeface="Times New Roman" panose="02020603050405020304" pitchFamily="18" charset="0"/>
                <a:cs typeface="Times New Roman" panose="02020603050405020304" pitchFamily="18" charset="0"/>
              </a:rPr>
              <a:t>followed by </a:t>
            </a:r>
            <a:r>
              <a:rPr lang="en-GB" sz="3900" b="1" i="1" dirty="0">
                <a:latin typeface="Times New Roman" panose="02020603050405020304" pitchFamily="18" charset="0"/>
                <a:cs typeface="Times New Roman" panose="02020603050405020304" pitchFamily="18" charset="0"/>
              </a:rPr>
              <a:t>do</a:t>
            </a:r>
            <a:r>
              <a:rPr lang="en-GB" sz="3900" dirty="0">
                <a:latin typeface="Times New Roman" panose="02020603050405020304" pitchFamily="18" charset="0"/>
                <a:cs typeface="Times New Roman" panose="02020603050405020304" pitchFamily="18" charset="0"/>
              </a:rPr>
              <a:t> is executed (which prints value of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and increment the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value by 1) and then condition is tested.</a:t>
            </a:r>
          </a:p>
          <a:p>
            <a:pPr marL="6729413"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Since we are still in a </a:t>
            </a:r>
            <a:r>
              <a:rPr lang="en-GB" sz="3900" b="1" i="1" dirty="0">
                <a:latin typeface="Times New Roman" panose="02020603050405020304" pitchFamily="18" charset="0"/>
                <a:cs typeface="Times New Roman" panose="02020603050405020304" pitchFamily="18" charset="0"/>
              </a:rPr>
              <a:t>do-while</a:t>
            </a:r>
            <a:r>
              <a:rPr lang="en-GB" sz="3900" dirty="0">
                <a:latin typeface="Times New Roman" panose="02020603050405020304" pitchFamily="18" charset="0"/>
                <a:cs typeface="Times New Roman" panose="02020603050405020304" pitchFamily="18" charset="0"/>
              </a:rPr>
              <a:t> loop, after increasing the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value by 1, again the </a:t>
            </a:r>
            <a:r>
              <a:rPr lang="en-GB" sz="3900" b="1" i="1"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3900" dirty="0">
                <a:latin typeface="Times New Roman" panose="02020603050405020304" pitchFamily="18" charset="0"/>
                <a:cs typeface="Times New Roman" panose="02020603050405020304" pitchFamily="18" charset="0"/>
              </a:rPr>
              <a:t> followed by do is executed and then the condition is evaluated with the updated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value. </a:t>
            </a:r>
          </a:p>
          <a:p>
            <a:pPr marL="6729413"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If condition returns true, then again there will be one more execution of the </a:t>
            </a:r>
            <a:r>
              <a:rPr lang="en-GB" sz="3900" b="1" i="1"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3900" dirty="0">
                <a:latin typeface="Times New Roman" panose="02020603050405020304" pitchFamily="18" charset="0"/>
                <a:cs typeface="Times New Roman" panose="02020603050405020304" pitchFamily="18" charset="0"/>
              </a:rPr>
              <a:t> . This process is repeated again and again till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becomes 11.</a:t>
            </a:r>
          </a:p>
          <a:p>
            <a:pPr marL="6729413"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When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=11, the condition becomes false and the loop ends and now control jumps to </a:t>
            </a:r>
            <a:r>
              <a:rPr lang="en-GB" sz="3900" b="1" dirty="0">
                <a:latin typeface="Times New Roman" panose="02020603050405020304" pitchFamily="18" charset="0"/>
                <a:cs typeface="Times New Roman" panose="02020603050405020304" pitchFamily="18" charset="0"/>
              </a:rPr>
              <a:t>return 0</a:t>
            </a:r>
            <a:r>
              <a:rPr lang="en-GB" sz="3900" dirty="0">
                <a:latin typeface="Times New Roman" panose="02020603050405020304" pitchFamily="18" charset="0"/>
                <a:cs typeface="Times New Roman" panose="02020603050405020304" pitchFamily="18" charset="0"/>
              </a:rPr>
              <a:t>, executes it and exits the program.</a:t>
            </a:r>
            <a:endParaRPr lang="en-IN" sz="39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DE95EF6-F795-2E26-5624-D77BF141B827}"/>
              </a:ext>
            </a:extLst>
          </p:cNvPr>
          <p:cNvSpPr txBox="1"/>
          <p:nvPr/>
        </p:nvSpPr>
        <p:spPr>
          <a:xfrm>
            <a:off x="3498850" y="473075"/>
            <a:ext cx="6934200" cy="707886"/>
          </a:xfrm>
          <a:prstGeom prst="rect">
            <a:avLst/>
          </a:prstGeom>
          <a:noFill/>
        </p:spPr>
        <p:txBody>
          <a:bodyPr wrap="squar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for the </a:t>
            </a:r>
            <a:r>
              <a:rPr lang="en-IN" sz="4000" b="1" i="1" dirty="0">
                <a:solidFill>
                  <a:srgbClr val="005893"/>
                </a:solidFill>
                <a:latin typeface="Times New Roman" panose="02020603050405020304" pitchFamily="18" charset="0"/>
                <a:cs typeface="Times New Roman" panose="02020603050405020304" pitchFamily="18" charset="0"/>
              </a:rPr>
              <a:t>do-while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2" name="TextBox 1">
            <a:extLst>
              <a:ext uri="{FF2B5EF4-FFF2-40B4-BE49-F238E27FC236}">
                <a16:creationId xmlns:a16="http://schemas.microsoft.com/office/drawing/2014/main" id="{D43D2BAB-D31A-B62C-210E-F8856C52F179}"/>
              </a:ext>
            </a:extLst>
          </p:cNvPr>
          <p:cNvSpPr txBox="1"/>
          <p:nvPr/>
        </p:nvSpPr>
        <p:spPr>
          <a:xfrm>
            <a:off x="-539750" y="10607675"/>
            <a:ext cx="10085294"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Example C Program to first 10 serial numbers.</a:t>
            </a:r>
          </a:p>
        </p:txBody>
      </p:sp>
    </p:spTree>
    <p:extLst>
      <p:ext uri="{BB962C8B-B14F-4D97-AF65-F5344CB8AC3E}">
        <p14:creationId xmlns:p14="http://schemas.microsoft.com/office/powerpoint/2010/main" val="1533926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62761" y="473075"/>
            <a:ext cx="9090950"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Additional examples for the </a:t>
            </a:r>
            <a:r>
              <a:rPr lang="en-IN" sz="4000" b="1" i="1" dirty="0">
                <a:solidFill>
                  <a:srgbClr val="005893"/>
                </a:solidFill>
                <a:latin typeface="Times New Roman" panose="02020603050405020304" pitchFamily="18" charset="0"/>
                <a:cs typeface="Times New Roman" panose="02020603050405020304" pitchFamily="18" charset="0"/>
              </a:rPr>
              <a:t>do-while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5" name="TextBox 4">
            <a:extLst>
              <a:ext uri="{FF2B5EF4-FFF2-40B4-BE49-F238E27FC236}">
                <a16:creationId xmlns:a16="http://schemas.microsoft.com/office/drawing/2014/main" id="{C101B9A4-82E5-4749-3E1B-6FAF322A0EEE}"/>
              </a:ext>
            </a:extLst>
          </p:cNvPr>
          <p:cNvSpPr txBox="1"/>
          <p:nvPr/>
        </p:nvSpPr>
        <p:spPr>
          <a:xfrm>
            <a:off x="1157288" y="1387475"/>
            <a:ext cx="8208962" cy="8402300"/>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1: </a:t>
            </a:r>
            <a:r>
              <a:rPr lang="en-US" sz="3000" b="1" dirty="0">
                <a:solidFill>
                  <a:schemeClr val="accent1">
                    <a:lumMod val="50000"/>
                  </a:schemeClr>
                </a:solidFill>
                <a:latin typeface="Times New Roman" panose="02020603050405020304" pitchFamily="18" charset="0"/>
                <a:cs typeface="Times New Roman" panose="02020603050405020304" pitchFamily="18" charset="0"/>
              </a:rPr>
              <a:t>Write a program to list all leap years from 1900 to 2100.</a:t>
            </a:r>
          </a:p>
          <a:p>
            <a:r>
              <a:rPr lang="en-US" sz="3000" dirty="0">
                <a:latin typeface="Times New Roman" panose="02020603050405020304" pitchFamily="18" charset="0"/>
                <a:cs typeface="Times New Roman" panose="02020603050405020304" pitchFamily="18" charset="0"/>
              </a:rPr>
              <a:t>#include&lt;stdio.h&gt;</a:t>
            </a:r>
          </a:p>
          <a:p>
            <a:r>
              <a:rPr lang="en-US" sz="3000" dirty="0">
                <a:latin typeface="Times New Roman" panose="02020603050405020304" pitchFamily="18" charset="0"/>
                <a:cs typeface="Times New Roman" panose="02020603050405020304" pitchFamily="18" charset="0"/>
              </a:rPr>
              <a:t>int main()</a:t>
            </a:r>
          </a:p>
          <a:p>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int  m=1900,n=2100;</a:t>
            </a:r>
          </a:p>
          <a:p>
            <a:r>
              <a:rPr lang="en-US" sz="3000" dirty="0">
                <a:latin typeface="Times New Roman" panose="02020603050405020304" pitchFamily="18" charset="0"/>
                <a:cs typeface="Times New Roman" panose="02020603050405020304" pitchFamily="18" charset="0"/>
              </a:rPr>
              <a:t>    do</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if(m%4==0)</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%d is a leap </a:t>
            </a:r>
            <a:r>
              <a:rPr lang="en-US" sz="3000" dirty="0" err="1">
                <a:latin typeface="Times New Roman" panose="02020603050405020304" pitchFamily="18" charset="0"/>
                <a:cs typeface="Times New Roman" panose="02020603050405020304" pitchFamily="18" charset="0"/>
              </a:rPr>
              <a:t>year",m</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else</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%d is not a leap </a:t>
            </a:r>
            <a:r>
              <a:rPr lang="en-US" sz="3000" dirty="0" err="1">
                <a:latin typeface="Times New Roman" panose="02020603050405020304" pitchFamily="18" charset="0"/>
                <a:cs typeface="Times New Roman" panose="02020603050405020304" pitchFamily="18" charset="0"/>
              </a:rPr>
              <a:t>year",m</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m++;</a:t>
            </a:r>
          </a:p>
          <a:p>
            <a:r>
              <a:rPr lang="en-US" sz="3000" dirty="0">
                <a:latin typeface="Times New Roman" panose="02020603050405020304" pitchFamily="18" charset="0"/>
                <a:cs typeface="Times New Roman" panose="02020603050405020304" pitchFamily="18" charset="0"/>
              </a:rPr>
              <a:t>    }while(m&lt;n);</a:t>
            </a:r>
          </a:p>
          <a:p>
            <a:r>
              <a:rPr lang="en-US" sz="3000" dirty="0">
                <a:latin typeface="Times New Roman" panose="02020603050405020304" pitchFamily="18" charset="0"/>
                <a:cs typeface="Times New Roman" panose="02020603050405020304" pitchFamily="18" charset="0"/>
              </a:rPr>
              <a:t>return 0;</a:t>
            </a:r>
          </a:p>
          <a:p>
            <a:r>
              <a:rPr lang="en-US" sz="3000"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F2D699-088C-A20F-B7A7-19A44101BCD5}"/>
              </a:ext>
            </a:extLst>
          </p:cNvPr>
          <p:cNvSpPr txBox="1"/>
          <p:nvPr/>
        </p:nvSpPr>
        <p:spPr>
          <a:xfrm>
            <a:off x="9671050" y="1450578"/>
            <a:ext cx="9677400" cy="8094524"/>
          </a:xfrm>
          <a:prstGeom prst="rect">
            <a:avLst/>
          </a:prstGeom>
          <a:noFill/>
          <a:ln w="12700">
            <a:solidFill>
              <a:schemeClr val="tx1"/>
            </a:solidFill>
          </a:ln>
        </p:spPr>
        <p:txBody>
          <a:bodyPr wrap="square">
            <a:spAutoFit/>
          </a:bodyPr>
          <a:lstStyle/>
          <a:p>
            <a:r>
              <a:rPr lang="en-IN" sz="2600" b="1" dirty="0">
                <a:solidFill>
                  <a:schemeClr val="accent1">
                    <a:lumMod val="50000"/>
                  </a:schemeClr>
                </a:solidFill>
                <a:latin typeface="Times New Roman" panose="02020603050405020304" pitchFamily="18" charset="0"/>
                <a:cs typeface="Times New Roman" panose="02020603050405020304" pitchFamily="18" charset="0"/>
              </a:rPr>
              <a:t>Example 2:</a:t>
            </a:r>
            <a:r>
              <a:rPr lang="en-US" sz="2600" b="1" dirty="0">
                <a:solidFill>
                  <a:schemeClr val="accent1">
                    <a:lumMod val="50000"/>
                  </a:schemeClr>
                </a:solidFill>
                <a:latin typeface="Times New Roman" panose="02020603050405020304" pitchFamily="18" charset="0"/>
                <a:cs typeface="Times New Roman" panose="02020603050405020304" pitchFamily="18" charset="0"/>
              </a:rPr>
              <a:t>Write a program to display square and cube of first n natural numbers. </a:t>
            </a:r>
          </a:p>
          <a:p>
            <a:r>
              <a:rPr lang="en-US" sz="2600" dirty="0">
                <a:latin typeface="Times New Roman" panose="02020603050405020304" pitchFamily="18" charset="0"/>
                <a:cs typeface="Times New Roman" panose="02020603050405020304" pitchFamily="18" charset="0"/>
              </a:rPr>
              <a:t>#include&lt;stdio.h&gt;</a:t>
            </a:r>
          </a:p>
          <a:p>
            <a:r>
              <a:rPr lang="en-US" sz="2600" dirty="0">
                <a:latin typeface="Times New Roman" panose="02020603050405020304" pitchFamily="18" charset="0"/>
                <a:cs typeface="Times New Roman" panose="02020603050405020304" pitchFamily="18" charset="0"/>
              </a:rPr>
              <a:t>int main()</a:t>
            </a:r>
          </a:p>
          <a:p>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int n,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("\n Enter the value of n: ");</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scanf</a:t>
            </a:r>
            <a:r>
              <a:rPr lang="en-US" sz="2600" dirty="0">
                <a:latin typeface="Times New Roman" panose="02020603050405020304" pitchFamily="18" charset="0"/>
                <a:cs typeface="Times New Roman" panose="02020603050405020304" pitchFamily="18" charset="0"/>
              </a:rPr>
              <a:t>("%d", &amp;n);</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("\n ____________________________________________ ");</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=1;</a:t>
            </a:r>
          </a:p>
          <a:p>
            <a:r>
              <a:rPr lang="en-US" sz="2600" dirty="0">
                <a:latin typeface="Times New Roman" panose="02020603050405020304" pitchFamily="18" charset="0"/>
                <a:cs typeface="Times New Roman" panose="02020603050405020304" pitchFamily="18" charset="0"/>
              </a:rPr>
              <a:t>    do</a:t>
            </a:r>
          </a:p>
          <a:p>
            <a:r>
              <a:rPr lang="en-US" sz="26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("\n \t %d \t|\t %d \t|\t %</a:t>
            </a:r>
            <a:r>
              <a:rPr lang="en-US" sz="2600" dirty="0" err="1">
                <a:latin typeface="Times New Roman" panose="02020603050405020304" pitchFamily="18" charset="0"/>
                <a:cs typeface="Times New Roman" panose="02020603050405020304" pitchFamily="18" charset="0"/>
              </a:rPr>
              <a:t>ld</a:t>
            </a:r>
            <a:r>
              <a:rPr lang="en-US" sz="2600" dirty="0">
                <a:latin typeface="Times New Roman" panose="02020603050405020304" pitchFamily="18" charset="0"/>
                <a:cs typeface="Times New Roman" panose="02020603050405020304" pitchFamily="18" charset="0"/>
              </a:rPr>
              <a:t>\t|",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i,i</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}while(</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&lt;n);</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("\n ____________________________________________ ");</a:t>
            </a:r>
          </a:p>
          <a:p>
            <a:r>
              <a:rPr lang="en-US" sz="2600" dirty="0">
                <a:latin typeface="Times New Roman" panose="02020603050405020304" pitchFamily="18" charset="0"/>
                <a:cs typeface="Times New Roman" panose="02020603050405020304" pitchFamily="18" charset="0"/>
              </a:rPr>
              <a:t>return 0;</a:t>
            </a:r>
          </a:p>
          <a:p>
            <a:r>
              <a:rPr lang="en-US" sz="2600" dirty="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734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5" name="TextBox 4">
            <a:extLst>
              <a:ext uri="{FF2B5EF4-FFF2-40B4-BE49-F238E27FC236}">
                <a16:creationId xmlns:a16="http://schemas.microsoft.com/office/drawing/2014/main" id="{C101B9A4-82E5-4749-3E1B-6FAF322A0EEE}"/>
              </a:ext>
            </a:extLst>
          </p:cNvPr>
          <p:cNvSpPr txBox="1"/>
          <p:nvPr/>
        </p:nvSpPr>
        <p:spPr>
          <a:xfrm>
            <a:off x="1136650" y="1450578"/>
            <a:ext cx="8208962" cy="9325630"/>
          </a:xfrm>
          <a:prstGeom prst="rect">
            <a:avLst/>
          </a:prstGeom>
          <a:noFill/>
          <a:ln w="12700">
            <a:solidFill>
              <a:schemeClr val="tx1"/>
            </a:solidFill>
          </a:ln>
        </p:spPr>
        <p:txBody>
          <a:bodyPr wrap="square">
            <a:spAutoFit/>
          </a:bodyPr>
          <a:lstStyle/>
          <a:p>
            <a:r>
              <a:rPr lang="en-IN" sz="2400" b="1" dirty="0">
                <a:solidFill>
                  <a:schemeClr val="accent1">
                    <a:lumMod val="50000"/>
                  </a:schemeClr>
                </a:solidFill>
                <a:latin typeface="Times New Roman" panose="02020603050405020304" pitchFamily="18" charset="0"/>
                <a:cs typeface="Times New Roman" panose="02020603050405020304" pitchFamily="18" charset="0"/>
              </a:rPr>
              <a:t>Example 3: </a:t>
            </a:r>
            <a:r>
              <a:rPr lang="en-US" sz="2400" b="1" dirty="0">
                <a:solidFill>
                  <a:schemeClr val="accent1">
                    <a:lumMod val="50000"/>
                  </a:schemeClr>
                </a:solidFill>
                <a:latin typeface="Times New Roman" panose="02020603050405020304" pitchFamily="18" charset="0"/>
                <a:cs typeface="Times New Roman" panose="02020603050405020304" pitchFamily="18" charset="0"/>
              </a:rPr>
              <a:t>Write a program to read a character until a * is encountered. Also count number of uppercase, lowercase and numbers entered.</a:t>
            </a:r>
          </a:p>
          <a:p>
            <a:r>
              <a:rPr lang="en-US" sz="2400" dirty="0">
                <a:latin typeface="Times New Roman" panose="02020603050405020304" pitchFamily="18" charset="0"/>
                <a:cs typeface="Times New Roman" panose="02020603050405020304" pitchFamily="18" charset="0"/>
              </a:rPr>
              <a:t>#include&lt;</a:t>
            </a:r>
            <a:r>
              <a:rPr lang="en-US" sz="2400" dirty="0" err="1">
                <a:latin typeface="Times New Roman" panose="02020603050405020304" pitchFamily="18" charset="0"/>
                <a:cs typeface="Times New Roman" panose="02020603050405020304" pitchFamily="18" charset="0"/>
              </a:rPr>
              <a:t>stdio.h</a:t>
            </a:r>
            <a:r>
              <a:rPr lang="en-US" sz="2400" dirty="0">
                <a:latin typeface="Times New Roman" panose="02020603050405020304" pitchFamily="18" charset="0"/>
                <a:cs typeface="Times New Roman" panose="02020603050405020304" pitchFamily="18" charset="0"/>
              </a:rPr>
              <a:t>&gt;</a:t>
            </a:r>
          </a:p>
          <a:p>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main()</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lowers=0, uppers=0,numbers=0;</a:t>
            </a:r>
          </a:p>
          <a:p>
            <a:r>
              <a:rPr lang="en-US" sz="2400" dirty="0">
                <a:latin typeface="Times New Roman" panose="02020603050405020304" pitchFamily="18" charset="0"/>
                <a:cs typeface="Times New Roman" panose="02020603050405020304" pitchFamily="18" charset="0"/>
              </a:rPr>
              <a:t>    char </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("\n Enter any character: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scanf</a:t>
            </a:r>
            <a:r>
              <a:rPr lang="en-US" sz="2400" dirty="0">
                <a:latin typeface="Times New Roman" panose="02020603050405020304" pitchFamily="18" charset="0"/>
                <a:cs typeface="Times New Roman" panose="02020603050405020304" pitchFamily="18" charset="0"/>
              </a:rPr>
              <a:t>("%c", &amp;</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do</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&gt;='A' &amp;&amp; </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&lt;='Z')</a:t>
            </a:r>
          </a:p>
          <a:p>
            <a:r>
              <a:rPr lang="en-US" sz="2400" dirty="0">
                <a:latin typeface="Times New Roman" panose="02020603050405020304" pitchFamily="18" charset="0"/>
                <a:cs typeface="Times New Roman" panose="02020603050405020304" pitchFamily="18" charset="0"/>
              </a:rPr>
              <a:t>            uppers++;</a:t>
            </a:r>
          </a:p>
          <a:p>
            <a:r>
              <a:rPr lang="en-US" sz="2400" dirty="0">
                <a:latin typeface="Times New Roman" panose="02020603050405020304" pitchFamily="18" charset="0"/>
                <a:cs typeface="Times New Roman" panose="02020603050405020304" pitchFamily="18" charset="0"/>
              </a:rPr>
              <a:t>        else if (</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&gt;='a' &amp;&amp; </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&lt;='z')</a:t>
            </a:r>
          </a:p>
          <a:p>
            <a:r>
              <a:rPr lang="en-US" sz="2400" dirty="0">
                <a:latin typeface="Times New Roman" panose="02020603050405020304" pitchFamily="18" charset="0"/>
                <a:cs typeface="Times New Roman" panose="02020603050405020304" pitchFamily="18" charset="0"/>
              </a:rPr>
              <a:t>            lowers++;</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numbers++;</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scanf</a:t>
            </a:r>
            <a:r>
              <a:rPr lang="en-US" sz="2400" dirty="0">
                <a:latin typeface="Times New Roman" panose="02020603050405020304" pitchFamily="18" charset="0"/>
                <a:cs typeface="Times New Roman" panose="02020603050405020304" pitchFamily="18" charset="0"/>
              </a:rPr>
              <a:t>("%c", &amp;</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}while(</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("\n Uppercase letters = %d \t Lowercase letters = %d \t Numbers = %</a:t>
            </a:r>
            <a:r>
              <a:rPr lang="en-US" sz="2400" dirty="0" err="1">
                <a:latin typeface="Times New Roman" panose="02020603050405020304" pitchFamily="18" charset="0"/>
                <a:cs typeface="Times New Roman" panose="02020603050405020304" pitchFamily="18" charset="0"/>
              </a:rPr>
              <a:t>d",uppers</a:t>
            </a:r>
            <a:r>
              <a:rPr lang="en-US" sz="2400" dirty="0">
                <a:latin typeface="Times New Roman" panose="02020603050405020304" pitchFamily="18" charset="0"/>
                <a:cs typeface="Times New Roman" panose="02020603050405020304" pitchFamily="18" charset="0"/>
              </a:rPr>
              <a:t>, lowers, numbers-uppers);</a:t>
            </a:r>
          </a:p>
          <a:p>
            <a:r>
              <a:rPr lang="en-US" sz="2400" dirty="0">
                <a:latin typeface="Times New Roman" panose="02020603050405020304" pitchFamily="18" charset="0"/>
                <a:cs typeface="Times New Roman" panose="02020603050405020304" pitchFamily="18" charset="0"/>
              </a:rPr>
              <a:t>return 0;</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F2D699-088C-A20F-B7A7-19A44101BCD5}"/>
              </a:ext>
            </a:extLst>
          </p:cNvPr>
          <p:cNvSpPr txBox="1"/>
          <p:nvPr/>
        </p:nvSpPr>
        <p:spPr>
          <a:xfrm>
            <a:off x="9671050" y="1510645"/>
            <a:ext cx="9677400" cy="9325630"/>
          </a:xfrm>
          <a:prstGeom prst="rect">
            <a:avLst/>
          </a:prstGeom>
          <a:noFill/>
          <a:ln w="12700">
            <a:solidFill>
              <a:schemeClr val="tx1"/>
            </a:solidFill>
          </a:ln>
        </p:spPr>
        <p:txBody>
          <a:bodyPr wrap="square">
            <a:spAutoFit/>
          </a:bodyPr>
          <a:lstStyle/>
          <a:p>
            <a:r>
              <a:rPr lang="en-IN" sz="2000" b="1" dirty="0">
                <a:solidFill>
                  <a:schemeClr val="accent1">
                    <a:lumMod val="50000"/>
                  </a:schemeClr>
                </a:solidFill>
                <a:latin typeface="Times New Roman" panose="02020603050405020304" pitchFamily="18" charset="0"/>
                <a:cs typeface="Times New Roman" panose="02020603050405020304" pitchFamily="18" charset="0"/>
              </a:rPr>
              <a:t>Example 4:</a:t>
            </a:r>
            <a:r>
              <a:rPr lang="en-US" sz="2000" b="1" dirty="0">
                <a:solidFill>
                  <a:schemeClr val="accent1">
                    <a:lumMod val="50000"/>
                  </a:schemeClr>
                </a:solidFill>
                <a:latin typeface="Times New Roman" panose="02020603050405020304" pitchFamily="18" charset="0"/>
                <a:cs typeface="Times New Roman" panose="02020603050405020304" pitchFamily="18" charset="0"/>
              </a:rPr>
              <a:t>Write a program to read numbers until -1 is encountered. Also sum and mean of all the positive numbers and negative numbers.</a:t>
            </a:r>
          </a:p>
          <a:p>
            <a:r>
              <a:rPr lang="en-US" sz="2000" dirty="0">
                <a:latin typeface="Times New Roman" panose="02020603050405020304" pitchFamily="18" charset="0"/>
                <a:cs typeface="Times New Roman" panose="02020603050405020304" pitchFamily="18" charset="0"/>
              </a:rPr>
              <a:t>#include&lt;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sum_positive</a:t>
            </a:r>
            <a:r>
              <a:rPr lang="en-US" sz="2000" dirty="0">
                <a:latin typeface="Times New Roman" panose="02020603050405020304" pitchFamily="18" charset="0"/>
                <a:cs typeface="Times New Roman" panose="02020603050405020304" pitchFamily="18" charset="0"/>
              </a:rPr>
              <a:t>=0,sum_negative=0, positives=0,negatives=0;</a:t>
            </a:r>
          </a:p>
          <a:p>
            <a:r>
              <a:rPr lang="en-US" sz="2000" dirty="0">
                <a:latin typeface="Times New Roman" panose="02020603050405020304" pitchFamily="18" charset="0"/>
                <a:cs typeface="Times New Roman" panose="02020603050405020304" pitchFamily="18" charset="0"/>
              </a:rPr>
              <a:t>    float </a:t>
            </a:r>
            <a:r>
              <a:rPr lang="en-US" sz="2000" dirty="0" err="1">
                <a:latin typeface="Times New Roman" panose="02020603050405020304" pitchFamily="18" charset="0"/>
                <a:cs typeface="Times New Roman" panose="02020603050405020304" pitchFamily="18" charset="0"/>
              </a:rPr>
              <a:t>pos_mean,neg_mean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 Enter -1 to exit...");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 Enter any number: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("%d", &amp;</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do</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if(</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&gt;0){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sum_positive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positives++;</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else if(</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&lt;0){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sum_negative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negatives++;</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 Enter any number: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("%d", &amp;</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}while(</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pos_mean</a:t>
            </a:r>
            <a:r>
              <a:rPr lang="en-US" sz="2000" dirty="0">
                <a:latin typeface="Times New Roman" panose="02020603050405020304" pitchFamily="18" charset="0"/>
                <a:cs typeface="Times New Roman" panose="02020603050405020304" pitchFamily="18" charset="0"/>
              </a:rPr>
              <a:t>=(float)</a:t>
            </a:r>
            <a:r>
              <a:rPr lang="en-US" sz="2000" dirty="0" err="1">
                <a:latin typeface="Times New Roman" panose="02020603050405020304" pitchFamily="18" charset="0"/>
                <a:cs typeface="Times New Roman" panose="02020603050405020304" pitchFamily="18" charset="0"/>
              </a:rPr>
              <a:t>sum_positive</a:t>
            </a:r>
            <a:r>
              <a:rPr lang="en-US" sz="2000" dirty="0">
                <a:latin typeface="Times New Roman" panose="02020603050405020304" pitchFamily="18" charset="0"/>
                <a:cs typeface="Times New Roman" panose="02020603050405020304" pitchFamily="18" charset="0"/>
              </a:rPr>
              <a:t>/positives;</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neg_mean</a:t>
            </a:r>
            <a:r>
              <a:rPr lang="en-US" sz="2000" dirty="0">
                <a:latin typeface="Times New Roman" panose="02020603050405020304" pitchFamily="18" charset="0"/>
                <a:cs typeface="Times New Roman" panose="02020603050405020304" pitchFamily="18" charset="0"/>
              </a:rPr>
              <a:t>=(float)</a:t>
            </a:r>
            <a:r>
              <a:rPr lang="en-US" sz="2000" dirty="0" err="1">
                <a:latin typeface="Times New Roman" panose="02020603050405020304" pitchFamily="18" charset="0"/>
                <a:cs typeface="Times New Roman" panose="02020603050405020304" pitchFamily="18" charset="0"/>
              </a:rPr>
              <a:t>sum_negative</a:t>
            </a:r>
            <a:r>
              <a:rPr lang="en-US" sz="2000" dirty="0">
                <a:latin typeface="Times New Roman" panose="02020603050405020304" pitchFamily="18" charset="0"/>
                <a:cs typeface="Times New Roman" panose="02020603050405020304" pitchFamily="18" charset="0"/>
              </a:rPr>
              <a:t>/negatives;</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nSum</a:t>
            </a:r>
            <a:r>
              <a:rPr lang="en-US" sz="2000" dirty="0">
                <a:latin typeface="Times New Roman" panose="02020603050405020304" pitchFamily="18" charset="0"/>
                <a:cs typeface="Times New Roman" panose="02020603050405020304" pitchFamily="18" charset="0"/>
              </a:rPr>
              <a:t> of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numbers = %d\t Sum of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numbers = %d\t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mean = %f\t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mean = %f",</a:t>
            </a:r>
            <a:r>
              <a:rPr lang="en-US" sz="2000" dirty="0" err="1">
                <a:latin typeface="Times New Roman" panose="02020603050405020304" pitchFamily="18" charset="0"/>
                <a:cs typeface="Times New Roman" panose="02020603050405020304" pitchFamily="18" charset="0"/>
              </a:rPr>
              <a:t>sum_positive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sum_negative,pos_mean,neg_mean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return 0;</a:t>
            </a:r>
          </a:p>
          <a:p>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466391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5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22650" y="466378"/>
            <a:ext cx="8092280"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for the nested </a:t>
            </a:r>
            <a:r>
              <a:rPr lang="en-IN" sz="4000" b="1" i="1" dirty="0">
                <a:solidFill>
                  <a:srgbClr val="005893"/>
                </a:solidFill>
                <a:latin typeface="Times New Roman" panose="02020603050405020304" pitchFamily="18" charset="0"/>
                <a:cs typeface="Times New Roman" panose="02020603050405020304" pitchFamily="18" charset="0"/>
              </a:rPr>
              <a:t>do-while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15" name="Rectangle 8"/>
          <p:cNvSpPr>
            <a:spLocks noChangeArrowheads="1"/>
          </p:cNvSpPr>
          <p:nvPr/>
        </p:nvSpPr>
        <p:spPr bwMode="auto">
          <a:xfrm>
            <a:off x="5376692" y="1234391"/>
            <a:ext cx="14047958" cy="9541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indent="-571500" algn="just" defTabSz="914400">
              <a:buFont typeface="Arial" panose="020B0604020202020204" pitchFamily="34" charset="0"/>
              <a:buChar char="•"/>
            </a:pPr>
            <a:r>
              <a:rPr lang="en-GB" sz="3400" dirty="0">
                <a:latin typeface="Times New Roman" panose="02020603050405020304" pitchFamily="18" charset="0"/>
                <a:cs typeface="Times New Roman" panose="02020603050405020304" pitchFamily="18" charset="0"/>
              </a:rPr>
              <a:t>Use of </a:t>
            </a:r>
            <a:r>
              <a:rPr lang="en-GB" sz="3400" b="1" i="1" dirty="0">
                <a:latin typeface="Times New Roman" panose="02020603050405020304" pitchFamily="18" charset="0"/>
                <a:cs typeface="Times New Roman" panose="02020603050405020304" pitchFamily="18" charset="0"/>
              </a:rPr>
              <a:t>do-while</a:t>
            </a:r>
            <a:r>
              <a:rPr lang="en-GB" sz="3400" dirty="0">
                <a:latin typeface="Times New Roman" panose="02020603050405020304" pitchFamily="18" charset="0"/>
                <a:cs typeface="Times New Roman" panose="02020603050405020304" pitchFamily="18" charset="0"/>
              </a:rPr>
              <a:t> inside another loop structure is called as nested </a:t>
            </a:r>
            <a:r>
              <a:rPr lang="en-GB" sz="3400" b="1" i="1" dirty="0">
                <a:latin typeface="Times New Roman" panose="02020603050405020304" pitchFamily="18" charset="0"/>
                <a:cs typeface="Times New Roman" panose="02020603050405020304" pitchFamily="18" charset="0"/>
              </a:rPr>
              <a:t>do-while</a:t>
            </a:r>
            <a:r>
              <a:rPr lang="en-GB" sz="3400" dirty="0">
                <a:latin typeface="Times New Roman" panose="02020603050405020304" pitchFamily="18" charset="0"/>
                <a:cs typeface="Times New Roman" panose="02020603050405020304" pitchFamily="18" charset="0"/>
              </a:rPr>
              <a:t> loop.</a:t>
            </a:r>
            <a:endParaRPr lang="en-IN" sz="3400" dirty="0">
              <a:latin typeface="Times New Roman" panose="02020603050405020304" pitchFamily="18" charset="0"/>
              <a:cs typeface="Times New Roman" panose="02020603050405020304" pitchFamily="18" charset="0"/>
            </a:endParaRP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program, we initialize the outer loop counter/loop variable, i.e., </a:t>
            </a:r>
            <a:r>
              <a:rPr kumimoji="0" lang="en-US" altLang="en-US" sz="3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Since </a:t>
            </a:r>
            <a:r>
              <a:rPr kumimoji="0" lang="en-US" altLang="en-US" sz="3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do-while</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an exit control loop, so the inner </a:t>
            </a:r>
            <a:r>
              <a:rPr kumimoji="0" lang="en-US" altLang="en-US" sz="3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do-while</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will be executed without checking the condition(</a:t>
            </a:r>
            <a:r>
              <a:rPr kumimoji="0" lang="en-US" altLang="en-US" sz="3600" b="1" i="0" u="none" strike="noStrike" cap="none" normalizeH="0" baseline="0" dirty="0" err="1">
                <a:ln>
                  <a:noFill/>
                </a:ln>
                <a:solidFill>
                  <a:schemeClr val="accent2">
                    <a:lumMod val="50000"/>
                  </a:schemeClr>
                </a:solidFill>
                <a:effectLst/>
                <a:latin typeface="Times New Roman" panose="02020603050405020304" pitchFamily="18" charset="0"/>
                <a:cs typeface="Times New Roman" panose="02020603050405020304" pitchFamily="18" charset="0"/>
              </a:rPr>
              <a:t>i</a:t>
            </a:r>
            <a:r>
              <a:rPr kumimoji="0" lang="en-US" altLang="en-US" sz="36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&lt;=4</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outer </a:t>
            </a:r>
            <a:r>
              <a:rPr kumimoji="0" lang="en-US" altLang="en-US" sz="3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do-while</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loop.</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During the execution of the inner loop, ‘*’ is printed and </a:t>
            </a:r>
            <a:r>
              <a:rPr lang="en-US" altLang="en-US" sz="3400" dirty="0">
                <a:latin typeface="Times New Roman" panose="02020603050405020304" pitchFamily="18" charset="0"/>
                <a:cs typeface="Times New Roman" panose="02020603050405020304" pitchFamily="18" charset="0"/>
              </a:rPr>
              <a:t>loop</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variable of the inner loop is incremented by 1 (i.e.,</a:t>
            </a:r>
            <a:r>
              <a:rPr kumimoji="0" lang="en-US" altLang="en-US" sz="3400" b="1"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 </a:t>
            </a:r>
            <a:r>
              <a:rPr kumimoji="0" lang="en-US" altLang="en-US" sz="3400" b="1" i="0" u="none" strike="noStrike" cap="none" normalizeH="0" baseline="0" dirty="0" err="1">
                <a:ln>
                  <a:noFill/>
                </a:ln>
                <a:solidFill>
                  <a:schemeClr val="accent3">
                    <a:lumMod val="50000"/>
                  </a:schemeClr>
                </a:solidFill>
                <a:effectLst/>
                <a:latin typeface="Times New Roman" panose="02020603050405020304" pitchFamily="18" charset="0"/>
                <a:cs typeface="Times New Roman" panose="02020603050405020304" pitchFamily="18" charset="0"/>
              </a:rPr>
              <a:t>j++</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the condition of inner loop is tested (i.e., </a:t>
            </a:r>
            <a:r>
              <a:rPr kumimoji="0" lang="en-US" altLang="en-US" sz="3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j&lt;=8</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tested).</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3400" dirty="0">
                <a:latin typeface="Times New Roman" panose="02020603050405020304" pitchFamily="18" charset="0"/>
                <a:cs typeface="Times New Roman" panose="02020603050405020304" pitchFamily="18" charset="0"/>
              </a:rPr>
              <a:t>If the condition returns true, then again there will be one more execution of the statement block of the inner loop. This process is repeated again and again till ‘</a:t>
            </a:r>
            <a:r>
              <a:rPr lang="en-GB" sz="3400" b="1" dirty="0">
                <a:latin typeface="Times New Roman" panose="02020603050405020304" pitchFamily="18" charset="0"/>
                <a:cs typeface="Times New Roman" panose="02020603050405020304" pitchFamily="18" charset="0"/>
              </a:rPr>
              <a:t>j</a:t>
            </a:r>
            <a:r>
              <a:rPr lang="en-GB" sz="3400" dirty="0">
                <a:latin typeface="Times New Roman" panose="02020603050405020304" pitchFamily="18" charset="0"/>
                <a:cs typeface="Times New Roman" panose="02020603050405020304" pitchFamily="18" charset="0"/>
              </a:rPr>
              <a:t>’ becomes 9.</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3400" dirty="0">
                <a:latin typeface="Times New Roman" panose="02020603050405020304" pitchFamily="18" charset="0"/>
                <a:cs typeface="Times New Roman" panose="02020603050405020304" pitchFamily="18" charset="0"/>
              </a:rPr>
              <a:t>Then control jumps to </a:t>
            </a:r>
            <a:r>
              <a:rPr kumimoji="0" lang="en-US" altLang="en-US" sz="3600" b="1" i="0" u="none" strike="noStrike" cap="none" normalizeH="0" baseline="0" dirty="0" err="1">
                <a:ln>
                  <a:noFill/>
                </a:ln>
                <a:solidFill>
                  <a:schemeClr val="accent3">
                    <a:lumMod val="50000"/>
                  </a:schemeClr>
                </a:solidFill>
                <a:effectLst/>
                <a:latin typeface="Times New Roman" panose="02020603050405020304" pitchFamily="18" charset="0"/>
                <a:cs typeface="Times New Roman" panose="02020603050405020304" pitchFamily="18" charset="0"/>
              </a:rPr>
              <a:t>printf</a:t>
            </a:r>
            <a:r>
              <a:rPr kumimoji="0" lang="en-US" altLang="en-US" sz="3600" b="1"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("\n"); </a:t>
            </a:r>
            <a:r>
              <a:rPr kumimoji="0" lang="en-US" altLang="en-US" sz="3600" i="0" u="none" strike="noStrike" cap="none" normalizeH="0" baseline="0" dirty="0">
                <a:ln>
                  <a:noFill/>
                </a:ln>
                <a:effectLst/>
                <a:latin typeface="Times New Roman" panose="02020603050405020304" pitchFamily="18" charset="0"/>
                <a:cs typeface="Times New Roman" panose="02020603050405020304" pitchFamily="18" charset="0"/>
              </a:rPr>
              <a:t>statement</a:t>
            </a:r>
            <a:r>
              <a:rPr kumimoji="0" lang="en-US" altLang="en-US" sz="3200" i="0" u="none" strike="noStrike" cap="none" normalizeH="0" baseline="0" dirty="0">
                <a:ln>
                  <a:noFill/>
                </a:ln>
                <a:effectLst/>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in the outer loop and </a:t>
            </a:r>
            <a:r>
              <a:rPr kumimoji="0" lang="en-US" altLang="en-US" sz="3200" i="0" u="none" strike="noStrike" cap="none" normalizeH="0" baseline="0" dirty="0">
                <a:ln>
                  <a:noFill/>
                </a:ln>
                <a:effectLst/>
                <a:latin typeface="Times New Roman" panose="02020603050405020304" pitchFamily="18" charset="0"/>
                <a:cs typeface="Times New Roman" panose="02020603050405020304" pitchFamily="18" charset="0"/>
              </a:rPr>
              <a:t>executes it (which prints a new line)</a:t>
            </a:r>
            <a:r>
              <a:rPr lang="en-GB" sz="3400" dirty="0">
                <a:latin typeface="Times New Roman" panose="02020603050405020304" pitchFamily="18" charset="0"/>
                <a:cs typeface="Times New Roman" panose="02020603050405020304" pitchFamily="18" charset="0"/>
              </a:rPr>
              <a:t>, now the outer loop counter is increased by 1 (i.e., </a:t>
            </a:r>
            <a:r>
              <a:rPr lang="en-GB" sz="34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400" b="1" dirty="0">
                <a:solidFill>
                  <a:schemeClr val="accent3">
                    <a:lumMod val="50000"/>
                  </a:schemeClr>
                </a:solidFill>
                <a:latin typeface="Times New Roman" panose="02020603050405020304" pitchFamily="18" charset="0"/>
                <a:cs typeface="Times New Roman" panose="02020603050405020304" pitchFamily="18" charset="0"/>
              </a:rPr>
              <a:t>++</a:t>
            </a:r>
            <a:r>
              <a:rPr lang="en-GB" sz="3400" dirty="0">
                <a:latin typeface="Times New Roman" panose="02020603050405020304" pitchFamily="18" charset="0"/>
                <a:cs typeface="Times New Roman" panose="02020603050405020304" pitchFamily="18" charset="0"/>
              </a:rPr>
              <a:t>) and the condition in the outer loop is tested.</a:t>
            </a:r>
            <a:endParaRPr lang="en-US" sz="3400" dirty="0">
              <a:latin typeface="Times New Roman" panose="02020603050405020304" pitchFamily="18" charset="0"/>
              <a:cs typeface="Times New Roman" panose="02020603050405020304" pitchFamily="18" charset="0"/>
            </a:endParaRP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3400" dirty="0">
                <a:latin typeface="Times New Roman" panose="02020603050405020304" pitchFamily="18" charset="0"/>
                <a:cs typeface="Times New Roman" panose="02020603050405020304" pitchFamily="18" charset="0"/>
              </a:rPr>
              <a:t>If the condition of the outer loop returns true, then again there will be one more execution of the inner loop. This process is repeated again and again till ‘</a:t>
            </a:r>
            <a:r>
              <a:rPr lang="en-GB" sz="3400" b="1" dirty="0" err="1">
                <a:latin typeface="Times New Roman" panose="02020603050405020304" pitchFamily="18" charset="0"/>
                <a:cs typeface="Times New Roman" panose="02020603050405020304" pitchFamily="18" charset="0"/>
              </a:rPr>
              <a:t>i</a:t>
            </a:r>
            <a:r>
              <a:rPr lang="en-GB" sz="3400" dirty="0">
                <a:latin typeface="Times New Roman" panose="02020603050405020304" pitchFamily="18" charset="0"/>
                <a:cs typeface="Times New Roman" panose="02020603050405020304" pitchFamily="18" charset="0"/>
              </a:rPr>
              <a:t>’ becomes 5. </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Then the control is moved to </a:t>
            </a:r>
            <a:r>
              <a:rPr kumimoji="0" lang="en-GB" altLang="en-US" sz="3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 0</a:t>
            </a:r>
            <a:r>
              <a:rPr kumimoji="0" lang="en-GB"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executes it and exits the program.</a:t>
            </a:r>
            <a:endPar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6"/>
          <p:cNvSpPr>
            <a:spLocks noChangeArrowheads="1"/>
          </p:cNvSpPr>
          <p:nvPr/>
        </p:nvSpPr>
        <p:spPr bwMode="auto">
          <a:xfrm>
            <a:off x="1544808" y="5654675"/>
            <a:ext cx="4011442" cy="50167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a:r>
              <a:rPr lang="en-US" altLang="en-US" sz="2000" dirty="0">
                <a:latin typeface="Times New Roman" panose="02020603050405020304" pitchFamily="18" charset="0"/>
                <a:cs typeface="Times New Roman" panose="02020603050405020304" pitchFamily="18" charset="0"/>
              </a:rPr>
              <a:t>#include&lt;</a:t>
            </a:r>
            <a:r>
              <a:rPr lang="en-US" altLang="en-US" sz="2000" dirty="0" err="1">
                <a:latin typeface="Times New Roman" panose="02020603050405020304" pitchFamily="18" charset="0"/>
                <a:cs typeface="Times New Roman" panose="02020603050405020304" pitchFamily="18" charset="0"/>
              </a:rPr>
              <a:t>stdio.h</a:t>
            </a:r>
            <a:r>
              <a:rPr lang="en-US" altLang="en-US" sz="2000" dirty="0">
                <a:latin typeface="Times New Roman" panose="02020603050405020304" pitchFamily="18" charset="0"/>
                <a:cs typeface="Times New Roman" panose="02020603050405020304" pitchFamily="18" charset="0"/>
              </a:rPr>
              <a:t>&gt;</a:t>
            </a:r>
          </a:p>
          <a:p>
            <a:pPr lvl="0" defTabSz="914400"/>
            <a:r>
              <a:rPr lang="en-US" altLang="en-US" sz="2000" dirty="0" err="1">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main()</a:t>
            </a:r>
          </a:p>
          <a:p>
            <a:pPr lvl="0" defTabSz="914400"/>
            <a:r>
              <a:rPr lang="en-US" altLang="en-US" sz="2000" dirty="0">
                <a:latin typeface="Times New Roman" panose="02020603050405020304" pitchFamily="18" charset="0"/>
                <a:cs typeface="Times New Roman" panose="02020603050405020304" pitchFamily="18" charset="0"/>
              </a:rPr>
              <a:t>{</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=1;</a:t>
            </a:r>
          </a:p>
          <a:p>
            <a:pPr lvl="0" defTabSz="914400"/>
            <a:r>
              <a:rPr lang="en-US" altLang="en-US" sz="2000" dirty="0">
                <a:latin typeface="Times New Roman" panose="02020603050405020304" pitchFamily="18" charset="0"/>
                <a:cs typeface="Times New Roman" panose="02020603050405020304" pitchFamily="18" charset="0"/>
              </a:rPr>
              <a:t>    do {</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j=1;</a:t>
            </a:r>
          </a:p>
          <a:p>
            <a:pPr lvl="0" defTabSz="914400"/>
            <a:r>
              <a:rPr lang="en-US" altLang="en-US" sz="2000" dirty="0">
                <a:latin typeface="Times New Roman" panose="02020603050405020304" pitchFamily="18" charset="0"/>
                <a:cs typeface="Times New Roman" panose="02020603050405020304" pitchFamily="18" charset="0"/>
              </a:rPr>
              <a:t>        do</a:t>
            </a:r>
          </a:p>
          <a:p>
            <a:pPr lvl="0" defTabSz="914400"/>
            <a:r>
              <a:rPr lang="en-US" altLang="en-US" sz="2000" dirty="0">
                <a:latin typeface="Times New Roman" panose="02020603050405020304" pitchFamily="18" charset="0"/>
                <a:cs typeface="Times New Roman" panose="02020603050405020304" pitchFamily="18" charset="0"/>
              </a:rPr>
              <a:t>        {</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printf</a:t>
            </a:r>
            <a:r>
              <a:rPr lang="en-US" altLang="en-US" sz="2000" dirty="0">
                <a:latin typeface="Times New Roman" panose="02020603050405020304" pitchFamily="18" charset="0"/>
                <a:cs typeface="Times New Roman" panose="02020603050405020304" pitchFamily="18" charset="0"/>
              </a:rPr>
              <a:t>("*");</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j++</a:t>
            </a:r>
            <a:r>
              <a:rPr lang="en-US" altLang="en-US" sz="2000" dirty="0">
                <a:latin typeface="Times New Roman" panose="02020603050405020304" pitchFamily="18" charset="0"/>
                <a:cs typeface="Times New Roman" panose="02020603050405020304" pitchFamily="18" charset="0"/>
              </a:rPr>
              <a:t>;</a:t>
            </a:r>
          </a:p>
          <a:p>
            <a:pPr lvl="0" defTabSz="914400"/>
            <a:r>
              <a:rPr lang="en-US" altLang="en-US" sz="2000" dirty="0">
                <a:latin typeface="Times New Roman" panose="02020603050405020304" pitchFamily="18" charset="0"/>
                <a:cs typeface="Times New Roman" panose="02020603050405020304" pitchFamily="18" charset="0"/>
              </a:rPr>
              <a:t>        }while(j&lt;=4);</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printf</a:t>
            </a:r>
            <a:r>
              <a:rPr lang="en-US" altLang="en-US" sz="2000" dirty="0">
                <a:latin typeface="Times New Roman" panose="02020603050405020304" pitchFamily="18" charset="0"/>
                <a:cs typeface="Times New Roman" panose="02020603050405020304" pitchFamily="18" charset="0"/>
              </a:rPr>
              <a:t>("\n");</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a:t>
            </a:r>
          </a:p>
          <a:p>
            <a:pPr lvl="0" defTabSz="914400"/>
            <a:r>
              <a:rPr lang="en-US" altLang="en-US" sz="2000" dirty="0">
                <a:latin typeface="Times New Roman" panose="02020603050405020304" pitchFamily="18" charset="0"/>
                <a:cs typeface="Times New Roman" panose="02020603050405020304" pitchFamily="18" charset="0"/>
              </a:rPr>
              <a:t>    }while(</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&lt;=4);</a:t>
            </a:r>
          </a:p>
          <a:p>
            <a:pPr lvl="0" defTabSz="914400"/>
            <a:r>
              <a:rPr lang="en-US" altLang="en-US" sz="2000" dirty="0">
                <a:latin typeface="Times New Roman" panose="02020603050405020304" pitchFamily="18" charset="0"/>
                <a:cs typeface="Times New Roman" panose="02020603050405020304" pitchFamily="18" charset="0"/>
              </a:rPr>
              <a:t>    return 0;</a:t>
            </a:r>
          </a:p>
          <a:p>
            <a:pPr lvl="0" defTabSz="914400"/>
            <a:r>
              <a:rPr lang="en-US" altLang="en-US" sz="2000" dirty="0">
                <a:latin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8FAFC956-E450-6A2D-F49E-3853B2F828F1}"/>
              </a:ext>
            </a:extLst>
          </p:cNvPr>
          <p:cNvSpPr/>
          <p:nvPr/>
        </p:nvSpPr>
        <p:spPr>
          <a:xfrm>
            <a:off x="1289050" y="1485047"/>
            <a:ext cx="5252154" cy="4093428"/>
          </a:xfrm>
          <a:prstGeom prst="rect">
            <a:avLst/>
          </a:prstGeom>
        </p:spPr>
        <p:txBody>
          <a:bodyPr wrap="square">
            <a:spAutoFit/>
          </a:bodyPr>
          <a:lstStyle/>
          <a:p>
            <a:r>
              <a:rPr lang="en-GB" sz="2000" b="1" i="1" dirty="0">
                <a:latin typeface="Courier New" panose="02070309020205020404" pitchFamily="49" charset="0"/>
                <a:cs typeface="Courier New" panose="02070309020205020404" pitchFamily="49" charset="0"/>
              </a:rPr>
              <a:t>Syntax of do-while Loop</a:t>
            </a:r>
          </a:p>
          <a:p>
            <a:r>
              <a:rPr lang="en-GB" sz="2000" b="1" i="1" dirty="0">
                <a:latin typeface="Courier New" panose="02070309020205020404" pitchFamily="49" charset="0"/>
                <a:cs typeface="Courier New" panose="02070309020205020404" pitchFamily="49" charset="0"/>
              </a:rPr>
              <a:t> 	statement x; </a:t>
            </a:r>
          </a:p>
          <a:p>
            <a:r>
              <a:rPr lang="en-GB" sz="2000" b="1" i="1" dirty="0">
                <a:latin typeface="Courier New" panose="02070309020205020404" pitchFamily="49" charset="0"/>
                <a:cs typeface="Courier New" panose="02070309020205020404" pitchFamily="49" charset="0"/>
              </a:rPr>
              <a:t>	do</a:t>
            </a:r>
          </a:p>
          <a:p>
            <a:r>
              <a:rPr lang="en-GB" sz="2000" b="1" i="1" dirty="0">
                <a:latin typeface="Courier New" panose="02070309020205020404" pitchFamily="49" charset="0"/>
                <a:cs typeface="Courier New" panose="02070309020205020404" pitchFamily="49" charset="0"/>
              </a:rPr>
              <a:t>	{ </a:t>
            </a:r>
          </a:p>
          <a:p>
            <a:r>
              <a:rPr lang="en-GB" sz="2000" b="1" i="1" dirty="0">
                <a:latin typeface="Courier New" panose="02070309020205020404" pitchFamily="49" charset="0"/>
                <a:cs typeface="Courier New" panose="02070309020205020404" pitchFamily="49" charset="0"/>
              </a:rPr>
              <a:t>		do</a:t>
            </a:r>
          </a:p>
          <a:p>
            <a:r>
              <a:rPr lang="en-GB" sz="2000" b="1" i="1" dirty="0">
                <a:latin typeface="Courier New" panose="02070309020205020404" pitchFamily="49" charset="0"/>
                <a:cs typeface="Courier New" panose="02070309020205020404" pitchFamily="49" charset="0"/>
              </a:rPr>
              <a:t>		{</a:t>
            </a:r>
          </a:p>
          <a:p>
            <a:r>
              <a:rPr lang="en-GB" sz="2000" b="1" i="1" dirty="0">
                <a:latin typeface="Courier New" panose="02070309020205020404" pitchFamily="49" charset="0"/>
                <a:cs typeface="Courier New" panose="02070309020205020404" pitchFamily="49" charset="0"/>
              </a:rPr>
              <a:t>		//inner do-while 				</a:t>
            </a:r>
            <a:r>
              <a:rPr lang="en-GB" sz="2000"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sz="2000" b="1" i="1" dirty="0">
                <a:latin typeface="Courier New" panose="02070309020205020404" pitchFamily="49" charset="0"/>
                <a:cs typeface="Courier New" panose="02070309020205020404" pitchFamily="49" charset="0"/>
              </a:rPr>
              <a:t>	  } while (</a:t>
            </a:r>
            <a:r>
              <a:rPr lang="en-GB" sz="20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2000" b="1" i="1" dirty="0">
                <a:latin typeface="Courier New" panose="02070309020205020404" pitchFamily="49" charset="0"/>
                <a:cs typeface="Courier New" panose="02070309020205020404" pitchFamily="49" charset="0"/>
              </a:rPr>
              <a:t>);</a:t>
            </a:r>
          </a:p>
          <a:p>
            <a:r>
              <a:rPr lang="en-GB" sz="2000" b="1" i="1" dirty="0">
                <a:latin typeface="Courier New" panose="02070309020205020404" pitchFamily="49" charset="0"/>
                <a:cs typeface="Courier New" panose="02070309020205020404" pitchFamily="49" charset="0"/>
              </a:rPr>
              <a:t>		//inner do-while 				</a:t>
            </a:r>
            <a:r>
              <a:rPr lang="en-GB" sz="2000" b="1" i="1" dirty="0">
                <a:solidFill>
                  <a:schemeClr val="accent3">
                    <a:lumMod val="50000"/>
                  </a:schemeClr>
                </a:solidFill>
                <a:latin typeface="Courier New" panose="02070309020205020404" pitchFamily="49" charset="0"/>
                <a:cs typeface="Courier New" panose="02070309020205020404" pitchFamily="49" charset="0"/>
              </a:rPr>
              <a:t>statement block;</a:t>
            </a:r>
            <a:endParaRPr lang="en-GB" sz="2000" b="1" i="1" dirty="0">
              <a:latin typeface="Courier New" panose="02070309020205020404" pitchFamily="49" charset="0"/>
              <a:cs typeface="Courier New" panose="02070309020205020404" pitchFamily="49" charset="0"/>
            </a:endParaRPr>
          </a:p>
          <a:p>
            <a:r>
              <a:rPr lang="en-GB" sz="2000" b="1" i="1" dirty="0">
                <a:latin typeface="Courier New" panose="02070309020205020404" pitchFamily="49" charset="0"/>
                <a:cs typeface="Courier New" panose="02070309020205020404" pitchFamily="49" charset="0"/>
              </a:rPr>
              <a:t>} while (</a:t>
            </a:r>
            <a:r>
              <a:rPr lang="en-GB" sz="20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2000" b="1" i="1" dirty="0">
                <a:latin typeface="Courier New" panose="02070309020205020404" pitchFamily="49" charset="0"/>
                <a:cs typeface="Courier New" panose="02070309020205020404" pitchFamily="49" charset="0"/>
              </a:rPr>
              <a:t>);</a:t>
            </a:r>
          </a:p>
          <a:p>
            <a:r>
              <a:rPr lang="en-GB" sz="2000" b="1" i="1" dirty="0">
                <a:latin typeface="Courier New" panose="02070309020205020404" pitchFamily="49" charset="0"/>
                <a:cs typeface="Courier New" panose="02070309020205020404" pitchFamily="49" charset="0"/>
              </a:rPr>
              <a:t>statement y;</a:t>
            </a:r>
            <a:endParaRPr lang="en-IN" sz="2000" b="1" i="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6F259F8E-90B9-375E-1044-74FBF637051A}"/>
              </a:ext>
            </a:extLst>
          </p:cNvPr>
          <p:cNvSpPr txBox="1"/>
          <p:nvPr/>
        </p:nvSpPr>
        <p:spPr>
          <a:xfrm>
            <a:off x="-566644" y="10760075"/>
            <a:ext cx="10085294"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Example C Program to print rectangular pattern of stars (4X8).</a:t>
            </a:r>
          </a:p>
        </p:txBody>
      </p:sp>
    </p:spTree>
    <p:extLst>
      <p:ext uri="{BB962C8B-B14F-4D97-AF65-F5344CB8AC3E}">
        <p14:creationId xmlns:p14="http://schemas.microsoft.com/office/powerpoint/2010/main" val="1396281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02E0-64F1-A3EA-E457-DADD07EA918C}"/>
              </a:ext>
            </a:extLst>
          </p:cNvPr>
          <p:cNvSpPr/>
          <p:nvPr/>
        </p:nvSpPr>
        <p:spPr>
          <a:xfrm>
            <a:off x="-635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45" name="Rectangle 44"/>
          <p:cNvSpPr/>
          <p:nvPr/>
        </p:nvSpPr>
        <p:spPr>
          <a:xfrm>
            <a:off x="1006991" y="1252538"/>
            <a:ext cx="18341459" cy="10033516"/>
          </a:xfrm>
          <a:prstGeom prst="rect">
            <a:avLst/>
          </a:prstGeom>
        </p:spPr>
        <p:txBody>
          <a:bodyPr wrap="square">
            <a:spAutoFit/>
          </a:bodyPr>
          <a:lstStyle/>
          <a:p>
            <a:pPr marL="571500" indent="-571500" algn="just">
              <a:buFont typeface="Arial" panose="020B0604020202020204" pitchFamily="34" charset="0"/>
              <a:buChar char="•"/>
              <a:tabLst>
                <a:tab pos="3421063" algn="l"/>
              </a:tabLst>
            </a:pPr>
            <a:r>
              <a:rPr lang="en-GB" sz="3400" dirty="0">
                <a:latin typeface="Times New Roman" panose="02020603050405020304" pitchFamily="18" charset="0"/>
                <a:cs typeface="Times New Roman" panose="02020603050405020304" pitchFamily="18" charset="0"/>
              </a:rPr>
              <a:t>Similar to the </a:t>
            </a:r>
            <a:r>
              <a:rPr lang="en-GB" sz="3400" b="1" i="1" dirty="0">
                <a:latin typeface="Times New Roman" panose="02020603050405020304" pitchFamily="18" charset="0"/>
                <a:cs typeface="Times New Roman" panose="02020603050405020304" pitchFamily="18" charset="0"/>
              </a:rPr>
              <a:t>while</a:t>
            </a:r>
            <a:r>
              <a:rPr lang="en-GB" sz="3400" dirty="0">
                <a:latin typeface="Times New Roman" panose="02020603050405020304" pitchFamily="18" charset="0"/>
                <a:cs typeface="Times New Roman" panose="02020603050405020304" pitchFamily="18" charset="0"/>
              </a:rPr>
              <a:t> and </a:t>
            </a:r>
            <a:r>
              <a:rPr lang="en-GB" sz="3400" b="1" i="1" dirty="0">
                <a:latin typeface="Times New Roman" panose="02020603050405020304" pitchFamily="18" charset="0"/>
                <a:cs typeface="Times New Roman" panose="02020603050405020304" pitchFamily="18" charset="0"/>
              </a:rPr>
              <a:t>do–while</a:t>
            </a:r>
            <a:r>
              <a:rPr lang="en-GB" sz="3400" dirty="0">
                <a:latin typeface="Times New Roman" panose="02020603050405020304" pitchFamily="18" charset="0"/>
                <a:cs typeface="Times New Roman" panose="02020603050405020304" pitchFamily="18" charset="0"/>
              </a:rPr>
              <a:t> loops, the </a:t>
            </a:r>
            <a:r>
              <a:rPr lang="en-GB" sz="3400" b="1" i="1" dirty="0">
                <a:latin typeface="Times New Roman" panose="02020603050405020304" pitchFamily="18" charset="0"/>
                <a:cs typeface="Times New Roman" panose="02020603050405020304" pitchFamily="18" charset="0"/>
              </a:rPr>
              <a:t>for</a:t>
            </a:r>
            <a:r>
              <a:rPr lang="en-GB" sz="3400" dirty="0">
                <a:latin typeface="Times New Roman" panose="02020603050405020304" pitchFamily="18" charset="0"/>
                <a:cs typeface="Times New Roman" panose="02020603050405020304" pitchFamily="18" charset="0"/>
              </a:rPr>
              <a:t> loop provides a mechanism to repeat a task until a particular </a:t>
            </a:r>
            <a:r>
              <a:rPr lang="en-IN" sz="3400" b="1" i="1" dirty="0">
                <a:solidFill>
                  <a:schemeClr val="accent2">
                    <a:lumMod val="50000"/>
                  </a:schemeClr>
                </a:solidFill>
                <a:latin typeface="Courier New" panose="02070309020205020404" pitchFamily="49" charset="0"/>
                <a:cs typeface="Courier New" panose="02070309020205020404" pitchFamily="49" charset="0"/>
              </a:rPr>
              <a:t>condition </a:t>
            </a:r>
            <a:r>
              <a:rPr lang="en-GB" sz="3400" dirty="0">
                <a:latin typeface="Times New Roman" panose="02020603050405020304" pitchFamily="18" charset="0"/>
                <a:cs typeface="Times New Roman" panose="02020603050405020304" pitchFamily="18" charset="0"/>
              </a:rPr>
              <a:t>is true.</a:t>
            </a:r>
          </a:p>
          <a:p>
            <a:pPr marL="571500" indent="-571500" algn="just">
              <a:buFont typeface="Arial" panose="020B0604020202020204" pitchFamily="34" charset="0"/>
              <a:buChar char="•"/>
              <a:tabLst>
                <a:tab pos="3421063" algn="l"/>
              </a:tabLst>
            </a:pPr>
            <a:r>
              <a:rPr lang="en-US" sz="3400" dirty="0">
                <a:effectLst/>
                <a:latin typeface="Times New Roman" panose="02020603050405020304" pitchFamily="18" charset="0"/>
                <a:cs typeface="Times New Roman" panose="02020603050405020304" pitchFamily="18" charset="0"/>
              </a:rPr>
              <a:t>Being a definite loop, the </a:t>
            </a:r>
            <a:r>
              <a:rPr lang="en-US" sz="3400" b="1" i="1" dirty="0">
                <a:effectLst/>
                <a:latin typeface="Times New Roman" panose="02020603050405020304" pitchFamily="18" charset="0"/>
                <a:cs typeface="Times New Roman" panose="02020603050405020304" pitchFamily="18" charset="0"/>
              </a:rPr>
              <a:t>for</a:t>
            </a:r>
            <a:r>
              <a:rPr lang="en-US" sz="3400" dirty="0">
                <a:effectLst/>
                <a:latin typeface="Times New Roman" panose="02020603050405020304" pitchFamily="18" charset="0"/>
                <a:cs typeface="Times New Roman" panose="02020603050405020304" pitchFamily="18" charset="0"/>
              </a:rPr>
              <a:t> loop is used to repeat execution of a </a:t>
            </a:r>
            <a:r>
              <a:rPr lang="en-GB" sz="34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US" sz="3400" dirty="0">
                <a:effectLst/>
                <a:latin typeface="Times New Roman" panose="02020603050405020304" pitchFamily="18" charset="0"/>
                <a:cs typeface="Times New Roman" panose="02020603050405020304" pitchFamily="18" charset="0"/>
              </a:rPr>
              <a:t> for a fixed number of times. </a:t>
            </a:r>
          </a:p>
          <a:p>
            <a:pPr marL="571500" indent="-571500" algn="just">
              <a:buFont typeface="Arial" panose="020B0604020202020204" pitchFamily="34" charset="0"/>
              <a:buChar char="•"/>
              <a:tabLst>
                <a:tab pos="3421063" algn="l"/>
              </a:tabLst>
            </a:pPr>
            <a:r>
              <a:rPr lang="en-GB" sz="3400" dirty="0">
                <a:latin typeface="Times New Roman" panose="02020603050405020304" pitchFamily="18" charset="0"/>
                <a:cs typeface="Times New Roman" panose="02020603050405020304" pitchFamily="18" charset="0"/>
              </a:rPr>
              <a:t>As per syntax of </a:t>
            </a:r>
            <a:r>
              <a:rPr lang="en-GB" sz="3400" b="1" i="1" dirty="0">
                <a:latin typeface="Times New Roman" panose="02020603050405020304" pitchFamily="18" charset="0"/>
                <a:cs typeface="Times New Roman" panose="02020603050405020304" pitchFamily="18" charset="0"/>
              </a:rPr>
              <a:t>for</a:t>
            </a:r>
            <a:r>
              <a:rPr lang="en-GB" sz="3400" dirty="0">
                <a:latin typeface="Times New Roman" panose="02020603050405020304" pitchFamily="18" charset="0"/>
                <a:cs typeface="Times New Roman" panose="02020603050405020304" pitchFamily="18" charset="0"/>
              </a:rPr>
              <a:t> loop, it has three sections in it i.e., </a:t>
            </a:r>
            <a:r>
              <a:rPr lang="en-IN" sz="3400" b="1" i="1" dirty="0">
                <a:latin typeface="Courier New" panose="02070309020205020404" pitchFamily="49" charset="0"/>
                <a:cs typeface="Courier New" panose="02070309020205020404" pitchFamily="49" charset="0"/>
              </a:rPr>
              <a:t>initialization</a:t>
            </a:r>
            <a:r>
              <a:rPr lang="en-GB" sz="3400" dirty="0">
                <a:latin typeface="Times New Roman" panose="02020603050405020304" pitchFamily="18" charset="0"/>
                <a:cs typeface="Times New Roman" panose="02020603050405020304" pitchFamily="18" charset="0"/>
              </a:rPr>
              <a:t>, </a:t>
            </a:r>
            <a:r>
              <a:rPr lang="en-IN" sz="34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400" dirty="0">
                <a:latin typeface="Times New Roman" panose="02020603050405020304" pitchFamily="18" charset="0"/>
                <a:cs typeface="Times New Roman" panose="02020603050405020304" pitchFamily="18" charset="0"/>
              </a:rPr>
              <a:t> and </a:t>
            </a:r>
            <a:r>
              <a:rPr lang="en-IN" sz="3400" b="1" i="1" dirty="0">
                <a:latin typeface="Courier New" panose="02070309020205020404" pitchFamily="49" charset="0"/>
                <a:cs typeface="Courier New" panose="02070309020205020404" pitchFamily="49" charset="0"/>
              </a:rPr>
              <a:t>increment/ decrement</a:t>
            </a:r>
            <a:r>
              <a:rPr lang="en-GB" sz="3400" dirty="0">
                <a:latin typeface="Times New Roman" panose="02020603050405020304" pitchFamily="18" charset="0"/>
                <a:cs typeface="Times New Roman" panose="02020603050405020304" pitchFamily="18" charset="0"/>
              </a:rPr>
              <a:t> and all of these must be separated by semicolon. </a:t>
            </a:r>
          </a:p>
          <a:p>
            <a:pPr marL="8432800" indent="-571500" algn="just">
              <a:buFont typeface="Arial" panose="020B0604020202020204" pitchFamily="34" charset="0"/>
              <a:buChar char="•"/>
            </a:pPr>
            <a:r>
              <a:rPr lang="en-GB" sz="3400" dirty="0">
                <a:latin typeface="Times New Roman" panose="02020603050405020304" pitchFamily="18" charset="0"/>
                <a:cs typeface="Times New Roman" panose="02020603050405020304" pitchFamily="18" charset="0"/>
              </a:rPr>
              <a:t>Multiple initialisations needs to be separated by comma.</a:t>
            </a:r>
          </a:p>
          <a:p>
            <a:pPr marL="8432800" indent="-571500" algn="just">
              <a:buFont typeface="Arial" panose="020B0604020202020204" pitchFamily="34" charset="0"/>
              <a:buChar char="•"/>
            </a:pPr>
            <a:r>
              <a:rPr lang="en-GB" sz="3400" dirty="0">
                <a:latin typeface="Times New Roman" panose="02020603050405020304" pitchFamily="18" charset="0"/>
                <a:cs typeface="Times New Roman" panose="02020603050405020304" pitchFamily="18" charset="0"/>
              </a:rPr>
              <a:t>If the </a:t>
            </a:r>
            <a:r>
              <a:rPr lang="en-IN" sz="34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400" dirty="0">
                <a:latin typeface="Times New Roman" panose="02020603050405020304" pitchFamily="18" charset="0"/>
                <a:cs typeface="Times New Roman" panose="02020603050405020304" pitchFamily="18" charset="0"/>
              </a:rPr>
              <a:t> section is empty, then it assumes the </a:t>
            </a:r>
            <a:r>
              <a:rPr lang="en-IN" sz="34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400" dirty="0">
                <a:latin typeface="Times New Roman" panose="02020603050405020304" pitchFamily="18" charset="0"/>
                <a:cs typeface="Times New Roman" panose="02020603050405020304" pitchFamily="18" charset="0"/>
              </a:rPr>
              <a:t> is true and it becomes an infinite loop. Multiple test conditions can be tested using logical operators.</a:t>
            </a:r>
          </a:p>
          <a:p>
            <a:pPr marL="8432800" indent="-571500" algn="just">
              <a:buFont typeface="Arial" panose="020B0604020202020204" pitchFamily="34" charset="0"/>
              <a:buChar char="•"/>
            </a:pPr>
            <a:r>
              <a:rPr lang="en-GB" sz="3400" dirty="0">
                <a:latin typeface="Times New Roman" panose="02020603050405020304" pitchFamily="18" charset="0"/>
                <a:cs typeface="Times New Roman" panose="02020603050405020304" pitchFamily="18" charset="0"/>
              </a:rPr>
              <a:t>A loop variable is initialized once and tested before execution of the </a:t>
            </a:r>
            <a:r>
              <a:rPr lang="en-GB" sz="34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400" b="1" i="1" dirty="0">
                <a:solidFill>
                  <a:schemeClr val="accent3">
                    <a:lumMod val="50000"/>
                  </a:schemeClr>
                </a:solidFill>
                <a:latin typeface="Times New Roman" panose="02020603050405020304" pitchFamily="18" charset="0"/>
                <a:cs typeface="Times New Roman" panose="02020603050405020304" pitchFamily="18" charset="0"/>
              </a:rPr>
              <a:t>.</a:t>
            </a:r>
            <a:r>
              <a:rPr lang="en-GB" sz="3400" dirty="0">
                <a:latin typeface="Times New Roman" panose="02020603050405020304" pitchFamily="18" charset="0"/>
                <a:cs typeface="Times New Roman" panose="02020603050405020304" pitchFamily="18" charset="0"/>
              </a:rPr>
              <a:t> Never use floating point variable as loop control variable.</a:t>
            </a:r>
          </a:p>
          <a:p>
            <a:pPr marL="8432800" indent="-571500" algn="just">
              <a:buFont typeface="Arial" panose="020B0604020202020204" pitchFamily="34" charset="0"/>
              <a:buChar char="•"/>
            </a:pPr>
            <a:r>
              <a:rPr lang="en-GB" sz="3400" dirty="0">
                <a:latin typeface="Times New Roman" panose="02020603050405020304" pitchFamily="18" charset="0"/>
                <a:cs typeface="Times New Roman" panose="02020603050405020304" pitchFamily="18" charset="0"/>
              </a:rPr>
              <a:t>For every iteration loop variable is updated either by incrementing or decrementing value of the loop variable in the for statement or within the statement block and the </a:t>
            </a:r>
            <a:r>
              <a:rPr lang="en-IN" sz="34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400" dirty="0">
                <a:latin typeface="Times New Roman" panose="02020603050405020304" pitchFamily="18" charset="0"/>
                <a:cs typeface="Times New Roman" panose="02020603050405020304" pitchFamily="18" charset="0"/>
              </a:rPr>
              <a:t> is then tested.</a:t>
            </a:r>
          </a:p>
        </p:txBody>
      </p:sp>
      <p:sp>
        <p:nvSpPr>
          <p:cNvPr id="11" name="Rectangle 10"/>
          <p:cNvSpPr/>
          <p:nvPr/>
        </p:nvSpPr>
        <p:spPr>
          <a:xfrm>
            <a:off x="1516560" y="4740275"/>
            <a:ext cx="5041362" cy="2862322"/>
          </a:xfrm>
          <a:prstGeom prst="rect">
            <a:avLst/>
          </a:prstGeom>
        </p:spPr>
        <p:txBody>
          <a:bodyPr wrap="square">
            <a:spAutoFit/>
          </a:bodyPr>
          <a:lstStyle/>
          <a:p>
            <a:r>
              <a:rPr lang="en-GB" sz="2000" b="1" i="1" dirty="0">
                <a:latin typeface="Courier New" panose="02070309020205020404" pitchFamily="49" charset="0"/>
                <a:cs typeface="Courier New" panose="02070309020205020404" pitchFamily="49" charset="0"/>
              </a:rPr>
              <a:t>Syntax of for Loop:</a:t>
            </a:r>
          </a:p>
          <a:p>
            <a:r>
              <a:rPr lang="en-GB" sz="2000" b="1" i="1" dirty="0">
                <a:latin typeface="Courier New" panose="02070309020205020404" pitchFamily="49" charset="0"/>
                <a:cs typeface="Courier New" panose="02070309020205020404" pitchFamily="49" charset="0"/>
              </a:rPr>
              <a:t> 	statement x; </a:t>
            </a:r>
          </a:p>
          <a:p>
            <a:r>
              <a:rPr lang="en-GB" sz="2000" b="1" i="1" dirty="0">
                <a:latin typeface="Courier New" panose="02070309020205020404" pitchFamily="49" charset="0"/>
                <a:cs typeface="Courier New" panose="02070309020205020404" pitchFamily="49" charset="0"/>
              </a:rPr>
              <a:t>	</a:t>
            </a:r>
            <a:r>
              <a:rPr lang="en-GB" sz="2000" b="1" i="1" dirty="0">
                <a:solidFill>
                  <a:schemeClr val="accent3">
                    <a:lumMod val="50000"/>
                  </a:schemeClr>
                </a:solidFill>
                <a:latin typeface="Courier New" panose="02070309020205020404" pitchFamily="49" charset="0"/>
                <a:cs typeface="Courier New" panose="02070309020205020404" pitchFamily="49" charset="0"/>
              </a:rPr>
              <a:t>for(</a:t>
            </a:r>
            <a:r>
              <a:rPr lang="en-IN" sz="2000" b="1" i="1" dirty="0">
                <a:latin typeface="Courier New" panose="02070309020205020404" pitchFamily="49" charset="0"/>
                <a:cs typeface="Courier New" panose="02070309020205020404" pitchFamily="49" charset="0"/>
              </a:rPr>
              <a:t>initialization; </a:t>
            </a:r>
            <a:r>
              <a:rPr lang="en-IN" sz="2000" b="1" i="1" dirty="0">
                <a:solidFill>
                  <a:schemeClr val="accent2">
                    <a:lumMod val="50000"/>
                  </a:schemeClr>
                </a:solidFill>
                <a:latin typeface="Courier New" panose="02070309020205020404" pitchFamily="49" charset="0"/>
                <a:cs typeface="Courier New" panose="02070309020205020404" pitchFamily="49" charset="0"/>
              </a:rPr>
              <a:t>condition</a:t>
            </a:r>
            <a:r>
              <a:rPr lang="en-IN" sz="2000" b="1" i="1" dirty="0">
                <a:latin typeface="Courier New" panose="02070309020205020404" pitchFamily="49" charset="0"/>
                <a:cs typeface="Courier New" panose="02070309020205020404" pitchFamily="49" charset="0"/>
              </a:rPr>
              <a:t>; increment/ decrement/update</a:t>
            </a:r>
            <a:r>
              <a:rPr lang="en-IN" sz="2000" b="1" i="1" dirty="0">
                <a:solidFill>
                  <a:schemeClr val="accent3">
                    <a:lumMod val="50000"/>
                  </a:schemeClr>
                </a:solidFill>
                <a:latin typeface="Courier New" panose="02070309020205020404" pitchFamily="49" charset="0"/>
                <a:cs typeface="Courier New" panose="02070309020205020404" pitchFamily="49" charset="0"/>
              </a:rPr>
              <a:t>)</a:t>
            </a:r>
            <a:endParaRPr lang="en-GB" sz="2000" b="1" i="1" dirty="0">
              <a:solidFill>
                <a:schemeClr val="accent3">
                  <a:lumMod val="50000"/>
                </a:schemeClr>
              </a:solidFill>
              <a:latin typeface="Courier New" panose="02070309020205020404" pitchFamily="49" charset="0"/>
              <a:cs typeface="Courier New" panose="02070309020205020404" pitchFamily="49" charset="0"/>
            </a:endParaRPr>
          </a:p>
          <a:p>
            <a:r>
              <a:rPr lang="en-GB" sz="2000" b="1" i="1" dirty="0">
                <a:latin typeface="Courier New" panose="02070309020205020404" pitchFamily="49" charset="0"/>
                <a:cs typeface="Courier New" panose="02070309020205020404" pitchFamily="49" charset="0"/>
              </a:rPr>
              <a:t>	{ </a:t>
            </a:r>
          </a:p>
          <a:p>
            <a:r>
              <a:rPr lang="en-GB" sz="2000" b="1" i="1" dirty="0">
                <a:latin typeface="Courier New" panose="02070309020205020404" pitchFamily="49" charset="0"/>
                <a:cs typeface="Courier New" panose="02070309020205020404" pitchFamily="49" charset="0"/>
              </a:rPr>
              <a:t>	</a:t>
            </a:r>
            <a:r>
              <a:rPr lang="en-GB" sz="2000"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sz="2000" b="1" i="1" dirty="0">
                <a:latin typeface="Courier New" panose="02070309020205020404" pitchFamily="49" charset="0"/>
                <a:cs typeface="Courier New" panose="02070309020205020404" pitchFamily="49" charset="0"/>
              </a:rPr>
              <a:t>	}</a:t>
            </a:r>
          </a:p>
          <a:p>
            <a:r>
              <a:rPr lang="en-GB" sz="2000" b="1" i="1" dirty="0">
                <a:latin typeface="Courier New" panose="02070309020205020404" pitchFamily="49" charset="0"/>
                <a:cs typeface="Courier New" panose="02070309020205020404" pitchFamily="49" charset="0"/>
              </a:rPr>
              <a:t>	statement y;</a:t>
            </a:r>
            <a:endParaRPr lang="en-IN" sz="2000" b="1" i="1" dirty="0">
              <a:latin typeface="Courier New" panose="02070309020205020404" pitchFamily="49" charset="0"/>
              <a:cs typeface="Courier New" panose="02070309020205020404" pitchFamily="49" charset="0"/>
            </a:endParaRPr>
          </a:p>
        </p:txBody>
      </p:sp>
      <p:sp>
        <p:nvSpPr>
          <p:cNvPr id="47" name="Rectangle 46"/>
          <p:cNvSpPr/>
          <p:nvPr/>
        </p:nvSpPr>
        <p:spPr>
          <a:xfrm>
            <a:off x="1858299" y="10074275"/>
            <a:ext cx="4231351"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Flowchart of the </a:t>
            </a:r>
            <a:r>
              <a:rPr lang="en-IN" sz="2400" b="1" i="1" dirty="0">
                <a:latin typeface="Times New Roman" panose="02020603050405020304" pitchFamily="18" charset="0"/>
                <a:cs typeface="Times New Roman" panose="02020603050405020304" pitchFamily="18" charset="0"/>
              </a:rPr>
              <a:t>for</a:t>
            </a:r>
            <a:r>
              <a:rPr lang="en-IN" sz="2400" b="1" dirty="0">
                <a:latin typeface="Times New Roman" panose="02020603050405020304" pitchFamily="18" charset="0"/>
                <a:cs typeface="Times New Roman" panose="02020603050405020304" pitchFamily="18" charset="0"/>
              </a:rPr>
              <a:t> loop.</a:t>
            </a:r>
          </a:p>
        </p:txBody>
      </p:sp>
      <p:grpSp>
        <p:nvGrpSpPr>
          <p:cNvPr id="2" name="Group 1">
            <a:extLst>
              <a:ext uri="{FF2B5EF4-FFF2-40B4-BE49-F238E27FC236}">
                <a16:creationId xmlns:a16="http://schemas.microsoft.com/office/drawing/2014/main" id="{F01826D2-5D5F-EDDB-EEDF-C5723D280B77}"/>
              </a:ext>
            </a:extLst>
          </p:cNvPr>
          <p:cNvGrpSpPr/>
          <p:nvPr/>
        </p:nvGrpSpPr>
        <p:grpSpPr>
          <a:xfrm>
            <a:off x="3982357" y="4522858"/>
            <a:ext cx="4850493" cy="6465817"/>
            <a:chOff x="4184650" y="4522858"/>
            <a:chExt cx="4850493" cy="6465817"/>
          </a:xfrm>
        </p:grpSpPr>
        <p:sp>
          <p:nvSpPr>
            <p:cNvPr id="33" name="Rectangle 32"/>
            <p:cNvSpPr/>
            <p:nvPr/>
          </p:nvSpPr>
          <p:spPr>
            <a:xfrm>
              <a:off x="5137029" y="9449000"/>
              <a:ext cx="2879621" cy="6163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Times New Roman" panose="02020603050405020304" pitchFamily="18" charset="0"/>
                  <a:cs typeface="Times New Roman" panose="02020603050405020304" pitchFamily="18" charset="0"/>
                </a:rPr>
                <a:t>Update the condition Expression</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34" name="Straight Arrow Connector 33"/>
            <p:cNvCxnSpPr>
              <a:cxnSpLocks/>
              <a:stCxn id="33" idx="2"/>
            </p:cNvCxnSpPr>
            <p:nvPr/>
          </p:nvCxnSpPr>
          <p:spPr>
            <a:xfrm flipH="1">
              <a:off x="6576834" y="10065303"/>
              <a:ext cx="7" cy="4398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4856922" y="6542863"/>
              <a:ext cx="3458917" cy="1359608"/>
            </a:xfrm>
            <a:prstGeom prst="diamond">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chemeClr val="accent2">
                      <a:lumMod val="50000"/>
                    </a:schemeClr>
                  </a:solidFill>
                  <a:latin typeface="Times New Roman" panose="02020603050405020304" pitchFamily="18" charset="0"/>
                  <a:cs typeface="Times New Roman" panose="02020603050405020304" pitchFamily="18" charset="0"/>
                </a:rPr>
                <a:t>condition</a:t>
              </a:r>
              <a:endParaRPr lang="en-IN" sz="2000" i="1" dirty="0">
                <a:solidFill>
                  <a:schemeClr val="accent2">
                    <a:lumMod val="50000"/>
                  </a:schemeClr>
                </a:solidFill>
                <a:latin typeface="Times New Roman" panose="02020603050405020304" pitchFamily="18" charset="0"/>
                <a:cs typeface="Times New Roman" panose="02020603050405020304" pitchFamily="18" charset="0"/>
              </a:endParaRPr>
            </a:p>
          </p:txBody>
        </p:sp>
        <p:cxnSp>
          <p:nvCxnSpPr>
            <p:cNvPr id="38" name="Straight Arrow Connector 37"/>
            <p:cNvCxnSpPr/>
            <p:nvPr/>
          </p:nvCxnSpPr>
          <p:spPr>
            <a:xfrm flipH="1">
              <a:off x="6583927" y="7916101"/>
              <a:ext cx="6" cy="507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510416" y="8447620"/>
              <a:ext cx="2193955" cy="51677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chemeClr val="accent3">
                      <a:lumMod val="50000"/>
                    </a:schemeClr>
                  </a:solidFill>
                  <a:latin typeface="Times New Roman" panose="02020603050405020304" pitchFamily="18" charset="0"/>
                  <a:cs typeface="Times New Roman" panose="02020603050405020304" pitchFamily="18" charset="0"/>
                </a:rPr>
                <a:t>statement block</a:t>
              </a:r>
              <a:endParaRPr lang="en-IN" sz="2000" b="1" i="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40" name="Rectangle 39"/>
            <p:cNvSpPr/>
            <p:nvPr/>
          </p:nvSpPr>
          <p:spPr>
            <a:xfrm>
              <a:off x="5575028" y="10522981"/>
              <a:ext cx="1955148" cy="4656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Times New Roman" panose="02020603050405020304" pitchFamily="18" charset="0"/>
                  <a:cs typeface="Times New Roman" panose="02020603050405020304" pitchFamily="18" charset="0"/>
                </a:rPr>
                <a:t>statement 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6613623" y="7958128"/>
              <a:ext cx="750294" cy="29599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True</a:t>
              </a:r>
            </a:p>
          </p:txBody>
        </p:sp>
        <p:sp>
          <p:nvSpPr>
            <p:cNvPr id="42" name="TextBox 41"/>
            <p:cNvSpPr txBox="1"/>
            <p:nvPr/>
          </p:nvSpPr>
          <p:spPr>
            <a:xfrm>
              <a:off x="8293432" y="6872256"/>
              <a:ext cx="739985" cy="338871"/>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False</a:t>
              </a:r>
            </a:p>
          </p:txBody>
        </p:sp>
        <p:sp>
          <p:nvSpPr>
            <p:cNvPr id="44" name="Oval 43"/>
            <p:cNvSpPr/>
            <p:nvPr/>
          </p:nvSpPr>
          <p:spPr>
            <a:xfrm>
              <a:off x="6373978" y="4522858"/>
              <a:ext cx="445178" cy="4589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Times New Roman" panose="02020603050405020304" pitchFamily="18" charset="0"/>
                <a:cs typeface="Times New Roman" panose="02020603050405020304" pitchFamily="18" charset="0"/>
              </a:endParaRPr>
            </a:p>
          </p:txBody>
        </p:sp>
        <p:sp>
          <p:nvSpPr>
            <p:cNvPr id="48" name="Rectangle 47"/>
            <p:cNvSpPr/>
            <p:nvPr/>
          </p:nvSpPr>
          <p:spPr>
            <a:xfrm>
              <a:off x="5498127" y="5412897"/>
              <a:ext cx="2206248" cy="66163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Times New Roman" panose="02020603050405020304" pitchFamily="18" charset="0"/>
                  <a:cs typeface="Times New Roman" panose="02020603050405020304" pitchFamily="18" charset="0"/>
                </a:rPr>
                <a:t>Initialization of loop variable</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49" name="Straight Arrow Connector 48"/>
            <p:cNvCxnSpPr/>
            <p:nvPr/>
          </p:nvCxnSpPr>
          <p:spPr>
            <a:xfrm flipH="1">
              <a:off x="6596567" y="6084746"/>
              <a:ext cx="5" cy="468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6596567" y="4968875"/>
              <a:ext cx="5" cy="468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6581689" y="8982229"/>
              <a:ext cx="6" cy="507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8318695" y="7227164"/>
              <a:ext cx="7147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018637" y="7208374"/>
              <a:ext cx="0" cy="300941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6561103" y="10214828"/>
              <a:ext cx="24740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10800000">
              <a:off x="4201757" y="7215667"/>
              <a:ext cx="937018" cy="2556669"/>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184650" y="7227165"/>
              <a:ext cx="6826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ECC49650-9D3F-3470-BE93-0E81C5E915B6}"/>
              </a:ext>
            </a:extLst>
          </p:cNvPr>
          <p:cNvSpPr/>
          <p:nvPr/>
        </p:nvSpPr>
        <p:spPr>
          <a:xfrm>
            <a:off x="3484909" y="466378"/>
            <a:ext cx="3264035"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3. iii) </a:t>
            </a:r>
            <a:r>
              <a:rPr lang="en-IN" sz="4000" b="1" i="1" dirty="0">
                <a:solidFill>
                  <a:srgbClr val="005893"/>
                </a:solidFill>
                <a:latin typeface="Times New Roman" panose="02020603050405020304" pitchFamily="18" charset="0"/>
                <a:cs typeface="Times New Roman" panose="02020603050405020304" pitchFamily="18" charset="0"/>
              </a:rPr>
              <a:t>for</a:t>
            </a:r>
            <a:r>
              <a:rPr lang="en-IN" sz="4000" dirty="0">
                <a:solidFill>
                  <a:srgbClr val="005893"/>
                </a:solidFill>
                <a:latin typeface="Times New Roman" panose="02020603050405020304" pitchFamily="18" charset="0"/>
                <a:cs typeface="Times New Roman" panose="02020603050405020304" pitchFamily="18" charset="0"/>
              </a:rPr>
              <a:t> Loop</a:t>
            </a:r>
          </a:p>
        </p:txBody>
      </p:sp>
    </p:spTree>
    <p:extLst>
      <p:ext uri="{BB962C8B-B14F-4D97-AF65-F5344CB8AC3E}">
        <p14:creationId xmlns:p14="http://schemas.microsoft.com/office/powerpoint/2010/main" val="186094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dirty="0"/>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dirty="0">
                <a:latin typeface="Playfair Display" pitchFamily="2" charset="0"/>
              </a:rPr>
              <a:t>Go, change the world</a:t>
            </a:r>
          </a:p>
        </p:txBody>
      </p:sp>
      <p:sp>
        <p:nvSpPr>
          <p:cNvPr id="2" name="Rectangle 1"/>
          <p:cNvSpPr/>
          <p:nvPr/>
        </p:nvSpPr>
        <p:spPr>
          <a:xfrm>
            <a:off x="998538" y="1387475"/>
            <a:ext cx="17892712" cy="9264075"/>
          </a:xfrm>
          <a:prstGeom prst="rect">
            <a:avLst/>
          </a:prstGeom>
        </p:spPr>
        <p:txBody>
          <a:bodyPr wrap="square">
            <a:spAutoFit/>
          </a:bodyPr>
          <a:lstStyle/>
          <a:p>
            <a:pPr marL="571500" indent="-571500" algn="just" rtl="0">
              <a:spcBef>
                <a:spcPts val="0"/>
              </a:spcBef>
              <a:spcAft>
                <a:spcPts val="0"/>
              </a:spcAft>
              <a:buFont typeface="Arial" panose="020B0604020202020204" pitchFamily="34" charset="0"/>
              <a:buChar char="•"/>
            </a:pPr>
            <a:r>
              <a:rPr lang="en-US" sz="3900" kern="0" dirty="0">
                <a:latin typeface="Times New Roman" panose="02020603050405020304" pitchFamily="18" charset="0"/>
                <a:cs typeface="Times New Roman" panose="02020603050405020304" pitchFamily="18" charset="0"/>
              </a:rPr>
              <a:t>Execution of different sets of instructions at different times is totally based on relational/logical condition.</a:t>
            </a:r>
          </a:p>
          <a:p>
            <a:pPr marL="571500" indent="-571500" algn="just" rtl="0">
              <a:spcBef>
                <a:spcPts val="0"/>
              </a:spcBef>
              <a:spcAft>
                <a:spcPts val="0"/>
              </a:spcAft>
              <a:buFont typeface="Arial" panose="020B0604020202020204" pitchFamily="34" charset="0"/>
              <a:buChar char="•"/>
            </a:pPr>
            <a:r>
              <a:rPr lang="en-US" sz="3900" kern="0" dirty="0">
                <a:latin typeface="Times New Roman" panose="02020603050405020304" pitchFamily="18" charset="0"/>
                <a:cs typeface="Times New Roman" panose="02020603050405020304" pitchFamily="18" charset="0"/>
              </a:rPr>
              <a:t>Relational/Logical expression returns either true or false. If the test expression (condition) returns non-null and non-zero, then it is assumed as true, and if it is either zero or null, then it is assumed as false value.</a:t>
            </a:r>
          </a:p>
          <a:p>
            <a:pPr marL="571500" indent="-571500" algn="just">
              <a:buFont typeface="Arial" panose="020B0604020202020204" pitchFamily="34" charset="0"/>
              <a:buChar char="•"/>
            </a:pPr>
            <a:r>
              <a:rPr lang="en-US" sz="3900" kern="0" dirty="0">
                <a:latin typeface="Times New Roman" panose="02020603050405020304" pitchFamily="18" charset="0"/>
                <a:cs typeface="Times New Roman" panose="02020603050405020304" pitchFamily="18" charset="0"/>
              </a:rPr>
              <a:t>Decision making statements use the outcome of Relational/Logical expression (true/false) and based on outcome, a specific set of instructions is executed.</a:t>
            </a:r>
          </a:p>
          <a:p>
            <a:pPr marL="571500" indent="-571500" algn="just" rtl="0">
              <a:spcBef>
                <a:spcPts val="0"/>
              </a:spcBef>
              <a:spcAft>
                <a:spcPts val="0"/>
              </a:spcAft>
              <a:buFont typeface="Arial" panose="020B0604020202020204" pitchFamily="34" charset="0"/>
              <a:buChar char="•"/>
            </a:pPr>
            <a:r>
              <a:rPr lang="en-US" sz="3900" kern="0" dirty="0">
                <a:latin typeface="Times New Roman" panose="02020603050405020304" pitchFamily="18" charset="0"/>
                <a:cs typeface="Times New Roman" panose="02020603050405020304" pitchFamily="18" charset="0"/>
              </a:rPr>
              <a:t>This allows a program to take different courses of actions depending on different conditions.</a:t>
            </a:r>
          </a:p>
          <a:p>
            <a:pPr marL="571500" indent="-571500" algn="just" rtl="0">
              <a:spcBef>
                <a:spcPts val="0"/>
              </a:spcBef>
              <a:spcAft>
                <a:spcPts val="0"/>
              </a:spcAft>
              <a:buFont typeface="Arial" panose="020B0604020202020204" pitchFamily="34" charset="0"/>
              <a:buChar char="•"/>
            </a:pPr>
            <a:r>
              <a:rPr lang="en-US" sz="3900" kern="0" dirty="0">
                <a:latin typeface="Times New Roman" panose="02020603050405020304" pitchFamily="18" charset="0"/>
                <a:cs typeface="Times New Roman" panose="02020603050405020304" pitchFamily="18" charset="0"/>
              </a:rPr>
              <a:t>C language has such decision making capabilities and supports the following statements known as control or decision making statements.</a:t>
            </a:r>
          </a:p>
          <a:p>
            <a:pPr marL="1485900" lvl="2" indent="-571500" algn="just">
              <a:buFont typeface="+mj-lt"/>
              <a:buAutoNum type="romanLcPeriod"/>
            </a:pPr>
            <a:r>
              <a:rPr lang="en-GB" sz="3200" b="1" kern="0" dirty="0">
                <a:latin typeface="Times New Roman" panose="02020603050405020304" pitchFamily="18" charset="0"/>
                <a:cs typeface="Times New Roman" panose="02020603050405020304" pitchFamily="18" charset="0"/>
              </a:rPr>
              <a:t> if</a:t>
            </a:r>
          </a:p>
          <a:p>
            <a:pPr marL="1485900" lvl="2" indent="-571500" algn="just">
              <a:buFont typeface="+mj-lt"/>
              <a:buAutoNum type="romanLcPeriod"/>
            </a:pPr>
            <a:r>
              <a:rPr lang="en-GB" sz="3200" b="1" kern="0" dirty="0">
                <a:latin typeface="Times New Roman" panose="02020603050405020304" pitchFamily="18" charset="0"/>
                <a:cs typeface="Times New Roman" panose="02020603050405020304" pitchFamily="18" charset="0"/>
              </a:rPr>
              <a:t> if-else</a:t>
            </a:r>
          </a:p>
          <a:p>
            <a:pPr marL="1485900" lvl="2" indent="-571500" algn="just">
              <a:buFont typeface="+mj-lt"/>
              <a:buAutoNum type="romanLcPeriod"/>
            </a:pPr>
            <a:r>
              <a:rPr lang="en-GB" sz="3200" b="1" kern="0" dirty="0">
                <a:latin typeface="Times New Roman" panose="02020603050405020304" pitchFamily="18" charset="0"/>
                <a:cs typeface="Times New Roman" panose="02020603050405020304" pitchFamily="18" charset="0"/>
              </a:rPr>
              <a:t> if-else-if</a:t>
            </a:r>
          </a:p>
          <a:p>
            <a:pPr marL="1485900" lvl="2" indent="-571500" algn="just">
              <a:buFont typeface="+mj-lt"/>
              <a:buAutoNum type="romanLcPeriod"/>
            </a:pPr>
            <a:r>
              <a:rPr lang="en-GB" sz="3200" b="1" kern="0" dirty="0">
                <a:latin typeface="Times New Roman" panose="02020603050405020304" pitchFamily="18" charset="0"/>
                <a:cs typeface="Times New Roman" panose="02020603050405020304" pitchFamily="18" charset="0"/>
              </a:rPr>
              <a:t> switch-case</a:t>
            </a:r>
          </a:p>
          <a:p>
            <a:pPr algn="just" defTabSz="914400"/>
            <a:endParaRPr lang="en-GB" sz="3900" kern="0" dirty="0">
              <a:latin typeface="Times New Roman" panose="02020603050405020304" pitchFamily="18" charset="0"/>
              <a:cs typeface="Times New Roman" panose="02020603050405020304" pitchFamily="18" charset="0"/>
            </a:endParaRPr>
          </a:p>
        </p:txBody>
      </p:sp>
      <p:sp>
        <p:nvSpPr>
          <p:cNvPr id="12" name="Title 1"/>
          <p:cNvSpPr txBox="1">
            <a:spLocks/>
          </p:cNvSpPr>
          <p:nvPr/>
        </p:nvSpPr>
        <p:spPr bwMode="auto">
          <a:xfrm>
            <a:off x="3443288" y="362839"/>
            <a:ext cx="13881099" cy="1390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3000" b="0" i="1">
                <a:solidFill>
                  <a:srgbClr val="422C75"/>
                </a:solidFill>
                <a:latin typeface="Playfair Display"/>
                <a:ea typeface="ＭＳ Ｐゴシック" panose="020B0600070205080204" pitchFamily="34" charset="-128"/>
                <a:cs typeface="Playfair Display"/>
              </a:defRPr>
            </a:lvl1pPr>
            <a:lvl2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marL="584200" indent="-571500" algn="just" defTabSz="914400">
              <a:lnSpc>
                <a:spcPct val="150000"/>
              </a:lnSpc>
              <a:spcBef>
                <a:spcPts val="100"/>
              </a:spcBef>
              <a:buFont typeface="+mj-lt"/>
              <a:buAutoNum type="arabicPeriod"/>
              <a:tabLst>
                <a:tab pos="6483350" algn="l"/>
              </a:tabLst>
              <a:defRPr/>
            </a:pPr>
            <a:r>
              <a:rPr lang="en-GB" sz="4000" b="1" i="0" kern="0" dirty="0">
                <a:solidFill>
                  <a:srgbClr val="005893"/>
                </a:solidFill>
                <a:latin typeface="Times New Roman" panose="02020603050405020304" pitchFamily="18" charset="0"/>
                <a:cs typeface="Times New Roman" panose="02020603050405020304" pitchFamily="18" charset="0"/>
              </a:rPr>
              <a:t>Introduction to Decision Control Statements…contd.,</a:t>
            </a:r>
          </a:p>
        </p:txBody>
      </p:sp>
    </p:spTree>
    <p:extLst>
      <p:ext uri="{BB962C8B-B14F-4D97-AF65-F5344CB8AC3E}">
        <p14:creationId xmlns:p14="http://schemas.microsoft.com/office/powerpoint/2010/main" val="522589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8255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55" name="Rectangle 54"/>
          <p:cNvSpPr/>
          <p:nvPr/>
        </p:nvSpPr>
        <p:spPr>
          <a:xfrm>
            <a:off x="1136650" y="1312287"/>
            <a:ext cx="6222371" cy="3046988"/>
          </a:xfrm>
          <a:prstGeom prst="rect">
            <a:avLst/>
          </a:prstGeom>
        </p:spPr>
        <p:txBody>
          <a:bodyPr wrap="square">
            <a:spAutoFit/>
          </a:bodyPr>
          <a:lstStyle/>
          <a:p>
            <a:r>
              <a:rPr lang="en-GB" sz="2400" b="1" i="1" dirty="0">
                <a:latin typeface="Courier New" panose="02070309020205020404" pitchFamily="49" charset="0"/>
                <a:cs typeface="Courier New" panose="02070309020205020404" pitchFamily="49" charset="0"/>
              </a:rPr>
              <a:t>Syntax of for loop</a:t>
            </a:r>
          </a:p>
          <a:p>
            <a:r>
              <a:rPr lang="en-GB" sz="2400" b="1" i="1" dirty="0">
                <a:latin typeface="Courier New" panose="02070309020205020404" pitchFamily="49" charset="0"/>
                <a:cs typeface="Courier New" panose="02070309020205020404" pitchFamily="49" charset="0"/>
              </a:rPr>
              <a:t> 	statement x; </a:t>
            </a:r>
          </a:p>
          <a:p>
            <a:r>
              <a:rPr lang="en-GB" sz="2400" b="1" i="1" dirty="0">
                <a:latin typeface="Courier New" panose="02070309020205020404" pitchFamily="49" charset="0"/>
                <a:cs typeface="Courier New" panose="02070309020205020404" pitchFamily="49" charset="0"/>
              </a:rPr>
              <a:t>	</a:t>
            </a:r>
            <a:r>
              <a:rPr lang="en-GB" sz="2400" b="1" i="1" dirty="0">
                <a:solidFill>
                  <a:schemeClr val="accent3">
                    <a:lumMod val="50000"/>
                  </a:schemeClr>
                </a:solidFill>
                <a:latin typeface="Courier New" panose="02070309020205020404" pitchFamily="49" charset="0"/>
                <a:cs typeface="Courier New" panose="02070309020205020404" pitchFamily="49" charset="0"/>
              </a:rPr>
              <a:t>for(</a:t>
            </a:r>
            <a:r>
              <a:rPr lang="en-IN" sz="2400" b="1" i="1" dirty="0">
                <a:latin typeface="Courier New" panose="02070309020205020404" pitchFamily="49" charset="0"/>
                <a:cs typeface="Courier New" panose="02070309020205020404" pitchFamily="49" charset="0"/>
              </a:rPr>
              <a:t>initialization; </a:t>
            </a:r>
            <a:r>
              <a:rPr lang="en-IN" sz="2400" b="1" i="1" dirty="0">
                <a:solidFill>
                  <a:schemeClr val="accent2">
                    <a:lumMod val="50000"/>
                  </a:schemeClr>
                </a:solidFill>
                <a:latin typeface="Courier New" panose="02070309020205020404" pitchFamily="49" charset="0"/>
                <a:cs typeface="Courier New" panose="02070309020205020404" pitchFamily="49" charset="0"/>
              </a:rPr>
              <a:t>condition</a:t>
            </a:r>
            <a:r>
              <a:rPr lang="en-IN" sz="2400" b="1" i="1" dirty="0">
                <a:latin typeface="Courier New" panose="02070309020205020404" pitchFamily="49" charset="0"/>
                <a:cs typeface="Courier New" panose="02070309020205020404" pitchFamily="49" charset="0"/>
              </a:rPr>
              <a:t>; increment/decrement/update</a:t>
            </a:r>
            <a:r>
              <a:rPr lang="en-IN" sz="2400" b="1" i="1" dirty="0">
                <a:solidFill>
                  <a:schemeClr val="accent3">
                    <a:lumMod val="50000"/>
                  </a:schemeClr>
                </a:solidFill>
                <a:latin typeface="Courier New" panose="02070309020205020404" pitchFamily="49" charset="0"/>
                <a:cs typeface="Courier New" panose="02070309020205020404" pitchFamily="49" charset="0"/>
              </a:rPr>
              <a:t>)</a:t>
            </a:r>
            <a:endParaRPr lang="en-GB" sz="2400" b="1" i="1" dirty="0">
              <a:solidFill>
                <a:schemeClr val="accent3">
                  <a:lumMod val="50000"/>
                </a:schemeClr>
              </a:solidFill>
              <a:latin typeface="Courier New" panose="02070309020205020404" pitchFamily="49" charset="0"/>
              <a:cs typeface="Courier New" panose="02070309020205020404" pitchFamily="49" charset="0"/>
            </a:endParaRPr>
          </a:p>
          <a:p>
            <a:r>
              <a:rPr lang="en-GB" sz="2400" b="1" i="1" dirty="0">
                <a:latin typeface="Courier New" panose="02070309020205020404" pitchFamily="49" charset="0"/>
                <a:cs typeface="Courier New" panose="02070309020205020404" pitchFamily="49" charset="0"/>
              </a:rPr>
              <a:t>	{ </a:t>
            </a:r>
          </a:p>
          <a:p>
            <a:r>
              <a:rPr lang="en-GB" sz="2400" b="1" i="1" dirty="0">
                <a:latin typeface="Courier New" panose="02070309020205020404" pitchFamily="49" charset="0"/>
                <a:cs typeface="Courier New" panose="02070309020205020404" pitchFamily="49" charset="0"/>
              </a:rPr>
              <a:t>	</a:t>
            </a:r>
            <a:r>
              <a:rPr lang="en-GB" sz="2400"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sz="2400" b="1" i="1" dirty="0">
                <a:latin typeface="Courier New" panose="02070309020205020404" pitchFamily="49" charset="0"/>
                <a:cs typeface="Courier New" panose="02070309020205020404" pitchFamily="49" charset="0"/>
              </a:rPr>
              <a:t>	}</a:t>
            </a:r>
          </a:p>
          <a:p>
            <a:r>
              <a:rPr lang="en-GB" sz="2400" b="1" i="1" dirty="0">
                <a:latin typeface="Courier New" panose="02070309020205020404" pitchFamily="49" charset="0"/>
                <a:cs typeface="Courier New" panose="02070309020205020404" pitchFamily="49" charset="0"/>
              </a:rPr>
              <a:t>	statement y;</a:t>
            </a:r>
            <a:endParaRPr lang="en-IN" sz="2400" b="1" i="1" dirty="0">
              <a:latin typeface="Courier New" panose="02070309020205020404" pitchFamily="49" charset="0"/>
              <a:cs typeface="Courier New" panose="02070309020205020404" pitchFamily="49" charset="0"/>
            </a:endParaRPr>
          </a:p>
        </p:txBody>
      </p:sp>
      <p:grpSp>
        <p:nvGrpSpPr>
          <p:cNvPr id="70" name="Group 69"/>
          <p:cNvGrpSpPr/>
          <p:nvPr/>
        </p:nvGrpSpPr>
        <p:grpSpPr>
          <a:xfrm>
            <a:off x="1339221" y="4664075"/>
            <a:ext cx="5574435" cy="4792711"/>
            <a:chOff x="4108450" y="4054475"/>
            <a:chExt cx="5574435" cy="4792711"/>
          </a:xfrm>
        </p:grpSpPr>
        <p:sp>
          <p:nvSpPr>
            <p:cNvPr id="53" name="Rectangle 52"/>
            <p:cNvSpPr/>
            <p:nvPr/>
          </p:nvSpPr>
          <p:spPr>
            <a:xfrm>
              <a:off x="4108450" y="4054475"/>
              <a:ext cx="5574435" cy="3939540"/>
            </a:xfrm>
            <a:prstGeom prst="rect">
              <a:avLst/>
            </a:prstGeom>
            <a:ln w="12700">
              <a:solidFill>
                <a:schemeClr val="tx1"/>
              </a:solidFill>
            </a:ln>
          </p:spPr>
          <p:txBody>
            <a:bodyPr wrap="square">
              <a:spAutoFit/>
            </a:bodyPr>
            <a:lstStyle/>
            <a:p>
              <a:r>
                <a:rPr lang="en-GB" sz="2500" dirty="0">
                  <a:latin typeface="Times New Roman" panose="02020603050405020304" pitchFamily="18" charset="0"/>
                  <a:cs typeface="Times New Roman" panose="02020603050405020304" pitchFamily="18" charset="0"/>
                </a:rPr>
                <a:t>#include &lt;</a:t>
              </a:r>
              <a:r>
                <a:rPr lang="en-GB" sz="2500" dirty="0" err="1">
                  <a:latin typeface="Times New Roman" panose="02020603050405020304" pitchFamily="18" charset="0"/>
                  <a:cs typeface="Times New Roman" panose="02020603050405020304" pitchFamily="18" charset="0"/>
                </a:rPr>
                <a:t>stdio.h</a:t>
              </a:r>
              <a:r>
                <a:rPr lang="en-GB" sz="2500" dirty="0">
                  <a:latin typeface="Times New Roman" panose="02020603050405020304" pitchFamily="18" charset="0"/>
                  <a:cs typeface="Times New Roman" panose="02020603050405020304" pitchFamily="18" charset="0"/>
                </a:rPr>
                <a:t>&gt;</a:t>
              </a:r>
            </a:p>
            <a:p>
              <a:r>
                <a:rPr lang="en-GB" sz="2500" dirty="0" err="1">
                  <a:latin typeface="Times New Roman" panose="02020603050405020304" pitchFamily="18" charset="0"/>
                  <a:cs typeface="Times New Roman" panose="02020603050405020304" pitchFamily="18" charset="0"/>
                </a:rPr>
                <a:t>int</a:t>
              </a:r>
              <a:r>
                <a:rPr lang="en-GB" sz="2500" dirty="0">
                  <a:latin typeface="Times New Roman" panose="02020603050405020304" pitchFamily="18" charset="0"/>
                  <a:cs typeface="Times New Roman" panose="02020603050405020304" pitchFamily="18" charset="0"/>
                </a:rPr>
                <a:t> main() </a:t>
              </a:r>
            </a:p>
            <a:p>
              <a:r>
                <a:rPr lang="en-GB" sz="2500" dirty="0">
                  <a:latin typeface="Times New Roman" panose="02020603050405020304" pitchFamily="18" charset="0"/>
                  <a:cs typeface="Times New Roman" panose="02020603050405020304" pitchFamily="18" charset="0"/>
                </a:rPr>
                <a:t>{ </a:t>
              </a:r>
            </a:p>
            <a:p>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int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a:t>
              </a:r>
              <a:r>
                <a:rPr lang="en-GB" sz="2500" dirty="0">
                  <a:latin typeface="Times New Roman" panose="02020603050405020304" pitchFamily="18" charset="0"/>
                  <a:cs typeface="Times New Roman" panose="02020603050405020304" pitchFamily="18" charset="0"/>
                </a:rPr>
                <a:t>;</a:t>
              </a:r>
            </a:p>
            <a:p>
              <a:r>
                <a:rPr lang="en-GB" sz="2500" dirty="0">
                  <a:latin typeface="Times New Roman" panose="02020603050405020304" pitchFamily="18" charset="0"/>
                  <a:cs typeface="Times New Roman" panose="02020603050405020304" pitchFamily="18" charset="0"/>
                </a:rPr>
                <a:t>   </a:t>
              </a:r>
              <a:r>
                <a:rPr lang="en-GB" sz="2500" dirty="0">
                  <a:solidFill>
                    <a:schemeClr val="accent3">
                      <a:lumMod val="50000"/>
                    </a:schemeClr>
                  </a:solidFill>
                  <a:latin typeface="Times New Roman" panose="02020603050405020304" pitchFamily="18" charset="0"/>
                  <a:cs typeface="Times New Roman" panose="02020603050405020304" pitchFamily="18" charset="0"/>
                </a:rPr>
                <a:t> for(</a:t>
              </a:r>
              <a:r>
                <a:rPr lang="en-GB" sz="2500" dirty="0" err="1">
                  <a:latin typeface="Times New Roman" panose="02020603050405020304" pitchFamily="18" charset="0"/>
                  <a:cs typeface="Times New Roman" panose="02020603050405020304" pitchFamily="18" charset="0"/>
                </a:rPr>
                <a:t>i</a:t>
              </a:r>
              <a:r>
                <a:rPr lang="en-GB" sz="2500" dirty="0">
                  <a:latin typeface="Times New Roman" panose="02020603050405020304" pitchFamily="18" charset="0"/>
                  <a:cs typeface="Times New Roman" panose="02020603050405020304" pitchFamily="18" charset="0"/>
                </a:rPr>
                <a:t>=0;</a:t>
              </a:r>
              <a:r>
                <a:rPr lang="en-GB" sz="2500" b="1" dirty="0">
                  <a:solidFill>
                    <a:schemeClr val="accent2">
                      <a:lumMod val="50000"/>
                    </a:schemeClr>
                  </a:solidFill>
                  <a:latin typeface="Times New Roman" panose="02020603050405020304" pitchFamily="18" charset="0"/>
                  <a:cs typeface="Times New Roman" panose="02020603050405020304" pitchFamily="18" charset="0"/>
                </a:rPr>
                <a:t>i&lt;=10</a:t>
              </a:r>
              <a:r>
                <a:rPr lang="en-GB" sz="2500" dirty="0">
                  <a:latin typeface="Times New Roman" panose="02020603050405020304" pitchFamily="18" charset="0"/>
                  <a:cs typeface="Times New Roman" panose="02020603050405020304" pitchFamily="18" charset="0"/>
                </a:rPr>
                <a:t>;i++</a:t>
              </a:r>
              <a:r>
                <a:rPr lang="en-GB" sz="2500" dirty="0">
                  <a:solidFill>
                    <a:schemeClr val="accent3">
                      <a:lumMod val="50000"/>
                    </a:schemeClr>
                  </a:solidFill>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a:p>
              <a:r>
                <a:rPr lang="en-GB" sz="2500" dirty="0">
                  <a:latin typeface="Times New Roman" panose="02020603050405020304" pitchFamily="18" charset="0"/>
                  <a:cs typeface="Times New Roman" panose="02020603050405020304" pitchFamily="18" charset="0"/>
                </a:rPr>
                <a:t>    { </a:t>
              </a:r>
            </a:p>
            <a:p>
              <a:r>
                <a:rPr lang="en-GB" sz="2500" dirty="0">
                  <a:latin typeface="Times New Roman" panose="02020603050405020304" pitchFamily="18" charset="0"/>
                  <a:cs typeface="Times New Roman" panose="02020603050405020304" pitchFamily="18" charset="0"/>
                </a:rPr>
                <a:t>         </a:t>
              </a:r>
              <a:r>
                <a:rPr lang="en-GB" sz="2500"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2500" dirty="0">
                  <a:solidFill>
                    <a:schemeClr val="accent3">
                      <a:lumMod val="50000"/>
                    </a:schemeClr>
                  </a:solidFill>
                  <a:latin typeface="Times New Roman" panose="02020603050405020304" pitchFamily="18" charset="0"/>
                  <a:cs typeface="Times New Roman" panose="02020603050405020304" pitchFamily="18" charset="0"/>
                </a:rPr>
                <a:t>("\n %d", </a:t>
              </a:r>
              <a:r>
                <a:rPr lang="en-GB" sz="2500" dirty="0" err="1">
                  <a:solidFill>
                    <a:schemeClr val="accent3">
                      <a:lumMod val="50000"/>
                    </a:schemeClr>
                  </a:solidFill>
                  <a:latin typeface="Times New Roman" panose="02020603050405020304" pitchFamily="18" charset="0"/>
                  <a:cs typeface="Times New Roman" panose="02020603050405020304" pitchFamily="18" charset="0"/>
                </a:rPr>
                <a:t>i</a:t>
              </a:r>
              <a:r>
                <a:rPr lang="en-GB" sz="2500" dirty="0">
                  <a:solidFill>
                    <a:schemeClr val="accent3">
                      <a:lumMod val="50000"/>
                    </a:schemeClr>
                  </a:solidFill>
                  <a:latin typeface="Times New Roman" panose="02020603050405020304" pitchFamily="18" charset="0"/>
                  <a:cs typeface="Times New Roman" panose="02020603050405020304" pitchFamily="18" charset="0"/>
                </a:rPr>
                <a:t>); </a:t>
              </a:r>
            </a:p>
            <a:p>
              <a:r>
                <a:rPr lang="en-GB" sz="2500" dirty="0">
                  <a:latin typeface="Times New Roman" panose="02020603050405020304" pitchFamily="18" charset="0"/>
                  <a:cs typeface="Times New Roman" panose="02020603050405020304" pitchFamily="18" charset="0"/>
                </a:rPr>
                <a:t>    }</a:t>
              </a:r>
            </a:p>
            <a:p>
              <a:r>
                <a:rPr lang="en-GB" sz="2500" dirty="0">
                  <a:latin typeface="Times New Roman" panose="02020603050405020304" pitchFamily="18" charset="0"/>
                  <a:cs typeface="Times New Roman" panose="02020603050405020304" pitchFamily="18" charset="0"/>
                </a:rPr>
                <a:t>return 0</a:t>
              </a:r>
              <a:r>
                <a:rPr lang="en-GB" sz="2500" dirty="0">
                  <a:solidFill>
                    <a:schemeClr val="accent6">
                      <a:lumMod val="50000"/>
                    </a:schemeClr>
                  </a:solidFill>
                  <a:latin typeface="Times New Roman" panose="02020603050405020304" pitchFamily="18" charset="0"/>
                  <a:cs typeface="Times New Roman" panose="02020603050405020304" pitchFamily="18" charset="0"/>
                </a:rPr>
                <a:t>; </a:t>
              </a:r>
            </a:p>
            <a:p>
              <a:r>
                <a:rPr lang="en-GB" sz="2500" dirty="0">
                  <a:latin typeface="Times New Roman" panose="02020603050405020304" pitchFamily="18" charset="0"/>
                  <a:cs typeface="Times New Roman" panose="02020603050405020304" pitchFamily="18" charset="0"/>
                </a:rPr>
                <a:t>}</a:t>
              </a:r>
              <a:endParaRPr lang="en-IN" sz="2500" dirty="0">
                <a:latin typeface="Times New Roman" panose="02020603050405020304" pitchFamily="18" charset="0"/>
                <a:cs typeface="Times New Roman" panose="02020603050405020304" pitchFamily="18" charset="0"/>
              </a:endParaRPr>
            </a:p>
          </p:txBody>
        </p:sp>
        <p:sp>
          <p:nvSpPr>
            <p:cNvPr id="54" name="Rectangle 53"/>
            <p:cNvSpPr/>
            <p:nvPr/>
          </p:nvSpPr>
          <p:spPr>
            <a:xfrm>
              <a:off x="4108450" y="8139300"/>
              <a:ext cx="5574435" cy="707886"/>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Example C Program to print  first 10 serial numbers using for loop</a:t>
              </a:r>
            </a:p>
          </p:txBody>
        </p:sp>
        <p:sp>
          <p:nvSpPr>
            <p:cNvPr id="51" name="TextBox 50"/>
            <p:cNvSpPr txBox="1"/>
            <p:nvPr/>
          </p:nvSpPr>
          <p:spPr>
            <a:xfrm>
              <a:off x="4790476" y="4830375"/>
              <a:ext cx="1372858" cy="369332"/>
            </a:xfrm>
            <a:prstGeom prst="rect">
              <a:avLst/>
            </a:prstGeom>
            <a:noFill/>
            <a:ln w="9525">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Initialization</a:t>
              </a:r>
              <a:endParaRPr lang="en-IN" dirty="0">
                <a:latin typeface="Times New Roman" panose="02020603050405020304" pitchFamily="18" charset="0"/>
                <a:cs typeface="Times New Roman" panose="02020603050405020304" pitchFamily="18" charset="0"/>
              </a:endParaRPr>
            </a:p>
          </p:txBody>
        </p:sp>
        <p:sp>
          <p:nvSpPr>
            <p:cNvPr id="60" name="TextBox 59"/>
            <p:cNvSpPr txBox="1"/>
            <p:nvPr/>
          </p:nvSpPr>
          <p:spPr>
            <a:xfrm>
              <a:off x="6664984" y="4396334"/>
              <a:ext cx="1372858" cy="369332"/>
            </a:xfrm>
            <a:prstGeom prst="rect">
              <a:avLst/>
            </a:prstGeom>
            <a:noFill/>
            <a:ln w="9525">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Condition</a:t>
              </a:r>
              <a:endParaRPr lang="en-IN"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7307592" y="5015041"/>
              <a:ext cx="1755116" cy="646331"/>
            </a:xfrm>
            <a:prstGeom prst="rect">
              <a:avLst/>
            </a:prstGeom>
            <a:noFill/>
            <a:ln w="9525">
              <a:solidFill>
                <a:schemeClr val="tx1"/>
              </a:solidFill>
            </a:ln>
          </p:spPr>
          <p:txBody>
            <a:bodyPr wrap="square" rtlCol="0">
              <a:spAutoFit/>
            </a:bodyPr>
            <a:lstStyle/>
            <a:p>
              <a:r>
                <a:rPr lang="en-IN" dirty="0"/>
                <a:t>increment/decrement/update</a:t>
              </a:r>
              <a:endParaRPr lang="en-IN" dirty="0">
                <a:latin typeface="Times New Roman" panose="02020603050405020304" pitchFamily="18" charset="0"/>
                <a:cs typeface="Times New Roman" panose="02020603050405020304" pitchFamily="18" charset="0"/>
              </a:endParaRPr>
            </a:p>
          </p:txBody>
        </p:sp>
        <p:cxnSp>
          <p:nvCxnSpPr>
            <p:cNvPr id="56" name="Straight Arrow Connector 55"/>
            <p:cNvCxnSpPr/>
            <p:nvPr/>
          </p:nvCxnSpPr>
          <p:spPr>
            <a:xfrm flipH="1">
              <a:off x="5246389" y="5177934"/>
              <a:ext cx="402894" cy="483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60" idx="2"/>
            </p:cNvCxnSpPr>
            <p:nvPr/>
          </p:nvCxnSpPr>
          <p:spPr>
            <a:xfrm flipH="1">
              <a:off x="5932218" y="4765666"/>
              <a:ext cx="1419195" cy="89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1" idx="1"/>
            </p:cNvCxnSpPr>
            <p:nvPr/>
          </p:nvCxnSpPr>
          <p:spPr>
            <a:xfrm flipH="1">
              <a:off x="6641815" y="5338207"/>
              <a:ext cx="665777" cy="432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534934" y="6437272"/>
              <a:ext cx="1755116" cy="369332"/>
            </a:xfrm>
            <a:prstGeom prst="rect">
              <a:avLst/>
            </a:prstGeom>
            <a:noFill/>
            <a:ln w="9525">
              <a:solidFill>
                <a:schemeClr val="tx1"/>
              </a:solidFill>
            </a:ln>
          </p:spPr>
          <p:txBody>
            <a:bodyPr wrap="square" rtlCol="0">
              <a:spAutoFit/>
            </a:bodyPr>
            <a:lstStyle/>
            <a:p>
              <a:r>
                <a:rPr lang="en-IN" dirty="0">
                  <a:solidFill>
                    <a:schemeClr val="accent3">
                      <a:lumMod val="50000"/>
                    </a:schemeClr>
                  </a:solidFill>
                </a:rPr>
                <a:t>Statement block</a:t>
              </a:r>
              <a:endParaRPr lang="en-IN" dirty="0">
                <a:solidFill>
                  <a:schemeClr val="accent3">
                    <a:lumMod val="50000"/>
                  </a:schemeClr>
                </a:solidFill>
                <a:latin typeface="Times New Roman" panose="02020603050405020304" pitchFamily="18" charset="0"/>
                <a:cs typeface="Times New Roman" panose="02020603050405020304" pitchFamily="18" charset="0"/>
              </a:endParaRPr>
            </a:p>
          </p:txBody>
        </p:sp>
        <p:cxnSp>
          <p:nvCxnSpPr>
            <p:cNvPr id="66" name="Straight Arrow Connector 65"/>
            <p:cNvCxnSpPr>
              <a:stCxn id="69" idx="1"/>
            </p:cNvCxnSpPr>
            <p:nvPr/>
          </p:nvCxnSpPr>
          <p:spPr>
            <a:xfrm flipH="1">
              <a:off x="7139174" y="6621938"/>
              <a:ext cx="395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723410" y="7190343"/>
              <a:ext cx="1755116" cy="369332"/>
            </a:xfrm>
            <a:prstGeom prst="rect">
              <a:avLst/>
            </a:prstGeom>
            <a:noFill/>
            <a:ln w="9525">
              <a:solidFill>
                <a:schemeClr val="tx1"/>
              </a:solidFill>
            </a:ln>
          </p:spPr>
          <p:txBody>
            <a:bodyPr wrap="square" rtlCol="0">
              <a:spAutoFit/>
            </a:bodyPr>
            <a:lstStyle/>
            <a:p>
              <a:r>
                <a:rPr lang="en-IN" dirty="0"/>
                <a:t>Statement y</a:t>
              </a:r>
              <a:endParaRPr lang="en-IN" dirty="0">
                <a:latin typeface="Times New Roman" panose="02020603050405020304" pitchFamily="18" charset="0"/>
                <a:cs typeface="Times New Roman" panose="02020603050405020304" pitchFamily="18" charset="0"/>
              </a:endParaRPr>
            </a:p>
          </p:txBody>
        </p:sp>
        <p:cxnSp>
          <p:nvCxnSpPr>
            <p:cNvPr id="75" name="Straight Arrow Connector 74"/>
            <p:cNvCxnSpPr>
              <a:stCxn id="74" idx="1"/>
            </p:cNvCxnSpPr>
            <p:nvPr/>
          </p:nvCxnSpPr>
          <p:spPr>
            <a:xfrm flipH="1">
              <a:off x="5327650" y="7375009"/>
              <a:ext cx="395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8" name="Rectangle 77"/>
          <p:cNvSpPr/>
          <p:nvPr/>
        </p:nvSpPr>
        <p:spPr>
          <a:xfrm>
            <a:off x="7004050" y="1311275"/>
            <a:ext cx="11998924" cy="9771906"/>
          </a:xfrm>
          <a:prstGeom prst="rect">
            <a:avLst/>
          </a:prstGeom>
        </p:spPr>
        <p:txBody>
          <a:bodyPr wrap="square">
            <a:spAutoFit/>
          </a:bodyPr>
          <a:lstStyle/>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According to the syntax of </a:t>
            </a:r>
            <a:r>
              <a:rPr lang="en-GB" sz="3700" b="1" i="1" dirty="0">
                <a:latin typeface="Times New Roman" panose="02020603050405020304" pitchFamily="18" charset="0"/>
                <a:cs typeface="Times New Roman" panose="02020603050405020304" pitchFamily="18" charset="0"/>
              </a:rPr>
              <a:t>for</a:t>
            </a:r>
            <a:r>
              <a:rPr lang="en-GB" sz="3700" dirty="0">
                <a:latin typeface="Times New Roman" panose="02020603050405020304" pitchFamily="18" charset="0"/>
                <a:cs typeface="Times New Roman" panose="02020603050405020304" pitchFamily="18" charset="0"/>
              </a:rPr>
              <a:t> statement, if the </a:t>
            </a:r>
            <a:r>
              <a:rPr lang="en-IN" sz="3700" b="1" i="1" dirty="0">
                <a:solidFill>
                  <a:schemeClr val="accent2">
                    <a:lumMod val="50000"/>
                  </a:schemeClr>
                </a:solidFill>
                <a:latin typeface="Courier New" panose="02070309020205020404" pitchFamily="49" charset="0"/>
                <a:cs typeface="Courier New" panose="02070309020205020404" pitchFamily="49" charset="0"/>
              </a:rPr>
              <a:t>condition </a:t>
            </a:r>
            <a:r>
              <a:rPr lang="en-GB" sz="3700" dirty="0">
                <a:latin typeface="Times New Roman" panose="02020603050405020304" pitchFamily="18" charset="0"/>
                <a:cs typeface="Times New Roman" panose="02020603050405020304" pitchFamily="18" charset="0"/>
              </a:rPr>
              <a:t>in the loop becomes true, </a:t>
            </a:r>
            <a:r>
              <a:rPr lang="en-GB" sz="37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700" dirty="0">
                <a:latin typeface="Times New Roman" panose="02020603050405020304" pitchFamily="18" charset="0"/>
                <a:cs typeface="Times New Roman" panose="02020603050405020304" pitchFamily="18" charset="0"/>
              </a:rPr>
              <a:t> is executed</a:t>
            </a:r>
            <a:r>
              <a:rPr lang="en-GB" sz="3700" dirty="0">
                <a:solidFill>
                  <a:schemeClr val="accent3">
                    <a:lumMod val="50000"/>
                  </a:schemeClr>
                </a:solidFill>
                <a:latin typeface="Times New Roman" panose="02020603050405020304" pitchFamily="18" charset="0"/>
                <a:cs typeface="Times New Roman" panose="02020603050405020304" pitchFamily="18" charset="0"/>
              </a:rPr>
              <a:t>,</a:t>
            </a:r>
            <a:r>
              <a:rPr lang="en-GB" sz="3700" dirty="0">
                <a:latin typeface="Times New Roman" panose="02020603050405020304" pitchFamily="18" charset="0"/>
                <a:cs typeface="Times New Roman" panose="02020603050405020304" pitchFamily="18" charset="0"/>
              </a:rPr>
              <a:t> otherwise the execution of the </a:t>
            </a:r>
            <a:r>
              <a:rPr lang="en-GB" sz="3700" b="1" i="1" dirty="0">
                <a:solidFill>
                  <a:schemeClr val="accent3">
                    <a:lumMod val="50000"/>
                  </a:schemeClr>
                </a:solidFill>
                <a:latin typeface="Courier New" panose="02070309020205020404" pitchFamily="49" charset="0"/>
                <a:cs typeface="Courier New" panose="02070309020205020404" pitchFamily="49" charset="0"/>
              </a:rPr>
              <a:t>statement block </a:t>
            </a:r>
            <a:r>
              <a:rPr lang="en-GB" sz="3700" dirty="0">
                <a:latin typeface="Times New Roman" panose="02020603050405020304" pitchFamily="18" charset="0"/>
                <a:cs typeface="Times New Roman" panose="02020603050405020304" pitchFamily="18" charset="0"/>
              </a:rPr>
              <a:t>of the </a:t>
            </a:r>
            <a:r>
              <a:rPr lang="en-GB" sz="3700" b="1" i="1" dirty="0">
                <a:latin typeface="Times New Roman" panose="02020603050405020304" pitchFamily="18" charset="0"/>
                <a:cs typeface="Times New Roman" panose="02020603050405020304" pitchFamily="18" charset="0"/>
              </a:rPr>
              <a:t>for</a:t>
            </a:r>
            <a:r>
              <a:rPr lang="en-GB" sz="3700" dirty="0">
                <a:latin typeface="Times New Roman" panose="02020603050405020304" pitchFamily="18" charset="0"/>
                <a:cs typeface="Times New Roman" panose="02020603050405020304" pitchFamily="18" charset="0"/>
              </a:rPr>
              <a:t> loop is skipped and the control jumps to </a:t>
            </a:r>
            <a:r>
              <a:rPr lang="en-GB" sz="3700" b="1" i="1" dirty="0">
                <a:latin typeface="Courier New" panose="02070309020205020404" pitchFamily="49" charset="0"/>
                <a:cs typeface="Courier New" panose="02070309020205020404" pitchFamily="49" charset="0"/>
              </a:rPr>
              <a:t>statement y</a:t>
            </a:r>
            <a:r>
              <a:rPr lang="en-GB" sz="37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In the program, loop variable ‘</a:t>
            </a:r>
            <a:r>
              <a:rPr lang="en-GB" sz="3700" b="1" dirty="0" err="1">
                <a:latin typeface="Times New Roman" panose="02020603050405020304" pitchFamily="18" charset="0"/>
                <a:cs typeface="Times New Roman" panose="02020603050405020304" pitchFamily="18" charset="0"/>
              </a:rPr>
              <a:t>i</a:t>
            </a:r>
            <a:r>
              <a:rPr lang="en-GB" sz="3700" dirty="0">
                <a:latin typeface="Times New Roman" panose="02020603050405020304" pitchFamily="18" charset="0"/>
                <a:cs typeface="Times New Roman" panose="02020603050405020304" pitchFamily="18" charset="0"/>
              </a:rPr>
              <a:t>’ is declared as an int type.</a:t>
            </a:r>
          </a:p>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After specifying the initial value of ‘</a:t>
            </a:r>
            <a:r>
              <a:rPr lang="en-GB" sz="3700" b="1" dirty="0" err="1">
                <a:latin typeface="Times New Roman" panose="02020603050405020304" pitchFamily="18" charset="0"/>
                <a:cs typeface="Times New Roman" panose="02020603050405020304" pitchFamily="18" charset="0"/>
              </a:rPr>
              <a:t>i</a:t>
            </a:r>
            <a:r>
              <a:rPr lang="en-GB" sz="3700" dirty="0">
                <a:latin typeface="Times New Roman" panose="02020603050405020304" pitchFamily="18" charset="0"/>
                <a:cs typeface="Times New Roman" panose="02020603050405020304" pitchFamily="18" charset="0"/>
              </a:rPr>
              <a:t>’, </a:t>
            </a:r>
            <a:r>
              <a:rPr lang="en-IN" sz="3700" b="1" i="1" dirty="0">
                <a:solidFill>
                  <a:schemeClr val="accent2">
                    <a:lumMod val="50000"/>
                  </a:schemeClr>
                </a:solidFill>
                <a:latin typeface="Times New Roman" panose="02020603050405020304" pitchFamily="18" charset="0"/>
                <a:cs typeface="Times New Roman" panose="02020603050405020304" pitchFamily="18" charset="0"/>
              </a:rPr>
              <a:t>condition</a:t>
            </a:r>
            <a:r>
              <a:rPr lang="en-GB" sz="3700" dirty="0">
                <a:latin typeface="Times New Roman" panose="02020603050405020304" pitchFamily="18" charset="0"/>
                <a:cs typeface="Times New Roman" panose="02020603050405020304" pitchFamily="18" charset="0"/>
              </a:rPr>
              <a:t>, and </a:t>
            </a:r>
            <a:r>
              <a:rPr lang="en-GB" sz="3700" b="1" i="1" dirty="0">
                <a:latin typeface="Times New Roman" panose="02020603050405020304" pitchFamily="18" charset="0"/>
                <a:cs typeface="Times New Roman" panose="02020603050405020304" pitchFamily="18" charset="0"/>
              </a:rPr>
              <a:t>increment</a:t>
            </a:r>
            <a:r>
              <a:rPr lang="en-GB" sz="3700" dirty="0">
                <a:latin typeface="Times New Roman" panose="02020603050405020304" pitchFamily="18" charset="0"/>
                <a:cs typeface="Times New Roman" panose="02020603050405020304" pitchFamily="18" charset="0"/>
              </a:rPr>
              <a:t> of ‘</a:t>
            </a:r>
            <a:r>
              <a:rPr lang="en-GB" sz="3700" b="1" dirty="0" err="1">
                <a:latin typeface="Times New Roman" panose="02020603050405020304" pitchFamily="18" charset="0"/>
                <a:cs typeface="Times New Roman" panose="02020603050405020304" pitchFamily="18" charset="0"/>
              </a:rPr>
              <a:t>i</a:t>
            </a:r>
            <a:r>
              <a:rPr lang="en-GB" sz="3700" dirty="0">
                <a:latin typeface="Times New Roman" panose="02020603050405020304" pitchFamily="18" charset="0"/>
                <a:cs typeface="Times New Roman" panose="02020603050405020304" pitchFamily="18" charset="0"/>
              </a:rPr>
              <a:t>’. the value of the ‘</a:t>
            </a:r>
            <a:r>
              <a:rPr lang="en-GB" sz="3700" b="1" dirty="0" err="1">
                <a:latin typeface="Times New Roman" panose="02020603050405020304" pitchFamily="18" charset="0"/>
                <a:cs typeface="Times New Roman" panose="02020603050405020304" pitchFamily="18" charset="0"/>
              </a:rPr>
              <a:t>i</a:t>
            </a:r>
            <a:r>
              <a:rPr lang="en-GB" sz="3700" dirty="0">
                <a:latin typeface="Times New Roman" panose="02020603050405020304" pitchFamily="18" charset="0"/>
                <a:cs typeface="Times New Roman" panose="02020603050405020304" pitchFamily="18" charset="0"/>
              </a:rPr>
              <a:t>’ is evaluated using relational expression ‘</a:t>
            </a:r>
            <a:r>
              <a:rPr lang="en-GB" sz="37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7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7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Based on the outcome of</a:t>
            </a:r>
            <a:r>
              <a:rPr lang="en-GB" sz="3700" b="1" dirty="0">
                <a:solidFill>
                  <a:schemeClr val="accent2">
                    <a:lumMod val="50000"/>
                  </a:schemeClr>
                </a:solidFill>
                <a:latin typeface="Times New Roman" panose="02020603050405020304" pitchFamily="18" charset="0"/>
                <a:cs typeface="Times New Roman" panose="02020603050405020304" pitchFamily="18" charset="0"/>
              </a:rPr>
              <a:t> ‘</a:t>
            </a:r>
            <a:r>
              <a:rPr lang="en-GB" sz="37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7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700" dirty="0">
                <a:latin typeface="Times New Roman" panose="02020603050405020304" pitchFamily="18" charset="0"/>
                <a:cs typeface="Times New Roman" panose="02020603050405020304" pitchFamily="18" charset="0"/>
              </a:rPr>
              <a:t>, control is shifted to either </a:t>
            </a:r>
            <a:r>
              <a:rPr lang="en-GB" sz="3700" b="1" i="1" dirty="0">
                <a:solidFill>
                  <a:schemeClr val="accent3">
                    <a:lumMod val="50000"/>
                  </a:schemeClr>
                </a:solidFill>
                <a:latin typeface="Times New Roman" panose="02020603050405020304" pitchFamily="18" charset="0"/>
                <a:cs typeface="Times New Roman" panose="02020603050405020304" pitchFamily="18" charset="0"/>
              </a:rPr>
              <a:t>statement block </a:t>
            </a:r>
            <a:r>
              <a:rPr lang="en-GB" sz="3700" dirty="0">
                <a:latin typeface="Times New Roman" panose="02020603050405020304" pitchFamily="18" charset="0"/>
                <a:cs typeface="Times New Roman" panose="02020603050405020304" pitchFamily="18" charset="0"/>
              </a:rPr>
              <a:t>or </a:t>
            </a:r>
            <a:r>
              <a:rPr lang="en-GB" sz="3700" b="1" i="1" dirty="0">
                <a:latin typeface="Times New Roman" panose="02020603050405020304" pitchFamily="18" charset="0"/>
                <a:cs typeface="Times New Roman" panose="02020603050405020304" pitchFamily="18" charset="0"/>
              </a:rPr>
              <a:t>statement y</a:t>
            </a:r>
            <a:r>
              <a:rPr lang="en-GB" sz="37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If an outcome of the condition is true, then the  control is shifted to </a:t>
            </a:r>
            <a:r>
              <a:rPr lang="en-GB" sz="3700" b="1" i="1"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3700" dirty="0">
                <a:latin typeface="Times New Roman" panose="02020603050405020304" pitchFamily="18" charset="0"/>
                <a:cs typeface="Times New Roman" panose="02020603050405020304" pitchFamily="18" charset="0"/>
              </a:rPr>
              <a:t> otherwise it is shifted to </a:t>
            </a:r>
            <a:r>
              <a:rPr lang="en-GB" sz="3700" b="1" i="1" dirty="0">
                <a:latin typeface="Times New Roman" panose="02020603050405020304" pitchFamily="18" charset="0"/>
                <a:cs typeface="Times New Roman" panose="02020603050405020304" pitchFamily="18" charset="0"/>
              </a:rPr>
              <a:t>statement y</a:t>
            </a:r>
            <a:r>
              <a:rPr lang="en-GB" sz="37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As long as an outcome of ‘</a:t>
            </a:r>
            <a:r>
              <a:rPr lang="en-GB" sz="37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7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700" dirty="0">
                <a:latin typeface="Times New Roman" panose="02020603050405020304" pitchFamily="18" charset="0"/>
                <a:cs typeface="Times New Roman" panose="02020603050405020304" pitchFamily="18" charset="0"/>
              </a:rPr>
              <a:t> is true, every updated value of ‘</a:t>
            </a:r>
            <a:r>
              <a:rPr lang="en-GB" sz="3700" b="1" dirty="0" err="1">
                <a:latin typeface="Times New Roman" panose="02020603050405020304" pitchFamily="18" charset="0"/>
                <a:cs typeface="Times New Roman" panose="02020603050405020304" pitchFamily="18" charset="0"/>
              </a:rPr>
              <a:t>i</a:t>
            </a:r>
            <a:r>
              <a:rPr lang="en-GB" sz="3700" dirty="0">
                <a:latin typeface="Times New Roman" panose="02020603050405020304" pitchFamily="18" charset="0"/>
                <a:cs typeface="Times New Roman" panose="02020603050405020304" pitchFamily="18" charset="0"/>
              </a:rPr>
              <a:t>’ is printed. When the outcome of ‘</a:t>
            </a:r>
            <a:r>
              <a:rPr lang="en-GB" sz="37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7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700" dirty="0">
                <a:latin typeface="Times New Roman" panose="02020603050405020304" pitchFamily="18" charset="0"/>
                <a:cs typeface="Times New Roman" panose="02020603050405020304" pitchFamily="18" charset="0"/>
              </a:rPr>
              <a:t> is false, control is shifted from loop to </a:t>
            </a:r>
            <a:r>
              <a:rPr lang="en-GB" sz="3700" b="1" i="1" dirty="0">
                <a:latin typeface="Times New Roman" panose="02020603050405020304" pitchFamily="18" charset="0"/>
                <a:cs typeface="Times New Roman" panose="02020603050405020304" pitchFamily="18" charset="0"/>
              </a:rPr>
              <a:t>statement y</a:t>
            </a:r>
            <a:r>
              <a:rPr lang="en-GB" sz="3700" dirty="0">
                <a:latin typeface="Times New Roman" panose="02020603050405020304" pitchFamily="18" charset="0"/>
                <a:cs typeface="Times New Roman" panose="02020603050405020304" pitchFamily="18" charset="0"/>
              </a:rPr>
              <a:t>.</a:t>
            </a:r>
          </a:p>
        </p:txBody>
      </p:sp>
      <p:sp>
        <p:nvSpPr>
          <p:cNvPr id="2" name="Rectangle 1">
            <a:extLst>
              <a:ext uri="{FF2B5EF4-FFF2-40B4-BE49-F238E27FC236}">
                <a16:creationId xmlns:a16="http://schemas.microsoft.com/office/drawing/2014/main" id="{23BE7B82-E111-E332-AF45-67314E154A6D}"/>
              </a:ext>
            </a:extLst>
          </p:cNvPr>
          <p:cNvSpPr/>
          <p:nvPr/>
        </p:nvSpPr>
        <p:spPr>
          <a:xfrm>
            <a:off x="3474320" y="473075"/>
            <a:ext cx="5285421"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of the </a:t>
            </a:r>
            <a:r>
              <a:rPr lang="en-IN" sz="4000" b="1" i="1" dirty="0">
                <a:solidFill>
                  <a:srgbClr val="005893"/>
                </a:solidFill>
                <a:latin typeface="Times New Roman" panose="02020603050405020304" pitchFamily="18" charset="0"/>
                <a:cs typeface="Times New Roman" panose="02020603050405020304" pitchFamily="18" charset="0"/>
              </a:rPr>
              <a:t>for </a:t>
            </a:r>
            <a:r>
              <a:rPr lang="en-IN" sz="4000" dirty="0">
                <a:solidFill>
                  <a:srgbClr val="005893"/>
                </a:solidFill>
                <a:latin typeface="Times New Roman" panose="02020603050405020304" pitchFamily="18" charset="0"/>
                <a:cs typeface="Times New Roman" panose="02020603050405020304" pitchFamily="18" charset="0"/>
              </a:rPr>
              <a:t>Loop</a:t>
            </a:r>
          </a:p>
        </p:txBody>
      </p:sp>
    </p:spTree>
    <p:extLst>
      <p:ext uri="{BB962C8B-B14F-4D97-AF65-F5344CB8AC3E}">
        <p14:creationId xmlns:p14="http://schemas.microsoft.com/office/powerpoint/2010/main" val="3541984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71461" y="473075"/>
            <a:ext cx="7723589"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Additional examples of the </a:t>
            </a:r>
            <a:r>
              <a:rPr lang="en-IN" sz="4000" b="1" i="1" dirty="0">
                <a:solidFill>
                  <a:srgbClr val="005893"/>
                </a:solidFill>
                <a:latin typeface="Times New Roman" panose="02020603050405020304" pitchFamily="18" charset="0"/>
                <a:cs typeface="Times New Roman" panose="02020603050405020304" pitchFamily="18" charset="0"/>
              </a:rPr>
              <a:t>for </a:t>
            </a:r>
            <a:r>
              <a:rPr lang="en-IN" sz="4000" dirty="0">
                <a:solidFill>
                  <a:srgbClr val="005893"/>
                </a:solidFill>
                <a:latin typeface="Times New Roman" panose="02020603050405020304" pitchFamily="18" charset="0"/>
                <a:cs typeface="Times New Roman" panose="02020603050405020304" pitchFamily="18" charset="0"/>
              </a:rPr>
              <a:t>Loop</a:t>
            </a:r>
          </a:p>
        </p:txBody>
      </p:sp>
      <p:sp>
        <p:nvSpPr>
          <p:cNvPr id="5" name="TextBox 4">
            <a:extLst>
              <a:ext uri="{FF2B5EF4-FFF2-40B4-BE49-F238E27FC236}">
                <a16:creationId xmlns:a16="http://schemas.microsoft.com/office/drawing/2014/main" id="{C101B9A4-82E5-4749-3E1B-6FAF322A0EEE}"/>
              </a:ext>
            </a:extLst>
          </p:cNvPr>
          <p:cNvSpPr txBox="1"/>
          <p:nvPr/>
        </p:nvSpPr>
        <p:spPr>
          <a:xfrm>
            <a:off x="1157288" y="1387475"/>
            <a:ext cx="8208962" cy="8402300"/>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1: </a:t>
            </a:r>
            <a:r>
              <a:rPr lang="en-US" sz="3000" b="1" dirty="0">
                <a:solidFill>
                  <a:schemeClr val="accent1">
                    <a:lumMod val="50000"/>
                  </a:schemeClr>
                </a:solidFill>
                <a:latin typeface="Times New Roman" panose="02020603050405020304" pitchFamily="18" charset="0"/>
                <a:cs typeface="Times New Roman" panose="02020603050405020304" pitchFamily="18" charset="0"/>
              </a:rPr>
              <a:t>Write a program to calculate average of first n numbers.</a:t>
            </a:r>
          </a:p>
          <a:p>
            <a:r>
              <a:rPr lang="en-US" sz="3000" dirty="0">
                <a:latin typeface="Times New Roman" panose="02020603050405020304" pitchFamily="18" charset="0"/>
                <a:cs typeface="Times New Roman" panose="02020603050405020304" pitchFamily="18" charset="0"/>
              </a:rPr>
              <a:t>#include&lt;stdio.h&gt;</a:t>
            </a:r>
          </a:p>
          <a:p>
            <a:r>
              <a:rPr lang="en-US" sz="3000" dirty="0">
                <a:latin typeface="Times New Roman" panose="02020603050405020304" pitchFamily="18" charset="0"/>
                <a:cs typeface="Times New Roman" panose="02020603050405020304" pitchFamily="18" charset="0"/>
              </a:rPr>
              <a:t>int main()</a:t>
            </a:r>
          </a:p>
          <a:p>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int n, sum=0, count=0;</a:t>
            </a:r>
          </a:p>
          <a:p>
            <a:r>
              <a:rPr lang="en-US" sz="3000" dirty="0">
                <a:latin typeface="Times New Roman" panose="02020603050405020304" pitchFamily="18" charset="0"/>
                <a:cs typeface="Times New Roman" panose="02020603050405020304" pitchFamily="18" charset="0"/>
              </a:rPr>
              <a:t>    float avg;</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Enter the value of n: ");</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scanf</a:t>
            </a:r>
            <a:r>
              <a:rPr lang="en-US" sz="3000" dirty="0">
                <a:latin typeface="Times New Roman" panose="02020603050405020304" pitchFamily="18" charset="0"/>
                <a:cs typeface="Times New Roman" panose="02020603050405020304" pitchFamily="18" charset="0"/>
              </a:rPr>
              <a:t>("%d", &amp;n);</a:t>
            </a:r>
          </a:p>
          <a:p>
            <a:r>
              <a:rPr lang="en-US" sz="3000" dirty="0">
                <a:latin typeface="Times New Roman" panose="02020603050405020304" pitchFamily="18" charset="0"/>
                <a:cs typeface="Times New Roman" panose="02020603050405020304" pitchFamily="18" charset="0"/>
              </a:rPr>
              <a:t>    for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=1;i&lt;</a:t>
            </a:r>
            <a:r>
              <a:rPr lang="en-US" sz="3000" dirty="0" err="1">
                <a:latin typeface="Times New Roman" panose="02020603050405020304" pitchFamily="18" charset="0"/>
                <a:cs typeface="Times New Roman" panose="02020603050405020304" pitchFamily="18" charset="0"/>
              </a:rPr>
              <a:t>n;i</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sum=+</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avg=(float)sum/count;</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Sum = %d \t average = %f", sum, avg);</a:t>
            </a:r>
          </a:p>
          <a:p>
            <a:r>
              <a:rPr lang="en-US" sz="3000" dirty="0">
                <a:latin typeface="Times New Roman" panose="02020603050405020304" pitchFamily="18" charset="0"/>
                <a:cs typeface="Times New Roman" panose="02020603050405020304" pitchFamily="18" charset="0"/>
              </a:rPr>
              <a:t>return 0;</a:t>
            </a:r>
          </a:p>
          <a:p>
            <a:r>
              <a:rPr lang="en-US" sz="3000"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F2D699-088C-A20F-B7A7-19A44101BCD5}"/>
              </a:ext>
            </a:extLst>
          </p:cNvPr>
          <p:cNvSpPr txBox="1"/>
          <p:nvPr/>
        </p:nvSpPr>
        <p:spPr>
          <a:xfrm>
            <a:off x="9671050" y="1450578"/>
            <a:ext cx="9677400" cy="8402300"/>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2:</a:t>
            </a:r>
            <a:r>
              <a:rPr lang="en-US" sz="3000" b="1" dirty="0">
                <a:solidFill>
                  <a:schemeClr val="accent1">
                    <a:lumMod val="50000"/>
                  </a:schemeClr>
                </a:solidFill>
                <a:latin typeface="Times New Roman" panose="02020603050405020304" pitchFamily="18" charset="0"/>
                <a:cs typeface="Times New Roman" panose="02020603050405020304" pitchFamily="18" charset="0"/>
              </a:rPr>
              <a:t>Write a program to print the following patter.</a:t>
            </a:r>
          </a:p>
          <a:p>
            <a:r>
              <a:rPr lang="en-US" sz="3000" b="1" dirty="0">
                <a:solidFill>
                  <a:schemeClr val="accent1">
                    <a:lumMod val="50000"/>
                  </a:schemeClr>
                </a:solidFill>
                <a:latin typeface="Times New Roman" panose="02020603050405020304" pitchFamily="18" charset="0"/>
                <a:cs typeface="Times New Roman" panose="02020603050405020304" pitchFamily="18" charset="0"/>
              </a:rPr>
              <a:t>Pass 1 - 1 2 3 4 5</a:t>
            </a:r>
          </a:p>
          <a:p>
            <a:r>
              <a:rPr lang="en-US" sz="3000" b="1" dirty="0">
                <a:solidFill>
                  <a:schemeClr val="accent1">
                    <a:lumMod val="50000"/>
                  </a:schemeClr>
                </a:solidFill>
                <a:latin typeface="Times New Roman" panose="02020603050405020304" pitchFamily="18" charset="0"/>
                <a:cs typeface="Times New Roman" panose="02020603050405020304" pitchFamily="18" charset="0"/>
              </a:rPr>
              <a:t>Pass 2 - 1 2 3 4 5</a:t>
            </a:r>
          </a:p>
          <a:p>
            <a:r>
              <a:rPr lang="en-US" sz="3000" b="1" dirty="0">
                <a:solidFill>
                  <a:schemeClr val="accent1">
                    <a:lumMod val="50000"/>
                  </a:schemeClr>
                </a:solidFill>
                <a:latin typeface="Times New Roman" panose="02020603050405020304" pitchFamily="18" charset="0"/>
                <a:cs typeface="Times New Roman" panose="02020603050405020304" pitchFamily="18" charset="0"/>
              </a:rPr>
              <a:t>Pass 3 - 1 2 3 4 5</a:t>
            </a:r>
          </a:p>
          <a:p>
            <a:r>
              <a:rPr lang="en-US" sz="3000" b="1" dirty="0">
                <a:solidFill>
                  <a:schemeClr val="accent1">
                    <a:lumMod val="50000"/>
                  </a:schemeClr>
                </a:solidFill>
                <a:latin typeface="Times New Roman" panose="02020603050405020304" pitchFamily="18" charset="0"/>
                <a:cs typeface="Times New Roman" panose="02020603050405020304" pitchFamily="18" charset="0"/>
              </a:rPr>
              <a:t>Pass 4 - 1 2 3 4 5</a:t>
            </a:r>
          </a:p>
          <a:p>
            <a:r>
              <a:rPr lang="en-US" sz="3000" b="1" dirty="0">
                <a:solidFill>
                  <a:schemeClr val="accent1">
                    <a:lumMod val="50000"/>
                  </a:schemeClr>
                </a:solidFill>
                <a:latin typeface="Times New Roman" panose="02020603050405020304" pitchFamily="18" charset="0"/>
                <a:cs typeface="Times New Roman" panose="02020603050405020304" pitchFamily="18" charset="0"/>
              </a:rPr>
              <a:t>Pass 5 - 1 2 3 4 5</a:t>
            </a:r>
          </a:p>
          <a:p>
            <a:r>
              <a:rPr lang="en-US" sz="3000" dirty="0">
                <a:latin typeface="Times New Roman" panose="02020603050405020304" pitchFamily="18" charset="0"/>
                <a:cs typeface="Times New Roman" panose="02020603050405020304" pitchFamily="18" charset="0"/>
              </a:rPr>
              <a:t>#include&lt;stdio.h&gt;</a:t>
            </a:r>
          </a:p>
          <a:p>
            <a:r>
              <a:rPr lang="en-US" sz="3000" dirty="0">
                <a:latin typeface="Times New Roman" panose="02020603050405020304" pitchFamily="18" charset="0"/>
                <a:cs typeface="Times New Roman" panose="02020603050405020304" pitchFamily="18" charset="0"/>
              </a:rPr>
              <a:t>int main()</a:t>
            </a:r>
          </a:p>
          <a:p>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int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 j;</a:t>
            </a:r>
          </a:p>
          <a:p>
            <a:r>
              <a:rPr lang="en-US" sz="3000" dirty="0">
                <a:latin typeface="Times New Roman" panose="02020603050405020304" pitchFamily="18" charset="0"/>
                <a:cs typeface="Times New Roman" panose="02020603050405020304" pitchFamily="18" charset="0"/>
              </a:rPr>
              <a:t>    for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=1;i&lt;=5;i++)</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Pass %d -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for(j=1;j&lt;=5;j++)</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 %d", j);</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return 0;</a:t>
            </a:r>
          </a:p>
          <a:p>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89713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5" name="TextBox 4">
            <a:extLst>
              <a:ext uri="{FF2B5EF4-FFF2-40B4-BE49-F238E27FC236}">
                <a16:creationId xmlns:a16="http://schemas.microsoft.com/office/drawing/2014/main" id="{C101B9A4-82E5-4749-3E1B-6FAF322A0EEE}"/>
              </a:ext>
            </a:extLst>
          </p:cNvPr>
          <p:cNvSpPr txBox="1"/>
          <p:nvPr/>
        </p:nvSpPr>
        <p:spPr>
          <a:xfrm>
            <a:off x="1157288" y="1387475"/>
            <a:ext cx="8208962" cy="9571851"/>
          </a:xfrm>
          <a:prstGeom prst="rect">
            <a:avLst/>
          </a:prstGeom>
          <a:noFill/>
          <a:ln w="12700">
            <a:solidFill>
              <a:schemeClr val="tx1"/>
            </a:solidFill>
          </a:ln>
        </p:spPr>
        <p:txBody>
          <a:bodyPr wrap="square">
            <a:spAutoFit/>
          </a:bodyPr>
          <a:lstStyle/>
          <a:p>
            <a:r>
              <a:rPr lang="en-IN" sz="2800" b="1" dirty="0">
                <a:solidFill>
                  <a:schemeClr val="accent1">
                    <a:lumMod val="50000"/>
                  </a:schemeClr>
                </a:solidFill>
                <a:latin typeface="Times New Roman" panose="02020603050405020304" pitchFamily="18" charset="0"/>
                <a:cs typeface="Times New Roman" panose="02020603050405020304" pitchFamily="18" charset="0"/>
              </a:rPr>
              <a:t>Example 3: </a:t>
            </a:r>
            <a:r>
              <a:rPr lang="en-US" sz="2800" b="1" dirty="0">
                <a:solidFill>
                  <a:schemeClr val="accent1">
                    <a:lumMod val="50000"/>
                  </a:schemeClr>
                </a:solidFill>
                <a:latin typeface="Times New Roman" panose="02020603050405020304" pitchFamily="18" charset="0"/>
                <a:cs typeface="Times New Roman" panose="02020603050405020304" pitchFamily="18" charset="0"/>
              </a:rPr>
              <a:t>Write a program to print the following patter.</a:t>
            </a: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       1</a:t>
            </a: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     12</a:t>
            </a: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   123</a:t>
            </a: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 1234</a:t>
            </a: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12345</a:t>
            </a:r>
          </a:p>
          <a:p>
            <a:r>
              <a:rPr lang="en-US" sz="2800" dirty="0">
                <a:latin typeface="Times New Roman" panose="02020603050405020304" pitchFamily="18" charset="0"/>
                <a:cs typeface="Times New Roman" panose="02020603050405020304" pitchFamily="18" charset="0"/>
              </a:rPr>
              <a:t>#include&lt;stdio.h&gt;</a:t>
            </a:r>
          </a:p>
          <a:p>
            <a:r>
              <a:rPr lang="en-US" sz="2800" dirty="0">
                <a:latin typeface="Times New Roman" panose="02020603050405020304" pitchFamily="18" charset="0"/>
                <a:cs typeface="Times New Roman" panose="02020603050405020304" pitchFamily="18" charset="0"/>
              </a:rPr>
              <a:t>#define N 5</a:t>
            </a:r>
          </a:p>
          <a:p>
            <a:r>
              <a:rPr lang="en-US" sz="2800" dirty="0">
                <a:latin typeface="Times New Roman" panose="02020603050405020304" pitchFamily="18" charset="0"/>
                <a:cs typeface="Times New Roman" panose="02020603050405020304" pitchFamily="18" charset="0"/>
              </a:rPr>
              <a:t>int main()</a:t>
            </a:r>
          </a:p>
          <a:p>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int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j, k;</a:t>
            </a:r>
          </a:p>
          <a:p>
            <a:r>
              <a:rPr lang="en-US" sz="2800" dirty="0">
                <a:latin typeface="Times New Roman" panose="02020603050405020304" pitchFamily="18" charset="0"/>
                <a:cs typeface="Times New Roman" panose="02020603050405020304" pitchFamily="18" charset="0"/>
              </a:rPr>
              <a:t>    for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=1;i&lt;=</a:t>
            </a:r>
            <a:r>
              <a:rPr lang="en-US" sz="2800" dirty="0" err="1">
                <a:latin typeface="Times New Roman" panose="02020603050405020304" pitchFamily="18" charset="0"/>
                <a:cs typeface="Times New Roman" panose="02020603050405020304" pitchFamily="18" charset="0"/>
              </a:rPr>
              <a:t>N;i</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for(k=</a:t>
            </a:r>
            <a:r>
              <a:rPr lang="en-US" sz="2800" dirty="0" err="1">
                <a:latin typeface="Times New Roman" panose="02020603050405020304" pitchFamily="18" charset="0"/>
                <a:cs typeface="Times New Roman" panose="02020603050405020304" pitchFamily="18" charset="0"/>
              </a:rPr>
              <a:t>N;k</a:t>
            </a:r>
            <a:r>
              <a:rPr lang="en-US" sz="2800" dirty="0">
                <a:latin typeface="Times New Roman" panose="02020603050405020304" pitchFamily="18" charset="0"/>
                <a:cs typeface="Times New Roman" panose="02020603050405020304" pitchFamily="18" charset="0"/>
              </a:rPr>
              <a:t>&gt;=</a:t>
            </a:r>
            <a:r>
              <a:rPr lang="en-US" sz="2800" dirty="0" err="1">
                <a:latin typeface="Times New Roman" panose="02020603050405020304" pitchFamily="18" charset="0"/>
                <a:cs typeface="Times New Roman" panose="02020603050405020304" pitchFamily="18" charset="0"/>
              </a:rPr>
              <a:t>i;k</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for(j=1;j&lt;=</a:t>
            </a:r>
            <a:r>
              <a:rPr lang="en-US" sz="2800" dirty="0" err="1">
                <a:latin typeface="Times New Roman" panose="02020603050405020304" pitchFamily="18" charset="0"/>
                <a:cs typeface="Times New Roman" panose="02020603050405020304" pitchFamily="18" charset="0"/>
              </a:rPr>
              <a:t>i;j</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d",j</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("\n");</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return 0;</a:t>
            </a:r>
          </a:p>
          <a:p>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F2D699-088C-A20F-B7A7-19A44101BCD5}"/>
              </a:ext>
            </a:extLst>
          </p:cNvPr>
          <p:cNvSpPr txBox="1"/>
          <p:nvPr/>
        </p:nvSpPr>
        <p:spPr>
          <a:xfrm>
            <a:off x="9671050" y="1454152"/>
            <a:ext cx="9677400" cy="9294852"/>
          </a:xfrm>
          <a:prstGeom prst="rect">
            <a:avLst/>
          </a:prstGeom>
          <a:noFill/>
          <a:ln w="12700">
            <a:solidFill>
              <a:schemeClr val="tx1"/>
            </a:solidFill>
          </a:ln>
        </p:spPr>
        <p:txBody>
          <a:bodyPr wrap="square">
            <a:spAutoFit/>
          </a:bodyPr>
          <a:lstStyle/>
          <a:p>
            <a:r>
              <a:rPr lang="en-IN" sz="2600" b="1" dirty="0">
                <a:solidFill>
                  <a:schemeClr val="accent1">
                    <a:lumMod val="50000"/>
                  </a:schemeClr>
                </a:solidFill>
                <a:latin typeface="Times New Roman" panose="02020603050405020304" pitchFamily="18" charset="0"/>
                <a:cs typeface="Times New Roman" panose="02020603050405020304" pitchFamily="18" charset="0"/>
              </a:rPr>
              <a:t>Example 4:</a:t>
            </a:r>
            <a:r>
              <a:rPr lang="en-US" sz="2600" b="1" dirty="0">
                <a:solidFill>
                  <a:schemeClr val="accent1">
                    <a:lumMod val="50000"/>
                  </a:schemeClr>
                </a:solidFill>
                <a:latin typeface="Times New Roman" panose="02020603050405020304" pitchFamily="18" charset="0"/>
                <a:cs typeface="Times New Roman" panose="02020603050405020304" pitchFamily="18" charset="0"/>
              </a:rPr>
              <a:t>Write a program to print the following Pascal Triangle.</a:t>
            </a:r>
          </a:p>
          <a:p>
            <a:r>
              <a:rPr lang="en-US" sz="2600" b="1" dirty="0">
                <a:solidFill>
                  <a:schemeClr val="accent1">
                    <a:lumMod val="50000"/>
                  </a:schemeClr>
                </a:solidFill>
                <a:latin typeface="Times New Roman" panose="02020603050405020304" pitchFamily="18" charset="0"/>
                <a:cs typeface="Times New Roman" panose="02020603050405020304" pitchFamily="18" charset="0"/>
              </a:rPr>
              <a:t>       1</a:t>
            </a:r>
          </a:p>
          <a:p>
            <a:r>
              <a:rPr lang="en-US" sz="2600" b="1" dirty="0">
                <a:solidFill>
                  <a:schemeClr val="accent1">
                    <a:lumMod val="50000"/>
                  </a:schemeClr>
                </a:solidFill>
                <a:latin typeface="Times New Roman" panose="02020603050405020304" pitchFamily="18" charset="0"/>
                <a:cs typeface="Times New Roman" panose="02020603050405020304" pitchFamily="18" charset="0"/>
              </a:rPr>
              <a:t>     121</a:t>
            </a:r>
          </a:p>
          <a:p>
            <a:r>
              <a:rPr lang="en-US" sz="2600" b="1" dirty="0">
                <a:solidFill>
                  <a:schemeClr val="accent1">
                    <a:lumMod val="50000"/>
                  </a:schemeClr>
                </a:solidFill>
                <a:latin typeface="Times New Roman" panose="02020603050405020304" pitchFamily="18" charset="0"/>
                <a:cs typeface="Times New Roman" panose="02020603050405020304" pitchFamily="18" charset="0"/>
              </a:rPr>
              <a:t>   12321</a:t>
            </a:r>
          </a:p>
          <a:p>
            <a:r>
              <a:rPr lang="en-US" sz="2600" b="1" dirty="0">
                <a:solidFill>
                  <a:schemeClr val="accent1">
                    <a:lumMod val="50000"/>
                  </a:schemeClr>
                </a:solidFill>
                <a:latin typeface="Times New Roman" panose="02020603050405020304" pitchFamily="18" charset="0"/>
                <a:cs typeface="Times New Roman" panose="02020603050405020304" pitchFamily="18" charset="0"/>
              </a:rPr>
              <a:t> 1234321</a:t>
            </a:r>
          </a:p>
          <a:p>
            <a:r>
              <a:rPr lang="en-US" sz="2600" b="1" dirty="0">
                <a:solidFill>
                  <a:schemeClr val="accent1">
                    <a:lumMod val="50000"/>
                  </a:schemeClr>
                </a:solidFill>
                <a:latin typeface="Times New Roman" panose="02020603050405020304" pitchFamily="18" charset="0"/>
                <a:cs typeface="Times New Roman" panose="02020603050405020304" pitchFamily="18" charset="0"/>
              </a:rPr>
              <a:t>123454321 </a:t>
            </a:r>
          </a:p>
          <a:p>
            <a:r>
              <a:rPr lang="en-US" sz="2600" dirty="0">
                <a:latin typeface="Times New Roman" panose="02020603050405020304" pitchFamily="18" charset="0"/>
                <a:cs typeface="Times New Roman" panose="02020603050405020304" pitchFamily="18" charset="0"/>
              </a:rPr>
              <a:t>#include&lt;</a:t>
            </a:r>
            <a:r>
              <a:rPr lang="en-US" sz="2600" dirty="0" err="1">
                <a:latin typeface="Times New Roman" panose="02020603050405020304" pitchFamily="18" charset="0"/>
                <a:cs typeface="Times New Roman" panose="02020603050405020304" pitchFamily="18" charset="0"/>
              </a:rPr>
              <a:t>stdio.h</a:t>
            </a:r>
            <a:r>
              <a:rPr lang="en-US" sz="2600" dirty="0">
                <a:latin typeface="Times New Roman" panose="02020603050405020304" pitchFamily="18" charset="0"/>
                <a:cs typeface="Times New Roman" panose="02020603050405020304" pitchFamily="18" charset="0"/>
              </a:rPr>
              <a:t>&gt;</a:t>
            </a:r>
          </a:p>
          <a:p>
            <a:r>
              <a:rPr lang="en-US" sz="2600" dirty="0">
                <a:latin typeface="Times New Roman" panose="02020603050405020304" pitchFamily="18" charset="0"/>
                <a:cs typeface="Times New Roman" panose="02020603050405020304" pitchFamily="18" charset="0"/>
              </a:rPr>
              <a:t>#define N 5</a:t>
            </a:r>
          </a:p>
          <a:p>
            <a:r>
              <a:rPr lang="en-US" sz="2600" dirty="0" err="1">
                <a:latin typeface="Times New Roman" panose="02020603050405020304" pitchFamily="18" charset="0"/>
                <a:cs typeface="Times New Roman" panose="02020603050405020304" pitchFamily="18" charset="0"/>
              </a:rPr>
              <a:t>int</a:t>
            </a:r>
            <a:r>
              <a:rPr lang="en-US" sz="2600" dirty="0">
                <a:latin typeface="Times New Roman" panose="02020603050405020304" pitchFamily="18" charset="0"/>
                <a:cs typeface="Times New Roman" panose="02020603050405020304" pitchFamily="18" charset="0"/>
              </a:rPr>
              <a:t> main()</a:t>
            </a:r>
          </a:p>
          <a:p>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int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j, k, l;</a:t>
            </a:r>
          </a:p>
          <a:p>
            <a:r>
              <a:rPr lang="en-US" sz="2600" dirty="0">
                <a:latin typeface="Times New Roman" panose="02020603050405020304" pitchFamily="18" charset="0"/>
                <a:cs typeface="Times New Roman" panose="02020603050405020304" pitchFamily="18" charset="0"/>
              </a:rPr>
              <a:t>    for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=1;i&lt;=</a:t>
            </a:r>
            <a:r>
              <a:rPr lang="en-US" sz="2600" dirty="0" err="1">
                <a:latin typeface="Times New Roman" panose="02020603050405020304" pitchFamily="18" charset="0"/>
                <a:cs typeface="Times New Roman" panose="02020603050405020304" pitchFamily="18" charset="0"/>
              </a:rPr>
              <a:t>N;i</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for(k=</a:t>
            </a:r>
            <a:r>
              <a:rPr lang="en-US" sz="2600" dirty="0" err="1">
                <a:latin typeface="Times New Roman" panose="02020603050405020304" pitchFamily="18" charset="0"/>
                <a:cs typeface="Times New Roman" panose="02020603050405020304" pitchFamily="18" charset="0"/>
              </a:rPr>
              <a:t>N;k</a:t>
            </a:r>
            <a:r>
              <a:rPr lang="en-US" sz="2600" dirty="0">
                <a:latin typeface="Times New Roman" panose="02020603050405020304" pitchFamily="18" charset="0"/>
                <a:cs typeface="Times New Roman" panose="02020603050405020304" pitchFamily="18" charset="0"/>
              </a:rPr>
              <a:t>&gt;=</a:t>
            </a:r>
            <a:r>
              <a:rPr lang="en-US" sz="2600" dirty="0" err="1">
                <a:latin typeface="Times New Roman" panose="02020603050405020304" pitchFamily="18" charset="0"/>
                <a:cs typeface="Times New Roman" panose="02020603050405020304" pitchFamily="18" charset="0"/>
              </a:rPr>
              <a:t>i;k</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for(j=1;j&lt;=</a:t>
            </a:r>
            <a:r>
              <a:rPr lang="en-US" sz="2600" dirty="0" err="1">
                <a:latin typeface="Times New Roman" panose="02020603050405020304" pitchFamily="18" charset="0"/>
                <a:cs typeface="Times New Roman" panose="02020603050405020304" pitchFamily="18" charset="0"/>
              </a:rPr>
              <a:t>i;j</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d",j</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for(l=j-2;l&gt;0;l--)</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d",l</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("\n");</a:t>
            </a:r>
          </a:p>
          <a:p>
            <a:r>
              <a:rPr lang="en-US" sz="26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return 0;</a:t>
            </a:r>
          </a:p>
          <a:p>
            <a:r>
              <a:rPr lang="en-US"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85384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635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78" name="Rectangle 77"/>
          <p:cNvSpPr/>
          <p:nvPr/>
        </p:nvSpPr>
        <p:spPr>
          <a:xfrm>
            <a:off x="1004889" y="1158875"/>
            <a:ext cx="18518186" cy="10125849"/>
          </a:xfrm>
          <a:prstGeom prst="rect">
            <a:avLst/>
          </a:prstGeom>
        </p:spPr>
        <p:txBody>
          <a:bodyPr wrap="square">
            <a:spAutoFit/>
          </a:bodyPr>
          <a:lstStyle/>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Use of </a:t>
            </a:r>
            <a:r>
              <a:rPr lang="en-GB" sz="3600" b="1" i="1" dirty="0">
                <a:latin typeface="Times New Roman" panose="02020603050405020304" pitchFamily="18" charset="0"/>
                <a:cs typeface="Times New Roman" panose="02020603050405020304" pitchFamily="18" charset="0"/>
              </a:rPr>
              <a:t>inner for loop</a:t>
            </a:r>
            <a:r>
              <a:rPr lang="en-GB" sz="3600" dirty="0">
                <a:latin typeface="Times New Roman" panose="02020603050405020304" pitchFamily="18" charset="0"/>
                <a:cs typeface="Times New Roman" panose="02020603050405020304" pitchFamily="18" charset="0"/>
              </a:rPr>
              <a:t> in an </a:t>
            </a:r>
            <a:r>
              <a:rPr lang="en-GB" sz="3600" b="1" i="1" dirty="0">
                <a:latin typeface="Times New Roman" panose="02020603050405020304" pitchFamily="18" charset="0"/>
                <a:cs typeface="Times New Roman" panose="02020603050405020304" pitchFamily="18" charset="0"/>
              </a:rPr>
              <a:t>outer for loop</a:t>
            </a:r>
            <a:r>
              <a:rPr lang="en-GB" sz="3600" dirty="0">
                <a:latin typeface="Times New Roman" panose="02020603050405020304" pitchFamily="18" charset="0"/>
                <a:cs typeface="Times New Roman" panose="02020603050405020304" pitchFamily="18" charset="0"/>
              </a:rPr>
              <a:t> is called as </a:t>
            </a:r>
            <a:r>
              <a:rPr lang="en-GB" sz="3600" b="1" i="1" dirty="0">
                <a:latin typeface="Times New Roman" panose="02020603050405020304" pitchFamily="18" charset="0"/>
                <a:cs typeface="Times New Roman" panose="02020603050405020304" pitchFamily="18" charset="0"/>
              </a:rPr>
              <a:t>nested for loop</a:t>
            </a:r>
            <a:r>
              <a:rPr lang="en-GB" sz="3600" dirty="0">
                <a:latin typeface="Times New Roman" panose="02020603050405020304" pitchFamily="18" charset="0"/>
                <a:cs typeface="Times New Roman" panose="02020603050405020304" pitchFamily="18" charset="0"/>
              </a:rPr>
              <a:t> and any number of </a:t>
            </a:r>
            <a:r>
              <a:rPr lang="en-GB" sz="3600" b="1" i="1" dirty="0">
                <a:latin typeface="Times New Roman" panose="02020603050405020304" pitchFamily="18" charset="0"/>
                <a:cs typeface="Times New Roman" panose="02020603050405020304" pitchFamily="18" charset="0"/>
              </a:rPr>
              <a:t>for loops</a:t>
            </a:r>
            <a:r>
              <a:rPr lang="en-GB" sz="3600" dirty="0">
                <a:latin typeface="Times New Roman" panose="02020603050405020304" pitchFamily="18" charset="0"/>
                <a:cs typeface="Times New Roman" panose="02020603050405020304" pitchFamily="18" charset="0"/>
              </a:rPr>
              <a:t> can be defined inside another loop. The following program display n multiplication tables.</a:t>
            </a:r>
          </a:p>
          <a:p>
            <a:pPr marL="10129838" indent="-571500" algn="just" defTabSz="522288">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In the outer loop, the '</a:t>
            </a:r>
            <a:r>
              <a:rPr lang="en-GB" sz="4000" b="1" dirty="0" err="1">
                <a:latin typeface="Times New Roman" panose="02020603050405020304" pitchFamily="18" charset="0"/>
                <a:cs typeface="Times New Roman" panose="02020603050405020304" pitchFamily="18" charset="0"/>
              </a:rPr>
              <a:t>i</a:t>
            </a:r>
            <a:r>
              <a:rPr lang="en-GB" sz="3600" dirty="0">
                <a:latin typeface="Times New Roman" panose="02020603050405020304" pitchFamily="18" charset="0"/>
                <a:cs typeface="Times New Roman" panose="02020603050405020304" pitchFamily="18" charset="0"/>
              </a:rPr>
              <a:t>' variable is initialized to 1 and then the condition is tested ( i.e., </a:t>
            </a:r>
            <a:r>
              <a:rPr lang="en-GB" sz="36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600" b="1" dirty="0">
                <a:solidFill>
                  <a:schemeClr val="accent2">
                    <a:lumMod val="50000"/>
                  </a:schemeClr>
                </a:solidFill>
                <a:latin typeface="Times New Roman" panose="02020603050405020304" pitchFamily="18" charset="0"/>
                <a:cs typeface="Times New Roman" panose="02020603050405020304" pitchFamily="18" charset="0"/>
              </a:rPr>
              <a:t>&lt;=n</a:t>
            </a:r>
            <a:r>
              <a:rPr lang="en-GB" sz="3600" dirty="0">
                <a:latin typeface="Times New Roman" panose="02020603050405020304" pitchFamily="18" charset="0"/>
                <a:cs typeface="Times New Roman" panose="02020603050405020304" pitchFamily="18" charset="0"/>
              </a:rPr>
              <a:t>).</a:t>
            </a:r>
          </a:p>
          <a:p>
            <a:pPr marL="10129838" indent="-571500" algn="just" defTabSz="522288">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If the condition is true, then the program control passes to the inner loop.</a:t>
            </a:r>
          </a:p>
          <a:p>
            <a:pPr marL="10129838" indent="-571500" algn="just" defTabSz="522288">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After the execution of the inner loop, the control moves back to increment the outer loop variable, i.e., </a:t>
            </a:r>
            <a:r>
              <a:rPr lang="en-GB" sz="3600" dirty="0" err="1">
                <a:latin typeface="Times New Roman" panose="02020603050405020304" pitchFamily="18" charset="0"/>
                <a:cs typeface="Times New Roman" panose="02020603050405020304" pitchFamily="18" charset="0"/>
              </a:rPr>
              <a:t>i</a:t>
            </a:r>
            <a:r>
              <a:rPr lang="en-GB" sz="3600" dirty="0">
                <a:latin typeface="Times New Roman" panose="02020603050405020304" pitchFamily="18" charset="0"/>
                <a:cs typeface="Times New Roman" panose="02020603050405020304" pitchFamily="18" charset="0"/>
              </a:rPr>
              <a:t>++, and condition (</a:t>
            </a:r>
            <a:r>
              <a:rPr lang="en-GB" sz="36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600" b="1" dirty="0">
                <a:solidFill>
                  <a:schemeClr val="accent2">
                    <a:lumMod val="50000"/>
                  </a:schemeClr>
                </a:solidFill>
                <a:latin typeface="Times New Roman" panose="02020603050405020304" pitchFamily="18" charset="0"/>
                <a:cs typeface="Times New Roman" panose="02020603050405020304" pitchFamily="18" charset="0"/>
              </a:rPr>
              <a:t>&lt;=n</a:t>
            </a:r>
            <a:r>
              <a:rPr lang="en-GB" sz="3600" dirty="0">
                <a:latin typeface="Times New Roman" panose="02020603050405020304" pitchFamily="18" charset="0"/>
                <a:cs typeface="Times New Roman" panose="02020603050405020304" pitchFamily="18" charset="0"/>
              </a:rPr>
              <a:t>) in the outer loop is tested.</a:t>
            </a:r>
          </a:p>
          <a:p>
            <a:pPr marL="10129838" indent="-571500" algn="just" defTabSz="522288">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If the condition in outer loop is true, then the inner loop will be executed again. Inner loop gets executed as long as the condition in the outer loop is true.</a:t>
            </a:r>
          </a:p>
          <a:p>
            <a:pPr marL="10129838" indent="-571500" algn="just" defTabSz="522288">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Once condition in outer becomes false, then control passed to the next section of code followed by </a:t>
            </a:r>
            <a:r>
              <a:rPr lang="en-GB" sz="3600" b="1" i="1" dirty="0">
                <a:latin typeface="Times New Roman" panose="02020603050405020304" pitchFamily="18" charset="0"/>
                <a:cs typeface="Times New Roman" panose="02020603050405020304" pitchFamily="18" charset="0"/>
              </a:rPr>
              <a:t>nested for </a:t>
            </a:r>
            <a:r>
              <a:rPr lang="en-GB" sz="3600" dirty="0">
                <a:latin typeface="Times New Roman" panose="02020603050405020304" pitchFamily="18" charset="0"/>
                <a:cs typeface="Times New Roman" panose="02020603050405020304" pitchFamily="18" charset="0"/>
              </a:rPr>
              <a:t>statement.</a:t>
            </a:r>
          </a:p>
        </p:txBody>
      </p:sp>
      <p:sp>
        <p:nvSpPr>
          <p:cNvPr id="4" name="TextBox 3">
            <a:extLst>
              <a:ext uri="{FF2B5EF4-FFF2-40B4-BE49-F238E27FC236}">
                <a16:creationId xmlns:a16="http://schemas.microsoft.com/office/drawing/2014/main" id="{9F64D17D-BCBD-609F-BC67-A437131BB080}"/>
              </a:ext>
            </a:extLst>
          </p:cNvPr>
          <p:cNvSpPr txBox="1"/>
          <p:nvPr/>
        </p:nvSpPr>
        <p:spPr>
          <a:xfrm>
            <a:off x="1289050" y="2682875"/>
            <a:ext cx="6432550" cy="3447098"/>
          </a:xfrm>
          <a:prstGeom prst="rect">
            <a:avLst/>
          </a:prstGeom>
          <a:noFill/>
        </p:spPr>
        <p:txBody>
          <a:bodyPr wrap="square">
            <a:spAutoFit/>
          </a:bodyPr>
          <a:lstStyle/>
          <a:p>
            <a:r>
              <a:rPr lang="en-GB" sz="2000" b="1" dirty="0">
                <a:latin typeface="Courier New" panose="02070309020205020404" pitchFamily="49" charset="0"/>
                <a:cs typeface="Courier New" panose="02070309020205020404" pitchFamily="49" charset="0"/>
              </a:rPr>
              <a:t>Syntax of nested for loop:</a:t>
            </a:r>
          </a:p>
          <a:p>
            <a:r>
              <a:rPr lang="en-GB" sz="2000" b="1" dirty="0">
                <a:latin typeface="Courier New" panose="02070309020205020404" pitchFamily="49" charset="0"/>
                <a:cs typeface="Courier New" panose="02070309020205020404" pitchFamily="49" charset="0"/>
              </a:rPr>
              <a:t>for (initialization; condition; update)   </a:t>
            </a:r>
          </a:p>
          <a:p>
            <a:r>
              <a:rPr lang="en-GB" sz="2000" b="1" dirty="0">
                <a:latin typeface="Courier New" panose="02070309020205020404" pitchFamily="49" charset="0"/>
                <a:cs typeface="Courier New" panose="02070309020205020404" pitchFamily="49" charset="0"/>
              </a:rPr>
              <a:t>{  </a:t>
            </a:r>
          </a:p>
          <a:p>
            <a:r>
              <a:rPr lang="en-GB" sz="2000" b="1" dirty="0">
                <a:latin typeface="Courier New" panose="02070309020205020404" pitchFamily="49" charset="0"/>
                <a:cs typeface="Courier New" panose="02070309020205020404" pitchFamily="49" charset="0"/>
              </a:rPr>
              <a:t>    for(initialization; condition; update)  </a:t>
            </a:r>
          </a:p>
          <a:p>
            <a:r>
              <a:rPr lang="en-GB" sz="2000" b="1" dirty="0">
                <a:latin typeface="Courier New" panose="02070309020205020404" pitchFamily="49" charset="0"/>
                <a:cs typeface="Courier New" panose="02070309020205020404" pitchFamily="49" charset="0"/>
              </a:rPr>
              <a:t>    {  </a:t>
            </a:r>
          </a:p>
          <a:p>
            <a:r>
              <a:rPr lang="en-GB" sz="2000" b="1" dirty="0">
                <a:latin typeface="Courier New" panose="02070309020205020404" pitchFamily="49" charset="0"/>
                <a:cs typeface="Courier New" panose="02070309020205020404" pitchFamily="49" charset="0"/>
              </a:rPr>
              <a:t>           // inner loop statements.  </a:t>
            </a:r>
          </a:p>
          <a:p>
            <a:r>
              <a:rPr lang="en-GB" sz="2000" b="1" dirty="0">
                <a:latin typeface="Courier New" panose="02070309020205020404" pitchFamily="49" charset="0"/>
                <a:cs typeface="Courier New" panose="02070309020205020404" pitchFamily="49" charset="0"/>
              </a:rPr>
              <a:t>    }  </a:t>
            </a:r>
          </a:p>
          <a:p>
            <a:r>
              <a:rPr lang="en-GB" sz="2000" b="1" dirty="0">
                <a:latin typeface="Courier New" panose="02070309020205020404" pitchFamily="49" charset="0"/>
                <a:cs typeface="Courier New" panose="02070309020205020404" pitchFamily="49" charset="0"/>
              </a:rPr>
              <a:t>    // outer loop statements.  </a:t>
            </a:r>
          </a:p>
          <a:p>
            <a:r>
              <a:rPr lang="en-GB" sz="2000" b="1" dirty="0">
                <a:latin typeface="Courier New" panose="02070309020205020404" pitchFamily="49" charset="0"/>
                <a:cs typeface="Courier New" panose="02070309020205020404" pitchFamily="49" charset="0"/>
              </a:rPr>
              <a:t>}</a:t>
            </a:r>
            <a:endParaRPr lang="en-IN" sz="2000" b="1"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BBBACB45-530C-CBBC-5946-4B3A1658043A}"/>
              </a:ext>
            </a:extLst>
          </p:cNvPr>
          <p:cNvSpPr/>
          <p:nvPr/>
        </p:nvSpPr>
        <p:spPr>
          <a:xfrm>
            <a:off x="5784850" y="5349875"/>
            <a:ext cx="5029200" cy="5016758"/>
          </a:xfrm>
          <a:prstGeom prst="rect">
            <a:avLst/>
          </a:prstGeom>
          <a:ln w="12700">
            <a:solidFill>
              <a:schemeClr val="tx1"/>
            </a:solidFill>
          </a:ln>
        </p:spPr>
        <p:txBody>
          <a:bodyPr wrap="square">
            <a:spAutoFit/>
          </a:bodyPr>
          <a:lstStyle/>
          <a:p>
            <a:r>
              <a:rPr lang="en-IN" sz="2000" dirty="0">
                <a:latin typeface="Times New Roman" panose="02020603050405020304" pitchFamily="18" charset="0"/>
                <a:cs typeface="Times New Roman" panose="02020603050405020304" pitchFamily="18" charset="0"/>
              </a:rPr>
              <a:t>#include&lt;</a:t>
            </a:r>
            <a:r>
              <a:rPr lang="en-IN" sz="2000" dirty="0" err="1">
                <a:latin typeface="Times New Roman" panose="02020603050405020304" pitchFamily="18" charset="0"/>
                <a:cs typeface="Times New Roman" panose="02020603050405020304" pitchFamily="18" charset="0"/>
              </a:rPr>
              <a:t>stdio.h</a:t>
            </a:r>
            <a:r>
              <a:rPr lang="en-IN" sz="2000" dirty="0">
                <a:latin typeface="Times New Roman" panose="02020603050405020304" pitchFamily="18" charset="0"/>
                <a:cs typeface="Times New Roman" panose="02020603050405020304" pitchFamily="18" charset="0"/>
              </a:rPr>
              <a:t>&gt;</a:t>
            </a:r>
          </a:p>
          <a:p>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a:t>
            </a:r>
          </a:p>
          <a:p>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i,j,n</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("Enter the value of n: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d",&amp;n</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for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=1;i&lt;=</a:t>
            </a:r>
            <a:r>
              <a:rPr lang="en-IN" sz="2000" dirty="0" err="1">
                <a:latin typeface="Times New Roman" panose="02020603050405020304" pitchFamily="18" charset="0"/>
                <a:cs typeface="Times New Roman" panose="02020603050405020304" pitchFamily="18" charset="0"/>
              </a:rPr>
              <a:t>n;i</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for(j=1;j&lt;=10;j++)</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("%d\t",(</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*j));</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return 0;</a:t>
            </a:r>
          </a:p>
          <a:p>
            <a:r>
              <a:rPr lang="en-IN" sz="20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034EFA7A-9BF0-3593-781C-93134BC50CA4}"/>
              </a:ext>
            </a:extLst>
          </p:cNvPr>
          <p:cNvSpPr txBox="1"/>
          <p:nvPr/>
        </p:nvSpPr>
        <p:spPr>
          <a:xfrm>
            <a:off x="5022850" y="10455275"/>
            <a:ext cx="6443756"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Example C Program to display 1 to n  multiplication tables.</a:t>
            </a:r>
            <a:endParaRPr lang="en-IN" b="1" dirty="0"/>
          </a:p>
        </p:txBody>
      </p:sp>
      <p:sp>
        <p:nvSpPr>
          <p:cNvPr id="6" name="Rectangle 5">
            <a:extLst>
              <a:ext uri="{FF2B5EF4-FFF2-40B4-BE49-F238E27FC236}">
                <a16:creationId xmlns:a16="http://schemas.microsoft.com/office/drawing/2014/main" id="{13468460-900F-61C7-9E9F-FC73CDAFE438}"/>
              </a:ext>
            </a:extLst>
          </p:cNvPr>
          <p:cNvSpPr/>
          <p:nvPr/>
        </p:nvSpPr>
        <p:spPr>
          <a:xfrm>
            <a:off x="3498850" y="473075"/>
            <a:ext cx="6724918"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of the nested </a:t>
            </a:r>
            <a:r>
              <a:rPr lang="en-IN" sz="4000" b="1" i="1" dirty="0">
                <a:solidFill>
                  <a:srgbClr val="005893"/>
                </a:solidFill>
                <a:latin typeface="Times New Roman" panose="02020603050405020304" pitchFamily="18" charset="0"/>
                <a:cs typeface="Times New Roman" panose="02020603050405020304" pitchFamily="18" charset="0"/>
              </a:rPr>
              <a:t>for</a:t>
            </a:r>
            <a:r>
              <a:rPr lang="en-IN" sz="4000" dirty="0">
                <a:solidFill>
                  <a:srgbClr val="005893"/>
                </a:solidFill>
                <a:latin typeface="Times New Roman" panose="02020603050405020304" pitchFamily="18" charset="0"/>
                <a:cs typeface="Times New Roman" panose="02020603050405020304" pitchFamily="18" charset="0"/>
              </a:rPr>
              <a:t> Loop</a:t>
            </a:r>
          </a:p>
        </p:txBody>
      </p:sp>
    </p:spTree>
    <p:extLst>
      <p:ext uri="{BB962C8B-B14F-4D97-AF65-F5344CB8AC3E}">
        <p14:creationId xmlns:p14="http://schemas.microsoft.com/office/powerpoint/2010/main" val="2874263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349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157287" y="1442284"/>
            <a:ext cx="17733963" cy="8494633"/>
          </a:xfrm>
          <a:prstGeom prst="rect">
            <a:avLst/>
          </a:prstGeom>
        </p:spPr>
        <p:txBody>
          <a:bodyPr wrap="square">
            <a:spAutoFit/>
          </a:bodyPr>
          <a:lstStyle/>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Loop that executes forever is called as an infinite loop, which produces continuous output or no output. They are useful for applications that accept the user input and generate the output continuously until the user exits from the application manually.</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In the following situations, this type of loop can be used:</a:t>
            </a:r>
          </a:p>
          <a:p>
            <a:pPr marL="1625600" indent="-742950" algn="just">
              <a:buFont typeface="+mj-lt"/>
              <a:buAutoNum type="arabicPeriod"/>
            </a:pPr>
            <a:r>
              <a:rPr lang="en-GB" sz="3900" dirty="0">
                <a:latin typeface="Times New Roman" panose="02020603050405020304" pitchFamily="18" charset="0"/>
                <a:cs typeface="Times New Roman" panose="02020603050405020304" pitchFamily="18" charset="0"/>
              </a:rPr>
              <a:t>All the operating systems run in an infinite loop, </a:t>
            </a:r>
          </a:p>
          <a:p>
            <a:pPr marL="1625600" indent="-742950" algn="just">
              <a:buFont typeface="+mj-lt"/>
              <a:buAutoNum type="arabicPeriod"/>
            </a:pPr>
            <a:r>
              <a:rPr lang="en-GB" sz="3900" dirty="0">
                <a:latin typeface="Times New Roman" panose="02020603050405020304" pitchFamily="18" charset="0"/>
                <a:cs typeface="Times New Roman" panose="02020603050405020304" pitchFamily="18" charset="0"/>
              </a:rPr>
              <a:t>All the servers run in an infinite 			</a:t>
            </a:r>
          </a:p>
          <a:p>
            <a:pPr marL="1625600" indent="-742950" algn="just">
              <a:buFont typeface="+mj-lt"/>
              <a:buAutoNum type="arabicPeriod"/>
            </a:pPr>
            <a:r>
              <a:rPr lang="en-GB" sz="3900" dirty="0">
                <a:latin typeface="Times New Roman" panose="02020603050405020304" pitchFamily="18" charset="0"/>
                <a:cs typeface="Times New Roman" panose="02020603050405020304" pitchFamily="18" charset="0"/>
              </a:rPr>
              <a:t>loop, All the games etc., </a:t>
            </a:r>
          </a:p>
          <a:p>
            <a:pPr marL="1625600" indent="-742950" algn="just">
              <a:buFont typeface="+mj-lt"/>
              <a:buAutoNum type="arabicPeriod"/>
            </a:pPr>
            <a:r>
              <a:rPr lang="en-GB" sz="3900" dirty="0">
                <a:latin typeface="Times New Roman" panose="02020603050405020304" pitchFamily="18" charset="0"/>
                <a:cs typeface="Times New Roman" panose="02020603050405020304" pitchFamily="18" charset="0"/>
              </a:rPr>
              <a:t>Some of the real time scenarios, where infinite loops exist.</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We can create an infinite loop through various control structures. The following are the control structures through which we will define the infinite loop:</a:t>
            </a:r>
          </a:p>
          <a:p>
            <a:pPr marL="1028700" lvl="1"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for loop</a:t>
            </a:r>
          </a:p>
          <a:p>
            <a:pPr marL="1028700" lvl="1"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while loop</a:t>
            </a:r>
          </a:p>
          <a:p>
            <a:pPr marL="1028700" lvl="1"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do-while loop</a:t>
            </a:r>
          </a:p>
          <a:p>
            <a:pPr marL="1028700" lvl="1"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go to statement</a:t>
            </a:r>
          </a:p>
        </p:txBody>
      </p:sp>
      <p:sp>
        <p:nvSpPr>
          <p:cNvPr id="4" name="Rectangle 3">
            <a:extLst>
              <a:ext uri="{FF2B5EF4-FFF2-40B4-BE49-F238E27FC236}">
                <a16:creationId xmlns:a16="http://schemas.microsoft.com/office/drawing/2014/main" id="{7A604D62-EA69-B060-1D41-A652721D567D}"/>
              </a:ext>
            </a:extLst>
          </p:cNvPr>
          <p:cNvSpPr/>
          <p:nvPr/>
        </p:nvSpPr>
        <p:spPr>
          <a:xfrm>
            <a:off x="3422650" y="473075"/>
            <a:ext cx="3106941"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Infinite Loops</a:t>
            </a:r>
          </a:p>
        </p:txBody>
      </p:sp>
    </p:spTree>
    <p:extLst>
      <p:ext uri="{BB962C8B-B14F-4D97-AF65-F5344CB8AC3E}">
        <p14:creationId xmlns:p14="http://schemas.microsoft.com/office/powerpoint/2010/main" val="13045031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635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graphicFrame>
        <p:nvGraphicFramePr>
          <p:cNvPr id="4" name="Table 4">
            <a:extLst>
              <a:ext uri="{FF2B5EF4-FFF2-40B4-BE49-F238E27FC236}">
                <a16:creationId xmlns:a16="http://schemas.microsoft.com/office/drawing/2014/main" id="{211FE17A-EE97-75CA-9AE5-DBC4E8F3EABD}"/>
              </a:ext>
            </a:extLst>
          </p:cNvPr>
          <p:cNvGraphicFramePr>
            <a:graphicFrameLocks noGrp="1"/>
          </p:cNvGraphicFramePr>
          <p:nvPr>
            <p:extLst>
              <p:ext uri="{D42A27DB-BD31-4B8C-83A1-F6EECF244321}">
                <p14:modId xmlns:p14="http://schemas.microsoft.com/office/powerpoint/2010/main" val="1735753695"/>
              </p:ext>
            </p:extLst>
          </p:nvPr>
        </p:nvGraphicFramePr>
        <p:xfrm>
          <a:off x="1060450" y="1463040"/>
          <a:ext cx="18059400" cy="9085290"/>
        </p:xfrm>
        <a:graphic>
          <a:graphicData uri="http://schemas.openxmlformats.org/drawingml/2006/table">
            <a:tbl>
              <a:tblPr firstRow="1" bandRow="1">
                <a:tableStyleId>{5C22544A-7EE6-4342-B048-85BDC9FD1C3A}</a:tableStyleId>
              </a:tblPr>
              <a:tblGrid>
                <a:gridCol w="1600042">
                  <a:extLst>
                    <a:ext uri="{9D8B030D-6E8A-4147-A177-3AD203B41FA5}">
                      <a16:colId xmlns:a16="http://schemas.microsoft.com/office/drawing/2014/main" val="3982604887"/>
                    </a:ext>
                  </a:extLst>
                </a:gridCol>
                <a:gridCol w="3673064">
                  <a:extLst>
                    <a:ext uri="{9D8B030D-6E8A-4147-A177-3AD203B41FA5}">
                      <a16:colId xmlns:a16="http://schemas.microsoft.com/office/drawing/2014/main" val="3856698156"/>
                    </a:ext>
                  </a:extLst>
                </a:gridCol>
                <a:gridCol w="3810000">
                  <a:extLst>
                    <a:ext uri="{9D8B030D-6E8A-4147-A177-3AD203B41FA5}">
                      <a16:colId xmlns:a16="http://schemas.microsoft.com/office/drawing/2014/main" val="2194841195"/>
                    </a:ext>
                  </a:extLst>
                </a:gridCol>
                <a:gridCol w="3657600">
                  <a:extLst>
                    <a:ext uri="{9D8B030D-6E8A-4147-A177-3AD203B41FA5}">
                      <a16:colId xmlns:a16="http://schemas.microsoft.com/office/drawing/2014/main" val="3403083164"/>
                    </a:ext>
                  </a:extLst>
                </a:gridCol>
                <a:gridCol w="5318694">
                  <a:extLst>
                    <a:ext uri="{9D8B030D-6E8A-4147-A177-3AD203B41FA5}">
                      <a16:colId xmlns:a16="http://schemas.microsoft.com/office/drawing/2014/main" val="2024170017"/>
                    </a:ext>
                  </a:extLst>
                </a:gridCol>
              </a:tblGrid>
              <a:tr h="886170">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control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b="1" i="1" dirty="0">
                          <a:solidFill>
                            <a:schemeClr val="tx1"/>
                          </a:solidFill>
                          <a:latin typeface="Times New Roman" panose="02020603050405020304" pitchFamily="18" charset="0"/>
                          <a:cs typeface="Times New Roman" panose="02020603050405020304" pitchFamily="18" charset="0"/>
                        </a:rPr>
                        <a:t>for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b="1" i="1" dirty="0">
                          <a:solidFill>
                            <a:schemeClr val="tx1"/>
                          </a:solidFill>
                          <a:latin typeface="Times New Roman" panose="02020603050405020304" pitchFamily="18" charset="0"/>
                          <a:cs typeface="Times New Roman" panose="02020603050405020304" pitchFamily="18" charset="0"/>
                        </a:rPr>
                        <a:t>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i="1" dirty="0">
                          <a:solidFill>
                            <a:schemeClr val="tx1"/>
                          </a:solidFill>
                          <a:latin typeface="Times New Roman" panose="02020603050405020304" pitchFamily="18" charset="0"/>
                          <a:cs typeface="Times New Roman" panose="02020603050405020304" pitchFamily="18" charset="0"/>
                        </a:rPr>
                        <a:t>do-while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i="1" dirty="0" err="1">
                          <a:solidFill>
                            <a:schemeClr val="tx1"/>
                          </a:solidFill>
                          <a:latin typeface="Times New Roman" panose="02020603050405020304" pitchFamily="18" charset="0"/>
                          <a:cs typeface="Times New Roman" panose="02020603050405020304" pitchFamily="18" charset="0"/>
                        </a:rPr>
                        <a:t>goto</a:t>
                      </a:r>
                      <a:endParaRPr lang="en-IN" sz="2600"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0031065"/>
                  </a:ext>
                </a:extLst>
              </a:tr>
              <a:tr h="1417872">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Syntax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body of the for loop.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GB" sz="2600" dirty="0">
                          <a:latin typeface="Times New Roman" panose="02020603050405020304" pitchFamily="18" charset="0"/>
                          <a:cs typeface="Times New Roman" panose="02020603050405020304" pitchFamily="18" charset="0"/>
                        </a:rPr>
                        <a:t>while(1)  </a:t>
                      </a:r>
                    </a:p>
                    <a:p>
                      <a:pPr algn="just"/>
                      <a:r>
                        <a:rPr lang="en-GB" sz="2600" dirty="0">
                          <a:latin typeface="Times New Roman" panose="02020603050405020304" pitchFamily="18" charset="0"/>
                          <a:cs typeface="Times New Roman" panose="02020603050405020304" pitchFamily="18" charset="0"/>
                        </a:rPr>
                        <a:t>{  </a:t>
                      </a:r>
                    </a:p>
                    <a:p>
                      <a:pPr algn="just"/>
                      <a:r>
                        <a:rPr lang="en-GB" sz="2600" dirty="0">
                          <a:latin typeface="Times New Roman" panose="02020603050405020304" pitchFamily="18" charset="0"/>
                          <a:cs typeface="Times New Roman" panose="02020603050405020304" pitchFamily="18" charset="0"/>
                        </a:rPr>
                        <a:t>   // body of the loop..  </a:t>
                      </a:r>
                    </a:p>
                    <a:p>
                      <a:pPr algn="just"/>
                      <a:r>
                        <a:rPr lang="en-GB" sz="2600" dirty="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GB" sz="2600" dirty="0">
                          <a:latin typeface="Times New Roman" panose="02020603050405020304" pitchFamily="18" charset="0"/>
                          <a:cs typeface="Times New Roman" panose="02020603050405020304" pitchFamily="18" charset="0"/>
                        </a:rPr>
                        <a:t>do  </a:t>
                      </a:r>
                    </a:p>
                    <a:p>
                      <a:pPr algn="just"/>
                      <a:r>
                        <a:rPr lang="en-GB" sz="2600" dirty="0">
                          <a:latin typeface="Times New Roman" panose="02020603050405020304" pitchFamily="18" charset="0"/>
                          <a:cs typeface="Times New Roman" panose="02020603050405020304" pitchFamily="18" charset="0"/>
                        </a:rPr>
                        <a:t>{  </a:t>
                      </a:r>
                    </a:p>
                    <a:p>
                      <a:pPr algn="just"/>
                      <a:r>
                        <a:rPr lang="en-GB" sz="2600" dirty="0">
                          <a:latin typeface="Times New Roman" panose="02020603050405020304" pitchFamily="18" charset="0"/>
                          <a:cs typeface="Times New Roman" panose="02020603050405020304" pitchFamily="18" charset="0"/>
                        </a:rPr>
                        <a:t>    // body of the loop..  </a:t>
                      </a:r>
                    </a:p>
                    <a:p>
                      <a:pPr algn="just"/>
                      <a:r>
                        <a:rPr lang="en-GB" sz="2600" dirty="0">
                          <a:latin typeface="Times New Roman" panose="02020603050405020304" pitchFamily="18" charset="0"/>
                          <a:cs typeface="Times New Roman" panose="02020603050405020304" pitchFamily="18" charset="0"/>
                        </a:rPr>
                        <a:t>}while(1);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600" dirty="0">
                          <a:latin typeface="Times New Roman" panose="02020603050405020304" pitchFamily="18" charset="0"/>
                          <a:cs typeface="Times New Roman" panose="02020603050405020304" pitchFamily="18" charset="0"/>
                        </a:rPr>
                        <a:t>label;  </a:t>
                      </a:r>
                    </a:p>
                    <a:p>
                      <a:pPr algn="just"/>
                      <a:r>
                        <a:rPr lang="en-US" sz="2600" dirty="0">
                          <a:latin typeface="Times New Roman" panose="02020603050405020304" pitchFamily="18" charset="0"/>
                          <a:cs typeface="Times New Roman" panose="02020603050405020304" pitchFamily="18" charset="0"/>
                        </a:rPr>
                        <a:t>// body statements. </a:t>
                      </a:r>
                    </a:p>
                    <a:p>
                      <a:pPr algn="just"/>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goto</a:t>
                      </a:r>
                      <a:r>
                        <a:rPr lang="en-US" sz="2600" dirty="0">
                          <a:latin typeface="Times New Roman" panose="02020603050405020304" pitchFamily="18" charset="0"/>
                          <a:cs typeface="Times New Roman" panose="02020603050405020304" pitchFamily="18" charset="0"/>
                        </a:rPr>
                        <a:t> label;  </a:t>
                      </a:r>
                      <a:endParaRPr lang="en-IN" sz="2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1587357"/>
                  </a:ext>
                </a:extLst>
              </a:tr>
              <a:tr h="475306">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#include&lt;stdio.h&gt;</a:t>
                      </a:r>
                    </a:p>
                    <a:p>
                      <a:pPr algn="just"/>
                      <a:r>
                        <a:rPr lang="en-IN" sz="2600" dirty="0">
                          <a:solidFill>
                            <a:schemeClr val="tx1"/>
                          </a:solidFill>
                          <a:latin typeface="Times New Roman" panose="02020603050405020304" pitchFamily="18" charset="0"/>
                          <a:cs typeface="Times New Roman" panose="02020603050405020304" pitchFamily="18" charset="0"/>
                        </a:rPr>
                        <a:t>int main()</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for(;;)</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  </a:t>
                      </a:r>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a:t>
                      </a:r>
                    </a:p>
                    <a:p>
                      <a:pPr algn="just"/>
                      <a:r>
                        <a:rPr lang="en-IN" sz="26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#include&lt;stdio.h&gt;</a:t>
                      </a:r>
                    </a:p>
                    <a:p>
                      <a:pPr algn="just"/>
                      <a:r>
                        <a:rPr lang="en-IN" sz="2600" dirty="0">
                          <a:solidFill>
                            <a:schemeClr val="tx1"/>
                          </a:solidFill>
                          <a:latin typeface="Times New Roman" panose="02020603050405020304" pitchFamily="18" charset="0"/>
                          <a:cs typeface="Times New Roman" panose="02020603050405020304" pitchFamily="18" charset="0"/>
                        </a:rPr>
                        <a:t>int main()</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while(1)</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  </a:t>
                      </a:r>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endParaRPr lang="en-IN" sz="2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#include&lt;stdio.h&gt;</a:t>
                      </a:r>
                    </a:p>
                    <a:p>
                      <a:pPr algn="just"/>
                      <a:r>
                        <a:rPr lang="en-IN" sz="2600" dirty="0">
                          <a:solidFill>
                            <a:schemeClr val="tx1"/>
                          </a:solidFill>
                          <a:latin typeface="Times New Roman" panose="02020603050405020304" pitchFamily="18" charset="0"/>
                          <a:cs typeface="Times New Roman" panose="02020603050405020304" pitchFamily="18" charset="0"/>
                        </a:rPr>
                        <a:t>int main()</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do</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  </a:t>
                      </a:r>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a:t>
                      </a:r>
                    </a:p>
                    <a:p>
                      <a:pPr algn="just"/>
                      <a:r>
                        <a:rPr lang="en-IN" sz="2600" dirty="0">
                          <a:solidFill>
                            <a:schemeClr val="tx1"/>
                          </a:solidFill>
                          <a:latin typeface="Times New Roman" panose="02020603050405020304" pitchFamily="18" charset="0"/>
                          <a:cs typeface="Times New Roman" panose="02020603050405020304" pitchFamily="18" charset="0"/>
                        </a:rPr>
                        <a:t>}while(1);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#include&lt;stdio.h&gt;</a:t>
                      </a:r>
                    </a:p>
                    <a:p>
                      <a:pPr algn="just"/>
                      <a:r>
                        <a:rPr lang="en-IN" sz="2600" dirty="0">
                          <a:solidFill>
                            <a:schemeClr val="tx1"/>
                          </a:solidFill>
                          <a:latin typeface="Times New Roman" panose="02020603050405020304" pitchFamily="18" charset="0"/>
                          <a:cs typeface="Times New Roman" panose="02020603050405020304" pitchFamily="18" charset="0"/>
                        </a:rPr>
                        <a:t>int main()</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err="1">
                          <a:solidFill>
                            <a:schemeClr val="tx1"/>
                          </a:solidFill>
                          <a:latin typeface="Times New Roman" panose="02020603050405020304" pitchFamily="18" charset="0"/>
                          <a:cs typeface="Times New Roman" panose="02020603050405020304" pitchFamily="18" charset="0"/>
                        </a:rPr>
                        <a:t>MyLabel</a:t>
                      </a:r>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a:t>
                      </a:r>
                    </a:p>
                    <a:p>
                      <a:pPr algn="just"/>
                      <a:r>
                        <a:rPr lang="en-IN" sz="2600" dirty="0" err="1">
                          <a:solidFill>
                            <a:schemeClr val="tx1"/>
                          </a:solidFill>
                          <a:latin typeface="Times New Roman" panose="02020603050405020304" pitchFamily="18" charset="0"/>
                          <a:cs typeface="Times New Roman" panose="02020603050405020304" pitchFamily="18" charset="0"/>
                        </a:rPr>
                        <a:t>goto</a:t>
                      </a:r>
                      <a:r>
                        <a:rPr lang="en-IN" sz="2600" dirty="0">
                          <a:solidFill>
                            <a:schemeClr val="tx1"/>
                          </a:solidFill>
                          <a:latin typeface="Times New Roman" panose="02020603050405020304" pitchFamily="18" charset="0"/>
                          <a:cs typeface="Times New Roman" panose="02020603050405020304" pitchFamily="18" charset="0"/>
                        </a:rPr>
                        <a:t>  </a:t>
                      </a:r>
                      <a:r>
                        <a:rPr lang="en-IN" sz="2600" dirty="0" err="1">
                          <a:solidFill>
                            <a:schemeClr val="tx1"/>
                          </a:solidFill>
                          <a:latin typeface="Times New Roman" panose="02020603050405020304" pitchFamily="18" charset="0"/>
                          <a:cs typeface="Times New Roman" panose="02020603050405020304" pitchFamily="18" charset="0"/>
                        </a:rPr>
                        <a:t>MyLabel</a:t>
                      </a:r>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048213"/>
                  </a:ext>
                </a:extLst>
              </a:tr>
              <a:tr h="475306">
                <a:tc>
                  <a:txBody>
                    <a:bodyPr/>
                    <a:lstStyle/>
                    <a:p>
                      <a:pPr algn="just"/>
                      <a:endParaRPr lang="en-IN" sz="2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 the above example for loop is not defined completely, all sections are empty. When condition is empty, it is assumed true by compiler. That is why it becomes infinite loop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For while and do-while statement, in place of test expression (condition) in while loop, if we put 1, while condition is true. This is because any non-zero value is considered as true by a while loop.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sz="2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 the above program </a:t>
                      </a:r>
                      <a:r>
                        <a:rPr lang="en-IN" sz="2600" dirty="0" err="1">
                          <a:solidFill>
                            <a:schemeClr val="tx1"/>
                          </a:solidFill>
                          <a:latin typeface="Times New Roman" panose="02020603050405020304" pitchFamily="18" charset="0"/>
                          <a:cs typeface="Times New Roman" panose="02020603050405020304" pitchFamily="18" charset="0"/>
                        </a:rPr>
                        <a:t>MyLabel</a:t>
                      </a:r>
                      <a:r>
                        <a:rPr lang="en-IN" sz="2600" dirty="0">
                          <a:solidFill>
                            <a:schemeClr val="tx1"/>
                          </a:solidFill>
                          <a:latin typeface="Times New Roman" panose="02020603050405020304" pitchFamily="18" charset="0"/>
                          <a:cs typeface="Times New Roman" panose="02020603050405020304" pitchFamily="18" charset="0"/>
                        </a:rPr>
                        <a:t> is label created just before “</a:t>
                      </a:r>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 so after executing “</a:t>
                      </a:r>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 statement, control goes to </a:t>
                      </a:r>
                      <a:r>
                        <a:rPr lang="en-IN" sz="2600" dirty="0" err="1">
                          <a:solidFill>
                            <a:schemeClr val="tx1"/>
                          </a:solidFill>
                          <a:latin typeface="Times New Roman" panose="02020603050405020304" pitchFamily="18" charset="0"/>
                          <a:cs typeface="Times New Roman" panose="02020603050405020304" pitchFamily="18" charset="0"/>
                        </a:rPr>
                        <a:t>goto</a:t>
                      </a:r>
                      <a:r>
                        <a:rPr lang="en-IN" sz="2600" dirty="0">
                          <a:solidFill>
                            <a:schemeClr val="tx1"/>
                          </a:solidFill>
                          <a:latin typeface="Times New Roman" panose="02020603050405020304" pitchFamily="18" charset="0"/>
                          <a:cs typeface="Times New Roman" panose="02020603050405020304" pitchFamily="18" charset="0"/>
                        </a:rPr>
                        <a:t> line, meanwhile we know that </a:t>
                      </a:r>
                      <a:r>
                        <a:rPr lang="en-IN" sz="2600" dirty="0" err="1">
                          <a:solidFill>
                            <a:schemeClr val="tx1"/>
                          </a:solidFill>
                          <a:latin typeface="Times New Roman" panose="02020603050405020304" pitchFamily="18" charset="0"/>
                          <a:cs typeface="Times New Roman" panose="02020603050405020304" pitchFamily="18" charset="0"/>
                        </a:rPr>
                        <a:t>goto</a:t>
                      </a:r>
                      <a:r>
                        <a:rPr lang="en-IN" sz="2600" dirty="0">
                          <a:solidFill>
                            <a:schemeClr val="tx1"/>
                          </a:solidFill>
                          <a:latin typeface="Times New Roman" panose="02020603050405020304" pitchFamily="18" charset="0"/>
                          <a:cs typeface="Times New Roman" panose="02020603050405020304" pitchFamily="18" charset="0"/>
                        </a:rPr>
                        <a:t> statement passes control to the position in the program, where corresponding label is created.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9511804"/>
                  </a:ext>
                </a:extLst>
              </a:tr>
            </a:tbl>
          </a:graphicData>
        </a:graphic>
      </p:graphicFrame>
      <p:sp>
        <p:nvSpPr>
          <p:cNvPr id="2" name="Rectangle 1">
            <a:extLst>
              <a:ext uri="{FF2B5EF4-FFF2-40B4-BE49-F238E27FC236}">
                <a16:creationId xmlns:a16="http://schemas.microsoft.com/office/drawing/2014/main" id="{0692CBCC-0D28-0D9B-8994-3A5F95F334A8}"/>
              </a:ext>
            </a:extLst>
          </p:cNvPr>
          <p:cNvSpPr/>
          <p:nvPr/>
        </p:nvSpPr>
        <p:spPr>
          <a:xfrm>
            <a:off x="3459893" y="473075"/>
            <a:ext cx="5144357"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Infinite Loops….contd.,</a:t>
            </a:r>
          </a:p>
        </p:txBody>
      </p:sp>
    </p:spTree>
    <p:extLst>
      <p:ext uri="{BB962C8B-B14F-4D97-AF65-F5344CB8AC3E}">
        <p14:creationId xmlns:p14="http://schemas.microsoft.com/office/powerpoint/2010/main" val="1916074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349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289050" y="1579642"/>
            <a:ext cx="17525999" cy="9510296"/>
          </a:xfrm>
          <a:prstGeom prst="rect">
            <a:avLst/>
          </a:prstGeom>
        </p:spPr>
        <p:txBody>
          <a:bodyPr wrap="square">
            <a:spAutoFit/>
          </a:bodyPr>
          <a:lstStyle/>
          <a:p>
            <a:pPr marL="571500" indent="-571500" algn="just">
              <a:buFont typeface="Arial" panose="020B0604020202020204" pitchFamily="34" charset="0"/>
              <a:buChar char="•"/>
            </a:pPr>
            <a:r>
              <a:rPr lang="en-US" sz="3600" dirty="0">
                <a:latin typeface="Times New Roman" panose="02020603050405020304" pitchFamily="18" charset="0"/>
              </a:rPr>
              <a:t>Loop control statements are those statements which regulate the way loop structure works, such that they can prematurely terminate the loop in between, they can even skip the  execution of a certain iteration in the loop and even they can shift control from the loop to any other part of the program.</a:t>
            </a:r>
          </a:p>
          <a:p>
            <a:pPr marL="571500" indent="-571500" algn="just">
              <a:buFont typeface="Arial" panose="020B0604020202020204" pitchFamily="34" charset="0"/>
              <a:buChar char="•"/>
            </a:pPr>
            <a:r>
              <a:rPr lang="en-US" sz="3600" dirty="0">
                <a:latin typeface="Times New Roman" panose="02020603050405020304" pitchFamily="18" charset="0"/>
              </a:rPr>
              <a:t>These statements </a:t>
            </a:r>
            <a:r>
              <a:rPr lang="en-US" sz="3600" dirty="0">
                <a:effectLst/>
                <a:latin typeface="Times New Roman" panose="02020603050405020304" pitchFamily="18" charset="0"/>
              </a:rPr>
              <a:t>change execution of the statement block from its normal sequence. </a:t>
            </a:r>
            <a:r>
              <a:rPr lang="en-US" sz="3600" dirty="0">
                <a:latin typeface="Times New Roman" panose="02020603050405020304" pitchFamily="18" charset="0"/>
              </a:rPr>
              <a:t>There are basically three loop control statements viz., break, continue and </a:t>
            </a:r>
            <a:r>
              <a:rPr lang="en-US" sz="3600" dirty="0" err="1">
                <a:latin typeface="Times New Roman" panose="02020603050405020304" pitchFamily="18" charset="0"/>
              </a:rPr>
              <a:t>goto</a:t>
            </a:r>
            <a:r>
              <a:rPr lang="en-US" sz="3600" dirty="0">
                <a:latin typeface="Times New Roman" panose="02020603050405020304" pitchFamily="18" charset="0"/>
              </a:rPr>
              <a:t>.</a:t>
            </a:r>
          </a:p>
          <a:p>
            <a:pPr algn="just"/>
            <a:r>
              <a:rPr lang="en-US" sz="3600" b="1" i="1" dirty="0">
                <a:solidFill>
                  <a:srgbClr val="005893"/>
                </a:solidFill>
                <a:effectLst/>
                <a:latin typeface="Times New Roman" panose="02020603050405020304" pitchFamily="18" charset="0"/>
                <a:cs typeface="Times New Roman" panose="02020603050405020304" pitchFamily="18" charset="0"/>
              </a:rPr>
              <a:t>break</a:t>
            </a:r>
            <a:r>
              <a:rPr lang="en-US" sz="3600" b="1" dirty="0">
                <a:solidFill>
                  <a:srgbClr val="005893"/>
                </a:solidFill>
                <a:effectLst/>
                <a:latin typeface="Times New Roman" panose="02020603050405020304" pitchFamily="18" charset="0"/>
                <a:cs typeface="Times New Roman" panose="02020603050405020304" pitchFamily="18" charset="0"/>
              </a:rPr>
              <a:t> Statement</a:t>
            </a:r>
          </a:p>
          <a:p>
            <a:pPr marL="6184900" indent="-571500" algn="just">
              <a:buFont typeface="Arial" panose="020B0604020202020204" pitchFamily="34" charset="0"/>
              <a:buChar char="•"/>
            </a:pPr>
            <a:r>
              <a:rPr lang="en-US" sz="3600" b="1" i="1" dirty="0">
                <a:effectLst/>
                <a:latin typeface="Times New Roman" panose="02020603050405020304" pitchFamily="18" charset="0"/>
                <a:cs typeface="Times New Roman" panose="02020603050405020304" pitchFamily="18" charset="0"/>
              </a:rPr>
              <a:t>break</a:t>
            </a:r>
            <a:r>
              <a:rPr lang="en-US" sz="3600" dirty="0">
                <a:effectLst/>
                <a:latin typeface="Times New Roman" panose="02020603050405020304" pitchFamily="18" charset="0"/>
                <a:cs typeface="Times New Roman" panose="02020603050405020304" pitchFamily="18" charset="0"/>
              </a:rPr>
              <a:t> is used to terminate the loop prematurely in which it appears.</a:t>
            </a:r>
          </a:p>
          <a:p>
            <a:pPr marL="6184900" indent="-571500" algn="just">
              <a:buFont typeface="Arial" panose="020B0604020202020204" pitchFamily="34" charset="0"/>
              <a:buChar char="•"/>
            </a:pPr>
            <a:r>
              <a:rPr lang="en-US" sz="3600" dirty="0">
                <a:effectLst/>
                <a:latin typeface="Times New Roman" panose="02020603050405020304" pitchFamily="18" charset="0"/>
                <a:cs typeface="Times New Roman" panose="02020603050405020304" pitchFamily="18" charset="0"/>
              </a:rPr>
              <a:t>We know so far its usage with switch-case construct and its also widely used with for, while and do-while constructs.</a:t>
            </a:r>
          </a:p>
          <a:p>
            <a:pPr marL="6184900" indent="-571500" algn="just">
              <a:buFont typeface="Arial" panose="020B0604020202020204" pitchFamily="34" charset="0"/>
              <a:buChar char="•"/>
            </a:pPr>
            <a:r>
              <a:rPr lang="en-US" sz="3600" dirty="0">
                <a:effectLst/>
                <a:latin typeface="Times New Roman" panose="02020603050405020304" pitchFamily="18" charset="0"/>
                <a:cs typeface="Times New Roman" panose="02020603050405020304" pitchFamily="18" charset="0"/>
              </a:rPr>
              <a:t>When the compiler encounters a </a:t>
            </a:r>
            <a:r>
              <a:rPr lang="en-US" sz="3600" b="1" i="1" dirty="0">
                <a:effectLst/>
                <a:latin typeface="Times New Roman" panose="02020603050405020304" pitchFamily="18" charset="0"/>
                <a:cs typeface="Times New Roman" panose="02020603050405020304" pitchFamily="18" charset="0"/>
              </a:rPr>
              <a:t>break</a:t>
            </a:r>
            <a:r>
              <a:rPr lang="en-US" sz="3600" dirty="0">
                <a:effectLst/>
                <a:latin typeface="Times New Roman" panose="02020603050405020304" pitchFamily="18" charset="0"/>
                <a:cs typeface="Times New Roman" panose="02020603050405020304" pitchFamily="18" charset="0"/>
              </a:rPr>
              <a:t> statement, the control passes to the statement that follows the loop in which the break statement appears. </a:t>
            </a:r>
          </a:p>
          <a:p>
            <a:pPr marL="6184900" indent="-571500" algn="just">
              <a:buFont typeface="Arial" panose="020B0604020202020204" pitchFamily="34" charset="0"/>
              <a:buChar char="•"/>
            </a:pPr>
            <a:r>
              <a:rPr lang="en-US" sz="3600" dirty="0">
                <a:effectLst/>
                <a:latin typeface="Times New Roman" panose="02020603050405020304" pitchFamily="18" charset="0"/>
                <a:cs typeface="Times New Roman" panose="02020603050405020304" pitchFamily="18" charset="0"/>
              </a:rPr>
              <a:t>syntax is quite simple, just type keyword </a:t>
            </a:r>
            <a:r>
              <a:rPr lang="en-US" sz="3600" b="1" i="1" dirty="0">
                <a:effectLst/>
                <a:latin typeface="Times New Roman" panose="02020603050405020304" pitchFamily="18" charset="0"/>
                <a:cs typeface="Times New Roman" panose="02020603050405020304" pitchFamily="18" charset="0"/>
              </a:rPr>
              <a:t>break</a:t>
            </a:r>
            <a:r>
              <a:rPr lang="en-US" sz="3600" dirty="0">
                <a:effectLst/>
                <a:latin typeface="Times New Roman" panose="02020603050405020304" pitchFamily="18" charset="0"/>
                <a:cs typeface="Times New Roman" panose="02020603050405020304" pitchFamily="18" charset="0"/>
              </a:rPr>
              <a:t> followed by a semi-colon.</a:t>
            </a:r>
          </a:p>
          <a:p>
            <a:pPr marL="5613400" algn="just"/>
            <a:r>
              <a:rPr lang="en-US" sz="3600" b="1" i="1" dirty="0">
                <a:latin typeface="Times New Roman" panose="02020603050405020304" pitchFamily="18" charset="0"/>
                <a:cs typeface="Times New Roman" panose="02020603050405020304" pitchFamily="18" charset="0"/>
              </a:rPr>
              <a:t>	  </a:t>
            </a:r>
            <a:r>
              <a:rPr lang="en-US" sz="3600" b="1" i="1" dirty="0">
                <a:effectLst/>
                <a:latin typeface="Times New Roman" panose="02020603050405020304" pitchFamily="18" charset="0"/>
                <a:cs typeface="Times New Roman" panose="02020603050405020304" pitchFamily="18" charset="0"/>
              </a:rPr>
              <a:t>break;</a:t>
            </a:r>
          </a:p>
        </p:txBody>
      </p:sp>
      <p:pic>
        <p:nvPicPr>
          <p:cNvPr id="4" name="Picture 3">
            <a:extLst>
              <a:ext uri="{FF2B5EF4-FFF2-40B4-BE49-F238E27FC236}">
                <a16:creationId xmlns:a16="http://schemas.microsoft.com/office/drawing/2014/main" id="{DECDCAAA-8595-2BA7-0038-BC6DE9A07518}"/>
              </a:ext>
            </a:extLst>
          </p:cNvPr>
          <p:cNvPicPr>
            <a:picLocks noChangeAspect="1"/>
          </p:cNvPicPr>
          <p:nvPr/>
        </p:nvPicPr>
        <p:blipFill>
          <a:blip r:embed="rId3"/>
          <a:stretch>
            <a:fillRect/>
          </a:stretch>
        </p:blipFill>
        <p:spPr>
          <a:xfrm>
            <a:off x="1289049" y="5578475"/>
            <a:ext cx="5652681" cy="3505200"/>
          </a:xfrm>
          <a:prstGeom prst="rect">
            <a:avLst/>
          </a:prstGeom>
        </p:spPr>
      </p:pic>
      <p:sp>
        <p:nvSpPr>
          <p:cNvPr id="3" name="Rectangle 2">
            <a:extLst>
              <a:ext uri="{FF2B5EF4-FFF2-40B4-BE49-F238E27FC236}">
                <a16:creationId xmlns:a16="http://schemas.microsoft.com/office/drawing/2014/main" id="{D397AFBE-9296-E166-3AA5-402AD7BFA8B8}"/>
              </a:ext>
            </a:extLst>
          </p:cNvPr>
          <p:cNvSpPr/>
          <p:nvPr/>
        </p:nvSpPr>
        <p:spPr>
          <a:xfrm>
            <a:off x="3422650" y="466378"/>
            <a:ext cx="5479705" cy="707886"/>
          </a:xfrm>
          <a:prstGeom prst="rect">
            <a:avLst/>
          </a:prstGeom>
        </p:spPr>
        <p:txBody>
          <a:bodyPr wrap="none">
            <a:spAutoFit/>
          </a:bodyPr>
          <a:lstStyle/>
          <a:p>
            <a:r>
              <a:rPr lang="en-IN" sz="4000" b="1" dirty="0">
                <a:solidFill>
                  <a:srgbClr val="005893"/>
                </a:solidFill>
                <a:latin typeface="Times New Roman" panose="02020603050405020304" pitchFamily="18" charset="0"/>
                <a:cs typeface="Times New Roman" panose="02020603050405020304" pitchFamily="18" charset="0"/>
              </a:rPr>
              <a:t>Loop control statements</a:t>
            </a:r>
          </a:p>
        </p:txBody>
      </p:sp>
      <p:sp>
        <p:nvSpPr>
          <p:cNvPr id="5" name="Rectangle 4">
            <a:extLst>
              <a:ext uri="{FF2B5EF4-FFF2-40B4-BE49-F238E27FC236}">
                <a16:creationId xmlns:a16="http://schemas.microsoft.com/office/drawing/2014/main" id="{DE05BA4A-618F-35F5-6ED4-AAAB9096EE9D}"/>
              </a:ext>
            </a:extLst>
          </p:cNvPr>
          <p:cNvSpPr/>
          <p:nvPr/>
        </p:nvSpPr>
        <p:spPr>
          <a:xfrm>
            <a:off x="1441450" y="9079210"/>
            <a:ext cx="4231351"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Flowchart of the </a:t>
            </a:r>
            <a:r>
              <a:rPr lang="en-IN" sz="2400" b="1" i="1" dirty="0">
                <a:latin typeface="Times New Roman" panose="02020603050405020304" pitchFamily="18" charset="0"/>
                <a:cs typeface="Times New Roman" panose="02020603050405020304" pitchFamily="18" charset="0"/>
              </a:rPr>
              <a:t>break.</a:t>
            </a:r>
          </a:p>
        </p:txBody>
      </p:sp>
    </p:spTree>
    <p:extLst>
      <p:ext uri="{BB962C8B-B14F-4D97-AF65-F5344CB8AC3E}">
        <p14:creationId xmlns:p14="http://schemas.microsoft.com/office/powerpoint/2010/main" val="32920859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CA82D8-5566-D1AA-734C-2FEE7E1EF26F}"/>
              </a:ext>
            </a:extLst>
          </p:cNvPr>
          <p:cNvSpPr/>
          <p:nvPr/>
        </p:nvSpPr>
        <p:spPr>
          <a:xfrm>
            <a:off x="0" y="-37913"/>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358901" y="1302947"/>
            <a:ext cx="17760950" cy="9694962"/>
          </a:xfrm>
          <a:prstGeom prst="rect">
            <a:avLst/>
          </a:prstGeom>
        </p:spPr>
        <p:txBody>
          <a:bodyPr wrap="square">
            <a:spAutoFit/>
          </a:bodyPr>
          <a:lstStyle/>
          <a:p>
            <a:pPr marL="571500" indent="-571500" algn="just">
              <a:buFont typeface="Arial" panose="020B0604020202020204" pitchFamily="34" charset="0"/>
              <a:buChar char="•"/>
            </a:pPr>
            <a:r>
              <a:rPr lang="en-US" sz="3900" dirty="0">
                <a:effectLst/>
                <a:latin typeface="Times New Roman" panose="02020603050405020304" pitchFamily="18" charset="0"/>
                <a:cs typeface="Times New Roman" panose="02020603050405020304" pitchFamily="18" charset="0"/>
              </a:rPr>
              <a:t>The following program given below shows how one can use a break statement to terminate the loop in which it is appears.</a:t>
            </a:r>
          </a:p>
          <a:p>
            <a:pPr marL="571500" indent="-571500" algn="just">
              <a:buFont typeface="Arial" panose="020B0604020202020204" pitchFamily="34" charset="0"/>
              <a:buChar char="•"/>
            </a:pPr>
            <a:r>
              <a:rPr lang="en-US" sz="3900" dirty="0">
                <a:effectLst/>
                <a:latin typeface="Times New Roman" panose="02020603050405020304" pitchFamily="18" charset="0"/>
                <a:cs typeface="Times New Roman" panose="02020603050405020304" pitchFamily="18" charset="0"/>
              </a:rPr>
              <a:t>As soon as ‘</a:t>
            </a:r>
            <a:r>
              <a:rPr lang="en-US" sz="3900" b="1" dirty="0" err="1">
                <a:effectLst/>
                <a:latin typeface="Times New Roman" panose="02020603050405020304" pitchFamily="18" charset="0"/>
                <a:cs typeface="Times New Roman" panose="02020603050405020304" pitchFamily="18" charset="0"/>
              </a:rPr>
              <a:t>i</a:t>
            </a:r>
            <a:r>
              <a:rPr lang="en-US" sz="3900" dirty="0">
                <a:effectLst/>
                <a:latin typeface="Times New Roman" panose="02020603050405020304" pitchFamily="18" charset="0"/>
                <a:cs typeface="Times New Roman" panose="02020603050405020304" pitchFamily="18" charset="0"/>
              </a:rPr>
              <a:t>’ becomes equal to 5, the break statement is executed and the control jumps to the statement following the while loop (i.e., return 0). Hence, the break statement is used to exit a loop from any point within its body, bypassing its normal termination expression.</a:t>
            </a:r>
            <a:endParaRPr lang="en-GB" sz="3900" dirty="0">
              <a:latin typeface="Times New Roman" panose="02020603050405020304" pitchFamily="18" charset="0"/>
              <a:cs typeface="Times New Roman" panose="02020603050405020304" pitchFamily="18" charset="0"/>
            </a:endParaRPr>
          </a:p>
          <a:p>
            <a:pPr marL="5645150" algn="just"/>
            <a:r>
              <a:rPr lang="en-US" sz="3900" b="1" i="1" dirty="0">
                <a:solidFill>
                  <a:srgbClr val="005893"/>
                </a:solidFill>
                <a:effectLst/>
                <a:latin typeface="Times New Roman" panose="02020603050405020304" pitchFamily="18" charset="0"/>
                <a:cs typeface="Times New Roman" panose="02020603050405020304" pitchFamily="18" charset="0"/>
              </a:rPr>
              <a:t>continue </a:t>
            </a:r>
            <a:r>
              <a:rPr lang="en-US" sz="3900" b="1" dirty="0">
                <a:solidFill>
                  <a:srgbClr val="005893"/>
                </a:solidFill>
                <a:effectLst/>
                <a:latin typeface="Times New Roman" panose="02020603050405020304" pitchFamily="18" charset="0"/>
                <a:cs typeface="Times New Roman" panose="02020603050405020304" pitchFamily="18" charset="0"/>
              </a:rPr>
              <a:t>Statement</a:t>
            </a:r>
          </a:p>
          <a:p>
            <a:pPr marL="6216650" indent="-571500" algn="just">
              <a:buFont typeface="Arial" panose="020B0604020202020204" pitchFamily="34" charset="0"/>
              <a:buChar char="•"/>
            </a:pPr>
            <a:r>
              <a:rPr lang="en-US" sz="3900" dirty="0">
                <a:effectLst/>
                <a:latin typeface="Times New Roman" panose="02020603050405020304" pitchFamily="18" charset="0"/>
                <a:cs typeface="Times New Roman" panose="02020603050405020304" pitchFamily="18" charset="0"/>
              </a:rPr>
              <a:t>It is used </a:t>
            </a:r>
            <a:r>
              <a:rPr lang="en-US" sz="3900" dirty="0">
                <a:latin typeface="Times New Roman" panose="02020603050405020304" pitchFamily="18" charset="0"/>
                <a:cs typeface="Times New Roman" panose="02020603050405020304" pitchFamily="18" charset="0"/>
              </a:rPr>
              <a:t>to skip the iteration in the loop based on the condition. </a:t>
            </a:r>
          </a:p>
          <a:p>
            <a:pPr marL="6216650" indent="-571500" algn="just">
              <a:buFont typeface="Arial" panose="020B0604020202020204" pitchFamily="34" charset="0"/>
              <a:buChar char="•"/>
            </a:pPr>
            <a:r>
              <a:rPr lang="en-US" sz="3900" dirty="0">
                <a:effectLst/>
                <a:latin typeface="Times New Roman" panose="02020603050405020304" pitchFamily="18" charset="0"/>
                <a:cs typeface="Times New Roman" panose="02020603050405020304" pitchFamily="18" charset="0"/>
              </a:rPr>
              <a:t>like the break statement, the continue statement cannot be used without an enclosing </a:t>
            </a:r>
            <a:r>
              <a:rPr lang="en-US" sz="3900" b="1" i="1" dirty="0">
                <a:effectLst/>
                <a:latin typeface="Times New Roman" panose="02020603050405020304" pitchFamily="18" charset="0"/>
                <a:cs typeface="Times New Roman" panose="02020603050405020304" pitchFamily="18" charset="0"/>
              </a:rPr>
              <a:t>for</a:t>
            </a:r>
            <a:r>
              <a:rPr lang="en-US" sz="3900" dirty="0">
                <a:effectLst/>
                <a:latin typeface="Times New Roman" panose="02020603050405020304" pitchFamily="18" charset="0"/>
                <a:cs typeface="Times New Roman" panose="02020603050405020304" pitchFamily="18" charset="0"/>
              </a:rPr>
              <a:t>, </a:t>
            </a:r>
            <a:r>
              <a:rPr lang="en-US" sz="3900" b="1" i="1" dirty="0">
                <a:effectLst/>
                <a:latin typeface="Times New Roman" panose="02020603050405020304" pitchFamily="18" charset="0"/>
                <a:cs typeface="Times New Roman" panose="02020603050405020304" pitchFamily="18" charset="0"/>
              </a:rPr>
              <a:t>while</a:t>
            </a:r>
            <a:r>
              <a:rPr lang="en-US" sz="3900" dirty="0">
                <a:effectLst/>
                <a:latin typeface="Times New Roman" panose="02020603050405020304" pitchFamily="18" charset="0"/>
                <a:cs typeface="Times New Roman" panose="02020603050405020304" pitchFamily="18" charset="0"/>
              </a:rPr>
              <a:t>, or </a:t>
            </a:r>
            <a:r>
              <a:rPr lang="en-US" sz="3900" b="1" i="1" dirty="0">
                <a:effectLst/>
                <a:latin typeface="Times New Roman" panose="02020603050405020304" pitchFamily="18" charset="0"/>
                <a:cs typeface="Times New Roman" panose="02020603050405020304" pitchFamily="18" charset="0"/>
              </a:rPr>
              <a:t>do–while</a:t>
            </a:r>
            <a:r>
              <a:rPr lang="en-US" sz="3900" dirty="0">
                <a:effectLst/>
                <a:latin typeface="Times New Roman" panose="02020603050405020304" pitchFamily="18" charset="0"/>
                <a:cs typeface="Times New Roman" panose="02020603050405020304" pitchFamily="18" charset="0"/>
              </a:rPr>
              <a:t> loop.</a:t>
            </a:r>
          </a:p>
          <a:p>
            <a:pPr marL="6216650" indent="-571500" algn="just">
              <a:buFont typeface="Arial" panose="020B0604020202020204" pitchFamily="34" charset="0"/>
              <a:buChar char="•"/>
            </a:pPr>
            <a:r>
              <a:rPr lang="en-US" sz="3900" dirty="0">
                <a:effectLst/>
                <a:latin typeface="Times New Roman" panose="02020603050405020304" pitchFamily="18" charset="0"/>
                <a:cs typeface="Times New Roman" panose="02020603050405020304" pitchFamily="18" charset="0"/>
              </a:rPr>
              <a:t>When the compiler sees a </a:t>
            </a:r>
            <a:r>
              <a:rPr lang="en-US" sz="3900" b="1" i="1" dirty="0">
                <a:effectLst/>
                <a:latin typeface="Times New Roman" panose="02020603050405020304" pitchFamily="18" charset="0"/>
                <a:cs typeface="Times New Roman" panose="02020603050405020304" pitchFamily="18" charset="0"/>
              </a:rPr>
              <a:t>continue</a:t>
            </a:r>
            <a:r>
              <a:rPr lang="en-US" sz="3900" dirty="0">
                <a:effectLst/>
                <a:latin typeface="Times New Roman" panose="02020603050405020304" pitchFamily="18" charset="0"/>
                <a:cs typeface="Times New Roman" panose="02020603050405020304" pitchFamily="18" charset="0"/>
              </a:rPr>
              <a:t> statement, the statements after </a:t>
            </a:r>
            <a:r>
              <a:rPr lang="en-US" sz="3900" dirty="0">
                <a:latin typeface="Times New Roman" panose="02020603050405020304" pitchFamily="18" charset="0"/>
                <a:cs typeface="Times New Roman" panose="02020603050405020304" pitchFamily="18" charset="0"/>
              </a:rPr>
              <a:t>the </a:t>
            </a:r>
            <a:r>
              <a:rPr lang="en-US" sz="3900" b="1" i="1" dirty="0">
                <a:latin typeface="Times New Roman" panose="02020603050405020304" pitchFamily="18" charset="0"/>
                <a:cs typeface="Times New Roman" panose="02020603050405020304" pitchFamily="18" charset="0"/>
              </a:rPr>
              <a:t>continue</a:t>
            </a:r>
            <a:r>
              <a:rPr lang="en-US" sz="3900" dirty="0">
                <a:latin typeface="Times New Roman" panose="02020603050405020304" pitchFamily="18" charset="0"/>
                <a:cs typeface="Times New Roman" panose="02020603050405020304" pitchFamily="18" charset="0"/>
              </a:rPr>
              <a:t> statement are skipped and </a:t>
            </a:r>
            <a:r>
              <a:rPr lang="en-US" sz="3900" dirty="0">
                <a:effectLst/>
                <a:latin typeface="Times New Roman" panose="02020603050405020304" pitchFamily="18" charset="0"/>
                <a:cs typeface="Times New Roman" panose="02020603050405020304" pitchFamily="18" charset="0"/>
              </a:rPr>
              <a:t>then control is unconditionally transferred to code that tests the controlling expression. </a:t>
            </a:r>
          </a:p>
        </p:txBody>
      </p:sp>
      <p:sp>
        <p:nvSpPr>
          <p:cNvPr id="3" name="TextBox 2">
            <a:extLst>
              <a:ext uri="{FF2B5EF4-FFF2-40B4-BE49-F238E27FC236}">
                <a16:creationId xmlns:a16="http://schemas.microsoft.com/office/drawing/2014/main" id="{CB8184EB-7045-5FC3-7E39-BEAF14765F2E}"/>
              </a:ext>
            </a:extLst>
          </p:cNvPr>
          <p:cNvSpPr txBox="1"/>
          <p:nvPr/>
        </p:nvSpPr>
        <p:spPr>
          <a:xfrm>
            <a:off x="2813050" y="5045075"/>
            <a:ext cx="3995737" cy="5509200"/>
          </a:xfrm>
          <a:prstGeom prst="rect">
            <a:avLst/>
          </a:prstGeom>
          <a:noFill/>
          <a:ln w="12700">
            <a:solidFill>
              <a:schemeClr val="tx1"/>
            </a:solidFill>
          </a:ln>
        </p:spPr>
        <p:txBody>
          <a:bodyPr wrap="square">
            <a:spAutoFit/>
          </a:bodyPr>
          <a:lstStyle/>
          <a:p>
            <a:r>
              <a:rPr lang="en-US" sz="3200" dirty="0">
                <a:effectLst/>
                <a:latin typeface="Times New Roman" panose="02020603050405020304" pitchFamily="18" charset="0"/>
                <a:cs typeface="Times New Roman" panose="02020603050405020304" pitchFamily="18" charset="0"/>
              </a:rPr>
              <a:t>#include &lt;</a:t>
            </a:r>
            <a:r>
              <a:rPr lang="en-US" sz="3200" dirty="0" err="1">
                <a:effectLst/>
                <a:latin typeface="Times New Roman" panose="02020603050405020304" pitchFamily="18" charset="0"/>
                <a:cs typeface="Times New Roman" panose="02020603050405020304" pitchFamily="18" charset="0"/>
              </a:rPr>
              <a:t>stdio.h</a:t>
            </a:r>
            <a:r>
              <a:rPr lang="en-US" sz="3200" dirty="0">
                <a:effectLst/>
                <a:latin typeface="Times New Roman" panose="02020603050405020304" pitchFamily="18" charset="0"/>
                <a:cs typeface="Times New Roman" panose="02020603050405020304" pitchFamily="18" charset="0"/>
              </a:rPr>
              <a:t>&gt;</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int main(){</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int </a:t>
            </a: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 = 0;</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while(</a:t>
            </a: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&lt;=10) {</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if (</a:t>
            </a: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==5)</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break;</a:t>
            </a:r>
            <a:br>
              <a:rPr lang="en-US" sz="3200" dirty="0">
                <a:latin typeface="Times New Roman" panose="02020603050405020304" pitchFamily="18" charset="0"/>
                <a:cs typeface="Times New Roman" panose="02020603050405020304" pitchFamily="18" charset="0"/>
              </a:rPr>
            </a:br>
            <a:r>
              <a:rPr lang="en-US" sz="3200" dirty="0" err="1">
                <a:effectLst/>
                <a:latin typeface="Times New Roman" panose="02020603050405020304" pitchFamily="18" charset="0"/>
                <a:cs typeface="Times New Roman" panose="02020603050405020304" pitchFamily="18" charset="0"/>
              </a:rPr>
              <a:t>printf</a:t>
            </a:r>
            <a:r>
              <a:rPr lang="en-US" sz="3200" dirty="0">
                <a:effectLst/>
                <a:latin typeface="Times New Roman" panose="02020603050405020304" pitchFamily="18" charset="0"/>
                <a:cs typeface="Times New Roman" panose="02020603050405020304" pitchFamily="18" charset="0"/>
              </a:rPr>
              <a:t>("\t %d", </a:t>
            </a: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 = </a:t>
            </a: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 + 1;</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return 0;</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724E311-CA35-DF9B-D689-DA38A0C4CAAC}"/>
              </a:ext>
            </a:extLst>
          </p:cNvPr>
          <p:cNvSpPr/>
          <p:nvPr/>
        </p:nvSpPr>
        <p:spPr>
          <a:xfrm>
            <a:off x="3477067" y="473075"/>
            <a:ext cx="7603685" cy="707886"/>
          </a:xfrm>
          <a:prstGeom prst="rect">
            <a:avLst/>
          </a:prstGeom>
        </p:spPr>
        <p:txBody>
          <a:bodyPr wrap="none">
            <a:spAutoFit/>
          </a:bodyPr>
          <a:lstStyle/>
          <a:p>
            <a:r>
              <a:rPr lang="en-IN" sz="4000" b="1" dirty="0">
                <a:solidFill>
                  <a:srgbClr val="005893"/>
                </a:solidFill>
                <a:latin typeface="Times New Roman" panose="02020603050405020304" pitchFamily="18" charset="0"/>
                <a:cs typeface="Times New Roman" panose="02020603050405020304" pitchFamily="18" charset="0"/>
              </a:rPr>
              <a:t>Loop control statements….contd.,</a:t>
            </a:r>
          </a:p>
        </p:txBody>
      </p:sp>
    </p:spTree>
    <p:extLst>
      <p:ext uri="{BB962C8B-B14F-4D97-AF65-F5344CB8AC3E}">
        <p14:creationId xmlns:p14="http://schemas.microsoft.com/office/powerpoint/2010/main" val="3018345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349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004888" y="1277580"/>
            <a:ext cx="18191162" cy="9787295"/>
          </a:xfrm>
          <a:prstGeom prst="rect">
            <a:avLst/>
          </a:prstGeom>
        </p:spPr>
        <p:txBody>
          <a:bodyPr wrap="square">
            <a:spAutoFit/>
          </a:bodyPr>
          <a:lstStyle/>
          <a:p>
            <a:pPr marL="6096000" indent="-571500" algn="just"/>
            <a:r>
              <a:rPr lang="en-US" sz="3500" b="1" dirty="0">
                <a:effectLst/>
                <a:latin typeface="Times New Roman" panose="02020603050405020304" pitchFamily="18" charset="0"/>
                <a:cs typeface="Times New Roman" panose="02020603050405020304" pitchFamily="18" charset="0"/>
              </a:rPr>
              <a:t>	syntax</a:t>
            </a:r>
            <a:r>
              <a:rPr lang="en-US" sz="3500" dirty="0">
                <a:effectLst/>
                <a:latin typeface="Times New Roman" panose="02020603050405020304" pitchFamily="18" charset="0"/>
                <a:cs typeface="Times New Roman" panose="02020603050405020304" pitchFamily="18" charset="0"/>
              </a:rPr>
              <a:t> </a:t>
            </a:r>
          </a:p>
          <a:p>
            <a:pPr marL="6096000" indent="-571500" algn="just"/>
            <a:r>
              <a:rPr lang="en-US" sz="3500" dirty="0">
                <a:effectLst/>
                <a:latin typeface="Times New Roman" panose="02020603050405020304" pitchFamily="18" charset="0"/>
                <a:cs typeface="Times New Roman" panose="02020603050405020304" pitchFamily="18" charset="0"/>
              </a:rPr>
              <a:t>	just type keyword </a:t>
            </a:r>
            <a:r>
              <a:rPr lang="en-US" sz="3500" b="1" i="1" dirty="0">
                <a:effectLst/>
                <a:latin typeface="Times New Roman" panose="02020603050405020304" pitchFamily="18" charset="0"/>
                <a:cs typeface="Times New Roman" panose="02020603050405020304" pitchFamily="18" charset="0"/>
              </a:rPr>
              <a:t>continue</a:t>
            </a:r>
            <a:r>
              <a:rPr lang="en-US" sz="3500" dirty="0">
                <a:effectLst/>
                <a:latin typeface="Times New Roman" panose="02020603050405020304" pitchFamily="18" charset="0"/>
                <a:cs typeface="Times New Roman" panose="02020603050405020304" pitchFamily="18" charset="0"/>
              </a:rPr>
              <a:t> followed by a semi-colon.</a:t>
            </a:r>
          </a:p>
          <a:p>
            <a:pPr marL="6096000" indent="-571500" algn="just"/>
            <a:r>
              <a:rPr lang="en-US" sz="3500" b="1" i="1" dirty="0">
                <a:effectLst/>
                <a:latin typeface="Times New Roman" panose="02020603050405020304" pitchFamily="18" charset="0"/>
                <a:cs typeface="Times New Roman" panose="02020603050405020304" pitchFamily="18" charset="0"/>
              </a:rPr>
              <a:t>	continue;</a:t>
            </a:r>
          </a:p>
          <a:p>
            <a:pPr marL="6096000" indent="-571500" algn="just">
              <a:buFont typeface="Arial" panose="020B0604020202020204" pitchFamily="34" charset="0"/>
              <a:buChar char="•"/>
            </a:pPr>
            <a:r>
              <a:rPr lang="en-US" sz="3500" dirty="0">
                <a:effectLst/>
                <a:latin typeface="Times New Roman" panose="02020603050405020304" pitchFamily="18" charset="0"/>
                <a:cs typeface="Times New Roman" panose="02020603050405020304" pitchFamily="18" charset="0"/>
              </a:rPr>
              <a:t>If the continue statement is used in a for loop, control is transferred to an expression that updates the loop variable. </a:t>
            </a:r>
          </a:p>
          <a:p>
            <a:pPr marL="6096000" indent="-571500" algn="just"/>
            <a:endParaRPr lang="en-US" sz="3500" b="1" dirty="0">
              <a:effectLst/>
              <a:latin typeface="Times New Roman" panose="02020603050405020304" pitchFamily="18" charset="0"/>
              <a:cs typeface="Times New Roman" panose="02020603050405020304" pitchFamily="18" charset="0"/>
            </a:endParaRPr>
          </a:p>
          <a:p>
            <a:pPr marL="990600" indent="-571500" algn="just"/>
            <a:r>
              <a:rPr lang="en-US" sz="3500" b="1" dirty="0">
                <a:solidFill>
                  <a:srgbClr val="005893"/>
                </a:solidFill>
                <a:effectLst/>
                <a:latin typeface="Times New Roman" panose="02020603050405020304" pitchFamily="18" charset="0"/>
                <a:cs typeface="Times New Roman" panose="02020603050405020304" pitchFamily="18" charset="0"/>
              </a:rPr>
              <a:t>Example,</a:t>
            </a:r>
            <a:endParaRPr lang="en-US" sz="3500" dirty="0">
              <a:solidFill>
                <a:srgbClr val="005893"/>
              </a:solidFill>
              <a:effectLst/>
              <a:latin typeface="Times New Roman" panose="02020603050405020304" pitchFamily="18" charset="0"/>
              <a:cs typeface="Times New Roman" panose="02020603050405020304" pitchFamily="18" charset="0"/>
            </a:endParaRPr>
          </a:p>
          <a:p>
            <a:pPr marL="6096000" indent="-571500" algn="just">
              <a:buFont typeface="Arial" panose="020B0604020202020204" pitchFamily="34" charset="0"/>
              <a:buChar char="•"/>
            </a:pPr>
            <a:r>
              <a:rPr lang="en-US" sz="3500" dirty="0">
                <a:effectLst/>
                <a:latin typeface="Times New Roman" panose="02020603050405020304" pitchFamily="18" charset="0"/>
                <a:cs typeface="Times New Roman" panose="02020603050405020304" pitchFamily="18" charset="0"/>
              </a:rPr>
              <a:t>Note that the code is meant to print numbers from 0 to 10. But the loop prints all numbers from 0 to 10 but skip printing of the number 5.</a:t>
            </a:r>
          </a:p>
          <a:p>
            <a:pPr marL="6096000" indent="-571500" algn="just">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In the following code when loop variable ‘</a:t>
            </a:r>
            <a:r>
              <a:rPr lang="en-US" sz="3500" b="1" dirty="0" err="1">
                <a:latin typeface="Times New Roman" panose="02020603050405020304" pitchFamily="18" charset="0"/>
                <a:cs typeface="Times New Roman" panose="02020603050405020304" pitchFamily="18" charset="0"/>
              </a:rPr>
              <a:t>i</a:t>
            </a:r>
            <a:r>
              <a:rPr lang="en-US" sz="3500" dirty="0">
                <a:latin typeface="Times New Roman" panose="02020603050405020304" pitchFamily="18" charset="0"/>
                <a:cs typeface="Times New Roman" panose="02020603050405020304" pitchFamily="18" charset="0"/>
              </a:rPr>
              <a:t>’ becomes 5, if condition(</a:t>
            </a:r>
            <a:r>
              <a:rPr lang="en-US" sz="3500" dirty="0" err="1">
                <a:latin typeface="Times New Roman" panose="02020603050405020304" pitchFamily="18" charset="0"/>
                <a:cs typeface="Times New Roman" panose="02020603050405020304" pitchFamily="18" charset="0"/>
              </a:rPr>
              <a:t>i</a:t>
            </a:r>
            <a:r>
              <a:rPr lang="en-US" sz="3500" dirty="0">
                <a:latin typeface="Times New Roman" panose="02020603050405020304" pitchFamily="18" charset="0"/>
                <a:cs typeface="Times New Roman" panose="02020603050405020304" pitchFamily="18" charset="0"/>
              </a:rPr>
              <a:t>==5) returns true and passes control to </a:t>
            </a:r>
            <a:r>
              <a:rPr lang="en-US" sz="3500" b="1" i="1" dirty="0">
                <a:latin typeface="Times New Roman" panose="02020603050405020304" pitchFamily="18" charset="0"/>
                <a:cs typeface="Times New Roman" panose="02020603050405020304" pitchFamily="18" charset="0"/>
              </a:rPr>
              <a:t>continue</a:t>
            </a:r>
            <a:r>
              <a:rPr lang="en-US" sz="3500" dirty="0">
                <a:latin typeface="Times New Roman" panose="02020603050405020304" pitchFamily="18" charset="0"/>
                <a:cs typeface="Times New Roman" panose="02020603050405020304" pitchFamily="18" charset="0"/>
              </a:rPr>
              <a:t> statement.</a:t>
            </a:r>
          </a:p>
          <a:p>
            <a:pPr marL="6096000" indent="-571500" algn="just">
              <a:buFont typeface="Arial" panose="020B0604020202020204" pitchFamily="34" charset="0"/>
              <a:buChar char="•"/>
            </a:pPr>
            <a:r>
              <a:rPr lang="en-US" sz="3500" dirty="0">
                <a:effectLst/>
                <a:latin typeface="Times New Roman" panose="02020603050405020304" pitchFamily="18" charset="0"/>
                <a:cs typeface="Times New Roman" panose="02020603050405020304" pitchFamily="18" charset="0"/>
              </a:rPr>
              <a:t>When the compiler encounters a </a:t>
            </a:r>
            <a:r>
              <a:rPr lang="en-US" sz="3500" b="1" i="1" dirty="0">
                <a:effectLst/>
                <a:latin typeface="Times New Roman" panose="02020603050405020304" pitchFamily="18" charset="0"/>
                <a:cs typeface="Times New Roman" panose="02020603050405020304" pitchFamily="18" charset="0"/>
              </a:rPr>
              <a:t>continue</a:t>
            </a:r>
            <a:r>
              <a:rPr lang="en-US" sz="3500" dirty="0">
                <a:effectLst/>
                <a:latin typeface="Times New Roman" panose="02020603050405020304" pitchFamily="18" charset="0"/>
                <a:cs typeface="Times New Roman" panose="02020603050405020304" pitchFamily="18" charset="0"/>
              </a:rPr>
              <a:t> statement, the </a:t>
            </a:r>
            <a:r>
              <a:rPr lang="en-US" sz="3500" dirty="0" err="1">
                <a:effectLst/>
                <a:latin typeface="Times New Roman" panose="02020603050405020304" pitchFamily="18" charset="0"/>
                <a:cs typeface="Times New Roman" panose="02020603050405020304" pitchFamily="18" charset="0"/>
              </a:rPr>
              <a:t>printf</a:t>
            </a:r>
            <a:r>
              <a:rPr lang="en-US" sz="3500" dirty="0">
                <a:effectLst/>
                <a:latin typeface="Times New Roman" panose="02020603050405020304" pitchFamily="18" charset="0"/>
                <a:cs typeface="Times New Roman" panose="02020603050405020304" pitchFamily="18" charset="0"/>
              </a:rPr>
              <a:t>() statement is skipped and the control passes to the expression that increments the value of ‘</a:t>
            </a:r>
            <a:r>
              <a:rPr lang="en-US" sz="3500" dirty="0" err="1">
                <a:effectLst/>
                <a:latin typeface="Times New Roman" panose="02020603050405020304" pitchFamily="18" charset="0"/>
                <a:cs typeface="Times New Roman" panose="02020603050405020304" pitchFamily="18" charset="0"/>
              </a:rPr>
              <a:t>i</a:t>
            </a:r>
            <a:r>
              <a:rPr lang="en-US" sz="3500" dirty="0">
                <a:effectLst/>
                <a:latin typeface="Times New Roman" panose="02020603050405020304" pitchFamily="18" charset="0"/>
                <a:cs typeface="Times New Roman" panose="02020603050405020304" pitchFamily="18" charset="0"/>
              </a:rPr>
              <a:t>’ (i</a:t>
            </a:r>
            <a:r>
              <a:rPr lang="en-US" sz="3500" dirty="0">
                <a:latin typeface="Times New Roman" panose="02020603050405020304" pitchFamily="18" charset="0"/>
                <a:cs typeface="Times New Roman" panose="02020603050405020304" pitchFamily="18" charset="0"/>
              </a:rPr>
              <a:t>.e., </a:t>
            </a:r>
            <a:r>
              <a:rPr lang="en-US" sz="3500" dirty="0" err="1">
                <a:latin typeface="Times New Roman" panose="02020603050405020304" pitchFamily="18" charset="0"/>
                <a:cs typeface="Times New Roman" panose="02020603050405020304" pitchFamily="18" charset="0"/>
              </a:rPr>
              <a:t>i</a:t>
            </a:r>
            <a:r>
              <a:rPr lang="en-US" sz="3500" dirty="0">
                <a:latin typeface="Times New Roman" panose="02020603050405020304" pitchFamily="18" charset="0"/>
                <a:cs typeface="Times New Roman" panose="02020603050405020304" pitchFamily="18" charset="0"/>
              </a:rPr>
              <a:t>++)</a:t>
            </a:r>
            <a:r>
              <a:rPr lang="en-US" sz="3500" dirty="0">
                <a:effectLst/>
                <a:latin typeface="Times New Roman" panose="02020603050405020304" pitchFamily="18" charset="0"/>
                <a:cs typeface="Times New Roman" panose="02020603050405020304" pitchFamily="18" charset="0"/>
              </a:rPr>
              <a:t>.</a:t>
            </a:r>
          </a:p>
          <a:p>
            <a:pPr marL="6096000" indent="-571500" algn="just">
              <a:buFont typeface="Arial" panose="020B0604020202020204" pitchFamily="34" charset="0"/>
              <a:buChar char="•"/>
            </a:pPr>
            <a:r>
              <a:rPr lang="en-US" sz="3500" dirty="0">
                <a:effectLst/>
                <a:latin typeface="Times New Roman" panose="02020603050405020304" pitchFamily="18" charset="0"/>
                <a:cs typeface="Times New Roman" panose="02020603050405020304" pitchFamily="18" charset="0"/>
              </a:rPr>
              <a:t>Unlike break, </a:t>
            </a:r>
            <a:r>
              <a:rPr lang="en-US" sz="3500" b="1" i="1" dirty="0">
                <a:effectLst/>
                <a:latin typeface="Times New Roman" panose="02020603050405020304" pitchFamily="18" charset="0"/>
                <a:cs typeface="Times New Roman" panose="02020603050405020304" pitchFamily="18" charset="0"/>
              </a:rPr>
              <a:t>continue</a:t>
            </a:r>
            <a:r>
              <a:rPr lang="en-US" sz="3500" dirty="0">
                <a:effectLst/>
                <a:latin typeface="Times New Roman" panose="02020603050405020304" pitchFamily="18" charset="0"/>
                <a:cs typeface="Times New Roman" panose="02020603050405020304" pitchFamily="18" charset="0"/>
              </a:rPr>
              <a:t> make control to stay with the loop by skipping </a:t>
            </a:r>
            <a:r>
              <a:rPr lang="en-US" sz="3500" dirty="0">
                <a:latin typeface="Times New Roman" panose="02020603050405020304" pitchFamily="18" charset="0"/>
                <a:cs typeface="Times New Roman" panose="02020603050405020304" pitchFamily="18" charset="0"/>
              </a:rPr>
              <a:t>specific iteration in the loop.</a:t>
            </a:r>
            <a:endParaRPr lang="en-US" sz="3500"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2A9E9E-F6B1-9D82-1D85-CF471B8ECDB7}"/>
              </a:ext>
            </a:extLst>
          </p:cNvPr>
          <p:cNvSpPr txBox="1"/>
          <p:nvPr/>
        </p:nvSpPr>
        <p:spPr>
          <a:xfrm>
            <a:off x="1512358" y="5497096"/>
            <a:ext cx="5110692" cy="5262979"/>
          </a:xfrm>
          <a:prstGeom prst="rect">
            <a:avLst/>
          </a:prstGeom>
          <a:noFill/>
          <a:ln w="9525">
            <a:solidFill>
              <a:schemeClr val="tx1"/>
            </a:solidFill>
          </a:ln>
        </p:spPr>
        <p:txBody>
          <a:bodyPr wrap="square">
            <a:spAutoFit/>
          </a:bodyPr>
          <a:lstStyle/>
          <a:p>
            <a:r>
              <a:rPr lang="en-IN" sz="2800" dirty="0">
                <a:effectLst/>
                <a:latin typeface="Courier New" panose="02070309020205020404" pitchFamily="49" charset="0"/>
              </a:rPr>
              <a:t>#include &lt;</a:t>
            </a:r>
            <a:r>
              <a:rPr lang="en-IN" sz="2800" dirty="0" err="1">
                <a:effectLst/>
                <a:latin typeface="Courier New" panose="02070309020205020404" pitchFamily="49" charset="0"/>
              </a:rPr>
              <a:t>stdio.h</a:t>
            </a:r>
            <a:r>
              <a:rPr lang="en-IN" sz="2800" dirty="0">
                <a:effectLst/>
                <a:latin typeface="Courier New" panose="02070309020205020404" pitchFamily="49" charset="0"/>
              </a:rPr>
              <a:t>&gt;</a:t>
            </a:r>
            <a:br>
              <a:rPr lang="en-IN" sz="2800" dirty="0"/>
            </a:br>
            <a:r>
              <a:rPr lang="en-IN" sz="2800" dirty="0">
                <a:effectLst/>
                <a:latin typeface="Courier New" panose="02070309020205020404" pitchFamily="49" charset="0"/>
              </a:rPr>
              <a:t>int main()</a:t>
            </a:r>
            <a:br>
              <a:rPr lang="en-IN" sz="2800" dirty="0"/>
            </a:br>
            <a:r>
              <a:rPr lang="en-IN" sz="2800" dirty="0">
                <a:effectLst/>
                <a:latin typeface="Courier New" panose="02070309020205020404" pitchFamily="49" charset="0"/>
              </a:rPr>
              <a:t>{</a:t>
            </a:r>
            <a:br>
              <a:rPr lang="en-IN" sz="2800" dirty="0"/>
            </a:br>
            <a:r>
              <a:rPr lang="en-IN" sz="2800" dirty="0">
                <a:effectLst/>
                <a:latin typeface="Courier New" panose="02070309020205020404" pitchFamily="49" charset="0"/>
              </a:rPr>
              <a:t>int </a:t>
            </a:r>
            <a:r>
              <a:rPr lang="en-IN" sz="2800" dirty="0" err="1">
                <a:effectLst/>
                <a:latin typeface="Courier New" panose="02070309020205020404" pitchFamily="49" charset="0"/>
              </a:rPr>
              <a:t>i</a:t>
            </a:r>
            <a:r>
              <a:rPr lang="en-IN" sz="2800" dirty="0">
                <a:effectLst/>
                <a:latin typeface="Courier New" panose="02070309020205020404" pitchFamily="49" charset="0"/>
              </a:rPr>
              <a:t>;</a:t>
            </a:r>
            <a:br>
              <a:rPr lang="en-IN" sz="2800" dirty="0"/>
            </a:br>
            <a:r>
              <a:rPr lang="en-IN" sz="2800" dirty="0">
                <a:effectLst/>
                <a:latin typeface="Times New Roman" panose="02020603050405020304" pitchFamily="18" charset="0"/>
              </a:rPr>
              <a:t>for(</a:t>
            </a:r>
            <a:r>
              <a:rPr lang="en-IN" sz="2800" dirty="0" err="1">
                <a:effectLst/>
                <a:latin typeface="Times New Roman" panose="02020603050405020304" pitchFamily="18" charset="0"/>
              </a:rPr>
              <a:t>i</a:t>
            </a:r>
            <a:r>
              <a:rPr lang="en-IN" sz="2800" dirty="0">
                <a:effectLst/>
                <a:latin typeface="Times New Roman" panose="02020603050405020304" pitchFamily="18" charset="0"/>
              </a:rPr>
              <a:t>=0; </a:t>
            </a:r>
            <a:r>
              <a:rPr lang="en-IN" sz="2800" dirty="0" err="1">
                <a:effectLst/>
                <a:latin typeface="Times New Roman" panose="02020603050405020304" pitchFamily="18" charset="0"/>
              </a:rPr>
              <a:t>i</a:t>
            </a:r>
            <a:r>
              <a:rPr lang="en-IN" sz="2800" dirty="0">
                <a:effectLst/>
                <a:latin typeface="Times New Roman" panose="02020603050405020304" pitchFamily="18" charset="0"/>
              </a:rPr>
              <a:t>&lt;= 10; </a:t>
            </a:r>
            <a:r>
              <a:rPr lang="en-IN" sz="2800" dirty="0" err="1">
                <a:effectLst/>
                <a:latin typeface="Times New Roman" panose="02020603050405020304" pitchFamily="18" charset="0"/>
              </a:rPr>
              <a:t>i</a:t>
            </a:r>
            <a:r>
              <a:rPr lang="en-IN" sz="2800" dirty="0">
                <a:effectLst/>
                <a:latin typeface="Times New Roman" panose="02020603050405020304" pitchFamily="18" charset="0"/>
              </a:rPr>
              <a:t>++)</a:t>
            </a:r>
            <a:br>
              <a:rPr lang="en-IN" sz="2800" dirty="0"/>
            </a:br>
            <a:r>
              <a:rPr lang="en-IN" sz="2800" dirty="0">
                <a:effectLst/>
                <a:latin typeface="Courier New" panose="02070309020205020404" pitchFamily="49" charset="0"/>
              </a:rPr>
              <a:t>{</a:t>
            </a:r>
            <a:br>
              <a:rPr lang="en-IN" sz="2800" dirty="0"/>
            </a:br>
            <a:r>
              <a:rPr lang="en-IN" sz="2800" dirty="0">
                <a:effectLst/>
                <a:latin typeface="Times New Roman" panose="02020603050405020304" pitchFamily="18" charset="0"/>
              </a:rPr>
              <a:t>if (</a:t>
            </a:r>
            <a:r>
              <a:rPr lang="en-IN" sz="2800" dirty="0" err="1">
                <a:effectLst/>
                <a:latin typeface="Times New Roman" panose="02020603050405020304" pitchFamily="18" charset="0"/>
              </a:rPr>
              <a:t>i</a:t>
            </a:r>
            <a:r>
              <a:rPr lang="en-IN" sz="2800" dirty="0">
                <a:effectLst/>
                <a:latin typeface="Times New Roman" panose="02020603050405020304" pitchFamily="18" charset="0"/>
              </a:rPr>
              <a:t>==5)</a:t>
            </a:r>
          </a:p>
          <a:p>
            <a:r>
              <a:rPr lang="en-US" sz="2800" dirty="0">
                <a:effectLst/>
                <a:latin typeface="Courier New" panose="02070309020205020404" pitchFamily="49" charset="0"/>
              </a:rPr>
              <a:t>continue;</a:t>
            </a:r>
            <a:br>
              <a:rPr lang="en-US" sz="2800" dirty="0"/>
            </a:br>
            <a:r>
              <a:rPr lang="en-US" sz="2800" dirty="0" err="1">
                <a:effectLst/>
                <a:latin typeface="Courier New" panose="02070309020205020404" pitchFamily="49" charset="0"/>
              </a:rPr>
              <a:t>printf</a:t>
            </a:r>
            <a:r>
              <a:rPr lang="en-US" sz="2800" dirty="0">
                <a:effectLst/>
                <a:latin typeface="Courier New" panose="02070309020205020404" pitchFamily="49" charset="0"/>
              </a:rPr>
              <a:t>("\t %d", </a:t>
            </a:r>
            <a:r>
              <a:rPr lang="en-US" sz="2800" dirty="0" err="1">
                <a:effectLst/>
                <a:latin typeface="Courier New" panose="02070309020205020404" pitchFamily="49" charset="0"/>
              </a:rPr>
              <a:t>i</a:t>
            </a:r>
            <a:r>
              <a:rPr lang="en-US" sz="2800" dirty="0">
                <a:effectLst/>
                <a:latin typeface="Courier New" panose="02070309020205020404" pitchFamily="49" charset="0"/>
              </a:rPr>
              <a:t>);</a:t>
            </a:r>
            <a:br>
              <a:rPr lang="en-US" sz="2800" dirty="0"/>
            </a:br>
            <a:r>
              <a:rPr lang="en-US" sz="2800" dirty="0">
                <a:effectLst/>
                <a:latin typeface="Courier New" panose="02070309020205020404" pitchFamily="49" charset="0"/>
              </a:rPr>
              <a:t>}</a:t>
            </a:r>
            <a:br>
              <a:rPr lang="en-US" sz="2800" dirty="0"/>
            </a:br>
            <a:r>
              <a:rPr lang="en-US" sz="2800" dirty="0">
                <a:effectLst/>
                <a:latin typeface="Times New Roman" panose="02020603050405020304" pitchFamily="18" charset="0"/>
              </a:rPr>
              <a:t>return 0;</a:t>
            </a:r>
            <a:br>
              <a:rPr lang="en-US" sz="2800" dirty="0"/>
            </a:br>
            <a:r>
              <a:rPr lang="en-US" sz="2800" dirty="0">
                <a:effectLst/>
                <a:latin typeface="Courier New" panose="02070309020205020404" pitchFamily="49" charset="0"/>
              </a:rPr>
              <a:t>}</a:t>
            </a:r>
            <a:endParaRPr lang="en-IN" sz="2800" dirty="0"/>
          </a:p>
        </p:txBody>
      </p:sp>
      <p:pic>
        <p:nvPicPr>
          <p:cNvPr id="5" name="Picture 4">
            <a:extLst>
              <a:ext uri="{FF2B5EF4-FFF2-40B4-BE49-F238E27FC236}">
                <a16:creationId xmlns:a16="http://schemas.microsoft.com/office/drawing/2014/main" id="{4B556291-BBEB-9FE2-C2DC-8D74F16C5B0B}"/>
              </a:ext>
            </a:extLst>
          </p:cNvPr>
          <p:cNvPicPr>
            <a:picLocks noChangeAspect="1"/>
          </p:cNvPicPr>
          <p:nvPr/>
        </p:nvPicPr>
        <p:blipFill>
          <a:blip r:embed="rId3"/>
          <a:stretch>
            <a:fillRect/>
          </a:stretch>
        </p:blipFill>
        <p:spPr>
          <a:xfrm>
            <a:off x="1511061" y="1311275"/>
            <a:ext cx="5569189" cy="3498133"/>
          </a:xfrm>
          <a:prstGeom prst="rect">
            <a:avLst/>
          </a:prstGeom>
        </p:spPr>
      </p:pic>
      <p:sp>
        <p:nvSpPr>
          <p:cNvPr id="4" name="Rectangle 3">
            <a:extLst>
              <a:ext uri="{FF2B5EF4-FFF2-40B4-BE49-F238E27FC236}">
                <a16:creationId xmlns:a16="http://schemas.microsoft.com/office/drawing/2014/main" id="{3FFC38AF-EDD5-14D9-58BD-147628AFAC35}"/>
              </a:ext>
            </a:extLst>
          </p:cNvPr>
          <p:cNvSpPr/>
          <p:nvPr/>
        </p:nvSpPr>
        <p:spPr>
          <a:xfrm>
            <a:off x="3422650" y="455239"/>
            <a:ext cx="7603685" cy="707886"/>
          </a:xfrm>
          <a:prstGeom prst="rect">
            <a:avLst/>
          </a:prstGeom>
        </p:spPr>
        <p:txBody>
          <a:bodyPr wrap="none">
            <a:spAutoFit/>
          </a:bodyPr>
          <a:lstStyle/>
          <a:p>
            <a:r>
              <a:rPr lang="en-IN" sz="4000" b="1" dirty="0">
                <a:solidFill>
                  <a:srgbClr val="005893"/>
                </a:solidFill>
                <a:latin typeface="Times New Roman" panose="02020603050405020304" pitchFamily="18" charset="0"/>
                <a:cs typeface="Times New Roman" panose="02020603050405020304" pitchFamily="18" charset="0"/>
              </a:rPr>
              <a:t>Loop control statements….contd.,</a:t>
            </a:r>
          </a:p>
        </p:txBody>
      </p:sp>
      <p:sp>
        <p:nvSpPr>
          <p:cNvPr id="6" name="Rectangle 5">
            <a:extLst>
              <a:ext uri="{FF2B5EF4-FFF2-40B4-BE49-F238E27FC236}">
                <a16:creationId xmlns:a16="http://schemas.microsoft.com/office/drawing/2014/main" id="{8883E19D-8E95-A511-9D35-37B159C02AF4}"/>
              </a:ext>
            </a:extLst>
          </p:cNvPr>
          <p:cNvSpPr/>
          <p:nvPr/>
        </p:nvSpPr>
        <p:spPr>
          <a:xfrm>
            <a:off x="2355850" y="4587875"/>
            <a:ext cx="4231351"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Flowchart of the </a:t>
            </a:r>
            <a:r>
              <a:rPr lang="en-IN" sz="2400" b="1" i="1" dirty="0">
                <a:latin typeface="Times New Roman" panose="02020603050405020304" pitchFamily="18" charset="0"/>
                <a:cs typeface="Times New Roman" panose="02020603050405020304" pitchFamily="18" charset="0"/>
              </a:rPr>
              <a:t>continue.</a:t>
            </a:r>
          </a:p>
        </p:txBody>
      </p:sp>
    </p:spTree>
    <p:extLst>
      <p:ext uri="{BB962C8B-B14F-4D97-AF65-F5344CB8AC3E}">
        <p14:creationId xmlns:p14="http://schemas.microsoft.com/office/powerpoint/2010/main" val="3700559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F689C5-936C-F207-F799-97DEA4FE5FE2}"/>
              </a:ext>
            </a:extLst>
          </p:cNvPr>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060450" y="2149475"/>
            <a:ext cx="17907000" cy="8956298"/>
          </a:xfrm>
          <a:prstGeom prst="rect">
            <a:avLst/>
          </a:prstGeom>
        </p:spPr>
        <p:txBody>
          <a:bodyPr wrap="square">
            <a:spAutoFit/>
          </a:bodyPr>
          <a:lstStyle/>
          <a:p>
            <a:pPr marL="6275388" indent="-571500" algn="just">
              <a:buFont typeface="Arial" panose="020B0604020202020204" pitchFamily="34" charset="0"/>
              <a:buChar char="•"/>
            </a:pPr>
            <a:r>
              <a:rPr lang="en-US" sz="3200" b="1" i="1" dirty="0" err="1">
                <a:solidFill>
                  <a:srgbClr val="005893"/>
                </a:solidFill>
                <a:latin typeface="Times New Roman" panose="02020603050405020304" pitchFamily="18" charset="0"/>
              </a:rPr>
              <a:t>g</a:t>
            </a:r>
            <a:r>
              <a:rPr lang="en-US" sz="3200" b="1" i="1" dirty="0" err="1">
                <a:solidFill>
                  <a:srgbClr val="005893"/>
                </a:solidFill>
                <a:effectLst/>
                <a:latin typeface="Times New Roman" panose="02020603050405020304" pitchFamily="18" charset="0"/>
              </a:rPr>
              <a:t>oto</a:t>
            </a:r>
            <a:r>
              <a:rPr lang="en-US" sz="3200" b="1" dirty="0">
                <a:solidFill>
                  <a:srgbClr val="005893"/>
                </a:solidFill>
                <a:effectLst/>
                <a:latin typeface="Times New Roman" panose="02020603050405020304" pitchFamily="18" charset="0"/>
              </a:rPr>
              <a:t> statement</a:t>
            </a:r>
            <a:r>
              <a:rPr lang="en-US" sz="3200" b="1" dirty="0">
                <a:effectLst/>
                <a:latin typeface="Times New Roman" panose="02020603050405020304" pitchFamily="18" charset="0"/>
              </a:rPr>
              <a:t>:</a:t>
            </a:r>
            <a:r>
              <a:rPr lang="en-US" sz="3200" dirty="0">
                <a:effectLst/>
                <a:latin typeface="Times New Roman" panose="02020603050405020304" pitchFamily="18" charset="0"/>
              </a:rPr>
              <a:t> It is used </a:t>
            </a:r>
            <a:r>
              <a:rPr lang="en-US" sz="3200" dirty="0">
                <a:latin typeface="Times New Roman" panose="02020603050405020304" pitchFamily="18" charset="0"/>
              </a:rPr>
              <a:t>for unconditional transfer of control from </a:t>
            </a:r>
            <a:r>
              <a:rPr lang="en-US" sz="3200" dirty="0" err="1">
                <a:effectLst/>
                <a:latin typeface="Times New Roman" panose="02020603050405020304" pitchFamily="18" charset="0"/>
              </a:rPr>
              <a:t>goto</a:t>
            </a:r>
            <a:r>
              <a:rPr lang="en-US" sz="3200" dirty="0">
                <a:effectLst/>
                <a:latin typeface="Times New Roman" panose="02020603050405020304" pitchFamily="18" charset="0"/>
              </a:rPr>
              <a:t> statement to a labeled statement in the program. </a:t>
            </a:r>
            <a:r>
              <a:rPr lang="en-US" sz="3200" dirty="0">
                <a:latin typeface="Times New Roman" panose="02020603050405020304" pitchFamily="18" charset="0"/>
              </a:rPr>
              <a:t>Before using </a:t>
            </a:r>
            <a:r>
              <a:rPr lang="en-US" sz="3200" dirty="0" err="1">
                <a:latin typeface="Times New Roman" panose="02020603050405020304" pitchFamily="18" charset="0"/>
              </a:rPr>
              <a:t>goto</a:t>
            </a:r>
            <a:r>
              <a:rPr lang="en-US" sz="3200" dirty="0">
                <a:latin typeface="Times New Roman" panose="02020603050405020304" pitchFamily="18" charset="0"/>
              </a:rPr>
              <a:t> statement one needs to label statement or statement block to which he/she wants to transfer control from </a:t>
            </a:r>
            <a:r>
              <a:rPr lang="en-US" sz="3200" dirty="0" err="1">
                <a:latin typeface="Times New Roman" panose="02020603050405020304" pitchFamily="18" charset="0"/>
              </a:rPr>
              <a:t>goto</a:t>
            </a:r>
            <a:r>
              <a:rPr lang="en-US" sz="3200" dirty="0">
                <a:latin typeface="Times New Roman" panose="02020603050405020304" pitchFamily="18" charset="0"/>
              </a:rPr>
              <a:t> statement.</a:t>
            </a:r>
          </a:p>
          <a:p>
            <a:pPr marL="6275388" indent="-571500" algn="just">
              <a:buFont typeface="Arial" panose="020B0604020202020204" pitchFamily="34" charset="0"/>
              <a:buChar char="•"/>
            </a:pPr>
            <a:r>
              <a:rPr lang="en-US" sz="3200" dirty="0">
                <a:effectLst/>
                <a:latin typeface="Times New Roman" panose="02020603050405020304" pitchFamily="18" charset="0"/>
              </a:rPr>
              <a:t>Use of </a:t>
            </a:r>
            <a:r>
              <a:rPr lang="en-US" sz="3200" dirty="0" err="1">
                <a:effectLst/>
                <a:latin typeface="Times New Roman" panose="02020603050405020304" pitchFamily="18" charset="0"/>
              </a:rPr>
              <a:t>goto</a:t>
            </a:r>
            <a:r>
              <a:rPr lang="en-US" sz="3200" dirty="0">
                <a:effectLst/>
                <a:latin typeface="Times New Roman" panose="02020603050405020304" pitchFamily="18" charset="0"/>
              </a:rPr>
              <a:t> statement is highly discouraged in any programming language because it makes it difficult to trace the flow of control in a program, making the program hard to understand and hard to modify.</a:t>
            </a:r>
          </a:p>
          <a:p>
            <a:pPr marL="715963" indent="-571500" algn="just">
              <a:buFont typeface="Arial" panose="020B0604020202020204" pitchFamily="34" charset="0"/>
              <a:buChar char="•"/>
            </a:pPr>
            <a:r>
              <a:rPr lang="en-US" sz="3200" dirty="0">
                <a:latin typeface="Times New Roman" panose="02020603050405020304" pitchFamily="18" charset="0"/>
              </a:rPr>
              <a:t>In the following example, the for loop is supposed to print numbers from 0 to 10, but when the counter variable ‘</a:t>
            </a:r>
            <a:r>
              <a:rPr lang="en-US" sz="3200" b="1" dirty="0" err="1">
                <a:latin typeface="Times New Roman" panose="02020603050405020304" pitchFamily="18" charset="0"/>
              </a:rPr>
              <a:t>i</a:t>
            </a:r>
            <a:r>
              <a:rPr lang="en-US" sz="3200" b="1" dirty="0">
                <a:latin typeface="Times New Roman" panose="02020603050405020304" pitchFamily="18" charset="0"/>
              </a:rPr>
              <a:t>’</a:t>
            </a:r>
            <a:r>
              <a:rPr lang="en-US" sz="3200" dirty="0">
                <a:latin typeface="Times New Roman" panose="02020603050405020304" pitchFamily="18" charset="0"/>
              </a:rPr>
              <a:t> becomes 5, if statement evaluates the condition (</a:t>
            </a:r>
            <a:r>
              <a:rPr lang="en-US" sz="3200" dirty="0" err="1">
                <a:latin typeface="Times New Roman" panose="02020603050405020304" pitchFamily="18" charset="0"/>
              </a:rPr>
              <a:t>i</a:t>
            </a:r>
            <a:r>
              <a:rPr lang="en-US" sz="3200" dirty="0">
                <a:latin typeface="Times New Roman" panose="02020603050405020304" pitchFamily="18" charset="0"/>
              </a:rPr>
              <a:t>==5).</a:t>
            </a:r>
          </a:p>
          <a:p>
            <a:pPr marL="8964613" indent="-571500" algn="just">
              <a:buFont typeface="Arial" panose="020B0604020202020204" pitchFamily="34" charset="0"/>
              <a:buChar char="•"/>
            </a:pPr>
            <a:r>
              <a:rPr lang="en-US" sz="3200" dirty="0">
                <a:latin typeface="Times New Roman" panose="02020603050405020304" pitchFamily="18" charset="0"/>
              </a:rPr>
              <a:t>If condition is true, then the control passed to </a:t>
            </a:r>
            <a:r>
              <a:rPr lang="en-US" sz="3200" b="1" i="1" dirty="0" err="1">
                <a:latin typeface="Times New Roman" panose="02020603050405020304" pitchFamily="18" charset="0"/>
              </a:rPr>
              <a:t>printf</a:t>
            </a:r>
            <a:r>
              <a:rPr lang="en-US" sz="3200" dirty="0">
                <a:latin typeface="Times New Roman" panose="02020603050405020304" pitchFamily="18" charset="0"/>
              </a:rPr>
              <a:t> statement and reads user choice value, and now inner </a:t>
            </a:r>
            <a:r>
              <a:rPr lang="en-US" sz="3200" b="1" i="1" dirty="0">
                <a:latin typeface="Times New Roman" panose="02020603050405020304" pitchFamily="18" charset="0"/>
              </a:rPr>
              <a:t>if</a:t>
            </a:r>
            <a:r>
              <a:rPr lang="en-US" sz="3200" dirty="0">
                <a:latin typeface="Times New Roman" panose="02020603050405020304" pitchFamily="18" charset="0"/>
              </a:rPr>
              <a:t> condition (choice==‘y’) is evaluated. Otherwise control passed to exit(0), that makes the program to exit.</a:t>
            </a:r>
          </a:p>
          <a:p>
            <a:pPr marL="8964613" indent="-571500" algn="just">
              <a:buFont typeface="Arial" panose="020B0604020202020204" pitchFamily="34" charset="0"/>
              <a:buChar char="•"/>
            </a:pPr>
            <a:r>
              <a:rPr lang="en-US" sz="3200" dirty="0">
                <a:latin typeface="Times New Roman" panose="02020603050405020304" pitchFamily="18" charset="0"/>
              </a:rPr>
              <a:t>If the outcome of the condition (choice==‘y’) is true, now control is passed to </a:t>
            </a:r>
            <a:r>
              <a:rPr lang="en-US" sz="3200" dirty="0" err="1">
                <a:latin typeface="Times New Roman" panose="02020603050405020304" pitchFamily="18" charset="0"/>
              </a:rPr>
              <a:t>goto</a:t>
            </a:r>
            <a:r>
              <a:rPr lang="en-US" sz="3200" dirty="0">
                <a:latin typeface="Times New Roman" panose="02020603050405020304" pitchFamily="18" charset="0"/>
              </a:rPr>
              <a:t> statement, which passes control to label </a:t>
            </a:r>
            <a:r>
              <a:rPr lang="en-US" sz="3200" b="1" i="1" dirty="0">
                <a:latin typeface="Times New Roman" panose="02020603050405020304" pitchFamily="18" charset="0"/>
              </a:rPr>
              <a:t>repeat1to4</a:t>
            </a:r>
            <a:r>
              <a:rPr lang="en-US" sz="3200" dirty="0">
                <a:latin typeface="Times New Roman" panose="02020603050405020304" pitchFamily="18" charset="0"/>
              </a:rPr>
              <a:t> just before the </a:t>
            </a:r>
            <a:r>
              <a:rPr lang="en-US" sz="3200" b="1" i="1" dirty="0">
                <a:latin typeface="Times New Roman" panose="02020603050405020304" pitchFamily="18" charset="0"/>
              </a:rPr>
              <a:t>for</a:t>
            </a:r>
            <a:r>
              <a:rPr lang="en-US" sz="3200" dirty="0">
                <a:latin typeface="Times New Roman" panose="02020603050405020304" pitchFamily="18" charset="0"/>
              </a:rPr>
              <a:t> loop and </a:t>
            </a:r>
            <a:r>
              <a:rPr lang="en-US" sz="3200" b="1" i="1" dirty="0">
                <a:latin typeface="Times New Roman" panose="02020603050405020304" pitchFamily="18" charset="0"/>
              </a:rPr>
              <a:t>for </a:t>
            </a:r>
            <a:r>
              <a:rPr lang="en-US" sz="3200" dirty="0">
                <a:latin typeface="Times New Roman" panose="02020603050405020304" pitchFamily="18" charset="0"/>
              </a:rPr>
              <a:t>loop restarts again.</a:t>
            </a:r>
          </a:p>
        </p:txBody>
      </p:sp>
      <p:sp>
        <p:nvSpPr>
          <p:cNvPr id="3" name="TextBox 2">
            <a:extLst>
              <a:ext uri="{FF2B5EF4-FFF2-40B4-BE49-F238E27FC236}">
                <a16:creationId xmlns:a16="http://schemas.microsoft.com/office/drawing/2014/main" id="{862A9E9E-F6B1-9D82-1D85-CF471B8ECDB7}"/>
              </a:ext>
            </a:extLst>
          </p:cNvPr>
          <p:cNvSpPr txBox="1"/>
          <p:nvPr/>
        </p:nvSpPr>
        <p:spPr>
          <a:xfrm>
            <a:off x="2121958" y="6909891"/>
            <a:ext cx="7091892" cy="4154984"/>
          </a:xfrm>
          <a:prstGeom prst="rect">
            <a:avLst/>
          </a:prstGeom>
          <a:noFill/>
          <a:ln w="9525">
            <a:noFill/>
          </a:ln>
        </p:spPr>
        <p:txBody>
          <a:bodyPr wrap="square">
            <a:spAutoFit/>
          </a:bodyPr>
          <a:lstStyle/>
          <a:p>
            <a:r>
              <a:rPr lang="en-IN" sz="2400" dirty="0">
                <a:effectLst/>
                <a:latin typeface="Courier New" panose="02070309020205020404" pitchFamily="49" charset="0"/>
              </a:rPr>
              <a:t>#include &lt;</a:t>
            </a:r>
            <a:r>
              <a:rPr lang="en-IN" sz="2400" dirty="0" err="1">
                <a:effectLst/>
                <a:latin typeface="Courier New" panose="02070309020205020404" pitchFamily="49" charset="0"/>
              </a:rPr>
              <a:t>stdio.h</a:t>
            </a:r>
            <a:r>
              <a:rPr lang="en-IN" sz="2400" dirty="0">
                <a:effectLst/>
                <a:latin typeface="Courier New" panose="02070309020205020404" pitchFamily="49" charset="0"/>
              </a:rPr>
              <a:t>&gt;</a:t>
            </a:r>
            <a:br>
              <a:rPr lang="en-IN" sz="2400" dirty="0"/>
            </a:br>
            <a:r>
              <a:rPr lang="en-IN" sz="2400" dirty="0">
                <a:effectLst/>
                <a:latin typeface="Courier New" panose="02070309020205020404" pitchFamily="49" charset="0"/>
              </a:rPr>
              <a:t>int main()</a:t>
            </a:r>
            <a:br>
              <a:rPr lang="en-IN" sz="2400" dirty="0"/>
            </a:br>
            <a:r>
              <a:rPr lang="en-IN" sz="2400" dirty="0">
                <a:effectLst/>
                <a:latin typeface="Courier New" panose="02070309020205020404" pitchFamily="49" charset="0"/>
              </a:rPr>
              <a:t>{</a:t>
            </a:r>
            <a:br>
              <a:rPr lang="en-IN" sz="2400" dirty="0"/>
            </a:br>
            <a:r>
              <a:rPr lang="en-IN" sz="2400" dirty="0">
                <a:effectLst/>
                <a:latin typeface="Courier New" panose="02070309020205020404" pitchFamily="49" charset="0"/>
              </a:rPr>
              <a:t>int </a:t>
            </a:r>
            <a:r>
              <a:rPr lang="en-IN" sz="2400" dirty="0" err="1">
                <a:effectLst/>
                <a:latin typeface="Courier New" panose="02070309020205020404" pitchFamily="49" charset="0"/>
              </a:rPr>
              <a:t>i</a:t>
            </a:r>
            <a:r>
              <a:rPr lang="en-IN" sz="2400" dirty="0">
                <a:effectLst/>
                <a:latin typeface="Courier New" panose="02070309020205020404" pitchFamily="49" charset="0"/>
              </a:rPr>
              <a:t>;</a:t>
            </a:r>
          </a:p>
          <a:p>
            <a:r>
              <a:rPr lang="en-IN" sz="2400" dirty="0">
                <a:latin typeface="Courier New" panose="02070309020205020404" pitchFamily="49" charset="0"/>
              </a:rPr>
              <a:t>char choice;</a:t>
            </a:r>
            <a:endParaRPr lang="en-IN" sz="2400" dirty="0">
              <a:effectLst/>
              <a:latin typeface="Courier New" panose="02070309020205020404" pitchFamily="49" charset="0"/>
            </a:endParaRPr>
          </a:p>
          <a:p>
            <a:r>
              <a:rPr lang="en-IN" sz="2400" dirty="0">
                <a:latin typeface="Times New Roman" panose="02020603050405020304" pitchFamily="18" charset="0"/>
              </a:rPr>
              <a:t>r</a:t>
            </a:r>
            <a:r>
              <a:rPr lang="en-IN" sz="2400" dirty="0">
                <a:effectLst/>
                <a:latin typeface="Times New Roman" panose="02020603050405020304" pitchFamily="18" charset="0"/>
              </a:rPr>
              <a:t>epeat1to4:</a:t>
            </a:r>
          </a:p>
          <a:p>
            <a:r>
              <a:rPr lang="en-IN" sz="2400" dirty="0">
                <a:effectLst/>
                <a:latin typeface="Times New Roman" panose="02020603050405020304" pitchFamily="18" charset="0"/>
              </a:rPr>
              <a:t>for(</a:t>
            </a:r>
            <a:r>
              <a:rPr lang="en-IN" sz="2400" dirty="0" err="1">
                <a:effectLst/>
                <a:latin typeface="Times New Roman" panose="02020603050405020304" pitchFamily="18" charset="0"/>
              </a:rPr>
              <a:t>i</a:t>
            </a:r>
            <a:r>
              <a:rPr lang="en-IN" sz="2400" dirty="0">
                <a:effectLst/>
                <a:latin typeface="Times New Roman" panose="02020603050405020304" pitchFamily="18" charset="0"/>
              </a:rPr>
              <a:t>=0; </a:t>
            </a:r>
            <a:r>
              <a:rPr lang="en-IN" sz="2400" dirty="0" err="1">
                <a:effectLst/>
                <a:latin typeface="Times New Roman" panose="02020603050405020304" pitchFamily="18" charset="0"/>
              </a:rPr>
              <a:t>i</a:t>
            </a:r>
            <a:r>
              <a:rPr lang="en-IN" sz="2400" dirty="0">
                <a:effectLst/>
                <a:latin typeface="Times New Roman" panose="02020603050405020304" pitchFamily="18" charset="0"/>
              </a:rPr>
              <a:t>&lt;= 10; </a:t>
            </a:r>
            <a:r>
              <a:rPr lang="en-IN" sz="2400" dirty="0" err="1">
                <a:effectLst/>
                <a:latin typeface="Times New Roman" panose="02020603050405020304" pitchFamily="18" charset="0"/>
              </a:rPr>
              <a:t>i</a:t>
            </a:r>
            <a:r>
              <a:rPr lang="en-IN" sz="2400" dirty="0">
                <a:effectLst/>
                <a:latin typeface="Times New Roman" panose="02020603050405020304" pitchFamily="18" charset="0"/>
              </a:rPr>
              <a:t>++)</a:t>
            </a:r>
            <a:br>
              <a:rPr lang="en-IN" sz="2400" dirty="0"/>
            </a:br>
            <a:r>
              <a:rPr lang="en-IN" sz="2400" dirty="0">
                <a:effectLst/>
                <a:latin typeface="Courier New" panose="02070309020205020404" pitchFamily="49" charset="0"/>
              </a:rPr>
              <a:t>{</a:t>
            </a:r>
            <a:br>
              <a:rPr lang="en-IN" sz="2400" dirty="0"/>
            </a:br>
            <a:r>
              <a:rPr lang="en-IN" sz="2400" dirty="0">
                <a:effectLst/>
                <a:latin typeface="Times New Roman" panose="02020603050405020304" pitchFamily="18" charset="0"/>
              </a:rPr>
              <a:t>if (</a:t>
            </a:r>
            <a:r>
              <a:rPr lang="en-IN" sz="2400" dirty="0" err="1">
                <a:effectLst/>
                <a:latin typeface="Times New Roman" panose="02020603050405020304" pitchFamily="18" charset="0"/>
              </a:rPr>
              <a:t>i</a:t>
            </a:r>
            <a:r>
              <a:rPr lang="en-IN" sz="2400" dirty="0">
                <a:effectLst/>
                <a:latin typeface="Times New Roman" panose="02020603050405020304" pitchFamily="18" charset="0"/>
              </a:rPr>
              <a:t>==5){</a:t>
            </a:r>
          </a:p>
          <a:p>
            <a:r>
              <a:rPr lang="en-IN" sz="2400" dirty="0" err="1">
                <a:latin typeface="Times New Roman" panose="02020603050405020304" pitchFamily="18" charset="0"/>
              </a:rPr>
              <a:t>printf</a:t>
            </a:r>
            <a:r>
              <a:rPr lang="en-IN" sz="2400" dirty="0">
                <a:latin typeface="Times New Roman" panose="02020603050405020304" pitchFamily="18" charset="0"/>
              </a:rPr>
              <a:t>(“Do you want print 1-4 again [y/n]: ?”);</a:t>
            </a:r>
          </a:p>
          <a:p>
            <a:r>
              <a:rPr lang="en-IN" sz="2400" dirty="0" err="1">
                <a:latin typeface="Times New Roman" panose="02020603050405020304" pitchFamily="18" charset="0"/>
              </a:rPr>
              <a:t>s</a:t>
            </a:r>
            <a:r>
              <a:rPr lang="en-IN" sz="2400" dirty="0" err="1">
                <a:effectLst/>
                <a:latin typeface="Times New Roman" panose="02020603050405020304" pitchFamily="18" charset="0"/>
              </a:rPr>
              <a:t>canf</a:t>
            </a:r>
            <a:r>
              <a:rPr lang="en-IN" sz="2400" dirty="0">
                <a:latin typeface="Times New Roman" panose="02020603050405020304" pitchFamily="18" charset="0"/>
              </a:rPr>
              <a:t>(“%</a:t>
            </a:r>
            <a:r>
              <a:rPr lang="en-IN" sz="2400" dirty="0" err="1">
                <a:latin typeface="Times New Roman" panose="02020603050405020304" pitchFamily="18" charset="0"/>
              </a:rPr>
              <a:t>c”,&amp;choice</a:t>
            </a:r>
            <a:r>
              <a:rPr lang="en-IN" sz="2400" dirty="0">
                <a:latin typeface="Times New Roman" panose="02020603050405020304" pitchFamily="18" charset="0"/>
              </a:rPr>
              <a:t>);</a:t>
            </a:r>
            <a:endParaRPr lang="en-IN" sz="2400" dirty="0">
              <a:effectLst/>
              <a:latin typeface="Times New Roman" panose="02020603050405020304" pitchFamily="18" charset="0"/>
            </a:endParaRPr>
          </a:p>
        </p:txBody>
      </p:sp>
      <p:pic>
        <p:nvPicPr>
          <p:cNvPr id="5" name="Picture 4">
            <a:extLst>
              <a:ext uri="{FF2B5EF4-FFF2-40B4-BE49-F238E27FC236}">
                <a16:creationId xmlns:a16="http://schemas.microsoft.com/office/drawing/2014/main" id="{F96F8CBD-6DBE-9508-D61A-F8955163F576}"/>
              </a:ext>
            </a:extLst>
          </p:cNvPr>
          <p:cNvPicPr>
            <a:picLocks noChangeAspect="1"/>
          </p:cNvPicPr>
          <p:nvPr/>
        </p:nvPicPr>
        <p:blipFill>
          <a:blip r:embed="rId3"/>
          <a:stretch>
            <a:fillRect/>
          </a:stretch>
        </p:blipFill>
        <p:spPr>
          <a:xfrm>
            <a:off x="1353931" y="1311275"/>
            <a:ext cx="5270293" cy="3928070"/>
          </a:xfrm>
          <a:prstGeom prst="rect">
            <a:avLst/>
          </a:prstGeom>
          <a:noFill/>
        </p:spPr>
      </p:pic>
      <p:sp>
        <p:nvSpPr>
          <p:cNvPr id="7" name="TextBox 6">
            <a:extLst>
              <a:ext uri="{FF2B5EF4-FFF2-40B4-BE49-F238E27FC236}">
                <a16:creationId xmlns:a16="http://schemas.microsoft.com/office/drawing/2014/main" id="{B73494AC-2D84-C671-0ABC-02CDED116567}"/>
              </a:ext>
            </a:extLst>
          </p:cNvPr>
          <p:cNvSpPr txBox="1"/>
          <p:nvPr/>
        </p:nvSpPr>
        <p:spPr>
          <a:xfrm>
            <a:off x="6243431" y="6734155"/>
            <a:ext cx="6094619" cy="3416320"/>
          </a:xfrm>
          <a:prstGeom prst="rect">
            <a:avLst/>
          </a:prstGeom>
          <a:noFill/>
        </p:spPr>
        <p:txBody>
          <a:bodyPr wrap="square">
            <a:spAutoFit/>
          </a:bodyPr>
          <a:lstStyle/>
          <a:p>
            <a:r>
              <a:rPr lang="en-US" sz="2400" dirty="0"/>
              <a:t>If(choice==‘y’)</a:t>
            </a:r>
          </a:p>
          <a:p>
            <a:r>
              <a:rPr lang="en-US" sz="2400" dirty="0" err="1"/>
              <a:t>goto</a:t>
            </a:r>
            <a:r>
              <a:rPr lang="en-US" sz="2400" dirty="0"/>
              <a:t> </a:t>
            </a:r>
            <a:r>
              <a:rPr lang="en-IN" sz="2400" dirty="0">
                <a:latin typeface="Times New Roman" panose="02020603050405020304" pitchFamily="18" charset="0"/>
              </a:rPr>
              <a:t>r</a:t>
            </a:r>
            <a:r>
              <a:rPr lang="en-IN" sz="2400" dirty="0">
                <a:effectLst/>
                <a:latin typeface="Times New Roman" panose="02020603050405020304" pitchFamily="18" charset="0"/>
              </a:rPr>
              <a:t>epeat1to4;</a:t>
            </a:r>
          </a:p>
          <a:p>
            <a:r>
              <a:rPr lang="en-IN" sz="2400" dirty="0">
                <a:latin typeface="Times New Roman" panose="02020603050405020304" pitchFamily="18" charset="0"/>
              </a:rPr>
              <a:t>else</a:t>
            </a:r>
          </a:p>
          <a:p>
            <a:r>
              <a:rPr lang="en-IN" sz="2400" dirty="0">
                <a:latin typeface="Times New Roman" panose="02020603050405020304" pitchFamily="18" charset="0"/>
              </a:rPr>
              <a:t>exit(0);</a:t>
            </a:r>
          </a:p>
          <a:p>
            <a:r>
              <a:rPr lang="en-IN" sz="2400" dirty="0">
                <a:latin typeface="Times New Roman" panose="02020603050405020304" pitchFamily="18" charset="0"/>
              </a:rPr>
              <a:t>}</a:t>
            </a:r>
            <a:br>
              <a:rPr lang="en-US" sz="2400" dirty="0"/>
            </a:br>
            <a:r>
              <a:rPr lang="en-US" sz="2400" dirty="0" err="1">
                <a:effectLst/>
                <a:latin typeface="Courier New" panose="02070309020205020404" pitchFamily="49" charset="0"/>
              </a:rPr>
              <a:t>printf</a:t>
            </a:r>
            <a:r>
              <a:rPr lang="en-US" sz="2400" dirty="0">
                <a:effectLst/>
                <a:latin typeface="Courier New" panose="02070309020205020404" pitchFamily="49" charset="0"/>
              </a:rPr>
              <a:t>("\t %d", </a:t>
            </a:r>
            <a:r>
              <a:rPr lang="en-US" sz="2400" dirty="0" err="1">
                <a:effectLst/>
                <a:latin typeface="Courier New" panose="02070309020205020404" pitchFamily="49" charset="0"/>
              </a:rPr>
              <a:t>i</a:t>
            </a:r>
            <a:r>
              <a:rPr lang="en-US" sz="2400" dirty="0">
                <a:effectLst/>
                <a:latin typeface="Courier New" panose="02070309020205020404" pitchFamily="49" charset="0"/>
              </a:rPr>
              <a:t>);</a:t>
            </a:r>
            <a:br>
              <a:rPr lang="en-US" sz="2400" dirty="0"/>
            </a:br>
            <a:r>
              <a:rPr lang="en-US" sz="2400" dirty="0">
                <a:effectLst/>
                <a:latin typeface="Courier New" panose="02070309020205020404" pitchFamily="49" charset="0"/>
              </a:rPr>
              <a:t>}</a:t>
            </a:r>
          </a:p>
          <a:p>
            <a:r>
              <a:rPr lang="en-US" sz="2400" dirty="0">
                <a:latin typeface="Courier New" panose="02070309020205020404" pitchFamily="49" charset="0"/>
              </a:rPr>
              <a:t>return 0;</a:t>
            </a:r>
          </a:p>
          <a:p>
            <a:r>
              <a:rPr lang="en-US" sz="2400" dirty="0">
                <a:effectLst/>
                <a:latin typeface="Courier New" panose="02070309020205020404" pitchFamily="49" charset="0"/>
              </a:rPr>
              <a:t>}</a:t>
            </a:r>
          </a:p>
        </p:txBody>
      </p:sp>
      <p:sp>
        <p:nvSpPr>
          <p:cNvPr id="4" name="Rectangle 3">
            <a:extLst>
              <a:ext uri="{FF2B5EF4-FFF2-40B4-BE49-F238E27FC236}">
                <a16:creationId xmlns:a16="http://schemas.microsoft.com/office/drawing/2014/main" id="{05E95D10-2B34-F6F7-FAAC-1AACE5BC1E3C}"/>
              </a:ext>
            </a:extLst>
          </p:cNvPr>
          <p:cNvSpPr/>
          <p:nvPr/>
        </p:nvSpPr>
        <p:spPr>
          <a:xfrm>
            <a:off x="3498850" y="473075"/>
            <a:ext cx="7603685" cy="707886"/>
          </a:xfrm>
          <a:prstGeom prst="rect">
            <a:avLst/>
          </a:prstGeom>
        </p:spPr>
        <p:txBody>
          <a:bodyPr wrap="none">
            <a:spAutoFit/>
          </a:bodyPr>
          <a:lstStyle/>
          <a:p>
            <a:r>
              <a:rPr lang="en-IN" sz="4000" b="1" dirty="0">
                <a:solidFill>
                  <a:srgbClr val="005893"/>
                </a:solidFill>
                <a:latin typeface="Times New Roman" panose="02020603050405020304" pitchFamily="18" charset="0"/>
                <a:cs typeface="Times New Roman" panose="02020603050405020304" pitchFamily="18" charset="0"/>
              </a:rPr>
              <a:t>Loop control statements….contd.,</a:t>
            </a:r>
          </a:p>
        </p:txBody>
      </p:sp>
      <p:sp>
        <p:nvSpPr>
          <p:cNvPr id="6" name="Rectangle 5">
            <a:extLst>
              <a:ext uri="{FF2B5EF4-FFF2-40B4-BE49-F238E27FC236}">
                <a16:creationId xmlns:a16="http://schemas.microsoft.com/office/drawing/2014/main" id="{BA1BCF59-29C7-EF32-5E41-CF16318A810D}"/>
              </a:ext>
            </a:extLst>
          </p:cNvPr>
          <p:cNvSpPr/>
          <p:nvPr/>
        </p:nvSpPr>
        <p:spPr>
          <a:xfrm>
            <a:off x="1477299" y="5045075"/>
            <a:ext cx="4231351"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Flowchart of the </a:t>
            </a:r>
            <a:r>
              <a:rPr lang="en-IN" sz="2400" b="1" i="1" dirty="0" err="1">
                <a:latin typeface="Times New Roman" panose="02020603050405020304" pitchFamily="18" charset="0"/>
                <a:cs typeface="Times New Roman" panose="02020603050405020304" pitchFamily="18" charset="0"/>
              </a:rPr>
              <a:t>goto</a:t>
            </a:r>
            <a:r>
              <a:rPr lang="en-IN" sz="2400" b="1"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37380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Title 1"/>
          <p:cNvSpPr txBox="1">
            <a:spLocks/>
          </p:cNvSpPr>
          <p:nvPr/>
        </p:nvSpPr>
        <p:spPr bwMode="auto">
          <a:xfrm>
            <a:off x="3422650" y="469856"/>
            <a:ext cx="622342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3000" b="0" i="1">
                <a:solidFill>
                  <a:srgbClr val="422C75"/>
                </a:solidFill>
                <a:latin typeface="Playfair Display"/>
                <a:ea typeface="ＭＳ Ｐゴシック" panose="020B0600070205080204" pitchFamily="34" charset="-128"/>
                <a:cs typeface="Playfair Display"/>
              </a:defRPr>
            </a:lvl1pPr>
            <a:lvl2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algn="l" defTabSz="914400"/>
            <a:r>
              <a:rPr lang="en-GB" sz="4000" i="0" kern="0" dirty="0">
                <a:solidFill>
                  <a:srgbClr val="005893"/>
                </a:solidFill>
                <a:latin typeface="Times New Roman" panose="02020603050405020304" pitchFamily="18" charset="0"/>
                <a:cs typeface="Times New Roman" panose="02020603050405020304" pitchFamily="18" charset="0"/>
              </a:rPr>
              <a:t>2. </a:t>
            </a:r>
            <a:r>
              <a:rPr lang="en-GB" sz="4000" i="0" kern="0" dirty="0" err="1">
                <a:solidFill>
                  <a:srgbClr val="005893"/>
                </a:solidFill>
                <a:latin typeface="Times New Roman" panose="02020603050405020304" pitchFamily="18" charset="0"/>
                <a:cs typeface="Times New Roman" panose="02020603050405020304" pitchFamily="18" charset="0"/>
              </a:rPr>
              <a:t>i</a:t>
            </a:r>
            <a:r>
              <a:rPr lang="en-GB" sz="4000" i="0" kern="0" dirty="0">
                <a:solidFill>
                  <a:srgbClr val="005893"/>
                </a:solidFill>
                <a:latin typeface="Times New Roman" panose="02020603050405020304" pitchFamily="18" charset="0"/>
                <a:cs typeface="Times New Roman" panose="02020603050405020304" pitchFamily="18" charset="0"/>
              </a:rPr>
              <a:t>)</a:t>
            </a:r>
            <a:r>
              <a:rPr lang="en-GB" sz="4000" i="0" kern="0" dirty="0">
                <a:latin typeface="Times New Roman" panose="02020603050405020304" pitchFamily="18" charset="0"/>
                <a:cs typeface="Times New Roman" panose="02020603050405020304" pitchFamily="18" charset="0"/>
              </a:rPr>
              <a:t> </a:t>
            </a:r>
            <a:r>
              <a:rPr lang="en-GB" sz="4000" b="1" kern="0" dirty="0">
                <a:solidFill>
                  <a:srgbClr val="005893"/>
                </a:solidFill>
                <a:latin typeface="Times New Roman" panose="02020603050405020304" pitchFamily="18" charset="0"/>
                <a:cs typeface="Times New Roman" panose="02020603050405020304" pitchFamily="18" charset="0"/>
              </a:rPr>
              <a:t>if</a:t>
            </a:r>
            <a:r>
              <a:rPr lang="en-GB" sz="4000" i="0" kern="0" dirty="0">
                <a:solidFill>
                  <a:srgbClr val="005893"/>
                </a:solidFill>
                <a:latin typeface="Times New Roman" panose="02020603050405020304" pitchFamily="18" charset="0"/>
                <a:cs typeface="Times New Roman" panose="02020603050405020304" pitchFamily="18" charset="0"/>
              </a:rPr>
              <a:t> statement</a:t>
            </a:r>
            <a:endParaRPr lang="en-IN" sz="4000" i="0" kern="0" dirty="0">
              <a:solidFill>
                <a:srgbClr val="005893"/>
              </a:solidFill>
              <a:latin typeface="Times New Roman" panose="02020603050405020304" pitchFamily="18" charset="0"/>
              <a:cs typeface="Times New Roman" panose="02020603050405020304" pitchFamily="18" charset="0"/>
            </a:endParaRPr>
          </a:p>
        </p:txBody>
      </p:sp>
      <p:sp>
        <p:nvSpPr>
          <p:cNvPr id="12" name="Content Placeholder 2"/>
          <p:cNvSpPr txBox="1">
            <a:spLocks/>
          </p:cNvSpPr>
          <p:nvPr/>
        </p:nvSpPr>
        <p:spPr bwMode="auto">
          <a:xfrm>
            <a:off x="1282700" y="1692275"/>
            <a:ext cx="17532350" cy="861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900" kern="0" dirty="0">
                <a:latin typeface="Times New Roman" panose="02020603050405020304" pitchFamily="18" charset="0"/>
                <a:cs typeface="Times New Roman" panose="02020603050405020304" pitchFamily="18" charset="0"/>
              </a:rPr>
              <a:t>When you want to execute a statement or statement block based on condition, then </a:t>
            </a:r>
            <a:r>
              <a:rPr lang="en-GB" sz="3900" b="1" kern="0" dirty="0">
                <a:latin typeface="Times New Roman" panose="02020603050405020304" pitchFamily="18" charset="0"/>
                <a:cs typeface="Times New Roman" panose="02020603050405020304" pitchFamily="18" charset="0"/>
              </a:rPr>
              <a:t>if </a:t>
            </a:r>
            <a:r>
              <a:rPr lang="en-GB" sz="3900" kern="0" dirty="0">
                <a:latin typeface="Times New Roman" panose="02020603050405020304" pitchFamily="18" charset="0"/>
                <a:cs typeface="Times New Roman" panose="02020603050405020304" pitchFamily="18" charset="0"/>
              </a:rPr>
              <a:t>statement can be used.</a:t>
            </a:r>
          </a:p>
          <a:p>
            <a:pPr marL="0" indent="0" defTabSz="914400">
              <a:buNone/>
            </a:pPr>
            <a:r>
              <a:rPr lang="en-GB" sz="3900" b="1" kern="0" dirty="0">
                <a:latin typeface="Times New Roman" panose="02020603050405020304" pitchFamily="18" charset="0"/>
                <a:cs typeface="Times New Roman" panose="02020603050405020304" pitchFamily="18" charset="0"/>
              </a:rPr>
              <a:t>Syntax of the </a:t>
            </a:r>
            <a:r>
              <a:rPr lang="en-GB" sz="3900" b="1" i="1" kern="0" dirty="0">
                <a:latin typeface="Times New Roman" panose="02020603050405020304" pitchFamily="18" charset="0"/>
                <a:cs typeface="Times New Roman" panose="02020603050405020304" pitchFamily="18" charset="0"/>
              </a:rPr>
              <a:t>if</a:t>
            </a:r>
            <a:r>
              <a:rPr lang="en-GB" sz="3900" b="1" kern="0" dirty="0">
                <a:latin typeface="Times New Roman" panose="02020603050405020304" pitchFamily="18" charset="0"/>
                <a:cs typeface="Times New Roman" panose="02020603050405020304" pitchFamily="18" charset="0"/>
              </a:rPr>
              <a:t>:</a:t>
            </a:r>
            <a:endParaRPr lang="en-GB" sz="3900" b="1" i="1" kern="0" dirty="0">
              <a:latin typeface="Times New Roman" panose="02020603050405020304" pitchFamily="18" charset="0"/>
              <a:cs typeface="Times New Roman" panose="02020603050405020304" pitchFamily="18" charset="0"/>
            </a:endParaRPr>
          </a:p>
          <a:p>
            <a:pPr marL="0" indent="0" defTabSz="914400">
              <a:buNone/>
            </a:pPr>
            <a:r>
              <a:rPr lang="en-GB" sz="3900" kern="0" dirty="0">
                <a:latin typeface="Times New Roman" panose="02020603050405020304" pitchFamily="18" charset="0"/>
                <a:cs typeface="Times New Roman" panose="02020603050405020304" pitchFamily="18" charset="0"/>
              </a:rPr>
              <a:t>	</a:t>
            </a:r>
            <a:r>
              <a:rPr lang="en-GB" sz="3900" b="1" i="1" kern="0" dirty="0">
                <a:latin typeface="Courier New" panose="02070309020205020404" pitchFamily="49" charset="0"/>
                <a:cs typeface="Courier New" panose="02070309020205020404" pitchFamily="49" charset="0"/>
              </a:rPr>
              <a:t>if (</a:t>
            </a:r>
            <a:r>
              <a:rPr lang="en-GB" sz="39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900" b="1" i="1" kern="0" dirty="0">
                <a:latin typeface="Courier New" panose="02070309020205020404" pitchFamily="49" charset="0"/>
                <a:cs typeface="Courier New" panose="02070309020205020404" pitchFamily="49" charset="0"/>
              </a:rPr>
              <a:t>) </a:t>
            </a:r>
          </a:p>
          <a:p>
            <a:pPr marL="0" indent="0" defTabSz="914400">
              <a:buNone/>
            </a:pPr>
            <a:r>
              <a:rPr lang="en-GB" sz="3900" b="1" i="1" kern="0" dirty="0">
                <a:latin typeface="Courier New" panose="02070309020205020404" pitchFamily="49" charset="0"/>
                <a:cs typeface="Courier New" panose="02070309020205020404" pitchFamily="49" charset="0"/>
              </a:rPr>
              <a:t>	{ </a:t>
            </a:r>
          </a:p>
          <a:p>
            <a:pPr marL="0" indent="0" defTabSz="914400">
              <a:buNone/>
            </a:pPr>
            <a:r>
              <a:rPr lang="en-GB" sz="3900" b="1" i="1" kern="0" dirty="0">
                <a:latin typeface="Courier New" panose="02070309020205020404" pitchFamily="49" charset="0"/>
                <a:cs typeface="Courier New" panose="02070309020205020404" pitchFamily="49" charset="0"/>
              </a:rPr>
              <a:t>	</a:t>
            </a:r>
            <a:r>
              <a:rPr lang="en-GB" sz="3900" b="1" i="1" kern="0" dirty="0">
                <a:solidFill>
                  <a:schemeClr val="accent2">
                    <a:lumMod val="50000"/>
                  </a:schemeClr>
                </a:solidFill>
                <a:latin typeface="Courier New" panose="02070309020205020404" pitchFamily="49" charset="0"/>
                <a:cs typeface="Courier New" panose="02070309020205020404" pitchFamily="49" charset="0"/>
              </a:rPr>
              <a:t>     </a:t>
            </a:r>
            <a:r>
              <a:rPr lang="en-GB" sz="3900" b="1" i="1" kern="0" dirty="0">
                <a:solidFill>
                  <a:schemeClr val="accent3">
                    <a:lumMod val="50000"/>
                  </a:schemeClr>
                </a:solidFill>
                <a:latin typeface="Courier New" panose="02070309020205020404" pitchFamily="49" charset="0"/>
                <a:cs typeface="Courier New" panose="02070309020205020404" pitchFamily="49" charset="0"/>
              </a:rPr>
              <a:t>statement 1; </a:t>
            </a:r>
          </a:p>
          <a:p>
            <a:pPr marL="0" indent="0" defTabSz="914400">
              <a:buNone/>
            </a:pPr>
            <a:r>
              <a:rPr lang="en-GB" sz="3900" b="1" i="1" kern="0" dirty="0">
                <a:solidFill>
                  <a:schemeClr val="accent3">
                    <a:lumMod val="50000"/>
                  </a:schemeClr>
                </a:solidFill>
                <a:latin typeface="Courier New" panose="02070309020205020404" pitchFamily="49" charset="0"/>
                <a:cs typeface="Courier New" panose="02070309020205020404" pitchFamily="49" charset="0"/>
              </a:rPr>
              <a:t>	     ............ 	</a:t>
            </a:r>
          </a:p>
          <a:p>
            <a:pPr marL="0" indent="0" defTabSz="914400">
              <a:buNone/>
            </a:pPr>
            <a:r>
              <a:rPr lang="en-GB" sz="3900" b="1" i="1" kern="0" dirty="0">
                <a:solidFill>
                  <a:schemeClr val="accent3">
                    <a:lumMod val="50000"/>
                  </a:schemeClr>
                </a:solidFill>
                <a:latin typeface="Courier New" panose="02070309020205020404" pitchFamily="49" charset="0"/>
                <a:cs typeface="Courier New" panose="02070309020205020404" pitchFamily="49" charset="0"/>
              </a:rPr>
              <a:t>	     statement n;</a:t>
            </a:r>
            <a:r>
              <a:rPr lang="en-GB" sz="3900" b="1" i="1" kern="0" dirty="0">
                <a:solidFill>
                  <a:schemeClr val="accent2">
                    <a:lumMod val="50000"/>
                  </a:schemeClr>
                </a:solidFill>
                <a:latin typeface="Courier New" panose="02070309020205020404" pitchFamily="49" charset="0"/>
                <a:cs typeface="Courier New" panose="02070309020205020404" pitchFamily="49" charset="0"/>
              </a:rPr>
              <a:t> </a:t>
            </a:r>
          </a:p>
          <a:p>
            <a:pPr marL="0" indent="0" defTabSz="914400">
              <a:buNone/>
            </a:pPr>
            <a:r>
              <a:rPr lang="en-GB" sz="3900" b="1" i="1" kern="0" dirty="0">
                <a:latin typeface="Courier New" panose="02070309020205020404" pitchFamily="49" charset="0"/>
                <a:cs typeface="Courier New" panose="02070309020205020404" pitchFamily="49" charset="0"/>
              </a:rPr>
              <a:t>	} </a:t>
            </a:r>
          </a:p>
          <a:p>
            <a:pPr marL="0" indent="0" defTabSz="914400">
              <a:buNone/>
            </a:pPr>
            <a:r>
              <a:rPr lang="en-GB" sz="3900" b="1" i="1" kern="0" dirty="0">
                <a:latin typeface="Courier New" panose="02070309020205020404" pitchFamily="49" charset="0"/>
                <a:cs typeface="Courier New" panose="02070309020205020404" pitchFamily="49" charset="0"/>
              </a:rPr>
              <a:t>   </a:t>
            </a:r>
            <a:r>
              <a:rPr lang="en-GB" sz="3900" b="1" i="1" kern="0" dirty="0" err="1">
                <a:solidFill>
                  <a:srgbClr val="FF0000"/>
                </a:solidFill>
                <a:latin typeface="Courier New" panose="02070309020205020404" pitchFamily="49" charset="0"/>
                <a:cs typeface="Courier New" panose="02070309020205020404" pitchFamily="49" charset="0"/>
              </a:rPr>
              <a:t>next_statement</a:t>
            </a:r>
            <a:r>
              <a:rPr lang="en-GB" sz="3900" b="1" i="1" kern="0" dirty="0">
                <a:solidFill>
                  <a:srgbClr val="FF0000"/>
                </a:solidFill>
                <a:latin typeface="Courier New" panose="02070309020205020404" pitchFamily="49" charset="0"/>
                <a:cs typeface="Courier New" panose="02070309020205020404" pitchFamily="49" charset="0"/>
              </a:rPr>
              <a:t>;</a:t>
            </a:r>
          </a:p>
          <a:p>
            <a:pPr algn="just" defTabSz="914400"/>
            <a:r>
              <a:rPr lang="en-GB" sz="4000" kern="0" dirty="0">
                <a:latin typeface="Times New Roman" panose="02020603050405020304" pitchFamily="18" charset="0"/>
                <a:cs typeface="Times New Roman" panose="02020603050405020304" pitchFamily="18" charset="0"/>
              </a:rPr>
              <a:t>Use of curly brackets ({ }) for the </a:t>
            </a:r>
            <a:r>
              <a:rPr lang="en-GB" sz="4000" b="1" i="1" kern="0"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4000" kern="0" dirty="0">
                <a:latin typeface="Times New Roman" panose="02020603050405020304" pitchFamily="18" charset="0"/>
                <a:cs typeface="Times New Roman" panose="02020603050405020304" pitchFamily="18" charset="0"/>
              </a:rPr>
              <a:t> is optional in case if </a:t>
            </a:r>
            <a:r>
              <a:rPr lang="en-GB" sz="4000" b="1" i="1" kern="0"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4000" b="1" kern="0" dirty="0">
                <a:solidFill>
                  <a:schemeClr val="accent3">
                    <a:lumMod val="50000"/>
                  </a:schemeClr>
                </a:solidFill>
                <a:latin typeface="Times New Roman" panose="02020603050405020304" pitchFamily="18" charset="0"/>
                <a:cs typeface="Times New Roman" panose="02020603050405020304" pitchFamily="18" charset="0"/>
              </a:rPr>
              <a:t> </a:t>
            </a:r>
            <a:r>
              <a:rPr lang="en-GB" sz="4000" kern="0" dirty="0">
                <a:latin typeface="Times New Roman" panose="02020603050405020304" pitchFamily="18" charset="0"/>
                <a:cs typeface="Times New Roman" panose="02020603050405020304" pitchFamily="18" charset="0"/>
              </a:rPr>
              <a:t>is having only a single statement.</a:t>
            </a:r>
            <a:r>
              <a:rPr lang="en-GB" sz="4000" b="1" i="1" kern="0" dirty="0">
                <a:latin typeface="Times New Roman" panose="02020603050405020304" pitchFamily="18" charset="0"/>
                <a:cs typeface="Times New Roman" panose="02020603050405020304" pitchFamily="18" charset="0"/>
              </a:rPr>
              <a:t> </a:t>
            </a:r>
            <a:endParaRPr lang="en-GB" sz="3900" b="1" i="1" kern="0" dirty="0">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9891433" y="2846389"/>
            <a:ext cx="8923617" cy="4479960"/>
            <a:chOff x="7731487" y="544747"/>
            <a:chExt cx="3622316" cy="3157272"/>
          </a:xfrm>
        </p:grpSpPr>
        <p:cxnSp>
          <p:nvCxnSpPr>
            <p:cNvPr id="14" name="Straight Arrow Connector 13"/>
            <p:cNvCxnSpPr/>
            <p:nvPr/>
          </p:nvCxnSpPr>
          <p:spPr>
            <a:xfrm>
              <a:off x="9021774" y="544747"/>
              <a:ext cx="0" cy="3588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7731487" y="892733"/>
              <a:ext cx="2554146" cy="1244464"/>
            </a:xfrm>
            <a:prstGeom prst="diamon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b="1" i="1" dirty="0">
                  <a:solidFill>
                    <a:schemeClr val="accent2">
                      <a:lumMod val="50000"/>
                    </a:schemeClr>
                  </a:solidFill>
                  <a:latin typeface="Times New Roman" panose="02020603050405020304" pitchFamily="18" charset="0"/>
                  <a:cs typeface="Times New Roman" panose="02020603050405020304" pitchFamily="18" charset="0"/>
                </a:rPr>
                <a:t>test expression</a:t>
              </a:r>
              <a:endParaRPr lang="en-IN" sz="3000" b="1" i="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9953134" y="1891870"/>
              <a:ext cx="1400669" cy="1012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000" dirty="0">
                  <a:solidFill>
                    <a:schemeClr val="accent2">
                      <a:lumMod val="50000"/>
                    </a:schemeClr>
                  </a:solidFill>
                  <a:latin typeface="Times New Roman" panose="02020603050405020304" pitchFamily="18" charset="0"/>
                  <a:cs typeface="Times New Roman" panose="02020603050405020304" pitchFamily="18" charset="0"/>
                </a:rPr>
                <a:t> </a:t>
              </a:r>
              <a:r>
                <a:rPr lang="en-GB" sz="3000" b="1" i="1" dirty="0">
                  <a:solidFill>
                    <a:schemeClr val="accent3">
                      <a:lumMod val="50000"/>
                    </a:schemeClr>
                  </a:solidFill>
                  <a:latin typeface="Times New Roman" panose="02020603050405020304" pitchFamily="18" charset="0"/>
                  <a:cs typeface="Times New Roman" panose="02020603050405020304" pitchFamily="18" charset="0"/>
                </a:rPr>
                <a:t>statement 1; </a:t>
              </a:r>
            </a:p>
            <a:p>
              <a:r>
                <a:rPr lang="en-GB" sz="3000" b="1" i="1" dirty="0">
                  <a:solidFill>
                    <a:schemeClr val="accent3">
                      <a:lumMod val="50000"/>
                    </a:schemeClr>
                  </a:solidFill>
                  <a:latin typeface="Times New Roman" panose="02020603050405020304" pitchFamily="18" charset="0"/>
                  <a:cs typeface="Times New Roman" panose="02020603050405020304" pitchFamily="18" charset="0"/>
                </a:rPr>
                <a:t>     ............ 	</a:t>
              </a:r>
            </a:p>
            <a:p>
              <a:r>
                <a:rPr lang="en-GB" sz="3000" b="1" i="1" dirty="0">
                  <a:solidFill>
                    <a:schemeClr val="accent3">
                      <a:lumMod val="50000"/>
                    </a:schemeClr>
                  </a:solidFill>
                  <a:latin typeface="Times New Roman" panose="02020603050405020304" pitchFamily="18" charset="0"/>
                  <a:cs typeface="Times New Roman" panose="02020603050405020304" pitchFamily="18" charset="0"/>
                </a:rPr>
                <a:t> statement n; </a:t>
              </a:r>
              <a:endParaRPr lang="en-IN" sz="3000" b="1" i="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7" name="Oval 16"/>
            <p:cNvSpPr/>
            <p:nvPr/>
          </p:nvSpPr>
          <p:spPr>
            <a:xfrm>
              <a:off x="8723954" y="3239519"/>
              <a:ext cx="542418" cy="4625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000" dirty="0">
                <a:latin typeface="Times New Roman" panose="02020603050405020304" pitchFamily="18" charset="0"/>
                <a:cs typeface="Times New Roman" panose="02020603050405020304" pitchFamily="18" charset="0"/>
              </a:endParaRPr>
            </a:p>
          </p:txBody>
        </p:sp>
        <p:cxnSp>
          <p:nvCxnSpPr>
            <p:cNvPr id="18" name="Elbow Connector 17"/>
            <p:cNvCxnSpPr>
              <a:stCxn id="15" idx="3"/>
              <a:endCxn id="16" idx="0"/>
            </p:cNvCxnSpPr>
            <p:nvPr/>
          </p:nvCxnSpPr>
          <p:spPr>
            <a:xfrm>
              <a:off x="10285633" y="1514965"/>
              <a:ext cx="367836" cy="37690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6" idx="2"/>
              <a:endCxn id="17" idx="6"/>
            </p:cNvCxnSpPr>
            <p:nvPr/>
          </p:nvCxnSpPr>
          <p:spPr>
            <a:xfrm rot="5400000">
              <a:off x="9676908" y="2494207"/>
              <a:ext cx="566028" cy="138709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102579" y="1139956"/>
              <a:ext cx="753188" cy="390433"/>
            </a:xfrm>
            <a:prstGeom prst="rect">
              <a:avLst/>
            </a:prstGeom>
            <a:noFill/>
          </p:spPr>
          <p:txBody>
            <a:bodyPr wrap="square" rtlCol="0">
              <a:spAutoFit/>
            </a:bodyPr>
            <a:lstStyle/>
            <a:p>
              <a:r>
                <a:rPr lang="en-GB" sz="3000" dirty="0">
                  <a:latin typeface="Times New Roman" panose="02020603050405020304" pitchFamily="18" charset="0"/>
                  <a:cs typeface="Times New Roman" panose="02020603050405020304" pitchFamily="18" charset="0"/>
                </a:rPr>
                <a:t>true</a:t>
              </a:r>
              <a:endParaRPr lang="en-IN" sz="3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9034987" y="2085752"/>
              <a:ext cx="565995" cy="390433"/>
            </a:xfrm>
            <a:prstGeom prst="rect">
              <a:avLst/>
            </a:prstGeom>
            <a:noFill/>
          </p:spPr>
          <p:txBody>
            <a:bodyPr wrap="square" rtlCol="0">
              <a:spAutoFit/>
            </a:bodyPr>
            <a:lstStyle/>
            <a:p>
              <a:r>
                <a:rPr lang="en-GB" sz="3000" dirty="0">
                  <a:latin typeface="Times New Roman" panose="02020603050405020304" pitchFamily="18" charset="0"/>
                  <a:cs typeface="Times New Roman" panose="02020603050405020304" pitchFamily="18" charset="0"/>
                </a:rPr>
                <a:t>false</a:t>
              </a:r>
              <a:endParaRPr lang="en-IN" sz="3000" dirty="0">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a:xfrm>
              <a:off x="9021774" y="2137196"/>
              <a:ext cx="0" cy="3588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334653" y="2459264"/>
              <a:ext cx="1400668" cy="445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b="1" i="1" dirty="0" err="1">
                  <a:solidFill>
                    <a:srgbClr val="FF0000"/>
                  </a:solidFill>
                  <a:latin typeface="Times New Roman" panose="02020603050405020304" pitchFamily="18" charset="0"/>
                  <a:cs typeface="Times New Roman" panose="02020603050405020304" pitchFamily="18" charset="0"/>
                </a:rPr>
                <a:t>next_statement</a:t>
              </a:r>
              <a:endParaRPr lang="en-IN" sz="3000" b="1" i="1" dirty="0">
                <a:solidFill>
                  <a:srgbClr val="FF0000"/>
                </a:solidFill>
                <a:latin typeface="Times New Roman" panose="02020603050405020304" pitchFamily="18" charset="0"/>
                <a:cs typeface="Times New Roman" panose="02020603050405020304" pitchFamily="18" charset="0"/>
              </a:endParaRPr>
            </a:p>
          </p:txBody>
        </p:sp>
        <p:cxnSp>
          <p:nvCxnSpPr>
            <p:cNvPr id="24" name="Straight Arrow Connector 23"/>
            <p:cNvCxnSpPr/>
            <p:nvPr/>
          </p:nvCxnSpPr>
          <p:spPr>
            <a:xfrm>
              <a:off x="9008560" y="2904742"/>
              <a:ext cx="0" cy="36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034988" y="577332"/>
              <a:ext cx="720155" cy="390433"/>
            </a:xfrm>
            <a:prstGeom prst="rect">
              <a:avLst/>
            </a:prstGeom>
            <a:noFill/>
          </p:spPr>
          <p:txBody>
            <a:bodyPr wrap="square" rtlCol="0">
              <a:spAutoFit/>
            </a:bodyPr>
            <a:lstStyle/>
            <a:p>
              <a:r>
                <a:rPr lang="en-GB" sz="3000" dirty="0">
                  <a:latin typeface="Times New Roman" panose="02020603050405020304" pitchFamily="18" charset="0"/>
                  <a:cs typeface="Times New Roman" panose="02020603050405020304" pitchFamily="18" charset="0"/>
                </a:rPr>
                <a:t>entry</a:t>
              </a:r>
              <a:endParaRPr lang="en-IN" sz="3000" dirty="0">
                <a:latin typeface="Times New Roman" panose="02020603050405020304" pitchFamily="18" charset="0"/>
                <a:cs typeface="Times New Roman" panose="02020603050405020304" pitchFamily="18" charset="0"/>
              </a:endParaRPr>
            </a:p>
          </p:txBody>
        </p:sp>
      </p:grpSp>
      <p:grpSp>
        <p:nvGrpSpPr>
          <p:cNvPr id="2" name="Group 1">
            <a:extLst>
              <a:ext uri="{FF2B5EF4-FFF2-40B4-BE49-F238E27FC236}">
                <a16:creationId xmlns:a16="http://schemas.microsoft.com/office/drawing/2014/main" id="{C032E7E8-06A8-01ED-A32E-EC4771AFF907}"/>
              </a:ext>
            </a:extLst>
          </p:cNvPr>
          <p:cNvGrpSpPr/>
          <p:nvPr/>
        </p:nvGrpSpPr>
        <p:grpSpPr>
          <a:xfrm>
            <a:off x="7274018" y="5197475"/>
            <a:ext cx="4454432" cy="2005496"/>
            <a:chOff x="5022850" y="5197475"/>
            <a:chExt cx="4454432" cy="2005496"/>
          </a:xfrm>
        </p:grpSpPr>
        <p:sp>
          <p:nvSpPr>
            <p:cNvPr id="26" name="Right Brace 25"/>
            <p:cNvSpPr/>
            <p:nvPr/>
          </p:nvSpPr>
          <p:spPr>
            <a:xfrm>
              <a:off x="5022850" y="5197475"/>
              <a:ext cx="286666" cy="20054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TextBox 26"/>
            <p:cNvSpPr txBox="1"/>
            <p:nvPr/>
          </p:nvSpPr>
          <p:spPr>
            <a:xfrm>
              <a:off x="5375160" y="5959475"/>
              <a:ext cx="4102122" cy="553998"/>
            </a:xfrm>
            <a:prstGeom prst="rect">
              <a:avLst/>
            </a:prstGeom>
            <a:noFill/>
          </p:spPr>
          <p:txBody>
            <a:bodyPr wrap="square" rtlCol="0">
              <a:spAutoFit/>
            </a:bodyPr>
            <a:lstStyle/>
            <a:p>
              <a:r>
                <a:rPr lang="en-GB" sz="3000" b="1" dirty="0">
                  <a:latin typeface="Times New Roman" panose="02020603050405020304" pitchFamily="18" charset="0"/>
                  <a:cs typeface="Times New Roman" panose="02020603050405020304" pitchFamily="18" charset="0"/>
                </a:rPr>
                <a:t>If (statement) block</a:t>
              </a:r>
              <a:endParaRPr lang="en-IN" sz="3000" b="1" dirty="0">
                <a:latin typeface="Times New Roman" panose="02020603050405020304" pitchFamily="18" charset="0"/>
                <a:cs typeface="Times New Roman" panose="02020603050405020304" pitchFamily="18" charset="0"/>
              </a:endParaRPr>
            </a:p>
          </p:txBody>
        </p:sp>
      </p:grpSp>
      <p:sp>
        <p:nvSpPr>
          <p:cNvPr id="29" name="Rectangle 28"/>
          <p:cNvSpPr/>
          <p:nvPr/>
        </p:nvSpPr>
        <p:spPr>
          <a:xfrm>
            <a:off x="9823450" y="7493655"/>
            <a:ext cx="8410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a:t>
            </a:r>
            <a:r>
              <a:rPr lang="en-IN" sz="2800" b="1" i="1" dirty="0">
                <a:latin typeface="Times New Roman" panose="02020603050405020304" pitchFamily="18" charset="0"/>
                <a:cs typeface="Times New Roman" panose="02020603050405020304" pitchFamily="18" charset="0"/>
              </a:rPr>
              <a:t>if </a:t>
            </a:r>
            <a:r>
              <a:rPr lang="en-IN" sz="2800" b="1" dirty="0">
                <a:latin typeface="Times New Roman" panose="02020603050405020304" pitchFamily="18" charset="0"/>
                <a:cs typeface="Times New Roman" panose="02020603050405020304" pitchFamily="18" charset="0"/>
              </a:rPr>
              <a:t>statement</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170990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0" y="-421447"/>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9219"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220"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9221"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9222"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9224" name="object 9"/>
          <p:cNvSpPr txBox="1">
            <a:spLocks noChangeArrowheads="1"/>
          </p:cNvSpPr>
          <p:nvPr/>
        </p:nvSpPr>
        <p:spPr bwMode="auto">
          <a:xfrm>
            <a:off x="908050" y="1616075"/>
            <a:ext cx="18364200" cy="934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2114550" indent="-74295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pPr>
            <a:r>
              <a:rPr lang="en-IN" sz="4000"/>
              <a:t>An array is a collection of similar data elements and they all have the same data type.</a:t>
            </a:r>
          </a:p>
          <a:p>
            <a:pPr eaLnBrk="1" hangingPunct="1">
              <a:lnSpc>
                <a:spcPct val="150000"/>
              </a:lnSpc>
              <a:spcBef>
                <a:spcPts val="100"/>
              </a:spcBef>
              <a:buFont typeface="Arial" panose="020B0604020202020204" pitchFamily="34" charset="0"/>
              <a:buChar char="•"/>
            </a:pPr>
            <a:r>
              <a:rPr lang="en-IN" sz="4000"/>
              <a:t>The elements of the array are stored in consecutive memory locations and are referenced by an index (also known as the subscript). </a:t>
            </a:r>
          </a:p>
          <a:p>
            <a:pPr eaLnBrk="1" hangingPunct="1">
              <a:lnSpc>
                <a:spcPct val="150000"/>
              </a:lnSpc>
              <a:spcBef>
                <a:spcPts val="100"/>
              </a:spcBef>
              <a:buFont typeface="Arial" panose="020B0604020202020204" pitchFamily="34" charset="0"/>
              <a:buChar char="•"/>
            </a:pPr>
            <a:r>
              <a:rPr lang="en-IN" sz="4000"/>
              <a:t>The array index is an ordinal number which is used to identify an element of the array.</a:t>
            </a:r>
          </a:p>
          <a:p>
            <a:pPr eaLnBrk="1" hangingPunct="1">
              <a:lnSpc>
                <a:spcPct val="150000"/>
              </a:lnSpc>
              <a:spcBef>
                <a:spcPts val="100"/>
              </a:spcBef>
              <a:buFont typeface="Arial" panose="020B0604020202020204" pitchFamily="34" charset="0"/>
              <a:buChar char="•"/>
            </a:pPr>
            <a:r>
              <a:rPr lang="en-IN" altLang="en-US" sz="4000">
                <a:latin typeface="Times New Roman" panose="02020603050405020304" pitchFamily="18" charset="0"/>
                <a:cs typeface="Times New Roman" panose="02020603050405020304" pitchFamily="18" charset="0"/>
              </a:rPr>
              <a:t>Declaring an array means specifying the following:</a:t>
            </a:r>
          </a:p>
          <a:p>
            <a:pPr lvl="3" eaLnBrk="1" hangingPunct="1">
              <a:lnSpc>
                <a:spcPct val="150000"/>
              </a:lnSpc>
              <a:spcBef>
                <a:spcPts val="100"/>
              </a:spcBef>
              <a:buFont typeface="Calibri" panose="020F0502020204030204" pitchFamily="34" charset="0"/>
              <a:buAutoNum type="arabicParenR"/>
            </a:pPr>
            <a:r>
              <a:rPr lang="en-IN" altLang="en-US" sz="4000">
                <a:latin typeface="Times New Roman" panose="02020603050405020304" pitchFamily="18" charset="0"/>
                <a:cs typeface="Times New Roman" panose="02020603050405020304" pitchFamily="18" charset="0"/>
              </a:rPr>
              <a:t>Data type—the kind of values it can store, for example, int, char, float, double.</a:t>
            </a:r>
          </a:p>
          <a:p>
            <a:pPr lvl="3" eaLnBrk="1" hangingPunct="1">
              <a:lnSpc>
                <a:spcPct val="150000"/>
              </a:lnSpc>
              <a:spcBef>
                <a:spcPts val="100"/>
              </a:spcBef>
              <a:buFont typeface="Calibri" panose="020F0502020204030204" pitchFamily="34" charset="0"/>
              <a:buAutoNum type="arabicParenR"/>
            </a:pPr>
            <a:r>
              <a:rPr lang="en-IN" altLang="en-US" sz="4000">
                <a:latin typeface="Times New Roman" panose="02020603050405020304" pitchFamily="18" charset="0"/>
                <a:cs typeface="Times New Roman" panose="02020603050405020304" pitchFamily="18" charset="0"/>
              </a:rPr>
              <a:t>Name—to identify the array.</a:t>
            </a:r>
          </a:p>
          <a:p>
            <a:pPr lvl="3" eaLnBrk="1" hangingPunct="1">
              <a:lnSpc>
                <a:spcPct val="150000"/>
              </a:lnSpc>
              <a:spcBef>
                <a:spcPts val="100"/>
              </a:spcBef>
              <a:buFont typeface="Calibri" panose="020F0502020204030204" pitchFamily="34" charset="0"/>
              <a:buAutoNum type="arabicParenR"/>
            </a:pPr>
            <a:r>
              <a:rPr lang="en-IN" altLang="en-US" sz="4000">
                <a:latin typeface="Times New Roman" panose="02020603050405020304" pitchFamily="18" charset="0"/>
                <a:cs typeface="Times New Roman" panose="02020603050405020304" pitchFamily="18" charset="0"/>
              </a:rPr>
              <a:t>Size—the maximum number of values that the array can hold.</a:t>
            </a:r>
          </a:p>
          <a:p>
            <a:pPr eaLnBrk="1" hangingPunct="1">
              <a:lnSpc>
                <a:spcPct val="150000"/>
              </a:lnSpc>
              <a:spcBef>
                <a:spcPts val="100"/>
              </a:spcBef>
              <a:buFont typeface="Arial" panose="020B0604020202020204" pitchFamily="34" charset="0"/>
              <a:buChar char="•"/>
            </a:pPr>
            <a:r>
              <a:rPr lang="en-IN" altLang="en-US" sz="4000">
                <a:latin typeface="Times New Roman" panose="02020603050405020304" pitchFamily="18" charset="0"/>
                <a:cs typeface="Times New Roman" panose="02020603050405020304" pitchFamily="18" charset="0"/>
              </a:rPr>
              <a:t>Arrays are declared using the syntax:   type  name[size];</a:t>
            </a:r>
          </a:p>
          <a:p>
            <a:pPr eaLnBrk="1" hangingPunct="1">
              <a:lnSpc>
                <a:spcPct val="150000"/>
              </a:lnSpc>
              <a:spcBef>
                <a:spcPts val="100"/>
              </a:spcBef>
              <a:buFont typeface="Arial" panose="020B0604020202020204" pitchFamily="34" charset="0"/>
              <a:buChar char="•"/>
            </a:pPr>
            <a:r>
              <a:rPr lang="en-IN" altLang="en-US" sz="4000">
                <a:latin typeface="Times New Roman" panose="02020603050405020304" pitchFamily="18" charset="0"/>
                <a:cs typeface="Times New Roman" panose="02020603050405020304" pitchFamily="18" charset="0"/>
              </a:rPr>
              <a:t>For example:  int marks[10];</a:t>
            </a:r>
            <a:endParaRPr lang="en-US" altLang="en-US" sz="4000">
              <a:latin typeface="Times New Roman" panose="02020603050405020304" pitchFamily="18" charset="0"/>
              <a:cs typeface="Times New Roman" panose="02020603050405020304" pitchFamily="18" charset="0"/>
            </a:endParaRPr>
          </a:p>
        </p:txBody>
      </p:sp>
      <p:sp>
        <p:nvSpPr>
          <p:cNvPr id="9225"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9226" name="TextBox 1"/>
          <p:cNvSpPr txBox="1">
            <a:spLocks noChangeArrowheads="1"/>
          </p:cNvSpPr>
          <p:nvPr/>
        </p:nvSpPr>
        <p:spPr bwMode="auto">
          <a:xfrm>
            <a:off x="3879850" y="296863"/>
            <a:ext cx="5900738"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a:t>Declaration of Arrays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0243"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4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0245"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024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0248"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pic>
        <p:nvPicPr>
          <p:cNvPr id="1024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06763" y="1844675"/>
            <a:ext cx="13930312" cy="58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object 9"/>
          <p:cNvSpPr txBox="1">
            <a:spLocks noChangeArrowheads="1"/>
          </p:cNvSpPr>
          <p:nvPr/>
        </p:nvSpPr>
        <p:spPr bwMode="auto">
          <a:xfrm>
            <a:off x="1090613" y="7712075"/>
            <a:ext cx="1836420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pPr>
            <a:r>
              <a:rPr lang="en-IN" altLang="en-US" sz="4000">
                <a:latin typeface="Times New Roman" panose="02020603050405020304" pitchFamily="18" charset="0"/>
                <a:cs typeface="Times New Roman" panose="02020603050405020304" pitchFamily="18" charset="0"/>
              </a:rPr>
              <a:t>In C, the array index starts from zero. The first element will be stored in marks[0], second element in marks[1], and so on. Therefore, the last element, that is the 10th element, will be stored in marks[9].</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1267"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1268"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1269"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1270"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1272" name="object 9"/>
          <p:cNvSpPr txBox="1">
            <a:spLocks noChangeArrowheads="1"/>
          </p:cNvSpPr>
          <p:nvPr/>
        </p:nvSpPr>
        <p:spPr bwMode="auto">
          <a:xfrm>
            <a:off x="908050" y="1616075"/>
            <a:ext cx="18364200" cy="55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pPr>
            <a:r>
              <a:rPr lang="en-IN" altLang="en-US" sz="4000" dirty="0">
                <a:latin typeface="Times New Roman" panose="02020603050405020304" pitchFamily="18" charset="0"/>
                <a:cs typeface="Times New Roman" panose="02020603050405020304" pitchFamily="18" charset="0"/>
              </a:rPr>
              <a:t>Storing related data items in a single array enables the programmers to develop concise and efficient programs. But there is no single function that can operate on all the elements of an array.</a:t>
            </a:r>
          </a:p>
          <a:p>
            <a:pPr eaLnBrk="1" hangingPunct="1">
              <a:lnSpc>
                <a:spcPct val="150000"/>
              </a:lnSpc>
              <a:spcBef>
                <a:spcPts val="100"/>
              </a:spcBef>
              <a:buFont typeface="Arial" panose="020B0604020202020204" pitchFamily="34" charset="0"/>
              <a:buChar char="•"/>
            </a:pPr>
            <a:r>
              <a:rPr lang="en-IN" altLang="en-US" sz="4000" dirty="0">
                <a:latin typeface="Times New Roman" panose="02020603050405020304" pitchFamily="18" charset="0"/>
                <a:cs typeface="Times New Roman" panose="02020603050405020304" pitchFamily="18" charset="0"/>
              </a:rPr>
              <a:t>To access all the elements, we must use a loop, i.e., we can access all the elements of an array by varying the value of the array subscript or index. But note that the subscript must be an integral value or an expression that evaluates to an integral value.</a:t>
            </a:r>
            <a:endParaRPr lang="en-US" altLang="en-US" sz="4000" dirty="0">
              <a:latin typeface="Times New Roman" panose="02020603050405020304" pitchFamily="18" charset="0"/>
              <a:cs typeface="Times New Roman" panose="02020603050405020304" pitchFamily="18" charset="0"/>
            </a:endParaRPr>
          </a:p>
        </p:txBody>
      </p:sp>
      <p:sp>
        <p:nvSpPr>
          <p:cNvPr id="11273"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274" name="TextBox 1"/>
          <p:cNvSpPr txBox="1">
            <a:spLocks noChangeArrowheads="1"/>
          </p:cNvSpPr>
          <p:nvPr/>
        </p:nvSpPr>
        <p:spPr bwMode="auto">
          <a:xfrm>
            <a:off x="3879850" y="320675"/>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a:t>Accessing Elements of an Array </a:t>
            </a:r>
          </a:p>
        </p:txBody>
      </p:sp>
      <p:pic>
        <p:nvPicPr>
          <p:cNvPr id="1127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15013" y="7331075"/>
            <a:ext cx="89154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2291"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2292"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2293"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2294"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4344" name="object 9"/>
          <p:cNvSpPr txBox="1">
            <a:spLocks noChangeArrowheads="1"/>
          </p:cNvSpPr>
          <p:nvPr/>
        </p:nvSpPr>
        <p:spPr bwMode="auto">
          <a:xfrm>
            <a:off x="1004888" y="1463675"/>
            <a:ext cx="18267362" cy="930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12700" indent="0" eaLnBrk="1" hangingPunct="1">
              <a:lnSpc>
                <a:spcPct val="150000"/>
              </a:lnSpc>
              <a:spcBef>
                <a:spcPts val="100"/>
              </a:spcBef>
              <a:defRPr/>
            </a:pPr>
            <a:r>
              <a:rPr lang="en-US" altLang="en-US" sz="3900" b="1" dirty="0">
                <a:latin typeface="Times New Roman" panose="02020603050405020304" pitchFamily="18" charset="0"/>
                <a:cs typeface="Times New Roman" panose="02020603050405020304" pitchFamily="18" charset="0"/>
              </a:rPr>
              <a:t>Address of Array Elements</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Since an array stores all its data elements in consecutive memory locations, storing just the base address, that is the address of the first element in the array, is sufficient. The address of other data elements can simply be calculated using the base address.</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 formula to perform this calculation is,</a:t>
            </a:r>
          </a:p>
          <a:p>
            <a:pPr marL="12700" indent="0" algn="ctr"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Address of data element at index k = BA(A) + w(k – </a:t>
            </a:r>
            <a:r>
              <a:rPr lang="en-IN" altLang="en-US" sz="3900" dirty="0" err="1">
                <a:latin typeface="Times New Roman" panose="02020603050405020304" pitchFamily="18" charset="0"/>
                <a:cs typeface="Times New Roman" panose="02020603050405020304" pitchFamily="18" charset="0"/>
              </a:rPr>
              <a:t>lower_bound</a:t>
            </a:r>
            <a:r>
              <a:rPr lang="en-IN" altLang="en-US" sz="3900" dirty="0">
                <a:latin typeface="Times New Roman" panose="02020603050405020304" pitchFamily="18" charset="0"/>
                <a:cs typeface="Times New Roman" panose="02020603050405020304" pitchFamily="18" charset="0"/>
              </a:rPr>
              <a:t>)</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Here, A is the array, k is the index of the element of which we have to calculate the address, BA is the base address of the array A, and w is the size of one element in memory</a:t>
            </a:r>
            <a:r>
              <a:rPr lang="en-US" altLang="en-US" sz="3900" dirty="0">
                <a:latin typeface="Times New Roman" panose="02020603050405020304" pitchFamily="18" charset="0"/>
                <a:cs typeface="Times New Roman" panose="02020603050405020304" pitchFamily="18" charset="0"/>
              </a:rPr>
              <a:t>.</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 length of an array is given by the number of elements stored in it.</a:t>
            </a:r>
            <a:endParaRPr lang="en-US" altLang="en-US" sz="3900" dirty="0">
              <a:latin typeface="Times New Roman" panose="02020603050405020304" pitchFamily="18" charset="0"/>
              <a:cs typeface="Times New Roman" panose="02020603050405020304" pitchFamily="18" charset="0"/>
            </a:endParaRPr>
          </a:p>
        </p:txBody>
      </p:sp>
      <p:sp>
        <p:nvSpPr>
          <p:cNvPr id="12297"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pic>
        <p:nvPicPr>
          <p:cNvPr id="1332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311275"/>
            <a:ext cx="143129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TextBox 1"/>
          <p:cNvSpPr txBox="1">
            <a:spLocks noChangeArrowheads="1"/>
          </p:cNvSpPr>
          <p:nvPr/>
        </p:nvSpPr>
        <p:spPr bwMode="auto">
          <a:xfrm>
            <a:off x="3879850" y="320675"/>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a:t>Storing values in Arrays</a:t>
            </a:r>
          </a:p>
        </p:txBody>
      </p:sp>
      <p:sp>
        <p:nvSpPr>
          <p:cNvPr id="11" name="object 9"/>
          <p:cNvSpPr txBox="1">
            <a:spLocks noChangeArrowheads="1"/>
          </p:cNvSpPr>
          <p:nvPr/>
        </p:nvSpPr>
        <p:spPr bwMode="auto">
          <a:xfrm>
            <a:off x="1358900" y="5273675"/>
            <a:ext cx="18267362" cy="27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12700" indent="0" eaLnBrk="1" hangingPunct="1">
              <a:lnSpc>
                <a:spcPct val="150000"/>
              </a:lnSpc>
              <a:spcBef>
                <a:spcPts val="100"/>
              </a:spcBef>
              <a:defRPr/>
            </a:pPr>
            <a:r>
              <a:rPr lang="en-IN" altLang="en-US" sz="3900" b="1" dirty="0">
                <a:latin typeface="Times New Roman" panose="02020603050405020304" pitchFamily="18" charset="0"/>
                <a:cs typeface="Times New Roman" panose="02020603050405020304" pitchFamily="18" charset="0"/>
              </a:rPr>
              <a:t>Inputting Values </a:t>
            </a:r>
            <a:r>
              <a:rPr lang="en-US" altLang="en-US" sz="3900" b="1" dirty="0">
                <a:latin typeface="Times New Roman" panose="02020603050405020304" pitchFamily="18" charset="0"/>
                <a:cs typeface="Times New Roman" panose="02020603050405020304" pitchFamily="18" charset="0"/>
              </a:rPr>
              <a:t>for Array Elements</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In this method, a while/do–while or a for loop is executed to input the value for each array element. An example code is given below.</a:t>
            </a:r>
          </a:p>
        </p:txBody>
      </p:sp>
      <p:pic>
        <p:nvPicPr>
          <p:cNvPr id="2" name="Picture 1"/>
          <p:cNvPicPr>
            <a:picLocks noChangeAspect="1"/>
          </p:cNvPicPr>
          <p:nvPr/>
        </p:nvPicPr>
        <p:blipFill>
          <a:blip r:embed="rId4"/>
          <a:stretch>
            <a:fillRect/>
          </a:stretch>
        </p:blipFill>
        <p:spPr>
          <a:xfrm>
            <a:off x="6237101" y="8108919"/>
            <a:ext cx="7629897" cy="2492433"/>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4339"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4340"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4341"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4342"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4344"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pic>
        <p:nvPicPr>
          <p:cNvPr id="1434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3356" y="4587875"/>
            <a:ext cx="15114588" cy="644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bject 9"/>
          <p:cNvSpPr txBox="1">
            <a:spLocks noChangeArrowheads="1"/>
          </p:cNvSpPr>
          <p:nvPr/>
        </p:nvSpPr>
        <p:spPr bwMode="auto">
          <a:xfrm>
            <a:off x="1712913" y="1346195"/>
            <a:ext cx="16797337" cy="27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12700" indent="0" eaLnBrk="1" hangingPunct="1">
              <a:lnSpc>
                <a:spcPct val="150000"/>
              </a:lnSpc>
              <a:spcBef>
                <a:spcPts val="100"/>
              </a:spcBef>
              <a:defRPr/>
            </a:pPr>
            <a:r>
              <a:rPr lang="en-US" altLang="en-US" sz="3900" b="1" dirty="0">
                <a:latin typeface="Times New Roman" panose="02020603050405020304" pitchFamily="18" charset="0"/>
                <a:cs typeface="Times New Roman" panose="02020603050405020304" pitchFamily="18" charset="0"/>
              </a:rPr>
              <a:t>Initializing Array Elements during Declaration</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 elements of an array can be initialized at the time of declaration, just like any other variable. Various ways of initializing array elements is given below.</a:t>
            </a:r>
            <a:endParaRPr lang="en-US" altLang="en-US" sz="3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4339"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4340"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4341"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4342"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4344"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object 9"/>
          <p:cNvSpPr txBox="1">
            <a:spLocks noChangeArrowheads="1"/>
          </p:cNvSpPr>
          <p:nvPr/>
        </p:nvSpPr>
        <p:spPr bwMode="auto">
          <a:xfrm>
            <a:off x="1004888" y="1346195"/>
            <a:ext cx="18343561" cy="543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12700" indent="0" eaLnBrk="1" hangingPunct="1">
              <a:lnSpc>
                <a:spcPct val="150000"/>
              </a:lnSpc>
              <a:spcBef>
                <a:spcPts val="100"/>
              </a:spcBef>
              <a:defRPr/>
            </a:pPr>
            <a:r>
              <a:rPr lang="en-IN" altLang="en-US" sz="3900" b="1" dirty="0">
                <a:latin typeface="Times New Roman" panose="02020603050405020304" pitchFamily="18" charset="0"/>
                <a:cs typeface="Times New Roman" panose="02020603050405020304" pitchFamily="18" charset="0"/>
              </a:rPr>
              <a:t>Assigning Values to Individual Elements</a:t>
            </a:r>
            <a:endParaRPr lang="en-US" altLang="en-US" sz="3900" b="1"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In this method, individual elements of the array are given values by using the assignment operator. For example:   marks[3] = 100;</a:t>
            </a:r>
          </a:p>
          <a:p>
            <a:pPr eaLnBrk="1" hangingPunct="1">
              <a:lnSpc>
                <a:spcPct val="150000"/>
              </a:lnSpc>
              <a:spcBef>
                <a:spcPts val="100"/>
              </a:spcBef>
              <a:buFont typeface="Arial" panose="020B0604020202020204" pitchFamily="34" charset="0"/>
              <a:buChar char="•"/>
              <a:defRPr/>
            </a:pPr>
            <a:r>
              <a:rPr lang="en-US" altLang="en-US" sz="3900" dirty="0">
                <a:latin typeface="Times New Roman" panose="02020603050405020304" pitchFamily="18" charset="0"/>
                <a:cs typeface="Times New Roman" panose="02020603050405020304" pitchFamily="18" charset="0"/>
              </a:rPr>
              <a:t>It should be noted </a:t>
            </a:r>
            <a:r>
              <a:rPr lang="en-IN" altLang="en-US" sz="3900" dirty="0">
                <a:latin typeface="Times New Roman" panose="02020603050405020304" pitchFamily="18" charset="0"/>
                <a:cs typeface="Times New Roman" panose="02020603050405020304" pitchFamily="18" charset="0"/>
              </a:rPr>
              <a:t>that we cannot assign one array to another array, even if the two arrays have the same type and size. To copy an array, the value of every element of the first array must be copied into the respective elements of the second array.</a:t>
            </a:r>
            <a:endParaRPr lang="en-US" altLang="en-US" sz="39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089650" y="6806696"/>
            <a:ext cx="7920747" cy="4125389"/>
          </a:xfrm>
          <a:prstGeom prst="rect">
            <a:avLst/>
          </a:prstGeom>
        </p:spPr>
      </p:pic>
    </p:spTree>
    <p:extLst>
      <p:ext uri="{BB962C8B-B14F-4D97-AF65-F5344CB8AC3E}">
        <p14:creationId xmlns:p14="http://schemas.microsoft.com/office/powerpoint/2010/main" val="14077185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Operations On Arrays</a:t>
            </a:r>
          </a:p>
        </p:txBody>
      </p:sp>
      <p:sp>
        <p:nvSpPr>
          <p:cNvPr id="13" name="object 9"/>
          <p:cNvSpPr txBox="1">
            <a:spLocks noChangeArrowheads="1"/>
          </p:cNvSpPr>
          <p:nvPr/>
        </p:nvSpPr>
        <p:spPr bwMode="auto">
          <a:xfrm>
            <a:off x="1004888" y="1199789"/>
            <a:ext cx="18343561" cy="1001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12700" indent="0"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There are a number of operations that can be preformed on arrays and they are as follows. </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Traversing an array</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Inserting and deleting an element in an array</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Searching an element in an array</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Merging two arrays</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Sorting an array in ascending or descending order</a:t>
            </a:r>
          </a:p>
          <a:p>
            <a:pPr marL="12700" indent="0" eaLnBrk="1" hangingPunct="1">
              <a:lnSpc>
                <a:spcPct val="150000"/>
              </a:lnSpc>
              <a:spcBef>
                <a:spcPts val="100"/>
              </a:spcBef>
              <a:defRPr/>
            </a:pPr>
            <a:endParaRPr lang="en-US" altLang="en-US" sz="3900" b="1" dirty="0">
              <a:latin typeface="Times New Roman" panose="02020603050405020304" pitchFamily="18" charset="0"/>
              <a:cs typeface="Times New Roman" panose="02020603050405020304" pitchFamily="18" charset="0"/>
            </a:endParaRPr>
          </a:p>
          <a:p>
            <a:pPr marL="12700" indent="0" eaLnBrk="1" hangingPunct="1">
              <a:lnSpc>
                <a:spcPct val="150000"/>
              </a:lnSpc>
              <a:spcBef>
                <a:spcPts val="100"/>
              </a:spcBef>
              <a:defRPr/>
            </a:pPr>
            <a:r>
              <a:rPr lang="en-US" altLang="en-US" sz="3900" b="1" dirty="0">
                <a:latin typeface="Times New Roman" panose="02020603050405020304" pitchFamily="18" charset="0"/>
                <a:cs typeface="Times New Roman" panose="02020603050405020304" pitchFamily="18" charset="0"/>
              </a:rPr>
              <a:t>Traversing an array:</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Traversing the data elements of an array can include printing every element, counting the total number of elements, or performing any process on particular elements. Since, array is a linear data structure, traversing its elements is very simple and straightforward.</a:t>
            </a:r>
          </a:p>
        </p:txBody>
      </p:sp>
    </p:spTree>
    <p:extLst>
      <p:ext uri="{BB962C8B-B14F-4D97-AF65-F5344CB8AC3E}">
        <p14:creationId xmlns:p14="http://schemas.microsoft.com/office/powerpoint/2010/main" val="23458292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5363"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536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5365"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536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5368"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pic>
        <p:nvPicPr>
          <p:cNvPr id="2" name="Picture 1"/>
          <p:cNvPicPr>
            <a:picLocks noChangeAspect="1"/>
          </p:cNvPicPr>
          <p:nvPr/>
        </p:nvPicPr>
        <p:blipFill>
          <a:blip r:embed="rId3"/>
          <a:stretch>
            <a:fillRect/>
          </a:stretch>
        </p:blipFill>
        <p:spPr>
          <a:xfrm>
            <a:off x="436562" y="3810119"/>
            <a:ext cx="9615488" cy="3720861"/>
          </a:xfrm>
          <a:prstGeom prst="rect">
            <a:avLst/>
          </a:prstGeom>
        </p:spPr>
      </p:pic>
      <p:sp>
        <p:nvSpPr>
          <p:cNvPr id="11" name="object 9"/>
          <p:cNvSpPr txBox="1">
            <a:spLocks noChangeArrowheads="1"/>
          </p:cNvSpPr>
          <p:nvPr/>
        </p:nvSpPr>
        <p:spPr bwMode="auto">
          <a:xfrm>
            <a:off x="10280650" y="1235075"/>
            <a:ext cx="9829800" cy="973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US" sz="4000" b="1" dirty="0">
                <a:latin typeface="Times New Roman" panose="02020603050405020304" pitchFamily="18" charset="0"/>
                <a:cs typeface="Times New Roman" panose="02020603050405020304" pitchFamily="18" charset="0"/>
              </a:rPr>
              <a:t>Program to read and display </a:t>
            </a:r>
            <a:r>
              <a:rPr lang="en-US" sz="4000" b="1" i="1" dirty="0">
                <a:latin typeface="Times New Roman" panose="02020603050405020304" pitchFamily="18" charset="0"/>
                <a:cs typeface="Times New Roman" panose="02020603050405020304" pitchFamily="18" charset="0"/>
              </a:rPr>
              <a:t>n</a:t>
            </a:r>
            <a:r>
              <a:rPr lang="en-US" sz="4000" b="1" dirty="0">
                <a:latin typeface="Times New Roman" panose="02020603050405020304" pitchFamily="18" charset="0"/>
                <a:cs typeface="Times New Roman" panose="02020603050405020304" pitchFamily="18" charset="0"/>
              </a:rPr>
              <a:t> numbers using an array</a:t>
            </a:r>
          </a:p>
          <a:p>
            <a:endParaRPr lang="en-IN" sz="4000" b="1" dirty="0">
              <a:latin typeface="Times New Roman" panose="02020603050405020304" pitchFamily="18" charset="0"/>
              <a:cs typeface="Times New Roman" panose="02020603050405020304" pitchFamily="18" charset="0"/>
            </a:endParaRPr>
          </a:p>
          <a:p>
            <a:r>
              <a:rPr lang="en-IN" sz="3200" dirty="0"/>
              <a:t>#include &lt;</a:t>
            </a:r>
            <a:r>
              <a:rPr lang="en-IN" sz="3200" dirty="0" err="1"/>
              <a:t>stdio.h</a:t>
            </a:r>
            <a:r>
              <a:rPr lang="en-IN" sz="3200" dirty="0"/>
              <a:t>&gt;</a:t>
            </a:r>
          </a:p>
          <a:p>
            <a:r>
              <a:rPr lang="en-IN" sz="3200" dirty="0"/>
              <a:t>#include &lt;</a:t>
            </a:r>
            <a:r>
              <a:rPr lang="en-IN" sz="3200" dirty="0" err="1"/>
              <a:t>conio.h</a:t>
            </a:r>
            <a:r>
              <a:rPr lang="en-IN" sz="3200" dirty="0"/>
              <a:t>&gt;</a:t>
            </a:r>
          </a:p>
          <a:p>
            <a:r>
              <a:rPr lang="en-IN" sz="3200" dirty="0" err="1"/>
              <a:t>int</a:t>
            </a:r>
            <a:r>
              <a:rPr lang="en-IN" sz="3200" dirty="0"/>
              <a:t> main()</a:t>
            </a:r>
          </a:p>
          <a:p>
            <a:r>
              <a:rPr lang="en-IN" sz="3200" dirty="0"/>
              <a:t>{</a:t>
            </a:r>
          </a:p>
          <a:p>
            <a:r>
              <a:rPr lang="en-IN" sz="3200" dirty="0" err="1"/>
              <a:t>int</a:t>
            </a:r>
            <a:r>
              <a:rPr lang="en-IN" sz="3200" dirty="0"/>
              <a:t> </a:t>
            </a:r>
            <a:r>
              <a:rPr lang="en-IN" sz="3200" dirty="0" err="1"/>
              <a:t>i</a:t>
            </a:r>
            <a:r>
              <a:rPr lang="en-IN" sz="3200" dirty="0"/>
              <a:t>, n, </a:t>
            </a:r>
            <a:r>
              <a:rPr lang="en-IN" sz="3200" dirty="0" err="1"/>
              <a:t>arr</a:t>
            </a:r>
            <a:r>
              <a:rPr lang="en-IN" sz="3200" dirty="0"/>
              <a:t>[20];</a:t>
            </a:r>
          </a:p>
          <a:p>
            <a:r>
              <a:rPr lang="en-IN" sz="3200" dirty="0" err="1"/>
              <a:t>printf</a:t>
            </a:r>
            <a:r>
              <a:rPr lang="en-IN" sz="3200" dirty="0"/>
              <a:t>("\n Enter the number of elements in the array : ");</a:t>
            </a:r>
          </a:p>
          <a:p>
            <a:r>
              <a:rPr lang="en-IN" sz="3200" dirty="0" err="1"/>
              <a:t>scanf</a:t>
            </a:r>
            <a:r>
              <a:rPr lang="en-IN" sz="3200" dirty="0"/>
              <a:t>("%d", &amp;n);</a:t>
            </a:r>
          </a:p>
          <a:p>
            <a:r>
              <a:rPr lang="en-IN" sz="3200" dirty="0"/>
              <a:t>for(</a:t>
            </a:r>
            <a:r>
              <a:rPr lang="en-IN" sz="3200" dirty="0" err="1"/>
              <a:t>i</a:t>
            </a:r>
            <a:r>
              <a:rPr lang="en-IN" sz="3200" dirty="0"/>
              <a:t>=0; </a:t>
            </a:r>
            <a:r>
              <a:rPr lang="en-IN" sz="3200" dirty="0" err="1"/>
              <a:t>i</a:t>
            </a:r>
            <a:r>
              <a:rPr lang="en-IN" sz="3200" dirty="0"/>
              <a:t>&lt;n; </a:t>
            </a:r>
            <a:r>
              <a:rPr lang="en-IN" sz="3200" dirty="0" err="1"/>
              <a:t>i</a:t>
            </a:r>
            <a:r>
              <a:rPr lang="en-IN" sz="3200" dirty="0"/>
              <a:t>++)</a:t>
            </a:r>
          </a:p>
          <a:p>
            <a:r>
              <a:rPr lang="en-IN" sz="3200" dirty="0"/>
              <a:t>{</a:t>
            </a:r>
          </a:p>
          <a:p>
            <a:r>
              <a:rPr lang="pt-BR" sz="3200" dirty="0"/>
              <a:t>printf("\n arr[%d] = ", i);</a:t>
            </a:r>
          </a:p>
          <a:p>
            <a:r>
              <a:rPr lang="en-IN" sz="3200" dirty="0" err="1"/>
              <a:t>scanf</a:t>
            </a:r>
            <a:r>
              <a:rPr lang="en-IN" sz="3200" dirty="0"/>
              <a:t>("%d",&amp;</a:t>
            </a:r>
            <a:r>
              <a:rPr lang="en-IN" sz="3200" dirty="0" err="1"/>
              <a:t>arr</a:t>
            </a:r>
            <a:r>
              <a:rPr lang="en-IN" sz="3200" dirty="0"/>
              <a:t>[</a:t>
            </a:r>
            <a:r>
              <a:rPr lang="en-IN" sz="3200" dirty="0" err="1"/>
              <a:t>i</a:t>
            </a:r>
            <a:r>
              <a:rPr lang="en-IN" sz="3200" dirty="0"/>
              <a:t>]);</a:t>
            </a:r>
          </a:p>
          <a:p>
            <a:r>
              <a:rPr lang="en-IN" sz="3200" dirty="0"/>
              <a:t>}</a:t>
            </a:r>
          </a:p>
          <a:p>
            <a:r>
              <a:rPr lang="en-IN" sz="3200" dirty="0" err="1"/>
              <a:t>printf</a:t>
            </a:r>
            <a:r>
              <a:rPr lang="en-IN" sz="3200" dirty="0"/>
              <a:t>("\n The array elements are ");</a:t>
            </a:r>
          </a:p>
          <a:p>
            <a:r>
              <a:rPr lang="en-IN" sz="3200" dirty="0"/>
              <a:t>for(</a:t>
            </a:r>
            <a:r>
              <a:rPr lang="en-IN" sz="3200" dirty="0" err="1"/>
              <a:t>i</a:t>
            </a:r>
            <a:r>
              <a:rPr lang="en-IN" sz="3200" dirty="0"/>
              <a:t>=0; </a:t>
            </a:r>
            <a:r>
              <a:rPr lang="en-IN" sz="3200" dirty="0" err="1"/>
              <a:t>i</a:t>
            </a:r>
            <a:r>
              <a:rPr lang="en-IN" sz="3200" dirty="0"/>
              <a:t>&lt;n; </a:t>
            </a:r>
            <a:r>
              <a:rPr lang="en-IN" sz="3200" dirty="0" err="1"/>
              <a:t>i</a:t>
            </a:r>
            <a:r>
              <a:rPr lang="en-IN" sz="3200" dirty="0"/>
              <a:t>++)</a:t>
            </a:r>
          </a:p>
          <a:p>
            <a:r>
              <a:rPr lang="en-IN" sz="3200" dirty="0" err="1"/>
              <a:t>printf</a:t>
            </a:r>
            <a:r>
              <a:rPr lang="en-IN" sz="3200" dirty="0"/>
              <a:t>("\t %d", </a:t>
            </a:r>
            <a:r>
              <a:rPr lang="en-IN" sz="3200" dirty="0" err="1"/>
              <a:t>arr</a:t>
            </a:r>
            <a:r>
              <a:rPr lang="en-IN" sz="3200" dirty="0"/>
              <a:t>[</a:t>
            </a:r>
            <a:r>
              <a:rPr lang="en-IN" sz="3200" dirty="0" err="1"/>
              <a:t>i</a:t>
            </a:r>
            <a:r>
              <a:rPr lang="en-IN" sz="3200" dirty="0"/>
              <a:t>]);</a:t>
            </a:r>
          </a:p>
          <a:p>
            <a:r>
              <a:rPr lang="en-IN" sz="3200" dirty="0"/>
              <a:t>return 0; }</a:t>
            </a:r>
            <a:endParaRPr lang="en-I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5363"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536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5365"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536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5368"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object 9"/>
          <p:cNvSpPr txBox="1">
            <a:spLocks noChangeArrowheads="1"/>
          </p:cNvSpPr>
          <p:nvPr/>
        </p:nvSpPr>
        <p:spPr bwMode="auto">
          <a:xfrm>
            <a:off x="1004888" y="1235075"/>
            <a:ext cx="18530887" cy="62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sz="4000" b="1" dirty="0">
                <a:latin typeface="Times New Roman" panose="02020603050405020304" pitchFamily="18" charset="0"/>
                <a:cs typeface="Times New Roman" panose="02020603050405020304" pitchFamily="18" charset="0"/>
              </a:rPr>
              <a:t>Program to print the position of the smallest number in an array of </a:t>
            </a:r>
            <a:r>
              <a:rPr lang="en-IN" sz="4000" b="1" i="1" dirty="0">
                <a:latin typeface="Times New Roman" panose="02020603050405020304" pitchFamily="18" charset="0"/>
                <a:cs typeface="Times New Roman" panose="02020603050405020304" pitchFamily="18" charset="0"/>
              </a:rPr>
              <a:t>n</a:t>
            </a:r>
            <a:r>
              <a:rPr lang="en-IN" sz="4000" b="1" dirty="0">
                <a:latin typeface="Times New Roman" panose="02020603050405020304" pitchFamily="18" charset="0"/>
                <a:cs typeface="Times New Roman" panose="02020603050405020304" pitchFamily="18" charset="0"/>
              </a:rPr>
              <a:t> numbers.</a:t>
            </a:r>
            <a:endParaRPr lang="en-IN" altLang="en-US" sz="3200" dirty="0">
              <a:latin typeface="Times New Roman" panose="02020603050405020304" pitchFamily="18" charset="0"/>
              <a:cs typeface="Times New Roman" panose="02020603050405020304" pitchFamily="18" charset="0"/>
            </a:endParaRPr>
          </a:p>
        </p:txBody>
      </p:sp>
      <p:sp>
        <p:nvSpPr>
          <p:cNvPr id="12" name="object 9"/>
          <p:cNvSpPr txBox="1">
            <a:spLocks noChangeArrowheads="1"/>
          </p:cNvSpPr>
          <p:nvPr/>
        </p:nvSpPr>
        <p:spPr bwMode="auto">
          <a:xfrm>
            <a:off x="2965450" y="2324102"/>
            <a:ext cx="7010400" cy="789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sz="3200" dirty="0"/>
              <a:t>#include &lt;</a:t>
            </a:r>
            <a:r>
              <a:rPr lang="en-IN" sz="3200" dirty="0" err="1"/>
              <a:t>stdio.h</a:t>
            </a:r>
            <a:r>
              <a:rPr lang="en-IN" sz="3200" dirty="0"/>
              <a:t>&gt;</a:t>
            </a:r>
          </a:p>
          <a:p>
            <a:r>
              <a:rPr lang="en-IN" sz="3200" dirty="0"/>
              <a:t>#include &lt;</a:t>
            </a:r>
            <a:r>
              <a:rPr lang="en-IN" sz="3200" dirty="0" err="1"/>
              <a:t>conio.h</a:t>
            </a:r>
            <a:r>
              <a:rPr lang="en-IN" sz="3200" dirty="0"/>
              <a:t>&gt;</a:t>
            </a:r>
          </a:p>
          <a:p>
            <a:r>
              <a:rPr lang="en-IN" sz="3200" dirty="0" err="1"/>
              <a:t>int</a:t>
            </a:r>
            <a:r>
              <a:rPr lang="en-IN" sz="3200" dirty="0"/>
              <a:t> main()</a:t>
            </a:r>
          </a:p>
          <a:p>
            <a:r>
              <a:rPr lang="en-IN" sz="3200" dirty="0"/>
              <a:t>{</a:t>
            </a:r>
          </a:p>
          <a:p>
            <a:r>
              <a:rPr lang="en-IN" sz="3200" dirty="0" err="1"/>
              <a:t>int</a:t>
            </a:r>
            <a:r>
              <a:rPr lang="en-IN" sz="3200" dirty="0"/>
              <a:t> </a:t>
            </a:r>
            <a:r>
              <a:rPr lang="en-IN" sz="3200" dirty="0" err="1"/>
              <a:t>i</a:t>
            </a:r>
            <a:r>
              <a:rPr lang="en-IN" sz="3200" dirty="0"/>
              <a:t>, n, </a:t>
            </a:r>
            <a:r>
              <a:rPr lang="en-IN" sz="3200" dirty="0" err="1"/>
              <a:t>arr</a:t>
            </a:r>
            <a:r>
              <a:rPr lang="en-IN" sz="3200" dirty="0"/>
              <a:t>[20], small, </a:t>
            </a:r>
            <a:r>
              <a:rPr lang="en-IN" sz="3200" dirty="0" err="1"/>
              <a:t>pos</a:t>
            </a:r>
            <a:r>
              <a:rPr lang="en-IN" sz="3200" dirty="0"/>
              <a:t>;</a:t>
            </a:r>
          </a:p>
          <a:p>
            <a:r>
              <a:rPr lang="en-IN" sz="3200" dirty="0" err="1"/>
              <a:t>printf</a:t>
            </a:r>
            <a:r>
              <a:rPr lang="en-IN" sz="3200" dirty="0"/>
              <a:t>("\n Enter the number of elements in the array : ");</a:t>
            </a:r>
          </a:p>
          <a:p>
            <a:r>
              <a:rPr lang="en-IN" sz="3200" dirty="0" err="1"/>
              <a:t>scanf</a:t>
            </a:r>
            <a:r>
              <a:rPr lang="en-IN" sz="3200" dirty="0"/>
              <a:t>("%d", &amp;n);</a:t>
            </a:r>
          </a:p>
          <a:p>
            <a:r>
              <a:rPr lang="en-IN" sz="3200" dirty="0" err="1"/>
              <a:t>printf</a:t>
            </a:r>
            <a:r>
              <a:rPr lang="en-IN" sz="3200" dirty="0"/>
              <a:t>("\n Enter the elements : ");</a:t>
            </a:r>
          </a:p>
          <a:p>
            <a:r>
              <a:rPr lang="en-IN" sz="3200" dirty="0"/>
              <a:t>for(</a:t>
            </a:r>
            <a:r>
              <a:rPr lang="en-IN" sz="3200" dirty="0" err="1"/>
              <a:t>i</a:t>
            </a:r>
            <a:r>
              <a:rPr lang="en-IN" sz="3200" dirty="0"/>
              <a:t>=0; </a:t>
            </a:r>
            <a:r>
              <a:rPr lang="en-IN" sz="3200" dirty="0" err="1"/>
              <a:t>i</a:t>
            </a:r>
            <a:r>
              <a:rPr lang="en-IN" sz="3200" dirty="0"/>
              <a:t>&lt;n; </a:t>
            </a:r>
            <a:r>
              <a:rPr lang="en-IN" sz="3200" dirty="0" err="1"/>
              <a:t>i</a:t>
            </a:r>
            <a:r>
              <a:rPr lang="en-IN" sz="3200" dirty="0"/>
              <a:t>++)</a:t>
            </a:r>
          </a:p>
          <a:p>
            <a:r>
              <a:rPr lang="en-IN" sz="3200" dirty="0" err="1"/>
              <a:t>scanf</a:t>
            </a:r>
            <a:r>
              <a:rPr lang="en-IN" sz="3200" dirty="0"/>
              <a:t>("%d",&amp;</a:t>
            </a:r>
            <a:r>
              <a:rPr lang="en-IN" sz="3200" dirty="0" err="1"/>
              <a:t>arr</a:t>
            </a:r>
            <a:r>
              <a:rPr lang="en-IN" sz="3200" dirty="0"/>
              <a:t>[</a:t>
            </a:r>
            <a:r>
              <a:rPr lang="en-IN" sz="3200" dirty="0" err="1"/>
              <a:t>i</a:t>
            </a:r>
            <a:r>
              <a:rPr lang="en-IN" sz="3200" dirty="0"/>
              <a:t>]);</a:t>
            </a:r>
          </a:p>
          <a:p>
            <a:r>
              <a:rPr lang="en-IN" sz="3200" dirty="0"/>
              <a:t>small = </a:t>
            </a:r>
            <a:r>
              <a:rPr lang="en-IN" sz="3200" dirty="0" err="1"/>
              <a:t>arr</a:t>
            </a:r>
            <a:r>
              <a:rPr lang="en-IN" sz="3200" dirty="0"/>
              <a:t>[0];</a:t>
            </a:r>
          </a:p>
          <a:p>
            <a:r>
              <a:rPr lang="en-IN" sz="3200" dirty="0" err="1"/>
              <a:t>pos</a:t>
            </a:r>
            <a:r>
              <a:rPr lang="en-IN" sz="3200" dirty="0"/>
              <a:t> =0;</a:t>
            </a:r>
          </a:p>
          <a:p>
            <a:r>
              <a:rPr lang="en-IN" sz="3200" dirty="0"/>
              <a:t>for(</a:t>
            </a:r>
            <a:r>
              <a:rPr lang="en-IN" sz="3200" dirty="0" err="1"/>
              <a:t>i</a:t>
            </a:r>
            <a:r>
              <a:rPr lang="en-IN" sz="3200" dirty="0"/>
              <a:t>=1; </a:t>
            </a:r>
            <a:r>
              <a:rPr lang="en-IN" sz="3200" dirty="0" err="1"/>
              <a:t>i</a:t>
            </a:r>
            <a:r>
              <a:rPr lang="en-IN" sz="3200" dirty="0"/>
              <a:t>&lt;n; </a:t>
            </a:r>
            <a:r>
              <a:rPr lang="en-IN" sz="3200" dirty="0" err="1"/>
              <a:t>i</a:t>
            </a:r>
            <a:r>
              <a:rPr lang="en-IN" sz="3200" dirty="0"/>
              <a:t>++)</a:t>
            </a:r>
          </a:p>
          <a:p>
            <a:r>
              <a:rPr lang="en-IN" sz="3200" dirty="0"/>
              <a:t>{</a:t>
            </a:r>
          </a:p>
          <a:p>
            <a:r>
              <a:rPr lang="en-IN" sz="3200" dirty="0"/>
              <a:t>   if(</a:t>
            </a:r>
            <a:r>
              <a:rPr lang="en-IN" sz="3200" dirty="0" err="1"/>
              <a:t>arr</a:t>
            </a:r>
            <a:r>
              <a:rPr lang="en-IN" sz="3200" dirty="0"/>
              <a:t>[</a:t>
            </a:r>
            <a:r>
              <a:rPr lang="en-IN" sz="3200" dirty="0" err="1"/>
              <a:t>i</a:t>
            </a:r>
            <a:r>
              <a:rPr lang="en-IN" sz="3200" dirty="0"/>
              <a:t>]&lt;small)</a:t>
            </a:r>
            <a:endParaRPr lang="en-IN" altLang="en-US" sz="3200" dirty="0">
              <a:latin typeface="Times New Roman" panose="02020603050405020304" pitchFamily="18" charset="0"/>
              <a:cs typeface="Times New Roman" panose="02020603050405020304" pitchFamily="18" charset="0"/>
            </a:endParaRPr>
          </a:p>
        </p:txBody>
      </p:sp>
      <p:sp>
        <p:nvSpPr>
          <p:cNvPr id="13" name="object 9"/>
          <p:cNvSpPr txBox="1">
            <a:spLocks noChangeArrowheads="1"/>
          </p:cNvSpPr>
          <p:nvPr/>
        </p:nvSpPr>
        <p:spPr bwMode="auto">
          <a:xfrm>
            <a:off x="11195050" y="2378075"/>
            <a:ext cx="7010400" cy="54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sz="3200" dirty="0"/>
              <a:t>   {</a:t>
            </a:r>
          </a:p>
          <a:p>
            <a:r>
              <a:rPr lang="en-IN" sz="3200" dirty="0"/>
              <a:t>   small = </a:t>
            </a:r>
            <a:r>
              <a:rPr lang="en-IN" sz="3200" dirty="0" err="1"/>
              <a:t>arr</a:t>
            </a:r>
            <a:r>
              <a:rPr lang="en-IN" sz="3200" dirty="0"/>
              <a:t>[</a:t>
            </a:r>
            <a:r>
              <a:rPr lang="en-IN" sz="3200" dirty="0" err="1"/>
              <a:t>i</a:t>
            </a:r>
            <a:r>
              <a:rPr lang="en-IN" sz="3200" dirty="0"/>
              <a:t>];</a:t>
            </a:r>
          </a:p>
          <a:p>
            <a:r>
              <a:rPr lang="en-IN" sz="3200" dirty="0"/>
              <a:t>   </a:t>
            </a:r>
            <a:r>
              <a:rPr lang="en-IN" sz="3200" dirty="0" err="1"/>
              <a:t>pos</a:t>
            </a:r>
            <a:r>
              <a:rPr lang="en-IN" sz="3200" dirty="0"/>
              <a:t> = </a:t>
            </a:r>
            <a:r>
              <a:rPr lang="en-IN" sz="3200" dirty="0" err="1"/>
              <a:t>i</a:t>
            </a:r>
            <a:r>
              <a:rPr lang="en-IN" sz="3200" dirty="0"/>
              <a:t>;</a:t>
            </a:r>
          </a:p>
          <a:p>
            <a:r>
              <a:rPr lang="en-IN" sz="3200" dirty="0"/>
              <a:t>   }</a:t>
            </a:r>
          </a:p>
          <a:p>
            <a:r>
              <a:rPr lang="en-IN" sz="3200" dirty="0"/>
              <a:t>}</a:t>
            </a:r>
          </a:p>
          <a:p>
            <a:r>
              <a:rPr lang="en-IN" sz="3200" dirty="0" err="1"/>
              <a:t>printf</a:t>
            </a:r>
            <a:r>
              <a:rPr lang="en-IN" sz="3200" dirty="0"/>
              <a:t>("\n The smallest element is : %d", small);</a:t>
            </a:r>
          </a:p>
          <a:p>
            <a:r>
              <a:rPr lang="en-IN" sz="3200" dirty="0" err="1"/>
              <a:t>printf</a:t>
            </a:r>
            <a:r>
              <a:rPr lang="en-IN" sz="3200" dirty="0"/>
              <a:t>("\n The position of the smallest element in the array is : %d", </a:t>
            </a:r>
            <a:r>
              <a:rPr lang="en-IN" sz="3200" dirty="0" err="1"/>
              <a:t>pos</a:t>
            </a:r>
            <a:r>
              <a:rPr lang="en-IN" sz="3200" dirty="0"/>
              <a:t>);</a:t>
            </a:r>
          </a:p>
          <a:p>
            <a:r>
              <a:rPr lang="en-IN" sz="3200" dirty="0"/>
              <a:t>return 0;</a:t>
            </a:r>
          </a:p>
          <a:p>
            <a:r>
              <a:rPr lang="en-IN" sz="3200" dirty="0"/>
              <a:t>}</a:t>
            </a:r>
            <a:endParaRPr lang="en-I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30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7842250" y="1311275"/>
            <a:ext cx="10896600" cy="9694962"/>
          </a:xfrm>
          <a:prstGeom prst="rect">
            <a:avLst/>
          </a:prstGeom>
        </p:spPr>
        <p:txBody>
          <a:bodyPr wrap="square">
            <a:spAutoFit/>
          </a:bodyPr>
          <a:lstStyle/>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In the syntax, </a:t>
            </a:r>
            <a:r>
              <a:rPr lang="en-GB" sz="3900" b="1" i="1" kern="0" dirty="0">
                <a:latin typeface="Times New Roman" panose="02020603050405020304" pitchFamily="18" charset="0"/>
                <a:cs typeface="Times New Roman" panose="02020603050405020304" pitchFamily="18" charset="0"/>
              </a:rPr>
              <a:t>if</a:t>
            </a:r>
            <a:r>
              <a:rPr lang="en-GB" sz="3900" kern="0" dirty="0">
                <a:latin typeface="Times New Roman" panose="02020603050405020304" pitchFamily="18" charset="0"/>
                <a:cs typeface="Times New Roman" panose="02020603050405020304" pitchFamily="18" charset="0"/>
              </a:rPr>
              <a:t> is the keyword, and </a:t>
            </a:r>
            <a:r>
              <a:rPr lang="en-GB" sz="3600" b="1" i="1" kern="0" dirty="0">
                <a:solidFill>
                  <a:schemeClr val="accent2">
                    <a:lumMod val="50000"/>
                  </a:schemeClr>
                </a:solidFill>
                <a:latin typeface="Courier New" panose="02070309020205020404" pitchFamily="49" charset="0"/>
                <a:cs typeface="Courier New" panose="02070309020205020404" pitchFamily="49" charset="0"/>
              </a:rPr>
              <a:t>test expression(condition)</a:t>
            </a:r>
            <a:r>
              <a:rPr lang="en-GB" sz="3900" kern="0" dirty="0">
                <a:latin typeface="Times New Roman" panose="02020603050405020304" pitchFamily="18" charset="0"/>
                <a:cs typeface="Times New Roman" panose="02020603050405020304" pitchFamily="18" charset="0"/>
              </a:rPr>
              <a:t> is an expression that returns </a:t>
            </a:r>
            <a:r>
              <a:rPr lang="en-GB" sz="3900" kern="0" dirty="0" err="1">
                <a:latin typeface="Times New Roman" panose="02020603050405020304" pitchFamily="18" charset="0"/>
                <a:cs typeface="Times New Roman" panose="02020603050405020304" pitchFamily="18" charset="0"/>
              </a:rPr>
              <a:t>boolean</a:t>
            </a:r>
            <a:r>
              <a:rPr lang="en-GB" sz="3900" kern="0" dirty="0">
                <a:latin typeface="Times New Roman" panose="02020603050405020304" pitchFamily="18" charset="0"/>
                <a:cs typeface="Times New Roman" panose="02020603050405020304" pitchFamily="18" charset="0"/>
              </a:rPr>
              <a:t> value (true/false i.e., 1/0 (example., </a:t>
            </a:r>
            <a:r>
              <a:rPr lang="en-GB" sz="3900" kern="0" dirty="0">
                <a:solidFill>
                  <a:schemeClr val="accent4">
                    <a:lumMod val="75000"/>
                  </a:schemeClr>
                </a:solidFill>
                <a:latin typeface="Times New Roman" panose="02020603050405020304" pitchFamily="18" charset="0"/>
                <a:cs typeface="Times New Roman" panose="02020603050405020304" pitchFamily="18" charset="0"/>
              </a:rPr>
              <a:t>a&lt;b</a:t>
            </a:r>
            <a:r>
              <a:rPr lang="en-GB" sz="3900" kern="0" dirty="0">
                <a:latin typeface="Times New Roman" panose="02020603050405020304" pitchFamily="18" charset="0"/>
                <a:cs typeface="Times New Roman" panose="02020603050405020304" pitchFamily="18" charset="0"/>
              </a:rPr>
              <a:t>, </a:t>
            </a:r>
            <a:r>
              <a:rPr lang="en-GB" sz="3900" kern="0" dirty="0">
                <a:solidFill>
                  <a:schemeClr val="accent2">
                    <a:lumMod val="75000"/>
                  </a:schemeClr>
                </a:solidFill>
                <a:latin typeface="Times New Roman" panose="02020603050405020304" pitchFamily="18" charset="0"/>
                <a:cs typeface="Times New Roman" panose="02020603050405020304" pitchFamily="18" charset="0"/>
              </a:rPr>
              <a:t>a!=0,</a:t>
            </a:r>
            <a:r>
              <a:rPr lang="en-GB" sz="3900" kern="0" dirty="0">
                <a:latin typeface="Times New Roman" panose="02020603050405020304" pitchFamily="18" charset="0"/>
                <a:cs typeface="Times New Roman" panose="02020603050405020304" pitchFamily="18" charset="0"/>
              </a:rPr>
              <a:t> </a:t>
            </a:r>
            <a:r>
              <a:rPr lang="en-GB" sz="3900" kern="0" dirty="0">
                <a:solidFill>
                  <a:schemeClr val="accent1">
                    <a:lumMod val="50000"/>
                  </a:schemeClr>
                </a:solidFill>
                <a:latin typeface="Times New Roman" panose="02020603050405020304" pitchFamily="18" charset="0"/>
                <a:cs typeface="Times New Roman" panose="02020603050405020304" pitchFamily="18" charset="0"/>
              </a:rPr>
              <a:t>a&gt;b &amp;&amp; b&gt;c </a:t>
            </a:r>
            <a:r>
              <a:rPr lang="en-GB" sz="3900" kern="0" dirty="0">
                <a:latin typeface="Times New Roman" panose="02020603050405020304" pitchFamily="18" charset="0"/>
                <a:cs typeface="Times New Roman" panose="02020603050405020304" pitchFamily="18" charset="0"/>
              </a:rPr>
              <a:t>etc.,)). </a:t>
            </a:r>
            <a:endParaRPr lang="en-IN" sz="3900" kern="0" dirty="0">
              <a:latin typeface="Times New Roman" panose="02020603050405020304" pitchFamily="18" charset="0"/>
              <a:cs typeface="Times New Roman" panose="02020603050405020304" pitchFamily="18" charset="0"/>
            </a:endParaRP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If </a:t>
            </a:r>
            <a:r>
              <a:rPr lang="en-GB" sz="36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900" kern="0" dirty="0">
                <a:latin typeface="Times New Roman" panose="02020603050405020304" pitchFamily="18" charset="0"/>
                <a:cs typeface="Times New Roman" panose="02020603050405020304" pitchFamily="18" charset="0"/>
              </a:rPr>
              <a:t> is true, then </a:t>
            </a:r>
            <a:r>
              <a:rPr lang="en-US" altLang="en-US" sz="3900" b="1" i="1" kern="0" dirty="0">
                <a:solidFill>
                  <a:schemeClr val="accent3">
                    <a:lumMod val="50000"/>
                  </a:schemeClr>
                </a:solidFill>
                <a:latin typeface="Times New Roman" panose="02020603050405020304" pitchFamily="18" charset="0"/>
                <a:cs typeface="Times New Roman" panose="02020603050405020304" pitchFamily="18" charset="0"/>
              </a:rPr>
              <a:t>statement/statement block</a:t>
            </a:r>
            <a:r>
              <a:rPr lang="en-GB" sz="3900" kern="0" dirty="0">
                <a:latin typeface="Times New Roman" panose="02020603050405020304" pitchFamily="18" charset="0"/>
                <a:cs typeface="Times New Roman" panose="02020603050405020304" pitchFamily="18" charset="0"/>
              </a:rPr>
              <a:t> immediately followed by </a:t>
            </a:r>
            <a:r>
              <a:rPr lang="en-GB" sz="3900" b="1" i="1" kern="0" dirty="0">
                <a:latin typeface="Times New Roman" panose="02020603050405020304" pitchFamily="18" charset="0"/>
                <a:cs typeface="Times New Roman" panose="02020603050405020304" pitchFamily="18" charset="0"/>
              </a:rPr>
              <a:t>if</a:t>
            </a:r>
            <a:r>
              <a:rPr lang="en-GB" sz="3900" kern="0" dirty="0">
                <a:latin typeface="Times New Roman" panose="02020603050405020304" pitchFamily="18" charset="0"/>
                <a:cs typeface="Times New Roman" panose="02020603050405020304" pitchFamily="18" charset="0"/>
              </a:rPr>
              <a:t> is executed, otherwise</a:t>
            </a:r>
            <a:r>
              <a:rPr lang="en-US" altLang="en-US" sz="3900" kern="0" dirty="0">
                <a:latin typeface="Times New Roman" panose="02020603050405020304" pitchFamily="18" charset="0"/>
                <a:cs typeface="Times New Roman" panose="02020603050405020304" pitchFamily="18" charset="0"/>
              </a:rPr>
              <a:t> </a:t>
            </a:r>
            <a:r>
              <a:rPr lang="en-US" altLang="en-US" sz="3900" b="1" i="1" kern="0" dirty="0">
                <a:solidFill>
                  <a:schemeClr val="accent3">
                    <a:lumMod val="50000"/>
                  </a:schemeClr>
                </a:solidFill>
                <a:latin typeface="Times New Roman" panose="02020603050405020304" pitchFamily="18" charset="0"/>
                <a:cs typeface="Times New Roman" panose="02020603050405020304" pitchFamily="18" charset="0"/>
              </a:rPr>
              <a:t>statement/statement block</a:t>
            </a:r>
            <a:r>
              <a:rPr lang="en-US" altLang="en-US" sz="3900" kern="0" dirty="0">
                <a:latin typeface="Times New Roman" panose="02020603050405020304" pitchFamily="18" charset="0"/>
                <a:cs typeface="Times New Roman" panose="02020603050405020304" pitchFamily="18" charset="0"/>
              </a:rPr>
              <a:t> is ignored.</a:t>
            </a:r>
            <a:endParaRPr lang="en-GB" altLang="en-US" sz="3900" kern="0" dirty="0">
              <a:latin typeface="Times New Roman" panose="02020603050405020304" pitchFamily="18" charset="0"/>
              <a:cs typeface="Times New Roman" panose="02020603050405020304" pitchFamily="18" charset="0"/>
            </a:endParaRPr>
          </a:p>
          <a:p>
            <a:pPr marL="571500" indent="-571500" algn="just" defTabSz="914400">
              <a:buFont typeface="Arial" panose="020B0604020202020204" pitchFamily="34" charset="0"/>
              <a:buChar char="•"/>
            </a:pPr>
            <a:r>
              <a:rPr lang="en-US" altLang="en-US" sz="3900" kern="0" dirty="0">
                <a:latin typeface="Times New Roman" panose="02020603050405020304" pitchFamily="18" charset="0"/>
                <a:cs typeface="Times New Roman" panose="02020603050405020304" pitchFamily="18" charset="0"/>
              </a:rPr>
              <a:t>Then control passes from the </a:t>
            </a:r>
            <a:r>
              <a:rPr lang="en-US" altLang="en-US" sz="3900" b="1" i="1" kern="0" dirty="0">
                <a:latin typeface="Times New Roman" panose="02020603050405020304" pitchFamily="18" charset="0"/>
                <a:cs typeface="Times New Roman" panose="02020603050405020304" pitchFamily="18" charset="0"/>
              </a:rPr>
              <a:t>if</a:t>
            </a:r>
            <a:r>
              <a:rPr lang="en-US" altLang="en-US" sz="3900" kern="0" dirty="0">
                <a:latin typeface="Times New Roman" panose="02020603050405020304" pitchFamily="18" charset="0"/>
                <a:cs typeface="Times New Roman" panose="02020603050405020304" pitchFamily="18" charset="0"/>
              </a:rPr>
              <a:t> statement to the </a:t>
            </a:r>
            <a:r>
              <a:rPr lang="en-GB" sz="3600" b="1" i="1" kern="0" dirty="0" err="1">
                <a:solidFill>
                  <a:srgbClr val="FF0000"/>
                </a:solidFill>
                <a:latin typeface="Courier New" panose="02070309020205020404" pitchFamily="49" charset="0"/>
                <a:cs typeface="Courier New" panose="02070309020205020404" pitchFamily="49" charset="0"/>
              </a:rPr>
              <a:t>next_statement</a:t>
            </a:r>
            <a:r>
              <a:rPr lang="en-US" altLang="en-US" sz="3900" kern="0" dirty="0">
                <a:latin typeface="Times New Roman" panose="02020603050405020304" pitchFamily="18" charset="0"/>
                <a:cs typeface="Times New Roman" panose="02020603050405020304" pitchFamily="18" charset="0"/>
              </a:rPr>
              <a:t> in the program unless one of the statements contains a </a:t>
            </a:r>
            <a:r>
              <a:rPr lang="en-US" altLang="en-US" sz="3900" b="1" kern="0" dirty="0">
                <a:latin typeface="Times New Roman" panose="02020603050405020304" pitchFamily="18" charset="0"/>
                <a:cs typeface="Times New Roman" panose="02020603050405020304" pitchFamily="18" charset="0"/>
              </a:rPr>
              <a:t>break</a:t>
            </a:r>
            <a:r>
              <a:rPr lang="en-US" altLang="en-US" sz="3900" kern="0" dirty="0">
                <a:latin typeface="Times New Roman" panose="02020603050405020304" pitchFamily="18" charset="0"/>
                <a:cs typeface="Times New Roman" panose="02020603050405020304" pitchFamily="18" charset="0"/>
              </a:rPr>
              <a:t>, </a:t>
            </a:r>
            <a:r>
              <a:rPr lang="en-US" altLang="en-US" sz="3900" b="1" kern="0" dirty="0">
                <a:latin typeface="Times New Roman" panose="02020603050405020304" pitchFamily="18" charset="0"/>
                <a:cs typeface="Times New Roman" panose="02020603050405020304" pitchFamily="18" charset="0"/>
              </a:rPr>
              <a:t>continue</a:t>
            </a:r>
            <a:r>
              <a:rPr lang="en-US" altLang="en-US" sz="3900" kern="0" dirty="0">
                <a:latin typeface="Times New Roman" panose="02020603050405020304" pitchFamily="18" charset="0"/>
                <a:cs typeface="Times New Roman" panose="02020603050405020304" pitchFamily="18" charset="0"/>
              </a:rPr>
              <a:t>, or </a:t>
            </a:r>
            <a:r>
              <a:rPr lang="en-US" altLang="en-US" sz="3900" b="1" kern="0" dirty="0" err="1">
                <a:latin typeface="Times New Roman" panose="02020603050405020304" pitchFamily="18" charset="0"/>
                <a:cs typeface="Times New Roman" panose="02020603050405020304" pitchFamily="18" charset="0"/>
              </a:rPr>
              <a:t>goto</a:t>
            </a:r>
            <a:r>
              <a:rPr lang="en-US" altLang="en-US" sz="3900" b="1" kern="0" dirty="0">
                <a:latin typeface="Times New Roman" panose="02020603050405020304" pitchFamily="18" charset="0"/>
                <a:cs typeface="Times New Roman" panose="02020603050405020304" pitchFamily="18" charset="0"/>
              </a:rPr>
              <a:t> </a:t>
            </a:r>
            <a:r>
              <a:rPr lang="en-US" altLang="en-US" sz="3900" kern="0" dirty="0">
                <a:latin typeface="Times New Roman" panose="02020603050405020304" pitchFamily="18" charset="0"/>
                <a:cs typeface="Times New Roman" panose="02020603050405020304" pitchFamily="18" charset="0"/>
              </a:rPr>
              <a:t>statement.</a:t>
            </a: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Note that there is no semicolon after the </a:t>
            </a:r>
            <a:r>
              <a:rPr lang="en-GB" sz="36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900" kern="0" dirty="0">
                <a:latin typeface="Times New Roman" panose="02020603050405020304" pitchFamily="18" charset="0"/>
                <a:cs typeface="Times New Roman" panose="02020603050405020304" pitchFamily="18" charset="0"/>
              </a:rPr>
              <a:t>. This is because the condition and statement should be put together as a single statement.</a:t>
            </a:r>
            <a:endParaRPr lang="en-IN" sz="3900" kern="0" dirty="0">
              <a:latin typeface="Times New Roman" panose="02020603050405020304" pitchFamily="18" charset="0"/>
              <a:cs typeface="Times New Roman" panose="02020603050405020304" pitchFamily="18" charset="0"/>
            </a:endParaRPr>
          </a:p>
        </p:txBody>
      </p:sp>
      <p:sp>
        <p:nvSpPr>
          <p:cNvPr id="3" name="Rectangle 2"/>
          <p:cNvSpPr/>
          <p:nvPr/>
        </p:nvSpPr>
        <p:spPr>
          <a:xfrm>
            <a:off x="755650" y="2454275"/>
            <a:ext cx="7351712" cy="4031873"/>
          </a:xfrm>
          <a:prstGeom prst="rect">
            <a:avLst/>
          </a:prstGeom>
        </p:spPr>
        <p:txBody>
          <a:bodyPr wrap="square">
            <a:spAutoFit/>
          </a:bodyPr>
          <a:lstStyle/>
          <a:p>
            <a:pPr marL="0" indent="0" defTabSz="914400">
              <a:buNone/>
            </a:pPr>
            <a:r>
              <a:rPr lang="en-GB" sz="3200" b="1" i="1" kern="0" dirty="0">
                <a:latin typeface="Courier New" panose="02070309020205020404" pitchFamily="49" charset="0"/>
                <a:cs typeface="Courier New" panose="02070309020205020404" pitchFamily="49" charset="0"/>
              </a:rPr>
              <a:t>   </a:t>
            </a:r>
            <a:r>
              <a:rPr lang="en-GB" sz="3200" b="1" kern="0" dirty="0">
                <a:latin typeface="Courier New" panose="02070309020205020404" pitchFamily="49" charset="0"/>
                <a:cs typeface="Courier New" panose="02070309020205020404" pitchFamily="49" charset="0"/>
              </a:rPr>
              <a:t>Syntax of the </a:t>
            </a:r>
            <a:r>
              <a:rPr lang="en-GB" sz="3200" b="1" i="1" kern="0" dirty="0">
                <a:latin typeface="Courier New" panose="02070309020205020404" pitchFamily="49" charset="0"/>
                <a:cs typeface="Courier New" panose="02070309020205020404" pitchFamily="49" charset="0"/>
              </a:rPr>
              <a:t>if</a:t>
            </a:r>
            <a:r>
              <a:rPr lang="en-GB" sz="3200" b="1" kern="0" dirty="0">
                <a:latin typeface="Courier New" panose="02070309020205020404" pitchFamily="49" charset="0"/>
                <a:cs typeface="Courier New" panose="02070309020205020404" pitchFamily="49" charset="0"/>
              </a:rPr>
              <a:t>:</a:t>
            </a:r>
          </a:p>
          <a:p>
            <a:pPr marL="0" indent="0" defTabSz="914400">
              <a:buNone/>
            </a:pPr>
            <a:r>
              <a:rPr lang="en-GB" sz="3200" b="1" i="1" kern="0" dirty="0">
                <a:latin typeface="Courier New" panose="02070309020205020404" pitchFamily="49" charset="0"/>
                <a:cs typeface="Courier New" panose="02070309020205020404" pitchFamily="49" charset="0"/>
              </a:rPr>
              <a:t>	if (</a:t>
            </a:r>
            <a:r>
              <a:rPr lang="en-GB" sz="32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200" b="1" i="1" kern="0" dirty="0">
                <a:latin typeface="Courier New" panose="02070309020205020404" pitchFamily="49" charset="0"/>
                <a:cs typeface="Courier New" panose="02070309020205020404" pitchFamily="49" charset="0"/>
              </a:rPr>
              <a:t>) </a:t>
            </a:r>
          </a:p>
          <a:p>
            <a:pPr marL="0" indent="0" defTabSz="914400">
              <a:buNone/>
            </a:pPr>
            <a:r>
              <a:rPr lang="en-GB" sz="3200" b="1" i="1" kern="0" dirty="0">
                <a:latin typeface="Courier New" panose="02070309020205020404" pitchFamily="49" charset="0"/>
                <a:cs typeface="Courier New" panose="02070309020205020404" pitchFamily="49" charset="0"/>
              </a:rPr>
              <a:t>	{ </a:t>
            </a:r>
          </a:p>
          <a:p>
            <a:pPr marL="0" indent="0" defTabSz="914400">
              <a:buNone/>
            </a:pPr>
            <a:r>
              <a:rPr lang="en-GB" sz="3200" b="1" i="1" kern="0" dirty="0">
                <a:latin typeface="Courier New" panose="02070309020205020404" pitchFamily="49" charset="0"/>
                <a:cs typeface="Courier New" panose="02070309020205020404" pitchFamily="49" charset="0"/>
              </a:rPr>
              <a:t>	</a:t>
            </a:r>
            <a:r>
              <a:rPr lang="en-GB" sz="3200" b="1" i="1" kern="0" dirty="0">
                <a:solidFill>
                  <a:schemeClr val="accent2">
                    <a:lumMod val="50000"/>
                  </a:schemeClr>
                </a:solidFill>
                <a:latin typeface="Courier New" panose="02070309020205020404" pitchFamily="49" charset="0"/>
                <a:cs typeface="Courier New" panose="02070309020205020404" pitchFamily="49" charset="0"/>
              </a:rPr>
              <a:t>     </a:t>
            </a:r>
            <a:r>
              <a:rPr lang="en-GB" sz="3200" b="1" i="1" kern="0" dirty="0">
                <a:solidFill>
                  <a:schemeClr val="accent3">
                    <a:lumMod val="50000"/>
                  </a:schemeClr>
                </a:solidFill>
                <a:latin typeface="Courier New" panose="02070309020205020404" pitchFamily="49" charset="0"/>
                <a:cs typeface="Courier New" panose="02070309020205020404" pitchFamily="49" charset="0"/>
              </a:rPr>
              <a:t>statement 1; </a:t>
            </a:r>
          </a:p>
          <a:p>
            <a:pPr marL="0" indent="0" defTabSz="914400">
              <a:buNone/>
            </a:pPr>
            <a:r>
              <a:rPr lang="en-GB" sz="3200" b="1" i="1" kern="0" dirty="0">
                <a:solidFill>
                  <a:schemeClr val="accent3">
                    <a:lumMod val="50000"/>
                  </a:schemeClr>
                </a:solidFill>
                <a:latin typeface="Courier New" panose="02070309020205020404" pitchFamily="49" charset="0"/>
                <a:cs typeface="Courier New" panose="02070309020205020404" pitchFamily="49" charset="0"/>
              </a:rPr>
              <a:t>	     ............ 	</a:t>
            </a:r>
          </a:p>
          <a:p>
            <a:pPr marL="0" indent="0" defTabSz="914400">
              <a:buNone/>
            </a:pPr>
            <a:r>
              <a:rPr lang="en-GB" sz="3200" b="1" i="1" kern="0" dirty="0">
                <a:solidFill>
                  <a:schemeClr val="accent3">
                    <a:lumMod val="50000"/>
                  </a:schemeClr>
                </a:solidFill>
                <a:latin typeface="Courier New" panose="02070309020205020404" pitchFamily="49" charset="0"/>
                <a:cs typeface="Courier New" panose="02070309020205020404" pitchFamily="49" charset="0"/>
              </a:rPr>
              <a:t>	     statement n;</a:t>
            </a:r>
            <a:r>
              <a:rPr lang="en-GB" sz="3200" b="1" i="1" kern="0" dirty="0">
                <a:solidFill>
                  <a:schemeClr val="accent2">
                    <a:lumMod val="50000"/>
                  </a:schemeClr>
                </a:solidFill>
                <a:latin typeface="Courier New" panose="02070309020205020404" pitchFamily="49" charset="0"/>
                <a:cs typeface="Courier New" panose="02070309020205020404" pitchFamily="49" charset="0"/>
              </a:rPr>
              <a:t> </a:t>
            </a:r>
          </a:p>
          <a:p>
            <a:pPr marL="0" indent="0" defTabSz="914400">
              <a:buNone/>
            </a:pPr>
            <a:r>
              <a:rPr lang="en-GB" sz="3200" b="1" i="1" kern="0" dirty="0">
                <a:latin typeface="Courier New" panose="02070309020205020404" pitchFamily="49" charset="0"/>
                <a:cs typeface="Courier New" panose="02070309020205020404" pitchFamily="49" charset="0"/>
              </a:rPr>
              <a:t>	} </a:t>
            </a:r>
          </a:p>
          <a:p>
            <a:pPr marL="0" indent="0" defTabSz="914400">
              <a:buNone/>
            </a:pPr>
            <a:r>
              <a:rPr lang="en-GB" sz="3200" b="1" i="1" kern="0" dirty="0">
                <a:latin typeface="Courier New" panose="02070309020205020404" pitchFamily="49" charset="0"/>
                <a:cs typeface="Courier New" panose="02070309020205020404" pitchFamily="49" charset="0"/>
              </a:rPr>
              <a:t>   </a:t>
            </a:r>
            <a:r>
              <a:rPr lang="en-GB" sz="3200" b="1" i="1" kern="0" dirty="0" err="1">
                <a:solidFill>
                  <a:srgbClr val="FF0000"/>
                </a:solidFill>
                <a:latin typeface="Courier New" panose="02070309020205020404" pitchFamily="49" charset="0"/>
                <a:cs typeface="Courier New" panose="02070309020205020404" pitchFamily="49" charset="0"/>
              </a:rPr>
              <a:t>next_statement</a:t>
            </a:r>
            <a:r>
              <a:rPr lang="en-GB" sz="3200" b="1" i="1" kern="0" dirty="0">
                <a:solidFill>
                  <a:srgbClr val="FF0000"/>
                </a:solidFill>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40DCD29-9836-6D87-6D23-8828B1E18A81}"/>
              </a:ext>
            </a:extLst>
          </p:cNvPr>
          <p:cNvSpPr/>
          <p:nvPr/>
        </p:nvSpPr>
        <p:spPr>
          <a:xfrm>
            <a:off x="3432945" y="473075"/>
            <a:ext cx="5323705" cy="707886"/>
          </a:xfrm>
          <a:prstGeom prst="rect">
            <a:avLst/>
          </a:prstGeom>
        </p:spPr>
        <p:txBody>
          <a:bodyPr wrap="square">
            <a:spAutoFit/>
          </a:bodyPr>
          <a:lstStyle/>
          <a:p>
            <a:pPr defTabSz="914400"/>
            <a:r>
              <a:rPr lang="en-GB" sz="4000" b="1" i="1" kern="0" dirty="0">
                <a:solidFill>
                  <a:srgbClr val="005893"/>
                </a:solidFill>
                <a:latin typeface="Times New Roman" panose="02020603050405020304" pitchFamily="18" charset="0"/>
                <a:cs typeface="Times New Roman" panose="02020603050405020304" pitchFamily="18" charset="0"/>
              </a:rPr>
              <a:t>if</a:t>
            </a:r>
            <a:r>
              <a:rPr lang="en-GB" sz="4000" kern="0" dirty="0">
                <a:solidFill>
                  <a:srgbClr val="005893"/>
                </a:solidFill>
                <a:latin typeface="Times New Roman" panose="02020603050405020304" pitchFamily="18" charset="0"/>
                <a:cs typeface="Times New Roman" panose="02020603050405020304" pitchFamily="18" charset="0"/>
              </a:rPr>
              <a:t> statement….contd.,</a:t>
            </a:r>
            <a:endParaRPr lang="en-IN" sz="4000" kern="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01982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5363"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536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5365"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536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5368"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object 9"/>
          <p:cNvSpPr txBox="1">
            <a:spLocks noChangeArrowheads="1"/>
          </p:cNvSpPr>
          <p:nvPr/>
        </p:nvSpPr>
        <p:spPr bwMode="auto">
          <a:xfrm>
            <a:off x="1004888" y="1235075"/>
            <a:ext cx="18530887" cy="62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sz="4000" b="1" dirty="0">
                <a:latin typeface="Times New Roman" panose="02020603050405020304" pitchFamily="18" charset="0"/>
                <a:cs typeface="Times New Roman" panose="02020603050405020304" pitchFamily="18" charset="0"/>
              </a:rPr>
              <a:t>Program to find whether an array of integers contains a duplicate number.</a:t>
            </a:r>
            <a:endParaRPr lang="en-IN" altLang="en-US" sz="3200" dirty="0">
              <a:latin typeface="Times New Roman" panose="02020603050405020304" pitchFamily="18" charset="0"/>
              <a:cs typeface="Times New Roman" panose="02020603050405020304" pitchFamily="18" charset="0"/>
            </a:endParaRPr>
          </a:p>
        </p:txBody>
      </p:sp>
      <p:sp>
        <p:nvSpPr>
          <p:cNvPr id="12" name="object 9"/>
          <p:cNvSpPr txBox="1">
            <a:spLocks noChangeArrowheads="1"/>
          </p:cNvSpPr>
          <p:nvPr/>
        </p:nvSpPr>
        <p:spPr bwMode="auto">
          <a:xfrm>
            <a:off x="2660650" y="2149475"/>
            <a:ext cx="7010400" cy="838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altLang="en-US" sz="3200" dirty="0">
                <a:latin typeface="Times New Roman" panose="02020603050405020304" pitchFamily="18" charset="0"/>
                <a:cs typeface="Times New Roman" panose="02020603050405020304" pitchFamily="18" charset="0"/>
              </a:rPr>
              <a:t>#include &lt;</a:t>
            </a:r>
            <a:r>
              <a:rPr lang="en-IN" altLang="en-US" sz="3200" dirty="0" err="1">
                <a:latin typeface="Times New Roman" panose="02020603050405020304" pitchFamily="18" charset="0"/>
                <a:cs typeface="Times New Roman" panose="02020603050405020304" pitchFamily="18" charset="0"/>
              </a:rPr>
              <a:t>stdio.h</a:t>
            </a:r>
            <a:r>
              <a:rPr lang="en-IN" altLang="en-US" sz="3200" dirty="0">
                <a:latin typeface="Times New Roman" panose="02020603050405020304" pitchFamily="18" charset="0"/>
                <a:cs typeface="Times New Roman" panose="02020603050405020304" pitchFamily="18" charset="0"/>
              </a:rPr>
              <a:t>&gt;</a:t>
            </a:r>
          </a:p>
          <a:p>
            <a:r>
              <a:rPr lang="en-IN" altLang="en-US" sz="3200" dirty="0">
                <a:latin typeface="Times New Roman" panose="02020603050405020304" pitchFamily="18" charset="0"/>
                <a:cs typeface="Times New Roman" panose="02020603050405020304" pitchFamily="18" charset="0"/>
              </a:rPr>
              <a:t>#include &lt;</a:t>
            </a:r>
            <a:r>
              <a:rPr lang="en-IN" altLang="en-US" sz="3200" dirty="0" err="1">
                <a:latin typeface="Times New Roman" panose="02020603050405020304" pitchFamily="18" charset="0"/>
                <a:cs typeface="Times New Roman" panose="02020603050405020304" pitchFamily="18" charset="0"/>
              </a:rPr>
              <a:t>conio.h</a:t>
            </a:r>
            <a:r>
              <a:rPr lang="en-IN" altLang="en-US" sz="3200" dirty="0">
                <a:latin typeface="Times New Roman" panose="02020603050405020304" pitchFamily="18" charset="0"/>
                <a:cs typeface="Times New Roman" panose="02020603050405020304" pitchFamily="18" charset="0"/>
              </a:rPr>
              <a:t>&gt;</a:t>
            </a:r>
          </a:p>
          <a:p>
            <a:r>
              <a:rPr lang="en-IN" altLang="en-US" sz="3200" dirty="0" err="1">
                <a:latin typeface="Times New Roman" panose="02020603050405020304" pitchFamily="18" charset="0"/>
                <a:cs typeface="Times New Roman" panose="02020603050405020304" pitchFamily="18" charset="0"/>
              </a:rPr>
              <a:t>int</a:t>
            </a:r>
            <a:r>
              <a:rPr lang="en-IN" altLang="en-US" sz="3200" dirty="0">
                <a:latin typeface="Times New Roman" panose="02020603050405020304" pitchFamily="18" charset="0"/>
                <a:cs typeface="Times New Roman" panose="02020603050405020304" pitchFamily="18" charset="0"/>
              </a:rPr>
              <a:t> main()</a:t>
            </a:r>
          </a:p>
          <a:p>
            <a:r>
              <a:rPr lang="en-IN" altLang="en-US" sz="3200" dirty="0">
                <a:latin typeface="Times New Roman" panose="02020603050405020304" pitchFamily="18" charset="0"/>
                <a:cs typeface="Times New Roman" panose="02020603050405020304" pitchFamily="18" charset="0"/>
              </a:rPr>
              <a:t>{</a:t>
            </a:r>
          </a:p>
          <a:p>
            <a:r>
              <a:rPr lang="en-IN" altLang="en-US" sz="3200" dirty="0" err="1">
                <a:latin typeface="Times New Roman" panose="02020603050405020304" pitchFamily="18" charset="0"/>
                <a:cs typeface="Times New Roman" panose="02020603050405020304" pitchFamily="18" charset="0"/>
              </a:rPr>
              <a:t>int</a:t>
            </a:r>
            <a:r>
              <a:rPr lang="en-IN" altLang="en-US" sz="3200" dirty="0">
                <a:latin typeface="Times New Roman" panose="02020603050405020304" pitchFamily="18" charset="0"/>
                <a:cs typeface="Times New Roman" panose="02020603050405020304" pitchFamily="18" charset="0"/>
              </a:rPr>
              <a:t> array[10],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 n, j, flag =0;</a:t>
            </a:r>
          </a:p>
          <a:p>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("\n Enter the size of the array : ");</a:t>
            </a:r>
          </a:p>
          <a:p>
            <a:r>
              <a:rPr lang="en-IN" altLang="en-US" sz="3200" dirty="0" err="1">
                <a:latin typeface="Times New Roman" panose="02020603050405020304" pitchFamily="18" charset="0"/>
                <a:cs typeface="Times New Roman" panose="02020603050405020304" pitchFamily="18" charset="0"/>
              </a:rPr>
              <a:t>scanf</a:t>
            </a:r>
            <a:r>
              <a:rPr lang="en-IN" altLang="en-US" sz="3200" dirty="0">
                <a:latin typeface="Times New Roman" panose="02020603050405020304" pitchFamily="18" charset="0"/>
                <a:cs typeface="Times New Roman" panose="02020603050405020304" pitchFamily="18" charset="0"/>
              </a:rPr>
              <a:t>("%d", &amp;n);</a:t>
            </a:r>
          </a:p>
          <a:p>
            <a:r>
              <a:rPr lang="en-IN" altLang="en-US" sz="3200" dirty="0">
                <a:latin typeface="Times New Roman" panose="02020603050405020304" pitchFamily="18" charset="0"/>
                <a:cs typeface="Times New Roman" panose="02020603050405020304" pitchFamily="18" charset="0"/>
              </a:rPr>
              <a:t>for(</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=0;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&lt;n;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a:t>
            </a:r>
          </a:p>
          <a:p>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("\n array[%d] = ",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a:t>
            </a:r>
          </a:p>
          <a:p>
            <a:r>
              <a:rPr lang="en-IN" altLang="en-US" sz="3200" dirty="0" err="1">
                <a:latin typeface="Times New Roman" panose="02020603050405020304" pitchFamily="18" charset="0"/>
                <a:cs typeface="Times New Roman" panose="02020603050405020304" pitchFamily="18" charset="0"/>
              </a:rPr>
              <a:t>scanf</a:t>
            </a:r>
            <a:r>
              <a:rPr lang="en-IN" altLang="en-US" sz="3200" dirty="0">
                <a:latin typeface="Times New Roman" panose="02020603050405020304" pitchFamily="18" charset="0"/>
                <a:cs typeface="Times New Roman" panose="02020603050405020304" pitchFamily="18" charset="0"/>
              </a:rPr>
              <a:t>("%d", &amp;array[</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for(</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=0;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&lt;n;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   for(j=i+1; j&lt;n; j++)</a:t>
            </a:r>
          </a:p>
          <a:p>
            <a:r>
              <a:rPr lang="en-IN" altLang="en-US" sz="3200" dirty="0">
                <a:latin typeface="Times New Roman" panose="02020603050405020304" pitchFamily="18" charset="0"/>
                <a:cs typeface="Times New Roman" panose="02020603050405020304" pitchFamily="18" charset="0"/>
              </a:rPr>
              <a:t>  {</a:t>
            </a:r>
          </a:p>
          <a:p>
            <a:r>
              <a:rPr lang="en-IN" altLang="en-US" sz="3200" dirty="0">
                <a:latin typeface="Times New Roman" panose="02020603050405020304" pitchFamily="18" charset="0"/>
                <a:cs typeface="Times New Roman" panose="02020603050405020304" pitchFamily="18" charset="0"/>
              </a:rPr>
              <a:t>   if(array[</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 == array[j] &amp;&amp;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!=j)</a:t>
            </a:r>
          </a:p>
        </p:txBody>
      </p:sp>
      <p:sp>
        <p:nvSpPr>
          <p:cNvPr id="14" name="object 9"/>
          <p:cNvSpPr txBox="1">
            <a:spLocks noChangeArrowheads="1"/>
          </p:cNvSpPr>
          <p:nvPr/>
        </p:nvSpPr>
        <p:spPr bwMode="auto">
          <a:xfrm>
            <a:off x="10672762" y="2001838"/>
            <a:ext cx="7010400" cy="54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altLang="en-US" sz="3200" dirty="0">
                <a:latin typeface="Times New Roman" panose="02020603050405020304" pitchFamily="18" charset="0"/>
                <a:cs typeface="Times New Roman" panose="02020603050405020304" pitchFamily="18" charset="0"/>
              </a:rPr>
              <a:t>  {</a:t>
            </a:r>
          </a:p>
          <a:p>
            <a:r>
              <a:rPr lang="en-IN" altLang="en-US" sz="3200" dirty="0">
                <a:latin typeface="Times New Roman" panose="02020603050405020304" pitchFamily="18" charset="0"/>
                <a:cs typeface="Times New Roman" panose="02020603050405020304" pitchFamily="18" charset="0"/>
              </a:rPr>
              <a:t>  flag =1;</a:t>
            </a:r>
          </a:p>
          <a:p>
            <a:r>
              <a:rPr lang="en-IN" altLang="en-US" sz="3200" dirty="0">
                <a:latin typeface="Times New Roman" panose="02020603050405020304" pitchFamily="18" charset="0"/>
                <a:cs typeface="Times New Roman" panose="02020603050405020304" pitchFamily="18" charset="0"/>
              </a:rPr>
              <a:t>  </a:t>
            </a:r>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("\n Duplicate numbers found at locations %d and %d",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 j);</a:t>
            </a:r>
          </a:p>
          <a:p>
            <a:r>
              <a:rPr lang="en-IN" altLang="en-US" sz="3200" dirty="0">
                <a:latin typeface="Times New Roman" panose="02020603050405020304" pitchFamily="18" charset="0"/>
                <a:cs typeface="Times New Roman" panose="02020603050405020304" pitchFamily="18" charset="0"/>
              </a:rPr>
              <a:t>  }</a:t>
            </a:r>
          </a:p>
          <a:p>
            <a:r>
              <a:rPr lang="en-IN" altLang="en-US" sz="3200" dirty="0">
                <a:latin typeface="Times New Roman" panose="02020603050405020304" pitchFamily="18" charset="0"/>
                <a:cs typeface="Times New Roman" panose="02020603050405020304" pitchFamily="18" charset="0"/>
              </a:rPr>
              <a:t>  }</a:t>
            </a:r>
          </a:p>
          <a:p>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if(flag == 0)</a:t>
            </a:r>
          </a:p>
          <a:p>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("\n No Duplicates Found");</a:t>
            </a:r>
          </a:p>
          <a:p>
            <a:r>
              <a:rPr lang="en-IN" altLang="en-US" sz="3200" dirty="0">
                <a:latin typeface="Times New Roman" panose="02020603050405020304" pitchFamily="18" charset="0"/>
                <a:cs typeface="Times New Roman" panose="02020603050405020304" pitchFamily="18" charset="0"/>
              </a:rPr>
              <a:t>return 0;</a:t>
            </a:r>
          </a:p>
          <a:p>
            <a:r>
              <a:rPr lang="en-IN"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174254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8763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Inserting an Element in an Array</a:t>
            </a:r>
          </a:p>
        </p:txBody>
      </p:sp>
      <p:sp>
        <p:nvSpPr>
          <p:cNvPr id="13" name="object 9"/>
          <p:cNvSpPr txBox="1">
            <a:spLocks noChangeArrowheads="1"/>
          </p:cNvSpPr>
          <p:nvPr/>
        </p:nvSpPr>
        <p:spPr bwMode="auto">
          <a:xfrm>
            <a:off x="1004888" y="1199789"/>
            <a:ext cx="18343561" cy="542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If an element has to be inserted at the end of an existing array, then the task of insertion is quite simple. We just have to add 1 to the </a:t>
            </a:r>
            <a:r>
              <a:rPr lang="en-IN" altLang="en-US" sz="3900" dirty="0" err="1">
                <a:latin typeface="Times New Roman" panose="02020603050405020304" pitchFamily="18" charset="0"/>
                <a:cs typeface="Times New Roman" panose="02020603050405020304" pitchFamily="18" charset="0"/>
              </a:rPr>
              <a:t>upper_bound</a:t>
            </a:r>
            <a:r>
              <a:rPr lang="en-IN" altLang="en-US" sz="3900" dirty="0">
                <a:latin typeface="Times New Roman" panose="02020603050405020304" pitchFamily="18" charset="0"/>
                <a:cs typeface="Times New Roman" panose="02020603050405020304" pitchFamily="18" charset="0"/>
              </a:rPr>
              <a:t> and assign the value. </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Here, we assume that the memory space allocated for the array is still available. For example, if an array is declared to contain 10 elements, but currently it has only 8 elements, then obviously there is space to accommodate two more elements. But if it already has 10 elements, then we will not be able to add another element to it.</a:t>
            </a:r>
          </a:p>
        </p:txBody>
      </p:sp>
      <p:pic>
        <p:nvPicPr>
          <p:cNvPr id="2" name="Picture 1"/>
          <p:cNvPicPr>
            <a:picLocks noChangeAspect="1"/>
          </p:cNvPicPr>
          <p:nvPr/>
        </p:nvPicPr>
        <p:blipFill>
          <a:blip r:embed="rId3"/>
          <a:stretch>
            <a:fillRect/>
          </a:stretch>
        </p:blipFill>
        <p:spPr>
          <a:xfrm>
            <a:off x="5480050" y="7102475"/>
            <a:ext cx="9144000" cy="3429000"/>
          </a:xfrm>
          <a:prstGeom prst="rect">
            <a:avLst/>
          </a:prstGeom>
        </p:spPr>
      </p:pic>
    </p:spTree>
    <p:extLst>
      <p:ext uri="{BB962C8B-B14F-4D97-AF65-F5344CB8AC3E}">
        <p14:creationId xmlns:p14="http://schemas.microsoft.com/office/powerpoint/2010/main" val="38975727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8763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Inserting an Element in an Array</a:t>
            </a:r>
          </a:p>
        </p:txBody>
      </p:sp>
      <p:sp>
        <p:nvSpPr>
          <p:cNvPr id="13" name="object 9"/>
          <p:cNvSpPr txBox="1">
            <a:spLocks noChangeArrowheads="1"/>
          </p:cNvSpPr>
          <p:nvPr/>
        </p:nvSpPr>
        <p:spPr bwMode="auto">
          <a:xfrm>
            <a:off x="603250" y="1199789"/>
            <a:ext cx="18919825" cy="1812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If an element has to be inserted in the middle of the array, then the task of insertion involves the algorithm shown here. </a:t>
            </a:r>
          </a:p>
        </p:txBody>
      </p:sp>
      <p:pic>
        <p:nvPicPr>
          <p:cNvPr id="12" name="Picture 11"/>
          <p:cNvPicPr>
            <a:picLocks noChangeAspect="1"/>
          </p:cNvPicPr>
          <p:nvPr/>
        </p:nvPicPr>
        <p:blipFill>
          <a:blip r:embed="rId3"/>
          <a:stretch>
            <a:fillRect/>
          </a:stretch>
        </p:blipFill>
        <p:spPr>
          <a:xfrm>
            <a:off x="8858390" y="2841880"/>
            <a:ext cx="10947260" cy="6394195"/>
          </a:xfrm>
          <a:prstGeom prst="rect">
            <a:avLst/>
          </a:prstGeom>
        </p:spPr>
      </p:pic>
      <p:sp>
        <p:nvSpPr>
          <p:cNvPr id="14" name="object 9"/>
          <p:cNvSpPr txBox="1">
            <a:spLocks noChangeArrowheads="1"/>
          </p:cNvSpPr>
          <p:nvPr/>
        </p:nvSpPr>
        <p:spPr bwMode="auto">
          <a:xfrm>
            <a:off x="679450" y="3444875"/>
            <a:ext cx="8124895" cy="632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To do this process, the location where the new element will be inserted is to be found out.</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Then all the elements to the right of this array location has to be moved one position right, so that space can be created to store the new value.</a:t>
            </a:r>
          </a:p>
        </p:txBody>
      </p:sp>
    </p:spTree>
    <p:extLst>
      <p:ext uri="{BB962C8B-B14F-4D97-AF65-F5344CB8AC3E}">
        <p14:creationId xmlns:p14="http://schemas.microsoft.com/office/powerpoint/2010/main" val="29051013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8763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Deleting an Element in an Array</a:t>
            </a:r>
          </a:p>
        </p:txBody>
      </p:sp>
      <p:sp>
        <p:nvSpPr>
          <p:cNvPr id="13" name="object 9"/>
          <p:cNvSpPr txBox="1">
            <a:spLocks noChangeArrowheads="1"/>
          </p:cNvSpPr>
          <p:nvPr/>
        </p:nvSpPr>
        <p:spPr bwMode="auto">
          <a:xfrm>
            <a:off x="603250" y="1199789"/>
            <a:ext cx="18919825" cy="2617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Deleting an element from an array means removing a data element from an already existing array. Deleting an element at the end of the existing array is quite simple.</a:t>
            </a:r>
          </a:p>
          <a:p>
            <a:pPr eaLnBrk="1" hangingPunct="1">
              <a:lnSpc>
                <a:spcPct val="150000"/>
              </a:lnSpc>
              <a:spcBef>
                <a:spcPts val="100"/>
              </a:spcBef>
              <a:buFont typeface="Arial" panose="020B0604020202020204" pitchFamily="34" charset="0"/>
              <a:buChar char="•"/>
              <a:defRPr/>
            </a:pPr>
            <a:endParaRPr lang="en-IN" altLang="en-US" sz="39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0531453" y="3023947"/>
            <a:ext cx="7839260" cy="2711323"/>
          </a:xfrm>
          <a:prstGeom prst="rect">
            <a:avLst/>
          </a:prstGeom>
        </p:spPr>
      </p:pic>
      <p:pic>
        <p:nvPicPr>
          <p:cNvPr id="3" name="Picture 2"/>
          <p:cNvPicPr>
            <a:picLocks noChangeAspect="1"/>
          </p:cNvPicPr>
          <p:nvPr/>
        </p:nvPicPr>
        <p:blipFill>
          <a:blip r:embed="rId4"/>
          <a:stretch>
            <a:fillRect/>
          </a:stretch>
        </p:blipFill>
        <p:spPr>
          <a:xfrm>
            <a:off x="10190621" y="6035675"/>
            <a:ext cx="9332454" cy="4943429"/>
          </a:xfrm>
          <a:prstGeom prst="rect">
            <a:avLst/>
          </a:prstGeom>
        </p:spPr>
      </p:pic>
      <p:sp>
        <p:nvSpPr>
          <p:cNvPr id="15" name="object 9"/>
          <p:cNvSpPr txBox="1">
            <a:spLocks noChangeArrowheads="1"/>
          </p:cNvSpPr>
          <p:nvPr/>
        </p:nvSpPr>
        <p:spPr bwMode="auto">
          <a:xfrm>
            <a:off x="673172" y="3137201"/>
            <a:ext cx="8124895" cy="722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To delete an element in the middle of an array, we must first find the location from where the element has to be deleted and then move all the elements one position towards left.</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Thus the space vacated by the deleted element will be occupied by rest of the elements.</a:t>
            </a:r>
          </a:p>
        </p:txBody>
      </p:sp>
    </p:spTree>
    <p:extLst>
      <p:ext uri="{BB962C8B-B14F-4D97-AF65-F5344CB8AC3E}">
        <p14:creationId xmlns:p14="http://schemas.microsoft.com/office/powerpoint/2010/main" val="33736972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8763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Two Dimensional Arrays</a:t>
            </a:r>
          </a:p>
        </p:txBody>
      </p:sp>
      <mc:AlternateContent xmlns:mc="http://schemas.openxmlformats.org/markup-compatibility/2006" xmlns:a14="http://schemas.microsoft.com/office/drawing/2010/main">
        <mc:Choice Requires="a14">
          <p:sp>
            <p:nvSpPr>
              <p:cNvPr id="13" name="object 9"/>
              <p:cNvSpPr txBox="1">
                <a:spLocks noChangeArrowheads="1"/>
              </p:cNvSpPr>
              <p:nvPr/>
            </p:nvSpPr>
            <p:spPr bwMode="auto">
              <a:xfrm>
                <a:off x="1004888" y="1199789"/>
                <a:ext cx="18343561" cy="100046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A two-dimensional array is declared as:  </a:t>
                </a:r>
                <a:r>
                  <a:rPr lang="en-IN" altLang="en-US" sz="3900" dirty="0">
                    <a:latin typeface="+mn-lt"/>
                    <a:cs typeface="Times New Roman" panose="02020603050405020304" pitchFamily="18" charset="0"/>
                  </a:rPr>
                  <a:t>data_type array_name[</a:t>
                </a:r>
                <a:r>
                  <a:rPr lang="en-IN" altLang="en-US" sz="3900" dirty="0" err="1">
                    <a:latin typeface="+mn-lt"/>
                    <a:cs typeface="Times New Roman" panose="02020603050405020304" pitchFamily="18" charset="0"/>
                  </a:rPr>
                  <a:t>row_size</a:t>
                </a:r>
                <a:r>
                  <a:rPr lang="en-IN" altLang="en-US" sz="3900" dirty="0">
                    <a:latin typeface="+mn-lt"/>
                    <a:cs typeface="Times New Roman" panose="02020603050405020304" pitchFamily="18" charset="0"/>
                  </a:rPr>
                  <a:t>][</a:t>
                </a:r>
                <a:r>
                  <a:rPr lang="en-IN" altLang="en-US" sz="3900" dirty="0" err="1">
                    <a:latin typeface="+mn-lt"/>
                    <a:cs typeface="Times New Roman" panose="02020603050405020304" pitchFamily="18" charset="0"/>
                  </a:rPr>
                  <a:t>column_size</a:t>
                </a:r>
                <a:r>
                  <a:rPr lang="en-IN" altLang="en-US" sz="3900" dirty="0">
                    <a:latin typeface="+mn-lt"/>
                    <a:cs typeface="Times New Roman" panose="02020603050405020304" pitchFamily="18" charset="0"/>
                  </a:rPr>
                  <a:t>];</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Therefore, a two-dimensional </a:t>
                </a:r>
                <a14:m>
                  <m:oMath xmlns:m="http://schemas.openxmlformats.org/officeDocument/2006/math">
                    <m:r>
                      <a:rPr lang="en-US" altLang="en-US" sz="3900" b="0" i="1" smtClean="0">
                        <a:latin typeface="Cambria Math" panose="02040503050406030204" pitchFamily="18" charset="0"/>
                        <a:cs typeface="Times New Roman" panose="02020603050405020304" pitchFamily="18" charset="0"/>
                      </a:rPr>
                      <m:t>𝑚</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𝑛</m:t>
                    </m:r>
                  </m:oMath>
                </a14:m>
                <a:r>
                  <a:rPr lang="en-IN" altLang="en-US" sz="3900" dirty="0">
                    <a:latin typeface="Times New Roman" panose="02020603050405020304" pitchFamily="18" charset="0"/>
                    <a:cs typeface="Times New Roman" panose="02020603050405020304" pitchFamily="18" charset="0"/>
                  </a:rPr>
                  <a:t> array contains m*n data elements and each element is accessed using two subscripts, </a:t>
                </a:r>
                <a:r>
                  <a:rPr lang="en-IN" altLang="en-US" sz="3900" dirty="0" err="1">
                    <a:latin typeface="Times New Roman" panose="02020603050405020304" pitchFamily="18" charset="0"/>
                    <a:cs typeface="Times New Roman" panose="02020603050405020304" pitchFamily="18" charset="0"/>
                  </a:rPr>
                  <a:t>i</a:t>
                </a:r>
                <a:r>
                  <a:rPr lang="en-IN" altLang="en-US" sz="3900" dirty="0">
                    <a:latin typeface="Times New Roman" panose="02020603050405020304" pitchFamily="18" charset="0"/>
                    <a:cs typeface="Times New Roman" panose="02020603050405020304" pitchFamily="18" charset="0"/>
                  </a:rPr>
                  <a:t> and j, where </a:t>
                </a:r>
                <a:r>
                  <a:rPr lang="en-IN" altLang="en-US" sz="3900" dirty="0" err="1">
                    <a:latin typeface="Times New Roman" panose="02020603050405020304" pitchFamily="18" charset="0"/>
                    <a:cs typeface="Times New Roman" panose="02020603050405020304" pitchFamily="18" charset="0"/>
                  </a:rPr>
                  <a:t>i</a:t>
                </a:r>
                <a:r>
                  <a:rPr lang="en-IN" altLang="en-US" sz="3900" dirty="0">
                    <a:latin typeface="Times New Roman" panose="02020603050405020304" pitchFamily="18" charset="0"/>
                    <a:cs typeface="Times New Roman" panose="02020603050405020304" pitchFamily="18" charset="0"/>
                  </a:rPr>
                  <a:t> &lt;= m and j &lt;= n.</a:t>
                </a:r>
              </a:p>
              <a:p>
                <a:pPr eaLnBrk="1" hangingPunct="1">
                  <a:lnSpc>
                    <a:spcPct val="150000"/>
                  </a:lnSpc>
                  <a:spcBef>
                    <a:spcPts val="100"/>
                  </a:spcBef>
                  <a:buFont typeface="Arial" panose="020B0604020202020204" pitchFamily="34" charset="0"/>
                  <a:buChar char="•"/>
                  <a:defRPr/>
                </a:pPr>
                <a:endParaRPr lang="en-US" altLang="en-US" sz="39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Arial" panose="020B0604020202020204" pitchFamily="34" charset="0"/>
                  <a:buChar char="•"/>
                  <a:defRPr/>
                </a:pPr>
                <a:endParaRPr lang="en-US" altLang="en-US" sz="39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Arial" panose="020B0604020202020204" pitchFamily="34" charset="0"/>
                  <a:buChar char="•"/>
                  <a:defRPr/>
                </a:pPr>
                <a:endParaRPr lang="en-US" altLang="en-US" sz="39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Arial" panose="020B0604020202020204" pitchFamily="34" charset="0"/>
                  <a:buChar char="•"/>
                  <a:defRPr/>
                </a:pPr>
                <a:endParaRPr lang="en-US" altLang="en-US" sz="39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A two-dimensional array is initialized in the same way as a one-dimensional array is initialized. For example:   </a:t>
                </a:r>
                <a:r>
                  <a:rPr lang="en-IN" altLang="en-US" sz="3900" dirty="0" err="1">
                    <a:latin typeface="+mj-lt"/>
                    <a:cs typeface="Times New Roman" panose="02020603050405020304" pitchFamily="18" charset="0"/>
                  </a:rPr>
                  <a:t>int</a:t>
                </a:r>
                <a:r>
                  <a:rPr lang="en-IN" altLang="en-US" sz="3900" dirty="0">
                    <a:latin typeface="+mj-lt"/>
                    <a:cs typeface="Times New Roman" panose="02020603050405020304" pitchFamily="18" charset="0"/>
                  </a:rPr>
                  <a:t> marks[2][3]={90, 87, 78, 68, 62, 71};</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Note that the initialization of a two-dimensional array is done row by row. The above statement can also be written as:   </a:t>
                </a:r>
                <a:r>
                  <a:rPr lang="en-IN" altLang="en-US" sz="3900" dirty="0" err="1">
                    <a:latin typeface="+mn-lt"/>
                    <a:cs typeface="Times New Roman" panose="02020603050405020304" pitchFamily="18" charset="0"/>
                  </a:rPr>
                  <a:t>int</a:t>
                </a:r>
                <a:r>
                  <a:rPr lang="en-IN" altLang="en-US" sz="3900" dirty="0">
                    <a:latin typeface="+mn-lt"/>
                    <a:cs typeface="Times New Roman" panose="02020603050405020304" pitchFamily="18" charset="0"/>
                  </a:rPr>
                  <a:t> marks[2][3]={{90,87,78},{68, 62, 71}};</a:t>
                </a:r>
              </a:p>
            </p:txBody>
          </p:sp>
        </mc:Choice>
        <mc:Fallback xmlns="">
          <p:sp>
            <p:nvSpPr>
              <p:cNvPr id="13" name="object 9"/>
              <p:cNvSpPr txBox="1">
                <a:spLocks noRot="1" noChangeAspect="1" noMove="1" noResize="1" noEditPoints="1" noAdjustHandles="1" noChangeArrowheads="1" noChangeShapeType="1" noTextEdit="1"/>
              </p:cNvSpPr>
              <p:nvPr/>
            </p:nvSpPr>
            <p:spPr bwMode="auto">
              <a:xfrm>
                <a:off x="1004888" y="1199789"/>
                <a:ext cx="18343561" cy="10004662"/>
              </a:xfrm>
              <a:prstGeom prst="rect">
                <a:avLst/>
              </a:prstGeom>
              <a:blipFill rotWithShape="0">
                <a:blip r:embed="rId3"/>
                <a:stretch>
                  <a:fillRect l="-1462" r="-1396" b="-11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pic>
        <p:nvPicPr>
          <p:cNvPr id="3" name="Picture 2"/>
          <p:cNvPicPr>
            <a:picLocks noChangeAspect="1"/>
          </p:cNvPicPr>
          <p:nvPr/>
        </p:nvPicPr>
        <p:blipFill>
          <a:blip r:embed="rId4"/>
          <a:stretch>
            <a:fillRect/>
          </a:stretch>
        </p:blipFill>
        <p:spPr>
          <a:xfrm>
            <a:off x="2162342" y="4023161"/>
            <a:ext cx="15779416" cy="3626565"/>
          </a:xfrm>
          <a:prstGeom prst="rect">
            <a:avLst/>
          </a:prstGeom>
        </p:spPr>
      </p:pic>
    </p:spTree>
    <p:extLst>
      <p:ext uri="{BB962C8B-B14F-4D97-AF65-F5344CB8AC3E}">
        <p14:creationId xmlns:p14="http://schemas.microsoft.com/office/powerpoint/2010/main" val="9540416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8763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Two Dimensional Arrays</a:t>
            </a:r>
          </a:p>
        </p:txBody>
      </p:sp>
      <p:sp>
        <p:nvSpPr>
          <p:cNvPr id="13" name="object 9"/>
          <p:cNvSpPr txBox="1">
            <a:spLocks noChangeArrowheads="1"/>
          </p:cNvSpPr>
          <p:nvPr/>
        </p:nvSpPr>
        <p:spPr bwMode="auto">
          <a:xfrm>
            <a:off x="1004888" y="1199789"/>
            <a:ext cx="8818561" cy="9927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In case of one-dimensional arrays, we used a single </a:t>
            </a:r>
            <a:r>
              <a:rPr lang="en-IN" altLang="en-US" sz="3900" i="1" dirty="0">
                <a:latin typeface="Times New Roman" panose="02020603050405020304" pitchFamily="18" charset="0"/>
                <a:cs typeface="Times New Roman" panose="02020603050405020304" pitchFamily="18" charset="0"/>
              </a:rPr>
              <a:t>for</a:t>
            </a:r>
            <a:r>
              <a:rPr lang="en-IN" altLang="en-US" sz="3900" dirty="0">
                <a:latin typeface="Times New Roman" panose="02020603050405020304" pitchFamily="18" charset="0"/>
                <a:cs typeface="Times New Roman" panose="02020603050405020304" pitchFamily="18" charset="0"/>
              </a:rPr>
              <a:t> loop to vary the index </a:t>
            </a:r>
            <a:r>
              <a:rPr lang="en-IN" altLang="en-US" sz="3900" i="1" dirty="0" err="1">
                <a:latin typeface="Times New Roman" panose="02020603050405020304" pitchFamily="18" charset="0"/>
                <a:cs typeface="Times New Roman" panose="02020603050405020304" pitchFamily="18" charset="0"/>
              </a:rPr>
              <a:t>i</a:t>
            </a:r>
            <a:r>
              <a:rPr lang="en-IN" altLang="en-US" sz="3900" dirty="0">
                <a:latin typeface="Times New Roman" panose="02020603050405020304" pitchFamily="18" charset="0"/>
                <a:cs typeface="Times New Roman" panose="02020603050405020304" pitchFamily="18" charset="0"/>
              </a:rPr>
              <a:t> in every pass, so that all the elements could be scanned. Since the two-dimensional array contains two subscripts, we will use two </a:t>
            </a:r>
            <a:r>
              <a:rPr lang="en-IN" altLang="en-US" sz="3900" i="1" dirty="0">
                <a:latin typeface="Times New Roman" panose="02020603050405020304" pitchFamily="18" charset="0"/>
                <a:cs typeface="Times New Roman" panose="02020603050405020304" pitchFamily="18" charset="0"/>
              </a:rPr>
              <a:t>for</a:t>
            </a:r>
            <a:r>
              <a:rPr lang="en-IN" altLang="en-US" sz="3900" dirty="0">
                <a:latin typeface="Times New Roman" panose="02020603050405020304" pitchFamily="18" charset="0"/>
                <a:cs typeface="Times New Roman" panose="02020603050405020304" pitchFamily="18" charset="0"/>
              </a:rPr>
              <a:t> loops to scan the elements. </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 first </a:t>
            </a:r>
            <a:r>
              <a:rPr lang="en-IN" altLang="en-US" sz="3900" i="1" dirty="0">
                <a:latin typeface="Times New Roman" panose="02020603050405020304" pitchFamily="18" charset="0"/>
                <a:cs typeface="Times New Roman" panose="02020603050405020304" pitchFamily="18" charset="0"/>
              </a:rPr>
              <a:t>for</a:t>
            </a:r>
            <a:r>
              <a:rPr lang="en-IN" altLang="en-US" sz="3900" dirty="0">
                <a:latin typeface="Times New Roman" panose="02020603050405020304" pitchFamily="18" charset="0"/>
                <a:cs typeface="Times New Roman" panose="02020603050405020304" pitchFamily="18" charset="0"/>
              </a:rPr>
              <a:t> loop will scan each row in the 2D array and the second </a:t>
            </a:r>
            <a:r>
              <a:rPr lang="en-IN" altLang="en-US" sz="3900" i="1" dirty="0">
                <a:latin typeface="Times New Roman" panose="02020603050405020304" pitchFamily="18" charset="0"/>
                <a:cs typeface="Times New Roman" panose="02020603050405020304" pitchFamily="18" charset="0"/>
              </a:rPr>
              <a:t>for</a:t>
            </a:r>
            <a:r>
              <a:rPr lang="en-IN" altLang="en-US" sz="3900" dirty="0">
                <a:latin typeface="Times New Roman" panose="02020603050405020304" pitchFamily="18" charset="0"/>
                <a:cs typeface="Times New Roman" panose="02020603050405020304" pitchFamily="18" charset="0"/>
              </a:rPr>
              <a:t> loop will scan individual columns for every row in the array.</a:t>
            </a:r>
          </a:p>
        </p:txBody>
      </p:sp>
      <p:sp>
        <p:nvSpPr>
          <p:cNvPr id="12" name="object 9"/>
          <p:cNvSpPr txBox="1">
            <a:spLocks noChangeArrowheads="1"/>
          </p:cNvSpPr>
          <p:nvPr/>
        </p:nvSpPr>
        <p:spPr bwMode="auto">
          <a:xfrm>
            <a:off x="12426950" y="1351101"/>
            <a:ext cx="6832600" cy="124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sz="4000" b="1" dirty="0">
                <a:latin typeface="Times New Roman" panose="02020603050405020304" pitchFamily="18" charset="0"/>
                <a:cs typeface="Times New Roman" panose="02020603050405020304" pitchFamily="18" charset="0"/>
              </a:rPr>
              <a:t>Program to print the elements of a 2D array</a:t>
            </a:r>
            <a:endParaRPr lang="en-IN" altLang="en-US" sz="3200" dirty="0">
              <a:latin typeface="Times New Roman" panose="02020603050405020304" pitchFamily="18" charset="0"/>
              <a:cs typeface="Times New Roman" panose="02020603050405020304" pitchFamily="18" charset="0"/>
            </a:endParaRPr>
          </a:p>
        </p:txBody>
      </p:sp>
      <p:sp>
        <p:nvSpPr>
          <p:cNvPr id="14" name="object 9"/>
          <p:cNvSpPr txBox="1">
            <a:spLocks noChangeArrowheads="1"/>
          </p:cNvSpPr>
          <p:nvPr/>
        </p:nvSpPr>
        <p:spPr bwMode="auto">
          <a:xfrm>
            <a:off x="12871450" y="2805530"/>
            <a:ext cx="7010400" cy="6906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altLang="en-US" sz="3200" dirty="0">
                <a:latin typeface="Times New Roman" panose="02020603050405020304" pitchFamily="18" charset="0"/>
                <a:cs typeface="Times New Roman" panose="02020603050405020304" pitchFamily="18" charset="0"/>
              </a:rPr>
              <a:t>#include &lt;</a:t>
            </a:r>
            <a:r>
              <a:rPr lang="en-IN" altLang="en-US" sz="3200" dirty="0" err="1">
                <a:latin typeface="Times New Roman" panose="02020603050405020304" pitchFamily="18" charset="0"/>
                <a:cs typeface="Times New Roman" panose="02020603050405020304" pitchFamily="18" charset="0"/>
              </a:rPr>
              <a:t>stdio.h</a:t>
            </a:r>
            <a:r>
              <a:rPr lang="en-IN" altLang="en-US" sz="3200" dirty="0">
                <a:latin typeface="Times New Roman" panose="02020603050405020304" pitchFamily="18" charset="0"/>
                <a:cs typeface="Times New Roman" panose="02020603050405020304" pitchFamily="18" charset="0"/>
              </a:rPr>
              <a:t>&gt;</a:t>
            </a:r>
          </a:p>
          <a:p>
            <a:r>
              <a:rPr lang="en-IN" altLang="en-US" sz="3200" dirty="0">
                <a:latin typeface="Times New Roman" panose="02020603050405020304" pitchFamily="18" charset="0"/>
                <a:cs typeface="Times New Roman" panose="02020603050405020304" pitchFamily="18" charset="0"/>
              </a:rPr>
              <a:t>#include &lt;</a:t>
            </a:r>
            <a:r>
              <a:rPr lang="en-IN" altLang="en-US" sz="3200" dirty="0" err="1">
                <a:latin typeface="Times New Roman" panose="02020603050405020304" pitchFamily="18" charset="0"/>
                <a:cs typeface="Times New Roman" panose="02020603050405020304" pitchFamily="18" charset="0"/>
              </a:rPr>
              <a:t>conio.h</a:t>
            </a:r>
            <a:r>
              <a:rPr lang="en-IN" altLang="en-US" sz="3200" dirty="0">
                <a:latin typeface="Times New Roman" panose="02020603050405020304" pitchFamily="18" charset="0"/>
                <a:cs typeface="Times New Roman" panose="02020603050405020304" pitchFamily="18" charset="0"/>
              </a:rPr>
              <a:t>&gt;</a:t>
            </a:r>
          </a:p>
          <a:p>
            <a:r>
              <a:rPr lang="en-IN" altLang="en-US" sz="3200" dirty="0" err="1">
                <a:latin typeface="Times New Roman" panose="02020603050405020304" pitchFamily="18" charset="0"/>
                <a:cs typeface="Times New Roman" panose="02020603050405020304" pitchFamily="18" charset="0"/>
              </a:rPr>
              <a:t>int</a:t>
            </a:r>
            <a:r>
              <a:rPr lang="en-IN" altLang="en-US" sz="3200" dirty="0">
                <a:latin typeface="Times New Roman" panose="02020603050405020304" pitchFamily="18" charset="0"/>
                <a:cs typeface="Times New Roman" panose="02020603050405020304" pitchFamily="18" charset="0"/>
              </a:rPr>
              <a:t> main()</a:t>
            </a:r>
          </a:p>
          <a:p>
            <a:r>
              <a:rPr lang="en-IN" altLang="en-US" sz="3200" dirty="0">
                <a:latin typeface="Times New Roman" panose="02020603050405020304" pitchFamily="18" charset="0"/>
                <a:cs typeface="Times New Roman" panose="02020603050405020304" pitchFamily="18" charset="0"/>
              </a:rPr>
              <a:t>{</a:t>
            </a:r>
          </a:p>
          <a:p>
            <a:r>
              <a:rPr lang="en-IN" altLang="en-US" sz="3200" dirty="0" err="1">
                <a:latin typeface="Times New Roman" panose="02020603050405020304" pitchFamily="18" charset="0"/>
                <a:cs typeface="Times New Roman" panose="02020603050405020304" pitchFamily="18" charset="0"/>
              </a:rPr>
              <a:t>int</a:t>
            </a:r>
            <a:r>
              <a:rPr lang="en-IN" altLang="en-US" sz="3200" dirty="0">
                <a:latin typeface="Times New Roman" panose="02020603050405020304" pitchFamily="18" charset="0"/>
                <a:cs typeface="Times New Roman" panose="02020603050405020304" pitchFamily="18" charset="0"/>
              </a:rPr>
              <a:t> </a:t>
            </a:r>
            <a:r>
              <a:rPr lang="en-IN" altLang="en-US" sz="3200" dirty="0" err="1">
                <a:latin typeface="Times New Roman" panose="02020603050405020304" pitchFamily="18" charset="0"/>
                <a:cs typeface="Times New Roman" panose="02020603050405020304" pitchFamily="18" charset="0"/>
              </a:rPr>
              <a:t>arr</a:t>
            </a:r>
            <a:r>
              <a:rPr lang="en-IN" altLang="en-US" sz="3200" dirty="0">
                <a:latin typeface="Times New Roman" panose="02020603050405020304" pitchFamily="18" charset="0"/>
                <a:cs typeface="Times New Roman" panose="02020603050405020304" pitchFamily="18" charset="0"/>
              </a:rPr>
              <a:t>[2][2] = {12, 34, 56,32};</a:t>
            </a:r>
          </a:p>
          <a:p>
            <a:r>
              <a:rPr lang="en-IN" altLang="en-US" sz="3200" dirty="0" err="1">
                <a:latin typeface="Times New Roman" panose="02020603050405020304" pitchFamily="18" charset="0"/>
                <a:cs typeface="Times New Roman" panose="02020603050405020304" pitchFamily="18" charset="0"/>
              </a:rPr>
              <a:t>int</a:t>
            </a:r>
            <a:r>
              <a:rPr lang="en-IN" altLang="en-US" sz="3200" dirty="0">
                <a:latin typeface="Times New Roman" panose="02020603050405020304" pitchFamily="18" charset="0"/>
                <a:cs typeface="Times New Roman" panose="02020603050405020304" pitchFamily="18" charset="0"/>
              </a:rPr>
              <a:t>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 j;</a:t>
            </a:r>
          </a:p>
          <a:p>
            <a:r>
              <a:rPr lang="en-IN" altLang="en-US" sz="3200" dirty="0">
                <a:latin typeface="Times New Roman" panose="02020603050405020304" pitchFamily="18" charset="0"/>
                <a:cs typeface="Times New Roman" panose="02020603050405020304" pitchFamily="18" charset="0"/>
              </a:rPr>
              <a:t>for(</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=0;i&lt;2;i++)</a:t>
            </a:r>
          </a:p>
          <a:p>
            <a:r>
              <a:rPr lang="en-IN" altLang="en-US" sz="3200" dirty="0">
                <a:latin typeface="Times New Roman" panose="02020603050405020304" pitchFamily="18" charset="0"/>
                <a:cs typeface="Times New Roman" panose="02020603050405020304" pitchFamily="18" charset="0"/>
              </a:rPr>
              <a:t>{</a:t>
            </a:r>
          </a:p>
          <a:p>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("\n");</a:t>
            </a:r>
          </a:p>
          <a:p>
            <a:r>
              <a:rPr lang="en-IN" altLang="en-US" sz="3200" dirty="0">
                <a:latin typeface="Times New Roman" panose="02020603050405020304" pitchFamily="18" charset="0"/>
                <a:cs typeface="Times New Roman" panose="02020603050405020304" pitchFamily="18" charset="0"/>
              </a:rPr>
              <a:t>for(j=0;j&lt;2;j++)</a:t>
            </a:r>
          </a:p>
          <a:p>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("%d\t", </a:t>
            </a:r>
            <a:r>
              <a:rPr lang="en-IN" altLang="en-US" sz="3200" dirty="0" err="1">
                <a:latin typeface="Times New Roman" panose="02020603050405020304" pitchFamily="18" charset="0"/>
                <a:cs typeface="Times New Roman" panose="02020603050405020304" pitchFamily="18" charset="0"/>
              </a:rPr>
              <a:t>arr</a:t>
            </a:r>
            <a:r>
              <a:rPr lang="en-IN" altLang="en-US" sz="3200" dirty="0">
                <a:latin typeface="Times New Roman" panose="02020603050405020304" pitchFamily="18" charset="0"/>
                <a:cs typeface="Times New Roman" panose="02020603050405020304" pitchFamily="18" charset="0"/>
              </a:rPr>
              <a:t>[</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][j]);</a:t>
            </a:r>
          </a:p>
          <a:p>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return 0;</a:t>
            </a:r>
          </a:p>
          <a:p>
            <a:r>
              <a:rPr lang="en-IN"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083756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108204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Operations on Two Dimensional Arrays</a:t>
            </a:r>
          </a:p>
        </p:txBody>
      </p:sp>
      <mc:AlternateContent xmlns:mc="http://schemas.openxmlformats.org/markup-compatibility/2006" xmlns:a14="http://schemas.microsoft.com/office/drawing/2010/main">
        <mc:Choice Requires="a14">
          <p:sp>
            <p:nvSpPr>
              <p:cNvPr id="13" name="object 9"/>
              <p:cNvSpPr txBox="1">
                <a:spLocks noChangeArrowheads="1"/>
              </p:cNvSpPr>
              <p:nvPr/>
            </p:nvSpPr>
            <p:spPr bwMode="auto">
              <a:xfrm>
                <a:off x="603250" y="1199789"/>
                <a:ext cx="18919825" cy="99790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Two-dimensional arrays can be used to implement the mathematical concept of matrices. In mathematics, a matrix is a grid of numbers, arranged in rows and columns. Thus, using two dimensional arrays, we can perform the following operations on an </a:t>
                </a:r>
                <a14:m>
                  <m:oMath xmlns:m="http://schemas.openxmlformats.org/officeDocument/2006/math">
                    <m:r>
                      <a:rPr lang="en-US" altLang="en-US" sz="3900" i="1">
                        <a:latin typeface="Cambria Math" panose="02040503050406030204" pitchFamily="18" charset="0"/>
                        <a:cs typeface="Times New Roman" panose="02020603050405020304" pitchFamily="18" charset="0"/>
                      </a:rPr>
                      <m:t>𝑚</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𝑛</m:t>
                    </m:r>
                  </m:oMath>
                </a14:m>
                <a:r>
                  <a:rPr lang="en-IN" altLang="en-US" sz="3900" dirty="0">
                    <a:latin typeface="Times New Roman" panose="02020603050405020304" pitchFamily="18" charset="0"/>
                    <a:cs typeface="Times New Roman" panose="02020603050405020304" pitchFamily="18" charset="0"/>
                  </a:rPr>
                  <a:t> matrix:</a:t>
                </a:r>
              </a:p>
              <a:p>
                <a:pPr marL="755650" indent="-742950" eaLnBrk="1" hangingPunct="1">
                  <a:lnSpc>
                    <a:spcPct val="150000"/>
                  </a:lnSpc>
                  <a:spcBef>
                    <a:spcPts val="100"/>
                  </a:spcBef>
                  <a:buFont typeface="+mj-lt"/>
                  <a:buAutoNum type="arabicParenR"/>
                  <a:defRPr/>
                </a:pPr>
                <a:r>
                  <a:rPr lang="en-IN" altLang="en-US" sz="3900" b="1" dirty="0">
                    <a:latin typeface="Times New Roman" panose="02020603050405020304" pitchFamily="18" charset="0"/>
                    <a:cs typeface="Times New Roman" panose="02020603050405020304" pitchFamily="18" charset="0"/>
                  </a:rPr>
                  <a:t>Transpose</a:t>
                </a:r>
                <a:r>
                  <a:rPr lang="en-IN" altLang="en-US" sz="3900" dirty="0">
                    <a:latin typeface="Times New Roman" panose="02020603050405020304" pitchFamily="18" charset="0"/>
                    <a:cs typeface="Times New Roman" panose="02020603050405020304" pitchFamily="18" charset="0"/>
                  </a:rPr>
                  <a:t> of an </a:t>
                </a:r>
                <a14:m>
                  <m:oMath xmlns:m="http://schemas.openxmlformats.org/officeDocument/2006/math">
                    <m:r>
                      <a:rPr lang="en-US" altLang="en-US" sz="3900" i="1">
                        <a:latin typeface="Cambria Math" panose="02040503050406030204" pitchFamily="18" charset="0"/>
                        <a:cs typeface="Times New Roman" panose="02020603050405020304" pitchFamily="18" charset="0"/>
                      </a:rPr>
                      <m:t>𝑚</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𝑛</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altLang="en-US" sz="3900" dirty="0">
                    <a:latin typeface="Times New Roman" panose="02020603050405020304" pitchFamily="18" charset="0"/>
                    <a:cs typeface="Times New Roman" panose="02020603050405020304" pitchFamily="18" charset="0"/>
                  </a:rPr>
                  <a:t>matrix A is given as a </a:t>
                </a:r>
                <a14:m>
                  <m:oMath xmlns:m="http://schemas.openxmlformats.org/officeDocument/2006/math">
                    <m:r>
                      <a:rPr lang="en-US" altLang="en-US" sz="3900" b="0" i="1" smtClean="0">
                        <a:latin typeface="Cambria Math" panose="02040503050406030204" pitchFamily="18" charset="0"/>
                        <a:cs typeface="Times New Roman" panose="02020603050405020304" pitchFamily="18" charset="0"/>
                      </a:rPr>
                      <m:t>𝑛</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𝑚</m:t>
                    </m:r>
                  </m:oMath>
                </a14:m>
                <a:r>
                  <a:rPr lang="en-IN" altLang="en-US" sz="3900" dirty="0">
                    <a:latin typeface="Times New Roman" panose="02020603050405020304" pitchFamily="18" charset="0"/>
                    <a:cs typeface="Times New Roman" panose="02020603050405020304" pitchFamily="18" charset="0"/>
                  </a:rPr>
                  <a:t> matrix B, where B</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 A</a:t>
                </a:r>
                <a:r>
                  <a:rPr lang="en-IN" altLang="en-US" sz="3900" baseline="-25000" dirty="0">
                    <a:latin typeface="Times New Roman" panose="02020603050405020304" pitchFamily="18" charset="0"/>
                    <a:cs typeface="Times New Roman" panose="02020603050405020304" pitchFamily="18" charset="0"/>
                  </a:rPr>
                  <a:t>j,i</a:t>
                </a:r>
                <a:r>
                  <a:rPr lang="en-IN" altLang="en-US" sz="3900" dirty="0">
                    <a:latin typeface="Times New Roman" panose="02020603050405020304" pitchFamily="18" charset="0"/>
                    <a:cs typeface="Times New Roman" panose="02020603050405020304" pitchFamily="18" charset="0"/>
                  </a:rPr>
                  <a:t>.</a:t>
                </a:r>
              </a:p>
              <a:p>
                <a:pPr marL="755650" indent="-742950" eaLnBrk="1" hangingPunct="1">
                  <a:lnSpc>
                    <a:spcPct val="150000"/>
                  </a:lnSpc>
                  <a:spcBef>
                    <a:spcPts val="100"/>
                  </a:spcBef>
                  <a:buFont typeface="+mj-lt"/>
                  <a:buAutoNum type="arabicParenR"/>
                  <a:defRPr/>
                </a:pPr>
                <a:r>
                  <a:rPr lang="en-IN" altLang="en-US" sz="3900" b="1" dirty="0">
                    <a:latin typeface="Times New Roman" panose="02020603050405020304" pitchFamily="18" charset="0"/>
                    <a:cs typeface="Times New Roman" panose="02020603050405020304" pitchFamily="18" charset="0"/>
                  </a:rPr>
                  <a:t>Sum and Difference:</a:t>
                </a:r>
                <a:r>
                  <a:rPr lang="en-IN" altLang="en-US" sz="3900" dirty="0">
                    <a:latin typeface="Times New Roman" panose="02020603050405020304" pitchFamily="18" charset="0"/>
                    <a:cs typeface="Times New Roman" panose="02020603050405020304" pitchFamily="18" charset="0"/>
                  </a:rPr>
                  <a:t> Two matrices that are compatible with each other can be added or subtracted together, storing the result in the third matrix. Two matrices are said to be compatible when they have the same number of rows and columns. The elements of two matrices can be added by writing: </a:t>
                </a:r>
              </a:p>
              <a:p>
                <a:pPr marL="12700" indent="0"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	       C</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 A</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 B</a:t>
                </a:r>
                <a:r>
                  <a:rPr lang="en-IN" altLang="en-US" sz="3900" baseline="-25000" dirty="0">
                    <a:latin typeface="Times New Roman" panose="02020603050405020304" pitchFamily="18" charset="0"/>
                    <a:cs typeface="Times New Roman" panose="02020603050405020304" pitchFamily="18" charset="0"/>
                  </a:rPr>
                  <a:t>i,j</a:t>
                </a:r>
              </a:p>
              <a:p>
                <a:pPr marL="12700" indent="0"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     The elements of two matrices can be subtracted by writing:</a:t>
                </a:r>
              </a:p>
              <a:p>
                <a:pPr marL="12700" indent="0"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	        C</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 A</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 B</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a:t>
                </a:r>
              </a:p>
            </p:txBody>
          </p:sp>
        </mc:Choice>
        <mc:Fallback xmlns="">
          <p:sp>
            <p:nvSpPr>
              <p:cNvPr id="13" name="object 9"/>
              <p:cNvSpPr txBox="1">
                <a:spLocks noRot="1" noChangeAspect="1" noMove="1" noResize="1" noEditPoints="1" noAdjustHandles="1" noChangeArrowheads="1" noChangeShapeType="1" noTextEdit="1"/>
              </p:cNvSpPr>
              <p:nvPr/>
            </p:nvSpPr>
            <p:spPr bwMode="auto">
              <a:xfrm>
                <a:off x="603250" y="1199789"/>
                <a:ext cx="18919825" cy="9979014"/>
              </a:xfrm>
              <a:prstGeom prst="rect">
                <a:avLst/>
              </a:prstGeom>
              <a:blipFill rotWithShape="0">
                <a:blip r:embed="rId3"/>
                <a:stretch>
                  <a:fillRect l="-1418" r="-1256" b="-9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23640605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108204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Operations on Two Dimensional Arrays</a:t>
            </a:r>
          </a:p>
        </p:txBody>
      </p:sp>
      <mc:AlternateContent xmlns:mc="http://schemas.openxmlformats.org/markup-compatibility/2006" xmlns:a14="http://schemas.microsoft.com/office/drawing/2010/main">
        <mc:Choice Requires="a14">
          <p:sp>
            <p:nvSpPr>
              <p:cNvPr id="13" name="object 9"/>
              <p:cNvSpPr txBox="1">
                <a:spLocks noChangeArrowheads="1"/>
              </p:cNvSpPr>
              <p:nvPr/>
            </p:nvSpPr>
            <p:spPr bwMode="auto">
              <a:xfrm>
                <a:off x="603250" y="1199789"/>
                <a:ext cx="18919825" cy="45262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755650" indent="-742950" eaLnBrk="1" hangingPunct="1">
                  <a:lnSpc>
                    <a:spcPct val="150000"/>
                  </a:lnSpc>
                  <a:spcBef>
                    <a:spcPts val="100"/>
                  </a:spcBef>
                  <a:buFont typeface="+mj-lt"/>
                  <a:buAutoNum type="arabicParenR" startAt="3"/>
                  <a:defRPr/>
                </a:pPr>
                <a:r>
                  <a:rPr lang="en-IN" altLang="en-US" sz="3900" b="1" dirty="0">
                    <a:latin typeface="Times New Roman" panose="02020603050405020304" pitchFamily="18" charset="0"/>
                    <a:cs typeface="Times New Roman" panose="02020603050405020304" pitchFamily="18" charset="0"/>
                  </a:rPr>
                  <a:t>Product:</a:t>
                </a:r>
                <a:r>
                  <a:rPr lang="en-IN" altLang="en-US" sz="3900" dirty="0">
                    <a:latin typeface="Times New Roman" panose="02020603050405020304" pitchFamily="18" charset="0"/>
                    <a:cs typeface="Times New Roman" panose="02020603050405020304" pitchFamily="18" charset="0"/>
                  </a:rPr>
                  <a:t> Two matrices can be multiplied with each other if the number of columns in the first matrix is equal to the number of rows in the second matrix. Therefore, </a:t>
                </a:r>
                <a14:m>
                  <m:oMath xmlns:m="http://schemas.openxmlformats.org/officeDocument/2006/math">
                    <m:r>
                      <a:rPr lang="en-US" altLang="en-US" sz="3900" i="1">
                        <a:latin typeface="Cambria Math" panose="02040503050406030204" pitchFamily="18" charset="0"/>
                        <a:cs typeface="Times New Roman" panose="02020603050405020304" pitchFamily="18" charset="0"/>
                      </a:rPr>
                      <m:t>𝑚</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𝑛</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altLang="en-US" sz="3900" dirty="0">
                    <a:latin typeface="Times New Roman" panose="02020603050405020304" pitchFamily="18" charset="0"/>
                    <a:cs typeface="Times New Roman" panose="02020603050405020304" pitchFamily="18" charset="0"/>
                  </a:rPr>
                  <a:t>matrix A can be multiplied with a </a:t>
                </a:r>
                <a14:m>
                  <m:oMath xmlns:m="http://schemas.openxmlformats.org/officeDocument/2006/math">
                    <m:r>
                      <a:rPr lang="en-US" altLang="en-US" sz="3900" b="0" i="1" smtClean="0">
                        <a:latin typeface="Cambria Math" panose="02040503050406030204" pitchFamily="18" charset="0"/>
                        <a:cs typeface="Times New Roman" panose="02020603050405020304" pitchFamily="18" charset="0"/>
                      </a:rPr>
                      <m:t>𝑝</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𝑞</m:t>
                    </m:r>
                  </m:oMath>
                </a14:m>
                <a:r>
                  <a:rPr lang="en-IN" altLang="en-US" sz="3900" dirty="0">
                    <a:latin typeface="Times New Roman" panose="02020603050405020304" pitchFamily="18" charset="0"/>
                    <a:cs typeface="Times New Roman" panose="02020603050405020304" pitchFamily="18" charset="0"/>
                  </a:rPr>
                  <a:t> matrix B if </a:t>
                </a:r>
                <a:r>
                  <a:rPr lang="en-IN" altLang="en-US" sz="3900" i="1" dirty="0">
                    <a:latin typeface="Times New Roman" panose="02020603050405020304" pitchFamily="18" charset="0"/>
                    <a:cs typeface="Times New Roman" panose="02020603050405020304" pitchFamily="18" charset="0"/>
                  </a:rPr>
                  <a:t>n </a:t>
                </a:r>
                <a:r>
                  <a:rPr lang="en-IN" altLang="en-US" sz="3900" dirty="0">
                    <a:latin typeface="Times New Roman" panose="02020603050405020304" pitchFamily="18" charset="0"/>
                    <a:cs typeface="Times New Roman" panose="02020603050405020304" pitchFamily="18" charset="0"/>
                  </a:rPr>
                  <a:t>= </a:t>
                </a:r>
                <a:r>
                  <a:rPr lang="en-IN" altLang="en-US" sz="3900" i="1" dirty="0">
                    <a:latin typeface="Times New Roman" panose="02020603050405020304" pitchFamily="18" charset="0"/>
                    <a:cs typeface="Times New Roman" panose="02020603050405020304" pitchFamily="18" charset="0"/>
                  </a:rPr>
                  <a:t>p</a:t>
                </a:r>
                <a:r>
                  <a:rPr lang="en-IN" altLang="en-US" sz="3900" dirty="0">
                    <a:latin typeface="Times New Roman" panose="02020603050405020304" pitchFamily="18" charset="0"/>
                    <a:cs typeface="Times New Roman" panose="02020603050405020304" pitchFamily="18" charset="0"/>
                  </a:rPr>
                  <a:t>. The dimension of the product matrix is </a:t>
                </a:r>
                <a14:m>
                  <m:oMath xmlns:m="http://schemas.openxmlformats.org/officeDocument/2006/math">
                    <m:r>
                      <a:rPr lang="en-US" altLang="en-US" sz="3900" i="1">
                        <a:latin typeface="Cambria Math" panose="02040503050406030204" pitchFamily="18" charset="0"/>
                        <a:cs typeface="Times New Roman" panose="02020603050405020304" pitchFamily="18" charset="0"/>
                      </a:rPr>
                      <m:t>𝑚</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𝑞</m:t>
                    </m:r>
                  </m:oMath>
                </a14:m>
                <a:r>
                  <a:rPr lang="en-IN" altLang="en-US" sz="3900" dirty="0">
                    <a:latin typeface="Times New Roman" panose="02020603050405020304" pitchFamily="18" charset="0"/>
                    <a:cs typeface="Times New Roman" panose="02020603050405020304" pitchFamily="18" charset="0"/>
                  </a:rPr>
                  <a:t>. The elements of two matrices can be multiplied by writing:</a:t>
                </a:r>
              </a:p>
              <a:p>
                <a:pPr marL="12700" indent="0"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	   </a:t>
                </a:r>
                <a:r>
                  <a:rPr lang="en-US" altLang="en-US" sz="3900" dirty="0">
                    <a:cs typeface="Times New Roman" panose="02020603050405020304" pitchFamily="18" charset="0"/>
                  </a:rPr>
                  <a:t> </a:t>
                </a:r>
                <a14:m>
                  <m:oMath xmlns:m="http://schemas.openxmlformats.org/officeDocument/2006/math">
                    <m:sSub>
                      <m:sSubPr>
                        <m:ctrlPr>
                          <a:rPr lang="en-US" altLang="en-US" sz="39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𝑗</m:t>
                        </m:r>
                      </m:sub>
                    </m:sSub>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subHide m:val="on"/>
                        <m:supHide m:val="on"/>
                        <m:ctrlP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ctrlPr>
                      </m:naryPr>
                      <m:sub/>
                      <m:sup/>
                      <m:e>
                        <m:sSub>
                          <m:sSubPr>
                            <m:ctrlP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𝐴</m:t>
                            </m:r>
                          </m:e>
                          <m:sub>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𝑘</m:t>
                            </m:r>
                          </m:sub>
                        </m:sSub>
                        <m:sSub>
                          <m:sSubPr>
                            <m:ctrlPr>
                              <a:rPr lang="en-US" altLang="en-US" sz="39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𝐵</m:t>
                            </m:r>
                          </m:e>
                          <m:sub>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𝑘</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𝑗</m:t>
                            </m:r>
                          </m:sub>
                        </m:sSub>
                      </m:e>
                    </m:nary>
                  </m:oMath>
                </a14:m>
                <a:r>
                  <a:rPr lang="en-IN" altLang="en-US" sz="3900" dirty="0">
                    <a:latin typeface="Times New Roman" panose="02020603050405020304" pitchFamily="18" charset="0"/>
                    <a:cs typeface="Times New Roman" panose="02020603050405020304" pitchFamily="18" charset="0"/>
                  </a:rPr>
                  <a:t>          for k = 1 to n</a:t>
                </a:r>
              </a:p>
            </p:txBody>
          </p:sp>
        </mc:Choice>
        <mc:Fallback xmlns="">
          <p:sp>
            <p:nvSpPr>
              <p:cNvPr id="13" name="object 9"/>
              <p:cNvSpPr txBox="1">
                <a:spLocks noRot="1" noChangeAspect="1" noMove="1" noResize="1" noEditPoints="1" noAdjustHandles="1" noChangeArrowheads="1" noChangeShapeType="1" noTextEdit="1"/>
              </p:cNvSpPr>
              <p:nvPr/>
            </p:nvSpPr>
            <p:spPr bwMode="auto">
              <a:xfrm>
                <a:off x="603250" y="1199789"/>
                <a:ext cx="18919825" cy="4526239"/>
              </a:xfrm>
              <a:prstGeom prst="rect">
                <a:avLst/>
              </a:prstGeom>
              <a:blipFill rotWithShape="0">
                <a:blip r:embed="rId3"/>
                <a:stretch>
                  <a:fillRect l="-1418" r="-1740" b="-43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94571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1428750" y="1990825"/>
            <a:ext cx="4279900" cy="462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defTabSz="914400">
              <a:buNone/>
            </a:pPr>
            <a:r>
              <a:rPr lang="en-GB" kern="0" dirty="0">
                <a:latin typeface="Times New Roman" panose="02020603050405020304" pitchFamily="18" charset="0"/>
                <a:cs typeface="Times New Roman" panose="02020603050405020304" pitchFamily="18" charset="0"/>
              </a:rPr>
              <a:t>#include&lt;stdio.h&gt; </a:t>
            </a:r>
          </a:p>
          <a:p>
            <a:pPr marL="0" indent="0" defTabSz="914400">
              <a:buNone/>
            </a:pPr>
            <a:r>
              <a:rPr lang="en-GB" kern="0" dirty="0">
                <a:latin typeface="Times New Roman" panose="02020603050405020304" pitchFamily="18" charset="0"/>
                <a:cs typeface="Times New Roman" panose="02020603050405020304" pitchFamily="18" charset="0"/>
              </a:rPr>
              <a:t>int main() </a:t>
            </a:r>
          </a:p>
          <a:p>
            <a:pPr marL="0" indent="0" defTabSz="914400">
              <a:buNone/>
            </a:pPr>
            <a:r>
              <a:rPr lang="en-GB" kern="0" dirty="0">
                <a:latin typeface="Times New Roman" panose="02020603050405020304" pitchFamily="18" charset="0"/>
                <a:cs typeface="Times New Roman" panose="02020603050405020304" pitchFamily="18" charset="0"/>
              </a:rPr>
              <a:t>{ </a:t>
            </a:r>
          </a:p>
          <a:p>
            <a:pPr marL="0" indent="0" defTabSz="914400">
              <a:buNone/>
            </a:pPr>
            <a:r>
              <a:rPr lang="en-GB" kern="0" dirty="0" err="1">
                <a:latin typeface="Times New Roman" panose="02020603050405020304" pitchFamily="18" charset="0"/>
                <a:cs typeface="Times New Roman" panose="02020603050405020304" pitchFamily="18" charset="0"/>
              </a:rPr>
              <a:t>int</a:t>
            </a:r>
            <a:r>
              <a:rPr lang="en-GB" kern="0" dirty="0">
                <a:latin typeface="Times New Roman" panose="02020603050405020304" pitchFamily="18" charset="0"/>
                <a:cs typeface="Times New Roman" panose="02020603050405020304" pitchFamily="18" charset="0"/>
              </a:rPr>
              <a:t> x=10; </a:t>
            </a:r>
          </a:p>
          <a:p>
            <a:pPr marL="0" indent="0" defTabSz="914400">
              <a:buNone/>
            </a:pPr>
            <a:r>
              <a:rPr lang="en-GB" kern="0" dirty="0">
                <a:latin typeface="Times New Roman" panose="02020603050405020304" pitchFamily="18" charset="0"/>
                <a:cs typeface="Times New Roman" panose="02020603050405020304" pitchFamily="18" charset="0"/>
              </a:rPr>
              <a:t>if (x&gt;0) x++; </a:t>
            </a:r>
          </a:p>
          <a:p>
            <a:pPr marL="0" indent="0" defTabSz="914400">
              <a:buNone/>
            </a:pPr>
            <a:r>
              <a:rPr lang="en-GB" kern="0" dirty="0" err="1">
                <a:latin typeface="Times New Roman" panose="02020603050405020304" pitchFamily="18" charset="0"/>
                <a:cs typeface="Times New Roman" panose="02020603050405020304" pitchFamily="18" charset="0"/>
              </a:rPr>
              <a:t>printf</a:t>
            </a:r>
            <a:r>
              <a:rPr lang="en-GB" kern="0" dirty="0">
                <a:latin typeface="Times New Roman" panose="02020603050405020304" pitchFamily="18" charset="0"/>
                <a:cs typeface="Times New Roman" panose="02020603050405020304" pitchFamily="18" charset="0"/>
              </a:rPr>
              <a:t>("\n x = %d", x); </a:t>
            </a:r>
          </a:p>
          <a:p>
            <a:pPr marL="0" indent="0" defTabSz="914400">
              <a:buNone/>
            </a:pPr>
            <a:r>
              <a:rPr lang="en-GB" kern="0" dirty="0">
                <a:latin typeface="Times New Roman" panose="02020603050405020304" pitchFamily="18" charset="0"/>
                <a:cs typeface="Times New Roman" panose="02020603050405020304" pitchFamily="18" charset="0"/>
              </a:rPr>
              <a:t>return 0; </a:t>
            </a:r>
          </a:p>
          <a:p>
            <a:pPr marL="0" indent="0" defTabSz="914400">
              <a:buNone/>
            </a:pPr>
            <a:r>
              <a:rPr lang="en-GB" kern="0" dirty="0">
                <a:latin typeface="Times New Roman" panose="02020603050405020304" pitchFamily="18" charset="0"/>
                <a:cs typeface="Times New Roman" panose="02020603050405020304" pitchFamily="18" charset="0"/>
              </a:rPr>
              <a:t>} </a:t>
            </a:r>
          </a:p>
        </p:txBody>
      </p:sp>
      <p:sp>
        <p:nvSpPr>
          <p:cNvPr id="2" name="Rectangle 1"/>
          <p:cNvSpPr/>
          <p:nvPr/>
        </p:nvSpPr>
        <p:spPr>
          <a:xfrm>
            <a:off x="10796220" y="1584851"/>
            <a:ext cx="7942629" cy="8556188"/>
          </a:xfrm>
          <a:prstGeom prst="rect">
            <a:avLst/>
          </a:prstGeom>
        </p:spPr>
        <p:txBody>
          <a:bodyPr wrap="square">
            <a:spAutoFit/>
          </a:bodyPr>
          <a:lstStyle/>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Program given on the left side, we take a variable ‘</a:t>
            </a:r>
            <a:r>
              <a:rPr lang="en-GB" sz="3900" b="1" kern="0" dirty="0">
                <a:latin typeface="Times New Roman" panose="02020603050405020304" pitchFamily="18" charset="0"/>
                <a:cs typeface="Times New Roman" panose="02020603050405020304" pitchFamily="18" charset="0"/>
              </a:rPr>
              <a:t>x</a:t>
            </a:r>
            <a:r>
              <a:rPr lang="en-GB" sz="3900" kern="0" dirty="0">
                <a:latin typeface="Times New Roman" panose="02020603050405020304" pitchFamily="18" charset="0"/>
                <a:cs typeface="Times New Roman" panose="02020603050405020304" pitchFamily="18" charset="0"/>
              </a:rPr>
              <a:t>’ and initialize it to 10. </a:t>
            </a: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In the test expression, we check if the value of ‘</a:t>
            </a:r>
            <a:r>
              <a:rPr lang="en-GB" sz="3900" b="1" kern="0" dirty="0">
                <a:latin typeface="Times New Roman" panose="02020603050405020304" pitchFamily="18" charset="0"/>
                <a:cs typeface="Times New Roman" panose="02020603050405020304" pitchFamily="18" charset="0"/>
              </a:rPr>
              <a:t>x</a:t>
            </a:r>
            <a:r>
              <a:rPr lang="en-GB" sz="3900" kern="0" dirty="0">
                <a:latin typeface="Times New Roman" panose="02020603050405020304" pitchFamily="18" charset="0"/>
                <a:cs typeface="Times New Roman" panose="02020603050405020304" pitchFamily="18" charset="0"/>
              </a:rPr>
              <a:t>’ is greater than 0. </a:t>
            </a: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As </a:t>
            </a:r>
            <a:r>
              <a:rPr lang="en-GB" sz="3900" b="1" kern="0" dirty="0">
                <a:solidFill>
                  <a:schemeClr val="accent2">
                    <a:lumMod val="50000"/>
                  </a:schemeClr>
                </a:solidFill>
                <a:latin typeface="Times New Roman" panose="02020603050405020304" pitchFamily="18" charset="0"/>
                <a:cs typeface="Times New Roman" panose="02020603050405020304" pitchFamily="18" charset="0"/>
              </a:rPr>
              <a:t>10 &gt; 0</a:t>
            </a:r>
            <a:r>
              <a:rPr lang="en-GB" sz="3900" kern="0" dirty="0">
                <a:latin typeface="Times New Roman" panose="02020603050405020304" pitchFamily="18" charset="0"/>
                <a:cs typeface="Times New Roman" panose="02020603050405020304" pitchFamily="18" charset="0"/>
              </a:rPr>
              <a:t>, the </a:t>
            </a:r>
            <a:r>
              <a:rPr lang="en-GB" sz="3600" b="1" i="1" dirty="0">
                <a:solidFill>
                  <a:schemeClr val="accent2">
                    <a:lumMod val="50000"/>
                  </a:schemeClr>
                </a:solidFill>
                <a:latin typeface="Times New Roman" panose="02020603050405020304" pitchFamily="18" charset="0"/>
                <a:cs typeface="Times New Roman" panose="02020603050405020304" pitchFamily="18" charset="0"/>
              </a:rPr>
              <a:t>test expression (x&gt;0)</a:t>
            </a:r>
            <a:r>
              <a:rPr lang="en-GB" sz="3900" kern="0" dirty="0">
                <a:latin typeface="Times New Roman" panose="02020603050405020304" pitchFamily="18" charset="0"/>
                <a:cs typeface="Times New Roman" panose="02020603050405020304" pitchFamily="18" charset="0"/>
              </a:rPr>
              <a:t> evaluates to true, and the value of ‘</a:t>
            </a:r>
            <a:r>
              <a:rPr lang="en-GB" sz="3900" b="1" kern="0" dirty="0">
                <a:latin typeface="Times New Roman" panose="02020603050405020304" pitchFamily="18" charset="0"/>
                <a:cs typeface="Times New Roman" panose="02020603050405020304" pitchFamily="18" charset="0"/>
              </a:rPr>
              <a:t>x</a:t>
            </a:r>
            <a:r>
              <a:rPr lang="en-GB" sz="3900" kern="0" dirty="0">
                <a:latin typeface="Times New Roman" panose="02020603050405020304" pitchFamily="18" charset="0"/>
                <a:cs typeface="Times New Roman" panose="02020603050405020304" pitchFamily="18" charset="0"/>
              </a:rPr>
              <a:t>’ is incremented (</a:t>
            </a:r>
            <a:r>
              <a:rPr lang="en-GB" sz="4000" kern="0" dirty="0">
                <a:solidFill>
                  <a:schemeClr val="accent3">
                    <a:lumMod val="50000"/>
                  </a:schemeClr>
                </a:solidFill>
                <a:latin typeface="Times New Roman" panose="02020603050405020304" pitchFamily="18" charset="0"/>
                <a:cs typeface="Times New Roman" panose="02020603050405020304" pitchFamily="18" charset="0"/>
              </a:rPr>
              <a:t>x++, i.e., x=11)</a:t>
            </a:r>
            <a:r>
              <a:rPr lang="en-GB" sz="3900" kern="0" dirty="0">
                <a:latin typeface="Times New Roman" panose="02020603050405020304" pitchFamily="18" charset="0"/>
                <a:cs typeface="Times New Roman" panose="02020603050405020304" pitchFamily="18" charset="0"/>
              </a:rPr>
              <a:t>. </a:t>
            </a: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Then the value of ‘</a:t>
            </a:r>
            <a:r>
              <a:rPr lang="en-GB" sz="3900" b="1" kern="0" dirty="0">
                <a:latin typeface="Times New Roman" panose="02020603050405020304" pitchFamily="18" charset="0"/>
                <a:cs typeface="Times New Roman" panose="02020603050405020304" pitchFamily="18" charset="0"/>
              </a:rPr>
              <a:t>x</a:t>
            </a:r>
            <a:r>
              <a:rPr lang="en-GB" sz="3900" kern="0" dirty="0">
                <a:latin typeface="Times New Roman" panose="02020603050405020304" pitchFamily="18" charset="0"/>
                <a:cs typeface="Times New Roman" panose="02020603050405020304" pitchFamily="18" charset="0"/>
              </a:rPr>
              <a:t>’ is printed on the screen. The output of this program is </a:t>
            </a:r>
            <a:r>
              <a:rPr lang="en-GB" sz="3900" kern="0" dirty="0">
                <a:solidFill>
                  <a:schemeClr val="accent2">
                    <a:lumMod val="50000"/>
                  </a:schemeClr>
                </a:solidFill>
                <a:latin typeface="Times New Roman" panose="02020603050405020304" pitchFamily="18" charset="0"/>
                <a:cs typeface="Times New Roman" panose="02020603050405020304" pitchFamily="18" charset="0"/>
              </a:rPr>
              <a:t>11</a:t>
            </a:r>
            <a:r>
              <a:rPr lang="en-GB" sz="3900" kern="0" dirty="0">
                <a:latin typeface="Times New Roman" panose="02020603050405020304" pitchFamily="18" charset="0"/>
                <a:cs typeface="Times New Roman" panose="02020603050405020304" pitchFamily="18" charset="0"/>
              </a:rPr>
              <a:t>.</a:t>
            </a: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Observe that the </a:t>
            </a:r>
            <a:r>
              <a:rPr lang="en-GB" sz="4000" kern="0" dirty="0" err="1">
                <a:solidFill>
                  <a:srgbClr val="FF0000"/>
                </a:solidFill>
                <a:latin typeface="Times New Roman" panose="02020603050405020304" pitchFamily="18" charset="0"/>
                <a:cs typeface="Times New Roman" panose="02020603050405020304" pitchFamily="18" charset="0"/>
              </a:rPr>
              <a:t>printf</a:t>
            </a:r>
            <a:r>
              <a:rPr lang="en-GB" sz="4000" kern="0" dirty="0">
                <a:solidFill>
                  <a:srgbClr val="FF0000"/>
                </a:solidFill>
                <a:latin typeface="Times New Roman" panose="02020603050405020304" pitchFamily="18" charset="0"/>
                <a:cs typeface="Times New Roman" panose="02020603050405020304" pitchFamily="18" charset="0"/>
              </a:rPr>
              <a:t>("\n x = %d", x); </a:t>
            </a:r>
            <a:r>
              <a:rPr lang="en-GB" sz="3900" kern="0" dirty="0">
                <a:latin typeface="Times New Roman" panose="02020603050405020304" pitchFamily="18" charset="0"/>
                <a:cs typeface="Times New Roman" panose="02020603050405020304" pitchFamily="18" charset="0"/>
              </a:rPr>
              <a:t>statement will be executed even if the </a:t>
            </a:r>
            <a:r>
              <a:rPr lang="en-GB" sz="4000" b="1" i="1" dirty="0">
                <a:solidFill>
                  <a:schemeClr val="accent2">
                    <a:lumMod val="50000"/>
                  </a:schemeClr>
                </a:solidFill>
                <a:latin typeface="Times New Roman" panose="02020603050405020304" pitchFamily="18" charset="0"/>
                <a:cs typeface="Times New Roman" panose="02020603050405020304" pitchFamily="18" charset="0"/>
              </a:rPr>
              <a:t>test expression</a:t>
            </a:r>
            <a:r>
              <a:rPr lang="en-IN" sz="4000" i="1" dirty="0">
                <a:solidFill>
                  <a:schemeClr val="accent2">
                    <a:lumMod val="50000"/>
                  </a:schemeClr>
                </a:solidFill>
                <a:latin typeface="Times New Roman" panose="02020603050405020304" pitchFamily="18" charset="0"/>
                <a:cs typeface="Times New Roman" panose="02020603050405020304" pitchFamily="18" charset="0"/>
              </a:rPr>
              <a:t> </a:t>
            </a:r>
            <a:r>
              <a:rPr lang="en-GB" sz="3900" kern="0" dirty="0">
                <a:latin typeface="Times New Roman" panose="02020603050405020304" pitchFamily="18" charset="0"/>
                <a:cs typeface="Times New Roman" panose="02020603050405020304" pitchFamily="18" charset="0"/>
              </a:rPr>
              <a:t>is false.</a:t>
            </a:r>
          </a:p>
        </p:txBody>
      </p:sp>
      <p:sp>
        <p:nvSpPr>
          <p:cNvPr id="7" name="Rectangle 6"/>
          <p:cNvSpPr/>
          <p:nvPr/>
        </p:nvSpPr>
        <p:spPr>
          <a:xfrm>
            <a:off x="3422650" y="450989"/>
            <a:ext cx="6549765" cy="707886"/>
          </a:xfrm>
          <a:prstGeom prst="rect">
            <a:avLst/>
          </a:prstGeom>
        </p:spPr>
        <p:txBody>
          <a:bodyPr wrap="square">
            <a:spAutoFit/>
          </a:bodyPr>
          <a:lstStyle/>
          <a:p>
            <a:pPr defTabSz="914400"/>
            <a:r>
              <a:rPr lang="en-GB" sz="4000" i="0" kern="0" dirty="0">
                <a:solidFill>
                  <a:srgbClr val="005893"/>
                </a:solidFill>
                <a:latin typeface="Times New Roman" panose="02020603050405020304" pitchFamily="18" charset="0"/>
                <a:cs typeface="Times New Roman" panose="02020603050405020304" pitchFamily="18" charset="0"/>
              </a:rPr>
              <a:t>Example for the </a:t>
            </a:r>
            <a:r>
              <a:rPr lang="en-GB" sz="4000" b="1" i="1" kern="0" dirty="0">
                <a:solidFill>
                  <a:srgbClr val="005893"/>
                </a:solidFill>
                <a:latin typeface="Times New Roman" panose="02020603050405020304" pitchFamily="18" charset="0"/>
                <a:cs typeface="Times New Roman" panose="02020603050405020304" pitchFamily="18" charset="0"/>
              </a:rPr>
              <a:t>if </a:t>
            </a:r>
            <a:r>
              <a:rPr lang="en-GB" sz="4000" kern="0" dirty="0">
                <a:solidFill>
                  <a:srgbClr val="005893"/>
                </a:solidFill>
                <a:latin typeface="Times New Roman" panose="02020603050405020304" pitchFamily="18" charset="0"/>
                <a:cs typeface="Times New Roman" panose="02020603050405020304" pitchFamily="18" charset="0"/>
              </a:rPr>
              <a:t>statement</a:t>
            </a:r>
            <a:endParaRPr lang="en-IN" sz="4000" kern="0" dirty="0">
              <a:solidFill>
                <a:srgbClr val="005893"/>
              </a:solidFill>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1437D267-8810-D4EE-C0B1-ED76A0477DDD}"/>
              </a:ext>
            </a:extLst>
          </p:cNvPr>
          <p:cNvGrpSpPr/>
          <p:nvPr/>
        </p:nvGrpSpPr>
        <p:grpSpPr>
          <a:xfrm>
            <a:off x="3498850" y="1920875"/>
            <a:ext cx="6935388" cy="7461350"/>
            <a:chOff x="3803650" y="1538922"/>
            <a:chExt cx="6935388" cy="7461350"/>
          </a:xfrm>
        </p:grpSpPr>
        <p:grpSp>
          <p:nvGrpSpPr>
            <p:cNvPr id="9" name="Group 8">
              <a:extLst>
                <a:ext uri="{FF2B5EF4-FFF2-40B4-BE49-F238E27FC236}">
                  <a16:creationId xmlns:a16="http://schemas.microsoft.com/office/drawing/2014/main" id="{57916AA7-C66D-340F-25E0-EF45A489F846}"/>
                </a:ext>
              </a:extLst>
            </p:cNvPr>
            <p:cNvGrpSpPr/>
            <p:nvPr/>
          </p:nvGrpSpPr>
          <p:grpSpPr>
            <a:xfrm>
              <a:off x="3803650" y="1538922"/>
              <a:ext cx="6935388" cy="6401753"/>
              <a:chOff x="4260850" y="1235075"/>
              <a:chExt cx="6935388" cy="6401753"/>
            </a:xfrm>
          </p:grpSpPr>
          <p:sp>
            <p:nvSpPr>
              <p:cNvPr id="13" name="Content Placeholder 2"/>
              <p:cNvSpPr txBox="1">
                <a:spLocks/>
              </p:cNvSpPr>
              <p:nvPr/>
            </p:nvSpPr>
            <p:spPr bwMode="auto">
              <a:xfrm>
                <a:off x="6754413" y="1235075"/>
                <a:ext cx="4441825" cy="640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defTabSz="914400">
                  <a:buNone/>
                </a:pPr>
                <a:r>
                  <a:rPr lang="en-GB" kern="0" dirty="0">
                    <a:latin typeface="Times New Roman" panose="02020603050405020304" pitchFamily="18" charset="0"/>
                    <a:cs typeface="Times New Roman" panose="02020603050405020304" pitchFamily="18" charset="0"/>
                  </a:rPr>
                  <a:t>#include&lt;stdio.h&gt;</a:t>
                </a:r>
              </a:p>
              <a:p>
                <a:pPr marL="0" indent="0" defTabSz="914400">
                  <a:buNone/>
                </a:pPr>
                <a:r>
                  <a:rPr lang="en-GB" kern="0" dirty="0">
                    <a:latin typeface="Times New Roman" panose="02020603050405020304" pitchFamily="18" charset="0"/>
                    <a:cs typeface="Times New Roman" panose="02020603050405020304" pitchFamily="18" charset="0"/>
                  </a:rPr>
                  <a:t>int main() </a:t>
                </a:r>
              </a:p>
              <a:p>
                <a:pPr marL="0" indent="0" defTabSz="914400">
                  <a:buNone/>
                </a:pPr>
                <a:r>
                  <a:rPr lang="en-GB" kern="0" dirty="0">
                    <a:latin typeface="Times New Roman" panose="02020603050405020304" pitchFamily="18" charset="0"/>
                    <a:cs typeface="Times New Roman" panose="02020603050405020304" pitchFamily="18" charset="0"/>
                  </a:rPr>
                  <a:t>{ </a:t>
                </a:r>
              </a:p>
              <a:p>
                <a:pPr marL="0" indent="0" defTabSz="914400">
                  <a:buNone/>
                </a:pPr>
                <a:r>
                  <a:rPr lang="en-GB" kern="0" dirty="0">
                    <a:latin typeface="Times New Roman" panose="02020603050405020304" pitchFamily="18" charset="0"/>
                    <a:cs typeface="Times New Roman" panose="02020603050405020304" pitchFamily="18" charset="0"/>
                  </a:rPr>
                  <a:t>int x=10; </a:t>
                </a:r>
              </a:p>
              <a:p>
                <a:pPr marL="0" indent="0" defTabSz="914400">
                  <a:buNone/>
                </a:pPr>
                <a:r>
                  <a:rPr lang="en-GB" kern="0" dirty="0">
                    <a:latin typeface="Times New Roman" panose="02020603050405020304" pitchFamily="18" charset="0"/>
                    <a:cs typeface="Times New Roman" panose="02020603050405020304" pitchFamily="18" charset="0"/>
                  </a:rPr>
                  <a:t>if (</a:t>
                </a:r>
                <a:r>
                  <a:rPr lang="en-GB" b="1" kern="0" dirty="0">
                    <a:solidFill>
                      <a:schemeClr val="accent2">
                        <a:lumMod val="50000"/>
                      </a:schemeClr>
                    </a:solidFill>
                    <a:latin typeface="Times New Roman" panose="02020603050405020304" pitchFamily="18" charset="0"/>
                    <a:cs typeface="Times New Roman" panose="02020603050405020304" pitchFamily="18" charset="0"/>
                  </a:rPr>
                  <a:t>x&gt;0</a:t>
                </a:r>
                <a:r>
                  <a:rPr lang="en-GB" kern="0" dirty="0">
                    <a:latin typeface="Times New Roman" panose="02020603050405020304" pitchFamily="18" charset="0"/>
                    <a:cs typeface="Times New Roman" panose="02020603050405020304" pitchFamily="18" charset="0"/>
                  </a:rPr>
                  <a:t>) </a:t>
                </a:r>
              </a:p>
              <a:p>
                <a:pPr marL="0" indent="0" defTabSz="914400">
                  <a:buNone/>
                </a:pPr>
                <a:r>
                  <a:rPr lang="en-GB" kern="0" dirty="0">
                    <a:latin typeface="Times New Roman" panose="02020603050405020304" pitchFamily="18" charset="0"/>
                    <a:cs typeface="Times New Roman" panose="02020603050405020304" pitchFamily="18" charset="0"/>
                  </a:rPr>
                  <a:t>{</a:t>
                </a:r>
              </a:p>
              <a:p>
                <a:pPr marL="0" indent="0" defTabSz="914400">
                  <a:buNone/>
                </a:pPr>
                <a:r>
                  <a:rPr lang="en-GB" kern="0" dirty="0">
                    <a:solidFill>
                      <a:schemeClr val="accent3">
                        <a:lumMod val="50000"/>
                      </a:schemeClr>
                    </a:solidFill>
                    <a:latin typeface="Times New Roman" panose="02020603050405020304" pitchFamily="18" charset="0"/>
                    <a:cs typeface="Times New Roman" panose="02020603050405020304" pitchFamily="18" charset="0"/>
                  </a:rPr>
                  <a:t>x++; </a:t>
                </a:r>
              </a:p>
              <a:p>
                <a:pPr marL="0" indent="0" defTabSz="914400">
                  <a:buNone/>
                </a:pPr>
                <a:r>
                  <a:rPr lang="en-GB" kern="0" dirty="0">
                    <a:latin typeface="Times New Roman" panose="02020603050405020304" pitchFamily="18" charset="0"/>
                    <a:cs typeface="Times New Roman" panose="02020603050405020304" pitchFamily="18" charset="0"/>
                  </a:rPr>
                  <a:t>}</a:t>
                </a:r>
              </a:p>
              <a:p>
                <a:pPr marL="0" indent="0" defTabSz="914400">
                  <a:buNone/>
                </a:pPr>
                <a:r>
                  <a:rPr lang="en-GB" kern="0" dirty="0" err="1">
                    <a:solidFill>
                      <a:srgbClr val="FF0000"/>
                    </a:solidFill>
                    <a:latin typeface="Times New Roman" panose="02020603050405020304" pitchFamily="18" charset="0"/>
                    <a:cs typeface="Times New Roman" panose="02020603050405020304" pitchFamily="18" charset="0"/>
                  </a:rPr>
                  <a:t>printf</a:t>
                </a:r>
                <a:r>
                  <a:rPr lang="en-GB" kern="0" dirty="0">
                    <a:solidFill>
                      <a:srgbClr val="FF0000"/>
                    </a:solidFill>
                    <a:latin typeface="Times New Roman" panose="02020603050405020304" pitchFamily="18" charset="0"/>
                    <a:cs typeface="Times New Roman" panose="02020603050405020304" pitchFamily="18" charset="0"/>
                  </a:rPr>
                  <a:t>("\n x = %d", x); </a:t>
                </a:r>
              </a:p>
              <a:p>
                <a:pPr marL="0" indent="0" defTabSz="914400">
                  <a:buNone/>
                </a:pPr>
                <a:r>
                  <a:rPr lang="en-GB" kern="0" dirty="0">
                    <a:solidFill>
                      <a:srgbClr val="FF0000"/>
                    </a:solidFill>
                    <a:latin typeface="Times New Roman" panose="02020603050405020304" pitchFamily="18" charset="0"/>
                    <a:cs typeface="Times New Roman" panose="02020603050405020304" pitchFamily="18" charset="0"/>
                  </a:rPr>
                  <a:t>return 0; </a:t>
                </a:r>
              </a:p>
              <a:p>
                <a:pPr marL="0" indent="0" defTabSz="914400">
                  <a:buNone/>
                </a:pPr>
                <a:r>
                  <a:rPr lang="en-GB" kern="0" dirty="0">
                    <a:latin typeface="Times New Roman" panose="02020603050405020304" pitchFamily="18" charset="0"/>
                    <a:cs typeface="Times New Roman" panose="02020603050405020304" pitchFamily="18" charset="0"/>
                  </a:rPr>
                  <a:t>} </a:t>
                </a:r>
              </a:p>
            </p:txBody>
          </p:sp>
          <p:grpSp>
            <p:nvGrpSpPr>
              <p:cNvPr id="6" name="Group 5"/>
              <p:cNvGrpSpPr/>
              <p:nvPr/>
            </p:nvGrpSpPr>
            <p:grpSpPr>
              <a:xfrm>
                <a:off x="4260850" y="3036278"/>
                <a:ext cx="2493563" cy="553998"/>
                <a:chOff x="3748487" y="2759075"/>
                <a:chExt cx="2493563" cy="553998"/>
              </a:xfrm>
            </p:grpSpPr>
            <p:sp>
              <p:nvSpPr>
                <p:cNvPr id="3" name="TextBox 2"/>
                <p:cNvSpPr txBox="1"/>
                <p:nvPr/>
              </p:nvSpPr>
              <p:spPr>
                <a:xfrm>
                  <a:off x="3748487" y="2759075"/>
                  <a:ext cx="1470817" cy="553998"/>
                </a:xfrm>
                <a:prstGeom prst="rect">
                  <a:avLst/>
                </a:prstGeom>
                <a:noFill/>
                <a:ln>
                  <a:solidFill>
                    <a:schemeClr val="accent1">
                      <a:lumMod val="50000"/>
                    </a:schemeClr>
                  </a:solidFill>
                </a:ln>
              </p:spPr>
              <p:txBody>
                <a:bodyPr wrap="square" rtlCol="0">
                  <a:spAutoFit/>
                </a:bodyPr>
                <a:lstStyle/>
                <a:p>
                  <a:r>
                    <a:rPr lang="en-GB" sz="3000" dirty="0">
                      <a:latin typeface="Times New Roman" panose="02020603050405020304" pitchFamily="18" charset="0"/>
                      <a:cs typeface="Times New Roman" panose="02020603050405020304" pitchFamily="18" charset="0"/>
                    </a:rPr>
                    <a:t>Same as</a:t>
                  </a:r>
                  <a:endParaRPr lang="en-IN" sz="3000" dirty="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5219304" y="3036074"/>
                  <a:ext cx="10227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7766050" y="4314967"/>
                <a:ext cx="1541832" cy="369332"/>
              </a:xfrm>
              <a:prstGeom prst="rect">
                <a:avLst/>
              </a:prstGeom>
              <a:ln w="3175">
                <a:solidFill>
                  <a:schemeClr val="tx1"/>
                </a:solidFill>
              </a:ln>
            </p:spPr>
            <p:txBody>
              <a:bodyPr wrap="none">
                <a:spAutoFit/>
              </a:bodyPr>
              <a:lstStyle/>
              <a:p>
                <a:pPr algn="ctr"/>
                <a:r>
                  <a:rPr lang="en-GB" i="1" dirty="0">
                    <a:solidFill>
                      <a:schemeClr val="accent2">
                        <a:lumMod val="50000"/>
                      </a:schemeClr>
                    </a:solidFill>
                    <a:latin typeface="Times New Roman" panose="02020603050405020304" pitchFamily="18" charset="0"/>
                    <a:cs typeface="Times New Roman" panose="02020603050405020304" pitchFamily="18" charset="0"/>
                  </a:rPr>
                  <a:t>test expression</a:t>
                </a:r>
                <a:endParaRPr lang="en-IN" i="1" dirty="0">
                  <a:solidFill>
                    <a:schemeClr val="accent2">
                      <a:lumMod val="50000"/>
                    </a:schemeClr>
                  </a:solidFill>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H="1" flipV="1">
                <a:off x="7592613" y="3900496"/>
                <a:ext cx="305409" cy="37811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718050" y="5818743"/>
                <a:ext cx="1627369" cy="369332"/>
              </a:xfrm>
              <a:prstGeom prst="rect">
                <a:avLst/>
              </a:prstGeom>
              <a:ln w="3175">
                <a:solidFill>
                  <a:schemeClr val="tx1"/>
                </a:solidFill>
              </a:ln>
            </p:spPr>
            <p:txBody>
              <a:bodyPr wrap="none">
                <a:spAutoFit/>
              </a:bodyPr>
              <a:lstStyle/>
              <a:p>
                <a:r>
                  <a:rPr lang="en-US" altLang="en-US" i="1" kern="0" dirty="0">
                    <a:solidFill>
                      <a:schemeClr val="accent3">
                        <a:lumMod val="50000"/>
                      </a:schemeClr>
                    </a:solidFill>
                    <a:latin typeface="Times New Roman" panose="02020603050405020304" pitchFamily="18" charset="0"/>
                    <a:cs typeface="Times New Roman" panose="02020603050405020304" pitchFamily="18" charset="0"/>
                  </a:rPr>
                  <a:t>statement block</a:t>
                </a:r>
                <a:endParaRPr lang="en-IN" dirty="0">
                  <a:solidFill>
                    <a:schemeClr val="accent3">
                      <a:lumMod val="50000"/>
                    </a:schemeClr>
                  </a:solidFill>
                </a:endParaRPr>
              </a:p>
            </p:txBody>
          </p:sp>
          <p:cxnSp>
            <p:nvCxnSpPr>
              <p:cNvPr id="17" name="Straight Arrow Connector 16"/>
              <p:cNvCxnSpPr/>
              <p:nvPr/>
            </p:nvCxnSpPr>
            <p:spPr>
              <a:xfrm flipV="1">
                <a:off x="5717874" y="5132943"/>
                <a:ext cx="1022746" cy="638587"/>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455913" y="7254875"/>
                <a:ext cx="1569660" cy="369332"/>
              </a:xfrm>
              <a:prstGeom prst="rect">
                <a:avLst/>
              </a:prstGeom>
              <a:ln w="3175">
                <a:solidFill>
                  <a:schemeClr val="tx1"/>
                </a:solidFill>
              </a:ln>
            </p:spPr>
            <p:txBody>
              <a:bodyPr wrap="none">
                <a:spAutoFit/>
              </a:bodyPr>
              <a:lstStyle/>
              <a:p>
                <a:pPr algn="ctr"/>
                <a:r>
                  <a:rPr lang="en-GB" i="1" dirty="0" err="1">
                    <a:solidFill>
                      <a:srgbClr val="FF0000"/>
                    </a:solidFill>
                    <a:latin typeface="Times New Roman" panose="02020603050405020304" pitchFamily="18" charset="0"/>
                    <a:cs typeface="Times New Roman" panose="02020603050405020304" pitchFamily="18" charset="0"/>
                  </a:rPr>
                  <a:t>next_statement</a:t>
                </a:r>
                <a:endParaRPr lang="en-IN" i="1" dirty="0">
                  <a:solidFill>
                    <a:srgbClr val="FF0000"/>
                  </a:solidFill>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flipH="1" flipV="1">
                <a:off x="8440738" y="6416675"/>
                <a:ext cx="773112" cy="846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BC7275BD-7C8F-52A4-C313-502A5E6529F2}"/>
                </a:ext>
              </a:extLst>
            </p:cNvPr>
            <p:cNvSpPr txBox="1"/>
            <p:nvPr/>
          </p:nvSpPr>
          <p:spPr>
            <a:xfrm>
              <a:off x="4032250" y="8169275"/>
              <a:ext cx="5874637"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Example - Program to increment and print a ‘x’, if value of x is more than 10.</a:t>
              </a:r>
            </a:p>
          </p:txBody>
        </p:sp>
      </p:grpSp>
    </p:spTree>
    <p:extLst>
      <p:ext uri="{BB962C8B-B14F-4D97-AF65-F5344CB8AC3E}">
        <p14:creationId xmlns:p14="http://schemas.microsoft.com/office/powerpoint/2010/main" val="513363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396875"/>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3000"/>
          </a:p>
        </p:txBody>
      </p:sp>
      <p:sp>
        <p:nvSpPr>
          <p:cNvPr id="8199" name="object 7"/>
          <p:cNvSpPr>
            <a:spLocks/>
          </p:cNvSpPr>
          <p:nvPr/>
        </p:nvSpPr>
        <p:spPr bwMode="auto">
          <a:xfrm>
            <a:off x="2998788" y="409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300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TextBox 1">
            <a:extLst>
              <a:ext uri="{FF2B5EF4-FFF2-40B4-BE49-F238E27FC236}">
                <a16:creationId xmlns:a16="http://schemas.microsoft.com/office/drawing/2014/main" id="{B35BE6B1-EF23-AC28-B983-8A801718C7DF}"/>
              </a:ext>
            </a:extLst>
          </p:cNvPr>
          <p:cNvSpPr txBox="1"/>
          <p:nvPr/>
        </p:nvSpPr>
        <p:spPr>
          <a:xfrm>
            <a:off x="1432380" y="2743240"/>
            <a:ext cx="8729435" cy="7940635"/>
          </a:xfrm>
          <a:prstGeom prst="rect">
            <a:avLst/>
          </a:prstGeom>
          <a:noFill/>
          <a:ln>
            <a:solidFill>
              <a:srgbClr val="92D050"/>
            </a:solidFill>
          </a:ln>
        </p:spPr>
        <p:txBody>
          <a:bodyPr wrap="square" rtlCol="0">
            <a:spAutoFit/>
          </a:bodyPr>
          <a:lstStyle/>
          <a:p>
            <a:r>
              <a:rPr lang="en-GB" sz="3000" dirty="0">
                <a:latin typeface="Times New Roman" panose="02020603050405020304" pitchFamily="18" charset="0"/>
                <a:cs typeface="Times New Roman" panose="02020603050405020304" pitchFamily="18" charset="0"/>
              </a:rPr>
              <a:t>#include&lt;stdio.h&gt;</a:t>
            </a:r>
          </a:p>
          <a:p>
            <a:r>
              <a:rPr lang="en-GB" sz="3000" dirty="0">
                <a:latin typeface="Times New Roman" panose="02020603050405020304" pitchFamily="18" charset="0"/>
                <a:cs typeface="Times New Roman" panose="02020603050405020304" pitchFamily="18" charset="0"/>
              </a:rPr>
              <a:t>main()</a:t>
            </a:r>
          </a:p>
          <a:p>
            <a:r>
              <a:rPr lang="en-GB" sz="3000" dirty="0">
                <a:latin typeface="Times New Roman" panose="02020603050405020304" pitchFamily="18" charset="0"/>
                <a:cs typeface="Times New Roman" panose="02020603050405020304" pitchFamily="18" charset="0"/>
              </a:rPr>
              <a:t>{</a:t>
            </a:r>
          </a:p>
          <a:p>
            <a:r>
              <a:rPr lang="en-GB" sz="3000" dirty="0">
                <a:latin typeface="Times New Roman" panose="02020603050405020304" pitchFamily="18" charset="0"/>
                <a:cs typeface="Times New Roman" panose="02020603050405020304" pitchFamily="18" charset="0"/>
              </a:rPr>
              <a:t> int balance=20000,w_amount;</a:t>
            </a:r>
          </a:p>
          <a:p>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printf</a:t>
            </a:r>
            <a:r>
              <a:rPr lang="en-GB" sz="3000" dirty="0">
                <a:latin typeface="Times New Roman" panose="02020603050405020304" pitchFamily="18" charset="0"/>
                <a:cs typeface="Times New Roman" panose="02020603050405020304" pitchFamily="18" charset="0"/>
              </a:rPr>
              <a:t>(“enter amount to withdraw: “); </a:t>
            </a:r>
            <a:r>
              <a:rPr lang="en-GB" sz="3000" dirty="0">
                <a:solidFill>
                  <a:schemeClr val="accent6">
                    <a:lumMod val="50000"/>
                  </a:schemeClr>
                </a:solidFill>
                <a:latin typeface="Times New Roman" panose="02020603050405020304" pitchFamily="18" charset="0"/>
                <a:cs typeface="Times New Roman" panose="02020603050405020304" pitchFamily="18" charset="0"/>
              </a:rPr>
              <a:t>/*ask user to enter withdraw amount*/</a:t>
            </a:r>
          </a:p>
          <a:p>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scanf</a:t>
            </a:r>
            <a:r>
              <a:rPr lang="en-GB" sz="3000" dirty="0">
                <a:latin typeface="Times New Roman" panose="02020603050405020304" pitchFamily="18" charset="0"/>
                <a:cs typeface="Times New Roman" panose="02020603050405020304" pitchFamily="18" charset="0"/>
              </a:rPr>
              <a:t>(“%d”,&amp;</a:t>
            </a:r>
            <a:r>
              <a:rPr lang="en-GB" sz="3000" dirty="0" err="1">
                <a:latin typeface="Times New Roman" panose="02020603050405020304" pitchFamily="18" charset="0"/>
                <a:cs typeface="Times New Roman" panose="02020603050405020304" pitchFamily="18" charset="0"/>
              </a:rPr>
              <a:t>w_amount</a:t>
            </a:r>
            <a:r>
              <a:rPr lang="en-GB" sz="3000" dirty="0">
                <a:latin typeface="Times New Roman" panose="02020603050405020304" pitchFamily="18" charset="0"/>
                <a:cs typeface="Times New Roman" panose="02020603050405020304" pitchFamily="18" charset="0"/>
              </a:rPr>
              <a:t>); </a:t>
            </a:r>
            <a:r>
              <a:rPr lang="en-GB" sz="3000" dirty="0">
                <a:solidFill>
                  <a:schemeClr val="accent6">
                    <a:lumMod val="50000"/>
                  </a:schemeClr>
                </a:solidFill>
                <a:latin typeface="Times New Roman" panose="02020603050405020304" pitchFamily="18" charset="0"/>
                <a:cs typeface="Times New Roman" panose="02020603050405020304" pitchFamily="18" charset="0"/>
              </a:rPr>
              <a:t>//read withdraw amount</a:t>
            </a:r>
          </a:p>
          <a:p>
            <a:r>
              <a:rPr lang="en-GB" sz="3000" dirty="0">
                <a:latin typeface="Times New Roman" panose="02020603050405020304" pitchFamily="18" charset="0"/>
                <a:cs typeface="Times New Roman" panose="02020603050405020304" pitchFamily="18" charset="0"/>
              </a:rPr>
              <a:t> if(</a:t>
            </a:r>
            <a:r>
              <a:rPr lang="en-GB" sz="3000" dirty="0" err="1">
                <a:latin typeface="Times New Roman" panose="02020603050405020304" pitchFamily="18" charset="0"/>
                <a:cs typeface="Times New Roman" panose="02020603050405020304" pitchFamily="18" charset="0"/>
              </a:rPr>
              <a:t>w_amount</a:t>
            </a:r>
            <a:r>
              <a:rPr lang="en-GB" sz="3000" dirty="0">
                <a:latin typeface="Times New Roman" panose="02020603050405020304" pitchFamily="18" charset="0"/>
                <a:cs typeface="Times New Roman" panose="02020603050405020304" pitchFamily="18" charset="0"/>
              </a:rPr>
              <a:t>&gt;balance) </a:t>
            </a:r>
            <a:r>
              <a:rPr lang="en-GB" sz="3000" dirty="0">
                <a:solidFill>
                  <a:schemeClr val="accent6">
                    <a:lumMod val="50000"/>
                  </a:schemeClr>
                </a:solidFill>
                <a:latin typeface="Times New Roman" panose="02020603050405020304" pitchFamily="18" charset="0"/>
                <a:cs typeface="Times New Roman" panose="02020603050405020304" pitchFamily="18" charset="0"/>
              </a:rPr>
              <a:t>/*check if withdraw amount is more than balance*/</a:t>
            </a:r>
            <a:endParaRPr lang="en-IN" sz="3000" dirty="0">
              <a:solidFill>
                <a:schemeClr val="accent6">
                  <a:lumMod val="50000"/>
                </a:schemeClr>
              </a:solidFill>
              <a:latin typeface="Times New Roman" panose="02020603050405020304" pitchFamily="18" charset="0"/>
              <a:cs typeface="Times New Roman" panose="02020603050405020304" pitchFamily="18" charset="0"/>
            </a:endParaRPr>
          </a:p>
          <a:p>
            <a:r>
              <a:rPr lang="en-GB" sz="3000" dirty="0">
                <a:latin typeface="Times New Roman" panose="02020603050405020304" pitchFamily="18" charset="0"/>
                <a:cs typeface="Times New Roman" panose="02020603050405020304" pitchFamily="18" charset="0"/>
              </a:rPr>
              <a:t> {</a:t>
            </a:r>
          </a:p>
          <a:p>
            <a:r>
              <a:rPr lang="en-GB" sz="3000" dirty="0">
                <a:solidFill>
                  <a:schemeClr val="accent6">
                    <a:lumMod val="50000"/>
                  </a:schemeClr>
                </a:solidFill>
                <a:latin typeface="Times New Roman" panose="02020603050405020304" pitchFamily="18" charset="0"/>
                <a:cs typeface="Times New Roman" panose="02020603050405020304" pitchFamily="18" charset="0"/>
              </a:rPr>
              <a:t>/* if withdraw amount is more than balance, notify him insufficient balance*/</a:t>
            </a:r>
          </a:p>
          <a:p>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printf</a:t>
            </a:r>
            <a:r>
              <a:rPr lang="en-GB" sz="3000" dirty="0">
                <a:latin typeface="Times New Roman" panose="02020603050405020304" pitchFamily="18" charset="0"/>
                <a:cs typeface="Times New Roman" panose="02020603050405020304" pitchFamily="18" charset="0"/>
              </a:rPr>
              <a:t>("Sorry, insufficient balance.!!!");</a:t>
            </a:r>
          </a:p>
          <a:p>
            <a:r>
              <a:rPr lang="en-GB" sz="3000" dirty="0">
                <a:latin typeface="Times New Roman" panose="02020603050405020304" pitchFamily="18" charset="0"/>
                <a:cs typeface="Times New Roman" panose="02020603050405020304" pitchFamily="18" charset="0"/>
              </a:rPr>
              <a:t> }</a:t>
            </a:r>
          </a:p>
          <a:p>
            <a:r>
              <a:rPr lang="en-GB" sz="3000" dirty="0">
                <a:solidFill>
                  <a:schemeClr val="accent6">
                    <a:lumMod val="50000"/>
                  </a:schemeClr>
                </a:solidFill>
                <a:latin typeface="Times New Roman" panose="02020603050405020304" pitchFamily="18" charset="0"/>
                <a:cs typeface="Times New Roman" panose="02020603050405020304" pitchFamily="18" charset="0"/>
              </a:rPr>
              <a:t>//otherwise do nothing and exit the program normally</a:t>
            </a:r>
          </a:p>
          <a:p>
            <a:r>
              <a:rPr lang="en-GB" sz="3000" dirty="0">
                <a:latin typeface="Times New Roman" panose="02020603050405020304" pitchFamily="18" charset="0"/>
                <a:cs typeface="Times New Roman" panose="02020603050405020304" pitchFamily="18" charset="0"/>
              </a:rPr>
              <a:t> return 0;</a:t>
            </a:r>
          </a:p>
          <a:p>
            <a:r>
              <a:rPr lang="en-GB" sz="3000" dirty="0">
                <a:latin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F4466C15-C3CA-DB7A-7655-DE2930A25688}"/>
              </a:ext>
            </a:extLst>
          </p:cNvPr>
          <p:cNvSpPr/>
          <p:nvPr/>
        </p:nvSpPr>
        <p:spPr>
          <a:xfrm>
            <a:off x="1246415" y="1311275"/>
            <a:ext cx="9186635" cy="1384995"/>
          </a:xfrm>
          <a:prstGeom prst="rect">
            <a:avLst/>
          </a:prstGeom>
        </p:spPr>
        <p:txBody>
          <a:bodyPr wrap="square">
            <a:spAutoFit/>
          </a:bodyPr>
          <a:lstStyle/>
          <a:p>
            <a:pPr marL="0" lvl="1">
              <a:tabLst>
                <a:tab pos="1338263" algn="l"/>
              </a:tabLst>
            </a:pPr>
            <a:r>
              <a:rPr lang="en-IN" sz="2800" b="1" dirty="0">
                <a:solidFill>
                  <a:schemeClr val="accent5">
                    <a:lumMod val="75000"/>
                  </a:schemeClr>
                </a:solidFill>
                <a:latin typeface="Times New Roman" panose="02020603050405020304" pitchFamily="18" charset="0"/>
                <a:cs typeface="Times New Roman" panose="02020603050405020304" pitchFamily="18" charset="0"/>
              </a:rPr>
              <a:t>Example </a:t>
            </a:r>
            <a:r>
              <a:rPr lang="en-GB" sz="2800" b="1" dirty="0">
                <a:solidFill>
                  <a:schemeClr val="accent5">
                    <a:lumMod val="75000"/>
                  </a:schemeClr>
                </a:solidFill>
                <a:latin typeface="Times New Roman" panose="02020603050405020304" pitchFamily="18" charset="0"/>
                <a:cs typeface="Times New Roman" panose="02020603050405020304" pitchFamily="18" charset="0"/>
              </a:rPr>
              <a:t>1. Write a Program to check if withdraw amount is more than balance or not, if withdraw amount is more than balance, then notify user for insufficient balance.</a:t>
            </a:r>
          </a:p>
        </p:txBody>
      </p:sp>
      <p:sp>
        <p:nvSpPr>
          <p:cNvPr id="6" name="Rectangle 5">
            <a:extLst>
              <a:ext uri="{FF2B5EF4-FFF2-40B4-BE49-F238E27FC236}">
                <a16:creationId xmlns:a16="http://schemas.microsoft.com/office/drawing/2014/main" id="{51B14C23-E731-76A9-D164-3C88F4D862DF}"/>
              </a:ext>
            </a:extLst>
          </p:cNvPr>
          <p:cNvSpPr/>
          <p:nvPr/>
        </p:nvSpPr>
        <p:spPr>
          <a:xfrm>
            <a:off x="10433051" y="2709485"/>
            <a:ext cx="8592117" cy="8279190"/>
          </a:xfrm>
          <a:prstGeom prst="rect">
            <a:avLst/>
          </a:prstGeom>
          <a:noFill/>
          <a:ln>
            <a:solidFill>
              <a:srgbClr val="92D050"/>
            </a:solidFill>
          </a:ln>
        </p:spPr>
        <p:txBody>
          <a:bodyPr wrap="square" rtlCol="0">
            <a:spAutoFit/>
          </a:bodyPr>
          <a:lstStyle/>
          <a:p>
            <a:r>
              <a:rPr lang="en-IN" sz="2800" dirty="0">
                <a:latin typeface="Times New Roman" panose="02020603050405020304" pitchFamily="18" charset="0"/>
                <a:cs typeface="Times New Roman" panose="02020603050405020304" pitchFamily="18" charset="0"/>
              </a:rPr>
              <a:t>#include&lt;</a:t>
            </a:r>
            <a:r>
              <a:rPr lang="en-IN" sz="2800" dirty="0" err="1">
                <a:latin typeface="Times New Roman" panose="02020603050405020304" pitchFamily="18" charset="0"/>
                <a:cs typeface="Times New Roman" panose="02020603050405020304" pitchFamily="18" charset="0"/>
              </a:rPr>
              <a:t>stdio.h</a:t>
            </a:r>
            <a:r>
              <a:rPr lang="en-IN" sz="2800" dirty="0">
                <a:latin typeface="Times New Roman" panose="02020603050405020304" pitchFamily="18" charset="0"/>
                <a:cs typeface="Times New Roman" panose="02020603050405020304" pitchFamily="18" charset="0"/>
              </a:rPr>
              <a:t>&gt;</a:t>
            </a:r>
          </a:p>
          <a:p>
            <a:r>
              <a:rPr lang="en-IN" sz="2800" dirty="0" err="1">
                <a:latin typeface="Times New Roman" panose="02020603050405020304" pitchFamily="18" charset="0"/>
                <a:cs typeface="Times New Roman" panose="02020603050405020304" pitchFamily="18" charset="0"/>
              </a:rPr>
              <a:t>int</a:t>
            </a:r>
            <a:r>
              <a:rPr lang="en-IN" sz="2800" dirty="0">
                <a:latin typeface="Times New Roman" panose="02020603050405020304" pitchFamily="18" charset="0"/>
                <a:cs typeface="Times New Roman" panose="02020603050405020304" pitchFamily="18" charset="0"/>
              </a:rPr>
              <a:t> main(){</a:t>
            </a:r>
          </a:p>
          <a:p>
            <a:r>
              <a:rPr lang="en-IN" sz="2800" dirty="0">
                <a:latin typeface="Times New Roman" panose="02020603050405020304" pitchFamily="18" charset="0"/>
                <a:cs typeface="Times New Roman" panose="02020603050405020304" pitchFamily="18" charset="0"/>
              </a:rPr>
              <a:t>    float tax = 0, income;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("Enter your income\n");</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("%f", &amp;income);</a:t>
            </a:r>
          </a:p>
          <a:p>
            <a:r>
              <a:rPr lang="en-IN" sz="2800" dirty="0">
                <a:latin typeface="Times New Roman" panose="02020603050405020304" pitchFamily="18" charset="0"/>
                <a:cs typeface="Times New Roman" panose="02020603050405020304" pitchFamily="18" charset="0"/>
              </a:rPr>
              <a:t>    if(income&gt;=250000 &amp;&amp; income&lt;=500000){</a:t>
            </a:r>
          </a:p>
          <a:p>
            <a:r>
              <a:rPr lang="en-IN" sz="2800" dirty="0">
                <a:latin typeface="Times New Roman" panose="02020603050405020304" pitchFamily="18" charset="0"/>
                <a:cs typeface="Times New Roman" panose="02020603050405020304" pitchFamily="18" charset="0"/>
              </a:rPr>
              <a:t>        tax = tax + 0.05 * (income - 250000);</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if (income &gt;= 500000 &amp;&amp; income &lt;= 1000000)</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tax = tax + 0.20 * (income - 500000);</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if (income &gt;= 1000000)</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tax = tax + 0.30 * (income - 1000000);</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("Your net income tax to be paid is: %f\n", tax);</a:t>
            </a:r>
          </a:p>
          <a:p>
            <a:r>
              <a:rPr lang="en-IN" sz="2800" dirty="0">
                <a:latin typeface="Times New Roman" panose="02020603050405020304" pitchFamily="18" charset="0"/>
                <a:cs typeface="Times New Roman" panose="02020603050405020304" pitchFamily="18" charset="0"/>
              </a:rPr>
              <a:t>    return 0;</a:t>
            </a:r>
          </a:p>
          <a:p>
            <a:r>
              <a:rPr lang="en-IN" sz="2800" dirty="0">
                <a:latin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97A5BFCE-0E92-8787-8B0B-738F4EA80853}"/>
              </a:ext>
            </a:extLst>
          </p:cNvPr>
          <p:cNvSpPr/>
          <p:nvPr/>
        </p:nvSpPr>
        <p:spPr>
          <a:xfrm>
            <a:off x="10433050" y="1327914"/>
            <a:ext cx="8592118" cy="1431161"/>
          </a:xfrm>
          <a:prstGeom prst="rect">
            <a:avLst/>
          </a:prstGeom>
        </p:spPr>
        <p:txBody>
          <a:bodyPr wrap="square">
            <a:spAutoFit/>
          </a:body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Example 2. </a:t>
            </a:r>
            <a:r>
              <a:rPr lang="en-GB" sz="2800" b="1" dirty="0">
                <a:solidFill>
                  <a:schemeClr val="accent5">
                    <a:lumMod val="75000"/>
                  </a:schemeClr>
                </a:solidFill>
                <a:latin typeface="Times New Roman" panose="02020603050405020304" pitchFamily="18" charset="0"/>
                <a:cs typeface="Times New Roman" panose="02020603050405020304" pitchFamily="18" charset="0"/>
              </a:rPr>
              <a:t>Write a Program to c</a:t>
            </a:r>
            <a:r>
              <a:rPr lang="en-IN" sz="2800" b="1" dirty="0">
                <a:solidFill>
                  <a:schemeClr val="accent5">
                    <a:lumMod val="75000"/>
                  </a:schemeClr>
                </a:solidFill>
                <a:latin typeface="Times New Roman" panose="02020603050405020304" pitchFamily="18" charset="0"/>
                <a:cs typeface="Times New Roman" panose="02020603050405020304" pitchFamily="18" charset="0"/>
              </a:rPr>
              <a:t>compute income tax based on income and print net income tax to be paid based on income.</a:t>
            </a:r>
          </a:p>
        </p:txBody>
      </p:sp>
      <p:sp>
        <p:nvSpPr>
          <p:cNvPr id="4" name="Rectangle 3">
            <a:extLst>
              <a:ext uri="{FF2B5EF4-FFF2-40B4-BE49-F238E27FC236}">
                <a16:creationId xmlns:a16="http://schemas.microsoft.com/office/drawing/2014/main" id="{F98DCE29-E513-DE6E-8D9F-6BE6F3BF6E4D}"/>
              </a:ext>
            </a:extLst>
          </p:cNvPr>
          <p:cNvSpPr/>
          <p:nvPr/>
        </p:nvSpPr>
        <p:spPr>
          <a:xfrm>
            <a:off x="3422650" y="473075"/>
            <a:ext cx="8465779" cy="707886"/>
          </a:xfrm>
          <a:prstGeom prst="rect">
            <a:avLst/>
          </a:prstGeom>
        </p:spPr>
        <p:txBody>
          <a:bodyPr wrap="none">
            <a:spAutoFit/>
          </a:bodyPr>
          <a:lstStyle/>
          <a:p>
            <a:pPr defTabSz="914400"/>
            <a:r>
              <a:rPr lang="en-GB" sz="4000" i="0" kern="0" dirty="0">
                <a:solidFill>
                  <a:srgbClr val="005893"/>
                </a:solidFill>
                <a:latin typeface="Times New Roman" panose="02020603050405020304" pitchFamily="18" charset="0"/>
                <a:cs typeface="Times New Roman" panose="02020603050405020304" pitchFamily="18" charset="0"/>
              </a:rPr>
              <a:t>Additional examples </a:t>
            </a:r>
            <a:r>
              <a:rPr lang="en-GB" sz="4000" kern="0" dirty="0">
                <a:solidFill>
                  <a:srgbClr val="005893"/>
                </a:solidFill>
                <a:latin typeface="Times New Roman" panose="02020603050405020304" pitchFamily="18" charset="0"/>
                <a:cs typeface="Times New Roman" panose="02020603050405020304" pitchFamily="18" charset="0"/>
              </a:rPr>
              <a:t>for</a:t>
            </a:r>
            <a:r>
              <a:rPr lang="en-GB" sz="4000" i="0" kern="0" dirty="0">
                <a:solidFill>
                  <a:srgbClr val="005893"/>
                </a:solidFill>
                <a:latin typeface="Times New Roman" panose="02020603050405020304" pitchFamily="18" charset="0"/>
                <a:cs typeface="Times New Roman" panose="02020603050405020304" pitchFamily="18" charset="0"/>
              </a:rPr>
              <a:t> the </a:t>
            </a:r>
            <a:r>
              <a:rPr lang="en-GB" sz="4000" b="1" i="1" kern="0" dirty="0">
                <a:solidFill>
                  <a:srgbClr val="005893"/>
                </a:solidFill>
                <a:latin typeface="Times New Roman" panose="02020603050405020304" pitchFamily="18" charset="0"/>
                <a:cs typeface="Times New Roman" panose="02020603050405020304" pitchFamily="18" charset="0"/>
              </a:rPr>
              <a:t>if</a:t>
            </a:r>
            <a:r>
              <a:rPr lang="en-GB" sz="4000" kern="0" dirty="0">
                <a:solidFill>
                  <a:srgbClr val="005893"/>
                </a:solidFill>
                <a:latin typeface="Times New Roman" panose="02020603050405020304" pitchFamily="18" charset="0"/>
                <a:cs typeface="Times New Roman" panose="02020603050405020304" pitchFamily="18" charset="0"/>
              </a:rPr>
              <a:t> statement</a:t>
            </a:r>
            <a:endParaRPr lang="en-IN" sz="4000" kern="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437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lt1">
            <a:alpha val="99000"/>
          </a:schemeClr>
        </a:solidFill>
        <a:ln w="76200">
          <a:solidFill>
            <a:srgbClr val="5E6DB3"/>
          </a:solidFill>
        </a:ln>
      </a:spPr>
      <a:bodyPr rtlCol="0" anchor="ctr"/>
      <a:lstStyle>
        <a:defPPr algn="ctr">
          <a:defRPr dirty="0">
            <a:solidFill>
              <a:srgbClr val="FFFFFF"/>
            </a:solidFill>
          </a:defRPr>
        </a:defPPr>
      </a:lstStyle>
      <a:style>
        <a:lnRef idx="2">
          <a:schemeClr val="accent4"/>
        </a:lnRef>
        <a:fillRef idx="1">
          <a:schemeClr val="lt1"/>
        </a:fillRef>
        <a:effectRef idx="0">
          <a:schemeClr val="accent4"/>
        </a:effectRef>
        <a:fontRef idx="minor">
          <a:schemeClr val="dk1"/>
        </a:fontRef>
      </a:style>
    </a:spDef>
  </a:objectDefaults>
  <a:extraClrSchemeLst/>
</a:theme>
</file>

<file path=docProps/app.xml><?xml version="1.0" encoding="utf-8"?>
<Properties xmlns="http://schemas.openxmlformats.org/officeDocument/2006/extended-properties" xmlns:vt="http://schemas.openxmlformats.org/officeDocument/2006/docPropsVTypes">
  <Template/>
  <TotalTime>48493</TotalTime>
  <Words>16839</Words>
  <Application>Microsoft Office PowerPoint</Application>
  <PresentationFormat>Custom</PresentationFormat>
  <Paragraphs>2008</Paragraphs>
  <Slides>77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Arial</vt:lpstr>
      <vt:lpstr>Calibri</vt:lpstr>
      <vt:lpstr>Calibri (Body)ime</vt:lpstr>
      <vt:lpstr>Cambria Math</vt:lpstr>
      <vt:lpstr>Courier New</vt:lpstr>
      <vt:lpstr>Helvetica-Bold</vt:lpstr>
      <vt:lpstr>Playfair Display</vt:lpstr>
      <vt:lpstr>Times New Roman</vt:lpstr>
      <vt:lpstr>Office Theme</vt:lpstr>
      <vt:lpstr>PowerPoint Presentation</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PowerPoint Presentation</vt:lpstr>
      <vt:lpstr>PowerPoint Presentation</vt:lpstr>
      <vt:lpstr>PowerPoint Presentation</vt:lpstr>
      <vt:lpstr>PowerPoint Presentation</vt:lpstr>
      <vt:lpstr>Go, change the world</vt:lpstr>
      <vt:lpstr>Go, change the world</vt:lpstr>
      <vt:lpstr>PowerPoint Presentation</vt:lpstr>
      <vt:lpstr>PowerPoint Presentation</vt:lpstr>
      <vt:lpstr>PowerPoint Presentation</vt:lpstr>
      <vt:lpstr>Go, change the world</vt:lpstr>
      <vt:lpstr>Go, change the world</vt:lpstr>
      <vt:lpstr>PowerPoint Presentation</vt:lpstr>
      <vt:lpstr>PowerPoint Presentation</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 PPT</dc:title>
  <dc:creator>Srobona Das</dc:creator>
  <cp:lastModifiedBy>Sneha M</cp:lastModifiedBy>
  <cp:revision>394</cp:revision>
  <dcterms:created xsi:type="dcterms:W3CDTF">2019-11-25T06:56:12Z</dcterms:created>
  <dcterms:modified xsi:type="dcterms:W3CDTF">2023-02-09T03:47:17Z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Adobe Illustrator CC 23.1 (Macintosh)</vt:lpwstr>
  </property>
  <property fmtid="{D5CDD505-2E9C-101B-9397-08002B2CF9AE}" pid="4" name="LastSaved">
    <vt:filetime>2019-11-25T00:00:00Z</vt:filetime>
  </property>
</Properties>
</file>