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6858000" cx="12192000"/>
  <p:notesSz cx="6858000" cy="9144000"/>
  <p:embeddedFontLst>
    <p:embeddedFont>
      <p:font typeface="Playfair Display"/>
      <p:regular r:id="rId50"/>
      <p:bold r:id="rId51"/>
      <p:italic r:id="rId52"/>
      <p:boldItalic r:id="rId53"/>
    </p:embeddedFont>
    <p:embeddedFont>
      <p:font typeface="Helvetica Neue"/>
      <p:bold r:id="rId54"/>
      <p:boldItalic r:id="rId55"/>
    </p:embeddedFont>
    <p:embeddedFont>
      <p:font typeface="Open Sans"/>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http://customooxmlschemas.google.com/">
      <go:slidesCustomData xmlns:go="http://customooxmlschemas.google.com/" r:id="rId60" roundtripDataSignature="AMtx7mjL+E9+9zjIGxQLWYcS0Ou2zJ+z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0D7E378-39B5-4073-9137-E00234981E78}">
  <a:tblStyle styleId="{E0D7E378-39B5-4073-9137-E00234981E78}"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B3A61CF-9A30-496A-B3AD-5A889851F257}"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layfairDisplay-bold.fntdata"/><Relationship Id="rId50" Type="http://schemas.openxmlformats.org/officeDocument/2006/relationships/font" Target="fonts/PlayfairDisplay-regular.fntdata"/><Relationship Id="rId53" Type="http://schemas.openxmlformats.org/officeDocument/2006/relationships/font" Target="fonts/PlayfairDisplay-boldItalic.fntdata"/><Relationship Id="rId52" Type="http://schemas.openxmlformats.org/officeDocument/2006/relationships/font" Target="fonts/PlayfairDisplay-italic.fntdata"/><Relationship Id="rId11" Type="http://schemas.openxmlformats.org/officeDocument/2006/relationships/slide" Target="slides/slide5.xml"/><Relationship Id="rId55" Type="http://schemas.openxmlformats.org/officeDocument/2006/relationships/font" Target="fonts/HelveticaNeue-boldItalic.fntdata"/><Relationship Id="rId10" Type="http://schemas.openxmlformats.org/officeDocument/2006/relationships/slide" Target="slides/slide4.xml"/><Relationship Id="rId54" Type="http://schemas.openxmlformats.org/officeDocument/2006/relationships/font" Target="fonts/HelveticaNeue-bold.fntdata"/><Relationship Id="rId13" Type="http://schemas.openxmlformats.org/officeDocument/2006/relationships/slide" Target="slides/slide7.xml"/><Relationship Id="rId57" Type="http://schemas.openxmlformats.org/officeDocument/2006/relationships/font" Target="fonts/OpenSans-bold.fntdata"/><Relationship Id="rId12" Type="http://schemas.openxmlformats.org/officeDocument/2006/relationships/slide" Target="slides/slide6.xml"/><Relationship Id="rId56" Type="http://schemas.openxmlformats.org/officeDocument/2006/relationships/font" Target="fonts/OpenSans-regular.fntdata"/><Relationship Id="rId15" Type="http://schemas.openxmlformats.org/officeDocument/2006/relationships/slide" Target="slides/slide9.xml"/><Relationship Id="rId59" Type="http://schemas.openxmlformats.org/officeDocument/2006/relationships/font" Target="fonts/OpenSans-boldItalic.fntdata"/><Relationship Id="rId14" Type="http://schemas.openxmlformats.org/officeDocument/2006/relationships/slide" Target="slides/slide8.xml"/><Relationship Id="rId58" Type="http://schemas.openxmlformats.org/officeDocument/2006/relationships/font" Target="fonts/OpenSans-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2" name="Google Shape;39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1" name="Google Shape;43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06" name="Google Shape;50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507" name="Google Shape;50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9" name="Google Shape;519;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520" name="Google Shape;520;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2" name="Google Shape;532;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533" name="Google Shape;533;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5" name="Google Shape;545;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546" name="Google Shape;546;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8" name="Google Shape;558;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559" name="Google Shape;559;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1" name="Google Shape;571;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572" name="Google Shape;572;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3" name="Google Shape;593;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594" name="Google Shape;594;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6" name="Google Shape;60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607" name="Google Shape;60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20" name="Google Shape;62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621" name="Google Shape;62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35" name="Google Shape;63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636" name="Google Shape;636;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9" name="Google Shape;64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endParaRPr/>
          </a:p>
          <a:p>
            <a:pPr indent="0" lvl="0" marL="0" rtl="0" algn="l">
              <a:spcBef>
                <a:spcPts val="0"/>
              </a:spcBef>
              <a:spcAft>
                <a:spcPts val="0"/>
              </a:spcAft>
              <a:buNone/>
            </a:pPr>
            <a:r>
              <a:rPr 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a:p>
        </p:txBody>
      </p:sp>
      <p:sp>
        <p:nvSpPr>
          <p:cNvPr id="650" name="Google Shape;650;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 name="Google Shape;18;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5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53"/>
          <p:cNvSpPr/>
          <p:nvPr>
            <p:ph idx="2" type="pic"/>
          </p:nvPr>
        </p:nvSpPr>
        <p:spPr>
          <a:xfrm>
            <a:off x="5183188" y="987425"/>
            <a:ext cx="6172200" cy="4873625"/>
          </a:xfrm>
          <a:prstGeom prst="rect">
            <a:avLst/>
          </a:prstGeom>
          <a:noFill/>
          <a:ln>
            <a:noFill/>
          </a:ln>
        </p:spPr>
      </p:sp>
      <p:sp>
        <p:nvSpPr>
          <p:cNvPr id="68" name="Google Shape;68;p5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hyperlink" Target="http://www.hexainclude.com/wp-content/uploads/2018/02/struct-memory.png" TargetMode="External"/><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b="0" i="0" sz="1092" u="none" cap="none" strike="noStrike">
              <a:solidFill>
                <a:srgbClr val="FFFFFF"/>
              </a:solidFill>
              <a:latin typeface="Calibri"/>
              <a:ea typeface="Calibri"/>
              <a:cs typeface="Calibri"/>
              <a:sym typeface="Calibri"/>
            </a:endParaRPr>
          </a:p>
        </p:txBody>
      </p:sp>
      <p:sp>
        <p:nvSpPr>
          <p:cNvPr id="89" name="Google Shape;89;p1"/>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i="0" sz="1092" u="none" cap="none" strike="noStrike">
              <a:solidFill>
                <a:schemeClr val="dk1"/>
              </a:solidFill>
              <a:latin typeface="Calibri"/>
              <a:ea typeface="Calibri"/>
              <a:cs typeface="Calibri"/>
              <a:sym typeface="Calibri"/>
            </a:endParaRPr>
          </a:p>
        </p:txBody>
      </p:sp>
      <p:sp>
        <p:nvSpPr>
          <p:cNvPr id="90" name="Google Shape;90;p1"/>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1" name="Google Shape;91;p1"/>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2" name="Google Shape;92;p1"/>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93" name="Google Shape;93;p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94" name="Google Shape;94;p1"/>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95" name="Google Shape;95;p1"/>
          <p:cNvSpPr txBox="1"/>
          <p:nvPr/>
        </p:nvSpPr>
        <p:spPr>
          <a:xfrm>
            <a:off x="920732" y="1257236"/>
            <a:ext cx="7947733" cy="48140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668">
                <a:solidFill>
                  <a:schemeClr val="dk1"/>
                </a:solidFill>
                <a:latin typeface="Times New Roman"/>
                <a:ea typeface="Times New Roman"/>
                <a:cs typeface="Times New Roman"/>
                <a:sym typeface="Times New Roman"/>
              </a:rPr>
              <a:t>STRUCTURES AND UNIONS</a:t>
            </a:r>
            <a:endParaRPr/>
          </a:p>
          <a:p>
            <a:pPr indent="-346558" lvl="0" marL="346558"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Introduction</a:t>
            </a:r>
            <a:endParaRPr/>
          </a:p>
          <a:p>
            <a:pPr indent="-346558" lvl="0" marL="346558"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Structure definition</a:t>
            </a:r>
            <a:endParaRPr/>
          </a:p>
          <a:p>
            <a:pPr indent="-346558" lvl="0" marL="346558"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 Declaring structure variables</a:t>
            </a:r>
            <a:endParaRPr/>
          </a:p>
          <a:p>
            <a:pPr indent="-346558" lvl="0" marL="346558"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Accessing structure members</a:t>
            </a:r>
            <a:endParaRPr/>
          </a:p>
          <a:p>
            <a:pPr indent="-346558" lvl="0" marL="346558"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Structure initialization</a:t>
            </a:r>
            <a:endParaRPr/>
          </a:p>
          <a:p>
            <a:pPr indent="-346558" lvl="0" marL="346558"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Copying and comparing structure variables</a:t>
            </a:r>
            <a:endParaRPr/>
          </a:p>
          <a:p>
            <a:pPr indent="-346558" lvl="0" marL="346558"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Structures within Structures </a:t>
            </a:r>
            <a:endParaRPr sz="2668">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p:nvPr/>
        </p:nvSpPr>
        <p:spPr>
          <a:xfrm>
            <a:off x="-20751" y="0"/>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210" name="Google Shape;210;p10"/>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1" name="Google Shape;211;p10"/>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2" name="Google Shape;212;p10"/>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3" name="Google Shape;213;p10"/>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214" name="Google Shape;214;p1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15" name="Google Shape;215;p10"/>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216" name="Google Shape;216;p10"/>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217" name="Google Shape;217;p10"/>
          <p:cNvSpPr txBox="1"/>
          <p:nvPr/>
        </p:nvSpPr>
        <p:spPr>
          <a:xfrm>
            <a:off x="504862" y="1565288"/>
            <a:ext cx="10535367" cy="3770456"/>
          </a:xfrm>
          <a:prstGeom prst="rect">
            <a:avLst/>
          </a:prstGeom>
          <a:noFill/>
          <a:ln>
            <a:noFill/>
          </a:ln>
        </p:spPr>
        <p:txBody>
          <a:bodyPr anchorCtr="0" anchor="t" bIns="45700" lIns="91425" spcFirstLastPara="1" rIns="91425" wrap="square" tIns="45700">
            <a:spAutoFit/>
          </a:bodyPr>
          <a:lstStyle/>
          <a:p>
            <a:pPr indent="-277246" lvl="0" marL="277246"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Once structure is declared we can create variables of structure type.</a:t>
            </a:r>
            <a:endParaRPr/>
          </a:p>
          <a:p>
            <a:pPr indent="-277246" lvl="0" marL="277246"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Structure variable can be declared either globally or locally.</a:t>
            </a:r>
            <a:endParaRPr/>
          </a:p>
          <a:p>
            <a:pPr indent="0" lvl="0" marL="0" marR="0" rtl="0" algn="l">
              <a:lnSpc>
                <a:spcPct val="150000"/>
              </a:lnSpc>
              <a:spcBef>
                <a:spcPts val="0"/>
              </a:spcBef>
              <a:spcAft>
                <a:spcPts val="0"/>
              </a:spcAft>
              <a:buNone/>
            </a:pPr>
            <a:r>
              <a:rPr b="1" lang="en-US" sz="1940">
                <a:solidFill>
                  <a:srgbClr val="575757"/>
                </a:solidFill>
                <a:latin typeface="Times New Roman"/>
                <a:ea typeface="Times New Roman"/>
                <a:cs typeface="Times New Roman"/>
                <a:sym typeface="Times New Roman"/>
              </a:rPr>
              <a:t>Global declaration of structure variable:</a:t>
            </a:r>
            <a:endParaRPr/>
          </a:p>
          <a:p>
            <a:pPr indent="-123190" lvl="0" marL="0" marR="0" rtl="0" algn="l">
              <a:lnSpc>
                <a:spcPct val="150000"/>
              </a:lnSpc>
              <a:spcBef>
                <a:spcPts val="0"/>
              </a:spcBef>
              <a:spcAft>
                <a:spcPts val="0"/>
              </a:spcAft>
              <a:buClr>
                <a:srgbClr val="575757"/>
              </a:buClr>
              <a:buSzPts val="1940"/>
              <a:buFont typeface="Times New Roman"/>
              <a:buChar char="•"/>
            </a:pPr>
            <a:r>
              <a:rPr lang="en-US" sz="1940">
                <a:solidFill>
                  <a:srgbClr val="575757"/>
                </a:solidFill>
                <a:latin typeface="Times New Roman"/>
                <a:ea typeface="Times New Roman"/>
                <a:cs typeface="Times New Roman"/>
                <a:sym typeface="Times New Roman"/>
              </a:rPr>
              <a:t>When we declare structure variable outside the </a:t>
            </a:r>
            <a:r>
              <a:rPr i="1" lang="en-US" sz="1940">
                <a:solidFill>
                  <a:srgbClr val="575757"/>
                </a:solidFill>
                <a:latin typeface="Times New Roman"/>
                <a:ea typeface="Times New Roman"/>
                <a:cs typeface="Times New Roman"/>
                <a:sym typeface="Times New Roman"/>
              </a:rPr>
              <a:t>main ()</a:t>
            </a:r>
            <a:r>
              <a:rPr lang="en-US" sz="1940">
                <a:solidFill>
                  <a:srgbClr val="575757"/>
                </a:solidFill>
                <a:latin typeface="Times New Roman"/>
                <a:ea typeface="Times New Roman"/>
                <a:cs typeface="Times New Roman"/>
                <a:sym typeface="Times New Roman"/>
              </a:rPr>
              <a:t> function then it becomes global and it can be accessed from anywhere within the program.</a:t>
            </a:r>
            <a:endParaRPr/>
          </a:p>
          <a:p>
            <a:pPr indent="-123190" lvl="0" marL="0" marR="0" rtl="0" algn="l">
              <a:lnSpc>
                <a:spcPct val="150000"/>
              </a:lnSpc>
              <a:spcBef>
                <a:spcPts val="0"/>
              </a:spcBef>
              <a:spcAft>
                <a:spcPts val="0"/>
              </a:spcAft>
              <a:buClr>
                <a:srgbClr val="575757"/>
              </a:buClr>
              <a:buSzPts val="1940"/>
              <a:buFont typeface="Times New Roman"/>
              <a:buChar char="•"/>
            </a:pPr>
            <a:r>
              <a:rPr lang="en-US" sz="1940">
                <a:solidFill>
                  <a:srgbClr val="575757"/>
                </a:solidFill>
                <a:latin typeface="Times New Roman"/>
                <a:ea typeface="Times New Roman"/>
                <a:cs typeface="Times New Roman"/>
                <a:sym typeface="Times New Roman"/>
              </a:rPr>
              <a:t>Structure variable can be declared using the following syntax:</a:t>
            </a:r>
            <a:endParaRPr/>
          </a:p>
          <a:p>
            <a:pPr indent="0" lvl="0" marL="0" marR="0" rtl="0" algn="l">
              <a:lnSpc>
                <a:spcPct val="150000"/>
              </a:lnSpc>
              <a:spcBef>
                <a:spcPts val="0"/>
              </a:spcBef>
              <a:spcAft>
                <a:spcPts val="0"/>
              </a:spcAft>
              <a:buNone/>
            </a:pPr>
            <a:r>
              <a:rPr b="1" lang="en-US" sz="1940">
                <a:solidFill>
                  <a:srgbClr val="666666"/>
                </a:solidFill>
                <a:latin typeface="Times New Roman"/>
                <a:ea typeface="Times New Roman"/>
                <a:cs typeface="Times New Roman"/>
                <a:sym typeface="Times New Roman"/>
              </a:rPr>
              <a:t>struct</a:t>
            </a:r>
            <a:r>
              <a:rPr lang="en-US" sz="1940">
                <a:solidFill>
                  <a:srgbClr val="666666"/>
                </a:solidFill>
                <a:latin typeface="Times New Roman"/>
                <a:ea typeface="Times New Roman"/>
                <a:cs typeface="Times New Roman"/>
                <a:sym typeface="Times New Roman"/>
              </a:rPr>
              <a:t> &lt;</a:t>
            </a:r>
            <a:r>
              <a:rPr i="1" lang="en-US" sz="1940">
                <a:solidFill>
                  <a:srgbClr val="666666"/>
                </a:solidFill>
                <a:latin typeface="Times New Roman"/>
                <a:ea typeface="Times New Roman"/>
                <a:cs typeface="Times New Roman"/>
                <a:sym typeface="Times New Roman"/>
              </a:rPr>
              <a:t>struct_name</a:t>
            </a:r>
            <a:r>
              <a:rPr lang="en-US" sz="1940">
                <a:solidFill>
                  <a:srgbClr val="666666"/>
                </a:solidFill>
                <a:latin typeface="Times New Roman"/>
                <a:ea typeface="Times New Roman"/>
                <a:cs typeface="Times New Roman"/>
                <a:sym typeface="Times New Roman"/>
              </a:rPr>
              <a:t>&gt; var-name;</a:t>
            </a:r>
            <a:r>
              <a:rPr lang="en-US" sz="1940">
                <a:solidFill>
                  <a:schemeClr val="dk1"/>
                </a:solidFill>
                <a:latin typeface="Times New Roman"/>
                <a:ea typeface="Times New Roman"/>
                <a:cs typeface="Times New Roman"/>
                <a:sym typeface="Times New Roman"/>
              </a:rPr>
              <a:t> </a:t>
            </a:r>
            <a:endParaRPr sz="194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1"/>
          <p:cNvSpPr/>
          <p:nvPr/>
        </p:nvSpPr>
        <p:spPr>
          <a:xfrm>
            <a:off x="-20751" y="0"/>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223" name="Google Shape;223;p11"/>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24" name="Google Shape;224;p11"/>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25" name="Google Shape;225;p11"/>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26" name="Google Shape;226;p11"/>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227" name="Google Shape;227;p1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28" name="Google Shape;228;p11"/>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229" name="Google Shape;229;p11"/>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230" name="Google Shape;230;p11"/>
          <p:cNvSpPr txBox="1"/>
          <p:nvPr/>
        </p:nvSpPr>
        <p:spPr>
          <a:xfrm>
            <a:off x="569361" y="1557586"/>
            <a:ext cx="10535367" cy="412266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940">
                <a:solidFill>
                  <a:srgbClr val="575757"/>
                </a:solidFill>
                <a:latin typeface="Times New Roman"/>
                <a:ea typeface="Times New Roman"/>
                <a:cs typeface="Times New Roman"/>
                <a:sym typeface="Times New Roman"/>
              </a:rPr>
              <a:t>Global declaration of structure variable:</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struct </a:t>
            </a:r>
            <a:r>
              <a:rPr i="1" lang="en-US" sz="1940">
                <a:solidFill>
                  <a:srgbClr val="00B050"/>
                </a:solidFill>
                <a:latin typeface="Open Sans"/>
                <a:ea typeface="Open Sans"/>
                <a:cs typeface="Open Sans"/>
                <a:sym typeface="Open Sans"/>
              </a:rPr>
              <a:t>product</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int </a:t>
            </a:r>
            <a:r>
              <a:rPr i="1" lang="en-US" sz="1940">
                <a:solidFill>
                  <a:srgbClr val="00B050"/>
                </a:solidFill>
                <a:latin typeface="Open Sans"/>
                <a:ea typeface="Open Sans"/>
                <a:cs typeface="Open Sans"/>
                <a:sym typeface="Open Sans"/>
              </a:rPr>
              <a:t>pid</a:t>
            </a:r>
            <a:r>
              <a:rPr lang="en-US" sz="1940">
                <a:solidFill>
                  <a:srgbClr val="00B050"/>
                </a:solidFill>
                <a:latin typeface="Open Sans"/>
                <a:ea typeface="Open Sans"/>
                <a:cs typeface="Open Sans"/>
                <a:sym typeface="Open Sans"/>
              </a:rPr>
              <a:t>;</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char </a:t>
            </a:r>
            <a:r>
              <a:rPr i="1" lang="en-US" sz="1940">
                <a:solidFill>
                  <a:srgbClr val="00B050"/>
                </a:solidFill>
                <a:latin typeface="Open Sans"/>
                <a:ea typeface="Open Sans"/>
                <a:cs typeface="Open Sans"/>
                <a:sym typeface="Open Sans"/>
              </a:rPr>
              <a:t>name</a:t>
            </a:r>
            <a:r>
              <a:rPr lang="en-US" sz="1940">
                <a:solidFill>
                  <a:srgbClr val="00B050"/>
                </a:solidFill>
                <a:latin typeface="Open Sans"/>
                <a:ea typeface="Open Sans"/>
                <a:cs typeface="Open Sans"/>
                <a:sym typeface="Open Sans"/>
              </a:rPr>
              <a:t>[20];</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int </a:t>
            </a:r>
            <a:r>
              <a:rPr i="1" lang="en-US" sz="1940">
                <a:solidFill>
                  <a:srgbClr val="00B050"/>
                </a:solidFill>
                <a:latin typeface="Open Sans"/>
                <a:ea typeface="Open Sans"/>
                <a:cs typeface="Open Sans"/>
                <a:sym typeface="Open Sans"/>
              </a:rPr>
              <a:t>qnt</a:t>
            </a:r>
            <a:r>
              <a:rPr lang="en-US" sz="1940">
                <a:solidFill>
                  <a:srgbClr val="00B050"/>
                </a:solidFill>
                <a:latin typeface="Open Sans"/>
                <a:ea typeface="Open Sans"/>
                <a:cs typeface="Open Sans"/>
                <a:sym typeface="Open Sans"/>
              </a:rPr>
              <a:t>;</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float </a:t>
            </a:r>
            <a:r>
              <a:rPr i="1" lang="en-US" sz="1940">
                <a:solidFill>
                  <a:srgbClr val="00B050"/>
                </a:solidFill>
                <a:latin typeface="Open Sans"/>
                <a:ea typeface="Open Sans"/>
                <a:cs typeface="Open Sans"/>
                <a:sym typeface="Open Sans"/>
              </a:rPr>
              <a:t>price</a:t>
            </a:r>
            <a:r>
              <a:rPr lang="en-US" sz="1940">
                <a:solidFill>
                  <a:srgbClr val="00B050"/>
                </a:solidFill>
                <a:latin typeface="Open Sans"/>
                <a:ea typeface="Open Sans"/>
                <a:cs typeface="Open Sans"/>
                <a:sym typeface="Open Sans"/>
              </a:rPr>
              <a:t>;</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struct </a:t>
            </a:r>
            <a:r>
              <a:rPr i="1" lang="en-US" sz="1940">
                <a:solidFill>
                  <a:srgbClr val="00B050"/>
                </a:solidFill>
                <a:latin typeface="Open Sans"/>
                <a:ea typeface="Open Sans"/>
                <a:cs typeface="Open Sans"/>
                <a:sym typeface="Open Sans"/>
              </a:rPr>
              <a:t>product</a:t>
            </a:r>
            <a:r>
              <a:rPr lang="en-US" sz="1940">
                <a:solidFill>
                  <a:srgbClr val="00B050"/>
                </a:solidFill>
                <a:latin typeface="Open Sans"/>
                <a:ea typeface="Open Sans"/>
                <a:cs typeface="Open Sans"/>
                <a:sym typeface="Open Sans"/>
              </a:rPr>
              <a:t> p1,p2;  // global declaration</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void main()</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 main body</a:t>
            </a:r>
            <a:br>
              <a:rPr lang="en-US" sz="1940">
                <a:solidFill>
                  <a:srgbClr val="00B050"/>
                </a:solidFill>
                <a:latin typeface="Calibri"/>
                <a:ea typeface="Calibri"/>
                <a:cs typeface="Calibri"/>
                <a:sym typeface="Calibri"/>
              </a:rPr>
            </a:br>
            <a:r>
              <a:rPr lang="en-US" sz="1940">
                <a:solidFill>
                  <a:srgbClr val="00B050"/>
                </a:solidFill>
                <a:latin typeface="Open Sans"/>
                <a:ea typeface="Open Sans"/>
                <a:cs typeface="Open Sans"/>
                <a:sym typeface="Open Sans"/>
              </a:rPr>
              <a:t>}</a:t>
            </a:r>
            <a:endParaRPr b="1" sz="1940">
              <a:solidFill>
                <a:srgbClr val="00B050"/>
              </a:solidFill>
              <a:latin typeface="Times New Roman"/>
              <a:ea typeface="Times New Roman"/>
              <a:cs typeface="Times New Roman"/>
              <a:sym typeface="Times New Roman"/>
            </a:endParaRPr>
          </a:p>
        </p:txBody>
      </p:sp>
      <p:sp>
        <p:nvSpPr>
          <p:cNvPr id="231" name="Google Shape;231;p11"/>
          <p:cNvSpPr txBox="1"/>
          <p:nvPr/>
        </p:nvSpPr>
        <p:spPr>
          <a:xfrm>
            <a:off x="5541507" y="2210271"/>
            <a:ext cx="2633842" cy="337630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40">
                <a:solidFill>
                  <a:srgbClr val="575757"/>
                </a:solidFill>
                <a:latin typeface="Open Sans"/>
                <a:ea typeface="Open Sans"/>
                <a:cs typeface="Open Sans"/>
                <a:sym typeface="Open Sans"/>
              </a:rPr>
              <a:t>struct </a:t>
            </a:r>
            <a:r>
              <a:rPr i="1" lang="en-US" sz="1940">
                <a:solidFill>
                  <a:srgbClr val="575757"/>
                </a:solidFill>
                <a:latin typeface="Open Sans"/>
                <a:ea typeface="Open Sans"/>
                <a:cs typeface="Open Sans"/>
                <a:sym typeface="Open Sans"/>
              </a:rPr>
              <a:t>product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int </a:t>
            </a:r>
            <a:r>
              <a:rPr i="1" lang="en-US" sz="1940">
                <a:solidFill>
                  <a:srgbClr val="575757"/>
                </a:solidFill>
                <a:latin typeface="Open Sans"/>
                <a:ea typeface="Open Sans"/>
                <a:cs typeface="Open Sans"/>
                <a:sym typeface="Open Sans"/>
              </a:rPr>
              <a:t>pid</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char </a:t>
            </a:r>
            <a:r>
              <a:rPr i="1" lang="en-US" sz="1940">
                <a:solidFill>
                  <a:srgbClr val="575757"/>
                </a:solidFill>
                <a:latin typeface="Open Sans"/>
                <a:ea typeface="Open Sans"/>
                <a:cs typeface="Open Sans"/>
                <a:sym typeface="Open Sans"/>
              </a:rPr>
              <a:t>name</a:t>
            </a:r>
            <a:r>
              <a:rPr lang="en-US" sz="1940">
                <a:solidFill>
                  <a:srgbClr val="575757"/>
                </a:solidFill>
                <a:latin typeface="Open Sans"/>
                <a:ea typeface="Open Sans"/>
                <a:cs typeface="Open Sans"/>
                <a:sym typeface="Open Sans"/>
              </a:rPr>
              <a:t>[20];</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int </a:t>
            </a:r>
            <a:r>
              <a:rPr i="1" lang="en-US" sz="1940">
                <a:solidFill>
                  <a:srgbClr val="575757"/>
                </a:solidFill>
                <a:latin typeface="Open Sans"/>
                <a:ea typeface="Open Sans"/>
                <a:cs typeface="Open Sans"/>
                <a:sym typeface="Open Sans"/>
              </a:rPr>
              <a:t>qnt</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float </a:t>
            </a:r>
            <a:r>
              <a:rPr i="1" lang="en-US" sz="1940">
                <a:solidFill>
                  <a:srgbClr val="575757"/>
                </a:solidFill>
                <a:latin typeface="Open Sans"/>
                <a:ea typeface="Open Sans"/>
                <a:cs typeface="Open Sans"/>
                <a:sym typeface="Open Sans"/>
              </a:rPr>
              <a:t>price</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 p1,p2;</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void main()</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 main body</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a:t>
            </a:r>
            <a:endParaRPr sz="1940">
              <a:solidFill>
                <a:schemeClr val="dk1"/>
              </a:solidFill>
              <a:latin typeface="Calibri"/>
              <a:ea typeface="Calibri"/>
              <a:cs typeface="Calibri"/>
              <a:sym typeface="Calibri"/>
            </a:endParaRPr>
          </a:p>
        </p:txBody>
      </p:sp>
      <p:sp>
        <p:nvSpPr>
          <p:cNvPr id="232" name="Google Shape;232;p11"/>
          <p:cNvSpPr/>
          <p:nvPr/>
        </p:nvSpPr>
        <p:spPr>
          <a:xfrm flipH="1">
            <a:off x="7946235" y="1868300"/>
            <a:ext cx="3158492" cy="3943514"/>
          </a:xfrm>
          <a:prstGeom prst="rect">
            <a:avLst/>
          </a:prstGeom>
          <a:solidFill>
            <a:srgbClr val="F5F5F5"/>
          </a:solidFill>
          <a:ln>
            <a:noFill/>
          </a:ln>
        </p:spPr>
        <p:txBody>
          <a:bodyPr anchorCtr="0" anchor="ctr" bIns="127025" lIns="0" spcFirstLastPara="1" rIns="0" wrap="square" tIns="127025">
            <a:spAutoFit/>
          </a:bodyPr>
          <a:lstStyle/>
          <a:p>
            <a:pPr indent="0" lvl="0" marL="0" marR="0" rtl="0" algn="l">
              <a:lnSpc>
                <a:spcPct val="150000"/>
              </a:lnSpc>
              <a:spcBef>
                <a:spcPts val="0"/>
              </a:spcBef>
              <a:spcAft>
                <a:spcPts val="0"/>
              </a:spcAft>
              <a:buNone/>
            </a:pPr>
            <a:r>
              <a:rPr lang="en-US" sz="1940">
                <a:solidFill>
                  <a:srgbClr val="666666"/>
                </a:solidFill>
                <a:latin typeface="Courier New"/>
                <a:ea typeface="Courier New"/>
                <a:cs typeface="Courier New"/>
                <a:sym typeface="Courier New"/>
              </a:rPr>
              <a:t>typedef struct { </a:t>
            </a:r>
            <a:endParaRPr/>
          </a:p>
          <a:p>
            <a:pPr indent="0" lvl="0" marL="0" marR="0" rtl="0" algn="l">
              <a:lnSpc>
                <a:spcPct val="150000"/>
              </a:lnSpc>
              <a:spcBef>
                <a:spcPts val="0"/>
              </a:spcBef>
              <a:spcAft>
                <a:spcPts val="0"/>
              </a:spcAft>
              <a:buNone/>
            </a:pPr>
            <a:r>
              <a:rPr lang="en-US" sz="1940">
                <a:solidFill>
                  <a:srgbClr val="666666"/>
                </a:solidFill>
                <a:latin typeface="Courier New"/>
                <a:ea typeface="Courier New"/>
                <a:cs typeface="Courier New"/>
                <a:sym typeface="Courier New"/>
              </a:rPr>
              <a:t>int pid; </a:t>
            </a:r>
            <a:endParaRPr/>
          </a:p>
          <a:p>
            <a:pPr indent="0" lvl="0" marL="0" marR="0" rtl="0" algn="l">
              <a:lnSpc>
                <a:spcPct val="150000"/>
              </a:lnSpc>
              <a:spcBef>
                <a:spcPts val="0"/>
              </a:spcBef>
              <a:spcAft>
                <a:spcPts val="0"/>
              </a:spcAft>
              <a:buNone/>
            </a:pPr>
            <a:r>
              <a:rPr lang="en-US" sz="1940">
                <a:solidFill>
                  <a:srgbClr val="666666"/>
                </a:solidFill>
                <a:latin typeface="Courier New"/>
                <a:ea typeface="Courier New"/>
                <a:cs typeface="Courier New"/>
                <a:sym typeface="Courier New"/>
              </a:rPr>
              <a:t>char name[20]; </a:t>
            </a:r>
            <a:endParaRPr/>
          </a:p>
          <a:p>
            <a:pPr indent="0" lvl="0" marL="0" marR="0" rtl="0" algn="l">
              <a:lnSpc>
                <a:spcPct val="150000"/>
              </a:lnSpc>
              <a:spcBef>
                <a:spcPts val="0"/>
              </a:spcBef>
              <a:spcAft>
                <a:spcPts val="0"/>
              </a:spcAft>
              <a:buNone/>
            </a:pPr>
            <a:r>
              <a:rPr lang="en-US" sz="1940">
                <a:solidFill>
                  <a:srgbClr val="666666"/>
                </a:solidFill>
                <a:latin typeface="Courier New"/>
                <a:ea typeface="Courier New"/>
                <a:cs typeface="Courier New"/>
                <a:sym typeface="Courier New"/>
              </a:rPr>
              <a:t>int qnt; </a:t>
            </a:r>
            <a:endParaRPr/>
          </a:p>
          <a:p>
            <a:pPr indent="0" lvl="0" marL="0" marR="0" rtl="0" algn="l">
              <a:lnSpc>
                <a:spcPct val="150000"/>
              </a:lnSpc>
              <a:spcBef>
                <a:spcPts val="0"/>
              </a:spcBef>
              <a:spcAft>
                <a:spcPts val="0"/>
              </a:spcAft>
              <a:buNone/>
            </a:pPr>
            <a:r>
              <a:rPr lang="en-US" sz="1940">
                <a:solidFill>
                  <a:srgbClr val="666666"/>
                </a:solidFill>
                <a:latin typeface="Courier New"/>
                <a:ea typeface="Courier New"/>
                <a:cs typeface="Courier New"/>
                <a:sym typeface="Courier New"/>
              </a:rPr>
              <a:t>float price; </a:t>
            </a:r>
            <a:endParaRPr/>
          </a:p>
          <a:p>
            <a:pPr indent="0" lvl="0" marL="0" marR="0" rtl="0" algn="l">
              <a:lnSpc>
                <a:spcPct val="150000"/>
              </a:lnSpc>
              <a:spcBef>
                <a:spcPts val="0"/>
              </a:spcBef>
              <a:spcAft>
                <a:spcPts val="0"/>
              </a:spcAft>
              <a:buNone/>
            </a:pPr>
            <a:r>
              <a:rPr lang="en-US" sz="1940">
                <a:solidFill>
                  <a:srgbClr val="666666"/>
                </a:solidFill>
                <a:latin typeface="Courier New"/>
                <a:ea typeface="Courier New"/>
                <a:cs typeface="Courier New"/>
                <a:sym typeface="Courier New"/>
              </a:rPr>
              <a:t>} </a:t>
            </a:r>
            <a:r>
              <a:rPr i="1" lang="en-US" sz="1940">
                <a:solidFill>
                  <a:srgbClr val="666666"/>
                </a:solidFill>
                <a:latin typeface="Courier New"/>
                <a:ea typeface="Courier New"/>
                <a:cs typeface="Courier New"/>
                <a:sym typeface="Courier New"/>
              </a:rPr>
              <a:t>product</a:t>
            </a:r>
            <a:r>
              <a:rPr lang="en-US" sz="1940">
                <a:solidFill>
                  <a:srgbClr val="666666"/>
                </a:solidFill>
                <a:latin typeface="Courier New"/>
                <a:ea typeface="Courier New"/>
                <a:cs typeface="Courier New"/>
                <a:sym typeface="Courier New"/>
              </a:rPr>
              <a:t>; </a:t>
            </a:r>
            <a:endParaRPr/>
          </a:p>
          <a:p>
            <a:pPr indent="0" lvl="0" marL="0" marR="0" rtl="0" algn="l">
              <a:lnSpc>
                <a:spcPct val="150000"/>
              </a:lnSpc>
              <a:spcBef>
                <a:spcPts val="0"/>
              </a:spcBef>
              <a:spcAft>
                <a:spcPts val="0"/>
              </a:spcAft>
              <a:buNone/>
            </a:pPr>
            <a:r>
              <a:rPr lang="en-US" sz="1940">
                <a:solidFill>
                  <a:srgbClr val="666666"/>
                </a:solidFill>
                <a:latin typeface="Courier New"/>
                <a:ea typeface="Courier New"/>
                <a:cs typeface="Courier New"/>
                <a:sym typeface="Courier New"/>
              </a:rPr>
              <a:t>product p1,p2;</a:t>
            </a:r>
            <a:r>
              <a:rPr lang="en-US" sz="1940">
                <a:solidFill>
                  <a:srgbClr val="666666"/>
                </a:solidFill>
                <a:latin typeface="Calibri"/>
                <a:ea typeface="Calibri"/>
                <a:cs typeface="Calibri"/>
                <a:sym typeface="Calibri"/>
              </a:rPr>
              <a:t> </a:t>
            </a:r>
            <a:r>
              <a:rPr lang="en-US" sz="1940">
                <a:solidFill>
                  <a:srgbClr val="666666"/>
                </a:solidFill>
                <a:latin typeface="Courier New"/>
                <a:ea typeface="Courier New"/>
                <a:cs typeface="Courier New"/>
                <a:sym typeface="Courier New"/>
              </a:rPr>
              <a:t> // global declaration</a:t>
            </a:r>
            <a:r>
              <a:rPr lang="en-US" sz="2668">
                <a:solidFill>
                  <a:schemeClr val="dk1"/>
                </a:solidFill>
                <a:latin typeface="Calibri"/>
                <a:ea typeface="Calibri"/>
                <a:cs typeface="Calibri"/>
                <a:sym typeface="Calibri"/>
              </a:rPr>
              <a:t> </a:t>
            </a:r>
            <a:endParaRPr sz="3638">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2"/>
          <p:cNvSpPr/>
          <p:nvPr/>
        </p:nvSpPr>
        <p:spPr>
          <a:xfrm>
            <a:off x="-20751" y="0"/>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238" name="Google Shape;238;p12"/>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39" name="Google Shape;239;p12"/>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0" name="Google Shape;240;p12"/>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1" name="Google Shape;241;p12"/>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242" name="Google Shape;242;p1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43" name="Google Shape;243;p12"/>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244" name="Google Shape;244;p12"/>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245" name="Google Shape;245;p12"/>
          <p:cNvSpPr txBox="1"/>
          <p:nvPr/>
        </p:nvSpPr>
        <p:spPr>
          <a:xfrm>
            <a:off x="504862" y="1565288"/>
            <a:ext cx="10535367" cy="1456745"/>
          </a:xfrm>
          <a:prstGeom prst="rect">
            <a:avLst/>
          </a:prstGeom>
          <a:noFill/>
          <a:ln>
            <a:noFill/>
          </a:ln>
        </p:spPr>
        <p:txBody>
          <a:bodyPr anchorCtr="0" anchor="t" bIns="45700" lIns="91425" spcFirstLastPara="1" rIns="91425" wrap="square" tIns="45700">
            <a:spAutoFit/>
          </a:bodyPr>
          <a:lstStyle/>
          <a:p>
            <a:pPr indent="0" lvl="0" marL="0" marR="0" rtl="0" algn="l">
              <a:lnSpc>
                <a:spcPct val="250000"/>
              </a:lnSpc>
              <a:spcBef>
                <a:spcPts val="0"/>
              </a:spcBef>
              <a:spcAft>
                <a:spcPts val="0"/>
              </a:spcAft>
              <a:buNone/>
            </a:pPr>
            <a:r>
              <a:rPr lang="en-US" sz="1940">
                <a:solidFill>
                  <a:schemeClr val="dk1"/>
                </a:solidFill>
                <a:latin typeface="Times New Roman"/>
                <a:ea typeface="Times New Roman"/>
                <a:cs typeface="Times New Roman"/>
                <a:sym typeface="Times New Roman"/>
              </a:rPr>
              <a:t>Local declaration of structure variable:</a:t>
            </a:r>
            <a:endParaRPr/>
          </a:p>
          <a:p>
            <a:pPr indent="-277246" lvl="0" marL="277246"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Structure variable can be declared as local by declaring it inside the main () function as follow:</a:t>
            </a:r>
            <a:endParaRPr sz="194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p:nvPr/>
        </p:nvSpPr>
        <p:spPr>
          <a:xfrm>
            <a:off x="-20751" y="0"/>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251" name="Google Shape;251;p13"/>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52" name="Google Shape;252;p13"/>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53" name="Google Shape;253;p13"/>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54" name="Google Shape;254;p13"/>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255" name="Google Shape;255;p1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56" name="Google Shape;256;p13"/>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257" name="Google Shape;257;p13"/>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258" name="Google Shape;258;p13"/>
          <p:cNvSpPr txBox="1"/>
          <p:nvPr/>
        </p:nvSpPr>
        <p:spPr>
          <a:xfrm>
            <a:off x="569361" y="1557586"/>
            <a:ext cx="10535367" cy="412266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1940">
                <a:solidFill>
                  <a:srgbClr val="575757"/>
                </a:solidFill>
                <a:latin typeface="Times New Roman"/>
                <a:ea typeface="Times New Roman"/>
                <a:cs typeface="Times New Roman"/>
                <a:sym typeface="Times New Roman"/>
              </a:rPr>
              <a:t>Local declaration of structure variable:</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struct product</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int pid;</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char name[20];</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int qnt;</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float price;</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void main()</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 Local declaration</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struct product p1,p2;</a:t>
            </a:r>
            <a:endParaRPr/>
          </a:p>
          <a:p>
            <a:pPr indent="0" lvl="0" marL="0" marR="0" rtl="0" algn="l">
              <a:spcBef>
                <a:spcPts val="0"/>
              </a:spcBef>
              <a:spcAft>
                <a:spcPts val="0"/>
              </a:spcAft>
              <a:buNone/>
            </a:pPr>
            <a:r>
              <a:rPr lang="en-US" sz="1940">
                <a:solidFill>
                  <a:srgbClr val="00B050"/>
                </a:solidFill>
                <a:latin typeface="Open Sans"/>
                <a:ea typeface="Open Sans"/>
                <a:cs typeface="Open Sans"/>
                <a:sym typeface="Open Sans"/>
              </a:rPr>
              <a:t>}</a:t>
            </a:r>
            <a:endParaRPr b="1" sz="1940">
              <a:solidFill>
                <a:srgbClr val="00B050"/>
              </a:solidFill>
              <a:latin typeface="Times New Roman"/>
              <a:ea typeface="Times New Roman"/>
              <a:cs typeface="Times New Roman"/>
              <a:sym typeface="Times New Roman"/>
            </a:endParaRPr>
          </a:p>
        </p:txBody>
      </p:sp>
      <p:sp>
        <p:nvSpPr>
          <p:cNvPr id="259" name="Google Shape;259;p13"/>
          <p:cNvSpPr txBox="1"/>
          <p:nvPr/>
        </p:nvSpPr>
        <p:spPr>
          <a:xfrm>
            <a:off x="4987014" y="2005224"/>
            <a:ext cx="2633842" cy="367485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40">
                <a:solidFill>
                  <a:srgbClr val="575757"/>
                </a:solidFill>
                <a:latin typeface="Open Sans"/>
                <a:ea typeface="Open Sans"/>
                <a:cs typeface="Open Sans"/>
                <a:sym typeface="Open Sans"/>
              </a:rPr>
              <a:t>typedef struct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int </a:t>
            </a:r>
            <a:r>
              <a:rPr i="1" lang="en-US" sz="1940">
                <a:solidFill>
                  <a:srgbClr val="575757"/>
                </a:solidFill>
                <a:latin typeface="Open Sans"/>
                <a:ea typeface="Open Sans"/>
                <a:cs typeface="Open Sans"/>
                <a:sym typeface="Open Sans"/>
              </a:rPr>
              <a:t>pid</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char </a:t>
            </a:r>
            <a:r>
              <a:rPr i="1" lang="en-US" sz="1940">
                <a:solidFill>
                  <a:srgbClr val="575757"/>
                </a:solidFill>
                <a:latin typeface="Open Sans"/>
                <a:ea typeface="Open Sans"/>
                <a:cs typeface="Open Sans"/>
                <a:sym typeface="Open Sans"/>
              </a:rPr>
              <a:t>name</a:t>
            </a:r>
            <a:r>
              <a:rPr lang="en-US" sz="1940">
                <a:solidFill>
                  <a:srgbClr val="575757"/>
                </a:solidFill>
                <a:latin typeface="Open Sans"/>
                <a:ea typeface="Open Sans"/>
                <a:cs typeface="Open Sans"/>
                <a:sym typeface="Open Sans"/>
              </a:rPr>
              <a:t>[20];</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int </a:t>
            </a:r>
            <a:r>
              <a:rPr i="1" lang="en-US" sz="1940">
                <a:solidFill>
                  <a:srgbClr val="575757"/>
                </a:solidFill>
                <a:latin typeface="Open Sans"/>
                <a:ea typeface="Open Sans"/>
                <a:cs typeface="Open Sans"/>
                <a:sym typeface="Open Sans"/>
              </a:rPr>
              <a:t>qnt</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float </a:t>
            </a:r>
            <a:r>
              <a:rPr i="1" lang="en-US" sz="1940">
                <a:solidFill>
                  <a:srgbClr val="575757"/>
                </a:solidFill>
                <a:latin typeface="Open Sans"/>
                <a:ea typeface="Open Sans"/>
                <a:cs typeface="Open Sans"/>
                <a:sym typeface="Open Sans"/>
              </a:rPr>
              <a:t>price</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a:t>
            </a:r>
            <a:r>
              <a:rPr i="1" lang="en-US" sz="1940">
                <a:solidFill>
                  <a:srgbClr val="575757"/>
                </a:solidFill>
                <a:latin typeface="Open Sans"/>
                <a:ea typeface="Open Sans"/>
                <a:cs typeface="Open Sans"/>
                <a:sym typeface="Open Sans"/>
              </a:rPr>
              <a:t> product</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void main()</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 Local declaration</a:t>
            </a:r>
            <a:br>
              <a:rPr lang="en-US" sz="1940">
                <a:solidFill>
                  <a:schemeClr val="dk1"/>
                </a:solidFill>
                <a:latin typeface="Calibri"/>
                <a:ea typeface="Calibri"/>
                <a:cs typeface="Calibri"/>
                <a:sym typeface="Calibri"/>
              </a:rPr>
            </a:br>
            <a:r>
              <a:rPr i="1" lang="en-US" sz="1940">
                <a:solidFill>
                  <a:srgbClr val="575757"/>
                </a:solidFill>
                <a:latin typeface="Open Sans"/>
                <a:ea typeface="Open Sans"/>
                <a:cs typeface="Open Sans"/>
                <a:sym typeface="Open Sans"/>
              </a:rPr>
              <a:t>   product</a:t>
            </a:r>
            <a:r>
              <a:rPr lang="en-US" sz="1940">
                <a:solidFill>
                  <a:srgbClr val="575757"/>
                </a:solidFill>
                <a:latin typeface="Open Sans"/>
                <a:ea typeface="Open Sans"/>
                <a:cs typeface="Open Sans"/>
                <a:sym typeface="Open Sans"/>
              </a:rPr>
              <a:t> p1,p2;</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a:t>
            </a:r>
            <a:endParaRPr sz="194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14"/>
          <p:cNvSpPr/>
          <p:nvPr/>
        </p:nvSpPr>
        <p:spPr>
          <a:xfrm>
            <a:off x="428" y="0"/>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265" name="Google Shape;265;p14"/>
          <p:cNvSpPr/>
          <p:nvPr/>
        </p:nvSpPr>
        <p:spPr>
          <a:xfrm>
            <a:off x="613644"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66" name="Google Shape;266;p14"/>
          <p:cNvSpPr/>
          <p:nvPr/>
        </p:nvSpPr>
        <p:spPr>
          <a:xfrm>
            <a:off x="181600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67" name="Google Shape;267;p14"/>
          <p:cNvSpPr/>
          <p:nvPr/>
        </p:nvSpPr>
        <p:spPr>
          <a:xfrm>
            <a:off x="1825634"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68" name="Google Shape;268;p14"/>
          <p:cNvSpPr txBox="1"/>
          <p:nvPr/>
        </p:nvSpPr>
        <p:spPr>
          <a:xfrm>
            <a:off x="1109414"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269" name="Google Shape;269;p14"/>
          <p:cNvSpPr/>
          <p:nvPr/>
        </p:nvSpPr>
        <p:spPr>
          <a:xfrm>
            <a:off x="615569"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70" name="Google Shape;270;p14"/>
          <p:cNvSpPr txBox="1"/>
          <p:nvPr>
            <p:ph type="title"/>
          </p:nvPr>
        </p:nvSpPr>
        <p:spPr>
          <a:xfrm>
            <a:off x="9380601"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271" name="Google Shape;271;p14"/>
          <p:cNvSpPr txBox="1"/>
          <p:nvPr/>
        </p:nvSpPr>
        <p:spPr>
          <a:xfrm>
            <a:off x="829280" y="841366"/>
            <a:ext cx="993370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Memory requirements of structures and structure variables</a:t>
            </a:r>
            <a:endParaRPr/>
          </a:p>
        </p:txBody>
      </p:sp>
      <p:sp>
        <p:nvSpPr>
          <p:cNvPr id="272" name="Google Shape;272;p14"/>
          <p:cNvSpPr/>
          <p:nvPr/>
        </p:nvSpPr>
        <p:spPr>
          <a:xfrm>
            <a:off x="613644" y="1945503"/>
            <a:ext cx="9733469" cy="2789865"/>
          </a:xfrm>
          <a:prstGeom prst="rect">
            <a:avLst/>
          </a:prstGeom>
          <a:solidFill>
            <a:srgbClr val="F5F5F5"/>
          </a:solidFill>
          <a:ln>
            <a:noFill/>
          </a:ln>
        </p:spPr>
        <p:txBody>
          <a:bodyPr anchorCtr="0" anchor="ctr" bIns="127025" lIns="0" spcFirstLastPara="1" rIns="0" wrap="square" tIns="127025">
            <a:spAutoFit/>
          </a:bodyPr>
          <a:lstStyle/>
          <a:p>
            <a:pPr indent="-107823" lvl="0" marL="0" marR="0" rtl="0" algn="l">
              <a:lnSpc>
                <a:spcPct val="200000"/>
              </a:lnSpc>
              <a:spcBef>
                <a:spcPts val="0"/>
              </a:spcBef>
              <a:spcAft>
                <a:spcPts val="0"/>
              </a:spcAft>
              <a:buClr>
                <a:srgbClr val="575757"/>
              </a:buClr>
              <a:buSzPts val="1698"/>
              <a:buFont typeface="Times New Roman"/>
              <a:buChar char="•"/>
            </a:pPr>
            <a:r>
              <a:rPr lang="en-US" sz="1698">
                <a:solidFill>
                  <a:srgbClr val="575757"/>
                </a:solidFill>
                <a:latin typeface="Times New Roman"/>
                <a:ea typeface="Times New Roman"/>
                <a:cs typeface="Times New Roman"/>
                <a:sym typeface="Times New Roman"/>
              </a:rPr>
              <a:t>Memory representation for the structure variable can be given as shown into the below figure.</a:t>
            </a:r>
            <a:endParaRPr/>
          </a:p>
          <a:p>
            <a:pPr indent="0" lvl="0" marL="0" marR="0" rtl="0" algn="l">
              <a:lnSpc>
                <a:spcPct val="200000"/>
              </a:lnSpc>
              <a:spcBef>
                <a:spcPts val="0"/>
              </a:spcBef>
              <a:spcAft>
                <a:spcPts val="0"/>
              </a:spcAft>
              <a:buNone/>
            </a:pPr>
            <a:r>
              <a:rPr lang="en-US" sz="1698">
                <a:solidFill>
                  <a:srgbClr val="95C837"/>
                </a:solidFill>
                <a:latin typeface="Times New Roman"/>
                <a:ea typeface="Times New Roman"/>
                <a:cs typeface="Times New Roman"/>
                <a:sym typeface="Times New Roman"/>
              </a:rPr>
              <a:t>                     </a:t>
            </a:r>
            <a:endParaRPr sz="1698">
              <a:solidFill>
                <a:schemeClr val="dk1"/>
              </a:solidFill>
              <a:latin typeface="Times New Roman"/>
              <a:ea typeface="Times New Roman"/>
              <a:cs typeface="Times New Roman"/>
              <a:sym typeface="Times New Roman"/>
            </a:endParaRPr>
          </a:p>
          <a:p>
            <a:pPr indent="-107823" lvl="0" marL="0" marR="0" rtl="0" algn="l">
              <a:lnSpc>
                <a:spcPct val="200000"/>
              </a:lnSpc>
              <a:spcBef>
                <a:spcPts val="0"/>
              </a:spcBef>
              <a:spcAft>
                <a:spcPts val="0"/>
              </a:spcAft>
              <a:buClr>
                <a:srgbClr val="575757"/>
              </a:buClr>
              <a:buSzPts val="1698"/>
              <a:buFont typeface="Times New Roman"/>
              <a:buChar char="•"/>
            </a:pPr>
            <a:r>
              <a:rPr lang="en-US" sz="1698">
                <a:solidFill>
                  <a:srgbClr val="575757"/>
                </a:solidFill>
                <a:latin typeface="Times New Roman"/>
                <a:ea typeface="Times New Roman"/>
                <a:cs typeface="Times New Roman"/>
                <a:sym typeface="Times New Roman"/>
              </a:rPr>
              <a:t>Each structure member is allocated separate memory area.</a:t>
            </a:r>
            <a:endParaRPr/>
          </a:p>
          <a:p>
            <a:pPr indent="-107823" lvl="0" marL="0" marR="0" rtl="0" algn="l">
              <a:lnSpc>
                <a:spcPct val="200000"/>
              </a:lnSpc>
              <a:spcBef>
                <a:spcPts val="0"/>
              </a:spcBef>
              <a:spcAft>
                <a:spcPts val="0"/>
              </a:spcAft>
              <a:buClr>
                <a:srgbClr val="575757"/>
              </a:buClr>
              <a:buSzPts val="1698"/>
              <a:buFont typeface="Times New Roman"/>
              <a:buChar char="•"/>
            </a:pPr>
            <a:r>
              <a:rPr lang="en-US" sz="1698">
                <a:solidFill>
                  <a:srgbClr val="575757"/>
                </a:solidFill>
                <a:latin typeface="Times New Roman"/>
                <a:ea typeface="Times New Roman"/>
                <a:cs typeface="Times New Roman"/>
                <a:sym typeface="Times New Roman"/>
              </a:rPr>
              <a:t>Total memory required by the structure variable can be calculated as follow:</a:t>
            </a:r>
            <a:endParaRPr/>
          </a:p>
          <a:p>
            <a:pPr indent="0" lvl="0" marL="0" marR="0" rtl="0" algn="l">
              <a:lnSpc>
                <a:spcPct val="200000"/>
              </a:lnSpc>
              <a:spcBef>
                <a:spcPts val="0"/>
              </a:spcBef>
              <a:spcAft>
                <a:spcPts val="0"/>
              </a:spcAft>
              <a:buNone/>
            </a:pPr>
            <a:r>
              <a:rPr i="1" lang="en-US" sz="1698">
                <a:solidFill>
                  <a:srgbClr val="666666"/>
                </a:solidFill>
                <a:latin typeface="Times New Roman"/>
                <a:ea typeface="Times New Roman"/>
                <a:cs typeface="Times New Roman"/>
                <a:sym typeface="Times New Roman"/>
              </a:rPr>
              <a:t>pid (int ) = 2 bytes + name (char) 20 bytes + qnt (int) 2 bytes + price(float) 4 bytes</a:t>
            </a:r>
            <a:r>
              <a:rPr lang="en-US" sz="1698">
                <a:solidFill>
                  <a:srgbClr val="666666"/>
                </a:solidFill>
                <a:latin typeface="Times New Roman"/>
                <a:ea typeface="Times New Roman"/>
                <a:cs typeface="Times New Roman"/>
                <a:sym typeface="Times New Roman"/>
              </a:rPr>
              <a:t> = </a:t>
            </a:r>
            <a:r>
              <a:rPr b="1" lang="en-US" sz="1698">
                <a:solidFill>
                  <a:srgbClr val="666666"/>
                </a:solidFill>
                <a:latin typeface="Times New Roman"/>
                <a:ea typeface="Times New Roman"/>
                <a:cs typeface="Times New Roman"/>
                <a:sym typeface="Times New Roman"/>
              </a:rPr>
              <a:t>28 bytes</a:t>
            </a:r>
            <a:r>
              <a:rPr lang="en-US" sz="1698">
                <a:solidFill>
                  <a:schemeClr val="dk1"/>
                </a:solidFill>
                <a:latin typeface="Times New Roman"/>
                <a:ea typeface="Times New Roman"/>
                <a:cs typeface="Times New Roman"/>
                <a:sym typeface="Times New Roman"/>
              </a:rPr>
              <a:t> </a:t>
            </a:r>
            <a:endParaRPr/>
          </a:p>
        </p:txBody>
      </p:sp>
      <p:pic>
        <p:nvPicPr>
          <p:cNvPr descr="structture memory representation" id="273" name="Google Shape;273;p14">
            <a:hlinkClick r:id="rId4"/>
          </p:cNvPr>
          <p:cNvPicPr preferRelativeResize="0"/>
          <p:nvPr/>
        </p:nvPicPr>
        <p:blipFill rotWithShape="1">
          <a:blip r:embed="rId5">
            <a:alphaModFix/>
          </a:blip>
          <a:srcRect b="0" l="0" r="0" t="0"/>
          <a:stretch/>
        </p:blipFill>
        <p:spPr>
          <a:xfrm>
            <a:off x="3202240" y="2508696"/>
            <a:ext cx="2431683" cy="7460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5"/>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279" name="Google Shape;279;p15"/>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80" name="Google Shape;280;p15"/>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81" name="Google Shape;281;p15"/>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82" name="Google Shape;282;p15"/>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283" name="Google Shape;283;p1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84" name="Google Shape;284;p15"/>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285" name="Google Shape;285;p15"/>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286" name="Google Shape;286;p15"/>
          <p:cNvSpPr txBox="1"/>
          <p:nvPr/>
        </p:nvSpPr>
        <p:spPr>
          <a:xfrm>
            <a:off x="962127" y="1392009"/>
            <a:ext cx="10535367" cy="4074770"/>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The typedef keyword allows the programmer to create a new data type name for an existing data type.</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No new data type is produced but an alternate name is given to a known data type. </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The general form of the declaration statement using the typedef keyword is given as follows. </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typedef  &lt;existing data type&gt; &lt;new data type ,….&gt;;</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The following examples show the use of typedef. </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typedef int id_number; </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typedef float weight;</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 typedef char lower_case;</a:t>
            </a:r>
            <a:endParaRPr sz="1940">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6"/>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292" name="Google Shape;292;p16"/>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93" name="Google Shape;293;p16"/>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94" name="Google Shape;294;p16"/>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95" name="Google Shape;295;p16"/>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296" name="Google Shape;296;p1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97" name="Google Shape;297;p16"/>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298" name="Google Shape;298;p16"/>
          <p:cNvSpPr txBox="1"/>
          <p:nvPr/>
        </p:nvSpPr>
        <p:spPr>
          <a:xfrm>
            <a:off x="828317" y="828852"/>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Accessing structure members </a:t>
            </a:r>
            <a:endParaRPr/>
          </a:p>
        </p:txBody>
      </p:sp>
      <p:sp>
        <p:nvSpPr>
          <p:cNvPr id="299" name="Google Shape;299;p16"/>
          <p:cNvSpPr txBox="1"/>
          <p:nvPr/>
        </p:nvSpPr>
        <p:spPr>
          <a:xfrm>
            <a:off x="962127" y="1392009"/>
            <a:ext cx="10535367" cy="3621184"/>
          </a:xfrm>
          <a:prstGeom prst="rect">
            <a:avLst/>
          </a:prstGeom>
          <a:noFill/>
          <a:ln>
            <a:noFill/>
          </a:ln>
        </p:spPr>
        <p:txBody>
          <a:bodyPr anchorCtr="0" anchor="t" bIns="45700" lIns="91425" spcFirstLastPara="1" rIns="91425" wrap="square" tIns="45700">
            <a:spAutoFit/>
          </a:bodyPr>
          <a:lstStyle/>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We can access individual structure members using two operators:</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The structure member operator (.) also called as “direct selection operator”, “dot” or “period” operator.</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The structure pointer operator (-&gt; ) also called as “arrow operator”.</a:t>
            </a:r>
            <a:endParaRPr/>
          </a:p>
          <a:p>
            <a:pPr indent="-514350" lvl="0" marL="514350"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To refer to a member in a structure we need to refer to both the structure variable and structure member respectively.</a:t>
            </a:r>
            <a:endParaRPr/>
          </a:p>
          <a:p>
            <a:pPr indent="0" lvl="0" marL="0" marR="0" rtl="0" algn="l">
              <a:lnSpc>
                <a:spcPct val="150000"/>
              </a:lnSpc>
              <a:spcBef>
                <a:spcPts val="0"/>
              </a:spcBef>
              <a:spcAft>
                <a:spcPts val="0"/>
              </a:spcAft>
              <a:buNone/>
            </a:pPr>
            <a:r>
              <a:rPr lang="en-US" sz="1940">
                <a:solidFill>
                  <a:schemeClr val="dk1"/>
                </a:solidFill>
                <a:latin typeface="Times New Roman"/>
                <a:ea typeface="Times New Roman"/>
                <a:cs typeface="Times New Roman"/>
                <a:sym typeface="Times New Roman"/>
              </a:rPr>
              <a:t>Syntax:</a:t>
            </a:r>
            <a:endParaRPr/>
          </a:p>
          <a:p>
            <a:pPr indent="0" lvl="0" marL="0" marR="0" rtl="0" algn="l">
              <a:lnSpc>
                <a:spcPct val="150000"/>
              </a:lnSpc>
              <a:spcBef>
                <a:spcPts val="0"/>
              </a:spcBef>
              <a:spcAft>
                <a:spcPts val="0"/>
              </a:spcAft>
              <a:buNone/>
            </a:pPr>
            <a:r>
              <a:rPr lang="en-US" sz="1940">
                <a:solidFill>
                  <a:schemeClr val="dk1"/>
                </a:solidFill>
                <a:latin typeface="Times New Roman"/>
                <a:ea typeface="Times New Roman"/>
                <a:cs typeface="Times New Roman"/>
                <a:sym typeface="Times New Roman"/>
              </a:rPr>
              <a:t>Struct_Var. member name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305" name="Google Shape;305;p17"/>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06" name="Google Shape;306;p17"/>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07" name="Google Shape;307;p17"/>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08" name="Google Shape;308;p17"/>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309" name="Google Shape;309;p1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10" name="Google Shape;310;p17"/>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311" name="Google Shape;311;p17"/>
          <p:cNvSpPr txBox="1"/>
          <p:nvPr/>
        </p:nvSpPr>
        <p:spPr>
          <a:xfrm>
            <a:off x="828317" y="828852"/>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Initializing structure members </a:t>
            </a:r>
            <a:endParaRPr/>
          </a:p>
        </p:txBody>
      </p:sp>
      <p:sp>
        <p:nvSpPr>
          <p:cNvPr id="312" name="Google Shape;312;p17"/>
          <p:cNvSpPr txBox="1"/>
          <p:nvPr/>
        </p:nvSpPr>
        <p:spPr>
          <a:xfrm>
            <a:off x="962127" y="1392009"/>
            <a:ext cx="10535367" cy="5617743"/>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1698"/>
              <a:buFont typeface="Arial"/>
              <a:buChar char="•"/>
            </a:pPr>
            <a:r>
              <a:rPr lang="en-US" sz="1698">
                <a:solidFill>
                  <a:schemeClr val="dk1"/>
                </a:solidFill>
                <a:latin typeface="Calibri"/>
                <a:ea typeface="Calibri"/>
                <a:cs typeface="Calibri"/>
                <a:sym typeface="Calibri"/>
              </a:rPr>
              <a:t>Structure Members can be initialized statically or dynamically</a:t>
            </a:r>
            <a:endParaRPr/>
          </a:p>
          <a:p>
            <a:pPr indent="0" lvl="0" marL="0" marR="0" rtl="0" algn="l">
              <a:spcBef>
                <a:spcPts val="0"/>
              </a:spcBef>
              <a:spcAft>
                <a:spcPts val="0"/>
              </a:spcAft>
              <a:buNone/>
            </a:pPr>
            <a:r>
              <a:rPr lang="en-US" sz="1698">
                <a:solidFill>
                  <a:schemeClr val="dk1"/>
                </a:solidFill>
                <a:latin typeface="Times New Roman"/>
                <a:ea typeface="Times New Roman"/>
                <a:cs typeface="Times New Roman"/>
                <a:sym typeface="Times New Roman"/>
              </a:rPr>
              <a:t>Static:</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struct product</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int pid;</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char name[20];</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int qnt;</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float price;</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455">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void main()</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struct product p1,p2;</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 individual member initialization.</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p1.pid = 101 ;</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strcpy( p1.name , “Laptop” );</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p1.qnty = 10 ;</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p1.price = 35000.00 ;</a:t>
            </a:r>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 group initialization method</a:t>
            </a:r>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p2 = {102 , “Mobile” , 150 , 12000.00 } ;</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8"/>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318" name="Google Shape;318;p18"/>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19" name="Google Shape;319;p18"/>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20" name="Google Shape;320;p18"/>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21" name="Google Shape;321;p18"/>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322" name="Google Shape;322;p1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23" name="Google Shape;323;p18"/>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324" name="Google Shape;324;p18"/>
          <p:cNvSpPr txBox="1"/>
          <p:nvPr/>
        </p:nvSpPr>
        <p:spPr>
          <a:xfrm>
            <a:off x="828317" y="828852"/>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Initializing structure members </a:t>
            </a:r>
            <a:endParaRPr/>
          </a:p>
        </p:txBody>
      </p:sp>
      <p:sp>
        <p:nvSpPr>
          <p:cNvPr id="325" name="Google Shape;325;p18"/>
          <p:cNvSpPr txBox="1"/>
          <p:nvPr/>
        </p:nvSpPr>
        <p:spPr>
          <a:xfrm>
            <a:off x="962127" y="1392009"/>
            <a:ext cx="10535367" cy="51698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83">
                <a:solidFill>
                  <a:schemeClr val="dk1"/>
                </a:solidFill>
                <a:latin typeface="Times New Roman"/>
                <a:ea typeface="Times New Roman"/>
                <a:cs typeface="Times New Roman"/>
                <a:sym typeface="Times New Roman"/>
              </a:rPr>
              <a:t>Dynamic</a:t>
            </a:r>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struct product</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int pid;</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char name[20];</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int qnt;</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float price;</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void main()</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struct product p1;</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 member initialization using scanf () function.</a:t>
            </a:r>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printf(“\n Enter Prduct ID, Name, QNT and Price :” ) ;</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scanf(“%d %s %d %f”, &amp;p1.pid, &amp;p1.name, &amp;p1.qnty, &amp;p1.price ) ;</a:t>
            </a:r>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   printf(“%d %s %d %f”, p1.pid, p1.name, p1.qnty, p1.price ) ;</a:t>
            </a:r>
            <a:endParaRPr/>
          </a:p>
          <a:p>
            <a:pPr indent="0" lvl="0" marL="0" marR="0" rtl="0" algn="l">
              <a:spcBef>
                <a:spcPts val="0"/>
              </a:spcBef>
              <a:spcAft>
                <a:spcPts val="0"/>
              </a:spcAft>
              <a:buNone/>
            </a:pPr>
            <a:r>
              <a:t/>
            </a:r>
            <a:endParaRPr sz="194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lang="en-US" sz="194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9"/>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331" name="Google Shape;331;p19"/>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32" name="Google Shape;332;p19"/>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33" name="Google Shape;333;p19"/>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34" name="Google Shape;334;p19"/>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335" name="Google Shape;335;p1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36" name="Google Shape;336;p19"/>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337" name="Google Shape;337;p19"/>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338" name="Google Shape;338;p19"/>
          <p:cNvSpPr txBox="1"/>
          <p:nvPr/>
        </p:nvSpPr>
        <p:spPr>
          <a:xfrm>
            <a:off x="962127" y="1392009"/>
            <a:ext cx="10535367" cy="496462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typedef struct point{ </a:t>
            </a:r>
            <a:endParaRPr/>
          </a:p>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int x; </a:t>
            </a:r>
            <a:endParaRPr/>
          </a:p>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int y; } Dot; </a:t>
            </a:r>
            <a:endParaRPr/>
          </a:p>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Dot left,right;</a:t>
            </a:r>
            <a:endParaRPr/>
          </a:p>
          <a:p>
            <a:pPr indent="-277246" lvl="0" marL="277246" marR="0" rtl="0" algn="l">
              <a:lnSpc>
                <a:spcPct val="150000"/>
              </a:lnSpc>
              <a:spcBef>
                <a:spcPts val="0"/>
              </a:spcBef>
              <a:spcAft>
                <a:spcPts val="0"/>
              </a:spcAft>
              <a:buClr>
                <a:schemeClr val="dk1"/>
              </a:buClr>
              <a:buSzPts val="1940"/>
              <a:buFont typeface="Arial"/>
              <a:buChar char="•"/>
            </a:pPr>
            <a:r>
              <a:rPr lang="en-US" sz="1940">
                <a:solidFill>
                  <a:schemeClr val="dk1"/>
                </a:solidFill>
                <a:latin typeface="Calibri"/>
                <a:ea typeface="Calibri"/>
                <a:cs typeface="Calibri"/>
                <a:sym typeface="Calibri"/>
              </a:rPr>
              <a:t>When typedef is used to name a structure, the structure tag name is not necessary. </a:t>
            </a:r>
            <a:endParaRPr/>
          </a:p>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typedef struct     /* no structure tag name used */ </a:t>
            </a:r>
            <a:endParaRPr/>
          </a:p>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 </a:t>
            </a:r>
            <a:endParaRPr/>
          </a:p>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float real;</a:t>
            </a:r>
            <a:endParaRPr/>
          </a:p>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 float imaginary; </a:t>
            </a:r>
            <a:endParaRPr/>
          </a:p>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 complex; /* means complex number */ </a:t>
            </a:r>
            <a:endParaRPr/>
          </a:p>
          <a:p>
            <a:pPr indent="0" lvl="0" marL="0" marR="0" rtl="0" algn="l">
              <a:lnSpc>
                <a:spcPct val="150000"/>
              </a:lnSpc>
              <a:spcBef>
                <a:spcPts val="0"/>
              </a:spcBef>
              <a:spcAft>
                <a:spcPts val="0"/>
              </a:spcAft>
              <a:buNone/>
            </a:pPr>
            <a:r>
              <a:rPr i="1" lang="en-US" sz="1940">
                <a:solidFill>
                  <a:schemeClr val="dk1"/>
                </a:solidFill>
                <a:latin typeface="Times New Roman"/>
                <a:ea typeface="Times New Roman"/>
                <a:cs typeface="Times New Roman"/>
                <a:sym typeface="Times New Roman"/>
              </a:rPr>
              <a:t>complex u,v;</a:t>
            </a:r>
            <a:endParaRPr i="1" sz="194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101" name="Google Shape;101;p2"/>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2" name="Google Shape;102;p2"/>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3" name="Google Shape;103;p2"/>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4" name="Google Shape;104;p2"/>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105" name="Google Shape;105;p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06" name="Google Shape;106;p2"/>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107" name="Google Shape;107;p2"/>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Introduction</a:t>
            </a:r>
            <a:endParaRPr/>
          </a:p>
        </p:txBody>
      </p:sp>
      <p:sp>
        <p:nvSpPr>
          <p:cNvPr id="108" name="Google Shape;108;p2"/>
          <p:cNvSpPr txBox="1"/>
          <p:nvPr/>
        </p:nvSpPr>
        <p:spPr>
          <a:xfrm>
            <a:off x="920732" y="1626898"/>
            <a:ext cx="10535367" cy="4180953"/>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rgbClr val="FF0000"/>
              </a:buClr>
              <a:buSzPts val="1940"/>
              <a:buFont typeface="Arial"/>
              <a:buChar char="•"/>
            </a:pPr>
            <a:r>
              <a:rPr lang="en-US" sz="1940">
                <a:solidFill>
                  <a:srgbClr val="FF0000"/>
                </a:solidFill>
                <a:latin typeface="Times New Roman"/>
                <a:ea typeface="Times New Roman"/>
                <a:cs typeface="Times New Roman"/>
                <a:sym typeface="Times New Roman"/>
              </a:rPr>
              <a:t>Array</a:t>
            </a:r>
            <a:r>
              <a:rPr lang="en-US" sz="1940">
                <a:solidFill>
                  <a:schemeClr val="dk1"/>
                </a:solidFill>
                <a:latin typeface="Times New Roman"/>
                <a:ea typeface="Times New Roman"/>
                <a:cs typeface="Times New Roman"/>
                <a:sym typeface="Times New Roman"/>
              </a:rPr>
              <a:t>- A user defined type, stores the data element of same data type.</a:t>
            </a:r>
            <a:endParaRPr/>
          </a:p>
          <a:p>
            <a:pPr indent="-457200" lvl="0" marL="457200" marR="0" rtl="0" algn="l">
              <a:lnSpc>
                <a:spcPct val="200000"/>
              </a:lnSpc>
              <a:spcBef>
                <a:spcPts val="0"/>
              </a:spcBef>
              <a:spcAft>
                <a:spcPts val="0"/>
              </a:spcAft>
              <a:buClr>
                <a:schemeClr val="accent1"/>
              </a:buClr>
              <a:buSzPts val="1940"/>
              <a:buFont typeface="Arial"/>
              <a:buChar char="•"/>
            </a:pPr>
            <a:r>
              <a:rPr lang="en-US" sz="1940">
                <a:solidFill>
                  <a:schemeClr val="accent1"/>
                </a:solidFill>
                <a:latin typeface="Times New Roman"/>
                <a:ea typeface="Times New Roman"/>
                <a:cs typeface="Times New Roman"/>
                <a:sym typeface="Times New Roman"/>
              </a:rPr>
              <a:t>Structure</a:t>
            </a:r>
            <a:r>
              <a:rPr lang="en-US" sz="1940">
                <a:solidFill>
                  <a:schemeClr val="dk1"/>
                </a:solidFill>
                <a:latin typeface="Times New Roman"/>
                <a:ea typeface="Times New Roman"/>
                <a:cs typeface="Times New Roman"/>
                <a:sym typeface="Times New Roman"/>
              </a:rPr>
              <a:t>-user-defined data type that can hold a collection of elements of different fundamental data types. </a:t>
            </a:r>
            <a:endParaRPr/>
          </a:p>
          <a:p>
            <a:pPr indent="-457200" lvl="0" marL="457200" marR="0" rtl="0" algn="l">
              <a:lnSpc>
                <a:spcPct val="20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Structure Definition: A structure is a collection of variables under a single name.  These variables can be of different types, and each has a  name which is used to select it from the structure.</a:t>
            </a:r>
            <a:endParaRPr/>
          </a:p>
          <a:p>
            <a:pPr indent="-457200" lvl="0" marL="457200" marR="0" rtl="0" algn="l">
              <a:lnSpc>
                <a:spcPct val="20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For example: A student has various data such as- Name, USN, Courses taken, Marks etc, the values of which cannot be stored in an array.</a:t>
            </a:r>
            <a:endParaRPr sz="194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0"/>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344" name="Google Shape;344;p20"/>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45" name="Google Shape;345;p20"/>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46" name="Google Shape;346;p20"/>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47" name="Google Shape;347;p20"/>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348" name="Google Shape;348;p2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49" name="Google Shape;349;p20"/>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350" name="Google Shape;350;p20"/>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351" name="Google Shape;351;p20"/>
          <p:cNvSpPr txBox="1"/>
          <p:nvPr/>
        </p:nvSpPr>
        <p:spPr>
          <a:xfrm>
            <a:off x="5423100" y="1255310"/>
            <a:ext cx="5386090" cy="25074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struct personal_data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 char name[100];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char address[200];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int year_of_birth;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int month_of_birth;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int day_of_birth; };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struct personal_data monish, venkat, naresh</a:t>
            </a:r>
            <a:r>
              <a:rPr lang="en-US" sz="1940">
                <a:solidFill>
                  <a:schemeClr val="dk1"/>
                </a:solidFill>
                <a:latin typeface="Calibri"/>
                <a:ea typeface="Calibri"/>
                <a:cs typeface="Calibri"/>
                <a:sym typeface="Calibri"/>
              </a:rPr>
              <a:t>;</a:t>
            </a:r>
            <a:endParaRPr i="1" sz="1940">
              <a:solidFill>
                <a:schemeClr val="dk1"/>
              </a:solidFill>
              <a:latin typeface="Times New Roman"/>
              <a:ea typeface="Times New Roman"/>
              <a:cs typeface="Times New Roman"/>
              <a:sym typeface="Times New Roman"/>
            </a:endParaRPr>
          </a:p>
        </p:txBody>
      </p:sp>
      <p:sp>
        <p:nvSpPr>
          <p:cNvPr id="352" name="Google Shape;352;p20"/>
          <p:cNvSpPr txBox="1"/>
          <p:nvPr/>
        </p:nvSpPr>
        <p:spPr>
          <a:xfrm>
            <a:off x="618456" y="1472872"/>
            <a:ext cx="5611354" cy="20716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struct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 char name[100];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char address[200];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int year_of_birth;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int month_of_birth; </a:t>
            </a:r>
            <a:endParaRPr/>
          </a:p>
          <a:p>
            <a:pPr indent="0" lvl="0" marL="0" marR="0" rtl="0" algn="l">
              <a:lnSpc>
                <a:spcPct val="150000"/>
              </a:lnSpc>
              <a:spcBef>
                <a:spcPts val="0"/>
              </a:spcBef>
              <a:spcAft>
                <a:spcPts val="0"/>
              </a:spcAft>
              <a:buNone/>
            </a:pPr>
            <a:r>
              <a:rPr lang="en-US" sz="1455">
                <a:solidFill>
                  <a:schemeClr val="dk1"/>
                </a:solidFill>
                <a:latin typeface="Calibri"/>
                <a:ea typeface="Calibri"/>
                <a:cs typeface="Calibri"/>
                <a:sym typeface="Calibri"/>
              </a:rPr>
              <a:t>int day_of_birth; }monish, venkat, naresh;</a:t>
            </a:r>
            <a:endParaRPr i="1" sz="1455">
              <a:solidFill>
                <a:schemeClr val="dk1"/>
              </a:solidFill>
              <a:latin typeface="Times New Roman"/>
              <a:ea typeface="Times New Roman"/>
              <a:cs typeface="Times New Roman"/>
              <a:sym typeface="Times New Roman"/>
            </a:endParaRPr>
          </a:p>
        </p:txBody>
      </p:sp>
      <p:sp>
        <p:nvSpPr>
          <p:cNvPr id="353" name="Google Shape;353;p20"/>
          <p:cNvSpPr txBox="1"/>
          <p:nvPr/>
        </p:nvSpPr>
        <p:spPr>
          <a:xfrm>
            <a:off x="2463879" y="3403971"/>
            <a:ext cx="5385128" cy="317914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940">
                <a:solidFill>
                  <a:schemeClr val="dk1"/>
                </a:solidFill>
                <a:latin typeface="Calibri"/>
                <a:ea typeface="Calibri"/>
                <a:cs typeface="Calibri"/>
                <a:sym typeface="Calibri"/>
              </a:rPr>
              <a:t>typedef struct  personal_data </a:t>
            </a:r>
            <a:endParaRPr/>
          </a:p>
          <a:p>
            <a:pPr indent="0" lvl="0" marL="0" marR="0" rtl="0" algn="l">
              <a:lnSpc>
                <a:spcPct val="150000"/>
              </a:lnSpc>
              <a:spcBef>
                <a:spcPts val="0"/>
              </a:spcBef>
              <a:spcAft>
                <a:spcPts val="0"/>
              </a:spcAft>
              <a:buNone/>
            </a:pPr>
            <a:r>
              <a:rPr lang="en-US" sz="1940">
                <a:solidFill>
                  <a:schemeClr val="dk1"/>
                </a:solidFill>
                <a:latin typeface="Calibri"/>
                <a:ea typeface="Calibri"/>
                <a:cs typeface="Calibri"/>
                <a:sym typeface="Calibri"/>
              </a:rPr>
              <a:t>{ char name[100]; </a:t>
            </a:r>
            <a:endParaRPr/>
          </a:p>
          <a:p>
            <a:pPr indent="0" lvl="0" marL="0" marR="0" rtl="0" algn="l">
              <a:lnSpc>
                <a:spcPct val="150000"/>
              </a:lnSpc>
              <a:spcBef>
                <a:spcPts val="0"/>
              </a:spcBef>
              <a:spcAft>
                <a:spcPts val="0"/>
              </a:spcAft>
              <a:buNone/>
            </a:pPr>
            <a:r>
              <a:rPr lang="en-US" sz="1940">
                <a:solidFill>
                  <a:schemeClr val="dk1"/>
                </a:solidFill>
                <a:latin typeface="Calibri"/>
                <a:ea typeface="Calibri"/>
                <a:cs typeface="Calibri"/>
                <a:sym typeface="Calibri"/>
              </a:rPr>
              <a:t>char address[200]; </a:t>
            </a:r>
            <a:endParaRPr/>
          </a:p>
          <a:p>
            <a:pPr indent="0" lvl="0" marL="0" marR="0" rtl="0" algn="l">
              <a:lnSpc>
                <a:spcPct val="150000"/>
              </a:lnSpc>
              <a:spcBef>
                <a:spcPts val="0"/>
              </a:spcBef>
              <a:spcAft>
                <a:spcPts val="0"/>
              </a:spcAft>
              <a:buNone/>
            </a:pPr>
            <a:r>
              <a:rPr lang="en-US" sz="1940">
                <a:solidFill>
                  <a:schemeClr val="dk1"/>
                </a:solidFill>
                <a:latin typeface="Calibri"/>
                <a:ea typeface="Calibri"/>
                <a:cs typeface="Calibri"/>
                <a:sym typeface="Calibri"/>
              </a:rPr>
              <a:t>int year_of_birth; </a:t>
            </a:r>
            <a:endParaRPr/>
          </a:p>
          <a:p>
            <a:pPr indent="0" lvl="0" marL="0" marR="0" rtl="0" algn="l">
              <a:lnSpc>
                <a:spcPct val="150000"/>
              </a:lnSpc>
              <a:spcBef>
                <a:spcPts val="0"/>
              </a:spcBef>
              <a:spcAft>
                <a:spcPts val="0"/>
              </a:spcAft>
              <a:buNone/>
            </a:pPr>
            <a:r>
              <a:rPr lang="en-US" sz="1940">
                <a:solidFill>
                  <a:schemeClr val="dk1"/>
                </a:solidFill>
                <a:latin typeface="Calibri"/>
                <a:ea typeface="Calibri"/>
                <a:cs typeface="Calibri"/>
                <a:sym typeface="Calibri"/>
              </a:rPr>
              <a:t>int month_of_birth; </a:t>
            </a:r>
            <a:endParaRPr/>
          </a:p>
          <a:p>
            <a:pPr indent="0" lvl="0" marL="0" marR="0" rtl="0" algn="l">
              <a:lnSpc>
                <a:spcPct val="150000"/>
              </a:lnSpc>
              <a:spcBef>
                <a:spcPts val="0"/>
              </a:spcBef>
              <a:spcAft>
                <a:spcPts val="0"/>
              </a:spcAft>
              <a:buNone/>
            </a:pPr>
            <a:r>
              <a:rPr lang="en-US" sz="1940">
                <a:solidFill>
                  <a:schemeClr val="dk1"/>
                </a:solidFill>
                <a:latin typeface="Calibri"/>
                <a:ea typeface="Calibri"/>
                <a:cs typeface="Calibri"/>
                <a:sym typeface="Calibri"/>
              </a:rPr>
              <a:t>int day_of_birth; }PD; </a:t>
            </a:r>
            <a:endParaRPr/>
          </a:p>
          <a:p>
            <a:pPr indent="0" lvl="0" marL="0" marR="0" rtl="0" algn="l">
              <a:lnSpc>
                <a:spcPct val="150000"/>
              </a:lnSpc>
              <a:spcBef>
                <a:spcPts val="0"/>
              </a:spcBef>
              <a:spcAft>
                <a:spcPts val="0"/>
              </a:spcAft>
              <a:buNone/>
            </a:pPr>
            <a:r>
              <a:rPr lang="en-US" sz="1940">
                <a:solidFill>
                  <a:schemeClr val="dk1"/>
                </a:solidFill>
                <a:latin typeface="Calibri"/>
                <a:ea typeface="Calibri"/>
                <a:cs typeface="Calibri"/>
                <a:sym typeface="Calibri"/>
              </a:rPr>
              <a:t>PD monish, venkat, naresh;</a:t>
            </a:r>
            <a:endParaRPr i="1" sz="194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21"/>
          <p:cNvSpPr/>
          <p:nvPr/>
        </p:nvSpPr>
        <p:spPr>
          <a:xfrm>
            <a:off x="-20751" y="15403"/>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359" name="Google Shape;359;p21"/>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60" name="Google Shape;360;p21"/>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61" name="Google Shape;361;p21"/>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62" name="Google Shape;362;p21"/>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363" name="Google Shape;363;p2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64" name="Google Shape;364;p21"/>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365" name="Google Shape;365;p21"/>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Accessing the Members of a Structure</a:t>
            </a:r>
            <a:endParaRPr/>
          </a:p>
        </p:txBody>
      </p:sp>
      <p:sp>
        <p:nvSpPr>
          <p:cNvPr id="366" name="Google Shape;366;p21"/>
          <p:cNvSpPr txBox="1"/>
          <p:nvPr/>
        </p:nvSpPr>
        <p:spPr>
          <a:xfrm>
            <a:off x="618457" y="1472872"/>
            <a:ext cx="10236942" cy="341510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1455"/>
              <a:buFont typeface="Arial"/>
              <a:buChar char="•"/>
            </a:pPr>
            <a:r>
              <a:rPr lang="en-US" sz="1455">
                <a:solidFill>
                  <a:schemeClr val="dk1"/>
                </a:solidFill>
                <a:latin typeface="Calibri"/>
                <a:ea typeface="Calibri"/>
                <a:cs typeface="Calibri"/>
                <a:sym typeface="Calibri"/>
              </a:rPr>
              <a:t>The members of a structure can be accessed  using the ‘.’, dot operator.</a:t>
            </a:r>
            <a:endParaRPr/>
          </a:p>
          <a:p>
            <a:pPr indent="-342900" lvl="0" marL="342900" marR="0" rtl="0" algn="l">
              <a:lnSpc>
                <a:spcPct val="150000"/>
              </a:lnSpc>
              <a:spcBef>
                <a:spcPts val="0"/>
              </a:spcBef>
              <a:spcAft>
                <a:spcPts val="0"/>
              </a:spcAft>
              <a:buClr>
                <a:schemeClr val="dk1"/>
              </a:buClr>
              <a:buSzPts val="1455"/>
              <a:buFont typeface="Arial"/>
              <a:buChar char="•"/>
            </a:pPr>
            <a:r>
              <a:rPr lang="en-US" sz="1455">
                <a:solidFill>
                  <a:schemeClr val="dk1"/>
                </a:solidFill>
                <a:latin typeface="Calibri"/>
                <a:ea typeface="Calibri"/>
                <a:cs typeface="Calibri"/>
                <a:sym typeface="Calibri"/>
              </a:rPr>
              <a:t>The general form of the statement for accessing a member of a structure is as follows. &lt; structure_variable &gt;.&lt; member_name &gt; ;</a:t>
            </a:r>
            <a:endParaRPr/>
          </a:p>
          <a:p>
            <a:pPr indent="-250507" lvl="0" marL="342900" marR="0" rtl="0" algn="l">
              <a:lnSpc>
                <a:spcPct val="150000"/>
              </a:lnSpc>
              <a:spcBef>
                <a:spcPts val="0"/>
              </a:spcBef>
              <a:spcAft>
                <a:spcPts val="0"/>
              </a:spcAft>
              <a:buClr>
                <a:schemeClr val="dk1"/>
              </a:buClr>
              <a:buSzPts val="1455"/>
              <a:buFont typeface="Arial"/>
              <a:buNone/>
            </a:pPr>
            <a:r>
              <a:t/>
            </a:r>
            <a:endParaRPr i="1" sz="1455">
              <a:solidFill>
                <a:schemeClr val="dk1"/>
              </a:solidFill>
              <a:latin typeface="Times New Roman"/>
              <a:ea typeface="Times New Roman"/>
              <a:cs typeface="Times New Roman"/>
              <a:sym typeface="Times New Roman"/>
            </a:endParaRPr>
          </a:p>
          <a:p>
            <a:pPr indent="-250507" lvl="0" marL="342900" marR="0" rtl="0" algn="l">
              <a:lnSpc>
                <a:spcPct val="150000"/>
              </a:lnSpc>
              <a:spcBef>
                <a:spcPts val="0"/>
              </a:spcBef>
              <a:spcAft>
                <a:spcPts val="0"/>
              </a:spcAft>
              <a:buClr>
                <a:schemeClr val="dk1"/>
              </a:buClr>
              <a:buSzPts val="1455"/>
              <a:buFont typeface="Arial"/>
              <a:buNone/>
            </a:pPr>
            <a:r>
              <a:t/>
            </a:r>
            <a:endParaRPr i="1" sz="1455">
              <a:solidFill>
                <a:schemeClr val="dk1"/>
              </a:solidFill>
              <a:latin typeface="Times New Roman"/>
              <a:ea typeface="Times New Roman"/>
              <a:cs typeface="Times New Roman"/>
              <a:sym typeface="Times New Roman"/>
            </a:endParaRPr>
          </a:p>
          <a:p>
            <a:pPr indent="-250507" lvl="0" marL="342900" marR="0" rtl="0" algn="l">
              <a:lnSpc>
                <a:spcPct val="150000"/>
              </a:lnSpc>
              <a:spcBef>
                <a:spcPts val="0"/>
              </a:spcBef>
              <a:spcAft>
                <a:spcPts val="0"/>
              </a:spcAft>
              <a:buClr>
                <a:schemeClr val="dk1"/>
              </a:buClr>
              <a:buSzPts val="1455"/>
              <a:buFont typeface="Arial"/>
              <a:buNone/>
            </a:pPr>
            <a:r>
              <a:t/>
            </a:r>
            <a:endParaRPr i="1" sz="1455">
              <a:solidFill>
                <a:schemeClr val="dk1"/>
              </a:solidFill>
              <a:latin typeface="Times New Roman"/>
              <a:ea typeface="Times New Roman"/>
              <a:cs typeface="Times New Roman"/>
              <a:sym typeface="Times New Roman"/>
            </a:endParaRPr>
          </a:p>
          <a:p>
            <a:pPr indent="-250507" lvl="0" marL="342900" marR="0" rtl="0" algn="l">
              <a:lnSpc>
                <a:spcPct val="150000"/>
              </a:lnSpc>
              <a:spcBef>
                <a:spcPts val="0"/>
              </a:spcBef>
              <a:spcAft>
                <a:spcPts val="0"/>
              </a:spcAft>
              <a:buClr>
                <a:schemeClr val="dk1"/>
              </a:buClr>
              <a:buSzPts val="1455"/>
              <a:buFont typeface="Arial"/>
              <a:buNone/>
            </a:pPr>
            <a:r>
              <a:t/>
            </a:r>
            <a:endParaRPr i="1" sz="1455">
              <a:solidFill>
                <a:schemeClr val="dk1"/>
              </a:solidFill>
              <a:latin typeface="Times New Roman"/>
              <a:ea typeface="Times New Roman"/>
              <a:cs typeface="Times New Roman"/>
              <a:sym typeface="Times New Roman"/>
            </a:endParaRPr>
          </a:p>
          <a:p>
            <a:pPr indent="-250507" lvl="0" marL="342900" marR="0" rtl="0" algn="l">
              <a:lnSpc>
                <a:spcPct val="150000"/>
              </a:lnSpc>
              <a:spcBef>
                <a:spcPts val="0"/>
              </a:spcBef>
              <a:spcAft>
                <a:spcPts val="0"/>
              </a:spcAft>
              <a:buClr>
                <a:schemeClr val="dk1"/>
              </a:buClr>
              <a:buSzPts val="1455"/>
              <a:buFont typeface="Arial"/>
              <a:buNone/>
            </a:pPr>
            <a:r>
              <a:t/>
            </a:r>
            <a:endParaRPr i="1" sz="1455">
              <a:solidFill>
                <a:schemeClr val="dk1"/>
              </a:solidFill>
              <a:latin typeface="Times New Roman"/>
              <a:ea typeface="Times New Roman"/>
              <a:cs typeface="Times New Roman"/>
              <a:sym typeface="Times New Roman"/>
            </a:endParaRPr>
          </a:p>
          <a:p>
            <a:pPr indent="-250507" lvl="0" marL="342900" marR="0" rtl="0" algn="l">
              <a:lnSpc>
                <a:spcPct val="150000"/>
              </a:lnSpc>
              <a:spcBef>
                <a:spcPts val="0"/>
              </a:spcBef>
              <a:spcAft>
                <a:spcPts val="0"/>
              </a:spcAft>
              <a:buClr>
                <a:schemeClr val="dk1"/>
              </a:buClr>
              <a:buSzPts val="1455"/>
              <a:buFont typeface="Arial"/>
              <a:buNone/>
            </a:pPr>
            <a:r>
              <a:t/>
            </a:r>
            <a:endParaRPr i="1" sz="1455">
              <a:solidFill>
                <a:schemeClr val="dk1"/>
              </a:solidFill>
              <a:latin typeface="Times New Roman"/>
              <a:ea typeface="Times New Roman"/>
              <a:cs typeface="Times New Roman"/>
              <a:sym typeface="Times New Roman"/>
            </a:endParaRPr>
          </a:p>
          <a:p>
            <a:pPr indent="-250507" lvl="0" marL="342900" marR="0" rtl="0" algn="l">
              <a:lnSpc>
                <a:spcPct val="150000"/>
              </a:lnSpc>
              <a:spcBef>
                <a:spcPts val="0"/>
              </a:spcBef>
              <a:spcAft>
                <a:spcPts val="0"/>
              </a:spcAft>
              <a:buClr>
                <a:schemeClr val="dk1"/>
              </a:buClr>
              <a:buSzPts val="1455"/>
              <a:buFont typeface="Arial"/>
              <a:buNone/>
            </a:pPr>
            <a:r>
              <a:t/>
            </a:r>
            <a:endParaRPr i="1" sz="1455">
              <a:solidFill>
                <a:schemeClr val="dk1"/>
              </a:solidFill>
              <a:latin typeface="Times New Roman"/>
              <a:ea typeface="Times New Roman"/>
              <a:cs typeface="Times New Roman"/>
              <a:sym typeface="Times New Roman"/>
            </a:endParaRPr>
          </a:p>
          <a:p>
            <a:pPr indent="-342900" lvl="0" marL="342900" marR="0" rtl="0" algn="l">
              <a:lnSpc>
                <a:spcPct val="150000"/>
              </a:lnSpc>
              <a:spcBef>
                <a:spcPts val="0"/>
              </a:spcBef>
              <a:spcAft>
                <a:spcPts val="0"/>
              </a:spcAft>
              <a:buClr>
                <a:schemeClr val="dk1"/>
              </a:buClr>
              <a:buSzPts val="1455"/>
              <a:buFont typeface="Arial"/>
              <a:buChar char="•"/>
            </a:pPr>
            <a:r>
              <a:rPr lang="en-US" sz="1455">
                <a:solidFill>
                  <a:schemeClr val="dk1"/>
                </a:solidFill>
                <a:latin typeface="Calibri"/>
                <a:ea typeface="Calibri"/>
                <a:cs typeface="Calibri"/>
                <a:sym typeface="Calibri"/>
              </a:rPr>
              <a:t>To print this value assigned to the member on the screen, the following code is written. printf(“%d”, s2.b); </a:t>
            </a:r>
            <a:endParaRPr i="1" sz="1455">
              <a:solidFill>
                <a:schemeClr val="dk1"/>
              </a:solidFill>
              <a:latin typeface="Times New Roman"/>
              <a:ea typeface="Times New Roman"/>
              <a:cs typeface="Times New Roman"/>
              <a:sym typeface="Times New Roman"/>
            </a:endParaRPr>
          </a:p>
        </p:txBody>
      </p:sp>
      <p:pic>
        <p:nvPicPr>
          <p:cNvPr id="367" name="Google Shape;367;p21"/>
          <p:cNvPicPr preferRelativeResize="0"/>
          <p:nvPr/>
        </p:nvPicPr>
        <p:blipFill rotWithShape="1">
          <a:blip r:embed="rId4">
            <a:alphaModFix/>
          </a:blip>
          <a:srcRect b="0" l="0" r="0" t="0"/>
          <a:stretch/>
        </p:blipFill>
        <p:spPr>
          <a:xfrm>
            <a:off x="1412653" y="2536614"/>
            <a:ext cx="3682180" cy="1699097"/>
          </a:xfrm>
          <a:prstGeom prst="rect">
            <a:avLst/>
          </a:prstGeom>
          <a:noFill/>
          <a:ln>
            <a:noFill/>
          </a:ln>
        </p:spPr>
      </p:pic>
      <p:pic>
        <p:nvPicPr>
          <p:cNvPr id="368" name="Google Shape;368;p21"/>
          <p:cNvPicPr preferRelativeResize="0"/>
          <p:nvPr/>
        </p:nvPicPr>
        <p:blipFill rotWithShape="1">
          <a:blip r:embed="rId5">
            <a:alphaModFix/>
          </a:blip>
          <a:srcRect b="0" l="0" r="0" t="0"/>
          <a:stretch/>
        </p:blipFill>
        <p:spPr>
          <a:xfrm>
            <a:off x="5911169" y="2536613"/>
            <a:ext cx="3782297" cy="15431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2"/>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374" name="Google Shape;374;p22"/>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75" name="Google Shape;375;p22"/>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76" name="Google Shape;376;p22"/>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77" name="Google Shape;377;p22"/>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378" name="Google Shape;378;p2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79" name="Google Shape;379;p22"/>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380" name="Google Shape;380;p22"/>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1"/>
              </a:buClr>
              <a:buSzPts val="2668"/>
              <a:buFont typeface="Arial"/>
              <a:buChar char="•"/>
            </a:pPr>
            <a:r>
              <a:rPr lang="en-US" sz="2668">
                <a:solidFill>
                  <a:schemeClr val="dk1"/>
                </a:solidFill>
                <a:latin typeface="Times New Roman"/>
                <a:ea typeface="Times New Roman"/>
                <a:cs typeface="Times New Roman"/>
                <a:sym typeface="Times New Roman"/>
              </a:rPr>
              <a:t>Accessing the Members of a Structure</a:t>
            </a:r>
            <a:endParaRPr/>
          </a:p>
        </p:txBody>
      </p:sp>
      <p:pic>
        <p:nvPicPr>
          <p:cNvPr id="381" name="Google Shape;381;p22"/>
          <p:cNvPicPr preferRelativeResize="0"/>
          <p:nvPr/>
        </p:nvPicPr>
        <p:blipFill rotWithShape="1">
          <a:blip r:embed="rId4">
            <a:alphaModFix/>
          </a:blip>
          <a:srcRect b="0" l="0" r="0" t="0"/>
          <a:stretch/>
        </p:blipFill>
        <p:spPr>
          <a:xfrm>
            <a:off x="825429" y="1811729"/>
            <a:ext cx="4863366" cy="3977717"/>
          </a:xfrm>
          <a:prstGeom prst="rect">
            <a:avLst/>
          </a:prstGeom>
          <a:noFill/>
          <a:ln>
            <a:noFill/>
          </a:ln>
        </p:spPr>
      </p:pic>
      <p:pic>
        <p:nvPicPr>
          <p:cNvPr id="382" name="Google Shape;382;p22"/>
          <p:cNvPicPr preferRelativeResize="0"/>
          <p:nvPr/>
        </p:nvPicPr>
        <p:blipFill rotWithShape="1">
          <a:blip r:embed="rId5">
            <a:alphaModFix/>
          </a:blip>
          <a:srcRect b="0" l="0" r="0" t="0"/>
          <a:stretch/>
        </p:blipFill>
        <p:spPr>
          <a:xfrm>
            <a:off x="6075785" y="1904144"/>
            <a:ext cx="5599801" cy="332695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Structures within Structures </a:t>
            </a:r>
            <a:endParaRPr/>
          </a:p>
        </p:txBody>
      </p:sp>
      <p:sp>
        <p:nvSpPr>
          <p:cNvPr id="388" name="Google Shape;388;p23"/>
          <p:cNvSpPr txBox="1"/>
          <p:nvPr>
            <p:ph idx="1" type="body"/>
          </p:nvPr>
        </p:nvSpPr>
        <p:spPr>
          <a:xfrm>
            <a:off x="262467" y="1397000"/>
            <a:ext cx="11624733" cy="5156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Times New Roman"/>
                <a:ea typeface="Times New Roman"/>
                <a:cs typeface="Times New Roman"/>
                <a:sym typeface="Times New Roman"/>
              </a:rPr>
              <a:t>A structure can be placed within another structure. A structure may contain another structure as its member.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Declare two structures separately and then group them in a high level structure. </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Ex: for declaration</a:t>
            </a:r>
            <a:endParaRPr/>
          </a:p>
          <a:p>
            <a:pPr indent="-228600" lvl="0" marL="228600" rtl="0" algn="l">
              <a:lnSpc>
                <a:spcPct val="90000"/>
              </a:lnSpc>
              <a:spcBef>
                <a:spcPts val="1000"/>
              </a:spcBef>
              <a:spcAft>
                <a:spcPts val="0"/>
              </a:spcAft>
              <a:buClr>
                <a:schemeClr val="dk1"/>
              </a:buClr>
              <a:buSzPts val="1800"/>
              <a:buChar char="•"/>
            </a:pPr>
            <a:r>
              <a:rPr lang="en-US" sz="1800">
                <a:latin typeface="Times New Roman"/>
                <a:ea typeface="Times New Roman"/>
                <a:cs typeface="Times New Roman"/>
                <a:sym typeface="Times New Roman"/>
              </a:rPr>
              <a:t> </a:t>
            </a:r>
            <a:endParaRPr/>
          </a:p>
          <a:p>
            <a:pPr indent="-114300" lvl="0" marL="22860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a:p>
            <a:pPr indent="0" lvl="0" marL="0" rtl="0" algn="l">
              <a:lnSpc>
                <a:spcPct val="90000"/>
              </a:lnSpc>
              <a:spcBef>
                <a:spcPts val="1000"/>
              </a:spcBef>
              <a:spcAft>
                <a:spcPts val="0"/>
              </a:spcAft>
              <a:buClr>
                <a:schemeClr val="dk1"/>
              </a:buClr>
              <a:buSzPts val="1800"/>
              <a:buNone/>
            </a:pPr>
            <a:r>
              <a:t/>
            </a:r>
            <a:endParaRPr sz="1800">
              <a:latin typeface="Times New Roman"/>
              <a:ea typeface="Times New Roman"/>
              <a:cs typeface="Times New Roman"/>
              <a:sym typeface="Times New Roman"/>
            </a:endParaRPr>
          </a:p>
        </p:txBody>
      </p:sp>
      <p:graphicFrame>
        <p:nvGraphicFramePr>
          <p:cNvPr id="389" name="Google Shape;389;p23"/>
          <p:cNvGraphicFramePr/>
          <p:nvPr/>
        </p:nvGraphicFramePr>
        <p:xfrm>
          <a:off x="567266" y="2531534"/>
          <a:ext cx="3000000" cy="3000000"/>
        </p:xfrm>
        <a:graphic>
          <a:graphicData uri="http://schemas.openxmlformats.org/drawingml/2006/table">
            <a:tbl>
              <a:tblPr bandRow="1" firstRow="1">
                <a:noFill/>
                <a:tableStyleId>{AB3A61CF-9A30-496A-B3AD-5A889851F257}</a:tableStyleId>
              </a:tblPr>
              <a:tblGrid>
                <a:gridCol w="2709325"/>
                <a:gridCol w="2709325"/>
                <a:gridCol w="2709325"/>
              </a:tblGrid>
              <a:tr h="277700">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typedef struct</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char first_name[20];</a:t>
                      </a:r>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char last_name[20];</a:t>
                      </a:r>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}Name;</a:t>
                      </a:r>
                      <a:endParaRPr sz="1800" u="none" cap="none" strike="noStrike"/>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typedef struct</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int dd;</a:t>
                      </a:r>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int mm;</a:t>
                      </a:r>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int yy;</a:t>
                      </a:r>
                      <a:endParaRPr sz="1800" u="none" cap="none" strike="noStrike">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u="none" cap="none" strike="noStrike">
                          <a:latin typeface="Times New Roman"/>
                          <a:ea typeface="Times New Roman"/>
                          <a:cs typeface="Times New Roman"/>
                          <a:sym typeface="Times New Roman"/>
                        </a:rPr>
                        <a:t>}DATE;</a:t>
                      </a:r>
                      <a:endParaRPr sz="1800" u="none" cap="none" strike="noStrike"/>
                    </a:p>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typedef struct</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a:t>
                      </a:r>
                      <a:endParaRPr/>
                    </a:p>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int</a:t>
                      </a:r>
                      <a:r>
                        <a:rPr lang="en-US" sz="1800">
                          <a:latin typeface="Times New Roman"/>
                          <a:ea typeface="Times New Roman"/>
                          <a:cs typeface="Times New Roman"/>
                          <a:sym typeface="Times New Roman"/>
                        </a:rPr>
                        <a:t> r_no;</a:t>
                      </a:r>
                      <a:endParaRPr/>
                    </a:p>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NAME s_name;</a:t>
                      </a:r>
                      <a:endParaRPr/>
                    </a:p>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DATE DOB</a:t>
                      </a:r>
                      <a:endParaRPr/>
                    </a:p>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char course[10];</a:t>
                      </a:r>
                      <a:endParaRPr/>
                    </a:p>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float fees;</a:t>
                      </a:r>
                      <a:endParaRPr sz="1800">
                        <a:latin typeface="Times New Roman"/>
                        <a:ea typeface="Times New Roman"/>
                        <a:cs typeface="Times New Roman"/>
                        <a:sym typeface="Times New Roman"/>
                      </a:endParaRPr>
                    </a:p>
                    <a:p>
                      <a:pPr indent="0" lvl="0" marL="0" marR="0" rtl="0" algn="l">
                        <a:spcBef>
                          <a:spcPts val="0"/>
                        </a:spcBef>
                        <a:spcAft>
                          <a:spcPts val="0"/>
                        </a:spcAft>
                        <a:buClr>
                          <a:schemeClr val="dk1"/>
                        </a:buClr>
                        <a:buSzPts val="1800"/>
                        <a:buFont typeface="Times New Roman"/>
                        <a:buNone/>
                      </a:pPr>
                      <a:r>
                        <a:rPr lang="en-US" sz="1800">
                          <a:latin typeface="Times New Roman"/>
                          <a:ea typeface="Times New Roman"/>
                          <a:cs typeface="Times New Roman"/>
                          <a:sym typeface="Times New Roman"/>
                        </a:rPr>
                        <a:t>};</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4"/>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395" name="Google Shape;395;p24"/>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96" name="Google Shape;396;p24"/>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97" name="Google Shape;397;p24"/>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398" name="Google Shape;398;p24"/>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399" name="Google Shape;399;p2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00" name="Google Shape;400;p24"/>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401" name="Google Shape;401;p24"/>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POINTERS</a:t>
            </a:r>
            <a:endParaRPr/>
          </a:p>
        </p:txBody>
      </p:sp>
      <p:sp>
        <p:nvSpPr>
          <p:cNvPr id="402" name="Google Shape;402;p24"/>
          <p:cNvSpPr txBox="1"/>
          <p:nvPr/>
        </p:nvSpPr>
        <p:spPr>
          <a:xfrm>
            <a:off x="825429" y="1557586"/>
            <a:ext cx="9934666" cy="4567276"/>
          </a:xfrm>
          <a:prstGeom prst="rect">
            <a:avLst/>
          </a:prstGeom>
          <a:noFill/>
          <a:ln>
            <a:noFill/>
          </a:ln>
        </p:spPr>
        <p:txBody>
          <a:bodyPr anchorCtr="0" anchor="t" bIns="45700" lIns="91425" spcFirstLastPara="1" rIns="91425" wrap="square" tIns="45700">
            <a:spAutoFit/>
          </a:bodyPr>
          <a:lstStyle/>
          <a:p>
            <a:pPr indent="-571500" lvl="0" marL="571500"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Introduction.</a:t>
            </a:r>
            <a:endParaRPr/>
          </a:p>
          <a:p>
            <a:pPr indent="-571500" lvl="0" marL="571500"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Benefits of using pointers.</a:t>
            </a:r>
            <a:endParaRPr/>
          </a:p>
          <a:p>
            <a:pPr indent="-571500" lvl="0" marL="571500"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Declaration and Initialization of pointers.</a:t>
            </a:r>
            <a:endParaRPr/>
          </a:p>
          <a:p>
            <a:pPr indent="-571500" lvl="0" marL="571500"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Obtaining a value of a variable.</a:t>
            </a:r>
            <a:endParaRPr/>
          </a:p>
          <a:p>
            <a:pPr indent="-571500" lvl="0" marL="571500"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Type casting a pointer.</a:t>
            </a:r>
            <a:endParaRPr/>
          </a:p>
          <a:p>
            <a:pPr indent="-571500" lvl="0" marL="571500"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Arithmetic operations using pointers.</a:t>
            </a:r>
            <a:endParaRPr/>
          </a:p>
          <a:p>
            <a:pPr indent="-571500" lvl="0" marL="571500"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Pointers and arrays.</a:t>
            </a:r>
            <a:endParaRPr/>
          </a:p>
          <a:p>
            <a:pPr indent="-571500" lvl="0" marL="571500"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Pointers and strings.</a:t>
            </a:r>
            <a:endParaRPr/>
          </a:p>
          <a:p>
            <a:pPr indent="-571500" lvl="0" marL="571500"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Pointers and functions.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5"/>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408" name="Google Shape;408;p25"/>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09" name="Google Shape;409;p25"/>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10" name="Google Shape;410;p25"/>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11" name="Google Shape;411;p25"/>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412" name="Google Shape;412;p2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13" name="Google Shape;413;p25"/>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414" name="Google Shape;414;p25"/>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POINTERS</a:t>
            </a:r>
            <a:endParaRPr/>
          </a:p>
        </p:txBody>
      </p:sp>
      <p:sp>
        <p:nvSpPr>
          <p:cNvPr id="415" name="Google Shape;415;p25"/>
          <p:cNvSpPr txBox="1"/>
          <p:nvPr/>
        </p:nvSpPr>
        <p:spPr>
          <a:xfrm>
            <a:off x="825429" y="1557587"/>
            <a:ext cx="9934666" cy="457381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Introduction.</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A pointer provides a way of accessing a variable without referring to the variable directly. </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The mechanism used for this is the address of the variable.</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 A program statement can refer to a variable indirectly using the address of the variable.</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A pointer variable holds the memory address of another variable.</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They are called pointers for the simple reason that by storing an address, they ‘point’ to a particular point in memory.</a:t>
            </a:r>
            <a:endParaRPr sz="2183">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26"/>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421" name="Google Shape;421;p26"/>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22" name="Google Shape;422;p26"/>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23" name="Google Shape;423;p26"/>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24" name="Google Shape;424;p26"/>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425" name="Google Shape;425;p2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26" name="Google Shape;426;p26"/>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427" name="Google Shape;427;p26"/>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POINTERS</a:t>
            </a:r>
            <a:endParaRPr/>
          </a:p>
        </p:txBody>
      </p:sp>
      <p:sp>
        <p:nvSpPr>
          <p:cNvPr id="428" name="Google Shape;428;p26"/>
          <p:cNvSpPr txBox="1"/>
          <p:nvPr/>
        </p:nvSpPr>
        <p:spPr>
          <a:xfrm>
            <a:off x="825429" y="1557586"/>
            <a:ext cx="9934666" cy="255813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Introduction.</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A pointer points to that variable by holding a copy of its address. </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Because a pointer holds an address rather than a value, it has two parts.</a:t>
            </a:r>
            <a:endParaRPr/>
          </a:p>
          <a:p>
            <a:pPr indent="-346558" lvl="1" marL="797082" marR="0" rtl="0" algn="l">
              <a:lnSpc>
                <a:spcPct val="150000"/>
              </a:lnSpc>
              <a:spcBef>
                <a:spcPts val="0"/>
              </a:spcBef>
              <a:spcAft>
                <a:spcPts val="0"/>
              </a:spcAft>
              <a:buClr>
                <a:schemeClr val="dk1"/>
              </a:buClr>
              <a:buSzPts val="2183"/>
              <a:buFont typeface="Arial"/>
              <a:buChar char="•"/>
            </a:pPr>
            <a:r>
              <a:rPr b="0" i="0" lang="en-US" sz="2183" u="none" cap="none" strike="noStrike">
                <a:solidFill>
                  <a:schemeClr val="dk1"/>
                </a:solidFill>
                <a:latin typeface="Calibri"/>
                <a:ea typeface="Calibri"/>
                <a:cs typeface="Calibri"/>
                <a:sym typeface="Calibri"/>
              </a:rPr>
              <a:t> The pointer itself holds the address.</a:t>
            </a:r>
            <a:endParaRPr/>
          </a:p>
          <a:p>
            <a:pPr indent="-346558" lvl="1" marL="797082" marR="0" rtl="0" algn="l">
              <a:lnSpc>
                <a:spcPct val="150000"/>
              </a:lnSpc>
              <a:spcBef>
                <a:spcPts val="0"/>
              </a:spcBef>
              <a:spcAft>
                <a:spcPts val="0"/>
              </a:spcAft>
              <a:buClr>
                <a:schemeClr val="dk1"/>
              </a:buClr>
              <a:buSzPts val="2183"/>
              <a:buFont typeface="Arial"/>
              <a:buChar char="•"/>
            </a:pPr>
            <a:r>
              <a:rPr b="0" i="0" lang="en-US" sz="2183" u="none" cap="none" strike="noStrike">
                <a:solidFill>
                  <a:schemeClr val="dk1"/>
                </a:solidFill>
                <a:latin typeface="Calibri"/>
                <a:ea typeface="Calibri"/>
                <a:cs typeface="Calibri"/>
                <a:sym typeface="Calibri"/>
              </a:rPr>
              <a:t> The address points to a value.</a:t>
            </a:r>
            <a:endParaRPr b="0" i="0" sz="2183"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27"/>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434" name="Google Shape;434;p27"/>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35" name="Google Shape;435;p27"/>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36" name="Google Shape;436;p27"/>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37" name="Google Shape;437;p27"/>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438" name="Google Shape;438;p2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39" name="Google Shape;439;p27"/>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440" name="Google Shape;440;p27"/>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POINTERS</a:t>
            </a:r>
            <a:endParaRPr/>
          </a:p>
        </p:txBody>
      </p:sp>
      <p:sp>
        <p:nvSpPr>
          <p:cNvPr id="441" name="Google Shape;441;p27"/>
          <p:cNvSpPr txBox="1"/>
          <p:nvPr/>
        </p:nvSpPr>
        <p:spPr>
          <a:xfrm>
            <a:off x="825429" y="1557586"/>
            <a:ext cx="9934666" cy="457561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Benefits of Using Pointers</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Pointers can be used to: </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 call by address, thereby facilitating the changes made to a variable in the called function to become permanently available in the function from where the function is called.</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return more than one value from a function indirectly</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 pass arrays and strings more conveniently from one function to another </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manipulate arrays more easily by moving pointers to them (or to parts of them) instead of moving the arrays themselves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28"/>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447" name="Google Shape;447;p28"/>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48" name="Google Shape;448;p28"/>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49" name="Google Shape;449;p28"/>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50" name="Google Shape;450;p28"/>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451" name="Google Shape;451;p2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52" name="Google Shape;452;p28"/>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453" name="Google Shape;453;p28"/>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POINTERS</a:t>
            </a:r>
            <a:endParaRPr/>
          </a:p>
        </p:txBody>
      </p:sp>
      <p:sp>
        <p:nvSpPr>
          <p:cNvPr id="454" name="Google Shape;454;p28"/>
          <p:cNvSpPr txBox="1"/>
          <p:nvPr/>
        </p:nvSpPr>
        <p:spPr>
          <a:xfrm>
            <a:off x="825429" y="1557587"/>
            <a:ext cx="9934666" cy="457381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Benefits of Using Pointers</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create complex data structures, such as linked lists and binary trees, where one data structure must contain references to other data structures.</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communicate information about memory, as in the function malloc() which returns the location of free memory by using a pointer.</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compile faster, more efficient code than other derived data types such as arrays.</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NOTE:</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 C, there is an additional restriction on pointers—they are not allowed to store any memory address, but they can only store addresses of variables of a given type</a:t>
            </a:r>
            <a:endParaRPr sz="2183">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29"/>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460" name="Google Shape;460;p29"/>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61" name="Google Shape;461;p29"/>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62" name="Google Shape;462;p29"/>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63" name="Google Shape;463;p29"/>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464" name="Google Shape;464;p2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65" name="Google Shape;465;p29"/>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466" name="Google Shape;466;p29"/>
          <p:cNvSpPr txBox="1"/>
          <p:nvPr/>
        </p:nvSpPr>
        <p:spPr>
          <a:xfrm>
            <a:off x="662739" y="646909"/>
            <a:ext cx="9934666" cy="50777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Declaration and Initialization of Pointers</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A pointer has to be declared.</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 It will have a value, a scope, a lifetime, a name; and it will occupy a certain number of memory locations. </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The pointer operator available in C is ‘*’, called value at address operator.</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 It returns the value stored at a particular address. </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The value at address operator is also called indirection operator.</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 A pointer variable is declared by preceding its name with an asterisk. </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The syntax for declaring a pointer variable is:</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 datatype * pointer_variable;</a:t>
            </a:r>
            <a:endParaRPr sz="2183">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p:nvPr/>
        </p:nvSpPr>
        <p:spPr>
          <a:xfrm>
            <a:off x="-6311" y="9627"/>
            <a:ext cx="12194996"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114" name="Google Shape;114;p3"/>
          <p:cNvSpPr/>
          <p:nvPr/>
        </p:nvSpPr>
        <p:spPr>
          <a:xfrm>
            <a:off x="606905" y="199271"/>
            <a:ext cx="430310" cy="43030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5" name="Google Shape;115;p3"/>
          <p:cNvSpPr/>
          <p:nvPr/>
        </p:nvSpPr>
        <p:spPr>
          <a:xfrm>
            <a:off x="1809269" y="454376"/>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6" name="Google Shape;116;p3"/>
          <p:cNvSpPr/>
          <p:nvPr/>
        </p:nvSpPr>
        <p:spPr>
          <a:xfrm>
            <a:off x="1818895" y="462078"/>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7" name="Google Shape;117;p3"/>
          <p:cNvSpPr txBox="1"/>
          <p:nvPr/>
        </p:nvSpPr>
        <p:spPr>
          <a:xfrm>
            <a:off x="1102676" y="289762"/>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118" name="Google Shape;118;p3"/>
          <p:cNvSpPr/>
          <p:nvPr/>
        </p:nvSpPr>
        <p:spPr>
          <a:xfrm>
            <a:off x="608830" y="739324"/>
            <a:ext cx="11235222"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19" name="Google Shape;119;p3"/>
          <p:cNvSpPr txBox="1"/>
          <p:nvPr>
            <p:ph type="title"/>
          </p:nvPr>
        </p:nvSpPr>
        <p:spPr>
          <a:xfrm>
            <a:off x="9373863" y="263769"/>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120" name="Google Shape;120;p3"/>
          <p:cNvSpPr txBox="1"/>
          <p:nvPr/>
        </p:nvSpPr>
        <p:spPr>
          <a:xfrm>
            <a:off x="822541" y="857732"/>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Need for a structure</a:t>
            </a:r>
            <a:endParaRPr/>
          </a:p>
        </p:txBody>
      </p:sp>
      <p:sp>
        <p:nvSpPr>
          <p:cNvPr id="121" name="Google Shape;121;p3"/>
          <p:cNvSpPr txBox="1"/>
          <p:nvPr/>
        </p:nvSpPr>
        <p:spPr>
          <a:xfrm>
            <a:off x="917844" y="1643264"/>
            <a:ext cx="10535367" cy="1792607"/>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rgbClr val="212529"/>
              </a:buClr>
              <a:buSzPts val="1940"/>
              <a:buFont typeface="Arial"/>
              <a:buChar char="•"/>
            </a:pPr>
            <a:r>
              <a:rPr lang="en-US" sz="1940">
                <a:solidFill>
                  <a:srgbClr val="212529"/>
                </a:solidFill>
                <a:latin typeface="Arial"/>
                <a:ea typeface="Arial"/>
                <a:cs typeface="Arial"/>
                <a:sym typeface="Arial"/>
              </a:rPr>
              <a:t>Structure helps to construct a complex data type which is more meaningful.</a:t>
            </a:r>
            <a:endParaRPr/>
          </a:p>
          <a:p>
            <a:pPr indent="-457200" lvl="0" marL="457200" marR="0" rtl="0" algn="l">
              <a:lnSpc>
                <a:spcPct val="20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Using structure, we can store different data type.</a:t>
            </a:r>
            <a:endParaRPr/>
          </a:p>
          <a:p>
            <a:pPr indent="-457200" lvl="0" marL="457200" marR="0" rtl="0" algn="l">
              <a:lnSpc>
                <a:spcPct val="20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It is also called the heterogeneous data type.</a:t>
            </a:r>
            <a:endParaRPr sz="1940">
              <a:solidFill>
                <a:schemeClr val="dk1"/>
              </a:solidFill>
              <a:latin typeface="Times New Roman"/>
              <a:ea typeface="Times New Roman"/>
              <a:cs typeface="Times New Roman"/>
              <a:sym typeface="Times New Roman"/>
            </a:endParaRPr>
          </a:p>
        </p:txBody>
      </p:sp>
      <p:graphicFrame>
        <p:nvGraphicFramePr>
          <p:cNvPr id="122" name="Google Shape;122;p3"/>
          <p:cNvGraphicFramePr/>
          <p:nvPr/>
        </p:nvGraphicFramePr>
        <p:xfrm>
          <a:off x="2538003" y="3429000"/>
          <a:ext cx="3000000" cy="3000000"/>
        </p:xfrm>
        <a:graphic>
          <a:graphicData uri="http://schemas.openxmlformats.org/drawingml/2006/table">
            <a:tbl>
              <a:tblPr>
                <a:noFill/>
                <a:tableStyleId>{E0D7E378-39B5-4073-9137-E00234981E78}</a:tableStyleId>
              </a:tblPr>
              <a:tblGrid>
                <a:gridCol w="2156350"/>
                <a:gridCol w="2156350"/>
                <a:gridCol w="2156350"/>
              </a:tblGrid>
              <a:tr h="579775">
                <a:tc>
                  <a:txBody>
                    <a:bodyPr/>
                    <a:lstStyle/>
                    <a:p>
                      <a:pPr indent="0" lvl="0" marL="0" marR="0" rtl="0" algn="l">
                        <a:spcBef>
                          <a:spcPts val="0"/>
                        </a:spcBef>
                        <a:spcAft>
                          <a:spcPts val="0"/>
                        </a:spcAft>
                        <a:buNone/>
                      </a:pPr>
                      <a:r>
                        <a:rPr b="1" lang="en-US" sz="1700" u="none" cap="none" strike="noStrike">
                          <a:solidFill>
                            <a:srgbClr val="161616"/>
                          </a:solidFill>
                          <a:latin typeface="Times New Roman"/>
                          <a:ea typeface="Times New Roman"/>
                          <a:cs typeface="Times New Roman"/>
                          <a:sym typeface="Times New Roman"/>
                        </a:rPr>
                        <a:t>Need to store</a:t>
                      </a:r>
                      <a:endParaRPr/>
                    </a:p>
                  </a:txBody>
                  <a:tcPr marT="2475" marB="2475" marR="2475" marL="24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700" u="none" cap="none" strike="noStrike">
                          <a:solidFill>
                            <a:srgbClr val="161616"/>
                          </a:solidFill>
                          <a:latin typeface="Times New Roman"/>
                          <a:ea typeface="Times New Roman"/>
                          <a:cs typeface="Times New Roman"/>
                          <a:sym typeface="Times New Roman"/>
                        </a:rPr>
                        <a:t>Example</a:t>
                      </a:r>
                      <a:endParaRPr/>
                    </a:p>
                  </a:txBody>
                  <a:tcPr marT="2475" marB="2475" marR="2475" marL="24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b="1" lang="en-US" sz="1700" u="none" cap="none" strike="noStrike">
                          <a:solidFill>
                            <a:srgbClr val="161616"/>
                          </a:solidFill>
                          <a:latin typeface="Times New Roman"/>
                          <a:ea typeface="Times New Roman"/>
                          <a:cs typeface="Times New Roman"/>
                          <a:sym typeface="Times New Roman"/>
                        </a:rPr>
                        <a:t>Data type</a:t>
                      </a:r>
                      <a:endParaRPr/>
                    </a:p>
                  </a:txBody>
                  <a:tcPr marT="2475" marB="2475" marR="2475" marL="2475" anchor="b">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73800">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Roll number</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624128</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integer</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73800">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Name</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"Alice"</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string</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73800">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Age</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20</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integer</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579775">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Date of birth</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"1-1-2011"</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string</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579775">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Address</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"1,New street,etc"</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string</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DDDDDD"/>
                      </a:solidFill>
                      <a:prstDash val="solid"/>
                      <a:round/>
                      <a:headEnd len="sm" w="sm" type="none"/>
                      <a:tailEnd len="sm" w="sm" type="none"/>
                    </a:lnB>
                    <a:solidFill>
                      <a:srgbClr val="FFFFFF"/>
                    </a:solidFill>
                  </a:tcPr>
                </a:tc>
              </a:tr>
              <a:tr h="373800">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Fine</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100.50</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c>
                  <a:txBody>
                    <a:bodyPr/>
                    <a:lstStyle/>
                    <a:p>
                      <a:pPr indent="0" lvl="0" marL="0" marR="0" rtl="0" algn="l">
                        <a:spcBef>
                          <a:spcPts val="0"/>
                        </a:spcBef>
                        <a:spcAft>
                          <a:spcPts val="0"/>
                        </a:spcAft>
                        <a:buNone/>
                      </a:pPr>
                      <a:r>
                        <a:rPr lang="en-US" sz="1500" u="none" cap="none" strike="noStrike">
                          <a:solidFill>
                            <a:srgbClr val="161616"/>
                          </a:solidFill>
                          <a:latin typeface="Times New Roman"/>
                          <a:ea typeface="Times New Roman"/>
                          <a:cs typeface="Times New Roman"/>
                          <a:sym typeface="Times New Roman"/>
                        </a:rPr>
                        <a:t>float</a:t>
                      </a:r>
                      <a:endParaRPr/>
                    </a:p>
                  </a:txBody>
                  <a:tcPr marT="2475" marB="2475" marR="2475" marL="2475">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DDDDDD"/>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FFFFFF"/>
                    </a:solidFill>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0"/>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472" name="Google Shape;472;p30"/>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73" name="Google Shape;473;p30"/>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74" name="Google Shape;474;p30"/>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75" name="Google Shape;475;p30"/>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476" name="Google Shape;476;p3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77" name="Google Shape;477;p30"/>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478" name="Google Shape;478;p30"/>
          <p:cNvSpPr txBox="1"/>
          <p:nvPr/>
        </p:nvSpPr>
        <p:spPr>
          <a:xfrm>
            <a:off x="662739" y="646908"/>
            <a:ext cx="9934666" cy="255813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Declaration and Initialization of Pointers</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For Example:</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    char * ptr;</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This declaration is evaluated as: ptr is a pointer to char type data.</a:t>
            </a:r>
            <a:endParaRPr/>
          </a:p>
          <a:p>
            <a:pPr indent="0" lvl="0" marL="0" marR="0" rtl="0" algn="ctr">
              <a:lnSpc>
                <a:spcPct val="150000"/>
              </a:lnSpc>
              <a:spcBef>
                <a:spcPts val="0"/>
              </a:spcBef>
              <a:spcAft>
                <a:spcPts val="0"/>
              </a:spcAft>
              <a:buNone/>
            </a:pPr>
            <a:r>
              <a:rPr i="1" lang="en-US" sz="2183">
                <a:solidFill>
                  <a:schemeClr val="dk1"/>
                </a:solidFill>
                <a:latin typeface="Calibri"/>
                <a:ea typeface="Calibri"/>
                <a:cs typeface="Calibri"/>
                <a:sym typeface="Calibri"/>
              </a:rPr>
              <a:t>Table meaning of some pointer type variable declarations</a:t>
            </a:r>
            <a:endParaRPr i="1" sz="2183">
              <a:solidFill>
                <a:schemeClr val="dk1"/>
              </a:solidFill>
              <a:latin typeface="Times New Roman"/>
              <a:ea typeface="Times New Roman"/>
              <a:cs typeface="Times New Roman"/>
              <a:sym typeface="Times New Roman"/>
            </a:endParaRPr>
          </a:p>
        </p:txBody>
      </p:sp>
      <p:graphicFrame>
        <p:nvGraphicFramePr>
          <p:cNvPr id="479" name="Google Shape;479;p30"/>
          <p:cNvGraphicFramePr/>
          <p:nvPr/>
        </p:nvGraphicFramePr>
        <p:xfrm>
          <a:off x="1429018" y="3207588"/>
          <a:ext cx="3000000" cy="3000000"/>
        </p:xfrm>
        <a:graphic>
          <a:graphicData uri="http://schemas.openxmlformats.org/drawingml/2006/table">
            <a:tbl>
              <a:tblPr bandRow="1" firstRow="1">
                <a:noFill/>
                <a:tableStyleId>{AB3A61CF-9A30-496A-B3AD-5A889851F257}</a:tableStyleId>
              </a:tblPr>
              <a:tblGrid>
                <a:gridCol w="4063875"/>
                <a:gridCol w="4063875"/>
              </a:tblGrid>
              <a:tr h="351150">
                <a:tc>
                  <a:txBody>
                    <a:bodyPr/>
                    <a:lstStyle/>
                    <a:p>
                      <a:pPr indent="0" lvl="0" marL="0" marR="0" rtl="0" algn="l">
                        <a:spcBef>
                          <a:spcPts val="0"/>
                        </a:spcBef>
                        <a:spcAft>
                          <a:spcPts val="0"/>
                        </a:spcAft>
                        <a:buNone/>
                      </a:pPr>
                      <a:r>
                        <a:rPr lang="en-US" sz="1900"/>
                        <a:t>Declaration</a:t>
                      </a:r>
                      <a:endParaRPr/>
                    </a:p>
                  </a:txBody>
                  <a:tcPr marT="27725" marB="27725" marR="55450" marL="55450"/>
                </a:tc>
                <a:tc>
                  <a:txBody>
                    <a:bodyPr/>
                    <a:lstStyle/>
                    <a:p>
                      <a:pPr indent="0" lvl="0" marL="0" marR="0" rtl="0" algn="l">
                        <a:spcBef>
                          <a:spcPts val="0"/>
                        </a:spcBef>
                        <a:spcAft>
                          <a:spcPts val="0"/>
                        </a:spcAft>
                        <a:buNone/>
                      </a:pPr>
                      <a:r>
                        <a:rPr lang="en-US" sz="1900"/>
                        <a:t>What it means</a:t>
                      </a:r>
                      <a:endParaRPr/>
                    </a:p>
                  </a:txBody>
                  <a:tcPr marT="27725" marB="27725" marR="55450" marL="55450"/>
                </a:tc>
              </a:tr>
              <a:tr h="351150">
                <a:tc>
                  <a:txBody>
                    <a:bodyPr/>
                    <a:lstStyle/>
                    <a:p>
                      <a:pPr indent="0" lvl="0" marL="0" marR="0" rtl="0" algn="l">
                        <a:spcBef>
                          <a:spcPts val="0"/>
                        </a:spcBef>
                        <a:spcAft>
                          <a:spcPts val="0"/>
                        </a:spcAft>
                        <a:buNone/>
                      </a:pPr>
                      <a:r>
                        <a:rPr lang="en-US" sz="1900"/>
                        <a:t>int p</a:t>
                      </a:r>
                      <a:endParaRPr/>
                    </a:p>
                  </a:txBody>
                  <a:tcPr marT="27725" marB="27725" marR="55450" marL="55450"/>
                </a:tc>
                <a:tc>
                  <a:txBody>
                    <a:bodyPr/>
                    <a:lstStyle/>
                    <a:p>
                      <a:pPr indent="0" lvl="0" marL="0" marR="0" rtl="0" algn="l">
                        <a:spcBef>
                          <a:spcPts val="0"/>
                        </a:spcBef>
                        <a:spcAft>
                          <a:spcPts val="0"/>
                        </a:spcAft>
                        <a:buNone/>
                      </a:pPr>
                      <a:r>
                        <a:rPr lang="en-US" sz="1900"/>
                        <a:t>P is an integer</a:t>
                      </a:r>
                      <a:endParaRPr/>
                    </a:p>
                  </a:txBody>
                  <a:tcPr marT="27725" marB="27725" marR="55450" marL="55450"/>
                </a:tc>
              </a:tr>
              <a:tr h="351150">
                <a:tc>
                  <a:txBody>
                    <a:bodyPr/>
                    <a:lstStyle/>
                    <a:p>
                      <a:pPr indent="0" lvl="0" marL="0" marR="0" rtl="0" algn="l">
                        <a:spcBef>
                          <a:spcPts val="0"/>
                        </a:spcBef>
                        <a:spcAft>
                          <a:spcPts val="0"/>
                        </a:spcAft>
                        <a:buNone/>
                      </a:pPr>
                      <a:r>
                        <a:rPr lang="en-US" sz="1900"/>
                        <a:t>int *p</a:t>
                      </a:r>
                      <a:endParaRPr/>
                    </a:p>
                  </a:txBody>
                  <a:tcPr marT="27725" marB="27725" marR="55450" marL="55450"/>
                </a:tc>
                <a:tc>
                  <a:txBody>
                    <a:bodyPr/>
                    <a:lstStyle/>
                    <a:p>
                      <a:pPr indent="0" lvl="0" marL="0" marR="0" rtl="0" algn="l">
                        <a:spcBef>
                          <a:spcPts val="0"/>
                        </a:spcBef>
                        <a:spcAft>
                          <a:spcPts val="0"/>
                        </a:spcAft>
                        <a:buNone/>
                      </a:pPr>
                      <a:r>
                        <a:rPr lang="en-US" sz="1900"/>
                        <a:t>P is a pointer to an integer</a:t>
                      </a:r>
                      <a:endParaRPr/>
                    </a:p>
                  </a:txBody>
                  <a:tcPr marT="27725" marB="27725" marR="55450" marL="55450"/>
                </a:tc>
              </a:tr>
              <a:tr h="351150">
                <a:tc>
                  <a:txBody>
                    <a:bodyPr/>
                    <a:lstStyle/>
                    <a:p>
                      <a:pPr indent="0" lvl="0" marL="0" marR="0" rtl="0" algn="l">
                        <a:spcBef>
                          <a:spcPts val="0"/>
                        </a:spcBef>
                        <a:spcAft>
                          <a:spcPts val="0"/>
                        </a:spcAft>
                        <a:buNone/>
                      </a:pPr>
                      <a:r>
                        <a:rPr lang="en-US" sz="1900"/>
                        <a:t>char p</a:t>
                      </a:r>
                      <a:endParaRPr/>
                    </a:p>
                  </a:txBody>
                  <a:tcPr marT="27725" marB="27725" marR="55450" marL="55450"/>
                </a:tc>
                <a:tc>
                  <a:txBody>
                    <a:bodyPr/>
                    <a:lstStyle/>
                    <a:p>
                      <a:pPr indent="0" lvl="0" marL="0" marR="0" rtl="0" algn="l">
                        <a:spcBef>
                          <a:spcPts val="0"/>
                        </a:spcBef>
                        <a:spcAft>
                          <a:spcPts val="0"/>
                        </a:spcAft>
                        <a:buNone/>
                      </a:pPr>
                      <a:r>
                        <a:rPr lang="en-US" sz="1900"/>
                        <a:t>P is a character </a:t>
                      </a:r>
                      <a:endParaRPr/>
                    </a:p>
                  </a:txBody>
                  <a:tcPr marT="27725" marB="27725" marR="55450" marL="55450"/>
                </a:tc>
              </a:tr>
              <a:tr h="351150">
                <a:tc>
                  <a:txBody>
                    <a:bodyPr/>
                    <a:lstStyle/>
                    <a:p>
                      <a:pPr indent="0" lvl="0" marL="0" marR="0" rtl="0" algn="l">
                        <a:spcBef>
                          <a:spcPts val="0"/>
                        </a:spcBef>
                        <a:spcAft>
                          <a:spcPts val="0"/>
                        </a:spcAft>
                        <a:buNone/>
                      </a:pPr>
                      <a:r>
                        <a:rPr lang="en-US" sz="1900"/>
                        <a:t>char *p</a:t>
                      </a:r>
                      <a:endParaRPr/>
                    </a:p>
                  </a:txBody>
                  <a:tcPr marT="27725" marB="27725" marR="55450" marL="55450"/>
                </a:tc>
                <a:tc>
                  <a:txBody>
                    <a:bodyPr/>
                    <a:lstStyle/>
                    <a:p>
                      <a:pPr indent="0" lvl="0" marL="0" marR="0" rtl="0" algn="l">
                        <a:spcBef>
                          <a:spcPts val="0"/>
                        </a:spcBef>
                        <a:spcAft>
                          <a:spcPts val="0"/>
                        </a:spcAft>
                        <a:buNone/>
                      </a:pPr>
                      <a:r>
                        <a:rPr lang="en-US" sz="1900"/>
                        <a:t>P is a pointer to a character</a:t>
                      </a:r>
                      <a:endParaRPr/>
                    </a:p>
                  </a:txBody>
                  <a:tcPr marT="27725" marB="27725" marR="55450" marL="55450"/>
                </a:tc>
              </a:tr>
              <a:tr h="351150">
                <a:tc>
                  <a:txBody>
                    <a:bodyPr/>
                    <a:lstStyle/>
                    <a:p>
                      <a:pPr indent="0" lvl="0" marL="0" marR="0" rtl="0" algn="l">
                        <a:spcBef>
                          <a:spcPts val="0"/>
                        </a:spcBef>
                        <a:spcAft>
                          <a:spcPts val="0"/>
                        </a:spcAft>
                        <a:buNone/>
                      </a:pPr>
                      <a:r>
                        <a:rPr lang="en-US" sz="1900"/>
                        <a:t>long p</a:t>
                      </a:r>
                      <a:endParaRPr/>
                    </a:p>
                  </a:txBody>
                  <a:tcPr marT="27725" marB="27725" marR="55450" marL="55450"/>
                </a:tc>
                <a:tc>
                  <a:txBody>
                    <a:bodyPr/>
                    <a:lstStyle/>
                    <a:p>
                      <a:pPr indent="0" lvl="0" marL="0" marR="0" rtl="0" algn="l">
                        <a:spcBef>
                          <a:spcPts val="0"/>
                        </a:spcBef>
                        <a:spcAft>
                          <a:spcPts val="0"/>
                        </a:spcAft>
                        <a:buNone/>
                      </a:pPr>
                      <a:r>
                        <a:rPr lang="en-US" sz="1900"/>
                        <a:t>P is a long integer</a:t>
                      </a:r>
                      <a:endParaRPr/>
                    </a:p>
                  </a:txBody>
                  <a:tcPr marT="27725" marB="27725" marR="55450" marL="55450"/>
                </a:tc>
              </a:tr>
              <a:tr h="351150">
                <a:tc>
                  <a:txBody>
                    <a:bodyPr/>
                    <a:lstStyle/>
                    <a:p>
                      <a:pPr indent="0" lvl="0" marL="0" marR="0" rtl="0" algn="l">
                        <a:spcBef>
                          <a:spcPts val="0"/>
                        </a:spcBef>
                        <a:spcAft>
                          <a:spcPts val="0"/>
                        </a:spcAft>
                        <a:buNone/>
                      </a:pPr>
                      <a:r>
                        <a:rPr lang="en-US" sz="1900"/>
                        <a:t>long *p</a:t>
                      </a:r>
                      <a:endParaRPr/>
                    </a:p>
                  </a:txBody>
                  <a:tcPr marT="27725" marB="27725" marR="55450" marL="55450"/>
                </a:tc>
                <a:tc>
                  <a:txBody>
                    <a:bodyPr/>
                    <a:lstStyle/>
                    <a:p>
                      <a:pPr indent="0" lvl="0" marL="0" marR="0" rtl="0" algn="l">
                        <a:spcBef>
                          <a:spcPts val="0"/>
                        </a:spcBef>
                        <a:spcAft>
                          <a:spcPts val="0"/>
                        </a:spcAft>
                        <a:buNone/>
                      </a:pPr>
                      <a:r>
                        <a:rPr lang="en-US" sz="1900"/>
                        <a:t>P is a pointer to a long integer</a:t>
                      </a:r>
                      <a:endParaRPr/>
                    </a:p>
                  </a:txBody>
                  <a:tcPr marT="27725" marB="27725" marR="55450" marL="55450"/>
                </a:tc>
              </a:tr>
              <a:tr h="351150">
                <a:tc>
                  <a:txBody>
                    <a:bodyPr/>
                    <a:lstStyle/>
                    <a:p>
                      <a:pPr indent="0" lvl="0" marL="0" marR="0" rtl="0" algn="l">
                        <a:spcBef>
                          <a:spcPts val="0"/>
                        </a:spcBef>
                        <a:spcAft>
                          <a:spcPts val="0"/>
                        </a:spcAft>
                        <a:buNone/>
                      </a:pPr>
                      <a:r>
                        <a:t/>
                      </a:r>
                      <a:endParaRPr sz="1900"/>
                    </a:p>
                  </a:txBody>
                  <a:tcPr marT="27725" marB="27725" marR="55450" marL="55450"/>
                </a:tc>
                <a:tc>
                  <a:txBody>
                    <a:bodyPr/>
                    <a:lstStyle/>
                    <a:p>
                      <a:pPr indent="0" lvl="0" marL="0" marR="0" rtl="0" algn="l">
                        <a:spcBef>
                          <a:spcPts val="0"/>
                        </a:spcBef>
                        <a:spcAft>
                          <a:spcPts val="0"/>
                        </a:spcAft>
                        <a:buNone/>
                      </a:pPr>
                      <a:r>
                        <a:t/>
                      </a:r>
                      <a:endParaRPr sz="1900"/>
                    </a:p>
                  </a:txBody>
                  <a:tcPr marT="27725" marB="27725" marR="55450" marL="55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31"/>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485" name="Google Shape;485;p31"/>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86" name="Google Shape;486;p31"/>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87" name="Google Shape;487;p31"/>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88" name="Google Shape;488;p31"/>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489" name="Google Shape;489;p3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90" name="Google Shape;490;p31"/>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491" name="Google Shape;491;p31"/>
          <p:cNvSpPr txBox="1"/>
          <p:nvPr/>
        </p:nvSpPr>
        <p:spPr>
          <a:xfrm>
            <a:off x="662739" y="646909"/>
            <a:ext cx="9934666" cy="557511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Declaration and Initialization of Pointers</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WHAT IS THE OUTPUT OF FOLLOWING CODE?</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int main(){</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int *p;</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float *q;</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double *r;</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printf("\n the size of integer pointer is %d", sizeof(p));	 </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printf("\n the size of float pointer is %d", sizeof(q));</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 printf("\n the size of double pointer is %d",sizeof(r));</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 printf("\n the size of character pointer is %d", sizeof(char *));</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return 0;}</a:t>
            </a:r>
            <a:endParaRPr sz="2183">
              <a:solidFill>
                <a:schemeClr val="dk1"/>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32"/>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497" name="Google Shape;497;p32"/>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98" name="Google Shape;498;p32"/>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499" name="Google Shape;499;p32"/>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00" name="Google Shape;500;p32"/>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501" name="Google Shape;501;p3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02" name="Google Shape;502;p32"/>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503" name="Google Shape;503;p32"/>
          <p:cNvSpPr txBox="1"/>
          <p:nvPr/>
        </p:nvSpPr>
        <p:spPr>
          <a:xfrm>
            <a:off x="611726" y="832684"/>
            <a:ext cx="9934800" cy="54687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Declaration and Initialization of Pointers</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WHAT IS THE OUTPUT OF FOLLOWING CODE?</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int main(){</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int *p;</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float *q;</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double *r;</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printf("\n the size of integer pointer is %d", sizeof(p));	 </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printf("\n the size of float pointer is %d", sizeof(q));</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 printf("\n the size of double pointer is %d",sizeof(r));</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 printf("\n the size of character pointer is %d", sizeof(char *));</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return 0;}</a:t>
            </a:r>
            <a:endParaRPr sz="2183">
              <a:solidFill>
                <a:schemeClr val="dk1"/>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3"/>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510" name="Google Shape;510;p33"/>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11" name="Google Shape;511;p33"/>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12" name="Google Shape;512;p33"/>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13" name="Google Shape;513;p33"/>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514" name="Google Shape;514;p3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15" name="Google Shape;515;p33"/>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516" name="Google Shape;516;p33"/>
          <p:cNvSpPr txBox="1"/>
          <p:nvPr/>
        </p:nvSpPr>
        <p:spPr>
          <a:xfrm>
            <a:off x="662739" y="646908"/>
            <a:ext cx="9934666" cy="255159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Declaration and Initialization of Pointers</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why pointers should have data types</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C has data types of different size, i.e., objects of different types will have different memory requirements. </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Times New Roman"/>
                <a:ea typeface="Times New Roman"/>
                <a:cs typeface="Times New Roman"/>
                <a:sym typeface="Times New Roman"/>
              </a:rPr>
              <a:t>It supports uniformity of arithmetic operations across different (pointer) types.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34"/>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523" name="Google Shape;523;p34"/>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24" name="Google Shape;524;p34"/>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25" name="Google Shape;525;p34"/>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26" name="Google Shape;526;p34"/>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527" name="Google Shape;527;p3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28" name="Google Shape;528;p34"/>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529" name="Google Shape;529;p34"/>
          <p:cNvSpPr txBox="1"/>
          <p:nvPr/>
        </p:nvSpPr>
        <p:spPr>
          <a:xfrm>
            <a:off x="662739" y="646909"/>
            <a:ext cx="9934666" cy="306205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Where is a pointer stored?</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A pointer is like any other variable in the sense that it requires storage space somewhere in the computer’s memory, but it is not like most variables because it contains no data, only an address.</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 Since it is an address, it actually contains a number referring to some memory location</a:t>
            </a:r>
            <a:endParaRPr sz="2183">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35"/>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536" name="Google Shape;536;p35"/>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37" name="Google Shape;537;p35"/>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38" name="Google Shape;538;p35"/>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39" name="Google Shape;539;p35"/>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540" name="Google Shape;540;p3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41" name="Google Shape;541;p35"/>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542" name="Google Shape;542;p35"/>
          <p:cNvSpPr txBox="1"/>
          <p:nvPr/>
        </p:nvSpPr>
        <p:spPr>
          <a:xfrm>
            <a:off x="662739" y="646909"/>
            <a:ext cx="9934666" cy="55816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183">
                <a:solidFill>
                  <a:schemeClr val="dk1"/>
                </a:solidFill>
                <a:latin typeface="Calibri"/>
                <a:ea typeface="Calibri"/>
                <a:cs typeface="Calibri"/>
                <a:sym typeface="Calibri"/>
              </a:rPr>
              <a:t>Initializing Pointers</a:t>
            </a:r>
            <a:endParaRPr/>
          </a:p>
          <a:p>
            <a:pPr indent="-346558" lvl="0" marL="346558" marR="0" rtl="0" algn="l">
              <a:lnSpc>
                <a:spcPct val="150000"/>
              </a:lnSpc>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Consider the following example:</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#include int main()</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 int *p; /* a pointer to an integer */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printf(“%d\n”,*p);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return 0;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Note: </a:t>
            </a:r>
            <a:r>
              <a:rPr lang="en-US" sz="2183">
                <a:solidFill>
                  <a:schemeClr val="dk1"/>
                </a:solidFill>
                <a:latin typeface="Calibri"/>
                <a:ea typeface="Calibri"/>
                <a:cs typeface="Calibri"/>
                <a:sym typeface="Calibri"/>
              </a:rPr>
              <a:t>A pointer should be initialized with another variable’s memory address, with 0, or with the keyword NULL prior to its use; otherwise the result may be a compiler error or a run-time error.</a:t>
            </a:r>
            <a:endParaRPr sz="2183">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36"/>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549" name="Google Shape;549;p36"/>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50" name="Google Shape;550;p36"/>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51" name="Google Shape;551;p36"/>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52" name="Google Shape;552;p36"/>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553" name="Google Shape;553;p3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54" name="Google Shape;554;p36"/>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555" name="Google Shape;555;p36"/>
          <p:cNvSpPr txBox="1"/>
          <p:nvPr/>
        </p:nvSpPr>
        <p:spPr>
          <a:xfrm>
            <a:off x="662739" y="646909"/>
            <a:ext cx="9934666" cy="557511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Initializing Pointers</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#include &lt;stdio.h&gt;</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main()</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i = 5;</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*ptr = &amp;i;</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printf(“\nThe address of i using &amp;num is %p”, &amp;i);</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printf(“\nThe address of i using Ptr is %p”, ptr);</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return 0;</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Note: Type of the Pointer and the data type of the variable must be same.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37"/>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562" name="Google Shape;562;p37"/>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63" name="Google Shape;563;p37"/>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64" name="Google Shape;564;p37"/>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65" name="Google Shape;565;p37"/>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566" name="Google Shape;566;p3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67" name="Google Shape;567;p37"/>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568" name="Google Shape;568;p37"/>
          <p:cNvSpPr txBox="1"/>
          <p:nvPr/>
        </p:nvSpPr>
        <p:spPr>
          <a:xfrm>
            <a:off x="662739" y="646909"/>
            <a:ext cx="9934666" cy="507773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183">
                <a:solidFill>
                  <a:schemeClr val="dk1"/>
                </a:solidFill>
                <a:latin typeface="Calibri"/>
                <a:ea typeface="Calibri"/>
                <a:cs typeface="Calibri"/>
                <a:sym typeface="Calibri"/>
              </a:rPr>
              <a:t>Printing pointer value</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#include &lt;stdio.h&gt;</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main()</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i = 5;</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*ptr = &amp;i;</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printf(“\nThe address of i using &amp;num is %p”, &amp;i);</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printf(“\nThe address of i using Ptr is %p”, ptr);</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return 0;</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a:t>
            </a:r>
            <a:endParaRPr sz="2183">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38"/>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575" name="Google Shape;575;p38"/>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76" name="Google Shape;576;p38"/>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77" name="Google Shape;577;p38"/>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78" name="Google Shape;578;p38"/>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579" name="Google Shape;579;p3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80" name="Google Shape;580;p38"/>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581" name="Google Shape;581;p38"/>
          <p:cNvSpPr txBox="1"/>
          <p:nvPr/>
        </p:nvSpPr>
        <p:spPr>
          <a:xfrm>
            <a:off x="609793" y="646909"/>
            <a:ext cx="3307705" cy="608557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183">
                <a:solidFill>
                  <a:schemeClr val="dk1"/>
                </a:solidFill>
                <a:latin typeface="Calibri"/>
                <a:ea typeface="Calibri"/>
                <a:cs typeface="Calibri"/>
                <a:sym typeface="Calibri"/>
              </a:rPr>
              <a:t>Examples:</a:t>
            </a:r>
            <a:endParaRPr/>
          </a:p>
          <a:p>
            <a:pPr indent="0" lvl="0" marL="0" marR="0" rtl="0" algn="l">
              <a:lnSpc>
                <a:spcPct val="150000"/>
              </a:lnSpc>
              <a:spcBef>
                <a:spcPts val="0"/>
              </a:spcBef>
              <a:spcAft>
                <a:spcPts val="0"/>
              </a:spcAft>
              <a:buNone/>
            </a:pPr>
            <a:r>
              <a:rPr lang="en-US" sz="2183">
                <a:solidFill>
                  <a:schemeClr val="accent4"/>
                </a:solidFill>
                <a:latin typeface="Calibri"/>
                <a:ea typeface="Calibri"/>
                <a:cs typeface="Calibri"/>
                <a:sym typeface="Calibri"/>
              </a:rPr>
              <a:t>int a=3, *ip;                                                                                                                                                  </a:t>
            </a:r>
            <a:endParaRPr/>
          </a:p>
          <a:p>
            <a:pPr indent="0" lvl="0" marL="0" marR="0" rtl="0" algn="l">
              <a:lnSpc>
                <a:spcPct val="150000"/>
              </a:lnSpc>
              <a:spcBef>
                <a:spcPts val="0"/>
              </a:spcBef>
              <a:spcAft>
                <a:spcPts val="0"/>
              </a:spcAft>
              <a:buNone/>
            </a:pPr>
            <a:r>
              <a:rPr lang="en-US" sz="2183">
                <a:solidFill>
                  <a:schemeClr val="accent4"/>
                </a:solidFill>
                <a:latin typeface="Calibri"/>
                <a:ea typeface="Calibri"/>
                <a:cs typeface="Calibri"/>
                <a:sym typeface="Calibri"/>
              </a:rPr>
              <a:t> float *p; </a:t>
            </a:r>
            <a:endParaRPr/>
          </a:p>
          <a:p>
            <a:pPr indent="0" lvl="0" marL="0" marR="0" rtl="0" algn="l">
              <a:lnSpc>
                <a:spcPct val="150000"/>
              </a:lnSpc>
              <a:spcBef>
                <a:spcPts val="0"/>
              </a:spcBef>
              <a:spcAft>
                <a:spcPts val="0"/>
              </a:spcAft>
              <a:buNone/>
            </a:pPr>
            <a:r>
              <a:rPr lang="en-US" sz="2183">
                <a:solidFill>
                  <a:schemeClr val="accent4"/>
                </a:solidFill>
                <a:latin typeface="Calibri"/>
                <a:ea typeface="Calibri"/>
                <a:cs typeface="Calibri"/>
                <a:sym typeface="Calibri"/>
              </a:rPr>
              <a:t>char ch=’A’; </a:t>
            </a:r>
            <a:endParaRPr/>
          </a:p>
          <a:p>
            <a:pPr indent="0" lvl="0" marL="0" marR="0" rtl="0" algn="l">
              <a:lnSpc>
                <a:spcPct val="150000"/>
              </a:lnSpc>
              <a:spcBef>
                <a:spcPts val="0"/>
              </a:spcBef>
              <a:spcAft>
                <a:spcPts val="0"/>
              </a:spcAft>
              <a:buNone/>
            </a:pPr>
            <a:r>
              <a:rPr lang="en-US" sz="2183">
                <a:solidFill>
                  <a:schemeClr val="accent4"/>
                </a:solidFill>
                <a:latin typeface="Calibri"/>
                <a:ea typeface="Calibri"/>
                <a:cs typeface="Calibri"/>
                <a:sym typeface="Calibri"/>
              </a:rPr>
              <a:t>p=&amp;a; </a:t>
            </a:r>
            <a:endParaRPr/>
          </a:p>
          <a:p>
            <a:pPr indent="0" lvl="0" marL="0" marR="0" rtl="0" algn="l">
              <a:lnSpc>
                <a:spcPct val="150000"/>
              </a:lnSpc>
              <a:spcBef>
                <a:spcPts val="0"/>
              </a:spcBef>
              <a:spcAft>
                <a:spcPts val="0"/>
              </a:spcAft>
              <a:buNone/>
            </a:pPr>
            <a:r>
              <a:rPr lang="en-US" sz="2183">
                <a:solidFill>
                  <a:schemeClr val="accent4"/>
                </a:solidFill>
                <a:latin typeface="Calibri"/>
                <a:ea typeface="Calibri"/>
                <a:cs typeface="Calibri"/>
                <a:sym typeface="Calibri"/>
              </a:rPr>
              <a:t>ip=&amp;ch; </a:t>
            </a:r>
            <a:endParaRPr/>
          </a:p>
          <a:p>
            <a:pPr indent="0" lvl="0" marL="0" marR="0" rtl="0" algn="l">
              <a:lnSpc>
                <a:spcPct val="150000"/>
              </a:lnSpc>
              <a:spcBef>
                <a:spcPts val="0"/>
              </a:spcBef>
              <a:spcAft>
                <a:spcPts val="0"/>
              </a:spcAft>
              <a:buNone/>
            </a:pPr>
            <a:r>
              <a:t/>
            </a:r>
            <a:endParaRPr sz="2183">
              <a:solidFill>
                <a:schemeClr val="accent4"/>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i=3;</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 int *p, *q, *r;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 = &amp;i;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q = &amp;i;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r = p;</a:t>
            </a:r>
            <a:endParaRPr sz="2183">
              <a:solidFill>
                <a:schemeClr val="dk1"/>
              </a:solidFill>
              <a:latin typeface="Times New Roman"/>
              <a:ea typeface="Times New Roman"/>
              <a:cs typeface="Times New Roman"/>
              <a:sym typeface="Times New Roman"/>
            </a:endParaRPr>
          </a:p>
        </p:txBody>
      </p:sp>
      <p:sp>
        <p:nvSpPr>
          <p:cNvPr id="582" name="Google Shape;582;p38"/>
          <p:cNvSpPr txBox="1"/>
          <p:nvPr/>
        </p:nvSpPr>
        <p:spPr>
          <a:xfrm>
            <a:off x="4269831" y="926080"/>
            <a:ext cx="3307705" cy="456727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accent1"/>
                </a:solidFill>
                <a:latin typeface="Calibri"/>
                <a:ea typeface="Calibri"/>
                <a:cs typeface="Calibri"/>
                <a:sym typeface="Calibri"/>
              </a:rPr>
              <a:t> int main(void) </a:t>
            </a:r>
            <a:endParaRPr/>
          </a:p>
          <a:p>
            <a:pPr indent="0" lvl="0" marL="0" marR="0" rtl="0" algn="l">
              <a:lnSpc>
                <a:spcPct val="150000"/>
              </a:lnSpc>
              <a:spcBef>
                <a:spcPts val="0"/>
              </a:spcBef>
              <a:spcAft>
                <a:spcPts val="0"/>
              </a:spcAft>
              <a:buNone/>
            </a:pPr>
            <a:r>
              <a:rPr lang="en-US" sz="2183">
                <a:solidFill>
                  <a:schemeClr val="accent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183">
                <a:solidFill>
                  <a:schemeClr val="accent1"/>
                </a:solidFill>
                <a:latin typeface="Calibri"/>
                <a:ea typeface="Calibri"/>
                <a:cs typeface="Calibri"/>
                <a:sym typeface="Calibri"/>
              </a:rPr>
              <a:t>int a=10, *p;</a:t>
            </a:r>
            <a:endParaRPr/>
          </a:p>
          <a:p>
            <a:pPr indent="0" lvl="0" marL="0" marR="0" rtl="0" algn="l">
              <a:lnSpc>
                <a:spcPct val="150000"/>
              </a:lnSpc>
              <a:spcBef>
                <a:spcPts val="0"/>
              </a:spcBef>
              <a:spcAft>
                <a:spcPts val="0"/>
              </a:spcAft>
              <a:buNone/>
            </a:pPr>
            <a:r>
              <a:rPr lang="en-US" sz="2183">
                <a:solidFill>
                  <a:schemeClr val="accent1"/>
                </a:solidFill>
                <a:latin typeface="Calibri"/>
                <a:ea typeface="Calibri"/>
                <a:cs typeface="Calibri"/>
                <a:sym typeface="Calibri"/>
              </a:rPr>
              <a:t> p=&amp;a; </a:t>
            </a:r>
            <a:endParaRPr/>
          </a:p>
          <a:p>
            <a:pPr indent="0" lvl="0" marL="0" marR="0" rtl="0" algn="l">
              <a:lnSpc>
                <a:spcPct val="150000"/>
              </a:lnSpc>
              <a:spcBef>
                <a:spcPts val="0"/>
              </a:spcBef>
              <a:spcAft>
                <a:spcPts val="0"/>
              </a:spcAft>
              <a:buNone/>
            </a:pPr>
            <a:r>
              <a:rPr lang="en-US" sz="2183">
                <a:solidFill>
                  <a:schemeClr val="accent1"/>
                </a:solidFill>
                <a:latin typeface="Calibri"/>
                <a:ea typeface="Calibri"/>
                <a:cs typeface="Calibri"/>
                <a:sym typeface="Calibri"/>
              </a:rPr>
              <a:t>printf(“\n p = %p”, p); </a:t>
            </a:r>
            <a:endParaRPr/>
          </a:p>
          <a:p>
            <a:pPr indent="0" lvl="0" marL="0" marR="0" rtl="0" algn="l">
              <a:lnSpc>
                <a:spcPct val="150000"/>
              </a:lnSpc>
              <a:spcBef>
                <a:spcPts val="0"/>
              </a:spcBef>
              <a:spcAft>
                <a:spcPts val="0"/>
              </a:spcAft>
              <a:buNone/>
            </a:pPr>
            <a:r>
              <a:rPr lang="en-US" sz="2183">
                <a:solidFill>
                  <a:schemeClr val="accent1"/>
                </a:solidFill>
                <a:latin typeface="Calibri"/>
                <a:ea typeface="Calibri"/>
                <a:cs typeface="Calibri"/>
                <a:sym typeface="Calibri"/>
              </a:rPr>
              <a:t>return 0;</a:t>
            </a:r>
            <a:endParaRPr sz="2183">
              <a:solidFill>
                <a:schemeClr val="accent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lang="en-US" sz="2183">
                <a:solidFill>
                  <a:schemeClr val="accent1"/>
                </a:solidFill>
                <a:latin typeface="Calibri"/>
                <a:ea typeface="Calibri"/>
                <a:cs typeface="Calibri"/>
                <a:sym typeface="Calibri"/>
              </a:rPr>
              <a:t>}</a:t>
            </a:r>
            <a:endParaRPr/>
          </a:p>
          <a:p>
            <a:pPr indent="0" lvl="0" marL="0" marR="0" rtl="0" algn="l">
              <a:lnSpc>
                <a:spcPct val="150000"/>
              </a:lnSpc>
              <a:spcBef>
                <a:spcPts val="0"/>
              </a:spcBef>
              <a:spcAft>
                <a:spcPts val="0"/>
              </a:spcAft>
              <a:buNone/>
            </a:pPr>
            <a:r>
              <a:rPr lang="en-US" sz="2183">
                <a:solidFill>
                  <a:schemeClr val="accent1"/>
                </a:solidFill>
                <a:latin typeface="Times New Roman"/>
                <a:ea typeface="Times New Roman"/>
                <a:cs typeface="Times New Roman"/>
                <a:sym typeface="Times New Roman"/>
              </a:rPr>
              <a:t>Assigning constant to a pointer</a:t>
            </a:r>
            <a:endParaRPr sz="2183">
              <a:solidFill>
                <a:schemeClr val="accent1"/>
              </a:solidFill>
              <a:latin typeface="Times New Roman"/>
              <a:ea typeface="Times New Roman"/>
              <a:cs typeface="Times New Roman"/>
              <a:sym typeface="Times New Roman"/>
            </a:endParaRPr>
          </a:p>
        </p:txBody>
      </p:sp>
      <p:sp>
        <p:nvSpPr>
          <p:cNvPr id="583" name="Google Shape;583;p38"/>
          <p:cNvSpPr/>
          <p:nvPr/>
        </p:nvSpPr>
        <p:spPr>
          <a:xfrm>
            <a:off x="2399380" y="5277310"/>
            <a:ext cx="415870" cy="369662"/>
          </a:xfrm>
          <a:prstGeom prst="rect">
            <a:avLst/>
          </a:prstGeom>
          <a:solidFill>
            <a:schemeClr val="lt1">
              <a:alpha val="98823"/>
            </a:schemeClr>
          </a:solidFill>
          <a:ln cap="flat" cmpd="sng" w="76200">
            <a:solidFill>
              <a:srgbClr val="5E6DB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98">
                <a:solidFill>
                  <a:schemeClr val="dk1"/>
                </a:solidFill>
                <a:latin typeface="Calibri"/>
                <a:ea typeface="Calibri"/>
                <a:cs typeface="Calibri"/>
                <a:sym typeface="Calibri"/>
              </a:rPr>
              <a:t>i</a:t>
            </a:r>
            <a:endParaRPr sz="1092">
              <a:solidFill>
                <a:schemeClr val="dk1"/>
              </a:solidFill>
              <a:latin typeface="Calibri"/>
              <a:ea typeface="Calibri"/>
              <a:cs typeface="Calibri"/>
              <a:sym typeface="Calibri"/>
            </a:endParaRPr>
          </a:p>
        </p:txBody>
      </p:sp>
      <p:sp>
        <p:nvSpPr>
          <p:cNvPr id="584" name="Google Shape;584;p38"/>
          <p:cNvSpPr/>
          <p:nvPr/>
        </p:nvSpPr>
        <p:spPr>
          <a:xfrm>
            <a:off x="3184912" y="4306947"/>
            <a:ext cx="501547" cy="50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40">
                <a:solidFill>
                  <a:schemeClr val="accent1"/>
                </a:solidFill>
                <a:latin typeface="Calibri"/>
                <a:ea typeface="Calibri"/>
                <a:cs typeface="Calibri"/>
                <a:sym typeface="Calibri"/>
              </a:rPr>
              <a:t>P</a:t>
            </a:r>
            <a:endParaRPr sz="1092">
              <a:solidFill>
                <a:srgbClr val="FFFFFF"/>
              </a:solidFill>
              <a:latin typeface="Calibri"/>
              <a:ea typeface="Calibri"/>
              <a:cs typeface="Calibri"/>
              <a:sym typeface="Calibri"/>
            </a:endParaRPr>
          </a:p>
        </p:txBody>
      </p:sp>
      <p:sp>
        <p:nvSpPr>
          <p:cNvPr id="585" name="Google Shape;585;p38"/>
          <p:cNvSpPr/>
          <p:nvPr/>
        </p:nvSpPr>
        <p:spPr>
          <a:xfrm>
            <a:off x="3167584" y="5093442"/>
            <a:ext cx="501547" cy="50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40">
                <a:solidFill>
                  <a:schemeClr val="accent1"/>
                </a:solidFill>
                <a:latin typeface="Calibri"/>
                <a:ea typeface="Calibri"/>
                <a:cs typeface="Calibri"/>
                <a:sym typeface="Calibri"/>
              </a:rPr>
              <a:t>q</a:t>
            </a:r>
            <a:endParaRPr sz="1092">
              <a:solidFill>
                <a:srgbClr val="FFFFFF"/>
              </a:solidFill>
              <a:latin typeface="Calibri"/>
              <a:ea typeface="Calibri"/>
              <a:cs typeface="Calibri"/>
              <a:sym typeface="Calibri"/>
            </a:endParaRPr>
          </a:p>
        </p:txBody>
      </p:sp>
      <p:sp>
        <p:nvSpPr>
          <p:cNvPr id="586" name="Google Shape;586;p38"/>
          <p:cNvSpPr/>
          <p:nvPr/>
        </p:nvSpPr>
        <p:spPr>
          <a:xfrm>
            <a:off x="3184912" y="5903040"/>
            <a:ext cx="501547" cy="508285"/>
          </a:xfrm>
          <a:prstGeom prst="rect">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940">
                <a:solidFill>
                  <a:schemeClr val="accent1"/>
                </a:solidFill>
                <a:latin typeface="Calibri"/>
                <a:ea typeface="Calibri"/>
                <a:cs typeface="Calibri"/>
                <a:sym typeface="Calibri"/>
              </a:rPr>
              <a:t>r</a:t>
            </a:r>
            <a:endParaRPr sz="1092">
              <a:solidFill>
                <a:srgbClr val="FFFFFF"/>
              </a:solidFill>
              <a:latin typeface="Calibri"/>
              <a:ea typeface="Calibri"/>
              <a:cs typeface="Calibri"/>
              <a:sym typeface="Calibri"/>
            </a:endParaRPr>
          </a:p>
        </p:txBody>
      </p:sp>
      <p:cxnSp>
        <p:nvCxnSpPr>
          <p:cNvPr id="587" name="Google Shape;587;p38"/>
          <p:cNvCxnSpPr>
            <a:endCxn id="583" idx="0"/>
          </p:cNvCxnSpPr>
          <p:nvPr/>
        </p:nvCxnSpPr>
        <p:spPr>
          <a:xfrm flipH="1">
            <a:off x="2607315" y="4561210"/>
            <a:ext cx="560400" cy="716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588" name="Google Shape;588;p38"/>
          <p:cNvCxnSpPr/>
          <p:nvPr/>
        </p:nvCxnSpPr>
        <p:spPr>
          <a:xfrm rot="10800000">
            <a:off x="2887450" y="5369725"/>
            <a:ext cx="251254"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589" name="Google Shape;589;p38"/>
          <p:cNvCxnSpPr>
            <a:stCxn id="586" idx="1"/>
          </p:cNvCxnSpPr>
          <p:nvPr/>
        </p:nvCxnSpPr>
        <p:spPr>
          <a:xfrm rot="10800000">
            <a:off x="2696812" y="5722183"/>
            <a:ext cx="488100" cy="435000"/>
          </a:xfrm>
          <a:prstGeom prst="straightConnector1">
            <a:avLst/>
          </a:prstGeom>
          <a:noFill/>
          <a:ln cap="flat" cmpd="sng" w="9525">
            <a:solidFill>
              <a:schemeClr val="accent1"/>
            </a:solidFill>
            <a:prstDash val="solid"/>
            <a:miter lim="800000"/>
            <a:headEnd len="sm" w="sm" type="none"/>
            <a:tailEnd len="med" w="med" type="triangle"/>
          </a:ln>
        </p:spPr>
      </p:cxnSp>
      <p:sp>
        <p:nvSpPr>
          <p:cNvPr id="590" name="Google Shape;590;p38"/>
          <p:cNvSpPr txBox="1"/>
          <p:nvPr/>
        </p:nvSpPr>
        <p:spPr>
          <a:xfrm>
            <a:off x="7112570" y="949184"/>
            <a:ext cx="4231860" cy="2054217"/>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accent1"/>
                </a:solidFill>
                <a:latin typeface="Times New Roman"/>
                <a:ea typeface="Times New Roman"/>
                <a:cs typeface="Times New Roman"/>
                <a:sym typeface="Times New Roman"/>
              </a:rPr>
              <a:t>Assigning constant to a pointer</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*pi;</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 pi= (int*)1000;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*pi = 5;</a:t>
            </a:r>
            <a:endParaRPr sz="2183">
              <a:solidFill>
                <a:schemeClr val="accent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9"/>
          <p:cNvSpPr/>
          <p:nvPr/>
        </p:nvSpPr>
        <p:spPr>
          <a:xfrm>
            <a:off x="-3423" y="0"/>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597" name="Google Shape;597;p39"/>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98" name="Google Shape;598;p39"/>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599" name="Google Shape;599;p39"/>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00" name="Google Shape;600;p39"/>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601" name="Google Shape;601;p3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02" name="Google Shape;602;p39"/>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603" name="Google Shape;603;p39"/>
          <p:cNvSpPr txBox="1"/>
          <p:nvPr/>
        </p:nvSpPr>
        <p:spPr>
          <a:xfrm>
            <a:off x="662739" y="646909"/>
            <a:ext cx="9934666" cy="15437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183">
                <a:solidFill>
                  <a:schemeClr val="dk1"/>
                </a:solidFill>
                <a:latin typeface="Calibri"/>
                <a:ea typeface="Calibri"/>
                <a:cs typeface="Calibri"/>
                <a:sym typeface="Calibri"/>
              </a:rPr>
              <a:t>REMEMBER:</a:t>
            </a:r>
            <a:endParaRPr/>
          </a:p>
          <a:p>
            <a:pPr indent="-346558" lvl="0" marL="346558" marR="0" rtl="0" algn="l">
              <a:lnSpc>
                <a:spcPct val="150000"/>
              </a:lnSpc>
              <a:spcBef>
                <a:spcPts val="0"/>
              </a:spcBef>
              <a:spcAft>
                <a:spcPts val="0"/>
              </a:spcAft>
              <a:buClr>
                <a:schemeClr val="dk1"/>
              </a:buClr>
              <a:buSzPts val="2183"/>
              <a:buFont typeface="Arial"/>
              <a:buChar char="•"/>
            </a:pPr>
            <a:r>
              <a:rPr i="1" lang="en-US" sz="2183">
                <a:solidFill>
                  <a:schemeClr val="dk1"/>
                </a:solidFill>
                <a:latin typeface="Times New Roman"/>
                <a:ea typeface="Times New Roman"/>
                <a:cs typeface="Times New Roman"/>
                <a:sym typeface="Times New Roman"/>
              </a:rPr>
              <a:t>In C, pointers are not allowed to store any arbitrary memory address, but they can only store addresses of variables of a given type</a:t>
            </a:r>
            <a:endParaRPr i="1" sz="2183">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128" name="Google Shape;128;p4"/>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29" name="Google Shape;129;p4"/>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30" name="Google Shape;130;p4"/>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31" name="Google Shape;131;p4"/>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132" name="Google Shape;132;p4"/>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33" name="Google Shape;133;p4"/>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134" name="Google Shape;134;p4"/>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135" name="Google Shape;135;p4"/>
          <p:cNvSpPr txBox="1"/>
          <p:nvPr/>
        </p:nvSpPr>
        <p:spPr>
          <a:xfrm>
            <a:off x="920732" y="1626898"/>
            <a:ext cx="10535367" cy="2389693"/>
          </a:xfrm>
          <a:prstGeom prst="rect">
            <a:avLst/>
          </a:prstGeom>
          <a:noFill/>
          <a:ln>
            <a:noFill/>
          </a:ln>
        </p:spPr>
        <p:txBody>
          <a:bodyPr anchorCtr="0" anchor="t" bIns="45700" lIns="91425" spcFirstLastPara="1" rIns="91425" wrap="square" tIns="45700">
            <a:spAutoFit/>
          </a:bodyPr>
          <a:lstStyle/>
          <a:p>
            <a:pPr indent="-457200" lvl="0" marL="457200" marR="0" rtl="0" algn="l">
              <a:lnSpc>
                <a:spcPct val="20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A structure is declared by using the keyword </a:t>
            </a:r>
            <a:r>
              <a:rPr lang="en-US" sz="1940">
                <a:solidFill>
                  <a:srgbClr val="FF0000"/>
                </a:solidFill>
                <a:latin typeface="Times New Roman"/>
                <a:ea typeface="Times New Roman"/>
                <a:cs typeface="Times New Roman"/>
                <a:sym typeface="Times New Roman"/>
              </a:rPr>
              <a:t>struct</a:t>
            </a:r>
            <a:r>
              <a:rPr lang="en-US" sz="1940">
                <a:solidFill>
                  <a:schemeClr val="dk1"/>
                </a:solidFill>
                <a:latin typeface="Times New Roman"/>
                <a:ea typeface="Times New Roman"/>
                <a:cs typeface="Times New Roman"/>
                <a:sym typeface="Times New Roman"/>
              </a:rPr>
              <a:t> followed by an optional structure tag followed by the body of the structure. </a:t>
            </a:r>
            <a:endParaRPr/>
          </a:p>
          <a:p>
            <a:pPr indent="-457200" lvl="0" marL="457200" marR="0" rtl="0" algn="l">
              <a:lnSpc>
                <a:spcPct val="20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The variables or members of the structure are  declared within the body.</a:t>
            </a:r>
            <a:endParaRPr/>
          </a:p>
          <a:p>
            <a:pPr indent="-457200" lvl="0" marL="457200" marR="0" rtl="0" algn="l">
              <a:lnSpc>
                <a:spcPct val="20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The general format is:</a:t>
            </a:r>
            <a:endParaRPr sz="1940">
              <a:solidFill>
                <a:schemeClr val="dk1"/>
              </a:solidFill>
              <a:latin typeface="Times New Roman"/>
              <a:ea typeface="Times New Roman"/>
              <a:cs typeface="Times New Roman"/>
              <a:sym typeface="Times New Roman"/>
            </a:endParaRPr>
          </a:p>
        </p:txBody>
      </p:sp>
      <p:pic>
        <p:nvPicPr>
          <p:cNvPr id="136" name="Google Shape;136;p4"/>
          <p:cNvPicPr preferRelativeResize="0"/>
          <p:nvPr/>
        </p:nvPicPr>
        <p:blipFill rotWithShape="1">
          <a:blip r:embed="rId4">
            <a:alphaModFix/>
          </a:blip>
          <a:srcRect b="0" l="0" r="0" t="0"/>
          <a:stretch/>
        </p:blipFill>
        <p:spPr>
          <a:xfrm>
            <a:off x="735901" y="4260740"/>
            <a:ext cx="5092479" cy="1940725"/>
          </a:xfrm>
          <a:prstGeom prst="rect">
            <a:avLst/>
          </a:prstGeom>
          <a:noFill/>
          <a:ln>
            <a:noFill/>
          </a:ln>
        </p:spPr>
      </p:pic>
      <p:sp>
        <p:nvSpPr>
          <p:cNvPr id="137" name="Google Shape;137;p4"/>
          <p:cNvSpPr txBox="1"/>
          <p:nvPr/>
        </p:nvSpPr>
        <p:spPr>
          <a:xfrm>
            <a:off x="6604285" y="4260740"/>
            <a:ext cx="4620775" cy="18281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98">
                <a:solidFill>
                  <a:schemeClr val="dk1"/>
                </a:solidFill>
                <a:latin typeface="Calibri"/>
                <a:ea typeface="Calibri"/>
                <a:cs typeface="Calibri"/>
                <a:sym typeface="Calibri"/>
              </a:rPr>
              <a:t>struct  student{</a:t>
            </a:r>
            <a:endParaRPr/>
          </a:p>
          <a:p>
            <a:pPr indent="0" lvl="0" marL="0" marR="0" rtl="0" algn="l">
              <a:spcBef>
                <a:spcPts val="0"/>
              </a:spcBef>
              <a:spcAft>
                <a:spcPts val="0"/>
              </a:spcAft>
              <a:buNone/>
            </a:pPr>
            <a:r>
              <a:rPr lang="en-US" sz="1698">
                <a:solidFill>
                  <a:schemeClr val="dk1"/>
                </a:solidFill>
                <a:latin typeface="Calibri"/>
                <a:ea typeface="Calibri"/>
                <a:cs typeface="Calibri"/>
                <a:sym typeface="Calibri"/>
              </a:rPr>
              <a:t>char name[20];</a:t>
            </a:r>
            <a:endParaRPr/>
          </a:p>
          <a:p>
            <a:pPr indent="0" lvl="0" marL="0" marR="0" rtl="0" algn="l">
              <a:spcBef>
                <a:spcPts val="0"/>
              </a:spcBef>
              <a:spcAft>
                <a:spcPts val="0"/>
              </a:spcAft>
              <a:buNone/>
            </a:pPr>
            <a:r>
              <a:rPr lang="en-US" sz="1698">
                <a:solidFill>
                  <a:schemeClr val="dk1"/>
                </a:solidFill>
                <a:latin typeface="Calibri"/>
                <a:ea typeface="Calibri"/>
                <a:cs typeface="Calibri"/>
                <a:sym typeface="Calibri"/>
              </a:rPr>
              <a:t>char usn[10];</a:t>
            </a:r>
            <a:endParaRPr/>
          </a:p>
          <a:p>
            <a:pPr indent="0" lvl="0" marL="0" marR="0" rtl="0" algn="l">
              <a:spcBef>
                <a:spcPts val="0"/>
              </a:spcBef>
              <a:spcAft>
                <a:spcPts val="0"/>
              </a:spcAft>
              <a:buNone/>
            </a:pPr>
            <a:r>
              <a:rPr lang="en-US" sz="1698">
                <a:solidFill>
                  <a:schemeClr val="dk1"/>
                </a:solidFill>
                <a:latin typeface="Calibri"/>
                <a:ea typeface="Calibri"/>
                <a:cs typeface="Calibri"/>
                <a:sym typeface="Calibri"/>
              </a:rPr>
              <a:t>int courses;</a:t>
            </a:r>
            <a:endParaRPr/>
          </a:p>
          <a:p>
            <a:pPr indent="0" lvl="0" marL="0" marR="0" rtl="0" algn="l">
              <a:spcBef>
                <a:spcPts val="0"/>
              </a:spcBef>
              <a:spcAft>
                <a:spcPts val="0"/>
              </a:spcAft>
              <a:buNone/>
            </a:pPr>
            <a:r>
              <a:rPr lang="en-US" sz="1698">
                <a:solidFill>
                  <a:schemeClr val="dk1"/>
                </a:solidFill>
                <a:latin typeface="Calibri"/>
                <a:ea typeface="Calibri"/>
                <a:cs typeface="Calibri"/>
                <a:sym typeface="Calibri"/>
              </a:rPr>
              <a:t>float  marks1, marks2,marks3;</a:t>
            </a:r>
            <a:endParaRPr/>
          </a:p>
          <a:p>
            <a:pPr indent="0" lvl="0" marL="0" marR="0" rtl="0" algn="l">
              <a:spcBef>
                <a:spcPts val="0"/>
              </a:spcBef>
              <a:spcAft>
                <a:spcPts val="0"/>
              </a:spcAft>
              <a:buNone/>
            </a:pPr>
            <a:r>
              <a:rPr lang="en-US" sz="1698">
                <a:solidFill>
                  <a:schemeClr val="dk1"/>
                </a:solidFill>
                <a:latin typeface="Calibri"/>
                <a:ea typeface="Calibri"/>
                <a:cs typeface="Calibri"/>
                <a:sym typeface="Calibri"/>
              </a:rPr>
              <a:t>} S1,S2,S3;</a:t>
            </a:r>
            <a:endParaRPr/>
          </a:p>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40"/>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610" name="Google Shape;610;p40"/>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11" name="Google Shape;611;p40"/>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12" name="Google Shape;612;p40"/>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13" name="Google Shape;613;p40"/>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614" name="Google Shape;614;p40"/>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15" name="Google Shape;615;p40"/>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616" name="Google Shape;616;p40"/>
          <p:cNvSpPr txBox="1"/>
          <p:nvPr/>
        </p:nvSpPr>
        <p:spPr>
          <a:xfrm>
            <a:off x="605942" y="1057002"/>
            <a:ext cx="10569059" cy="457381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#include int main()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 int num = 5;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*iPtr = &amp;num;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printf(“\n The value of num is %d”, num);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num = 10;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printf(“\n The value of num after num = 10 is\ %d”, num);</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 *iPtr = 15;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printf(“\n The value of num after *iPtr = 15 is\ %d”, num); </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return 0; } </a:t>
            </a:r>
            <a:endParaRPr sz="2183">
              <a:solidFill>
                <a:schemeClr val="dk1"/>
              </a:solidFill>
              <a:latin typeface="Times New Roman"/>
              <a:ea typeface="Times New Roman"/>
              <a:cs typeface="Times New Roman"/>
              <a:sym typeface="Times New Roman"/>
            </a:endParaRPr>
          </a:p>
        </p:txBody>
      </p:sp>
      <p:sp>
        <p:nvSpPr>
          <p:cNvPr id="617" name="Google Shape;617;p40"/>
          <p:cNvSpPr txBox="1"/>
          <p:nvPr/>
        </p:nvSpPr>
        <p:spPr>
          <a:xfrm>
            <a:off x="2570734" y="206973"/>
            <a:ext cx="7175678" cy="5589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40">
                <a:solidFill>
                  <a:schemeClr val="dk1"/>
                </a:solidFill>
                <a:latin typeface="Calibri"/>
                <a:ea typeface="Calibri"/>
                <a:cs typeface="Calibri"/>
                <a:sym typeface="Calibri"/>
              </a:rPr>
              <a:t>Examples: USING INDIRECTION OPERATOR and  DEREFERENCING</a:t>
            </a:r>
            <a:endParaRPr/>
          </a:p>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41"/>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624" name="Google Shape;624;p41"/>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25" name="Google Shape;625;p41"/>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26" name="Google Shape;626;p41"/>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27" name="Google Shape;627;p41"/>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628" name="Google Shape;628;p41"/>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29" name="Google Shape;629;p41"/>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630" name="Google Shape;630;p41"/>
          <p:cNvSpPr txBox="1"/>
          <p:nvPr/>
        </p:nvSpPr>
        <p:spPr>
          <a:xfrm>
            <a:off x="308480" y="770129"/>
            <a:ext cx="10569060" cy="4063356"/>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main(){</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i=5;</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int *p;</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 = &amp;i;</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printf(“\nValue of i = %d”, i);</a:t>
            </a:r>
            <a:endParaRPr/>
          </a:p>
          <a:p>
            <a:pPr indent="0" lvl="0" marL="0" marR="0" rtl="0" algn="l">
              <a:lnSpc>
                <a:spcPct val="150000"/>
              </a:lnSpc>
              <a:spcBef>
                <a:spcPts val="0"/>
              </a:spcBef>
              <a:spcAft>
                <a:spcPts val="0"/>
              </a:spcAft>
              <a:buNone/>
            </a:pPr>
            <a:r>
              <a:rPr lang="en-US" sz="2183">
                <a:solidFill>
                  <a:schemeClr val="dk1"/>
                </a:solidFill>
                <a:latin typeface="Calibri"/>
                <a:ea typeface="Calibri"/>
                <a:cs typeface="Calibri"/>
                <a:sym typeface="Calibri"/>
              </a:rPr>
              <a:t>printf(“\nValue of * (&amp;i) = %d”, *(&amp;i));</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return 0;</a:t>
            </a:r>
            <a:endParaRPr/>
          </a:p>
          <a:p>
            <a:pPr indent="0" lvl="0" marL="0" marR="0" rtl="0" algn="l">
              <a:lnSpc>
                <a:spcPct val="150000"/>
              </a:lnSpc>
              <a:spcBef>
                <a:spcPts val="0"/>
              </a:spcBef>
              <a:spcAft>
                <a:spcPts val="0"/>
              </a:spcAft>
              <a:buNone/>
            </a:pPr>
            <a:r>
              <a:rPr lang="en-US" sz="2183">
                <a:solidFill>
                  <a:schemeClr val="dk1"/>
                </a:solidFill>
                <a:latin typeface="Times New Roman"/>
                <a:ea typeface="Times New Roman"/>
                <a:cs typeface="Times New Roman"/>
                <a:sym typeface="Times New Roman"/>
              </a:rPr>
              <a:t>}</a:t>
            </a:r>
            <a:endParaRPr/>
          </a:p>
        </p:txBody>
      </p:sp>
      <p:sp>
        <p:nvSpPr>
          <p:cNvPr id="631" name="Google Shape;631;p41"/>
          <p:cNvSpPr txBox="1"/>
          <p:nvPr/>
        </p:nvSpPr>
        <p:spPr>
          <a:xfrm>
            <a:off x="2570734" y="206973"/>
            <a:ext cx="7175678" cy="5589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40">
                <a:solidFill>
                  <a:schemeClr val="dk1"/>
                </a:solidFill>
                <a:latin typeface="Calibri"/>
                <a:ea typeface="Calibri"/>
                <a:cs typeface="Calibri"/>
                <a:sym typeface="Calibri"/>
              </a:rPr>
              <a:t>Examples: USING INDIRECTION OPERATOR and  DEREFERENCING</a:t>
            </a:r>
            <a:endParaRPr/>
          </a:p>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32" name="Google Shape;632;p41"/>
          <p:cNvSpPr txBox="1"/>
          <p:nvPr/>
        </p:nvSpPr>
        <p:spPr>
          <a:xfrm>
            <a:off x="325807" y="4869142"/>
            <a:ext cx="11501879" cy="14360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183">
                <a:solidFill>
                  <a:schemeClr val="dk1"/>
                </a:solidFill>
                <a:latin typeface="Calibri"/>
                <a:ea typeface="Calibri"/>
                <a:cs typeface="Calibri"/>
                <a:sym typeface="Calibri"/>
              </a:rPr>
              <a:t>Note:</a:t>
            </a:r>
            <a:endParaRPr/>
          </a:p>
          <a:p>
            <a:pPr indent="0" lvl="0" marL="0" marR="0" rtl="0" algn="l">
              <a:spcBef>
                <a:spcPts val="0"/>
              </a:spcBef>
              <a:spcAft>
                <a:spcPts val="0"/>
              </a:spcAft>
              <a:buNone/>
            </a:pPr>
            <a:r>
              <a:rPr lang="en-US" sz="2183">
                <a:solidFill>
                  <a:schemeClr val="dk1"/>
                </a:solidFill>
                <a:latin typeface="Calibri"/>
                <a:ea typeface="Calibri"/>
                <a:cs typeface="Calibri"/>
                <a:sym typeface="Calibri"/>
              </a:rPr>
              <a:t>Printing the value of *(&amp;i) is same as printing the value of i. </a:t>
            </a:r>
            <a:endParaRPr/>
          </a:p>
          <a:p>
            <a:pPr indent="-346558" lvl="0" marL="346558" marR="0" rtl="0" algn="l">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always implies value at address. </a:t>
            </a:r>
            <a:endParaRPr/>
          </a:p>
          <a:p>
            <a:pPr indent="-346558" lvl="0" marL="346558" marR="0" rtl="0" algn="l">
              <a:spcBef>
                <a:spcPts val="0"/>
              </a:spcBef>
              <a:spcAft>
                <a:spcPts val="0"/>
              </a:spcAft>
              <a:buClr>
                <a:schemeClr val="dk1"/>
              </a:buClr>
              <a:buSzPts val="2183"/>
              <a:buFont typeface="Arial"/>
              <a:buChar char="•"/>
            </a:pPr>
            <a:r>
              <a:rPr lang="en-US" sz="2183">
                <a:solidFill>
                  <a:schemeClr val="dk1"/>
                </a:solidFill>
                <a:latin typeface="Calibri"/>
                <a:ea typeface="Calibri"/>
                <a:cs typeface="Calibri"/>
                <a:sym typeface="Calibri"/>
              </a:rPr>
              <a:t>*(&amp;i) is identical to i. </a:t>
            </a:r>
            <a:endParaRPr sz="2183">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42"/>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639" name="Google Shape;639;p42"/>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40" name="Google Shape;640;p42"/>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41" name="Google Shape;641;p42"/>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42" name="Google Shape;642;p42"/>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643" name="Google Shape;643;p42"/>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44" name="Google Shape;644;p42"/>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645" name="Google Shape;645;p42"/>
          <p:cNvSpPr txBox="1"/>
          <p:nvPr/>
        </p:nvSpPr>
        <p:spPr>
          <a:xfrm>
            <a:off x="2570734" y="206973"/>
            <a:ext cx="7175678" cy="5589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40">
                <a:solidFill>
                  <a:schemeClr val="dk1"/>
                </a:solidFill>
                <a:latin typeface="Calibri"/>
                <a:ea typeface="Calibri"/>
                <a:cs typeface="Calibri"/>
                <a:sym typeface="Calibri"/>
              </a:rPr>
              <a:t>Examples: USING INDIRECTION OPERATOR and  DEREFERENCING</a:t>
            </a:r>
            <a:endParaRPr/>
          </a:p>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46" name="Google Shape;646;p42"/>
          <p:cNvSpPr txBox="1"/>
          <p:nvPr/>
        </p:nvSpPr>
        <p:spPr>
          <a:xfrm>
            <a:off x="222699" y="809568"/>
            <a:ext cx="11501879" cy="598740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26">
                <a:solidFill>
                  <a:schemeClr val="dk1"/>
                </a:solidFill>
                <a:latin typeface="Calibri"/>
                <a:ea typeface="Calibri"/>
                <a:cs typeface="Calibri"/>
                <a:sym typeface="Calibri"/>
              </a:rPr>
              <a:t>Remember:</a:t>
            </a:r>
            <a:endParaRPr/>
          </a:p>
          <a:p>
            <a:pPr indent="-346558" lvl="0" marL="346558" marR="0" rtl="0" algn="l">
              <a:lnSpc>
                <a:spcPct val="150000"/>
              </a:lnSpc>
              <a:spcBef>
                <a:spcPts val="0"/>
              </a:spcBef>
              <a:spcAft>
                <a:spcPts val="0"/>
              </a:spcAft>
              <a:buClr>
                <a:schemeClr val="dk1"/>
              </a:buClr>
              <a:buSzPts val="2426"/>
              <a:buFont typeface="Arial"/>
              <a:buChar char="•"/>
            </a:pPr>
            <a:r>
              <a:rPr lang="en-US" sz="2426">
                <a:solidFill>
                  <a:schemeClr val="dk1"/>
                </a:solidFill>
                <a:latin typeface="Calibri"/>
                <a:ea typeface="Calibri"/>
                <a:cs typeface="Calibri"/>
                <a:sym typeface="Calibri"/>
              </a:rPr>
              <a:t>The placement of the indirection operator before a pointer is said to dereference the pointer.  (* ptr)</a:t>
            </a:r>
            <a:endParaRPr/>
          </a:p>
          <a:p>
            <a:pPr indent="-346558" lvl="0" marL="346558" marR="0" rtl="0" algn="l">
              <a:lnSpc>
                <a:spcPct val="150000"/>
              </a:lnSpc>
              <a:spcBef>
                <a:spcPts val="0"/>
              </a:spcBef>
              <a:spcAft>
                <a:spcPts val="0"/>
              </a:spcAft>
              <a:buClr>
                <a:schemeClr val="dk1"/>
              </a:buClr>
              <a:buSzPts val="2426"/>
              <a:buFont typeface="Arial"/>
              <a:buChar char="•"/>
            </a:pPr>
            <a:r>
              <a:rPr lang="en-US" sz="2426">
                <a:solidFill>
                  <a:schemeClr val="dk1"/>
                </a:solidFill>
                <a:latin typeface="Calibri"/>
                <a:ea typeface="Calibri"/>
                <a:cs typeface="Calibri"/>
                <a:sym typeface="Calibri"/>
              </a:rPr>
              <a:t>The value of a dereferenced pointer is not an address, but rather the value at that address— that is, the value of the variable that the pointer points to.</a:t>
            </a:r>
            <a:endParaRPr/>
          </a:p>
          <a:p>
            <a:pPr indent="0" lvl="0" marL="0" marR="0" rtl="0" algn="l">
              <a:lnSpc>
                <a:spcPct val="150000"/>
              </a:lnSpc>
              <a:spcBef>
                <a:spcPts val="0"/>
              </a:spcBef>
              <a:spcAft>
                <a:spcPts val="0"/>
              </a:spcAft>
              <a:buNone/>
            </a:pPr>
            <a:r>
              <a:rPr lang="en-US" sz="1698">
                <a:solidFill>
                  <a:schemeClr val="dk1"/>
                </a:solidFill>
                <a:latin typeface="Calibri"/>
                <a:ea typeface="Calibri"/>
                <a:cs typeface="Calibri"/>
                <a:sym typeface="Calibri"/>
              </a:rPr>
              <a:t>int num = 5;</a:t>
            </a:r>
            <a:endParaRPr/>
          </a:p>
          <a:p>
            <a:pPr indent="0" lvl="0" marL="0" marR="0" rtl="0" algn="l">
              <a:lnSpc>
                <a:spcPct val="150000"/>
              </a:lnSpc>
              <a:spcBef>
                <a:spcPts val="0"/>
              </a:spcBef>
              <a:spcAft>
                <a:spcPts val="0"/>
              </a:spcAft>
              <a:buNone/>
            </a:pPr>
            <a:r>
              <a:rPr lang="en-US" sz="1698">
                <a:solidFill>
                  <a:schemeClr val="dk1"/>
                </a:solidFill>
                <a:latin typeface="Calibri"/>
                <a:ea typeface="Calibri"/>
                <a:cs typeface="Calibri"/>
                <a:sym typeface="Calibri"/>
              </a:rPr>
              <a:t>int *iPtr = &amp;num;</a:t>
            </a:r>
            <a:endParaRPr/>
          </a:p>
          <a:p>
            <a:pPr indent="0" lvl="0" marL="0" marR="0" rtl="0" algn="l">
              <a:lnSpc>
                <a:spcPct val="150000"/>
              </a:lnSpc>
              <a:spcBef>
                <a:spcPts val="0"/>
              </a:spcBef>
              <a:spcAft>
                <a:spcPts val="0"/>
              </a:spcAft>
              <a:buNone/>
            </a:pPr>
            <a:r>
              <a:rPr lang="en-US" sz="1698">
                <a:solidFill>
                  <a:schemeClr val="dk1"/>
                </a:solidFill>
                <a:latin typeface="Calibri"/>
                <a:ea typeface="Calibri"/>
                <a:cs typeface="Calibri"/>
                <a:sym typeface="Calibri"/>
              </a:rPr>
              <a:t>printf(“\n The value of num is %d”, num);</a:t>
            </a:r>
            <a:endParaRPr/>
          </a:p>
          <a:p>
            <a:pPr indent="0" lvl="0" marL="0" marR="0" rtl="0" algn="l">
              <a:lnSpc>
                <a:spcPct val="150000"/>
              </a:lnSpc>
              <a:spcBef>
                <a:spcPts val="0"/>
              </a:spcBef>
              <a:spcAft>
                <a:spcPts val="0"/>
              </a:spcAft>
              <a:buNone/>
            </a:pPr>
            <a:r>
              <a:rPr lang="en-US" sz="1698">
                <a:solidFill>
                  <a:schemeClr val="dk1"/>
                </a:solidFill>
                <a:latin typeface="Calibri"/>
                <a:ea typeface="Calibri"/>
                <a:cs typeface="Calibri"/>
                <a:sym typeface="Calibri"/>
              </a:rPr>
              <a:t>num = 10;    </a:t>
            </a:r>
            <a:endParaRPr/>
          </a:p>
          <a:p>
            <a:pPr indent="0" lvl="0" marL="0" marR="0" rtl="0" algn="l">
              <a:lnSpc>
                <a:spcPct val="150000"/>
              </a:lnSpc>
              <a:spcBef>
                <a:spcPts val="0"/>
              </a:spcBef>
              <a:spcAft>
                <a:spcPts val="0"/>
              </a:spcAft>
              <a:buNone/>
            </a:pPr>
            <a:r>
              <a:rPr lang="en-US" sz="1698">
                <a:solidFill>
                  <a:schemeClr val="dk1"/>
                </a:solidFill>
                <a:latin typeface="Calibri"/>
                <a:ea typeface="Calibri"/>
                <a:cs typeface="Calibri"/>
                <a:sym typeface="Calibri"/>
              </a:rPr>
              <a:t>	</a:t>
            </a:r>
            <a:r>
              <a:rPr lang="en-US" sz="1698">
                <a:solidFill>
                  <a:schemeClr val="dk1"/>
                </a:solidFill>
                <a:highlight>
                  <a:srgbClr val="FFFF00"/>
                </a:highlight>
                <a:latin typeface="Calibri"/>
                <a:ea typeface="Calibri"/>
                <a:cs typeface="Calibri"/>
                <a:sym typeface="Calibri"/>
              </a:rPr>
              <a:t> *iPtr = 15;</a:t>
            </a:r>
            <a:endParaRPr/>
          </a:p>
          <a:p>
            <a:pPr indent="0" lvl="0" marL="0" marR="0" rtl="0" algn="l">
              <a:lnSpc>
                <a:spcPct val="150000"/>
              </a:lnSpc>
              <a:spcBef>
                <a:spcPts val="0"/>
              </a:spcBef>
              <a:spcAft>
                <a:spcPts val="0"/>
              </a:spcAft>
              <a:buNone/>
            </a:pPr>
            <a:r>
              <a:rPr lang="en-US" sz="1698">
                <a:solidFill>
                  <a:schemeClr val="dk1"/>
                </a:solidFill>
                <a:latin typeface="Calibri"/>
                <a:ea typeface="Calibri"/>
                <a:cs typeface="Calibri"/>
                <a:sym typeface="Calibri"/>
              </a:rPr>
              <a:t>printf(“\n The value of num after *iPtr = 15 is\</a:t>
            </a:r>
            <a:endParaRPr/>
          </a:p>
          <a:p>
            <a:pPr indent="0" lvl="0" marL="0" marR="0" rtl="0" algn="l">
              <a:lnSpc>
                <a:spcPct val="150000"/>
              </a:lnSpc>
              <a:spcBef>
                <a:spcPts val="0"/>
              </a:spcBef>
              <a:spcAft>
                <a:spcPts val="0"/>
              </a:spcAft>
              <a:buNone/>
            </a:pPr>
            <a:r>
              <a:rPr lang="en-US" sz="1698">
                <a:solidFill>
                  <a:schemeClr val="dk1"/>
                </a:solidFill>
                <a:latin typeface="Calibri"/>
                <a:ea typeface="Calibri"/>
                <a:cs typeface="Calibri"/>
                <a:sym typeface="Calibri"/>
              </a:rPr>
              <a:t>%d”, num);</a:t>
            </a:r>
            <a:endParaRPr/>
          </a:p>
          <a:p>
            <a:pPr indent="0" lvl="0" marL="0" marR="0" rtl="0" algn="l">
              <a:lnSpc>
                <a:spcPct val="150000"/>
              </a:lnSpc>
              <a:spcBef>
                <a:spcPts val="0"/>
              </a:spcBef>
              <a:spcAft>
                <a:spcPts val="0"/>
              </a:spcAft>
              <a:buNone/>
            </a:pPr>
            <a:r>
              <a:t/>
            </a:r>
            <a:endParaRPr sz="1698">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43"/>
          <p:cNvSpPr/>
          <p:nvPr/>
        </p:nvSpPr>
        <p:spPr>
          <a:xfrm>
            <a:off x="-20751" y="3561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653" name="Google Shape;653;p43"/>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54" name="Google Shape;654;p43"/>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55" name="Google Shape;655;p43"/>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56" name="Google Shape;656;p43"/>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657" name="Google Shape;657;p43"/>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658" name="Google Shape;658;p43"/>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659" name="Google Shape;659;p43"/>
          <p:cNvSpPr txBox="1"/>
          <p:nvPr/>
        </p:nvSpPr>
        <p:spPr>
          <a:xfrm>
            <a:off x="222699" y="809568"/>
            <a:ext cx="11501879" cy="623010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26">
                <a:solidFill>
                  <a:schemeClr val="dk1"/>
                </a:solidFill>
                <a:latin typeface="Calibri"/>
                <a:ea typeface="Calibri"/>
                <a:cs typeface="Calibri"/>
                <a:sym typeface="Calibri"/>
              </a:rPr>
              <a:t>THE TWO OPERATORS- &amp; and *</a:t>
            </a:r>
            <a:endParaRPr/>
          </a:p>
          <a:p>
            <a:pPr indent="-346558" lvl="0" marL="346558" marR="0" rtl="0" algn="l">
              <a:lnSpc>
                <a:spcPct val="200000"/>
              </a:lnSpc>
              <a:spcBef>
                <a:spcPts val="0"/>
              </a:spcBef>
              <a:spcAft>
                <a:spcPts val="0"/>
              </a:spcAft>
              <a:buClr>
                <a:schemeClr val="dk1"/>
              </a:buClr>
              <a:buSzPts val="2426"/>
              <a:buFont typeface="Arial"/>
              <a:buChar char="•"/>
            </a:pPr>
            <a:r>
              <a:rPr lang="en-US" sz="2426">
                <a:solidFill>
                  <a:schemeClr val="dk1"/>
                </a:solidFill>
                <a:latin typeface="Times New Roman"/>
                <a:ea typeface="Times New Roman"/>
                <a:cs typeface="Times New Roman"/>
                <a:sym typeface="Times New Roman"/>
              </a:rPr>
              <a:t>Address of operator (&amp;): It is used as a variable prefix and can be translated as ‘address of’. </a:t>
            </a:r>
            <a:endParaRPr/>
          </a:p>
          <a:p>
            <a:pPr indent="-346558" lvl="2" marL="900087" marR="0" rtl="0" algn="l">
              <a:lnSpc>
                <a:spcPct val="200000"/>
              </a:lnSpc>
              <a:spcBef>
                <a:spcPts val="0"/>
              </a:spcBef>
              <a:spcAft>
                <a:spcPts val="0"/>
              </a:spcAft>
              <a:buClr>
                <a:schemeClr val="dk1"/>
              </a:buClr>
              <a:buSzPts val="2426"/>
              <a:buFont typeface="Arial"/>
              <a:buChar char="•"/>
            </a:pPr>
            <a:r>
              <a:rPr b="0" i="0" lang="en-US" sz="2426" u="none" cap="none" strike="noStrike">
                <a:solidFill>
                  <a:schemeClr val="dk1"/>
                </a:solidFill>
                <a:latin typeface="Times New Roman"/>
                <a:ea typeface="Times New Roman"/>
                <a:cs typeface="Times New Roman"/>
                <a:sym typeface="Times New Roman"/>
              </a:rPr>
              <a:t> &amp;variable can be read as </a:t>
            </a:r>
            <a:r>
              <a:rPr b="0" i="0" lang="en-US" sz="2426" u="none" cap="none" strike="noStrike">
                <a:solidFill>
                  <a:schemeClr val="dk1"/>
                </a:solidFill>
                <a:highlight>
                  <a:srgbClr val="FFFF00"/>
                </a:highlight>
                <a:latin typeface="Times New Roman"/>
                <a:ea typeface="Times New Roman"/>
                <a:cs typeface="Times New Roman"/>
                <a:sym typeface="Times New Roman"/>
              </a:rPr>
              <a:t>address of variable. </a:t>
            </a:r>
            <a:endParaRPr/>
          </a:p>
          <a:p>
            <a:pPr indent="-346558" lvl="0" marL="346558" marR="0" rtl="0" algn="l">
              <a:lnSpc>
                <a:spcPct val="200000"/>
              </a:lnSpc>
              <a:spcBef>
                <a:spcPts val="0"/>
              </a:spcBef>
              <a:spcAft>
                <a:spcPts val="0"/>
              </a:spcAft>
              <a:buClr>
                <a:schemeClr val="dk1"/>
              </a:buClr>
              <a:buSzPts val="2426"/>
              <a:buFont typeface="Arial"/>
              <a:buChar char="•"/>
            </a:pPr>
            <a:r>
              <a:rPr lang="en-US" sz="2426">
                <a:solidFill>
                  <a:schemeClr val="dk1"/>
                </a:solidFill>
                <a:latin typeface="Times New Roman"/>
                <a:ea typeface="Times New Roman"/>
                <a:cs typeface="Times New Roman"/>
                <a:sym typeface="Times New Roman"/>
              </a:rPr>
              <a:t>Dereference operator (*): It can be translated by value pointed by or ‘value at address’. </a:t>
            </a:r>
            <a:endParaRPr/>
          </a:p>
          <a:p>
            <a:pPr indent="-346558" lvl="2" marL="900087" marR="0" rtl="0" algn="l">
              <a:lnSpc>
                <a:spcPct val="200000"/>
              </a:lnSpc>
              <a:spcBef>
                <a:spcPts val="0"/>
              </a:spcBef>
              <a:spcAft>
                <a:spcPts val="0"/>
              </a:spcAft>
              <a:buClr>
                <a:schemeClr val="dk1"/>
              </a:buClr>
              <a:buSzPts val="2426"/>
              <a:buFont typeface="Arial"/>
              <a:buChar char="•"/>
            </a:pPr>
            <a:r>
              <a:rPr b="0" i="0" lang="en-US" sz="2426" u="none" cap="none" strike="noStrike">
                <a:solidFill>
                  <a:schemeClr val="dk1"/>
                </a:solidFill>
                <a:latin typeface="Times New Roman"/>
                <a:ea typeface="Times New Roman"/>
                <a:cs typeface="Times New Roman"/>
                <a:sym typeface="Times New Roman"/>
              </a:rPr>
              <a:t>*ptr can be read as </a:t>
            </a:r>
            <a:r>
              <a:rPr b="0" i="0" lang="en-US" sz="2426" u="none" cap="none" strike="noStrike">
                <a:solidFill>
                  <a:schemeClr val="dk1"/>
                </a:solidFill>
                <a:highlight>
                  <a:srgbClr val="FFFF00"/>
                </a:highlight>
                <a:latin typeface="Times New Roman"/>
                <a:ea typeface="Times New Roman"/>
                <a:cs typeface="Times New Roman"/>
                <a:sym typeface="Times New Roman"/>
              </a:rPr>
              <a:t>‘value pointed by ptr’. </a:t>
            </a:r>
            <a:endParaRPr/>
          </a:p>
          <a:p>
            <a:pPr indent="-346558" lvl="2" marL="900087" marR="0" rtl="0" algn="l">
              <a:lnSpc>
                <a:spcPct val="200000"/>
              </a:lnSpc>
              <a:spcBef>
                <a:spcPts val="0"/>
              </a:spcBef>
              <a:spcAft>
                <a:spcPts val="0"/>
              </a:spcAft>
              <a:buClr>
                <a:schemeClr val="dk1"/>
              </a:buClr>
              <a:buSzPts val="2426"/>
              <a:buFont typeface="Arial"/>
              <a:buChar char="•"/>
            </a:pPr>
            <a:r>
              <a:rPr b="0" i="0" lang="en-US" sz="2426" u="none" cap="none" strike="noStrike">
                <a:solidFill>
                  <a:schemeClr val="dk1"/>
                </a:solidFill>
                <a:latin typeface="Times New Roman"/>
                <a:ea typeface="Times New Roman"/>
                <a:cs typeface="Times New Roman"/>
                <a:sym typeface="Times New Roman"/>
              </a:rPr>
              <a:t>It indicates that what has to be evaluated is the content pointed by the expression considered as an address</a:t>
            </a:r>
            <a:r>
              <a:rPr b="0" i="0" lang="en-US" sz="2183" u="none" cap="none" strike="noStrike">
                <a:solidFill>
                  <a:schemeClr val="dk1"/>
                </a:solidFill>
                <a:latin typeface="Times New Roman"/>
                <a:ea typeface="Times New Roman"/>
                <a:cs typeface="Times New Roman"/>
                <a:sym typeface="Times New Roman"/>
              </a:rPr>
              <a:t>.</a:t>
            </a:r>
            <a:endParaRPr b="0" i="0" sz="2183"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1698">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5"/>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143" name="Google Shape;143;p5"/>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4" name="Google Shape;144;p5"/>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5" name="Google Shape;145;p5"/>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6" name="Google Shape;146;p5"/>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147" name="Google Shape;147;p5"/>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48" name="Google Shape;148;p5"/>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149" name="Google Shape;149;p5"/>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150" name="Google Shape;150;p5"/>
          <p:cNvSpPr txBox="1"/>
          <p:nvPr/>
        </p:nvSpPr>
        <p:spPr>
          <a:xfrm>
            <a:off x="920732" y="1626898"/>
            <a:ext cx="10535367" cy="3695820"/>
          </a:xfrm>
          <a:prstGeom prst="rect">
            <a:avLst/>
          </a:prstGeom>
          <a:noFill/>
          <a:ln>
            <a:noFill/>
          </a:ln>
        </p:spPr>
        <p:txBody>
          <a:bodyPr anchorCtr="0" anchor="t" bIns="45700" lIns="91425" spcFirstLastPara="1" rIns="91425" wrap="square" tIns="45700">
            <a:spAutoFit/>
          </a:bodyPr>
          <a:lstStyle/>
          <a:p>
            <a:pPr indent="-457200" lvl="0" marL="457200"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The structure_tag_name is the name of the structure. </a:t>
            </a:r>
            <a:endParaRPr/>
          </a:p>
          <a:p>
            <a:pPr indent="-457200" lvl="0" marL="457200"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The structure_variables are the list of variable names separated by commas. </a:t>
            </a:r>
            <a:endParaRPr/>
          </a:p>
          <a:p>
            <a:pPr indent="-457200" lvl="0" marL="457200"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Each of these structure_variable names is  a structure of type structure_tag_name. </a:t>
            </a:r>
            <a:endParaRPr/>
          </a:p>
          <a:p>
            <a:pPr indent="-457200" lvl="0" marL="457200"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The structure_variable is also known as an instance variable of the structure. </a:t>
            </a:r>
            <a:endParaRPr/>
          </a:p>
          <a:p>
            <a:pPr indent="-457200" lvl="0" marL="457200"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Each member_name declared within the braces is called a member or structure element.</a:t>
            </a:r>
            <a:endParaRPr sz="194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6"/>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156" name="Google Shape;156;p6"/>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7" name="Google Shape;157;p6"/>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8" name="Google Shape;158;p6"/>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59" name="Google Shape;159;p6"/>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160" name="Google Shape;160;p6"/>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61" name="Google Shape;161;p6"/>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162" name="Google Shape;162;p6"/>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163" name="Google Shape;163;p6"/>
          <p:cNvSpPr txBox="1"/>
          <p:nvPr/>
        </p:nvSpPr>
        <p:spPr>
          <a:xfrm>
            <a:off x="920732" y="1626898"/>
            <a:ext cx="10535367" cy="2949462"/>
          </a:xfrm>
          <a:prstGeom prst="rect">
            <a:avLst/>
          </a:prstGeom>
          <a:noFill/>
          <a:ln>
            <a:noFill/>
          </a:ln>
        </p:spPr>
        <p:txBody>
          <a:bodyPr anchorCtr="0" anchor="t" bIns="45700" lIns="91425" spcFirstLastPara="1" rIns="91425" wrap="square" tIns="45700">
            <a:spAutoFit/>
          </a:bodyPr>
          <a:lstStyle/>
          <a:p>
            <a:pPr indent="-277246" lvl="0" marL="277246"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Like all data types, structures must be declared and defined. </a:t>
            </a:r>
            <a:endParaRPr/>
          </a:p>
          <a:p>
            <a:pPr indent="-277246" lvl="0" marL="277246"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There are two different ways to declare and/or define a  structure. </a:t>
            </a:r>
            <a:endParaRPr/>
          </a:p>
          <a:p>
            <a:pPr indent="-311902" lvl="0" marL="311902" marR="0" rtl="0" algn="l">
              <a:lnSpc>
                <a:spcPct val="250000"/>
              </a:lnSpc>
              <a:spcBef>
                <a:spcPts val="0"/>
              </a:spcBef>
              <a:spcAft>
                <a:spcPts val="0"/>
              </a:spcAft>
              <a:buClr>
                <a:schemeClr val="dk1"/>
              </a:buClr>
              <a:buSzPts val="1940"/>
              <a:buFont typeface="Calibri"/>
              <a:buAutoNum type="arabicPeriod"/>
            </a:pPr>
            <a:r>
              <a:rPr lang="en-US" sz="1940">
                <a:solidFill>
                  <a:schemeClr val="dk1"/>
                </a:solidFill>
                <a:latin typeface="Times New Roman"/>
                <a:ea typeface="Times New Roman"/>
                <a:cs typeface="Times New Roman"/>
                <a:sym typeface="Times New Roman"/>
              </a:rPr>
              <a:t>Tagged declaration </a:t>
            </a:r>
            <a:endParaRPr/>
          </a:p>
          <a:p>
            <a:pPr indent="-311902" lvl="0" marL="311902" marR="0" rtl="0" algn="l">
              <a:lnSpc>
                <a:spcPct val="250000"/>
              </a:lnSpc>
              <a:spcBef>
                <a:spcPts val="0"/>
              </a:spcBef>
              <a:spcAft>
                <a:spcPts val="0"/>
              </a:spcAft>
              <a:buClr>
                <a:schemeClr val="dk1"/>
              </a:buClr>
              <a:buSzPts val="1940"/>
              <a:buFont typeface="Calibri"/>
              <a:buAutoNum type="arabicPeriod"/>
            </a:pPr>
            <a:r>
              <a:rPr lang="en-US" sz="1940">
                <a:solidFill>
                  <a:schemeClr val="dk1"/>
                </a:solidFill>
                <a:latin typeface="Times New Roman"/>
                <a:ea typeface="Times New Roman"/>
                <a:cs typeface="Times New Roman"/>
                <a:sym typeface="Times New Roman"/>
              </a:rPr>
              <a:t> Typedef declaration</a:t>
            </a:r>
            <a:endParaRPr sz="194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169" name="Google Shape;169;p7"/>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0" name="Google Shape;170;p7"/>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1" name="Google Shape;171;p7"/>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2" name="Google Shape;172;p7"/>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173" name="Google Shape;173;p7"/>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74" name="Google Shape;174;p7"/>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175" name="Google Shape;175;p7"/>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176" name="Google Shape;176;p7"/>
          <p:cNvSpPr txBox="1"/>
          <p:nvPr/>
        </p:nvSpPr>
        <p:spPr>
          <a:xfrm>
            <a:off x="920732" y="1626898"/>
            <a:ext cx="10535367" cy="4285981"/>
          </a:xfrm>
          <a:prstGeom prst="rect">
            <a:avLst/>
          </a:prstGeom>
          <a:noFill/>
          <a:ln>
            <a:noFill/>
          </a:ln>
        </p:spPr>
        <p:txBody>
          <a:bodyPr anchorCtr="0" anchor="t" bIns="45700" lIns="91425" spcFirstLastPara="1" rIns="91425" wrap="square" tIns="45700">
            <a:spAutoFit/>
          </a:bodyPr>
          <a:lstStyle/>
          <a:p>
            <a:pPr indent="-277246" lvl="0" marL="277246" marR="0" rtl="0" algn="l">
              <a:lnSpc>
                <a:spcPct val="250000"/>
              </a:lnSpc>
              <a:spcBef>
                <a:spcPts val="0"/>
              </a:spcBef>
              <a:spcAft>
                <a:spcPts val="0"/>
              </a:spcAft>
              <a:buClr>
                <a:srgbClr val="575757"/>
              </a:buClr>
              <a:buSzPts val="1940"/>
              <a:buFont typeface="Arial"/>
              <a:buChar char="•"/>
            </a:pPr>
            <a:r>
              <a:rPr lang="en-US" sz="1940">
                <a:solidFill>
                  <a:srgbClr val="575757"/>
                </a:solidFill>
                <a:latin typeface="Open Sans"/>
                <a:ea typeface="Open Sans"/>
                <a:cs typeface="Open Sans"/>
                <a:sym typeface="Open Sans"/>
              </a:rPr>
              <a:t>Tagged declaration starts with the keyword </a:t>
            </a:r>
            <a:r>
              <a:rPr b="1" lang="en-US" sz="1940">
                <a:solidFill>
                  <a:srgbClr val="575757"/>
                </a:solidFill>
                <a:latin typeface="Open Sans"/>
                <a:ea typeface="Open Sans"/>
                <a:cs typeface="Open Sans"/>
                <a:sym typeface="Open Sans"/>
              </a:rPr>
              <a:t>“struct”</a:t>
            </a:r>
            <a:r>
              <a:rPr lang="en-US" sz="1940">
                <a:solidFill>
                  <a:srgbClr val="575757"/>
                </a:solidFill>
                <a:latin typeface="Open Sans"/>
                <a:ea typeface="Open Sans"/>
                <a:cs typeface="Open Sans"/>
                <a:sym typeface="Open Sans"/>
              </a:rPr>
              <a:t> followed by the tag name (structure name).</a:t>
            </a:r>
            <a:endParaRPr/>
          </a:p>
          <a:p>
            <a:pPr indent="0" lvl="0" marL="0" marR="0" rtl="0" algn="l">
              <a:lnSpc>
                <a:spcPct val="150000"/>
              </a:lnSpc>
              <a:spcBef>
                <a:spcPts val="0"/>
              </a:spcBef>
              <a:spcAft>
                <a:spcPts val="0"/>
              </a:spcAft>
              <a:buNone/>
            </a:pPr>
            <a:r>
              <a:rPr lang="en-US" sz="1698">
                <a:solidFill>
                  <a:srgbClr val="00B050"/>
                </a:solidFill>
                <a:latin typeface="Open Sans"/>
                <a:ea typeface="Open Sans"/>
                <a:cs typeface="Open Sans"/>
                <a:sym typeface="Open Sans"/>
              </a:rPr>
              <a:t>struct </a:t>
            </a:r>
            <a:r>
              <a:rPr i="1" lang="en-US" sz="1698">
                <a:solidFill>
                  <a:srgbClr val="00B050"/>
                </a:solidFill>
                <a:latin typeface="Open Sans"/>
                <a:ea typeface="Open Sans"/>
                <a:cs typeface="Open Sans"/>
                <a:sym typeface="Open Sans"/>
              </a:rPr>
              <a:t>tag_name</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data-type var-name1;</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data-type var-name2;</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data-type var-nameN;</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a:t>
            </a:r>
            <a:endParaRPr sz="1698">
              <a:solidFill>
                <a:srgbClr val="00B050"/>
              </a:solidFill>
              <a:latin typeface="Times New Roman"/>
              <a:ea typeface="Times New Roman"/>
              <a:cs typeface="Times New Roman"/>
              <a:sym typeface="Times New Roman"/>
            </a:endParaRPr>
          </a:p>
        </p:txBody>
      </p:sp>
      <p:sp>
        <p:nvSpPr>
          <p:cNvPr id="177" name="Google Shape;177;p7"/>
          <p:cNvSpPr txBox="1"/>
          <p:nvPr/>
        </p:nvSpPr>
        <p:spPr>
          <a:xfrm>
            <a:off x="4617352" y="3383755"/>
            <a:ext cx="2587634" cy="218213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940">
                <a:solidFill>
                  <a:srgbClr val="575757"/>
                </a:solidFill>
                <a:latin typeface="Open Sans"/>
                <a:ea typeface="Open Sans"/>
                <a:cs typeface="Open Sans"/>
                <a:sym typeface="Open Sans"/>
              </a:rPr>
              <a:t>struct </a:t>
            </a:r>
            <a:r>
              <a:rPr i="1" lang="en-US" sz="1940">
                <a:solidFill>
                  <a:srgbClr val="575757"/>
                </a:solidFill>
                <a:latin typeface="Open Sans"/>
                <a:ea typeface="Open Sans"/>
                <a:cs typeface="Open Sans"/>
                <a:sym typeface="Open Sans"/>
              </a:rPr>
              <a:t>product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int </a:t>
            </a:r>
            <a:r>
              <a:rPr i="1" lang="en-US" sz="1940">
                <a:solidFill>
                  <a:srgbClr val="575757"/>
                </a:solidFill>
                <a:latin typeface="Open Sans"/>
                <a:ea typeface="Open Sans"/>
                <a:cs typeface="Open Sans"/>
                <a:sym typeface="Open Sans"/>
              </a:rPr>
              <a:t>pid</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char </a:t>
            </a:r>
            <a:r>
              <a:rPr i="1" lang="en-US" sz="1940">
                <a:solidFill>
                  <a:srgbClr val="575757"/>
                </a:solidFill>
                <a:latin typeface="Open Sans"/>
                <a:ea typeface="Open Sans"/>
                <a:cs typeface="Open Sans"/>
                <a:sym typeface="Open Sans"/>
              </a:rPr>
              <a:t>name</a:t>
            </a:r>
            <a:r>
              <a:rPr lang="en-US" sz="1940">
                <a:solidFill>
                  <a:srgbClr val="575757"/>
                </a:solidFill>
                <a:latin typeface="Open Sans"/>
                <a:ea typeface="Open Sans"/>
                <a:cs typeface="Open Sans"/>
                <a:sym typeface="Open Sans"/>
              </a:rPr>
              <a:t>[20];</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int </a:t>
            </a:r>
            <a:r>
              <a:rPr i="1" lang="en-US" sz="1940">
                <a:solidFill>
                  <a:srgbClr val="575757"/>
                </a:solidFill>
                <a:latin typeface="Open Sans"/>
                <a:ea typeface="Open Sans"/>
                <a:cs typeface="Open Sans"/>
                <a:sym typeface="Open Sans"/>
              </a:rPr>
              <a:t>qnt</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float </a:t>
            </a:r>
            <a:r>
              <a:rPr i="1" lang="en-US" sz="1940">
                <a:solidFill>
                  <a:srgbClr val="575757"/>
                </a:solidFill>
                <a:latin typeface="Open Sans"/>
                <a:ea typeface="Open Sans"/>
                <a:cs typeface="Open Sans"/>
                <a:sym typeface="Open Sans"/>
              </a:rPr>
              <a:t>price</a:t>
            </a:r>
            <a:r>
              <a:rPr lang="en-US" sz="1940">
                <a:solidFill>
                  <a:srgbClr val="575757"/>
                </a:solidFill>
                <a:latin typeface="Open Sans"/>
                <a:ea typeface="Open Sans"/>
                <a:cs typeface="Open Sans"/>
                <a:sym typeface="Open Sans"/>
              </a:rPr>
              <a:t>;</a:t>
            </a:r>
            <a:br>
              <a:rPr lang="en-US" sz="1940">
                <a:solidFill>
                  <a:schemeClr val="dk1"/>
                </a:solidFill>
                <a:latin typeface="Calibri"/>
                <a:ea typeface="Calibri"/>
                <a:cs typeface="Calibri"/>
                <a:sym typeface="Calibri"/>
              </a:rPr>
            </a:br>
            <a:r>
              <a:rPr lang="en-US" sz="1940">
                <a:solidFill>
                  <a:srgbClr val="575757"/>
                </a:solidFill>
                <a:latin typeface="Open Sans"/>
                <a:ea typeface="Open Sans"/>
                <a:cs typeface="Open Sans"/>
                <a:sym typeface="Open Sans"/>
              </a:rPr>
              <a:t>};</a:t>
            </a:r>
            <a:endParaRPr sz="194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8"/>
          <p:cNvSpPr/>
          <p:nvPr/>
        </p:nvSpPr>
        <p:spPr>
          <a:xfrm>
            <a:off x="-20751" y="-25029"/>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183" name="Google Shape;183;p8"/>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4" name="Google Shape;184;p8"/>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5" name="Google Shape;185;p8"/>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6" name="Google Shape;186;p8"/>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187" name="Google Shape;187;p8"/>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88" name="Google Shape;188;p8"/>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189" name="Google Shape;189;p8"/>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190" name="Google Shape;190;p8"/>
          <p:cNvSpPr txBox="1"/>
          <p:nvPr/>
        </p:nvSpPr>
        <p:spPr>
          <a:xfrm>
            <a:off x="920732" y="1626898"/>
            <a:ext cx="10535367" cy="5032340"/>
          </a:xfrm>
          <a:prstGeom prst="rect">
            <a:avLst/>
          </a:prstGeom>
          <a:noFill/>
          <a:ln>
            <a:noFill/>
          </a:ln>
        </p:spPr>
        <p:txBody>
          <a:bodyPr anchorCtr="0" anchor="t" bIns="45700" lIns="91425" spcFirstLastPara="1" rIns="91425" wrap="square" tIns="45700">
            <a:spAutoFit/>
          </a:bodyPr>
          <a:lstStyle/>
          <a:p>
            <a:pPr indent="-277246" lvl="0" marL="277246" marR="0" rtl="0" algn="l">
              <a:lnSpc>
                <a:spcPct val="250000"/>
              </a:lnSpc>
              <a:spcBef>
                <a:spcPts val="0"/>
              </a:spcBef>
              <a:spcAft>
                <a:spcPts val="0"/>
              </a:spcAft>
              <a:buClr>
                <a:srgbClr val="575757"/>
              </a:buClr>
              <a:buSzPts val="1940"/>
              <a:buFont typeface="Arial"/>
              <a:buChar char="•"/>
            </a:pPr>
            <a:r>
              <a:rPr lang="en-US" sz="1940">
                <a:solidFill>
                  <a:srgbClr val="575757"/>
                </a:solidFill>
                <a:latin typeface="Open Sans"/>
                <a:ea typeface="Open Sans"/>
                <a:cs typeface="Open Sans"/>
                <a:sym typeface="Open Sans"/>
              </a:rPr>
              <a:t>Typedef declaration differs from tagged declaration in two ways:</a:t>
            </a:r>
            <a:endParaRPr/>
          </a:p>
          <a:p>
            <a:pPr indent="-277246" lvl="0" marL="277246" marR="0" rtl="0" algn="l">
              <a:lnSpc>
                <a:spcPct val="250000"/>
              </a:lnSpc>
              <a:spcBef>
                <a:spcPts val="0"/>
              </a:spcBef>
              <a:spcAft>
                <a:spcPts val="0"/>
              </a:spcAft>
              <a:buClr>
                <a:srgbClr val="575757"/>
              </a:buClr>
              <a:buSzPts val="1940"/>
              <a:buFont typeface="Arial"/>
              <a:buChar char="•"/>
            </a:pPr>
            <a:r>
              <a:rPr lang="en-US" sz="1940">
                <a:solidFill>
                  <a:srgbClr val="575757"/>
                </a:solidFill>
                <a:latin typeface="Open Sans"/>
                <a:ea typeface="Open Sans"/>
                <a:cs typeface="Open Sans"/>
                <a:sym typeface="Open Sans"/>
              </a:rPr>
              <a:t>Keyword “typedef” is placed at the beginning of the declaration.</a:t>
            </a:r>
            <a:endParaRPr/>
          </a:p>
          <a:p>
            <a:pPr indent="-277246" lvl="0" marL="277246" marR="0" rtl="0" algn="l">
              <a:lnSpc>
                <a:spcPct val="250000"/>
              </a:lnSpc>
              <a:spcBef>
                <a:spcPts val="0"/>
              </a:spcBef>
              <a:spcAft>
                <a:spcPts val="0"/>
              </a:spcAft>
              <a:buClr>
                <a:srgbClr val="575757"/>
              </a:buClr>
              <a:buSzPts val="1940"/>
              <a:buFont typeface="Arial"/>
              <a:buChar char="•"/>
            </a:pPr>
            <a:r>
              <a:rPr lang="en-US" sz="1940">
                <a:solidFill>
                  <a:srgbClr val="575757"/>
                </a:solidFill>
                <a:latin typeface="Open Sans"/>
                <a:ea typeface="Open Sans"/>
                <a:cs typeface="Open Sans"/>
                <a:sym typeface="Open Sans"/>
              </a:rPr>
              <a:t>It requires identifier at the end of structure block (“}”) and before the semicolon (;).</a:t>
            </a:r>
            <a:endParaRPr/>
          </a:p>
          <a:p>
            <a:pPr indent="0" lvl="0" marL="0" marR="0" rtl="0" algn="l">
              <a:lnSpc>
                <a:spcPct val="150000"/>
              </a:lnSpc>
              <a:spcBef>
                <a:spcPts val="0"/>
              </a:spcBef>
              <a:spcAft>
                <a:spcPts val="0"/>
              </a:spcAft>
              <a:buNone/>
            </a:pPr>
            <a:r>
              <a:rPr lang="en-US" sz="1698">
                <a:solidFill>
                  <a:srgbClr val="00B050"/>
                </a:solidFill>
                <a:latin typeface="Open Sans"/>
                <a:ea typeface="Open Sans"/>
                <a:cs typeface="Open Sans"/>
                <a:sym typeface="Open Sans"/>
              </a:rPr>
              <a:t>typedef  struct</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data-type var-name1;</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data-type var-name2;</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data-type var-nameN;</a:t>
            </a:r>
            <a:br>
              <a:rPr lang="en-US" sz="1698">
                <a:solidFill>
                  <a:srgbClr val="00B050"/>
                </a:solidFill>
                <a:latin typeface="Calibri"/>
                <a:ea typeface="Calibri"/>
                <a:cs typeface="Calibri"/>
                <a:sym typeface="Calibri"/>
              </a:rPr>
            </a:br>
            <a:r>
              <a:rPr lang="en-US" sz="1698">
                <a:solidFill>
                  <a:srgbClr val="00B050"/>
                </a:solidFill>
                <a:latin typeface="Open Sans"/>
                <a:ea typeface="Open Sans"/>
                <a:cs typeface="Open Sans"/>
                <a:sym typeface="Open Sans"/>
              </a:rPr>
              <a:t>}</a:t>
            </a:r>
            <a:r>
              <a:rPr i="1" lang="en-US" sz="1698">
                <a:solidFill>
                  <a:srgbClr val="00B050"/>
                </a:solidFill>
                <a:latin typeface="Open Sans"/>
                <a:ea typeface="Open Sans"/>
                <a:cs typeface="Open Sans"/>
                <a:sym typeface="Open Sans"/>
              </a:rPr>
              <a:t>identifier</a:t>
            </a:r>
            <a:r>
              <a:rPr lang="en-US" sz="1698">
                <a:solidFill>
                  <a:srgbClr val="00B050"/>
                </a:solidFill>
                <a:latin typeface="Open Sans"/>
                <a:ea typeface="Open Sans"/>
                <a:cs typeface="Open Sans"/>
                <a:sym typeface="Open Sans"/>
              </a:rPr>
              <a:t>;</a:t>
            </a:r>
            <a:endParaRPr sz="1698">
              <a:solidFill>
                <a:srgbClr val="00B050"/>
              </a:solidFill>
              <a:latin typeface="Times New Roman"/>
              <a:ea typeface="Times New Roman"/>
              <a:cs typeface="Times New Roman"/>
              <a:sym typeface="Times New Roman"/>
            </a:endParaRPr>
          </a:p>
        </p:txBody>
      </p:sp>
      <p:sp>
        <p:nvSpPr>
          <p:cNvPr id="191" name="Google Shape;191;p8"/>
          <p:cNvSpPr txBox="1"/>
          <p:nvPr/>
        </p:nvSpPr>
        <p:spPr>
          <a:xfrm>
            <a:off x="5449092" y="3937285"/>
            <a:ext cx="3324070" cy="2795381"/>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698">
                <a:solidFill>
                  <a:srgbClr val="575757"/>
                </a:solidFill>
                <a:latin typeface="Open Sans"/>
                <a:ea typeface="Open Sans"/>
                <a:cs typeface="Open Sans"/>
                <a:sym typeface="Open Sans"/>
              </a:rPr>
              <a:t>typedef struct</a:t>
            </a:r>
            <a:br>
              <a:rPr lang="en-US" sz="1698">
                <a:solidFill>
                  <a:schemeClr val="dk1"/>
                </a:solidFill>
                <a:latin typeface="Calibri"/>
                <a:ea typeface="Calibri"/>
                <a:cs typeface="Calibri"/>
                <a:sym typeface="Calibri"/>
              </a:rPr>
            </a:br>
            <a:r>
              <a:rPr lang="en-US" sz="1698">
                <a:solidFill>
                  <a:srgbClr val="575757"/>
                </a:solidFill>
                <a:latin typeface="Open Sans"/>
                <a:ea typeface="Open Sans"/>
                <a:cs typeface="Open Sans"/>
                <a:sym typeface="Open Sans"/>
              </a:rPr>
              <a:t>{</a:t>
            </a:r>
            <a:br>
              <a:rPr lang="en-US" sz="1698">
                <a:solidFill>
                  <a:schemeClr val="dk1"/>
                </a:solidFill>
                <a:latin typeface="Calibri"/>
                <a:ea typeface="Calibri"/>
                <a:cs typeface="Calibri"/>
                <a:sym typeface="Calibri"/>
              </a:rPr>
            </a:br>
            <a:r>
              <a:rPr lang="en-US" sz="1698">
                <a:solidFill>
                  <a:srgbClr val="575757"/>
                </a:solidFill>
                <a:latin typeface="Open Sans"/>
                <a:ea typeface="Open Sans"/>
                <a:cs typeface="Open Sans"/>
                <a:sym typeface="Open Sans"/>
              </a:rPr>
              <a:t>int pid;</a:t>
            </a:r>
            <a:br>
              <a:rPr lang="en-US" sz="1698">
                <a:solidFill>
                  <a:schemeClr val="dk1"/>
                </a:solidFill>
                <a:latin typeface="Calibri"/>
                <a:ea typeface="Calibri"/>
                <a:cs typeface="Calibri"/>
                <a:sym typeface="Calibri"/>
              </a:rPr>
            </a:br>
            <a:r>
              <a:rPr lang="en-US" sz="1698">
                <a:solidFill>
                  <a:srgbClr val="575757"/>
                </a:solidFill>
                <a:latin typeface="Open Sans"/>
                <a:ea typeface="Open Sans"/>
                <a:cs typeface="Open Sans"/>
                <a:sym typeface="Open Sans"/>
              </a:rPr>
              <a:t>char name[20];</a:t>
            </a:r>
            <a:br>
              <a:rPr lang="en-US" sz="1698">
                <a:solidFill>
                  <a:schemeClr val="dk1"/>
                </a:solidFill>
                <a:latin typeface="Calibri"/>
                <a:ea typeface="Calibri"/>
                <a:cs typeface="Calibri"/>
                <a:sym typeface="Calibri"/>
              </a:rPr>
            </a:br>
            <a:r>
              <a:rPr lang="en-US" sz="1698">
                <a:solidFill>
                  <a:srgbClr val="575757"/>
                </a:solidFill>
                <a:latin typeface="Open Sans"/>
                <a:ea typeface="Open Sans"/>
                <a:cs typeface="Open Sans"/>
                <a:sym typeface="Open Sans"/>
              </a:rPr>
              <a:t>int qnt;</a:t>
            </a:r>
            <a:br>
              <a:rPr lang="en-US" sz="1698">
                <a:solidFill>
                  <a:schemeClr val="dk1"/>
                </a:solidFill>
                <a:latin typeface="Calibri"/>
                <a:ea typeface="Calibri"/>
                <a:cs typeface="Calibri"/>
                <a:sym typeface="Calibri"/>
              </a:rPr>
            </a:br>
            <a:r>
              <a:rPr lang="en-US" sz="1698">
                <a:solidFill>
                  <a:srgbClr val="575757"/>
                </a:solidFill>
                <a:latin typeface="Open Sans"/>
                <a:ea typeface="Open Sans"/>
                <a:cs typeface="Open Sans"/>
                <a:sym typeface="Open Sans"/>
              </a:rPr>
              <a:t>float price;</a:t>
            </a:r>
            <a:br>
              <a:rPr lang="en-US" sz="1698">
                <a:solidFill>
                  <a:schemeClr val="dk1"/>
                </a:solidFill>
                <a:latin typeface="Calibri"/>
                <a:ea typeface="Calibri"/>
                <a:cs typeface="Calibri"/>
                <a:sym typeface="Calibri"/>
              </a:rPr>
            </a:br>
            <a:r>
              <a:rPr lang="en-US" sz="1698">
                <a:solidFill>
                  <a:srgbClr val="575757"/>
                </a:solidFill>
                <a:latin typeface="Open Sans"/>
                <a:ea typeface="Open Sans"/>
                <a:cs typeface="Open Sans"/>
                <a:sym typeface="Open Sans"/>
              </a:rPr>
              <a:t>} </a:t>
            </a:r>
            <a:r>
              <a:rPr i="1" lang="en-US" sz="1698">
                <a:solidFill>
                  <a:srgbClr val="575757"/>
                </a:solidFill>
                <a:latin typeface="Open Sans"/>
                <a:ea typeface="Open Sans"/>
                <a:cs typeface="Open Sans"/>
                <a:sym typeface="Open Sans"/>
              </a:rPr>
              <a:t>product</a:t>
            </a:r>
            <a:r>
              <a:rPr lang="en-US" sz="1698">
                <a:solidFill>
                  <a:srgbClr val="575757"/>
                </a:solidFill>
                <a:latin typeface="Open Sans"/>
                <a:ea typeface="Open Sans"/>
                <a:cs typeface="Open Sans"/>
                <a:sym typeface="Open Sans"/>
              </a:rPr>
              <a:t>;</a:t>
            </a:r>
            <a:endParaRPr sz="1698">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p:nvPr/>
        </p:nvSpPr>
        <p:spPr>
          <a:xfrm>
            <a:off x="-20751" y="0"/>
            <a:ext cx="12194995" cy="6858000"/>
          </a:xfrm>
          <a:prstGeom prst="rect">
            <a:avLst/>
          </a:prstGeom>
          <a:solidFill>
            <a:schemeClr val="lt1">
              <a:alpha val="98823"/>
            </a:schemeClr>
          </a:solidFill>
          <a:ln cap="flat" cmpd="sng" w="76200">
            <a:solidFill>
              <a:srgbClr val="005893"/>
            </a:solidFill>
            <a:prstDash val="solid"/>
            <a:miter lim="800000"/>
            <a:headEnd len="sm" w="sm" type="none"/>
            <a:tailEnd len="sm" w="sm" type="none"/>
          </a:ln>
        </p:spPr>
        <p:txBody>
          <a:bodyPr anchorCtr="0" anchor="ctr" bIns="27700" lIns="55425" spcFirstLastPara="1" rIns="55425" wrap="square" tIns="27700">
            <a:noAutofit/>
          </a:bodyPr>
          <a:lstStyle/>
          <a:p>
            <a:pPr indent="0" lvl="0" marL="0" marR="0" rtl="0" algn="ctr">
              <a:spcBef>
                <a:spcPts val="0"/>
              </a:spcBef>
              <a:spcAft>
                <a:spcPts val="0"/>
              </a:spcAft>
              <a:buNone/>
            </a:pPr>
            <a:r>
              <a:t/>
            </a:r>
            <a:endParaRPr sz="1092">
              <a:solidFill>
                <a:srgbClr val="FFFFFF"/>
              </a:solidFill>
              <a:latin typeface="Calibri"/>
              <a:ea typeface="Calibri"/>
              <a:cs typeface="Calibri"/>
              <a:sym typeface="Calibri"/>
            </a:endParaRPr>
          </a:p>
        </p:txBody>
      </p:sp>
      <p:sp>
        <p:nvSpPr>
          <p:cNvPr id="197" name="Google Shape;197;p9"/>
          <p:cNvSpPr/>
          <p:nvPr/>
        </p:nvSpPr>
        <p:spPr>
          <a:xfrm>
            <a:off x="609793" y="182906"/>
            <a:ext cx="430309" cy="430310"/>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98" name="Google Shape;198;p9"/>
          <p:cNvSpPr/>
          <p:nvPr/>
        </p:nvSpPr>
        <p:spPr>
          <a:xfrm>
            <a:off x="1812157" y="438011"/>
            <a:ext cx="34656" cy="34656"/>
          </a:xfrm>
          <a:custGeom>
            <a:rect b="b" l="l" r="r" t="t"/>
            <a:pathLst>
              <a:path extrusionOk="0" h="56515" w="56514">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extrusionOk="0" h="56515" w="56514">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199" name="Google Shape;199;p9"/>
          <p:cNvSpPr/>
          <p:nvPr/>
        </p:nvSpPr>
        <p:spPr>
          <a:xfrm>
            <a:off x="1821783" y="445713"/>
            <a:ext cx="15403" cy="19253"/>
          </a:xfrm>
          <a:custGeom>
            <a:rect b="b" l="l" r="r" t="t"/>
            <a:pathLst>
              <a:path extrusionOk="0" h="31750" w="2540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extrusionOk="0" h="31750" w="2540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extrusionOk="0" h="31750" w="2540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0" name="Google Shape;200;p9"/>
          <p:cNvSpPr txBox="1"/>
          <p:nvPr/>
        </p:nvSpPr>
        <p:spPr>
          <a:xfrm>
            <a:off x="1105563" y="273396"/>
            <a:ext cx="831739" cy="296731"/>
          </a:xfrm>
          <a:prstGeom prst="rect">
            <a:avLst/>
          </a:prstGeom>
          <a:noFill/>
          <a:ln>
            <a:noFill/>
          </a:ln>
        </p:spPr>
        <p:txBody>
          <a:bodyPr anchorCtr="0" anchor="t" bIns="0" lIns="0" spcFirstLastPara="1" rIns="0" wrap="square" tIns="10375">
            <a:spAutoFit/>
          </a:bodyPr>
          <a:lstStyle/>
          <a:p>
            <a:pPr indent="0" lvl="0" marL="7701" marR="0" rtl="0" algn="l">
              <a:lnSpc>
                <a:spcPct val="118901"/>
              </a:lnSpc>
              <a:spcBef>
                <a:spcPts val="0"/>
              </a:spcBef>
              <a:spcAft>
                <a:spcPts val="0"/>
              </a:spcAft>
              <a:buNone/>
            </a:pPr>
            <a:r>
              <a:rPr b="1" lang="en-US" sz="910">
                <a:solidFill>
                  <a:srgbClr val="231F20"/>
                </a:solidFill>
                <a:latin typeface="Helvetica Neue"/>
                <a:ea typeface="Helvetica Neue"/>
                <a:cs typeface="Helvetica Neue"/>
                <a:sym typeface="Helvetica Neue"/>
              </a:rPr>
              <a:t>RV College of </a:t>
            </a:r>
            <a:endParaRPr/>
          </a:p>
          <a:p>
            <a:pPr indent="0" lvl="0" marL="7701" marR="0" rtl="0" algn="l">
              <a:lnSpc>
                <a:spcPct val="118901"/>
              </a:lnSpc>
              <a:spcBef>
                <a:spcPts val="81"/>
              </a:spcBef>
              <a:spcAft>
                <a:spcPts val="0"/>
              </a:spcAft>
              <a:buNone/>
            </a:pPr>
            <a:r>
              <a:rPr b="1" lang="en-US" sz="910">
                <a:solidFill>
                  <a:srgbClr val="231F20"/>
                </a:solidFill>
                <a:latin typeface="Helvetica Neue"/>
                <a:ea typeface="Helvetica Neue"/>
                <a:cs typeface="Helvetica Neue"/>
                <a:sym typeface="Helvetica Neue"/>
              </a:rPr>
              <a:t>Engineering</a:t>
            </a:r>
            <a:endParaRPr b="1" sz="910">
              <a:solidFill>
                <a:schemeClr val="dk1"/>
              </a:solidFill>
              <a:latin typeface="Helvetica Neue"/>
              <a:ea typeface="Helvetica Neue"/>
              <a:cs typeface="Helvetica Neue"/>
              <a:sym typeface="Helvetica Neue"/>
            </a:endParaRPr>
          </a:p>
        </p:txBody>
      </p:sp>
      <p:sp>
        <p:nvSpPr>
          <p:cNvPr id="201" name="Google Shape;201;p9"/>
          <p:cNvSpPr/>
          <p:nvPr/>
        </p:nvSpPr>
        <p:spPr>
          <a:xfrm>
            <a:off x="611718" y="722959"/>
            <a:ext cx="11235221" cy="0"/>
          </a:xfrm>
          <a:custGeom>
            <a:rect b="b" l="l" r="r" t="t"/>
            <a:pathLst>
              <a:path extrusionOk="0" h="120000" w="18527395">
                <a:moveTo>
                  <a:pt x="0" y="0"/>
                </a:moveTo>
                <a:lnTo>
                  <a:pt x="18526859" y="0"/>
                </a:lnTo>
              </a:path>
            </a:pathLst>
          </a:custGeom>
          <a:noFill/>
          <a:ln cap="flat" cmpd="sng" w="15700">
            <a:solidFill>
              <a:srgbClr val="5E6DB3"/>
            </a:solidFill>
            <a:prstDash val="solid"/>
            <a:round/>
            <a:headEnd len="med" w="med" type="none"/>
            <a:tailEnd len="med" w="med" type="none"/>
          </a:ln>
        </p:spPr>
        <p:txBody>
          <a:bodyPr anchorCtr="0" anchor="t" bIns="0" lIns="0" spcFirstLastPara="1" rIns="0" wrap="square" tIns="0">
            <a:noAutofit/>
          </a:bodyPr>
          <a:lstStyle/>
          <a:p>
            <a:pPr indent="0" lvl="0" marL="0" marR="0" rtl="0" algn="l">
              <a:spcBef>
                <a:spcPts val="0"/>
              </a:spcBef>
              <a:spcAft>
                <a:spcPts val="0"/>
              </a:spcAft>
              <a:buNone/>
            </a:pPr>
            <a:r>
              <a:t/>
            </a:r>
            <a:endParaRPr sz="1092">
              <a:solidFill>
                <a:schemeClr val="dk1"/>
              </a:solidFill>
              <a:latin typeface="Calibri"/>
              <a:ea typeface="Calibri"/>
              <a:cs typeface="Calibri"/>
              <a:sym typeface="Calibri"/>
            </a:endParaRPr>
          </a:p>
        </p:txBody>
      </p:sp>
      <p:sp>
        <p:nvSpPr>
          <p:cNvPr id="202" name="Google Shape;202;p9"/>
          <p:cNvSpPr txBox="1"/>
          <p:nvPr>
            <p:ph type="title"/>
          </p:nvPr>
        </p:nvSpPr>
        <p:spPr>
          <a:xfrm>
            <a:off x="9376750" y="247404"/>
            <a:ext cx="2462488" cy="574709"/>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90000"/>
              </a:lnSpc>
              <a:spcBef>
                <a:spcPts val="0"/>
              </a:spcBef>
              <a:spcAft>
                <a:spcPts val="0"/>
              </a:spcAft>
              <a:buClr>
                <a:schemeClr val="dk1"/>
              </a:buClr>
              <a:buSzPct val="100000"/>
              <a:buFont typeface="Playfair Display"/>
              <a:buNone/>
            </a:pPr>
            <a:r>
              <a:rPr lang="en-US">
                <a:latin typeface="Playfair Display"/>
                <a:ea typeface="Playfair Display"/>
                <a:cs typeface="Playfair Display"/>
                <a:sym typeface="Playfair Display"/>
              </a:rPr>
              <a:t>Go, change the world</a:t>
            </a:r>
            <a:endParaRPr/>
          </a:p>
        </p:txBody>
      </p:sp>
      <p:sp>
        <p:nvSpPr>
          <p:cNvPr id="203" name="Google Shape;203;p9"/>
          <p:cNvSpPr txBox="1"/>
          <p:nvPr/>
        </p:nvSpPr>
        <p:spPr>
          <a:xfrm>
            <a:off x="825429" y="841366"/>
            <a:ext cx="7947733" cy="634404"/>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668">
                <a:solidFill>
                  <a:schemeClr val="dk1"/>
                </a:solidFill>
                <a:latin typeface="Times New Roman"/>
                <a:ea typeface="Times New Roman"/>
                <a:cs typeface="Times New Roman"/>
                <a:sym typeface="Times New Roman"/>
              </a:rPr>
              <a:t>Declaring structures and structure variables</a:t>
            </a:r>
            <a:endParaRPr/>
          </a:p>
        </p:txBody>
      </p:sp>
      <p:sp>
        <p:nvSpPr>
          <p:cNvPr id="204" name="Google Shape;204;p9"/>
          <p:cNvSpPr txBox="1"/>
          <p:nvPr/>
        </p:nvSpPr>
        <p:spPr>
          <a:xfrm>
            <a:off x="504862" y="1565288"/>
            <a:ext cx="10535367" cy="3770456"/>
          </a:xfrm>
          <a:prstGeom prst="rect">
            <a:avLst/>
          </a:prstGeom>
          <a:noFill/>
          <a:ln>
            <a:noFill/>
          </a:ln>
        </p:spPr>
        <p:txBody>
          <a:bodyPr anchorCtr="0" anchor="t" bIns="45700" lIns="91425" spcFirstLastPara="1" rIns="91425" wrap="square" tIns="45700">
            <a:spAutoFit/>
          </a:bodyPr>
          <a:lstStyle/>
          <a:p>
            <a:pPr indent="-277246" lvl="0" marL="277246"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Once structure is declared we can create variables of structure type.</a:t>
            </a:r>
            <a:endParaRPr/>
          </a:p>
          <a:p>
            <a:pPr indent="-277246" lvl="0" marL="277246" marR="0" rtl="0" algn="l">
              <a:lnSpc>
                <a:spcPct val="250000"/>
              </a:lnSpc>
              <a:spcBef>
                <a:spcPts val="0"/>
              </a:spcBef>
              <a:spcAft>
                <a:spcPts val="0"/>
              </a:spcAft>
              <a:buClr>
                <a:schemeClr val="dk1"/>
              </a:buClr>
              <a:buSzPts val="1940"/>
              <a:buFont typeface="Arial"/>
              <a:buChar char="•"/>
            </a:pPr>
            <a:r>
              <a:rPr lang="en-US" sz="1940">
                <a:solidFill>
                  <a:schemeClr val="dk1"/>
                </a:solidFill>
                <a:latin typeface="Times New Roman"/>
                <a:ea typeface="Times New Roman"/>
                <a:cs typeface="Times New Roman"/>
                <a:sym typeface="Times New Roman"/>
              </a:rPr>
              <a:t>Structure variable can be declared either globally or locally.</a:t>
            </a:r>
            <a:endParaRPr/>
          </a:p>
          <a:p>
            <a:pPr indent="0" lvl="0" marL="0" marR="0" rtl="0" algn="l">
              <a:lnSpc>
                <a:spcPct val="150000"/>
              </a:lnSpc>
              <a:spcBef>
                <a:spcPts val="0"/>
              </a:spcBef>
              <a:spcAft>
                <a:spcPts val="0"/>
              </a:spcAft>
              <a:buNone/>
            </a:pPr>
            <a:r>
              <a:rPr b="1" lang="en-US" sz="1940">
                <a:solidFill>
                  <a:srgbClr val="575757"/>
                </a:solidFill>
                <a:latin typeface="Times New Roman"/>
                <a:ea typeface="Times New Roman"/>
                <a:cs typeface="Times New Roman"/>
                <a:sym typeface="Times New Roman"/>
              </a:rPr>
              <a:t>Global declaration of structure variable:</a:t>
            </a:r>
            <a:endParaRPr/>
          </a:p>
          <a:p>
            <a:pPr indent="-123190" lvl="0" marL="0" marR="0" rtl="0" algn="l">
              <a:lnSpc>
                <a:spcPct val="150000"/>
              </a:lnSpc>
              <a:spcBef>
                <a:spcPts val="0"/>
              </a:spcBef>
              <a:spcAft>
                <a:spcPts val="0"/>
              </a:spcAft>
              <a:buClr>
                <a:srgbClr val="575757"/>
              </a:buClr>
              <a:buSzPts val="1940"/>
              <a:buFont typeface="Times New Roman"/>
              <a:buChar char="•"/>
            </a:pPr>
            <a:r>
              <a:rPr lang="en-US" sz="1940">
                <a:solidFill>
                  <a:srgbClr val="575757"/>
                </a:solidFill>
                <a:latin typeface="Times New Roman"/>
                <a:ea typeface="Times New Roman"/>
                <a:cs typeface="Times New Roman"/>
                <a:sym typeface="Times New Roman"/>
              </a:rPr>
              <a:t>When we declare structure variable outside the </a:t>
            </a:r>
            <a:r>
              <a:rPr i="1" lang="en-US" sz="1940">
                <a:solidFill>
                  <a:srgbClr val="575757"/>
                </a:solidFill>
                <a:latin typeface="Times New Roman"/>
                <a:ea typeface="Times New Roman"/>
                <a:cs typeface="Times New Roman"/>
                <a:sym typeface="Times New Roman"/>
              </a:rPr>
              <a:t>main ()</a:t>
            </a:r>
            <a:r>
              <a:rPr lang="en-US" sz="1940">
                <a:solidFill>
                  <a:srgbClr val="575757"/>
                </a:solidFill>
                <a:latin typeface="Times New Roman"/>
                <a:ea typeface="Times New Roman"/>
                <a:cs typeface="Times New Roman"/>
                <a:sym typeface="Times New Roman"/>
              </a:rPr>
              <a:t> function then it becomes global and it can be accessed from anywhere within the program.</a:t>
            </a:r>
            <a:endParaRPr/>
          </a:p>
          <a:p>
            <a:pPr indent="-123190" lvl="0" marL="0" marR="0" rtl="0" algn="l">
              <a:lnSpc>
                <a:spcPct val="150000"/>
              </a:lnSpc>
              <a:spcBef>
                <a:spcPts val="0"/>
              </a:spcBef>
              <a:spcAft>
                <a:spcPts val="0"/>
              </a:spcAft>
              <a:buClr>
                <a:srgbClr val="575757"/>
              </a:buClr>
              <a:buSzPts val="1940"/>
              <a:buFont typeface="Times New Roman"/>
              <a:buChar char="•"/>
            </a:pPr>
            <a:r>
              <a:rPr lang="en-US" sz="1940">
                <a:solidFill>
                  <a:srgbClr val="575757"/>
                </a:solidFill>
                <a:latin typeface="Times New Roman"/>
                <a:ea typeface="Times New Roman"/>
                <a:cs typeface="Times New Roman"/>
                <a:sym typeface="Times New Roman"/>
              </a:rPr>
              <a:t>Structure variable can be declared using the following syntax:</a:t>
            </a:r>
            <a:endParaRPr/>
          </a:p>
          <a:p>
            <a:pPr indent="0" lvl="0" marL="0" marR="0" rtl="0" algn="l">
              <a:lnSpc>
                <a:spcPct val="150000"/>
              </a:lnSpc>
              <a:spcBef>
                <a:spcPts val="0"/>
              </a:spcBef>
              <a:spcAft>
                <a:spcPts val="0"/>
              </a:spcAft>
              <a:buNone/>
            </a:pPr>
            <a:r>
              <a:rPr b="1" lang="en-US" sz="1940">
                <a:solidFill>
                  <a:srgbClr val="666666"/>
                </a:solidFill>
                <a:latin typeface="Times New Roman"/>
                <a:ea typeface="Times New Roman"/>
                <a:cs typeface="Times New Roman"/>
                <a:sym typeface="Times New Roman"/>
              </a:rPr>
              <a:t>struct</a:t>
            </a:r>
            <a:r>
              <a:rPr lang="en-US" sz="1940">
                <a:solidFill>
                  <a:srgbClr val="666666"/>
                </a:solidFill>
                <a:latin typeface="Times New Roman"/>
                <a:ea typeface="Times New Roman"/>
                <a:cs typeface="Times New Roman"/>
                <a:sym typeface="Times New Roman"/>
              </a:rPr>
              <a:t> &lt;</a:t>
            </a:r>
            <a:r>
              <a:rPr i="1" lang="en-US" sz="1940">
                <a:solidFill>
                  <a:srgbClr val="666666"/>
                </a:solidFill>
                <a:latin typeface="Times New Roman"/>
                <a:ea typeface="Times New Roman"/>
                <a:cs typeface="Times New Roman"/>
                <a:sym typeface="Times New Roman"/>
              </a:rPr>
              <a:t>struct_name</a:t>
            </a:r>
            <a:r>
              <a:rPr lang="en-US" sz="1940">
                <a:solidFill>
                  <a:srgbClr val="666666"/>
                </a:solidFill>
                <a:latin typeface="Times New Roman"/>
                <a:ea typeface="Times New Roman"/>
                <a:cs typeface="Times New Roman"/>
                <a:sym typeface="Times New Roman"/>
              </a:rPr>
              <a:t>&gt; var-name;</a:t>
            </a:r>
            <a:r>
              <a:rPr lang="en-US" sz="1940">
                <a:solidFill>
                  <a:schemeClr val="dk1"/>
                </a:solidFill>
                <a:latin typeface="Times New Roman"/>
                <a:ea typeface="Times New Roman"/>
                <a:cs typeface="Times New Roman"/>
                <a:sym typeface="Times New Roman"/>
              </a:rPr>
              <a:t> </a:t>
            </a:r>
            <a:endParaRPr sz="194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2023-03-16T04:31:11Z</dcterms:created>
  <dc:creator>Veena Gadad</dc:creator>
</cp:coreProperties>
</file>