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95" r:id="rId2"/>
    <p:sldId id="294" r:id="rId3"/>
    <p:sldId id="293" r:id="rId4"/>
    <p:sldId id="258" r:id="rId5"/>
    <p:sldId id="259" r:id="rId6"/>
    <p:sldId id="296" r:id="rId7"/>
    <p:sldId id="260" r:id="rId8"/>
    <p:sldId id="261" r:id="rId9"/>
    <p:sldId id="277" r:id="rId10"/>
    <p:sldId id="262" r:id="rId11"/>
    <p:sldId id="278" r:id="rId12"/>
    <p:sldId id="276" r:id="rId13"/>
    <p:sldId id="279" r:id="rId14"/>
    <p:sldId id="280" r:id="rId15"/>
    <p:sldId id="263" r:id="rId16"/>
    <p:sldId id="272" r:id="rId17"/>
    <p:sldId id="282" r:id="rId18"/>
    <p:sldId id="281" r:id="rId19"/>
    <p:sldId id="283" r:id="rId20"/>
    <p:sldId id="265" r:id="rId21"/>
    <p:sldId id="284" r:id="rId22"/>
    <p:sldId id="274" r:id="rId23"/>
    <p:sldId id="275" r:id="rId24"/>
    <p:sldId id="264" r:id="rId25"/>
    <p:sldId id="270" r:id="rId26"/>
    <p:sldId id="285" r:id="rId27"/>
    <p:sldId id="287" r:id="rId28"/>
    <p:sldId id="288" r:id="rId29"/>
    <p:sldId id="266" r:id="rId30"/>
    <p:sldId id="267" r:id="rId31"/>
    <p:sldId id="268" r:id="rId32"/>
    <p:sldId id="289" r:id="rId33"/>
    <p:sldId id="290" r:id="rId34"/>
    <p:sldId id="269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0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24154-FBA2-44CA-AE09-2C2DF5A1DB6C}" type="datetimeFigureOut">
              <a:rPr lang="en-US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B87A-A931-4A94-8DD2-D372F1C399E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B87A-A931-4A94-8DD2-D372F1C399E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HackIS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www.vogella.com/tutorials/androi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Making a Simple App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Roboto Thin" pitchFamily="2" charset="0"/>
                <a:ea typeface="Roboto Thin" pitchFamily="2" charset="0"/>
                <a:cs typeface="Roboto Thin" pitchFamily="2" charset="0"/>
              </a:rPr>
              <a:t>RedbirdHacks</a:t>
            </a:r>
            <a:r>
              <a:rPr lang="en-US" b="1" dirty="0" smtClean="0">
                <a:latin typeface="Roboto Thin" pitchFamily="2" charset="0"/>
                <a:ea typeface="Roboto Thin" pitchFamily="2" charset="0"/>
                <a:cs typeface="Roboto Thin" pitchFamily="2" charset="0"/>
              </a:rPr>
              <a:t> 2015</a:t>
            </a:r>
            <a:endParaRPr lang="en-US" b="1" dirty="0">
              <a:latin typeface="Roboto Thin" pitchFamily="2" charset="0"/>
              <a:ea typeface="Roboto Thin" pitchFamily="2" charset="0"/>
              <a:cs typeface="Roboto Thin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79" b="70122" l="35387" r="61123">
                        <a14:foregroundMark x1="48828" y1="41016" x2="48828" y2="41016"/>
                        <a14:foregroundMark x1="58301" y1="41016" x2="58301" y2="41016"/>
                        <a14:foregroundMark x1="52734" y1="66536" x2="52734" y2="66536"/>
                        <a14:foregroundMark x1="38086" y1="50000" x2="38086" y2="50000"/>
                        <a14:foregroundMark x1="47363" y1="68750" x2="47363" y2="68750"/>
                        <a14:foregroundMark x1="57324" y1="68750" x2="57324" y2="68750"/>
                      </a14:backgroundRemoval>
                    </a14:imgEffect>
                  </a14:imgLayer>
                </a14:imgProps>
              </a:ext>
            </a:extLst>
          </a:blip>
          <a:srcRect l="32170" t="27436" r="35660" b="25135"/>
          <a:stretch/>
        </p:blipFill>
        <p:spPr>
          <a:xfrm>
            <a:off x="-2208253" y="4569018"/>
            <a:ext cx="2063882" cy="22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375E-6 -1.17484E-6 L 0.49023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Buttons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Displays a button when rendered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Attributes:</a:t>
            </a:r>
          </a:p>
          <a:p>
            <a:pPr marL="742950" lvl="2" indent="-342900"/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id: ID of the View (stored as an </a:t>
            </a:r>
            <a:r>
              <a:rPr lang="en-US" sz="1600" dirty="0" err="1">
                <a:latin typeface="Roboto" pitchFamily="2" charset="0"/>
                <a:ea typeface="Roboto" pitchFamily="2" charset="0"/>
                <a:cs typeface="Roboto" pitchFamily="2" charset="0"/>
              </a:rPr>
              <a:t>int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</a:p>
          <a:p>
            <a:pPr lvl="1"/>
            <a:r>
              <a:rPr lang="en-US" dirty="0" err="1">
                <a:latin typeface="Roboto" pitchFamily="2" charset="0"/>
                <a:ea typeface="Roboto" pitchFamily="2" charset="0"/>
                <a:cs typeface="Roboto" pitchFamily="2" charset="0"/>
              </a:rPr>
              <a:t>l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ayout_width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: width of the View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layout_height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: height of the View</a:t>
            </a:r>
          </a:p>
          <a:p>
            <a:pPr lvl="1"/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text: text displayed on button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4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ea typeface="Roboto" pitchFamily="2" charset="0"/>
                <a:cs typeface="Arial" pitchFamily="34" charset="0"/>
              </a:rPr>
              <a:t>Button Example (activity_main.xml)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1318742"/>
            <a:ext cx="5614138" cy="51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09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String Resources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 place to store all of the text to be used in the app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Located in the res folder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Referenced using “@string/[name]”</a:t>
            </a:r>
          </a:p>
          <a:p>
            <a:endParaRPr lang="en-US" dirty="0" smtClean="0">
              <a:latin typeface="Arial" pitchFamily="34" charset="0"/>
              <a:ea typeface="Roboto" pitchFamily="2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13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String Resources Example (strings.xml)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1480102"/>
            <a:ext cx="6718852" cy="489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07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ListViews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Displays a list when rendered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List items displayed programmatically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Attributes:</a:t>
            </a:r>
          </a:p>
          <a:p>
            <a:pPr marL="742950" lvl="2" indent="-342900"/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id: ID of the View (stored as an </a:t>
            </a:r>
            <a:r>
              <a:rPr lang="en-US" sz="1600" dirty="0" err="1">
                <a:latin typeface="Roboto" pitchFamily="2" charset="0"/>
                <a:ea typeface="Roboto" pitchFamily="2" charset="0"/>
                <a:cs typeface="Roboto" pitchFamily="2" charset="0"/>
              </a:rPr>
              <a:t>int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</a:p>
          <a:p>
            <a:pPr lvl="1"/>
            <a:r>
              <a:rPr lang="en-US" dirty="0" err="1">
                <a:latin typeface="Roboto" pitchFamily="2" charset="0"/>
                <a:ea typeface="Roboto" pitchFamily="2" charset="0"/>
                <a:cs typeface="Roboto" pitchFamily="2" charset="0"/>
              </a:rPr>
              <a:t>l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ayout_width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: width of the View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layout_height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: height of the 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10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ListView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 Example 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(activity_list.xml)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2101850"/>
            <a:ext cx="6078947" cy="215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0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List Items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The display for a single item in the list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Contains many widgets to make up one item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TextViews</a:t>
            </a:r>
            <a:endParaRPr lang="en-US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ImageView</a:t>
            </a:r>
            <a:endParaRPr lang="en-US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92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TextViews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Displays text when rendered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You must assign its attributes to give it a desired look</a:t>
            </a:r>
          </a:p>
          <a:p>
            <a:pPr lvl="1"/>
            <a:r>
              <a:rPr lang="en-US" dirty="0" err="1">
                <a:latin typeface="Roboto" pitchFamily="2" charset="0"/>
                <a:ea typeface="Roboto" pitchFamily="2" charset="0"/>
                <a:cs typeface="Roboto" pitchFamily="2" charset="0"/>
              </a:rPr>
              <a:t>l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ayout_width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: width of the View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layout_height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: height of the View</a:t>
            </a:r>
          </a:p>
          <a:p>
            <a:pPr lvl="1"/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id: ID of the View (stored as an </a:t>
            </a:r>
            <a:r>
              <a:rPr lang="en-US" dirty="0" err="1">
                <a:latin typeface="Roboto" pitchFamily="2" charset="0"/>
                <a:ea typeface="Roboto" pitchFamily="2" charset="0"/>
                <a:cs typeface="Roboto" pitchFamily="2" charset="0"/>
              </a:rPr>
              <a:t>int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</a:p>
          <a:p>
            <a:pPr lvl="1"/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text: text to be displayed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18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83501" cy="1320800"/>
          </a:xfrm>
        </p:spPr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List Item/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TextView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Example (list_item.xml)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6"/>
          <a:stretch/>
        </p:blipFill>
        <p:spPr bwMode="auto">
          <a:xfrm>
            <a:off x="649357" y="1319834"/>
            <a:ext cx="4757530" cy="490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60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Activities</a:t>
            </a:r>
            <a:endParaRPr lang="en-US" sz="44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The basic building blocks of an Android app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Each screen is an activity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Each 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activity can have one or more 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fragments</a:t>
            </a:r>
          </a:p>
          <a:p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Each activity 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and fragment is 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defined by an XML layout</a:t>
            </a:r>
          </a:p>
          <a:p>
            <a:endParaRPr lang="en-US" b="1" dirty="0" smtClean="0">
              <a:latin typeface="Arial" pitchFamily="34" charset="0"/>
              <a:ea typeface="Roboto" pitchFamily="2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Overview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Learn some history on Android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Learn basic Android concepts by building an app that allows the user to build an display a grocery list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Activities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Intents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List and Adapters</a:t>
            </a:r>
            <a:endParaRPr lang="en-US" sz="18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Intents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3" y="2160589"/>
            <a:ext cx="8864231" cy="3880773"/>
          </a:xfrm>
        </p:spPr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Abstractly defines an operation to be executed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Can be used to start new activities, send broadcasts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Can be explicit or implicit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Explicit – explicitly defines what action is to be performed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Implicit – vaguely defines an action, and anything that </a:t>
            </a:r>
            <a:r>
              <a:rPr lang="en-US" sz="1800" i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can </a:t>
            </a:r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do it offers to do 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44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31710" cy="1320800"/>
          </a:xfrm>
        </p:spPr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Intent Example (MainActivity.java)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1894106"/>
            <a:ext cx="6387547" cy="9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2972295"/>
            <a:ext cx="5181600" cy="53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49357" y="2875644"/>
            <a:ext cx="6864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5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Activity Life Cycle</a:t>
            </a:r>
            <a:endParaRPr lang="en-US" sz="44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Between being created and killed, each activity goes through life cycle phases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onCreate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() 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– Called when the activity is first 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created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onStart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()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 –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Called when the activity is restarted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onResume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()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– Called when activity is resumed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onPause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() – Called when activity is put in background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onStop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() – Called when activity is no longer visible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onDestroy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() – Called when activity is killed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endParaRPr lang="en-US" dirty="0" smtClean="0">
              <a:latin typeface="Arial" pitchFamily="34" charset="0"/>
              <a:ea typeface="Roboto" pitchFamily="2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Activity Life Cycle Diagram</a:t>
            </a:r>
            <a:endParaRPr lang="en-US" sz="44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www.javatpoint.com/images/androidimages/Android-Activity-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71" y="1446097"/>
            <a:ext cx="4005607" cy="515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58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onClickListeners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Makes the item that it’s set on clickable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Instantiated as an inner class within an activity method</a:t>
            </a:r>
          </a:p>
          <a:p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onClick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() method is to be overridden with what to do when the thing is clicked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44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Toasts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Used to respond to user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Displays a small piece of text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Created an displayed programmatically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37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22041" cy="1320800"/>
          </a:xfrm>
        </p:spPr>
        <p:txBody>
          <a:bodyPr/>
          <a:lstStyle/>
          <a:p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onClickListener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/Toasts Example (MainActivity.java)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4" y="2073688"/>
            <a:ext cx="8945217" cy="384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341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Intents Pt. II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3" y="2160589"/>
            <a:ext cx="8864231" cy="3880773"/>
          </a:xfrm>
        </p:spPr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Intents can also be used to communicate between activities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You can use a Bundle object to pass primitive and some object variables with the Intent to the opened activity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Use the 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startActivity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() method to “start” the Intent, and with it, a new Activity</a:t>
            </a:r>
            <a:endParaRPr lang="en-US" sz="18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4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22041" cy="1320800"/>
          </a:xfrm>
        </p:spPr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Intents Pt. II Example (MainActivity.java)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1488212"/>
            <a:ext cx="7037886" cy="454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838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Android Manifest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An XML file that is necessary to have in your app package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Many items will be declared in it, so the runtime can understand what the heck is going on</a:t>
            </a:r>
          </a:p>
          <a:p>
            <a:pPr lvl="1"/>
            <a:r>
              <a:rPr lang="en-US" sz="1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ContentProviders</a:t>
            </a:r>
            <a:endParaRPr lang="en-US" sz="18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Permissions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Activities</a:t>
            </a:r>
            <a:endParaRPr lang="en-US" sz="1800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69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Get the Project from 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GitHub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Go to this link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: </a:t>
            </a:r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  <a:hlinkClick r:id="rId3"/>
              </a:rPr>
              <a:t>https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  <a:hlinkClick r:id="rId3"/>
              </a:rPr>
              <a:t>://bit.ly/HackISU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Download the ZIP of the project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Extract the ZIP file and save it to your computer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In Android Studio, File &gt; Open, then navigate to where you unzipped the file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1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AndroidManifest.xml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2074505"/>
            <a:ext cx="5295180" cy="158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835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Custom Adapters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Used to take Arrays/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ArrayLists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and translate that into a list item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Override 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getView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() to return the type of View that you want to use, and what to do with that View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What text to display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What image to render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82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Custom Adapter Example (ListAdapter.java)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8" y="2262925"/>
            <a:ext cx="8507522" cy="182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96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Custom Adapter Example (cont.) (ListAdapter.java)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2071152"/>
            <a:ext cx="7727435" cy="40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62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Setting Adapters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To actually make the app show the list items, you must set the adapter to the desired list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Use the custom adapter’s constructor to associate the necessary text with the adapter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Then, set that adapter to the 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ListView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that you want the list items displayed 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82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Setting Adapters Example (ListActivity.java)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2126423"/>
            <a:ext cx="7767076" cy="240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381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Congrats!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You’re done with your first Android app</a:t>
            </a:r>
          </a:p>
          <a:p>
            <a:r>
              <a:rPr lang="en-US" dirty="0">
                <a:latin typeface="Roboto" pitchFamily="2" charset="0"/>
                <a:ea typeface="Roboto" pitchFamily="2" charset="0"/>
                <a:cs typeface="Roboto" pitchFamily="2" charset="0"/>
              </a:rPr>
              <a:t>There’s a LOT left to learn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Luckily, there are also a LOT of resources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Android </a:t>
            </a:r>
            <a:r>
              <a:rPr lang="en-US" sz="1800" dirty="0">
                <a:latin typeface="Roboto" pitchFamily="2" charset="0"/>
                <a:ea typeface="Roboto" pitchFamily="2" charset="0"/>
                <a:cs typeface="Roboto" pitchFamily="2" charset="0"/>
              </a:rPr>
              <a:t>developer site: </a:t>
            </a:r>
            <a:r>
              <a:rPr lang="en-US" sz="1800" dirty="0">
                <a:latin typeface="Roboto" pitchFamily="2" charset="0"/>
                <a:ea typeface="Roboto" pitchFamily="2" charset="0"/>
                <a:cs typeface="Roboto" pitchFamily="2" charset="0"/>
                <a:hlinkClick r:id="rId3"/>
              </a:rPr>
              <a:t>http://</a:t>
            </a:r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  <a:hlinkClick r:id="rId3"/>
              </a:rPr>
              <a:t>developer.android.com/training/index.html</a:t>
            </a:r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</a:p>
          <a:p>
            <a:pPr lvl="1"/>
            <a:r>
              <a:rPr lang="en-US" sz="1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Vogella</a:t>
            </a:r>
            <a:r>
              <a:rPr lang="en-US" sz="1800" dirty="0">
                <a:latin typeface="Roboto" pitchFamily="2" charset="0"/>
                <a:ea typeface="Roboto" pitchFamily="2" charset="0"/>
                <a:cs typeface="Roboto" pitchFamily="2" charset="0"/>
              </a:rPr>
              <a:t>: </a:t>
            </a:r>
            <a:r>
              <a:rPr lang="en-US" sz="1800" dirty="0">
                <a:latin typeface="Roboto" pitchFamily="2" charset="0"/>
                <a:ea typeface="Roboto" pitchFamily="2" charset="0"/>
                <a:cs typeface="Roboto" pitchFamily="2" charset="0"/>
                <a:hlinkClick r:id="rId4"/>
              </a:rPr>
              <a:t>http://</a:t>
            </a:r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  <a:hlinkClick r:id="rId4"/>
              </a:rPr>
              <a:t>www.vogella.com/tutorials/android.html</a:t>
            </a:r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</a:p>
          <a:p>
            <a:pPr lvl="1"/>
            <a:r>
              <a:rPr lang="en-US" sz="1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StackOverflow</a:t>
            </a:r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: </a:t>
            </a:r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  <a:hlinkClick r:id="rId5"/>
              </a:rPr>
              <a:t>http://stackoverflow.com</a:t>
            </a:r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</a:p>
          <a:p>
            <a:endParaRPr lang="en-US" dirty="0" smtClean="0">
              <a:latin typeface="Arial" pitchFamily="34" charset="0"/>
              <a:ea typeface="Roboto" pitchFamily="2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5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History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Android is an open-source mobile operating system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Bought by Google in 2005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First released in T-Mobile G1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Began picking up speed in 2008 with 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Eclair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release and Motorola Droid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First Google flagship phone released in same year: Nexus One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27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Versions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Honeycomb (2011) – increased support for tablets, refined UI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Ice Cream Sandwich (2011) – UI updated to the max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Jellybean (2012) – more UI updates, 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Roboto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font, Google Now</a:t>
            </a:r>
          </a:p>
          <a:p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KitKat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(2013) – design updates, increased </a:t>
            </a:r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perfomance</a:t>
            </a:r>
            <a:endParaRPr lang="en-US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Lollipop (2014) – beautiful UI redesign, design specs, WEARABLES!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2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Project Structure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Select “Project” view in upper right corner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XML files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The layouts for your screen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Located in [App Name] &gt; app &gt; </a:t>
            </a:r>
            <a:r>
              <a:rPr lang="en-US" sz="1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src</a:t>
            </a:r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&gt; main &gt; res &gt; layout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Java files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“Meat” of your apps</a:t>
            </a:r>
          </a:p>
          <a:p>
            <a:pPr lvl="1"/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Located in [App Name] &gt; app &gt; </a:t>
            </a:r>
            <a:r>
              <a:rPr lang="en-US" sz="18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src</a:t>
            </a:r>
            <a:r>
              <a:rPr lang="en-US" sz="18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&gt; main &gt; java &gt; [Package Name]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6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UI Elements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The UI is the user-facing portion of the code that interacts with the user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We put Views in XML layouts to render the UI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ImageView</a:t>
            </a:r>
            <a:endParaRPr lang="en-US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TextView</a:t>
            </a:r>
            <a:endParaRPr lang="en-US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EditText</a:t>
            </a:r>
            <a:endParaRPr lang="en-US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lvl="1"/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Button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ListView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09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EditTexts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Displays field in which user can enter text when rendered.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You must assign its attributes</a:t>
            </a:r>
            <a:r>
              <a:rPr lang="en-US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to give it a desired look</a:t>
            </a:r>
          </a:p>
          <a:p>
            <a:pPr marL="742950" lvl="2" indent="-342900"/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i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d</a:t>
            </a:r>
            <a:r>
              <a:rPr lang="en-US" sz="1600" dirty="0">
                <a:latin typeface="Roboto" pitchFamily="2" charset="0"/>
                <a:ea typeface="Roboto" pitchFamily="2" charset="0"/>
                <a:cs typeface="Roboto" pitchFamily="2" charset="0"/>
              </a:rPr>
              <a:t>: ID of the View (stored as an </a:t>
            </a:r>
            <a:r>
              <a:rPr lang="en-US" sz="1600" dirty="0" err="1">
                <a:latin typeface="Roboto" pitchFamily="2" charset="0"/>
                <a:ea typeface="Roboto" pitchFamily="2" charset="0"/>
                <a:cs typeface="Roboto" pitchFamily="2" charset="0"/>
              </a:rPr>
              <a:t>int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)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layout_width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: width of the View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layout_height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: height of the View</a:t>
            </a:r>
          </a:p>
          <a:p>
            <a:pPr lvl="1"/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hint: text that displays by default in the field</a:t>
            </a:r>
          </a:p>
          <a:p>
            <a:pPr lvl="1"/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inputType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: determines which type of keyboard shows 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788" y="6892925"/>
            <a:ext cx="2520787" cy="1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4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942E-6 L 0.20222 -0.280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140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EditText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Example (activity_main.xml)</a:t>
            </a: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73038" y="3759200"/>
            <a:ext cx="822395" cy="313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" y="1396150"/>
            <a:ext cx="5467592" cy="482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99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1044</Words>
  <Application>Microsoft Office PowerPoint</Application>
  <PresentationFormat>Custom</PresentationFormat>
  <Paragraphs>181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Facet</vt:lpstr>
      <vt:lpstr>Making a Simple App</vt:lpstr>
      <vt:lpstr>Overview</vt:lpstr>
      <vt:lpstr>Get the Project from GitHub</vt:lpstr>
      <vt:lpstr>History</vt:lpstr>
      <vt:lpstr>Versions</vt:lpstr>
      <vt:lpstr>Project Structure</vt:lpstr>
      <vt:lpstr>UI Elements</vt:lpstr>
      <vt:lpstr>EditTexts</vt:lpstr>
      <vt:lpstr>EditText Example (activity_main.xml)</vt:lpstr>
      <vt:lpstr>Buttons</vt:lpstr>
      <vt:lpstr>Button Example (activity_main.xml)</vt:lpstr>
      <vt:lpstr>String Resources</vt:lpstr>
      <vt:lpstr>String Resources Example (strings.xml)</vt:lpstr>
      <vt:lpstr>ListViews</vt:lpstr>
      <vt:lpstr>ListView Example (activity_list.xml)</vt:lpstr>
      <vt:lpstr>List Items</vt:lpstr>
      <vt:lpstr>TextViews</vt:lpstr>
      <vt:lpstr>List Item/TextView Example (list_item.xml)</vt:lpstr>
      <vt:lpstr>Activities</vt:lpstr>
      <vt:lpstr>Intents</vt:lpstr>
      <vt:lpstr>Intent Example (MainActivity.java)</vt:lpstr>
      <vt:lpstr>Activity Life Cycle</vt:lpstr>
      <vt:lpstr>Activity Life Cycle Diagram</vt:lpstr>
      <vt:lpstr>onClickListeners</vt:lpstr>
      <vt:lpstr>Toasts</vt:lpstr>
      <vt:lpstr>onClickListener/Toasts Example (MainActivity.java)</vt:lpstr>
      <vt:lpstr>Intents Pt. II</vt:lpstr>
      <vt:lpstr>Intents Pt. II Example (MainActivity.java)</vt:lpstr>
      <vt:lpstr>Android Manifest</vt:lpstr>
      <vt:lpstr>AndroidManifest.xml</vt:lpstr>
      <vt:lpstr>Custom Adapters</vt:lpstr>
      <vt:lpstr>Custom Adapter Example (ListAdapter.java)</vt:lpstr>
      <vt:lpstr>Custom Adapter Example (cont.) (ListAdapter.java)</vt:lpstr>
      <vt:lpstr>Setting Adapters</vt:lpstr>
      <vt:lpstr>Setting Adapters Example (ListActivity.java)</vt:lpstr>
      <vt:lpstr>Congrats!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Shubhang</dc:creator>
  <cp:lastModifiedBy>Shubhang</cp:lastModifiedBy>
  <cp:revision>37</cp:revision>
  <dcterms:created xsi:type="dcterms:W3CDTF">2014-09-12T02:18:09Z</dcterms:created>
  <dcterms:modified xsi:type="dcterms:W3CDTF">2015-04-06T22:08:11Z</dcterms:modified>
</cp:coreProperties>
</file>