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0" r:id="rId1"/>
  </p:sldMasterIdLst>
  <p:notesMasterIdLst>
    <p:notesMasterId r:id="rId11"/>
  </p:notesMasterIdLst>
  <p:sldIdLst>
    <p:sldId id="256" r:id="rId2"/>
    <p:sldId id="257" r:id="rId3"/>
    <p:sldId id="264" r:id="rId4"/>
    <p:sldId id="258" r:id="rId5"/>
    <p:sldId id="259" r:id="rId6"/>
    <p:sldId id="260" r:id="rId7"/>
    <p:sldId id="263" r:id="rId8"/>
    <p:sldId id="261" r:id="rId9"/>
    <p:sldId id="262" r:id="rId10"/>
  </p:sldIdLst>
  <p:sldSz cx="12192000" cy="6858000"/>
  <p:notesSz cx="7772400" cy="10058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C33A53A-C809-4FF8-984B-103EF31C7100}">
  <a:tblStyle styleId="{4C33A53A-C809-4FF8-984B-103EF31C71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sldNum" idx="12"/>
          </p:nvPr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7"/>
            <a:ext cx="6702425" cy="37703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" name="Google Shape;5;n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6650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dt" idx="10"/>
          </p:nvPr>
        </p:nvSpPr>
        <p:spPr>
          <a:xfrm>
            <a:off x="4398962" y="0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ftr" idx="11"/>
          </p:nvPr>
        </p:nvSpPr>
        <p:spPr>
          <a:xfrm>
            <a:off x="0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n"/>
          <p:cNvSpPr txBox="1">
            <a:spLocks noGrp="1"/>
          </p:cNvSpPr>
          <p:nvPr>
            <p:ph type="sldNum" idx="4"/>
          </p:nvPr>
        </p:nvSpPr>
        <p:spPr>
          <a:xfrm>
            <a:off x="4398962" y="9555162"/>
            <a:ext cx="3371850" cy="50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" name="Google Shape;33;p2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9" name="Google Shape;39;p3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5" name="Google Shape;45;p4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1" name="Google Shape;51;p6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57" name="Google Shape;57;p7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3" name="Google Shape;63;p8:notes"/>
          <p:cNvSpPr txBox="1">
            <a:spLocks noGrp="1"/>
          </p:cNvSpPr>
          <p:nvPr>
            <p:ph type="body" idx="1"/>
          </p:nvPr>
        </p:nvSpPr>
        <p:spPr>
          <a:xfrm>
            <a:off x="777875" y="4776787"/>
            <a:ext cx="6218237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layout with centered title and subtitle placeholders" type="title">
  <p:cSld name="TITL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lvl="0" algn="l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1097121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body" idx="1"/>
          </p:nvPr>
        </p:nvSpPr>
        <p:spPr>
          <a:xfrm>
            <a:off x="609600" y="1604962"/>
            <a:ext cx="10971212" cy="39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140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100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3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erald.com/insight/content/doi/10.1108/BFJ-12-2022-1086/full/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dinburgjournals.org/journals/index.php/journal-of-finance-and-accountin/article/view/172" TargetMode="External"/><Relationship Id="rId5" Type="http://schemas.openxmlformats.org/officeDocument/2006/relationships/hyperlink" Target="https://www.ijafame.org/index.php/ijafame/article/view/1324" TargetMode="External"/><Relationship Id="rId4" Type="http://schemas.openxmlformats.org/officeDocument/2006/relationships/hyperlink" Target="https://www.tannum.io/2024/08/26/digital-transformation-in-indian-co-operative-banks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/>
        </p:nvSpPr>
        <p:spPr>
          <a:xfrm>
            <a:off x="870858" y="-457"/>
            <a:ext cx="10515600" cy="1560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87650" rIns="90000" bIns="45000" anchor="ctr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Times New Roman"/>
              <a:buNone/>
            </a:pPr>
            <a:r>
              <a:rPr lang="en-US" sz="28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MCA Final Year Project (Review I) </a:t>
            </a:r>
            <a:endParaRPr lang="en-US" dirty="0"/>
          </a:p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3C82EA"/>
              </a:buClr>
              <a:buSzPts val="2800"/>
              <a:buFont typeface="Times New Roman"/>
              <a:buNone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unga" panose="020B0502040204020203" pitchFamily="34" charset="0"/>
              </a:rPr>
              <a:t> </a:t>
            </a:r>
            <a:r>
              <a:rPr lang="en-IN" sz="2800" b="1" dirty="0">
                <a:solidFill>
                  <a:srgbClr val="0070C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E-SAHAKARA (Initialization and configuration, General Ledger &amp; Financial Statements)</a:t>
            </a:r>
            <a:endParaRPr lang="en-US" sz="2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Google Shape;29;p4"/>
          <p:cNvSpPr txBox="1"/>
          <p:nvPr/>
        </p:nvSpPr>
        <p:spPr>
          <a:xfrm>
            <a:off x="889906" y="1384075"/>
            <a:ext cx="10515600" cy="46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6325" rIns="90000" bIns="45000" anchor="t" anchorCtr="0">
            <a:noAutofit/>
          </a:bodyPr>
          <a:lstStyle/>
          <a:p>
            <a:pPr marL="363537" marR="0" lvl="0" indent="-363537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A71080"/>
              </a:buClr>
              <a:buSzPts val="1400"/>
              <a:buFont typeface="Times New Roman"/>
              <a:buNone/>
            </a:pPr>
            <a:r>
              <a:rPr lang="en-US" sz="1400" b="1" i="0" u="none" dirty="0">
                <a:solidFill>
                  <a:srgbClr val="A71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to the Presidency University, Bengaluru in partial fulfillment  for the award of the degree of  Master of Computer Applications(MCA)</a:t>
            </a:r>
            <a:endParaRPr dirty="0"/>
          </a:p>
          <a:p>
            <a:pPr marL="363537" marR="0" lvl="0" indent="-363537" algn="ctr" rtl="0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Times New Roman"/>
              <a:buNone/>
            </a:pPr>
            <a:r>
              <a:rPr lang="en-US" sz="18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Number : MCA_PR218</a:t>
            </a:r>
            <a:endParaRPr dirty="0"/>
          </a:p>
          <a:p>
            <a:pPr marL="363537" marR="0" lvl="0" indent="-363537" algn="ctr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63537" algn="ctr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8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Ass</a:t>
            </a: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12101" algn="l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Times New Roman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12101" algn="l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Times New Roman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12101" algn="l" rtl="0">
              <a:lnSpc>
                <a:spcPct val="84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Times New Roman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3537" marR="0" lvl="0" indent="-363537" algn="ctr" rtl="0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supervision of </a:t>
            </a:r>
            <a:endParaRPr sz="1400" b="1" i="0" u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3537" marR="0" lvl="0" indent="-363537" algn="ctr" rtl="0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dirty="0">
                <a:solidFill>
                  <a:srgbClr val="B0000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Mr. S. Shakthi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3537" marR="0" lvl="0" indent="-363537" algn="ctr" rtl="0">
              <a:lnSpc>
                <a:spcPct val="88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r>
              <a:rPr lang="en-US" sz="14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1" i="0" u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200" b="1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Asst. Prof of  SCSE</a:t>
            </a:r>
            <a:r>
              <a:rPr lang="en-US" sz="1200" b="1" i="0" u="none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solidFill>
                <a:srgbClr val="FF0000"/>
              </a:solidFill>
            </a:endParaRPr>
          </a:p>
        </p:txBody>
      </p:sp>
      <p:graphicFrame>
        <p:nvGraphicFramePr>
          <p:cNvPr id="30" name="Google Shape;30;p4"/>
          <p:cNvGraphicFramePr/>
          <p:nvPr>
            <p:extLst>
              <p:ext uri="{D42A27DB-BD31-4B8C-83A1-F6EECF244321}">
                <p14:modId xmlns:p14="http://schemas.microsoft.com/office/powerpoint/2010/main" val="426396530"/>
              </p:ext>
            </p:extLst>
          </p:nvPr>
        </p:nvGraphicFramePr>
        <p:xfrm>
          <a:off x="3435350" y="2511880"/>
          <a:ext cx="5321300" cy="751777"/>
        </p:xfrm>
        <a:graphic>
          <a:graphicData uri="http://schemas.openxmlformats.org/drawingml/2006/table">
            <a:tbl>
              <a:tblPr>
                <a:noFill/>
                <a:tableStyleId>{4C33A53A-C809-4FF8-984B-103EF31C7100}</a:tableStyleId>
              </a:tblPr>
              <a:tblGrid>
                <a:gridCol w="266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95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 </a:t>
                      </a:r>
                      <a:endParaRPr sz="2400" b="1"/>
                    </a:p>
                  </a:txBody>
                  <a:tcPr marL="34925" marR="34925" marT="34925" marB="34925" anchorCtr="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A9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950" b="1">
                          <a:solidFill>
                            <a:srgbClr val="FFFFFF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Roll Number</a:t>
                      </a:r>
                      <a:endParaRPr sz="2400"/>
                    </a:p>
                  </a:txBody>
                  <a:tcPr marL="34925" marR="34925" marT="34925" marB="34925" anchorCtr="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A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85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Shubhan G C</a:t>
                      </a:r>
                      <a:endParaRPr sz="2300" dirty="0"/>
                    </a:p>
                  </a:txBody>
                  <a:tcPr marL="34925" marR="34925" marT="34925" marB="34925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65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20232MCA0194</a:t>
                      </a:r>
                      <a:endParaRPr sz="2100" dirty="0"/>
                    </a:p>
                  </a:txBody>
                  <a:tcPr marL="34925" marR="34925" marT="34925" marB="34925" anchor="ctr" anchorCtr="1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/>
        </p:nvSpPr>
        <p:spPr>
          <a:xfrm>
            <a:off x="812800" y="274637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12050" rIns="90000" bIns="45000" anchor="ctr" anchorCtr="0">
            <a:noAutofit/>
          </a:bodyPr>
          <a:lstStyle/>
          <a:p>
            <a:pPr marL="0" marR="0" lvl="0" indent="0" algn="l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mbria"/>
              <a:buNone/>
            </a:pPr>
            <a:r>
              <a:rPr lang="en-US" sz="4400" b="0" i="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Content</a:t>
            </a:r>
            <a:endParaRPr/>
          </a:p>
        </p:txBody>
      </p:sp>
      <p:sp>
        <p:nvSpPr>
          <p:cNvPr id="36" name="Google Shape;36;p5"/>
          <p:cNvSpPr txBox="1"/>
          <p:nvPr/>
        </p:nvSpPr>
        <p:spPr>
          <a:xfrm>
            <a:off x="812800" y="1143000"/>
            <a:ext cx="10668000" cy="39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434975" marR="0" lvl="0" indent="-34607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5"/>
              <a:buFont typeface="Times New Roman"/>
              <a:buChar char="•"/>
            </a:pPr>
            <a:r>
              <a:rPr lang="en-US" sz="3100" b="0" i="0" u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Abstract</a:t>
            </a:r>
          </a:p>
          <a:p>
            <a:pPr marL="434975" marR="0" lvl="0" indent="-346075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5"/>
              <a:buFont typeface="Times New Roman"/>
              <a:buChar char="•"/>
            </a:pPr>
            <a:r>
              <a:rPr lang="en-US" sz="3100" b="0" i="0" u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Problem Statement</a:t>
            </a:r>
            <a:endParaRPr lang="en-IN" sz="3100" dirty="0">
              <a:latin typeface="Cambria"/>
              <a:ea typeface="Cambria"/>
              <a:cs typeface="Cambria"/>
              <a:sym typeface="Cambria"/>
            </a:endParaRPr>
          </a:p>
          <a:p>
            <a:pPr marL="434975" marR="0" lvl="0" indent="-346075" algn="just" rtl="0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5"/>
              <a:buFont typeface="Times New Roman"/>
              <a:buChar char="•"/>
            </a:pPr>
            <a:r>
              <a:rPr lang="en-US" sz="3100" b="0" i="0" u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Literature Survey</a:t>
            </a:r>
            <a:endParaRPr sz="2400" dirty="0"/>
          </a:p>
          <a:p>
            <a:pPr marL="434975" marR="0" lvl="0" indent="-346075" algn="just" rtl="0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5"/>
              <a:buFont typeface="Times New Roman"/>
              <a:buChar char="•"/>
            </a:pPr>
            <a:r>
              <a:rPr lang="en-US" sz="3100" b="0" i="0" u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Tools and Technologies to be used</a:t>
            </a:r>
            <a:endParaRPr sz="2400" dirty="0"/>
          </a:p>
          <a:p>
            <a:pPr marL="434975" marR="0" lvl="0" indent="-346075" algn="just" rtl="0">
              <a:lnSpc>
                <a:spcPct val="15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45"/>
              <a:buFont typeface="Times New Roman"/>
              <a:buChar char="•"/>
            </a:pPr>
            <a:r>
              <a:rPr lang="en-US" sz="3100" b="0" i="0" u="none" dirty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References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918D-789A-F4DA-C7D3-1CD6BBF35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4114" y="116568"/>
            <a:ext cx="8893629" cy="1470025"/>
          </a:xfrm>
        </p:spPr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5988B1-9AEC-866F-BD4C-9F8BD1011AE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64028" y="1536174"/>
            <a:ext cx="1102722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Automating Setup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Digital system setup and access control help improve security and reduce errors.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Managing Finances Easily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Automated financial tracking and reporting make accounting more accurate and efficient.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Problems in Current Systems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Many cooperative financial systems lack real-time tracking and customization, causing delays.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Better Solution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 combined system can improve security, transparency, and efficiency in financial management.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Improvements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Using AI and cloud-based solutions can further enhance cooperative financial systems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4208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/>
        </p:nvSpPr>
        <p:spPr>
          <a:xfrm>
            <a:off x="812800" y="274637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12050" rIns="90000" bIns="45000" anchor="ctr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mbria"/>
              <a:buNone/>
            </a:pPr>
            <a:r>
              <a:rPr lang="en-US" sz="4400" b="0" i="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Problem Statement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E35EF72-CA4E-5793-E1A1-E9390CC35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9119" y="1286749"/>
            <a:ext cx="10149367" cy="3308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19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Lack of Standardized Setup - </a:t>
            </a:r>
            <a:r>
              <a:rPr lang="en-US" altLang="en-US" sz="19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Cooperative societies struggle with inconsistent system configurations, leading to operational inefficiencies and compliance issues. </a:t>
            </a: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altLang="en-US" sz="1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Validation Issues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– The absence of automated validation mechanisms results in inaccurate member and financial records, impacting decision-making</a:t>
            </a: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altLang="en-US" sz="19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Inaccurate Financial Tracking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– Manual bookkeeping leads to errors in transaction records, affecting financial integrity and decision-making.</a:t>
            </a: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US" sz="1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42925" indent="-542925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sz="1900" b="1">
                <a:latin typeface="Times New Roman" panose="02020603050405020304" pitchFamily="18" charset="0"/>
                <a:cs typeface="Times New Roman" panose="02020603050405020304" pitchFamily="18" charset="0"/>
              </a:rPr>
              <a:t>Audit and Reporting Challenges</a:t>
            </a:r>
            <a:r>
              <a:rPr lang="en-US" sz="1900">
                <a:latin typeface="Times New Roman" panose="02020603050405020304" pitchFamily="18" charset="0"/>
                <a:cs typeface="Times New Roman" panose="02020603050405020304" pitchFamily="18" charset="0"/>
              </a:rPr>
              <a:t> – The absence of structured audit trails makes financial verification and reporting cumbersome, increasing the risk of discrepancies.</a:t>
            </a:r>
            <a:endParaRPr lang="en-US" altLang="en-US" sz="1900" dirty="0">
              <a:solidFill>
                <a:schemeClr val="dk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/>
        </p:nvSpPr>
        <p:spPr>
          <a:xfrm>
            <a:off x="812800" y="274637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112050" rIns="90000" bIns="45000" anchor="ctr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mbria"/>
              <a:buNone/>
            </a:pPr>
            <a:r>
              <a:rPr lang="en-US" sz="3600" b="0" i="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Literature Survey</a:t>
            </a:r>
            <a:endParaRPr sz="60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4863AF3-2A3C-2DE2-490A-75CB53799E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591513"/>
              </p:ext>
            </p:extLst>
          </p:nvPr>
        </p:nvGraphicFramePr>
        <p:xfrm>
          <a:off x="391886" y="914396"/>
          <a:ext cx="11272701" cy="4095812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35330">
                  <a:extLst>
                    <a:ext uri="{9D8B030D-6E8A-4147-A177-3AD203B41FA5}">
                      <a16:colId xmlns:a16="http://schemas.microsoft.com/office/drawing/2014/main" val="2467183240"/>
                    </a:ext>
                  </a:extLst>
                </a:gridCol>
                <a:gridCol w="2489718">
                  <a:extLst>
                    <a:ext uri="{9D8B030D-6E8A-4147-A177-3AD203B41FA5}">
                      <a16:colId xmlns:a16="http://schemas.microsoft.com/office/drawing/2014/main" val="1136414382"/>
                    </a:ext>
                  </a:extLst>
                </a:gridCol>
                <a:gridCol w="612710">
                  <a:extLst>
                    <a:ext uri="{9D8B030D-6E8A-4147-A177-3AD203B41FA5}">
                      <a16:colId xmlns:a16="http://schemas.microsoft.com/office/drawing/2014/main" val="1784674637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1707624189"/>
                    </a:ext>
                  </a:extLst>
                </a:gridCol>
                <a:gridCol w="1929882">
                  <a:extLst>
                    <a:ext uri="{9D8B030D-6E8A-4147-A177-3AD203B41FA5}">
                      <a16:colId xmlns:a16="http://schemas.microsoft.com/office/drawing/2014/main" val="1728340999"/>
                    </a:ext>
                  </a:extLst>
                </a:gridCol>
                <a:gridCol w="1690007">
                  <a:extLst>
                    <a:ext uri="{9D8B030D-6E8A-4147-A177-3AD203B41FA5}">
                      <a16:colId xmlns:a16="http://schemas.microsoft.com/office/drawing/2014/main" val="1679286865"/>
                    </a:ext>
                  </a:extLst>
                </a:gridCol>
                <a:gridCol w="1529054">
                  <a:extLst>
                    <a:ext uri="{9D8B030D-6E8A-4147-A177-3AD203B41FA5}">
                      <a16:colId xmlns:a16="http://schemas.microsoft.com/office/drawing/2014/main" val="1690051004"/>
                    </a:ext>
                  </a:extLst>
                </a:gridCol>
              </a:tblGrid>
              <a:tr h="621092">
                <a:tc>
                  <a:txBody>
                    <a:bodyPr/>
                    <a:lstStyle/>
                    <a:p>
                      <a:r>
                        <a:rPr lang="en-US" dirty="0" err="1"/>
                        <a:t>Sl</a:t>
                      </a:r>
                      <a:r>
                        <a:rPr lang="en-US" dirty="0"/>
                        <a:t> No.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Title of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Methodology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Challenges Faced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Advantages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Disadvantages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819224"/>
                  </a:ext>
                </a:extLst>
              </a:tr>
              <a:tr h="68884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System Initialization and Role-Based Access Control in Financial Platforms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Automated system setup, role-based access control (RBAC) implementation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Security vulnerabilities in manual configuration, lack of user access restrictions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Enhances security, reduces manual errors, ensures compliance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Implementation complexity for non-technical users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821666"/>
                  </a:ext>
                </a:extLst>
              </a:tr>
              <a:tr h="889755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Automated Financial Management and General Ledger Systems in Cooperative Societies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Financial tracking, reconciliation, and compliance-integrated reporting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Difficulty in integrating automation with legacy systems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Improves accuracy, efficiency, and decision-making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initial cost of implementation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1575373"/>
                  </a:ext>
                </a:extLst>
              </a:tr>
              <a:tr h="889755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Gaps in Financial Customization for Cooperatives: A Study on Existing Solutions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2024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Comparative analysis of existing financial software and customization needs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Lack of tailored solutions for cooperative accounting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Highlights the need for an integrated and customizable financial system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Limited real-world case studies on cooperative-specific financial models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35867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/>
        </p:nvSpPr>
        <p:spPr>
          <a:xfrm>
            <a:off x="747700" y="-17453"/>
            <a:ext cx="10696500" cy="9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81575" rIns="90000" bIns="45000" anchor="ctr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mbria"/>
              <a:buNone/>
            </a:pPr>
            <a:r>
              <a:rPr lang="en-US" sz="3000" b="1" i="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Tools And Technologies </a:t>
            </a:r>
            <a:endParaRPr sz="2000" b="1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127F950-C7A3-6622-734E-3B0530CDFC4E}"/>
              </a:ext>
            </a:extLst>
          </p:cNvPr>
          <p:cNvSpPr txBox="1">
            <a:spLocks/>
          </p:cNvSpPr>
          <p:nvPr/>
        </p:nvSpPr>
        <p:spPr>
          <a:xfrm>
            <a:off x="1013637" y="1663995"/>
            <a:ext cx="10164726" cy="45259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Development Tools: Visual Studio, Android Studio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Programming Languages: HTML,CSS, PHP, JAVASCRIPT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Frameworks/Libraries: React, Bootstrap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Database: MySQL, MongoDB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Additional Tools: APIs, Cloud Services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15;p17">
            <a:extLst>
              <a:ext uri="{FF2B5EF4-FFF2-40B4-BE49-F238E27FC236}">
                <a16:creationId xmlns:a16="http://schemas.microsoft.com/office/drawing/2014/main" id="{E3DE5787-2074-208B-3E9B-309379354054}"/>
              </a:ext>
            </a:extLst>
          </p:cNvPr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u="sng" dirty="0">
                <a:latin typeface="Cambria" panose="02040503050406030204" pitchFamily="18" charset="0"/>
                <a:ea typeface="Cambria" panose="02040503050406030204" pitchFamily="18" charset="0"/>
              </a:rPr>
              <a:t>GitHub Repository:</a:t>
            </a:r>
          </a:p>
          <a:p>
            <a:endParaRPr lang="en-US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b="1" u="sng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ctr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 https://github.com/Shubhangc6/E-Sahakara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Google Shape;114;p17">
            <a:extLst>
              <a:ext uri="{FF2B5EF4-FFF2-40B4-BE49-F238E27FC236}">
                <a16:creationId xmlns:a16="http://schemas.microsoft.com/office/drawing/2014/main" id="{A1AE0C14-85CC-AD7D-8C7C-34AF0F53E714}"/>
              </a:ext>
            </a:extLst>
          </p:cNvPr>
          <p:cNvSpPr txBox="1">
            <a:spLocks/>
          </p:cNvSpPr>
          <p:nvPr/>
        </p:nvSpPr>
        <p:spPr>
          <a:xfrm>
            <a:off x="762000" y="339952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52400" algn="ctr">
              <a:lnSpc>
                <a:spcPct val="200000"/>
              </a:lnSpc>
            </a:pPr>
            <a:r>
              <a:rPr lang="en-US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sz="2600" dirty="0"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4080137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/>
        </p:nvSpPr>
        <p:spPr>
          <a:xfrm>
            <a:off x="812800" y="274637"/>
            <a:ext cx="106680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83100" rIns="90000" bIns="45000" anchor="ctr" anchorCtr="0">
            <a:noAutofit/>
          </a:bodyPr>
          <a:lstStyle/>
          <a:p>
            <a:pPr marL="0" marR="0" lvl="0" indent="0" algn="ctr" rtl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Cambria"/>
              <a:buNone/>
            </a:pPr>
            <a:r>
              <a:rPr lang="en-US" sz="3200" b="1" i="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References</a:t>
            </a:r>
            <a:r>
              <a:rPr lang="en-US" sz="2500" b="0" i="0" u="none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  </a:t>
            </a:r>
            <a:endParaRPr/>
          </a:p>
        </p:txBody>
      </p:sp>
      <p:sp>
        <p:nvSpPr>
          <p:cNvPr id="60" name="Google Shape;60;p9"/>
          <p:cNvSpPr txBox="1"/>
          <p:nvPr/>
        </p:nvSpPr>
        <p:spPr>
          <a:xfrm>
            <a:off x="762000" y="952500"/>
            <a:ext cx="10718800" cy="4435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61000" rIns="90000" bIns="45000" anchor="t" anchorCtr="0">
            <a:noAutofit/>
          </a:bodyPr>
          <a:lstStyle/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 err="1"/>
              <a:t>Digitalisation</a:t>
            </a:r>
            <a:r>
              <a:rPr lang="en-US" sz="2400" dirty="0"/>
              <a:t> and Digital Transformation in the Social Economy: The Cases of </a:t>
            </a:r>
            <a:r>
              <a:rPr lang="en-US" sz="2400" dirty="0" err="1"/>
              <a:t>Anecoop</a:t>
            </a:r>
            <a:r>
              <a:rPr lang="en-US" sz="2400" dirty="0"/>
              <a:t> and </a:t>
            </a:r>
            <a:r>
              <a:rPr lang="en-US" sz="2400" dirty="0" err="1"/>
              <a:t>Consum</a:t>
            </a:r>
            <a:r>
              <a:rPr lang="en-US" sz="2400" dirty="0"/>
              <a:t> </a:t>
            </a:r>
            <a:r>
              <a:rPr lang="en-IN" sz="2400" dirty="0">
                <a:hlinkClick r:id="rId3"/>
              </a:rPr>
              <a:t>https://www.emerald.com/insight/content/doi/10.1108/BFJ-12-2022-1086/full/html</a:t>
            </a:r>
            <a:endParaRPr lang="en-US" sz="2400" dirty="0"/>
          </a:p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Digital Transformation in Indian Co-operative Banks </a:t>
            </a:r>
            <a:r>
              <a:rPr lang="en-IN" sz="2400" dirty="0">
                <a:hlinkClick r:id="rId4"/>
              </a:rPr>
              <a:t>https://www.tannum.io/2024/08/26/digital-transformation-in-indian-co-operative-banks/</a:t>
            </a:r>
            <a:endParaRPr lang="en-IN" sz="2400" dirty="0"/>
          </a:p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Digital Transition of Cooperatives in the COVID-19 Era </a:t>
            </a:r>
            <a:r>
              <a:rPr lang="en-IN" sz="2400" dirty="0">
                <a:hlinkClick r:id="rId5"/>
              </a:rPr>
              <a:t>https://www.ijafame.org/index.php/ijafame/article/view/1324</a:t>
            </a:r>
            <a:r>
              <a:rPr lang="en-IN" sz="2400" dirty="0"/>
              <a:t> </a:t>
            </a:r>
          </a:p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2400" dirty="0"/>
              <a:t>Digital Transformation and Financial Performance of Deposit-Taking Savings and Credit Co-Operatives in Nairobi City County, Kenya</a:t>
            </a:r>
            <a:r>
              <a:rPr lang="en-IN" sz="2400" dirty="0"/>
              <a:t> </a:t>
            </a:r>
            <a:r>
              <a:rPr lang="en-IN" sz="2400" dirty="0">
                <a:hlinkClick r:id="rId6"/>
              </a:rPr>
              <a:t>https://edinburgjournals.org/journals/index.php/journal-of-finance-and-accountin/article/view/172</a:t>
            </a:r>
            <a:r>
              <a:rPr lang="en-IN" sz="2400" dirty="0"/>
              <a:t> </a:t>
            </a:r>
            <a:endParaRPr lang="en-US" sz="2400" dirty="0"/>
          </a:p>
          <a:p>
            <a: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</a:pPr>
            <a:endParaRPr lang="en-US" sz="32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5A221D-BB8D-1295-E1D8-575DEA30A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9029" y="1441450"/>
            <a:ext cx="7336971" cy="3935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I_THEME_TEMPLATE_DESIGN">
  <a:themeElements>
    <a:clrScheme name="POI_THEME_TEMPLATE_DESIGN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CC99"/>
      </a:accent4>
      <a:accent5>
        <a:srgbClr val="3333CC"/>
      </a:accent5>
      <a:accent6>
        <a:srgbClr val="FFFFFF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587</Words>
  <Application>Microsoft Office PowerPoint</Application>
  <PresentationFormat>Widescreen</PresentationFormat>
  <Paragraphs>87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Cambria</vt:lpstr>
      <vt:lpstr>Times New Roman</vt:lpstr>
      <vt:lpstr>Wingdings</vt:lpstr>
      <vt:lpstr>POI_THEME_TEMPLATE_DESIGN</vt:lpstr>
      <vt:lpstr>PowerPoint Presentation</vt:lpstr>
      <vt:lpstr>PowerPoint Presentation</vt:lpstr>
      <vt:lpstr>Abstract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Shubhan G C</cp:lastModifiedBy>
  <cp:revision>6</cp:revision>
  <dcterms:modified xsi:type="dcterms:W3CDTF">2025-03-19T10:14:38Z</dcterms:modified>
</cp:coreProperties>
</file>